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4"/>
    <p:sldMasterId id="2147484449" r:id="rId5"/>
    <p:sldMasterId id="2147484475" r:id="rId6"/>
    <p:sldMasterId id="2147484493" r:id="rId7"/>
    <p:sldMasterId id="2147484513" r:id="rId8"/>
    <p:sldMasterId id="2147484527" r:id="rId9"/>
    <p:sldMasterId id="2147484539" r:id="rId10"/>
    <p:sldMasterId id="2147484556" r:id="rId11"/>
    <p:sldMasterId id="2147484568" r:id="rId12"/>
    <p:sldMasterId id="2147484587" r:id="rId13"/>
  </p:sldMasterIdLst>
  <p:notesMasterIdLst>
    <p:notesMasterId r:id="rId181"/>
  </p:notesMasterIdLst>
  <p:handoutMasterIdLst>
    <p:handoutMasterId r:id="rId182"/>
  </p:handoutMasterIdLst>
  <p:sldIdLst>
    <p:sldId id="2147480034" r:id="rId14"/>
    <p:sldId id="2147480039" r:id="rId15"/>
    <p:sldId id="2147480032" r:id="rId16"/>
    <p:sldId id="2147480023" r:id="rId17"/>
    <p:sldId id="2147480026" r:id="rId18"/>
    <p:sldId id="2147480029" r:id="rId19"/>
    <p:sldId id="2147480030" r:id="rId20"/>
    <p:sldId id="13407" r:id="rId21"/>
    <p:sldId id="2146846868" r:id="rId22"/>
    <p:sldId id="2135714791" r:id="rId23"/>
    <p:sldId id="2147479947" r:id="rId24"/>
    <p:sldId id="2141411435" r:id="rId25"/>
    <p:sldId id="2147470691" r:id="rId26"/>
    <p:sldId id="2147470695" r:id="rId27"/>
    <p:sldId id="2135714754" r:id="rId28"/>
    <p:sldId id="863" r:id="rId29"/>
    <p:sldId id="1137" r:id="rId30"/>
    <p:sldId id="2141411763" r:id="rId31"/>
    <p:sldId id="2141411767" r:id="rId32"/>
    <p:sldId id="2141411768" r:id="rId33"/>
    <p:sldId id="2141411783" r:id="rId34"/>
    <p:sldId id="2141411784" r:id="rId35"/>
    <p:sldId id="2141411786" r:id="rId36"/>
    <p:sldId id="2141411785" r:id="rId37"/>
    <p:sldId id="2141411765" r:id="rId38"/>
    <p:sldId id="1138" r:id="rId39"/>
    <p:sldId id="2141411722" r:id="rId40"/>
    <p:sldId id="2141411723" r:id="rId41"/>
    <p:sldId id="2141411725" r:id="rId42"/>
    <p:sldId id="2141411758" r:id="rId43"/>
    <p:sldId id="2141411761" r:id="rId44"/>
    <p:sldId id="2141411759" r:id="rId45"/>
    <p:sldId id="2141411790" r:id="rId46"/>
    <p:sldId id="2147471147" r:id="rId47"/>
    <p:sldId id="2147471139" r:id="rId48"/>
    <p:sldId id="2147471142" r:id="rId49"/>
    <p:sldId id="2147471148" r:id="rId50"/>
    <p:sldId id="2147471143" r:id="rId51"/>
    <p:sldId id="2141411787" r:id="rId52"/>
    <p:sldId id="1119" r:id="rId53"/>
    <p:sldId id="1120" r:id="rId54"/>
    <p:sldId id="1122" r:id="rId55"/>
    <p:sldId id="1123" r:id="rId56"/>
    <p:sldId id="1156" r:id="rId57"/>
    <p:sldId id="1157" r:id="rId58"/>
    <p:sldId id="1155" r:id="rId59"/>
    <p:sldId id="2147479948" r:id="rId60"/>
    <p:sldId id="2147470705" r:id="rId61"/>
    <p:sldId id="2147470706" r:id="rId62"/>
    <p:sldId id="2147470707" r:id="rId63"/>
    <p:sldId id="2147470702" r:id="rId64"/>
    <p:sldId id="2147470725" r:id="rId65"/>
    <p:sldId id="1307" r:id="rId66"/>
    <p:sldId id="2134959717" r:id="rId67"/>
    <p:sldId id="12865" r:id="rId68"/>
    <p:sldId id="2134960102" r:id="rId69"/>
    <p:sldId id="2134959992" r:id="rId70"/>
    <p:sldId id="2134959751" r:id="rId71"/>
    <p:sldId id="2134959932" r:id="rId72"/>
    <p:sldId id="2134959718" r:id="rId73"/>
    <p:sldId id="2146847919" r:id="rId74"/>
    <p:sldId id="2146847923" r:id="rId75"/>
    <p:sldId id="2146847925" r:id="rId76"/>
    <p:sldId id="2134960096" r:id="rId77"/>
    <p:sldId id="1169" r:id="rId78"/>
    <p:sldId id="2147376536" r:id="rId79"/>
    <p:sldId id="2146847915" r:id="rId80"/>
    <p:sldId id="2134958899" r:id="rId81"/>
    <p:sldId id="2146847918" r:id="rId82"/>
    <p:sldId id="261" r:id="rId83"/>
    <p:sldId id="275" r:id="rId84"/>
    <p:sldId id="303" r:id="rId85"/>
    <p:sldId id="3374" r:id="rId86"/>
    <p:sldId id="3393" r:id="rId87"/>
    <p:sldId id="2147470722" r:id="rId88"/>
    <p:sldId id="2147479949" r:id="rId89"/>
    <p:sldId id="2147470726" r:id="rId90"/>
    <p:sldId id="2147470727" r:id="rId91"/>
    <p:sldId id="2147473733" r:id="rId92"/>
    <p:sldId id="2147473734" r:id="rId93"/>
    <p:sldId id="257" r:id="rId94"/>
    <p:sldId id="523" r:id="rId95"/>
    <p:sldId id="563" r:id="rId96"/>
    <p:sldId id="564" r:id="rId97"/>
    <p:sldId id="920" r:id="rId98"/>
    <p:sldId id="921" r:id="rId99"/>
    <p:sldId id="923" r:id="rId100"/>
    <p:sldId id="341" r:id="rId101"/>
    <p:sldId id="2147472385" r:id="rId102"/>
    <p:sldId id="1358" r:id="rId103"/>
    <p:sldId id="1360" r:id="rId104"/>
    <p:sldId id="1362" r:id="rId105"/>
    <p:sldId id="1364" r:id="rId106"/>
    <p:sldId id="1365" r:id="rId107"/>
    <p:sldId id="2147473731" r:id="rId108"/>
    <p:sldId id="2147472395" r:id="rId109"/>
    <p:sldId id="2147472397" r:id="rId110"/>
    <p:sldId id="2147472394" r:id="rId111"/>
    <p:sldId id="2147473680" r:id="rId112"/>
    <p:sldId id="2147473683" r:id="rId113"/>
    <p:sldId id="2147473682" r:id="rId114"/>
    <p:sldId id="2147473686" r:id="rId115"/>
    <p:sldId id="2147473689" r:id="rId116"/>
    <p:sldId id="2135714843" r:id="rId117"/>
    <p:sldId id="2147473735" r:id="rId118"/>
    <p:sldId id="268" r:id="rId119"/>
    <p:sldId id="2147479950" r:id="rId120"/>
    <p:sldId id="2147470708" r:id="rId121"/>
    <p:sldId id="2147470715" r:id="rId122"/>
    <p:sldId id="2147470716" r:id="rId123"/>
    <p:sldId id="2147470710" r:id="rId124"/>
    <p:sldId id="2147470711" r:id="rId125"/>
    <p:sldId id="256" r:id="rId126"/>
    <p:sldId id="476" r:id="rId127"/>
    <p:sldId id="454" r:id="rId128"/>
    <p:sldId id="335" r:id="rId129"/>
    <p:sldId id="403" r:id="rId130"/>
    <p:sldId id="472" r:id="rId131"/>
    <p:sldId id="478" r:id="rId132"/>
    <p:sldId id="485" r:id="rId133"/>
    <p:sldId id="475" r:id="rId134"/>
    <p:sldId id="347" r:id="rId135"/>
    <p:sldId id="348" r:id="rId136"/>
    <p:sldId id="349" r:id="rId137"/>
    <p:sldId id="386" r:id="rId138"/>
    <p:sldId id="350" r:id="rId139"/>
    <p:sldId id="352" r:id="rId140"/>
    <p:sldId id="387" r:id="rId141"/>
    <p:sldId id="354" r:id="rId142"/>
    <p:sldId id="473" r:id="rId143"/>
    <p:sldId id="474" r:id="rId144"/>
    <p:sldId id="488" r:id="rId145"/>
    <p:sldId id="477" r:id="rId146"/>
    <p:sldId id="479" r:id="rId147"/>
    <p:sldId id="480" r:id="rId148"/>
    <p:sldId id="481" r:id="rId149"/>
    <p:sldId id="482" r:id="rId150"/>
    <p:sldId id="483" r:id="rId151"/>
    <p:sldId id="484" r:id="rId152"/>
    <p:sldId id="416" r:id="rId153"/>
    <p:sldId id="2147480144" r:id="rId154"/>
    <p:sldId id="2147479951" r:id="rId155"/>
    <p:sldId id="2147470729" r:id="rId156"/>
    <p:sldId id="2147470731" r:id="rId157"/>
    <p:sldId id="2147480037" r:id="rId158"/>
    <p:sldId id="2145706275" r:id="rId159"/>
    <p:sldId id="2147471313" r:id="rId160"/>
    <p:sldId id="1537" r:id="rId161"/>
    <p:sldId id="4467" r:id="rId162"/>
    <p:sldId id="2134958584" r:id="rId163"/>
    <p:sldId id="1142" r:id="rId164"/>
    <p:sldId id="1144" r:id="rId165"/>
    <p:sldId id="1148" r:id="rId166"/>
    <p:sldId id="339" r:id="rId167"/>
    <p:sldId id="346" r:id="rId168"/>
    <p:sldId id="6400" r:id="rId169"/>
    <p:sldId id="6213" r:id="rId170"/>
    <p:sldId id="2147472610" r:id="rId171"/>
    <p:sldId id="2147471314" r:id="rId172"/>
    <p:sldId id="1529" r:id="rId173"/>
    <p:sldId id="1530" r:id="rId174"/>
    <p:sldId id="6454" r:id="rId175"/>
    <p:sldId id="1606" r:id="rId176"/>
    <p:sldId id="2147471323" r:id="rId177"/>
    <p:sldId id="6293" r:id="rId178"/>
    <p:sldId id="1577" r:id="rId179"/>
    <p:sldId id="2147471319" r:id="rId180"/>
  </p:sldIdLst>
  <p:sldSz cx="12192000" cy="6858000"/>
  <p:notesSz cx="7772400" cy="10058400"/>
  <p:custDataLst>
    <p:tags r:id="rId18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E4EDF2"/>
    <a:srgbClr val="E4EEF3"/>
    <a:srgbClr val="EDF5F9"/>
    <a:srgbClr val="E3EDF2"/>
    <a:srgbClr val="E3ECF2"/>
    <a:srgbClr val="BBE0E3"/>
    <a:srgbClr val="ECF4FD"/>
    <a:srgbClr val="1573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C887E-4EC3-D306-498D-6E2FD8B84BC0}" v="24" dt="2023-05-22T21:06:34.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5135" autoAdjust="0"/>
  </p:normalViewPr>
  <p:slideViewPr>
    <p:cSldViewPr>
      <p:cViewPr varScale="1">
        <p:scale>
          <a:sx n="105" d="100"/>
          <a:sy n="105" d="100"/>
        </p:scale>
        <p:origin x="840" y="192"/>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notesMaster" Target="notesMasters/notesMaster1.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handoutMaster" Target="handoutMasters/handoutMaster1.xml"/><Relationship Id="rId6" Type="http://schemas.openxmlformats.org/officeDocument/2006/relationships/slideMaster" Target="slideMasters/slideMaster3.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commentAuthors" Target="commentAuthors.xml"/><Relationship Id="rId189"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viewProps" Target="viewProps.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theme" Target="theme/theme1.xml"/><Relationship Id="rId1" Type="http://schemas.openxmlformats.org/officeDocument/2006/relationships/customXml" Target="../customXml/item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10156476618803"/>
          <c:y val="1.2073773551015226E-2"/>
          <c:w val="0.84944108748402469"/>
          <c:h val="0.88472831715862266"/>
        </c:manualLayout>
      </c:layout>
      <c:barChart>
        <c:barDir val="col"/>
        <c:grouping val="clustered"/>
        <c:varyColors val="0"/>
        <c:ser>
          <c:idx val="0"/>
          <c:order val="0"/>
          <c:tx>
            <c:strRef>
              <c:f>Sheet1!$B$1</c:f>
              <c:strCache>
                <c:ptCount val="1"/>
                <c:pt idx="0">
                  <c:v>Darolutamide</c:v>
                </c:pt>
              </c:strCache>
            </c:strRef>
          </c:tx>
          <c:spPr>
            <a:solidFill>
              <a:srgbClr val="0B245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24 weeks</c:v>
                </c:pt>
                <c:pt idx="1">
                  <c:v>36 weeks</c:v>
                </c:pt>
                <c:pt idx="2">
                  <c:v>52 weeks</c:v>
                </c:pt>
                <c:pt idx="3">
                  <c:v>At any time
post-baseline</c:v>
                </c:pt>
              </c:strCache>
            </c:strRef>
          </c:cat>
          <c:val>
            <c:numRef>
              <c:f>Sheet1!$B$2:$B$5</c:f>
              <c:numCache>
                <c:formatCode>General</c:formatCode>
                <c:ptCount val="4"/>
                <c:pt idx="0">
                  <c:v>48.7</c:v>
                </c:pt>
                <c:pt idx="1">
                  <c:v>57.1</c:v>
                </c:pt>
                <c:pt idx="2">
                  <c:v>60.2</c:v>
                </c:pt>
                <c:pt idx="3">
                  <c:v>67.3</c:v>
                </c:pt>
              </c:numCache>
            </c:numRef>
          </c:val>
          <c:extLst>
            <c:ext xmlns:c16="http://schemas.microsoft.com/office/drawing/2014/chart" uri="{C3380CC4-5D6E-409C-BE32-E72D297353CC}">
              <c16:uniqueId val="{00000000-0F6F-4C6E-86BB-5D905F55B7AE}"/>
            </c:ext>
          </c:extLst>
        </c:ser>
        <c:ser>
          <c:idx val="1"/>
          <c:order val="1"/>
          <c:tx>
            <c:strRef>
              <c:f>Sheet1!$C$1</c:f>
              <c:strCache>
                <c:ptCount val="1"/>
                <c:pt idx="0">
                  <c:v>Placebo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24 weeks</c:v>
                </c:pt>
                <c:pt idx="1">
                  <c:v>36 weeks</c:v>
                </c:pt>
                <c:pt idx="2">
                  <c:v>52 weeks</c:v>
                </c:pt>
                <c:pt idx="3">
                  <c:v>At any time
post-baseline</c:v>
                </c:pt>
              </c:strCache>
            </c:strRef>
          </c:cat>
          <c:val>
            <c:numRef>
              <c:f>Sheet1!$C$2:$C$5</c:f>
              <c:numCache>
                <c:formatCode>General</c:formatCode>
                <c:ptCount val="4"/>
                <c:pt idx="0">
                  <c:v>23.9</c:v>
                </c:pt>
                <c:pt idx="1">
                  <c:v>25.1</c:v>
                </c:pt>
                <c:pt idx="2">
                  <c:v>26.1</c:v>
                </c:pt>
                <c:pt idx="3">
                  <c:v>28.6</c:v>
                </c:pt>
              </c:numCache>
            </c:numRef>
          </c:val>
          <c:extLst>
            <c:ext xmlns:c16="http://schemas.microsoft.com/office/drawing/2014/chart" uri="{C3380CC4-5D6E-409C-BE32-E72D297353CC}">
              <c16:uniqueId val="{00000001-0F6F-4C6E-86BB-5D905F55B7AE}"/>
            </c:ext>
          </c:extLst>
        </c:ser>
        <c:dLbls>
          <c:dLblPos val="outEnd"/>
          <c:showLegendKey val="0"/>
          <c:showVal val="1"/>
          <c:showCatName val="0"/>
          <c:showSerName val="0"/>
          <c:showPercent val="0"/>
          <c:showBubbleSize val="0"/>
        </c:dLbls>
        <c:gapWidth val="219"/>
        <c:overlap val="-27"/>
        <c:axId val="188511871"/>
        <c:axId val="188521855"/>
      </c:barChart>
      <c:catAx>
        <c:axId val="188511871"/>
        <c:scaling>
          <c:orientation val="minMax"/>
        </c:scaling>
        <c:delete val="0"/>
        <c:axPos val="b"/>
        <c:numFmt formatCode="General" sourceLinked="1"/>
        <c:majorTickMark val="out"/>
        <c:minorTickMark val="none"/>
        <c:tickLblPos val="nextTo"/>
        <c:spPr>
          <a:noFill/>
          <a:ln w="12700" cap="flat" cmpd="sng" algn="ctr">
            <a:solidFill>
              <a:srgbClr val="203864"/>
            </a:solidFill>
            <a:round/>
          </a:ln>
          <a:effectLst/>
        </c:spPr>
        <c:txPr>
          <a:bodyPr rot="-60000000" spcFirstLastPara="1" vertOverflow="ellipsis" vert="horz" wrap="square" anchor="ctr" anchorCtr="1"/>
          <a:lstStyle/>
          <a:p>
            <a:pPr>
              <a:defRPr sz="14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crossAx val="188521855"/>
        <c:crosses val="autoZero"/>
        <c:auto val="1"/>
        <c:lblAlgn val="ctr"/>
        <c:lblOffset val="100"/>
        <c:noMultiLvlLbl val="0"/>
      </c:catAx>
      <c:valAx>
        <c:axId val="188521855"/>
        <c:scaling>
          <c:orientation val="minMax"/>
          <c:max val="100"/>
          <c:min val="0"/>
        </c:scaling>
        <c:delete val="0"/>
        <c:axPos val="l"/>
        <c:title>
          <c:tx>
            <c:rich>
              <a:bodyPr rot="-5400000" spcFirstLastPara="1" vertOverflow="ellipsis" vert="horz" wrap="square" anchor="ctr" anchorCtr="1"/>
              <a:lstStyle/>
              <a:p>
                <a:pPr>
                  <a:defRPr sz="1600" b="0" i="0" u="none" strike="noStrike" kern="1200" baseline="0">
                    <a:solidFill>
                      <a:srgbClr val="203864"/>
                    </a:solidFill>
                    <a:latin typeface="Arial" panose="020B0604020202020204" pitchFamily="34" charset="0"/>
                    <a:ea typeface="+mn-ea"/>
                    <a:cs typeface="Arial" panose="020B0604020202020204" pitchFamily="34" charset="0"/>
                  </a:defRPr>
                </a:pPr>
                <a:r>
                  <a:rPr lang="en-US" sz="1600" dirty="0"/>
                  <a:t>Patients achieving undetectable PSA, %</a:t>
                </a:r>
              </a:p>
            </c:rich>
          </c:tx>
          <c:layout>
            <c:manualLayout>
              <c:xMode val="edge"/>
              <c:yMode val="edge"/>
              <c:x val="1.8224080231042553E-2"/>
              <c:y val="0.121093187812587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2700">
            <a:solidFill>
              <a:srgbClr val="203864"/>
            </a:solidFill>
          </a:ln>
          <a:effectLst/>
        </c:spPr>
        <c:txPr>
          <a:bodyPr rot="-60000000" spcFirstLastPara="1" vertOverflow="ellipsis" vert="horz" wrap="square" anchor="ctr" anchorCtr="1"/>
          <a:lstStyle/>
          <a:p>
            <a:pPr>
              <a:defRPr sz="14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crossAx val="188511871"/>
        <c:crosses val="autoZero"/>
        <c:crossBetween val="between"/>
        <c:majorUnit val="20"/>
      </c:valAx>
      <c:spPr>
        <a:noFill/>
        <a:ln>
          <a:noFill/>
        </a:ln>
        <a:effectLst/>
      </c:spPr>
    </c:plotArea>
    <c:legend>
      <c:legendPos val="r"/>
      <c:layout>
        <c:manualLayout>
          <c:xMode val="edge"/>
          <c:yMode val="edge"/>
          <c:x val="0.77482351490035006"/>
          <c:y val="3.5780656955010981E-2"/>
          <c:w val="0.18638601092200741"/>
          <c:h val="8.825443092298548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203864"/>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2038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Exploratory analysis of OS by baseline PSA</a:t>
            </a:r>
          </a:p>
        </c:rich>
      </c:tx>
      <c:overlay val="0"/>
    </c:title>
    <c:autoTitleDeleted val="0"/>
    <c:plotArea>
      <c:layout>
        <c:manualLayout>
          <c:layoutTarget val="inner"/>
          <c:xMode val="edge"/>
          <c:yMode val="edge"/>
          <c:x val="8.8517253358036133E-2"/>
          <c:y val="0.12896368608575606"/>
          <c:w val="0.84285529566157158"/>
          <c:h val="0.73892972690239189"/>
        </c:manualLayout>
      </c:layout>
      <c:barChart>
        <c:barDir val="col"/>
        <c:grouping val="clustered"/>
        <c:varyColors val="0"/>
        <c:ser>
          <c:idx val="0"/>
          <c:order val="0"/>
          <c:tx>
            <c:strRef>
              <c:f>Sheet1!$B$1</c:f>
              <c:strCache>
                <c:ptCount val="1"/>
                <c:pt idx="0">
                  <c:v>Sip-T</c:v>
                </c:pt>
              </c:strCache>
            </c:strRef>
          </c:tx>
          <c:spPr>
            <a:solidFill>
              <a:srgbClr val="FF8000"/>
            </a:solidFill>
            <a:ln>
              <a:noFill/>
            </a:ln>
            <a:effectLst/>
          </c:spPr>
          <c:invertIfNegative val="0"/>
          <c:cat>
            <c:strRef>
              <c:f>Sheet1!$A$2:$A$5</c:f>
              <c:strCache>
                <c:ptCount val="4"/>
                <c:pt idx="0">
                  <c:v>≤22.1
(n=128)</c:v>
                </c:pt>
                <c:pt idx="1">
                  <c:v>&gt;22.1-50.1
(n=128)</c:v>
                </c:pt>
                <c:pt idx="2">
                  <c:v>&gt;50.1-134.1
(n=128)</c:v>
                </c:pt>
                <c:pt idx="3">
                  <c:v>&gt;134.1
(n=128)</c:v>
                </c:pt>
              </c:strCache>
            </c:strRef>
          </c:cat>
          <c:val>
            <c:numRef>
              <c:f>Sheet1!$B$2:$B$5</c:f>
              <c:numCache>
                <c:formatCode>General</c:formatCode>
                <c:ptCount val="4"/>
                <c:pt idx="0">
                  <c:v>41.3</c:v>
                </c:pt>
                <c:pt idx="1">
                  <c:v>27.1</c:v>
                </c:pt>
                <c:pt idx="2">
                  <c:v>20.399999999999999</c:v>
                </c:pt>
                <c:pt idx="3">
                  <c:v>18.399999999999999</c:v>
                </c:pt>
              </c:numCache>
            </c:numRef>
          </c:val>
          <c:extLst>
            <c:ext xmlns:c16="http://schemas.microsoft.com/office/drawing/2014/chart" uri="{C3380CC4-5D6E-409C-BE32-E72D297353CC}">
              <c16:uniqueId val="{00000000-5363-4D28-8245-3F026A3B3032}"/>
            </c:ext>
          </c:extLst>
        </c:ser>
        <c:ser>
          <c:idx val="1"/>
          <c:order val="1"/>
          <c:tx>
            <c:strRef>
              <c:f>Sheet1!$C$1</c:f>
              <c:strCache>
                <c:ptCount val="1"/>
                <c:pt idx="0">
                  <c:v>Control</c:v>
                </c:pt>
              </c:strCache>
            </c:strRef>
          </c:tx>
          <c:spPr>
            <a:solidFill>
              <a:srgbClr val="DBDCDD"/>
            </a:solidFill>
            <a:ln>
              <a:noFill/>
            </a:ln>
            <a:effectLst/>
          </c:spPr>
          <c:invertIfNegative val="0"/>
          <c:dPt>
            <c:idx val="0"/>
            <c:invertIfNegative val="0"/>
            <c:bubble3D val="0"/>
            <c:extLst>
              <c:ext xmlns:c16="http://schemas.microsoft.com/office/drawing/2014/chart" uri="{C3380CC4-5D6E-409C-BE32-E72D297353CC}">
                <c16:uniqueId val="{00000002-5363-4D28-8245-3F026A3B3032}"/>
              </c:ext>
            </c:extLst>
          </c:dPt>
          <c:dPt>
            <c:idx val="1"/>
            <c:invertIfNegative val="0"/>
            <c:bubble3D val="0"/>
            <c:extLst>
              <c:ext xmlns:c16="http://schemas.microsoft.com/office/drawing/2014/chart" uri="{C3380CC4-5D6E-409C-BE32-E72D297353CC}">
                <c16:uniqueId val="{00000004-5363-4D28-8245-3F026A3B3032}"/>
              </c:ext>
            </c:extLst>
          </c:dPt>
          <c:dPt>
            <c:idx val="2"/>
            <c:invertIfNegative val="0"/>
            <c:bubble3D val="0"/>
            <c:extLst>
              <c:ext xmlns:c16="http://schemas.microsoft.com/office/drawing/2014/chart" uri="{C3380CC4-5D6E-409C-BE32-E72D297353CC}">
                <c16:uniqueId val="{00000006-5363-4D28-8245-3F026A3B3032}"/>
              </c:ext>
            </c:extLst>
          </c:dPt>
          <c:dPt>
            <c:idx val="3"/>
            <c:invertIfNegative val="0"/>
            <c:bubble3D val="0"/>
            <c:extLst>
              <c:ext xmlns:c16="http://schemas.microsoft.com/office/drawing/2014/chart" uri="{C3380CC4-5D6E-409C-BE32-E72D297353CC}">
                <c16:uniqueId val="{00000008-5363-4D28-8245-3F026A3B3032}"/>
              </c:ext>
            </c:extLst>
          </c:dPt>
          <c:cat>
            <c:strRef>
              <c:f>Sheet1!$A$2:$A$5</c:f>
              <c:strCache>
                <c:ptCount val="4"/>
                <c:pt idx="0">
                  <c:v>≤22.1
(n=128)</c:v>
                </c:pt>
                <c:pt idx="1">
                  <c:v>&gt;22.1-50.1
(n=128)</c:v>
                </c:pt>
                <c:pt idx="2">
                  <c:v>&gt;50.1-134.1
(n=128)</c:v>
                </c:pt>
                <c:pt idx="3">
                  <c:v>&gt;134.1
(n=128)</c:v>
                </c:pt>
              </c:strCache>
            </c:strRef>
          </c:cat>
          <c:val>
            <c:numRef>
              <c:f>Sheet1!$C$2:$C$5</c:f>
              <c:numCache>
                <c:formatCode>General</c:formatCode>
                <c:ptCount val="4"/>
                <c:pt idx="0">
                  <c:v>28.3</c:v>
                </c:pt>
                <c:pt idx="1">
                  <c:v>20.100000000000001</c:v>
                </c:pt>
                <c:pt idx="2">
                  <c:v>15</c:v>
                </c:pt>
                <c:pt idx="3">
                  <c:v>15.6</c:v>
                </c:pt>
              </c:numCache>
            </c:numRef>
          </c:val>
          <c:extLst>
            <c:ext xmlns:c16="http://schemas.microsoft.com/office/drawing/2014/chart" uri="{C3380CC4-5D6E-409C-BE32-E72D297353CC}">
              <c16:uniqueId val="{00000009-5363-4D28-8245-3F026A3B3032}"/>
            </c:ext>
          </c:extLst>
        </c:ser>
        <c:dLbls>
          <c:showLegendKey val="0"/>
          <c:showVal val="0"/>
          <c:showCatName val="0"/>
          <c:showSerName val="0"/>
          <c:showPercent val="0"/>
          <c:showBubbleSize val="0"/>
        </c:dLbls>
        <c:gapWidth val="219"/>
        <c:overlap val="-27"/>
        <c:axId val="38877824"/>
        <c:axId val="38891904"/>
      </c:barChart>
      <c:catAx>
        <c:axId val="3887782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0000"/>
                </a:solidFill>
                <a:latin typeface="Arial"/>
                <a:ea typeface="+mn-ea"/>
                <a:cs typeface="Arial"/>
              </a:defRPr>
            </a:pPr>
            <a:endParaRPr lang="en-US"/>
          </a:p>
        </c:txPr>
        <c:crossAx val="38891904"/>
        <c:crosses val="autoZero"/>
        <c:auto val="1"/>
        <c:lblAlgn val="ctr"/>
        <c:lblOffset val="100"/>
        <c:noMultiLvlLbl val="0"/>
      </c:catAx>
      <c:valAx>
        <c:axId val="38891904"/>
        <c:scaling>
          <c:orientation val="minMax"/>
        </c:scaling>
        <c:delete val="0"/>
        <c:axPos val="l"/>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rgbClr val="000000"/>
                </a:solidFill>
                <a:latin typeface="Arial"/>
                <a:ea typeface="+mn-ea"/>
                <a:cs typeface="Arial"/>
              </a:defRPr>
            </a:pPr>
            <a:endParaRPr lang="en-US"/>
          </a:p>
        </c:txPr>
        <c:crossAx val="38877824"/>
        <c:crosses val="autoZero"/>
        <c:crossBetween val="between"/>
      </c:valAx>
      <c:spPr>
        <a:noFill/>
        <a:ln>
          <a:noFill/>
        </a:ln>
        <a:effectLst/>
      </c:spPr>
    </c:plotArea>
    <c:legend>
      <c:legendPos val="b"/>
      <c:layout>
        <c:manualLayout>
          <c:xMode val="edge"/>
          <c:yMode val="edge"/>
          <c:x val="0.68178130307241003"/>
          <c:y val="0.1861886621364793"/>
          <c:w val="0.21486876640419947"/>
          <c:h val="0.1073218419889607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mn-ea"/>
              <a:cs typeface="Arial"/>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Sip-T</c:v>
                </c:pt>
              </c:strCache>
            </c:strRef>
          </c:tx>
          <c:spPr>
            <a:solidFill>
              <a:schemeClr val="accent1"/>
            </a:solidFill>
            <a:ln>
              <a:noFill/>
            </a:ln>
            <a:effectLst/>
          </c:spPr>
          <c:invertIfNegative val="0"/>
          <c:cat>
            <c:strRef>
              <c:f>Sheet1!$A$2:$A$5</c:f>
              <c:strCache>
                <c:ptCount val="4"/>
                <c:pt idx="0">
                  <c:v>lte 5.27</c:v>
                </c:pt>
                <c:pt idx="1">
                  <c:v>&gt; 5.27 to 
lte 15.08</c:v>
                </c:pt>
                <c:pt idx="2">
                  <c:v>&gt; 15.08 to 
lte 46.0</c:v>
                </c:pt>
                <c:pt idx="3">
                  <c:v>&gt; 46</c:v>
                </c:pt>
              </c:strCache>
            </c:strRef>
          </c:cat>
          <c:val>
            <c:numRef>
              <c:f>Sheet1!$B$2:$B$5</c:f>
              <c:numCache>
                <c:formatCode>General</c:formatCode>
                <c:ptCount val="4"/>
                <c:pt idx="0">
                  <c:v>47.7</c:v>
                </c:pt>
                <c:pt idx="1">
                  <c:v>33.200000000000003</c:v>
                </c:pt>
                <c:pt idx="2">
                  <c:v>27.2</c:v>
                </c:pt>
                <c:pt idx="3">
                  <c:v>18.399999999999999</c:v>
                </c:pt>
              </c:numCache>
            </c:numRef>
          </c:val>
          <c:extLst>
            <c:ext xmlns:c16="http://schemas.microsoft.com/office/drawing/2014/chart" uri="{C3380CC4-5D6E-409C-BE32-E72D297353CC}">
              <c16:uniqueId val="{00000000-B28E-49E1-BB95-2A44B9A19627}"/>
            </c:ext>
          </c:extLst>
        </c:ser>
        <c:dLbls>
          <c:showLegendKey val="0"/>
          <c:showVal val="0"/>
          <c:showCatName val="0"/>
          <c:showSerName val="0"/>
          <c:showPercent val="0"/>
          <c:showBubbleSize val="0"/>
        </c:dLbls>
        <c:gapWidth val="219"/>
        <c:axId val="1182604623"/>
        <c:axId val="1383922255"/>
      </c:barChart>
      <c:catAx>
        <c:axId val="11826046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Baseline PSA Quartile</a:t>
                </a:r>
                <a:r>
                  <a:rPr lang="en-US" baseline="0" dirty="0"/>
                  <a:t> (ng/mL)</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3922255"/>
        <c:crosses val="autoZero"/>
        <c:auto val="1"/>
        <c:lblAlgn val="ctr"/>
        <c:lblOffset val="100"/>
        <c:noMultiLvlLbl val="0"/>
      </c:catAx>
      <c:valAx>
        <c:axId val="13839222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Overall Survival</a:t>
                </a:r>
                <a:r>
                  <a:rPr lang="en-US" baseline="0" dirty="0"/>
                  <a:t> (months)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2604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5/22/2023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119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7F0008A-8C76-E139-D650-2F777FC90C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B967F43F-4A79-4301-A0DB-8AACAE81D4DD}"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45</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Rectangle 3">
            <a:extLst>
              <a:ext uri="{FF2B5EF4-FFF2-40B4-BE49-F238E27FC236}">
                <a16:creationId xmlns:a16="http://schemas.microsoft.com/office/drawing/2014/main" id="{F2E13921-0D41-4B80-96E7-3A9E67CD715E}"/>
              </a:ext>
            </a:extLst>
          </p:cNvPr>
          <p:cNvSpPr>
            <a:spLocks noGrp="1" noChangeArrowheads="1"/>
          </p:cNvSpPr>
          <p:nvPr>
            <p:ph type="body" idx="1"/>
          </p:nvPr>
        </p:nvSpPr>
        <p:spPr>
          <a:xfrm>
            <a:off x="917575" y="4343400"/>
            <a:ext cx="5046663" cy="4611688"/>
          </a:xfrm>
        </p:spPr>
        <p:txBody>
          <a:bodyPr>
            <a:noAutofit/>
          </a:bodyPr>
          <a:lstStyle/>
          <a:p>
            <a:pPr>
              <a:buFont typeface="Arial" pitchFamily="34" charset="0"/>
              <a:buNone/>
              <a:defRPr/>
            </a:pPr>
            <a:endParaRPr lang="en-US" sz="900" dirty="0">
              <a:ea typeface="ヒラギノ角ゴ Pro W3" pitchFamily="48" charset="-128"/>
            </a:endParaRPr>
          </a:p>
        </p:txBody>
      </p:sp>
      <p:sp>
        <p:nvSpPr>
          <p:cNvPr id="83972" name="Slide Image Placeholder 6">
            <a:extLst>
              <a:ext uri="{FF2B5EF4-FFF2-40B4-BE49-F238E27FC236}">
                <a16:creationId xmlns:a16="http://schemas.microsoft.com/office/drawing/2014/main" id="{7082C4C1-EE55-2A37-2DA8-11C2A114E4FA}"/>
              </a:ext>
            </a:extLst>
          </p:cNvPr>
          <p:cNvSpPr>
            <a:spLocks noGrp="1" noRot="1" noChangeAspect="1" noChangeArrowheads="1" noTextEdit="1"/>
          </p:cNvSpPr>
          <p:nvPr>
            <p:ph type="sldImg"/>
          </p:nvPr>
        </p:nvSpPr>
        <p:spPr>
          <a:xfrm>
            <a:off x="420688" y="687388"/>
            <a:ext cx="6102350" cy="3433762"/>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1">
            <a:extLst>
              <a:ext uri="{FF2B5EF4-FFF2-40B4-BE49-F238E27FC236}">
                <a16:creationId xmlns:a16="http://schemas.microsoft.com/office/drawing/2014/main" id="{CB0B9913-6BA5-49DC-9651-E26614462C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3CFCD180-B428-4466-AF25-EAB8DFD8CC1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6675" name="Rectangle 2">
            <a:extLst>
              <a:ext uri="{FF2B5EF4-FFF2-40B4-BE49-F238E27FC236}">
                <a16:creationId xmlns:a16="http://schemas.microsoft.com/office/drawing/2014/main" id="{83EC7B4B-D202-4076-A2CE-1C9D7375931F}"/>
              </a:ext>
            </a:extLst>
          </p:cNvPr>
          <p:cNvSpPr>
            <a:spLocks noGrp="1" noRot="1" noChangeAspect="1" noChangeArrowheads="1" noTextEdit="1"/>
          </p:cNvSpPr>
          <p:nvPr>
            <p:ph type="sldImg"/>
          </p:nvPr>
        </p:nvSpPr>
        <p:spPr>
          <a:xfrm>
            <a:off x="420688" y="687388"/>
            <a:ext cx="6102350" cy="3433762"/>
          </a:xfrm>
          <a:ln/>
        </p:spPr>
      </p:sp>
      <p:sp>
        <p:nvSpPr>
          <p:cNvPr id="156676" name="Rectangle 3">
            <a:extLst>
              <a:ext uri="{FF2B5EF4-FFF2-40B4-BE49-F238E27FC236}">
                <a16:creationId xmlns:a16="http://schemas.microsoft.com/office/drawing/2014/main" id="{3E631E74-93CE-4517-9C50-9FFCE5BAE4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A28E3B4-3F86-3C4B-9245-7E38A95FF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463550" rtl="0" eaLnBrk="1" fontAlgn="base" latinLnBrk="0" hangingPunct="1">
              <a:lnSpc>
                <a:spcPct val="100000"/>
              </a:lnSpc>
              <a:spcBef>
                <a:spcPct val="0"/>
              </a:spcBef>
              <a:spcAft>
                <a:spcPct val="0"/>
              </a:spcAft>
              <a:buClrTx/>
              <a:buSzTx/>
              <a:buFontTx/>
              <a:buNone/>
              <a:tabLst/>
              <a:defRPr/>
            </a:pPr>
            <a:fld id="{641FF2EE-B69F-0D41-ADF3-C890E1426D98}" type="slidenum">
              <a:rPr kumimoji="0" lang="fr-CA"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463550" rtl="0" eaLnBrk="1" fontAlgn="base" latinLnBrk="0" hangingPunct="1">
                <a:lnSpc>
                  <a:spcPct val="100000"/>
                </a:lnSpc>
                <a:spcBef>
                  <a:spcPct val="0"/>
                </a:spcBef>
                <a:spcAft>
                  <a:spcPct val="0"/>
                </a:spcAft>
                <a:buClrTx/>
                <a:buSzTx/>
                <a:buFontTx/>
                <a:buNone/>
                <a:tabLst/>
                <a:defRPr/>
              </a:pPr>
              <a:t>53</a:t>
            </a:fld>
            <a:endParaRPr kumimoji="0" lang="fr-CA" altLang="en-US" sz="1200" b="0" i="0" u="none" strike="noStrike" kern="1200" cap="none" spc="0" normalizeH="0" baseline="0" noProof="0" dirty="0">
              <a:ln>
                <a:noFill/>
              </a:ln>
              <a:solidFill>
                <a:srgbClr val="000000"/>
              </a:solidFill>
              <a:effectLst/>
              <a:uLnTx/>
              <a:uFillTx/>
              <a:latin typeface="Times" pitchFamily="2" charset="0"/>
              <a:ea typeface="MS PGothic" panose="020B0600070205080204" pitchFamily="34" charset="-128"/>
              <a:cs typeface="+mn-cs"/>
            </a:endParaRPr>
          </a:p>
        </p:txBody>
      </p:sp>
      <p:sp>
        <p:nvSpPr>
          <p:cNvPr id="70658" name="Rectangle 2">
            <a:extLst>
              <a:ext uri="{FF2B5EF4-FFF2-40B4-BE49-F238E27FC236}">
                <a16:creationId xmlns:a16="http://schemas.microsoft.com/office/drawing/2014/main" id="{7A4B024A-A83D-D648-8E6D-4C18C8585FDB}"/>
              </a:ext>
            </a:extLst>
          </p:cNvPr>
          <p:cNvSpPr>
            <a:spLocks noGrp="1" noRot="1" noChangeAspect="1" noChangeArrowheads="1" noTextEdit="1"/>
          </p:cNvSpPr>
          <p:nvPr>
            <p:ph type="sldImg"/>
          </p:nvPr>
        </p:nvSpPr>
        <p:spPr>
          <a:xfrm>
            <a:off x="382588" y="685800"/>
            <a:ext cx="6096000" cy="3429000"/>
          </a:xfrm>
          <a:ln/>
        </p:spPr>
      </p:sp>
      <p:sp>
        <p:nvSpPr>
          <p:cNvPr id="70659" name="Rectangle 3">
            <a:extLst>
              <a:ext uri="{FF2B5EF4-FFF2-40B4-BE49-F238E27FC236}">
                <a16:creationId xmlns:a16="http://schemas.microsoft.com/office/drawing/2014/main" id="{C39AD7E1-2FC5-DD4A-BE80-23B17ECCFA89}"/>
              </a:ext>
            </a:extLst>
          </p:cNvPr>
          <p:cNvSpPr>
            <a:spLocks noGrp="1" noChangeArrowheads="1"/>
          </p:cNvSpPr>
          <p:nvPr>
            <p:ph type="body" idx="1"/>
          </p:nvPr>
        </p:nvSpPr>
        <p:spPr>
          <a:xfrm>
            <a:off x="701675" y="4271963"/>
            <a:ext cx="5454650"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dirty="0">
              <a:latin typeface="Times" pitchFamily="2" charset="0"/>
            </a:endParaRPr>
          </a:p>
        </p:txBody>
      </p:sp>
    </p:spTree>
    <p:extLst>
      <p:ext uri="{BB962C8B-B14F-4D97-AF65-F5344CB8AC3E}">
        <p14:creationId xmlns:p14="http://schemas.microsoft.com/office/powerpoint/2010/main" val="166199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785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8EF11-872A-4DBC-B97E-42D61585CD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861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CFCE-3BEE-43FE-A94E-416C8C8591F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26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80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410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BB58A-DD5A-4E56-AF80-EB7DC581A8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89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BB58A-DD5A-4E56-AF80-EB7DC581A8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99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7138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BB58A-DD5A-4E56-AF80-EB7DC581A8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338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1">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42267-1B16-45E8-88B0-C8B5B5D762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805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42267-1B16-45E8-88B0-C8B5B5D762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42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717550" y="1162050"/>
            <a:ext cx="5575300" cy="3136900"/>
          </a:xfrm>
          <a:ln/>
        </p:spPr>
      </p:sp>
      <p:sp>
        <p:nvSpPr>
          <p:cNvPr id="34819" name="Notes Placeholder 2"/>
          <p:cNvSpPr>
            <a:spLocks noGrp="1"/>
          </p:cNvSpPr>
          <p:nvPr>
            <p:ph type="body" idx="1"/>
          </p:nvPr>
        </p:nvSpPr>
        <p:spPr>
          <a:xfrm>
            <a:off x="528639" y="4398964"/>
            <a:ext cx="6062662" cy="4673599"/>
          </a:xfrm>
          <a:noFill/>
          <a:ln/>
        </p:spPr>
        <p:txBody>
          <a:bodyPr/>
          <a:lstStyle/>
          <a:p>
            <a:pPr marL="169213" indent="-169213">
              <a:lnSpc>
                <a:spcPct val="90000"/>
              </a:lnSpc>
              <a:spcBef>
                <a:spcPct val="0"/>
              </a:spcBef>
              <a:spcAft>
                <a:spcPts val="598"/>
              </a:spcAft>
              <a:buFontTx/>
              <a:buChar char="•"/>
            </a:pPr>
            <a:endParaRPr lang="en-US">
              <a:latin typeface="Arial" pitchFamily="34" charset="0"/>
              <a:ea typeface="ヒラギノ角ゴ Pro W3"/>
              <a:cs typeface="Arial" pitchFamily="34" charset="0"/>
            </a:endParaRPr>
          </a:p>
        </p:txBody>
      </p:sp>
      <p:sp>
        <p:nvSpPr>
          <p:cNvPr id="146436" name="Slide Number Placeholder 3"/>
          <p:cNvSpPr>
            <a:spLocks noGrp="1"/>
          </p:cNvSpPr>
          <p:nvPr>
            <p:ph type="sldNum" sz="quarter" idx="5"/>
          </p:nvPr>
        </p:nvSpPr>
        <p:spPr>
          <a:xfrm>
            <a:off x="6369052" y="8829676"/>
            <a:ext cx="639763" cy="466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03940-CB1E-4776-AE08-A43E1FB2F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8954B-4A31-244F-9B5C-715E85441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50661" y="1542540"/>
            <a:ext cx="954194" cy="750975"/>
          </a:xfrm>
          <a:prstGeom prst="rect">
            <a:avLst/>
          </a:prstGeom>
          <a:noFill/>
          <a:ln>
            <a:solidFill>
              <a:schemeClr val="tx1"/>
            </a:solidFill>
          </a:ln>
        </p:spPr>
        <p:txBody>
          <a:bodyPr wrap="square" lIns="93177" tIns="46589" rIns="93177" bIns="465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Provenge PI/p8/ Table 1</a:t>
            </a:r>
          </a:p>
        </p:txBody>
      </p:sp>
      <p:sp>
        <p:nvSpPr>
          <p:cNvPr id="6" name="TextBox 5"/>
          <p:cNvSpPr txBox="1"/>
          <p:nvPr/>
        </p:nvSpPr>
        <p:spPr>
          <a:xfrm>
            <a:off x="150660" y="2448455"/>
            <a:ext cx="954194" cy="970009"/>
          </a:xfrm>
          <a:prstGeom prst="rect">
            <a:avLst/>
          </a:prstGeom>
          <a:noFill/>
          <a:ln>
            <a:solidFill>
              <a:schemeClr val="tx1"/>
            </a:solidFill>
          </a:ln>
        </p:spPr>
        <p:txBody>
          <a:bodyPr wrap="square" lIns="93177" tIns="46589" rIns="93177" bIns="465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Provenge PI/p7/ para4/ line 1 </a:t>
            </a:r>
          </a:p>
        </p:txBody>
      </p:sp>
      <p:cxnSp>
        <p:nvCxnSpPr>
          <p:cNvPr id="8" name="Straight Arrow Connector 7"/>
          <p:cNvCxnSpPr/>
          <p:nvPr/>
        </p:nvCxnSpPr>
        <p:spPr>
          <a:xfrm flipV="1">
            <a:off x="1104855" y="3094722"/>
            <a:ext cx="334123" cy="1223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Left Brace 8"/>
          <p:cNvSpPr/>
          <p:nvPr/>
        </p:nvSpPr>
        <p:spPr>
          <a:xfrm>
            <a:off x="1168401" y="1920440"/>
            <a:ext cx="270577" cy="939016"/>
          </a:xfrm>
          <a:prstGeom prst="leftBrac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93177" tIns="46589" rIns="93177" bIns="465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Arrow Connector 10"/>
          <p:cNvCxnSpPr>
            <a:stCxn id="5" idx="3"/>
            <a:endCxn id="9" idx="1"/>
          </p:cNvCxnSpPr>
          <p:nvPr/>
        </p:nvCxnSpPr>
        <p:spPr>
          <a:xfrm>
            <a:off x="1104855" y="1918028"/>
            <a:ext cx="63545" cy="47192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 y="3505518"/>
            <a:ext cx="954194" cy="970009"/>
          </a:xfrm>
          <a:prstGeom prst="rect">
            <a:avLst/>
          </a:prstGeom>
          <a:noFill/>
          <a:ln>
            <a:solidFill>
              <a:schemeClr val="tx1"/>
            </a:solidFill>
          </a:ln>
        </p:spPr>
        <p:txBody>
          <a:bodyPr wrap="square" lIns="93177" tIns="46589" rIns="93177" bIns="465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Provenge PI/p7/ para1/ lines 1-3</a:t>
            </a:r>
          </a:p>
        </p:txBody>
      </p:sp>
      <p:sp>
        <p:nvSpPr>
          <p:cNvPr id="13" name="TextBox 12"/>
          <p:cNvSpPr txBox="1"/>
          <p:nvPr/>
        </p:nvSpPr>
        <p:spPr>
          <a:xfrm>
            <a:off x="6040234" y="3678192"/>
            <a:ext cx="954194" cy="970009"/>
          </a:xfrm>
          <a:prstGeom prst="rect">
            <a:avLst/>
          </a:prstGeom>
          <a:noFill/>
          <a:ln>
            <a:solidFill>
              <a:schemeClr val="tx1"/>
            </a:solidFill>
          </a:ln>
        </p:spPr>
        <p:txBody>
          <a:bodyPr wrap="square" lIns="93177" tIns="46589" rIns="93177" bIns="465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Provenge PI/p7/ para4/ line 1 </a:t>
            </a:r>
          </a:p>
        </p:txBody>
      </p:sp>
      <p:cxnSp>
        <p:nvCxnSpPr>
          <p:cNvPr id="15" name="Straight Arrow Connector 14"/>
          <p:cNvCxnSpPr>
            <a:stCxn id="12" idx="2"/>
          </p:cNvCxnSpPr>
          <p:nvPr/>
        </p:nvCxnSpPr>
        <p:spPr>
          <a:xfrm>
            <a:off x="477098" y="4475527"/>
            <a:ext cx="310035" cy="28276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6293389" y="4648201"/>
            <a:ext cx="223942" cy="69070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23267" y="5793329"/>
            <a:ext cx="771161" cy="970009"/>
          </a:xfrm>
          <a:prstGeom prst="rect">
            <a:avLst/>
          </a:prstGeom>
          <a:noFill/>
          <a:ln>
            <a:solidFill>
              <a:schemeClr val="tx1"/>
            </a:solidFill>
          </a:ln>
        </p:spPr>
        <p:txBody>
          <a:bodyPr wrap="square" lIns="93177" tIns="46589" rIns="93177" bIns="465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Provenge PI/p8/ Table 1</a:t>
            </a:r>
          </a:p>
        </p:txBody>
      </p:sp>
      <p:cxnSp>
        <p:nvCxnSpPr>
          <p:cNvPr id="21" name="Straight Arrow Connector 20"/>
          <p:cNvCxnSpPr/>
          <p:nvPr/>
        </p:nvCxnSpPr>
        <p:spPr>
          <a:xfrm flipH="1">
            <a:off x="4636703" y="6212075"/>
            <a:ext cx="158656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908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7BF2E-9875-43B4-BDBD-77E65E5029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459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35DA9-BB80-A54F-B3A5-5DFF7C1BE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6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8433C-E4BB-5C45-9E03-946FF455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373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dirty="0"/>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629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65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4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98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14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35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549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216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325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45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629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641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983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a:extLst>
              <a:ext uri="{FF2B5EF4-FFF2-40B4-BE49-F238E27FC236}">
                <a16:creationId xmlns:a16="http://schemas.microsoft.com/office/drawing/2014/main" id="{025FE26A-F6FE-47F3-A2B6-8DCC6ABE82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7259652B-FCA5-4C24-924E-9D8031DFF24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2">
            <a:extLst>
              <a:ext uri="{FF2B5EF4-FFF2-40B4-BE49-F238E27FC236}">
                <a16:creationId xmlns:a16="http://schemas.microsoft.com/office/drawing/2014/main" id="{C7A6757A-CAED-4D51-87B3-DF047BEC7016}"/>
              </a:ext>
            </a:extLst>
          </p:cNvPr>
          <p:cNvSpPr>
            <a:spLocks noGrp="1" noRot="1" noChangeAspect="1" noChangeArrowheads="1" noTextEdit="1"/>
          </p:cNvSpPr>
          <p:nvPr>
            <p:ph type="sldImg"/>
          </p:nvPr>
        </p:nvSpPr>
        <p:spPr>
          <a:xfrm>
            <a:off x="420688" y="687388"/>
            <a:ext cx="6102350" cy="3433762"/>
          </a:xfrm>
          <a:ln/>
        </p:spPr>
      </p:sp>
      <p:sp>
        <p:nvSpPr>
          <p:cNvPr id="11268" name="Rectangle 3">
            <a:extLst>
              <a:ext uri="{FF2B5EF4-FFF2-40B4-BE49-F238E27FC236}">
                <a16:creationId xmlns:a16="http://schemas.microsoft.com/office/drawing/2014/main" id="{37313F85-AB84-465B-9628-3EF0AFF9B0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6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012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93611-2AEF-4347-A4F7-620F166AE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176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p:spPr>
        <p:txBody>
          <a:bodyPr/>
          <a:lstStyle/>
          <a:p>
            <a:endParaRPr lang="en-US" dirty="0">
              <a:latin typeface="Arial" charset="0"/>
            </a:endParaRPr>
          </a:p>
        </p:txBody>
      </p:sp>
      <p:sp>
        <p:nvSpPr>
          <p:cNvPr id="3482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5B5C1-1C11-4481-86CF-2C2BA0754E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35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32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022FE-7FA7-0645-B799-47D91A664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686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022FE-7FA7-0645-B799-47D91A664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025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022FE-7FA7-0645-B799-47D91A664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925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4DF14-1FF1-814E-B1A7-AE2EA3C22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16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56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9634BC1-06C7-1261-9704-2F70E9F24FC0}"/>
              </a:ext>
            </a:extLst>
          </p:cNvPr>
          <p:cNvSpPr>
            <a:spLocks noGrp="1" noRot="1" noChangeAspect="1" noChangeArrowheads="1" noTextEdit="1"/>
          </p:cNvSpPr>
          <p:nvPr>
            <p:ph type="sldImg"/>
          </p:nvPr>
        </p:nvSpPr>
        <p:spPr>
          <a:xfrm>
            <a:off x="420688" y="687388"/>
            <a:ext cx="6102350" cy="3433762"/>
          </a:xfrm>
          <a:ln/>
        </p:spPr>
      </p:sp>
      <p:sp>
        <p:nvSpPr>
          <p:cNvPr id="65539" name="Notes Placeholder 2">
            <a:extLst>
              <a:ext uri="{FF2B5EF4-FFF2-40B4-BE49-F238E27FC236}">
                <a16:creationId xmlns:a16="http://schemas.microsoft.com/office/drawing/2014/main" id="{56FEC1DF-BC69-EA10-D789-2053CDD13A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29480073-25A5-B950-F350-C6080E1CEA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687A47BF-E05A-438E-9E76-92BDE4DC5299}"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709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4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E072153-93B5-53E4-2EC9-BF26F748AC4A}"/>
              </a:ext>
            </a:extLst>
          </p:cNvPr>
          <p:cNvSpPr>
            <a:spLocks noGrp="1" noRot="1" noChangeAspect="1" noChangeArrowheads="1" noTextEdit="1"/>
          </p:cNvSpPr>
          <p:nvPr>
            <p:ph type="sldImg"/>
          </p:nvPr>
        </p:nvSpPr>
        <p:spPr>
          <a:xfrm>
            <a:off x="420688" y="687388"/>
            <a:ext cx="6102350" cy="3433762"/>
          </a:xfrm>
          <a:ln/>
        </p:spPr>
      </p:sp>
      <p:sp>
        <p:nvSpPr>
          <p:cNvPr id="67587" name="Notes Placeholder 2">
            <a:extLst>
              <a:ext uri="{FF2B5EF4-FFF2-40B4-BE49-F238E27FC236}">
                <a16:creationId xmlns:a16="http://schemas.microsoft.com/office/drawing/2014/main" id="{853D8639-7ADB-B669-2277-080799484A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6372AC4B-695A-0292-62E1-C767C9BCED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6CAB8AED-7DF7-45A2-B5E6-581ED0C15D8D}"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E43374C-442E-5B52-6D4D-C5D2414936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DA9CA785-5C0E-4068-87AB-1FDEB839BAAD}"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42</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Rectangle 3">
            <a:extLst>
              <a:ext uri="{FF2B5EF4-FFF2-40B4-BE49-F238E27FC236}">
                <a16:creationId xmlns:a16="http://schemas.microsoft.com/office/drawing/2014/main" id="{28AD05DA-496E-4ACB-9C9C-FCF589B77445}"/>
              </a:ext>
            </a:extLst>
          </p:cNvPr>
          <p:cNvSpPr>
            <a:spLocks noGrp="1" noChangeArrowheads="1"/>
          </p:cNvSpPr>
          <p:nvPr>
            <p:ph type="body" idx="1"/>
          </p:nvPr>
        </p:nvSpPr>
        <p:spPr>
          <a:xfrm>
            <a:off x="917575" y="4343400"/>
            <a:ext cx="5046663" cy="4611688"/>
          </a:xfrm>
        </p:spPr>
        <p:txBody>
          <a:bodyPr>
            <a:noAutofit/>
          </a:bodyPr>
          <a:lstStyle/>
          <a:p>
            <a:pPr>
              <a:buFont typeface="Arial" pitchFamily="34" charset="0"/>
              <a:buNone/>
              <a:defRPr/>
            </a:pPr>
            <a:endParaRPr lang="en-US" sz="900" dirty="0">
              <a:ea typeface="ヒラギノ角ゴ Pro W3" pitchFamily="48" charset="-128"/>
            </a:endParaRPr>
          </a:p>
        </p:txBody>
      </p:sp>
      <p:sp>
        <p:nvSpPr>
          <p:cNvPr id="73732" name="Slide Image Placeholder 6">
            <a:extLst>
              <a:ext uri="{FF2B5EF4-FFF2-40B4-BE49-F238E27FC236}">
                <a16:creationId xmlns:a16="http://schemas.microsoft.com/office/drawing/2014/main" id="{BEF4B51A-961C-E283-89E0-B96192523B4B}"/>
              </a:ext>
            </a:extLst>
          </p:cNvPr>
          <p:cNvSpPr>
            <a:spLocks noGrp="1" noRot="1" noChangeAspect="1" noChangeArrowheads="1" noTextEdit="1"/>
          </p:cNvSpPr>
          <p:nvPr>
            <p:ph type="sldImg"/>
          </p:nvPr>
        </p:nvSpPr>
        <p:spPr>
          <a:xfrm>
            <a:off x="420688" y="687388"/>
            <a:ext cx="6102350" cy="3433762"/>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AF85B4FA-EC40-A70E-F15D-92A55D4E6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CF8B3472-942B-4E87-98D8-031933B65C3A}"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43</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Rectangle 3">
            <a:extLst>
              <a:ext uri="{FF2B5EF4-FFF2-40B4-BE49-F238E27FC236}">
                <a16:creationId xmlns:a16="http://schemas.microsoft.com/office/drawing/2014/main" id="{F2E13921-0D41-4B80-96E7-3A9E67CD715E}"/>
              </a:ext>
            </a:extLst>
          </p:cNvPr>
          <p:cNvSpPr>
            <a:spLocks noGrp="1" noChangeArrowheads="1"/>
          </p:cNvSpPr>
          <p:nvPr>
            <p:ph type="body" idx="1"/>
          </p:nvPr>
        </p:nvSpPr>
        <p:spPr>
          <a:xfrm>
            <a:off x="917575" y="4343400"/>
            <a:ext cx="5046663" cy="4611688"/>
          </a:xfrm>
        </p:spPr>
        <p:txBody>
          <a:bodyPr>
            <a:noAutofit/>
          </a:bodyPr>
          <a:lstStyle/>
          <a:p>
            <a:pPr>
              <a:buFont typeface="Arial" pitchFamily="34" charset="0"/>
              <a:buNone/>
              <a:defRPr/>
            </a:pPr>
            <a:endParaRPr lang="en-US" sz="900" dirty="0">
              <a:ea typeface="ヒラギノ角ゴ Pro W3" pitchFamily="48" charset="-128"/>
            </a:endParaRPr>
          </a:p>
        </p:txBody>
      </p:sp>
      <p:sp>
        <p:nvSpPr>
          <p:cNvPr id="75780" name="Slide Image Placeholder 6">
            <a:extLst>
              <a:ext uri="{FF2B5EF4-FFF2-40B4-BE49-F238E27FC236}">
                <a16:creationId xmlns:a16="http://schemas.microsoft.com/office/drawing/2014/main" id="{8176FB63-A0DE-0E4D-A70F-A4054E49CF05}"/>
              </a:ext>
            </a:extLst>
          </p:cNvPr>
          <p:cNvSpPr>
            <a:spLocks noGrp="1" noRot="1" noChangeAspect="1" noChangeArrowheads="1" noTextEdit="1"/>
          </p:cNvSpPr>
          <p:nvPr>
            <p:ph type="sldImg"/>
          </p:nvPr>
        </p:nvSpPr>
        <p:spPr>
          <a:xfrm>
            <a:off x="420688" y="687388"/>
            <a:ext cx="6102350" cy="3433762"/>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EB0A01D-2B7D-D720-3BC0-9DA06F4CEB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spcBef>
                <a:spcPct val="50000"/>
              </a:spcBef>
              <a:buSzPct val="125000"/>
              <a:buFont typeface="Times New Roman" panose="02020603050405020304" pitchFamily="18" charset="0"/>
              <a:buChar char="■"/>
              <a:defRPr sz="1200">
                <a:solidFill>
                  <a:schemeClr val="tx1"/>
                </a:solidFill>
                <a:latin typeface="Arial" panose="020B0604020202020204" pitchFamily="34" charset="0"/>
              </a:defRPr>
            </a:lvl1pPr>
            <a:lvl2pPr marL="742950" indent="-285750" defTabSz="904875">
              <a:spcBef>
                <a:spcPct val="25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04875">
              <a:spcBef>
                <a:spcPct val="25000"/>
              </a:spcBef>
              <a:buFont typeface="Times New Roman" panose="02020603050405020304" pitchFamily="18" charset="0"/>
              <a:buChar char="■"/>
              <a:defRPr sz="1200">
                <a:solidFill>
                  <a:schemeClr val="tx1"/>
                </a:solidFill>
                <a:latin typeface="Arial" panose="020B0604020202020204" pitchFamily="34" charset="0"/>
              </a:defRPr>
            </a:lvl3pPr>
            <a:lvl4pPr marL="1600200" indent="-228600" defTabSz="904875">
              <a:spcBef>
                <a:spcPct val="25000"/>
              </a:spcBef>
              <a:buSzPct val="85000"/>
              <a:buFont typeface="Arial" panose="020B0604020202020204" pitchFamily="34" charset="0"/>
              <a:buChar char="–"/>
              <a:defRPr sz="1200">
                <a:solidFill>
                  <a:schemeClr val="tx1"/>
                </a:solidFill>
                <a:latin typeface="Arial" panose="020B0604020202020204" pitchFamily="34" charset="0"/>
              </a:defRPr>
            </a:lvl4pPr>
            <a:lvl5pPr marL="2057400" indent="-228600" defTabSz="904875">
              <a:spcBef>
                <a:spcPct val="25000"/>
              </a:spcBef>
              <a:buSzPct val="80000"/>
              <a:buFont typeface="Times New Roman" panose="02020603050405020304" pitchFamily="18" charset="0"/>
              <a:buChar char="■"/>
              <a:defRPr sz="1200">
                <a:solidFill>
                  <a:schemeClr val="tx1"/>
                </a:solidFill>
                <a:latin typeface="Arial" panose="020B0604020202020204" pitchFamily="34" charset="0"/>
              </a:defRPr>
            </a:lvl5pPr>
            <a:lvl6pPr marL="25146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6pPr>
            <a:lvl7pPr marL="29718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7pPr>
            <a:lvl8pPr marL="34290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8pPr>
            <a:lvl9pPr marL="3886200" indent="-228600" defTabSz="904875" eaLnBrk="0" fontAlgn="base" hangingPunct="0">
              <a:spcBef>
                <a:spcPct val="25000"/>
              </a:spcBef>
              <a:spcAft>
                <a:spcPct val="0"/>
              </a:spcAft>
              <a:buSzPct val="80000"/>
              <a:buFont typeface="Times New Roman" panose="02020603050405020304" pitchFamily="18" charset="0"/>
              <a:buChar char="■"/>
              <a:defRPr sz="1200">
                <a:solidFill>
                  <a:schemeClr val="tx1"/>
                </a:solidFill>
                <a:latin typeface="Arial" panose="020B0604020202020204" pitchFamily="34" charset="0"/>
              </a:defRPr>
            </a:lvl9pPr>
          </a:lstStyle>
          <a:p>
            <a:pPr marL="0" marR="0" lvl="0" indent="0" algn="r" defTabSz="904875" rtl="0" eaLnBrk="0" fontAlgn="base" latinLnBrk="0" hangingPunct="0">
              <a:lnSpc>
                <a:spcPct val="100000"/>
              </a:lnSpc>
              <a:spcBef>
                <a:spcPct val="0"/>
              </a:spcBef>
              <a:spcAft>
                <a:spcPct val="0"/>
              </a:spcAft>
              <a:buClrTx/>
              <a:buSzTx/>
              <a:buFontTx/>
              <a:buNone/>
              <a:tabLst/>
              <a:defRPr/>
            </a:pPr>
            <a:fld id="{93B79D72-D15E-431F-9F45-441EDB531025}"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4875" rtl="0" eaLnBrk="0" fontAlgn="base" latinLnBrk="0" hangingPunct="0">
                <a:lnSpc>
                  <a:spcPct val="100000"/>
                </a:lnSpc>
                <a:spcBef>
                  <a:spcPct val="0"/>
                </a:spcBef>
                <a:spcAft>
                  <a:spcPct val="0"/>
                </a:spcAft>
                <a:buClrTx/>
                <a:buSzTx/>
                <a:buFontTx/>
                <a:buNone/>
                <a:tabLst/>
                <a:defRPr/>
              </a:pPr>
              <a:t>44</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Rectangle 3">
            <a:extLst>
              <a:ext uri="{FF2B5EF4-FFF2-40B4-BE49-F238E27FC236}">
                <a16:creationId xmlns:a16="http://schemas.microsoft.com/office/drawing/2014/main" id="{28AD05DA-496E-4ACB-9C9C-FCF589B77445}"/>
              </a:ext>
            </a:extLst>
          </p:cNvPr>
          <p:cNvSpPr>
            <a:spLocks noGrp="1" noChangeArrowheads="1"/>
          </p:cNvSpPr>
          <p:nvPr>
            <p:ph type="body" idx="1"/>
          </p:nvPr>
        </p:nvSpPr>
        <p:spPr>
          <a:xfrm>
            <a:off x="917575" y="4343400"/>
            <a:ext cx="5046663" cy="4611688"/>
          </a:xfrm>
        </p:spPr>
        <p:txBody>
          <a:bodyPr>
            <a:noAutofit/>
          </a:bodyPr>
          <a:lstStyle/>
          <a:p>
            <a:pPr>
              <a:buFont typeface="Arial" pitchFamily="34" charset="0"/>
              <a:buNone/>
              <a:defRPr/>
            </a:pPr>
            <a:endParaRPr lang="en-US" sz="900" dirty="0">
              <a:ea typeface="ヒラギノ角ゴ Pro W3" pitchFamily="48" charset="-128"/>
            </a:endParaRPr>
          </a:p>
        </p:txBody>
      </p:sp>
      <p:sp>
        <p:nvSpPr>
          <p:cNvPr id="81924" name="Slide Image Placeholder 6">
            <a:extLst>
              <a:ext uri="{FF2B5EF4-FFF2-40B4-BE49-F238E27FC236}">
                <a16:creationId xmlns:a16="http://schemas.microsoft.com/office/drawing/2014/main" id="{EB18348D-A53E-F848-8221-BBB46A868476}"/>
              </a:ext>
            </a:extLst>
          </p:cNvPr>
          <p:cNvSpPr>
            <a:spLocks noGrp="1" noRot="1" noChangeAspect="1" noChangeArrowheads="1" noTextEdit="1"/>
          </p:cNvSpPr>
          <p:nvPr>
            <p:ph type="sldImg"/>
          </p:nvPr>
        </p:nvSpPr>
        <p:spPr>
          <a:xfrm>
            <a:off x="420688" y="687388"/>
            <a:ext cx="6102350" cy="3433762"/>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7.xml"/><Relationship Id="rId1" Type="http://schemas.openxmlformats.org/officeDocument/2006/relationships/tags" Target="../tags/tag6.xml"/><Relationship Id="rId4" Type="http://schemas.openxmlformats.org/officeDocument/2006/relationships/image" Target="../media/image8.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7.xml"/><Relationship Id="rId4" Type="http://schemas.openxmlformats.org/officeDocument/2006/relationships/image" Target="../media/image8.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8E7B4-FEED-4184-8454-5A1E3E8EF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85E9D5-E86A-4045-9C6B-96271CAFC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4D6C2D-481E-4BB1-AEE7-A7C93BEC0C06}"/>
              </a:ext>
            </a:extLst>
          </p:cNvPr>
          <p:cNvSpPr>
            <a:spLocks noGrp="1" noChangeArrowheads="1"/>
          </p:cNvSpPr>
          <p:nvPr>
            <p:ph type="sldNum" sz="quarter" idx="12"/>
          </p:nvPr>
        </p:nvSpPr>
        <p:spPr>
          <a:ln/>
        </p:spPr>
        <p:txBody>
          <a:bodyPr/>
          <a:lstStyle>
            <a:lvl1pPr>
              <a:defRPr/>
            </a:lvl1pPr>
          </a:lstStyle>
          <a:p>
            <a:pPr>
              <a:defRPr/>
            </a:pPr>
            <a:fld id="{EDF5433C-92DE-498C-8A7E-0BB8DF19C3AC}" type="slidenum">
              <a:rPr lang="en-US" altLang="en-US"/>
              <a:pPr>
                <a:defRPr/>
              </a:pPr>
              <a:t>‹#›</a:t>
            </a:fld>
            <a:endParaRPr lang="en-US" altLang="en-US"/>
          </a:p>
        </p:txBody>
      </p:sp>
    </p:spTree>
    <p:extLst>
      <p:ext uri="{BB962C8B-B14F-4D97-AF65-F5344CB8AC3E}">
        <p14:creationId xmlns:p14="http://schemas.microsoft.com/office/powerpoint/2010/main" val="3655964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0E0BA-ACF0-4B70-95AE-80707E6596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05238-1A7A-4319-8A81-B63EAAD60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4F629-AFBF-4C03-9650-CD761E301826}"/>
              </a:ext>
            </a:extLst>
          </p:cNvPr>
          <p:cNvSpPr>
            <a:spLocks noGrp="1" noChangeArrowheads="1"/>
          </p:cNvSpPr>
          <p:nvPr>
            <p:ph type="sldNum" sz="quarter" idx="12"/>
          </p:nvPr>
        </p:nvSpPr>
        <p:spPr>
          <a:ln/>
        </p:spPr>
        <p:txBody>
          <a:bodyPr/>
          <a:lstStyle>
            <a:lvl1pPr>
              <a:defRPr/>
            </a:lvl1pPr>
          </a:lstStyle>
          <a:p>
            <a:pPr>
              <a:defRPr/>
            </a:pPr>
            <a:fld id="{6D49CBB4-3C8A-455F-BF26-C7F2D36805ED}" type="slidenum">
              <a:rPr lang="en-US" altLang="en-US"/>
              <a:pPr>
                <a:defRPr/>
              </a:pPr>
              <a:t>‹#›</a:t>
            </a:fld>
            <a:endParaRPr lang="en-US" altLang="en-US"/>
          </a:p>
        </p:txBody>
      </p:sp>
    </p:spTree>
    <p:extLst>
      <p:ext uri="{BB962C8B-B14F-4D97-AF65-F5344CB8AC3E}">
        <p14:creationId xmlns:p14="http://schemas.microsoft.com/office/powerpoint/2010/main" val="3893039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BF1F3-99DA-4645-8247-ACDA63CEBE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453C47-BCFE-4650-A73D-749AA7003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D5908-76E7-4DBD-A458-CD09B7A6CAE7}"/>
              </a:ext>
            </a:extLst>
          </p:cNvPr>
          <p:cNvSpPr>
            <a:spLocks noGrp="1" noChangeArrowheads="1"/>
          </p:cNvSpPr>
          <p:nvPr>
            <p:ph type="sldNum" sz="quarter" idx="12"/>
          </p:nvPr>
        </p:nvSpPr>
        <p:spPr>
          <a:ln/>
        </p:spPr>
        <p:txBody>
          <a:bodyPr/>
          <a:lstStyle>
            <a:lvl1pPr>
              <a:defRPr/>
            </a:lvl1pPr>
          </a:lstStyle>
          <a:p>
            <a:pPr>
              <a:defRPr/>
            </a:pPr>
            <a:fld id="{AACAE25E-7C23-4B46-8D52-F47FDB0E4594}" type="slidenum">
              <a:rPr lang="en-US" altLang="en-US"/>
              <a:pPr>
                <a:defRPr/>
              </a:pPr>
              <a:t>‹#›</a:t>
            </a:fld>
            <a:endParaRPr lang="en-US" altLang="en-US"/>
          </a:p>
        </p:txBody>
      </p:sp>
    </p:spTree>
    <p:extLst>
      <p:ext uri="{BB962C8B-B14F-4D97-AF65-F5344CB8AC3E}">
        <p14:creationId xmlns:p14="http://schemas.microsoft.com/office/powerpoint/2010/main" val="2461452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326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9645850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960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3614807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747895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135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13" name="Title 12"/>
          <p:cNvSpPr>
            <a:spLocks noGrp="1"/>
          </p:cNvSpPr>
          <p:nvPr>
            <p:ph type="title"/>
          </p:nvPr>
        </p:nvSpPr>
        <p:spPr>
          <a:xfrm>
            <a:off x="600762" y="384000"/>
            <a:ext cx="10990479" cy="960000"/>
          </a:xfrm>
        </p:spPr>
        <p:txBody>
          <a:bodyPr/>
          <a:lstStyle/>
          <a:p>
            <a:r>
              <a:rPr lang="en-US" dirty="0"/>
              <a:t>Click to edit Master title style</a:t>
            </a:r>
          </a:p>
        </p:txBody>
      </p:sp>
      <p:sp>
        <p:nvSpPr>
          <p:cNvPr id="14" name="Text Placeholder 2"/>
          <p:cNvSpPr>
            <a:spLocks noGrp="1"/>
          </p:cNvSpPr>
          <p:nvPr>
            <p:ph idx="1" hasCustomPrompt="1"/>
          </p:nvPr>
        </p:nvSpPr>
        <p:spPr>
          <a:xfrm>
            <a:off x="600763" y="1344000"/>
            <a:ext cx="10990476" cy="4320000"/>
          </a:xfrm>
          <a:prstGeom prst="rect">
            <a:avLst/>
          </a:prstGeom>
        </p:spPr>
        <p:txBody>
          <a:bodyPr vert="horz" lIns="0" tIns="0" rIns="0" bIns="0" rtlCol="0">
            <a:normAutofit/>
          </a:bodyPr>
          <a:lstStyle>
            <a:lvl1pPr marL="0" indent="0">
              <a:buNone/>
              <a:defRPr>
                <a:solidFill>
                  <a:schemeClr val="tx1"/>
                </a:solidFill>
              </a:defRPr>
            </a:lvl1pPr>
            <a:lvl2pPr marL="609570" indent="0">
              <a:buNone/>
              <a:defRPr/>
            </a:lvl2pPr>
            <a:lvl3pPr marL="1219139" indent="0">
              <a:buNone/>
              <a:defRPr/>
            </a:lvl3pPr>
            <a:lvl4pPr marL="1828709" indent="0">
              <a:buNone/>
              <a:defRPr/>
            </a:lvl4pPr>
          </a:lstStyle>
          <a:p>
            <a:pPr lvl="0"/>
            <a:r>
              <a:rPr lang="en-US" dirty="0"/>
              <a:t>Click to edit Master text styles.</a:t>
            </a:r>
          </a:p>
        </p:txBody>
      </p:sp>
      <p:sp>
        <p:nvSpPr>
          <p:cNvPr id="7" name="Footer Placeholder 3">
            <a:extLst>
              <a:ext uri="{FF2B5EF4-FFF2-40B4-BE49-F238E27FC236}">
                <a16:creationId xmlns:a16="http://schemas.microsoft.com/office/drawing/2014/main" id="{8B197706-1934-0B43-8C10-400BC4B6B3B1}"/>
              </a:ext>
            </a:extLst>
          </p:cNvPr>
          <p:cNvSpPr>
            <a:spLocks noGrp="1"/>
          </p:cNvSpPr>
          <p:nvPr>
            <p:ph type="ftr" sz="quarter" idx="3"/>
          </p:nvPr>
        </p:nvSpPr>
        <p:spPr>
          <a:xfrm>
            <a:off x="1530171" y="6210000"/>
            <a:ext cx="10080000" cy="648000"/>
          </a:xfrm>
          <a:prstGeom prst="rect">
            <a:avLst/>
          </a:prstGeom>
        </p:spPr>
        <p:txBody>
          <a:bodyPr vert="horz" lIns="0" tIns="0" rIns="0" bIns="0" rtlCol="0" anchor="ctr"/>
          <a:lstStyle>
            <a:lvl1pPr algn="l">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6" name="Text Placeholder 2">
            <a:extLst>
              <a:ext uri="{FF2B5EF4-FFF2-40B4-BE49-F238E27FC236}">
                <a16:creationId xmlns:a16="http://schemas.microsoft.com/office/drawing/2014/main" id="{C17CB732-C73F-424A-A3A9-5460A894E544}"/>
              </a:ext>
            </a:extLst>
          </p:cNvPr>
          <p:cNvSpPr>
            <a:spLocks noGrp="1"/>
          </p:cNvSpPr>
          <p:nvPr>
            <p:ph type="body" sz="quarter" idx="10"/>
          </p:nvPr>
        </p:nvSpPr>
        <p:spPr>
          <a:xfrm>
            <a:off x="601134" y="5847979"/>
            <a:ext cx="10989733" cy="203133"/>
          </a:xfrm>
        </p:spPr>
        <p:txBody>
          <a:bodyPr anchor="b" anchorCtr="0">
            <a:spAutoFit/>
          </a:bodyPr>
          <a:lstStyle>
            <a:lvl1pPr marL="0" indent="0">
              <a:spcBef>
                <a:spcPts val="0"/>
              </a:spcBef>
              <a:spcAft>
                <a:spcPts val="400"/>
              </a:spcAft>
              <a:buFontTx/>
              <a:buNone/>
              <a:defRPr sz="800"/>
            </a:lvl1pPr>
            <a:lvl2pPr marL="287993" indent="0">
              <a:buFontTx/>
              <a:buNone/>
              <a:defRPr sz="800"/>
            </a:lvl2pPr>
            <a:lvl3pPr marL="575986" indent="0">
              <a:buFontTx/>
              <a:buNone/>
              <a:defRPr sz="800"/>
            </a:lvl3pPr>
            <a:lvl4pPr marL="863978" indent="0">
              <a:buFontTx/>
              <a:buNone/>
              <a:defRPr sz="800"/>
            </a:lvl4pPr>
            <a:lvl5pPr marL="2438279" indent="0">
              <a:buFontTx/>
              <a:buNone/>
              <a:defRPr sz="800"/>
            </a:lvl5pPr>
          </a:lstStyle>
          <a:p>
            <a:pPr lvl="0"/>
            <a:r>
              <a:rPr lang="en-US" dirty="0"/>
              <a:t>Click to edit Master text styles</a:t>
            </a:r>
          </a:p>
        </p:txBody>
      </p:sp>
    </p:spTree>
    <p:extLst>
      <p:ext uri="{BB962C8B-B14F-4D97-AF65-F5344CB8AC3E}">
        <p14:creationId xmlns:p14="http://schemas.microsoft.com/office/powerpoint/2010/main" val="4047839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950973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A33EF9B-0334-FB4D-A82D-A4AEBF6422ED}"/>
              </a:ext>
            </a:extLst>
          </p:cNvPr>
          <p:cNvSpPr>
            <a:spLocks noGrp="1"/>
          </p:cNvSpPr>
          <p:nvPr>
            <p:ph type="dt" sz="half" idx="10"/>
          </p:nvPr>
        </p:nvSpPr>
        <p:spPr/>
        <p:txBody>
          <a:bodyPr rtlCol="0"/>
          <a:lstStyle>
            <a:lvl1pPr>
              <a:defRPr>
                <a:solidFill>
                  <a:schemeClr val="tx1">
                    <a:tint val="75000"/>
                  </a:schemeClr>
                </a:solidFill>
                <a:latin typeface="Verdana" panose="020B0604030504040204" pitchFamily="34" charset="0"/>
                <a:ea typeface="+mn-ea"/>
                <a:cs typeface="Arial" panose="020B0604020202020204" pitchFamily="34" charset="0"/>
              </a:defRPr>
            </a:lvl1pPr>
          </a:lstStyle>
          <a:p>
            <a:pPr>
              <a:defRPr/>
            </a:pPr>
            <a:endParaRPr lang="en-CA"/>
          </a:p>
        </p:txBody>
      </p:sp>
      <p:sp>
        <p:nvSpPr>
          <p:cNvPr id="4" name="Footer Placeholder 3">
            <a:extLst>
              <a:ext uri="{FF2B5EF4-FFF2-40B4-BE49-F238E27FC236}">
                <a16:creationId xmlns:a16="http://schemas.microsoft.com/office/drawing/2014/main" id="{1F164B20-D23F-894C-853F-D88DEFAFFEAF}"/>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4">
            <a:extLst>
              <a:ext uri="{FF2B5EF4-FFF2-40B4-BE49-F238E27FC236}">
                <a16:creationId xmlns:a16="http://schemas.microsoft.com/office/drawing/2014/main" id="{CA43F047-C4EE-324E-9E79-57BFE7C88870}"/>
              </a:ext>
            </a:extLst>
          </p:cNvPr>
          <p:cNvSpPr>
            <a:spLocks noGrp="1"/>
          </p:cNvSpPr>
          <p:nvPr>
            <p:ph type="sldNum" sz="quarter" idx="12"/>
          </p:nvPr>
        </p:nvSpPr>
        <p:spPr/>
        <p:txBody>
          <a:bodyPr/>
          <a:lstStyle>
            <a:lvl1pPr>
              <a:defRPr/>
            </a:lvl1pPr>
          </a:lstStyle>
          <a:p>
            <a:pPr>
              <a:defRPr/>
            </a:pPr>
            <a:fld id="{EB56C3DB-2CB6-D14E-B625-0D8953C31E65}" type="slidenum">
              <a:rPr lang="en-CA" altLang="x-none"/>
              <a:pPr>
                <a:defRPr/>
              </a:pPr>
              <a:t>‹#›</a:t>
            </a:fld>
            <a:endParaRPr lang="en-CA" altLang="x-none"/>
          </a:p>
        </p:txBody>
      </p:sp>
    </p:spTree>
    <p:extLst>
      <p:ext uri="{BB962C8B-B14F-4D97-AF65-F5344CB8AC3E}">
        <p14:creationId xmlns:p14="http://schemas.microsoft.com/office/powerpoint/2010/main" val="853993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447800"/>
            <a:ext cx="115824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AB68CF8D-6C10-BC4D-8269-73DC4443E4A8}" type="datetime1">
              <a:rPr lang="en-US" smtClean="0"/>
              <a:pPr/>
              <a:t>5/22/2023</a:t>
            </a:fld>
            <a:endParaRPr lang="en-US"/>
          </a:p>
        </p:txBody>
      </p:sp>
      <p:sp>
        <p:nvSpPr>
          <p:cNvPr id="5" name="Footer Placeholder 4"/>
          <p:cNvSpPr>
            <a:spLocks noGrp="1"/>
          </p:cNvSpPr>
          <p:nvPr>
            <p:ph type="ftr" sz="quarter" idx="11"/>
          </p:nvPr>
        </p:nvSpPr>
        <p:spPr/>
        <p:txBody>
          <a:bodyPr/>
          <a:lstStyle>
            <a:lvl1pPr>
              <a:defRPr/>
            </a:lvl1pPr>
          </a:lstStyle>
          <a:p>
            <a:pPr algn="l">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fld id="{5776A8D8-3128-264B-8452-D1E9298B57ED}" type="slidenum">
              <a:rPr lang="en-US"/>
              <a:pPr/>
              <a:t>‹#›</a:t>
            </a:fld>
            <a:endParaRPr lang="en-US"/>
          </a:p>
        </p:txBody>
      </p:sp>
    </p:spTree>
    <p:extLst>
      <p:ext uri="{BB962C8B-B14F-4D97-AF65-F5344CB8AC3E}">
        <p14:creationId xmlns:p14="http://schemas.microsoft.com/office/powerpoint/2010/main" val="35090939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4212" y="185838"/>
            <a:ext cx="11283576" cy="95268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4212" y="1370113"/>
            <a:ext cx="5517776" cy="4351339"/>
          </a:xfrm>
        </p:spPr>
        <p:txBody>
          <a:bodyPr/>
          <a:lstStyle>
            <a:lvl1pPr>
              <a:defRPr sz="2400"/>
            </a:lvl1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230473" y="1370113"/>
            <a:ext cx="5517776" cy="4351339"/>
          </a:xfrm>
        </p:spPr>
        <p:txBody>
          <a:bodyPr/>
          <a:lstStyle>
            <a:lvl1pPr>
              <a:defRPr sz="2400"/>
            </a:lvl1pPr>
          </a:lstStyle>
          <a:p>
            <a:pPr lvl="0"/>
            <a:r>
              <a:rPr lang="en-US" dirty="0"/>
              <a:t>Edit Master text styles</a:t>
            </a:r>
          </a:p>
          <a:p>
            <a:pPr lvl="1"/>
            <a:r>
              <a:rPr lang="en-US" dirty="0"/>
              <a:t>Second level</a:t>
            </a:r>
          </a:p>
          <a:p>
            <a:pPr lvl="2"/>
            <a:r>
              <a:rPr lang="en-US" dirty="0"/>
              <a:t>Third level</a:t>
            </a:r>
          </a:p>
        </p:txBody>
      </p:sp>
      <p:sp>
        <p:nvSpPr>
          <p:cNvPr id="6"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12952003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4_Title and Text">
    <p:spTree>
      <p:nvGrpSpPr>
        <p:cNvPr id="1" name=""/>
        <p:cNvGrpSpPr/>
        <p:nvPr/>
      </p:nvGrpSpPr>
      <p:grpSpPr>
        <a:xfrm>
          <a:off x="0" y="0"/>
          <a:ext cx="0" cy="0"/>
          <a:chOff x="0" y="0"/>
          <a:chExt cx="0" cy="0"/>
        </a:xfrm>
      </p:grpSpPr>
      <p:sp>
        <p:nvSpPr>
          <p:cNvPr id="23" name="Body Level One…"/>
          <p:cNvSpPr txBox="1">
            <a:spLocks noGrp="1"/>
          </p:cNvSpPr>
          <p:nvPr>
            <p:ph type="body" sz="quarter" idx="1"/>
          </p:nvPr>
        </p:nvSpPr>
        <p:spPr>
          <a:xfrm>
            <a:off x="479909" y="1235233"/>
            <a:ext cx="11213201" cy="600001"/>
          </a:xfrm>
          <a:prstGeom prst="rect">
            <a:avLst/>
          </a:prstGeom>
        </p:spPr>
        <p:txBody>
          <a:bodyPr lIns="45699" tIns="45699" rIns="45699" bIns="45699"/>
          <a:lstStyle>
            <a:lvl1pPr marL="0" indent="0" defTabSz="1219170">
              <a:lnSpc>
                <a:spcPct val="100000"/>
              </a:lnSpc>
              <a:spcBef>
                <a:spcPts val="533"/>
              </a:spcBef>
              <a:buSzTx/>
              <a:buFontTx/>
              <a:buNone/>
              <a:defRPr>
                <a:solidFill>
                  <a:srgbClr val="05416B"/>
                </a:solidFill>
              </a:defRPr>
            </a:lvl1pPr>
            <a:lvl2pPr marL="0" indent="0" defTabSz="1219170">
              <a:lnSpc>
                <a:spcPct val="100000"/>
              </a:lnSpc>
              <a:spcBef>
                <a:spcPts val="533"/>
              </a:spcBef>
              <a:buSzTx/>
              <a:buFontTx/>
              <a:buNone/>
              <a:defRPr>
                <a:solidFill>
                  <a:srgbClr val="05416B"/>
                </a:solidFill>
              </a:defRPr>
            </a:lvl2pPr>
            <a:lvl3pPr marL="0" indent="0" defTabSz="1219170">
              <a:lnSpc>
                <a:spcPct val="100000"/>
              </a:lnSpc>
              <a:spcBef>
                <a:spcPts val="533"/>
              </a:spcBef>
              <a:buSzTx/>
              <a:buFontTx/>
              <a:buNone/>
              <a:defRPr>
                <a:solidFill>
                  <a:srgbClr val="05416B"/>
                </a:solidFill>
              </a:defRPr>
            </a:lvl3pPr>
            <a:lvl4pPr marL="0" indent="0" defTabSz="1219170">
              <a:lnSpc>
                <a:spcPct val="100000"/>
              </a:lnSpc>
              <a:spcBef>
                <a:spcPts val="533"/>
              </a:spcBef>
              <a:buSzTx/>
              <a:buFontTx/>
              <a:buNone/>
              <a:defRPr>
                <a:solidFill>
                  <a:srgbClr val="05416B"/>
                </a:solidFill>
              </a:defRPr>
            </a:lvl4pPr>
            <a:lvl5pPr marL="0" indent="0" defTabSz="1219170">
              <a:lnSpc>
                <a:spcPct val="100000"/>
              </a:lnSpc>
              <a:spcBef>
                <a:spcPts val="533"/>
              </a:spcBef>
              <a:buSzTx/>
              <a:buFontTx/>
              <a:buNone/>
              <a:defRPr>
                <a:solidFill>
                  <a:srgbClr val="05416B"/>
                </a:solidFill>
              </a:defRPr>
            </a:lvl5pPr>
          </a:lstStyle>
          <a:p>
            <a:r>
              <a:t>Body Level One</a:t>
            </a:r>
          </a:p>
          <a:p>
            <a:pPr lvl="1"/>
            <a:r>
              <a:t>Body Level Two</a:t>
            </a:r>
          </a:p>
          <a:p>
            <a:pPr lvl="2"/>
            <a:r>
              <a:t>Body Level Three</a:t>
            </a:r>
          </a:p>
          <a:p>
            <a:pPr lvl="3"/>
            <a:r>
              <a:t>Body Level Four</a:t>
            </a:r>
          </a:p>
          <a:p>
            <a:pPr lvl="4"/>
            <a:r>
              <a:t>Body Level Five</a:t>
            </a:r>
          </a:p>
        </p:txBody>
      </p:sp>
      <p:pic>
        <p:nvPicPr>
          <p:cNvPr id="24" name="Google Shape;20;p14" descr="Google Shape;20;p14"/>
          <p:cNvPicPr>
            <a:picLocks noChangeAspect="1"/>
          </p:cNvPicPr>
          <p:nvPr/>
        </p:nvPicPr>
        <p:blipFill>
          <a:blip r:embed="rId2"/>
          <a:stretch>
            <a:fillRect/>
          </a:stretch>
        </p:blipFill>
        <p:spPr>
          <a:xfrm>
            <a:off x="573632" y="6430936"/>
            <a:ext cx="1544267" cy="333165"/>
          </a:xfrm>
          <a:prstGeom prst="rect">
            <a:avLst/>
          </a:prstGeom>
          <a:ln w="12700">
            <a:miter lim="400000"/>
          </a:ln>
        </p:spPr>
      </p:pic>
      <p:sp>
        <p:nvSpPr>
          <p:cNvPr id="25" name="TextBox 4"/>
          <p:cNvSpPr txBox="1"/>
          <p:nvPr/>
        </p:nvSpPr>
        <p:spPr>
          <a:xfrm>
            <a:off x="5639838" y="6681875"/>
            <a:ext cx="6502393" cy="143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defRPr sz="700">
                <a:solidFill>
                  <a:srgbClr val="D1A769"/>
                </a:solidFill>
              </a:defRPr>
            </a:lvl1pPr>
          </a:lstStyle>
          <a:p>
            <a:r>
              <a:rPr sz="933"/>
              <a:t>Content of this presentation is copyright and responsibility of the author. Permission is required for re-use.</a:t>
            </a:r>
          </a:p>
        </p:txBody>
      </p:sp>
      <p:sp>
        <p:nvSpPr>
          <p:cNvPr id="26" name="Title Text"/>
          <p:cNvSpPr txBox="1">
            <a:spLocks noGrp="1"/>
          </p:cNvSpPr>
          <p:nvPr>
            <p:ph type="title"/>
          </p:nvPr>
        </p:nvSpPr>
        <p:spPr>
          <a:xfrm>
            <a:off x="489490" y="342033"/>
            <a:ext cx="11213021" cy="576001"/>
          </a:xfrm>
          <a:prstGeom prst="rect">
            <a:avLst/>
          </a:prstGeom>
        </p:spPr>
        <p:txBody>
          <a:bodyPr lIns="45699" tIns="45699" rIns="45699" bIns="45699" anchor="t"/>
          <a:lstStyle>
            <a:lvl1pPr defTabSz="1523962">
              <a:lnSpc>
                <a:spcPct val="80000"/>
              </a:lnSpc>
              <a:defRPr sz="3733" b="1">
                <a:solidFill>
                  <a:srgbClr val="05416B"/>
                </a:solidFill>
              </a:defRPr>
            </a:lvl1pPr>
          </a:lstStyle>
          <a:p>
            <a:r>
              <a:t>Title Text</a:t>
            </a:r>
          </a:p>
        </p:txBody>
      </p:sp>
      <p:sp>
        <p:nvSpPr>
          <p:cNvPr id="27" name="Google Shape;17;p14"/>
          <p:cNvSpPr txBox="1">
            <a:spLocks noGrp="1"/>
          </p:cNvSpPr>
          <p:nvPr>
            <p:ph type="body" idx="21"/>
          </p:nvPr>
        </p:nvSpPr>
        <p:spPr>
          <a:xfrm>
            <a:off x="489667" y="2152432"/>
            <a:ext cx="11213200" cy="3600003"/>
          </a:xfrm>
          <a:prstGeom prst="rect">
            <a:avLst/>
          </a:prstGeom>
        </p:spPr>
        <p:txBody>
          <a:bodyPr lIns="45699" tIns="45699" rIns="45699" bIns="45699"/>
          <a:lstStyle>
            <a:lvl1pPr marL="304792" indent="0" defTabSz="1219170">
              <a:lnSpc>
                <a:spcPct val="100000"/>
              </a:lnSpc>
              <a:spcBef>
                <a:spcPts val="400"/>
              </a:spcBef>
              <a:buSzTx/>
              <a:buFontTx/>
              <a:buNone/>
              <a:defRPr sz="1600">
                <a:solidFill>
                  <a:srgbClr val="05416B"/>
                </a:solidFill>
              </a:defRPr>
            </a:lvl1pPr>
          </a:lstStyle>
          <a:p>
            <a:pPr marL="228600" indent="0" defTabSz="914400">
              <a:lnSpc>
                <a:spcPct val="100000"/>
              </a:lnSpc>
              <a:spcBef>
                <a:spcPts val="300"/>
              </a:spcBef>
              <a:buSzTx/>
              <a:buFontTx/>
              <a:buNone/>
              <a:defRPr sz="1600">
                <a:solidFill>
                  <a:srgbClr val="05416B"/>
                </a:solidFill>
              </a:defRPr>
            </a:pPr>
            <a:endParaRPr/>
          </a:p>
        </p:txBody>
      </p:sp>
      <p:sp>
        <p:nvSpPr>
          <p:cNvPr id="28" name="Google Shape;17;p14"/>
          <p:cNvSpPr txBox="1">
            <a:spLocks noGrp="1"/>
          </p:cNvSpPr>
          <p:nvPr>
            <p:ph type="body" sz="quarter" idx="22" hasCustomPrompt="1"/>
          </p:nvPr>
        </p:nvSpPr>
        <p:spPr>
          <a:xfrm>
            <a:off x="2608118" y="6524049"/>
            <a:ext cx="3201039" cy="240835"/>
          </a:xfrm>
          <a:prstGeom prst="rect">
            <a:avLst/>
          </a:prstGeom>
        </p:spPr>
        <p:txBody>
          <a:bodyPr lIns="0" tIns="0" rIns="0" bIns="0" anchor="ctr"/>
          <a:lstStyle>
            <a:lvl1pPr marL="304792" indent="0" defTabSz="1219170">
              <a:lnSpc>
                <a:spcPct val="100000"/>
              </a:lnSpc>
              <a:spcBef>
                <a:spcPts val="400"/>
              </a:spcBef>
              <a:buSzTx/>
              <a:buFontTx/>
              <a:buNone/>
              <a:defRPr sz="1200" b="1">
                <a:solidFill>
                  <a:srgbClr val="D1A769"/>
                </a:solidFill>
              </a:defRPr>
            </a:lvl1pPr>
          </a:lstStyle>
          <a:p>
            <a:r>
              <a:t>Add name of presenter here</a:t>
            </a:r>
          </a:p>
        </p:txBody>
      </p:sp>
      <p:sp>
        <p:nvSpPr>
          <p:cNvPr id="29" name="Slide Number"/>
          <p:cNvSpPr txBox="1">
            <a:spLocks noGrp="1"/>
          </p:cNvSpPr>
          <p:nvPr>
            <p:ph type="sldNum" sz="quarter" idx="2"/>
          </p:nvPr>
        </p:nvSpPr>
        <p:spPr>
          <a:xfrm>
            <a:off x="8291006" y="6187074"/>
            <a:ext cx="446594" cy="338552"/>
          </a:xfrm>
          <a:prstGeom prst="rect">
            <a:avLst/>
          </a:prstGeom>
        </p:spPr>
        <p:txBody>
          <a:bodyPr lIns="45719" tIns="45719" rIns="45719" bIns="45719"/>
          <a:lstStyle>
            <a:lvl1pPr defTabSz="1219170">
              <a:defRPr sz="16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80770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20" name="Google Shape;20;p14"/>
          <p:cNvPicPr preferRelativeResize="0"/>
          <p:nvPr/>
        </p:nvPicPr>
        <p:blipFill rotWithShape="1">
          <a:blip r:embed="rId2">
            <a:alphaModFix/>
          </a:blip>
          <a:srcRect t="-2312"/>
          <a:stretch/>
        </p:blipFill>
        <p:spPr>
          <a:xfrm>
            <a:off x="624433" y="6101500"/>
            <a:ext cx="1544264" cy="340867"/>
          </a:xfrm>
          <a:prstGeom prst="rect">
            <a:avLst/>
          </a:prstGeom>
          <a:noFill/>
          <a:ln>
            <a:noFill/>
          </a:ln>
        </p:spPr>
      </p:pic>
      <p:sp>
        <p:nvSpPr>
          <p:cNvPr id="5" name="TextBox 4">
            <a:extLst>
              <a:ext uri="{FF2B5EF4-FFF2-40B4-BE49-F238E27FC236}">
                <a16:creationId xmlns:a16="http://schemas.microsoft.com/office/drawing/2014/main" id="{D1D0B917-7AEC-4D84-A351-D9D66AC4FB77}"/>
              </a:ext>
            </a:extLst>
          </p:cNvPr>
          <p:cNvSpPr txBox="1"/>
          <p:nvPr userDrawn="1"/>
        </p:nvSpPr>
        <p:spPr>
          <a:xfrm>
            <a:off x="5816601" y="6271933"/>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1A769"/>
                </a:solidFill>
                <a:effectLst/>
                <a:latin typeface="Arial Narrow" panose="020B0606020202030204" pitchFamily="34" charset="0"/>
              </a:rPr>
              <a:t>Content of this presentation is copyright</a:t>
            </a:r>
            <a:r>
              <a:rPr lang="x-none" sz="1200" b="0" i="0">
                <a:solidFill>
                  <a:srgbClr val="D1A769"/>
                </a:solidFill>
                <a:effectLst/>
                <a:latin typeface="Arial Narrow" panose="020B0606020202030204" pitchFamily="34" charset="0"/>
              </a:rPr>
              <a:t> </a:t>
            </a:r>
            <a:r>
              <a:rPr lang="en-US" sz="1200" b="0" i="0">
                <a:solidFill>
                  <a:srgbClr val="D1A769"/>
                </a:solidFill>
                <a:effectLst/>
                <a:latin typeface="Arial Narrow" panose="020B0606020202030204" pitchFamily="34" charset="0"/>
              </a:rPr>
              <a:t>and responsibility of the author. Permission is required for re-use</a:t>
            </a:r>
            <a:r>
              <a:rPr lang="x-none" sz="1200" b="0" i="0">
                <a:solidFill>
                  <a:srgbClr val="D1A769"/>
                </a:solidFill>
                <a:effectLst/>
                <a:latin typeface="Arial Narrow" panose="020B0606020202030204" pitchFamily="34" charset="0"/>
              </a:rPr>
              <a:t>.</a:t>
            </a:r>
            <a:endParaRPr lang="en-US" sz="1200" b="0" i="0">
              <a:solidFill>
                <a:srgbClr val="D1A769"/>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9874735"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522431" y="6215765"/>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1A769"/>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5" name="Image 14"/>
          <p:cNvPicPr>
            <a:picLocks noChangeAspect="1"/>
          </p:cNvPicPr>
          <p:nvPr userDrawn="1"/>
        </p:nvPicPr>
        <p:blipFill>
          <a:blip r:embed="rId3"/>
          <a:stretch>
            <a:fillRect/>
          </a:stretch>
        </p:blipFill>
        <p:spPr>
          <a:xfrm>
            <a:off x="10789030" y="280789"/>
            <a:ext cx="904169" cy="477447"/>
          </a:xfrm>
          <a:prstGeom prst="rect">
            <a:avLst/>
          </a:prstGeom>
        </p:spPr>
      </p:pic>
    </p:spTree>
    <p:extLst>
      <p:ext uri="{BB962C8B-B14F-4D97-AF65-F5344CB8AC3E}">
        <p14:creationId xmlns:p14="http://schemas.microsoft.com/office/powerpoint/2010/main" val="41492384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pos="5534">
          <p15:clr>
            <a:srgbClr val="FBAE40"/>
          </p15:clr>
        </p15:guide>
        <p15:guide id="2" orient="horz" pos="2890">
          <p15:clr>
            <a:srgbClr val="FBAE40"/>
          </p15:clr>
        </p15:guide>
        <p15:guide id="3" orient="horz" pos="302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74636590"/>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5" name="Slide Number Placeholder 5"/>
          <p:cNvSpPr>
            <a:spLocks noGrp="1"/>
          </p:cNvSpPr>
          <p:nvPr>
            <p:ph type="sldNum" sz="quarter" idx="4"/>
          </p:nvPr>
        </p:nvSpPr>
        <p:spPr>
          <a:xfrm>
            <a:off x="11664461" y="6638656"/>
            <a:ext cx="526815" cy="184177"/>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cs typeface="Calibri" panose="020F0502020204030204" pitchFamily="34" charset="0"/>
              </a:defRPr>
            </a:lvl1pPr>
          </a:lstStyle>
          <a:p>
            <a:pPr defTabSz="257175"/>
            <a:fld id="{6B312CD2-6EA9-46B2-893C-73296E2B74A8}" type="slidenum">
              <a:rPr lang="en-US" smtClean="0"/>
              <a:pPr defTabSz="257175"/>
              <a:t>‹#›</a:t>
            </a:fld>
            <a:endParaRPr lang="en-US" dirty="0"/>
          </a:p>
        </p:txBody>
      </p:sp>
      <p:sp>
        <p:nvSpPr>
          <p:cNvPr id="6" name="Title Placeholder 1">
            <a:extLst>
              <a:ext uri="{FF2B5EF4-FFF2-40B4-BE49-F238E27FC236}">
                <a16:creationId xmlns:a16="http://schemas.microsoft.com/office/drawing/2014/main" id="{667063F3-FD60-44D2-9F27-EC0E8F1D31E4}"/>
              </a:ext>
            </a:extLst>
          </p:cNvPr>
          <p:cNvSpPr>
            <a:spLocks noGrp="1"/>
          </p:cNvSpPr>
          <p:nvPr>
            <p:ph type="title"/>
          </p:nvPr>
        </p:nvSpPr>
        <p:spPr>
          <a:xfrm>
            <a:off x="223778" y="153272"/>
            <a:ext cx="11744445" cy="844730"/>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8">
            <a:extLst>
              <a:ext uri="{FF2B5EF4-FFF2-40B4-BE49-F238E27FC236}">
                <a16:creationId xmlns:a16="http://schemas.microsoft.com/office/drawing/2014/main" id="{4F6EB645-1FC0-486B-89D6-6DE1F36AF186}"/>
              </a:ext>
            </a:extLst>
          </p:cNvPr>
          <p:cNvSpPr>
            <a:spLocks noGrp="1"/>
          </p:cNvSpPr>
          <p:nvPr>
            <p:ph type="body" sz="quarter" idx="10"/>
          </p:nvPr>
        </p:nvSpPr>
        <p:spPr>
          <a:xfrm>
            <a:off x="224072" y="1296365"/>
            <a:ext cx="11743856" cy="5069510"/>
          </a:xfrm>
          <a:prstGeom prst="rect">
            <a:avLst/>
          </a:prstGeom>
        </p:spPr>
        <p:txBody>
          <a:bodyPr/>
          <a:lstStyle>
            <a:lvl1pPr>
              <a:buClr>
                <a:srgbClr val="006CA2"/>
              </a:buClr>
              <a:defRPr>
                <a:solidFill>
                  <a:schemeClr val="tx1"/>
                </a:solidFill>
                <a:latin typeface="Calibri" panose="020F0502020204030204" pitchFamily="34" charset="0"/>
              </a:defRPr>
            </a:lvl1pPr>
            <a:lvl2pPr marL="404813" indent="-231775">
              <a:buClr>
                <a:srgbClr val="006CA2"/>
              </a:buClr>
              <a:defRPr>
                <a:solidFill>
                  <a:schemeClr val="tx1"/>
                </a:solidFill>
                <a:latin typeface="Calibri" panose="020F0502020204030204" pitchFamily="34" charset="0"/>
              </a:defRPr>
            </a:lvl2pPr>
            <a:lvl3pPr marL="566738" indent="-161925">
              <a:buClr>
                <a:srgbClr val="006CA2"/>
              </a:buClr>
              <a:buFont typeface="Wingdings" panose="05000000000000000000" pitchFamily="2" charset="2"/>
              <a:buChar char="§"/>
              <a:defRPr>
                <a:solidFill>
                  <a:schemeClr val="tx1"/>
                </a:solidFill>
                <a:latin typeface="Calibri" panose="020F0502020204030204" pitchFamily="34" charset="0"/>
              </a:defRPr>
            </a:lvl3pPr>
            <a:lvl4pPr marL="741363" indent="-174625">
              <a:buClr>
                <a:srgbClr val="006CA2"/>
              </a:buClr>
              <a:defRPr>
                <a:solidFill>
                  <a:schemeClr val="tx1"/>
                </a:solidFill>
                <a:latin typeface="Calibri" panose="020F0502020204030204" pitchFamily="34" charset="0"/>
              </a:defRPr>
            </a:lvl4pPr>
            <a:lvl5pPr marL="914400" indent="-173038">
              <a:buClr>
                <a:srgbClr val="006CA2"/>
              </a:buClr>
              <a:buFont typeface="Wingdings" panose="05000000000000000000" pitchFamily="2" charset="2"/>
              <a:buChar char="§"/>
              <a:defRPr>
                <a:solidFill>
                  <a:schemeClr val="tx1"/>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373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922289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11664461" y="6638656"/>
            <a:ext cx="526815" cy="184177"/>
          </a:xfrm>
          <a:prstGeom prst="rect">
            <a:avLst/>
          </a:prstGeom>
        </p:spPr>
        <p:txBody>
          <a:bodyPr vert="horz" lIns="91440" tIns="45720" rIns="91440" bIns="45720" rtlCol="0" anchor="ctr"/>
          <a:lstStyle>
            <a:lvl1pPr algn="r">
              <a:defRPr sz="1200">
                <a:solidFill>
                  <a:schemeClr val="tx1"/>
                </a:solidFill>
              </a:defRPr>
            </a:lvl1pPr>
          </a:lstStyle>
          <a:p>
            <a:pPr defTabSz="257175"/>
            <a:fld id="{6B312CD2-6EA9-46B2-893C-73296E2B74A8}" type="slidenum">
              <a:rPr lang="en-US" smtClean="0"/>
              <a:pPr defTabSz="257175"/>
              <a:t>‹#›</a:t>
            </a:fld>
            <a:endParaRPr lang="en-US" dirty="0"/>
          </a:p>
        </p:txBody>
      </p:sp>
    </p:spTree>
    <p:extLst>
      <p:ext uri="{BB962C8B-B14F-4D97-AF65-F5344CB8AC3E}">
        <p14:creationId xmlns:p14="http://schemas.microsoft.com/office/powerpoint/2010/main" val="3381584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7"/>
          <p:cNvSpPr>
            <a:spLocks noGrp="1"/>
          </p:cNvSpPr>
          <p:nvPr>
            <p:ph type="body" sz="quarter" idx="11"/>
          </p:nvPr>
        </p:nvSpPr>
        <p:spPr>
          <a:xfrm>
            <a:off x="192244" y="6331790"/>
            <a:ext cx="10792057" cy="456693"/>
          </a:xfrm>
        </p:spPr>
        <p:txBody>
          <a:bodyPr anchor="b">
            <a:noAutofit/>
          </a:bodyPr>
          <a:lstStyle>
            <a:lvl1pPr marL="0" indent="0">
              <a:spcBef>
                <a:spcPts val="200"/>
              </a:spcBef>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Edit Master text styles</a:t>
            </a:r>
          </a:p>
        </p:txBody>
      </p:sp>
    </p:spTree>
    <p:extLst>
      <p:ext uri="{BB962C8B-B14F-4D97-AF65-F5344CB8AC3E}">
        <p14:creationId xmlns:p14="http://schemas.microsoft.com/office/powerpoint/2010/main" val="3693469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EAB0-8B41-1171-539F-E9759702FF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CDF2C6-767B-A873-46C1-445B46967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0AF592-23CD-B6BA-AF64-D60586B0FEB6}"/>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1937FF1B-C107-9851-6D14-0821BDF49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D52FF-D66C-E661-CD0A-2FF6DFCE37A1}"/>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238882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BB19-690A-122B-1190-32000D3AC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CF9DC-5014-A2E3-FDFA-D5955F55F8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0C279-CD7F-0019-13DA-9BF129653BDE}"/>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4E7626F6-821D-8AC1-3A43-7888A5B8A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CFA99-6051-3DEE-8D7B-2D3B1D76584E}"/>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26256567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759F-3F52-752B-C5F7-9D04D49ED7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2784C-0F46-5E6F-9EB2-B9FA63A15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54CA1-62B3-3B74-9B68-C815D7419D63}"/>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0CB8709A-32E0-EBAC-2C0B-C40ACCB74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A9BC3-10AC-1D56-A844-9F72840AB48C}"/>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31627062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7EFD-D066-E459-69C9-DC7DB19C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78C237-5576-D920-9968-FBB625D89A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573F68-AF01-61BD-0C3A-D06F518E2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590AE3-2363-8CDA-9958-DC90B8D1183E}"/>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6" name="Footer Placeholder 5">
            <a:extLst>
              <a:ext uri="{FF2B5EF4-FFF2-40B4-BE49-F238E27FC236}">
                <a16:creationId xmlns:a16="http://schemas.microsoft.com/office/drawing/2014/main" id="{48E4EA55-DBBC-C36B-3BE4-C2C5867110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B1796-B331-D4BA-D6A5-6A44AC0227C7}"/>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642368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09F1-5F93-CE55-C082-050FDDA94D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777DF-C742-A168-DBDE-E10EAA3BC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FDC751-4115-FC2E-B21B-675849CEC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20F93-B526-BF81-8C46-632FFD788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A36A46-0EE5-90B0-1B13-9783159E24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CAF1E3-E3C9-0B17-72A9-F5FED3B92776}"/>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8" name="Footer Placeholder 7">
            <a:extLst>
              <a:ext uri="{FF2B5EF4-FFF2-40B4-BE49-F238E27FC236}">
                <a16:creationId xmlns:a16="http://schemas.microsoft.com/office/drawing/2014/main" id="{85DE5EAA-A358-D973-B8BC-E5EA3DF18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4EAF88-2B9F-038F-6211-A0EA474F8A84}"/>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3078759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8448-72C8-132C-2AFC-905ABEF64C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4DEE57-1C21-8452-1532-4D0BCBD36208}"/>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4" name="Footer Placeholder 3">
            <a:extLst>
              <a:ext uri="{FF2B5EF4-FFF2-40B4-BE49-F238E27FC236}">
                <a16:creationId xmlns:a16="http://schemas.microsoft.com/office/drawing/2014/main" id="{F93021B5-AB6A-18D7-4CB7-D81DE6C2D3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243D9-6955-A55E-0FF3-499A115B263E}"/>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3527717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659E13-2DAB-9FB7-54FD-35EA0A160D31}"/>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3" name="Footer Placeholder 2">
            <a:extLst>
              <a:ext uri="{FF2B5EF4-FFF2-40B4-BE49-F238E27FC236}">
                <a16:creationId xmlns:a16="http://schemas.microsoft.com/office/drawing/2014/main" id="{D636CD83-6E69-2D47-9ACB-ACA94FC9E8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15FA3-1B8B-59DF-8653-0ED8536A5E0F}"/>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1368055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5419-C6B2-0792-653C-9C6D534E0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88EDFF-E936-BAD2-4B73-C9FE7978B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05FFB-67EB-117A-3D0C-1E602A9DD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46096-B2E7-97AC-0EB5-3878FC3EDEDE}"/>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6" name="Footer Placeholder 5">
            <a:extLst>
              <a:ext uri="{FF2B5EF4-FFF2-40B4-BE49-F238E27FC236}">
                <a16:creationId xmlns:a16="http://schemas.microsoft.com/office/drawing/2014/main" id="{63848484-A661-9B50-31D0-343645824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6E443-F157-F4AE-2D82-44C5C5CAF134}"/>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24813205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1919-2F67-C133-F09D-E097C13F1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9695A4-55F9-A096-4246-C223B910B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766F8B-893A-A2CB-3913-A02457E4D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DE3B3-1AEF-35FF-786C-4EE0E4B35E0D}"/>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6" name="Footer Placeholder 5">
            <a:extLst>
              <a:ext uri="{FF2B5EF4-FFF2-40B4-BE49-F238E27FC236}">
                <a16:creationId xmlns:a16="http://schemas.microsoft.com/office/drawing/2014/main" id="{97A9AA43-4177-1F7D-8B65-BF021C908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419A6-9C70-DAC8-6B31-162D1AF3DB48}"/>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396347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6EE9-B916-20BA-9A8D-6D8145CCEB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22A1A-5D37-1E10-CDB8-1F39906915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D5D29-35C1-9263-F57F-A610E2DB1CAA}"/>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09AB960D-C32D-C393-A8A6-6618C2B73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516B4-8ED3-2CAB-5539-1BB48687FAE5}"/>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479870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02DAB-9FE2-AF5E-6A20-34D93885B6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7DA18-896B-CA0C-AF22-DF6A563E90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5BF24-370F-5FA6-68AD-D9B15E743662}"/>
              </a:ext>
            </a:extLst>
          </p:cNvPr>
          <p:cNvSpPr>
            <a:spLocks noGrp="1"/>
          </p:cNvSpPr>
          <p:nvPr>
            <p:ph type="dt" sz="half" idx="10"/>
          </p:nvPr>
        </p:nvSpPr>
        <p:spPr/>
        <p:txBody>
          <a:body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9EE67B27-A37D-2D46-1435-C0D7A22A3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C04AC-7F5B-6908-5135-4617A72AD272}"/>
              </a:ext>
            </a:extLst>
          </p:cNvPr>
          <p:cNvSpPr>
            <a:spLocks noGrp="1"/>
          </p:cNvSpPr>
          <p:nvPr>
            <p:ph type="sldNum" sz="quarter" idx="12"/>
          </p:nvPr>
        </p:nvSpPr>
        <p:spPr/>
        <p:txBody>
          <a:bodyPr/>
          <a:lstStyle/>
          <a:p>
            <a:fld id="{9732AF6D-F34B-9647-B4DC-8E5C280FE2B0}" type="slidenum">
              <a:rPr lang="en-US" smtClean="0"/>
              <a:t>‹#›</a:t>
            </a:fld>
            <a:endParaRPr lang="en-US"/>
          </a:p>
        </p:txBody>
      </p:sp>
    </p:spTree>
    <p:extLst>
      <p:ext uri="{BB962C8B-B14F-4D97-AF65-F5344CB8AC3E}">
        <p14:creationId xmlns:p14="http://schemas.microsoft.com/office/powerpoint/2010/main" val="2630720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6032" y="1476355"/>
            <a:ext cx="11612880" cy="4657828"/>
          </a:xfrm>
          <a:prstGeom prst="rect">
            <a:avLst/>
          </a:prstGeom>
        </p:spPr>
        <p:txBody>
          <a:bodyPr/>
          <a:lstStyle>
            <a:lvl1pPr>
              <a:defRPr sz="3200" b="1" i="0">
                <a:solidFill>
                  <a:srgbClr val="141414"/>
                </a:solidFill>
                <a:latin typeface="Franklin Gothic Book" panose="020B0503020102020204" pitchFamily="34" charset="0"/>
              </a:defRPr>
            </a:lvl1pPr>
            <a:lvl2pPr>
              <a:defRPr sz="3200" b="0" i="0">
                <a:solidFill>
                  <a:srgbClr val="141414"/>
                </a:solidFill>
                <a:latin typeface="Franklin Gothic Book" panose="020B0503020102020204" pitchFamily="34" charset="0"/>
              </a:defRPr>
            </a:lvl2pPr>
            <a:lvl3pPr>
              <a:defRPr sz="2667" b="0" i="0">
                <a:solidFill>
                  <a:srgbClr val="141414"/>
                </a:solidFill>
                <a:latin typeface="Franklin Gothic Book" panose="020B0503020102020204" pitchFamily="34" charset="0"/>
              </a:defRPr>
            </a:lvl3pPr>
            <a:lvl4pPr>
              <a:defRPr sz="2400" b="0" i="0">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p:nvPr>
        </p:nvSpPr>
        <p:spPr>
          <a:xfrm>
            <a:off x="256034" y="6163056"/>
            <a:ext cx="11085039" cy="475488"/>
          </a:xfrm>
          <a:prstGeom prst="rect">
            <a:avLst/>
          </a:prstGeom>
        </p:spPr>
        <p:txBody>
          <a:bodyPr anchor="b"/>
          <a:lstStyle>
            <a:lvl1pPr>
              <a:spcBef>
                <a:spcPts val="0"/>
              </a:spcBef>
              <a:defRPr sz="1400" b="0" i="0">
                <a:latin typeface="Franklin Gothic Book" panose="020B0503020102020204" pitchFamily="34" charset="0"/>
              </a:defRPr>
            </a:lvl1pPr>
          </a:lstStyle>
          <a:p>
            <a:pPr lvl="0"/>
            <a:r>
              <a:rPr lang="en-US" dirty="0"/>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1" y="6260293"/>
            <a:ext cx="449323" cy="449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0">
                <a:solidFill>
                  <a:schemeClr val="tx1"/>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FA19188-CCD0-4FFB-8DFB-60D3E72DC091}"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
        <p:nvSpPr>
          <p:cNvPr id="7" name="TextBox 6"/>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Franklin Gothic Book" panose="020B05030201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lvl1pPr>
              <a:defRPr sz="3733" b="0"/>
            </a:lvl1pPr>
          </a:lstStyle>
          <a:p>
            <a:r>
              <a:rPr lang="en-US" dirty="0"/>
              <a:t>Click to edit Master title style</a:t>
            </a:r>
          </a:p>
        </p:txBody>
      </p:sp>
    </p:spTree>
    <p:extLst>
      <p:ext uri="{BB962C8B-B14F-4D97-AF65-F5344CB8AC3E}">
        <p14:creationId xmlns:p14="http://schemas.microsoft.com/office/powerpoint/2010/main" val="1467568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mp; Content-for 002">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1"/>
            <a:ext cx="11142133"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0" y="-1"/>
            <a:ext cx="8652933"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8654965" y="675452"/>
            <a:ext cx="2487168"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a:spLocks noGrp="1"/>
          </p:cNvSpPr>
          <p:nvPr userDrawn="1">
            <p:ph type="title"/>
          </p:nvPr>
        </p:nvSpPr>
        <p:spPr>
          <a:xfrm>
            <a:off x="606582" y="182880"/>
            <a:ext cx="10483851" cy="457200"/>
          </a:xfrm>
          <a:prstGeom prst="rect">
            <a:avLst/>
          </a:prstGeom>
          <a:noFill/>
          <a:ln>
            <a:noFill/>
          </a:ln>
        </p:spPr>
        <p:txBody>
          <a:bodyPr vert="horz" wrap="square" lIns="91440" tIns="45720" rIns="91440" bIns="45720" numCol="1" anchor="ctr" anchorCtr="0" compatLnSpc="1">
            <a:prstTxWarp prst="textNoShape">
              <a:avLst/>
            </a:prstTxWarp>
            <a:noAutofit/>
          </a:bodyPr>
          <a:lstStyle>
            <a:lvl1pPr>
              <a:defRPr lang="en-US" sz="2100" b="1" dirty="0">
                <a:latin typeface="Arial" pitchFamily="34" charset="0"/>
                <a:cs typeface="Arial" pitchFamily="34" charset="0"/>
              </a:defRPr>
            </a:lvl1pPr>
          </a:lstStyle>
          <a:p>
            <a:pPr lvl="0"/>
            <a:r>
              <a:rPr lang="en-US" altLang="ja-JP" dirty="0"/>
              <a:t>Click to edit Master title style</a:t>
            </a:r>
            <a:endParaRPr lang="en-US" dirty="0"/>
          </a:p>
        </p:txBody>
      </p:sp>
      <p:sp>
        <p:nvSpPr>
          <p:cNvPr id="12" name="Slide Number Placeholder 10"/>
          <p:cNvSpPr>
            <a:spLocks noGrp="1"/>
          </p:cNvSpPr>
          <p:nvPr userDrawn="1">
            <p:ph type="sldNum" sz="quarter" idx="4"/>
          </p:nvPr>
        </p:nvSpPr>
        <p:spPr>
          <a:xfrm>
            <a:off x="8737600" y="6550304"/>
            <a:ext cx="2844800" cy="171171"/>
          </a:xfrm>
          <a:prstGeom prst="rect">
            <a:avLst/>
          </a:prstGeom>
        </p:spPr>
        <p:txBody>
          <a:bodyPr vert="horz" lIns="0" tIns="0" rIns="0" bIns="0" rtlCol="0" anchor="t" anchorCtr="0"/>
          <a:lstStyle>
            <a:lvl1pPr algn="r">
              <a:defRPr sz="8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A9C6AD-F5D9-4909-94C3-E6A9EFC35C84}"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21AC3EE-AA37-4AD6-AA45-689CBE8933AF}"/>
              </a:ext>
            </a:extLst>
          </p:cNvPr>
          <p:cNvSpPr>
            <a:spLocks noGrp="1"/>
          </p:cNvSpPr>
          <p:nvPr userDrawn="1">
            <p:ph type="body" sz="quarter" idx="13"/>
          </p:nvPr>
        </p:nvSpPr>
        <p:spPr>
          <a:xfrm>
            <a:off x="609600" y="5943600"/>
            <a:ext cx="10972800" cy="548640"/>
          </a:xfrm>
        </p:spPr>
        <p:txBody>
          <a:bodyPr lIns="91440" tIns="0" bIns="0" anchor="b" anchorCtr="0"/>
          <a:lstStyle>
            <a:lvl1pPr>
              <a:spcBef>
                <a:spcPts val="0"/>
              </a:spcBef>
              <a:defRPr sz="800" baseline="0"/>
            </a:lvl1pPr>
          </a:lstStyle>
          <a:p>
            <a:pPr lvl="0"/>
            <a:r>
              <a:rPr lang="en-US"/>
              <a:t>Edit Master text styles</a:t>
            </a:r>
          </a:p>
        </p:txBody>
      </p:sp>
      <p:sp>
        <p:nvSpPr>
          <p:cNvPr id="20" name="Text Placeholder 3">
            <a:extLst>
              <a:ext uri="{FF2B5EF4-FFF2-40B4-BE49-F238E27FC236}">
                <a16:creationId xmlns:a16="http://schemas.microsoft.com/office/drawing/2014/main" id="{C8AE995C-AC89-46D9-9FE5-03A04D58789F}"/>
              </a:ext>
            </a:extLst>
          </p:cNvPr>
          <p:cNvSpPr>
            <a:spLocks noGrp="1"/>
          </p:cNvSpPr>
          <p:nvPr userDrawn="1">
            <p:ph type="body" sz="quarter" idx="14"/>
          </p:nvPr>
        </p:nvSpPr>
        <p:spPr>
          <a:xfrm>
            <a:off x="609600" y="6492240"/>
            <a:ext cx="10972800" cy="228600"/>
          </a:xfrm>
        </p:spPr>
        <p:txBody>
          <a:bodyPr tIns="0" bIns="0"/>
          <a:lstStyle>
            <a:lvl1pPr>
              <a:spcBef>
                <a:spcPts val="0"/>
              </a:spcBef>
              <a:defRPr sz="800" b="1" baseline="0"/>
            </a:lvl1pPr>
          </a:lstStyle>
          <a:p>
            <a:pPr lvl="0"/>
            <a:r>
              <a:rPr lang="en-US"/>
              <a:t>Edit Master text styles</a:t>
            </a:r>
          </a:p>
        </p:txBody>
      </p:sp>
      <p:sp>
        <p:nvSpPr>
          <p:cNvPr id="2" name="Footer Placeholder 1">
            <a:extLst>
              <a:ext uri="{FF2B5EF4-FFF2-40B4-BE49-F238E27FC236}">
                <a16:creationId xmlns:a16="http://schemas.microsoft.com/office/drawing/2014/main" id="{1220A35E-A6C4-47FC-867F-4E01A531221E}"/>
              </a:ext>
            </a:extLst>
          </p:cNvPr>
          <p:cNvSpPr>
            <a:spLocks noGrp="1"/>
          </p:cNvSpPr>
          <p:nvPr>
            <p:ph type="ftr" sz="quarter" idx="15"/>
          </p:nvPr>
        </p:nvSpPr>
        <p:spPr>
          <a:xfrm>
            <a:off x="0" y="6675120"/>
            <a:ext cx="5791200" cy="182880"/>
          </a:xfrm>
        </p:spPr>
        <p:txBody>
          <a:bodyPr t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CONFIDENTIAL | For Internal Use Only</a:t>
            </a:r>
          </a:p>
        </p:txBody>
      </p:sp>
      <p:pic>
        <p:nvPicPr>
          <p:cNvPr id="5" name="Picture 2" descr="C:\Users\jallison\AppData\Local\Temp\VMwareDnD\a0679ae3\DS_logo_portrait_format_4color_rgb_120206.png">
            <a:extLst>
              <a:ext uri="{FF2B5EF4-FFF2-40B4-BE49-F238E27FC236}">
                <a16:creationId xmlns:a16="http://schemas.microsoft.com/office/drawing/2014/main" id="{55156408-0831-473E-BDBF-ABA216C86B1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1202987" y="15238"/>
            <a:ext cx="927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39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032">
          <p15:clr>
            <a:srgbClr val="FBAE40"/>
          </p15:clr>
        </p15:guide>
        <p15:guide id="2" pos="349">
          <p15:clr>
            <a:srgbClr val="FBAE40"/>
          </p15:clr>
        </p15:guide>
        <p15:guide id="3" orient="horz" pos="34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grpSp>
        <p:nvGrpSpPr>
          <p:cNvPr id="18" name="Group 17"/>
          <p:cNvGrpSpPr/>
          <p:nvPr/>
        </p:nvGrpSpPr>
        <p:grpSpPr>
          <a:xfrm>
            <a:off x="0" y="-1"/>
            <a:ext cx="11142133" cy="766894"/>
            <a:chOff x="0" y="-1"/>
            <a:chExt cx="8356600" cy="766894"/>
          </a:xfrm>
        </p:grpSpPr>
        <p:sp>
          <p:nvSpPr>
            <p:cNvPr id="14" name="Rectangle 13"/>
            <p:cNvSpPr/>
            <p:nvPr userDrawn="1"/>
          </p:nvSpPr>
          <p:spPr>
            <a:xfrm>
              <a:off x="0" y="1"/>
              <a:ext cx="8356600" cy="766892"/>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p:cNvSpPr>
            <a:spLocks noGrp="1"/>
          </p:cNvSpPr>
          <p:nvPr>
            <p:ph type="title"/>
          </p:nvPr>
        </p:nvSpPr>
        <p:spPr>
          <a:xfrm>
            <a:off x="606582" y="182880"/>
            <a:ext cx="10334469" cy="457200"/>
          </a:xfrm>
        </p:spPr>
        <p:txBody>
          <a:bodyPr anchor="ctr">
            <a:noAutofit/>
          </a:bodyPr>
          <a:lstStyle>
            <a:lvl1pPr algn="l">
              <a:defRPr sz="2100" b="1">
                <a:latin typeface="Arial" pitchFamily="34" charset="0"/>
                <a:cs typeface="Arial" pitchFamily="34" charset="0"/>
              </a:defRPr>
            </a:lvl1pPr>
          </a:lstStyle>
          <a:p>
            <a:r>
              <a:rPr lang="en-US" dirty="0"/>
              <a:t>Click to edit Master title style</a:t>
            </a:r>
          </a:p>
        </p:txBody>
      </p:sp>
      <p:sp>
        <p:nvSpPr>
          <p:cNvPr id="7" name="Text Placeholder 7"/>
          <p:cNvSpPr>
            <a:spLocks noGrp="1"/>
          </p:cNvSpPr>
          <p:nvPr>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75" indent="-231775">
              <a:buClr>
                <a:srgbClr val="00B0F0"/>
              </a:buClr>
              <a:buFont typeface="Arial" pitchFamily="34" charset="0"/>
              <a:buChar char="•"/>
              <a:defRPr sz="2400">
                <a:latin typeface="Arial" pitchFamily="34" charset="0"/>
                <a:cs typeface="Arial" pitchFamily="34" charset="0"/>
              </a:defRPr>
            </a:lvl2pPr>
            <a:lvl3pPr marL="1027113" indent="-225425">
              <a:buClr>
                <a:srgbClr val="00B0F0"/>
              </a:buClr>
              <a:buFont typeface="Arial" pitchFamily="34" charset="0"/>
              <a:buChar char="•"/>
              <a:defRPr sz="2200">
                <a:latin typeface="Arial" pitchFamily="34" charset="0"/>
                <a:cs typeface="Arial" pitchFamily="34" charset="0"/>
              </a:defRPr>
            </a:lvl3pPr>
            <a:lvl4pPr marL="1377950" indent="-238125">
              <a:buClr>
                <a:srgbClr val="00B0F0"/>
              </a:buClr>
              <a:buFont typeface="Arial" pitchFamily="34" charset="0"/>
              <a:buChar char="•"/>
              <a:defRPr>
                <a:latin typeface="Arial" pitchFamily="34" charset="0"/>
                <a:cs typeface="Arial" pitchFamily="34" charset="0"/>
              </a:defRPr>
            </a:lvl4pPr>
            <a:lvl5pPr marL="2057400" indent="-228600">
              <a:buClr>
                <a:srgbClr val="00B0F0"/>
              </a:buClr>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42448-98CD-4EBD-B371-788A79261B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9" name="Picture 2" descr="C:\Users\jallison\AppData\Local\Temp\VMwareDnD\a0679ae3\DS_logo_portrait_format_4color_rgb_120206.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202987" y="15238"/>
            <a:ext cx="927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6" hasCustomPrompt="1"/>
          </p:nvPr>
        </p:nvSpPr>
        <p:spPr>
          <a:xfrm>
            <a:off x="609600" y="6255050"/>
            <a:ext cx="10515600" cy="215444"/>
          </a:xfrm>
        </p:spPr>
        <p:txBody>
          <a:bodyPr anchor="b">
            <a:spAutoFit/>
          </a:bodyPr>
          <a:lstStyle>
            <a:lvl1pPr>
              <a:spcBef>
                <a:spcPts val="0"/>
              </a:spcBef>
              <a:defRPr sz="800"/>
            </a:lvl1pPr>
          </a:lstStyle>
          <a:p>
            <a:pPr lvl="0"/>
            <a:r>
              <a:rPr lang="en-US"/>
              <a:t>Footnotes</a:t>
            </a:r>
          </a:p>
        </p:txBody>
      </p:sp>
      <p:sp>
        <p:nvSpPr>
          <p:cNvPr id="12" name="Footer Placeholder 6">
            <a:extLst>
              <a:ext uri="{FF2B5EF4-FFF2-40B4-BE49-F238E27FC236}">
                <a16:creationId xmlns:a16="http://schemas.microsoft.com/office/drawing/2014/main" id="{A17887CD-D5C3-4FAE-A475-B9711DAF9DF0}"/>
              </a:ext>
            </a:extLst>
          </p:cNvPr>
          <p:cNvSpPr>
            <a:spLocks noGrp="1"/>
          </p:cNvSpPr>
          <p:nvPr>
            <p:ph type="ftr" sz="quarter" idx="3"/>
          </p:nvPr>
        </p:nvSpPr>
        <p:spPr>
          <a:xfrm>
            <a:off x="609600" y="6467486"/>
            <a:ext cx="5791200" cy="273049"/>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charset="0"/>
              </a:rPr>
              <a:t>CONFIDENTIAL | For Internal Use Only</a:t>
            </a:r>
          </a:p>
        </p:txBody>
      </p:sp>
    </p:spTree>
    <p:extLst>
      <p:ext uri="{BB962C8B-B14F-4D97-AF65-F5344CB8AC3E}">
        <p14:creationId xmlns:p14="http://schemas.microsoft.com/office/powerpoint/2010/main" val="1845330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6CD051-1EC8-411E-9A02-9B9ABFEFCE5E}"/>
              </a:ext>
            </a:extLst>
          </p:cNvPr>
          <p:cNvSpPr>
            <a:spLocks noGrp="1"/>
          </p:cNvSpPr>
          <p:nvPr>
            <p:ph type="title"/>
          </p:nvPr>
        </p:nvSpPr>
        <p:spPr>
          <a:xfrm>
            <a:off x="1522451" y="381000"/>
            <a:ext cx="10477500" cy="889000"/>
          </a:xfrm>
          <a:prstGeom prst="rect">
            <a:avLst/>
          </a:prstGeom>
        </p:spPr>
        <p:txBody>
          <a:bodyPr/>
          <a:lstStyle>
            <a:lvl1pPr algn="l">
              <a:defRPr sz="3000" b="1" i="0">
                <a:solidFill>
                  <a:schemeClr val="bg1"/>
                </a:solidFill>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1462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78432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3"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4096146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7"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2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8"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7"/>
            <a:ext cx="11362944"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32119338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6A5748-67D1-4FB5-8347-7DE8BA59D6A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660952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566342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A5748-67D1-4FB5-8347-7DE8BA59D6A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914783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A5748-67D1-4FB5-8347-7DE8BA59D6A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735734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A5748-67D1-4FB5-8347-7DE8BA59D6A9}"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349441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A5748-67D1-4FB5-8347-7DE8BA59D6A9}"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8247599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A5748-67D1-4FB5-8347-7DE8BA59D6A9}"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392412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61064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856359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641404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6632943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858395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15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69369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460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0247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1433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928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63830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08114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780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7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766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507076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382362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6859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3227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35730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672187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5/22/2023</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53256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923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3649416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929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503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778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96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48635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1981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090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91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678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78304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74436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88986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55190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72610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2170987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5197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3058951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448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777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4503930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294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512901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598427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827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051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015315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135075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05875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4619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1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1562031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2685459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804"/>
            <a:ext cx="10515600" cy="4348163"/>
          </a:xfrm>
          <a:prstGeom prst="rect">
            <a:avLst/>
          </a:prstGeom>
        </p:spPr>
        <p:txBody>
          <a:bodyPr/>
          <a:lstStyle>
            <a:lvl1pPr>
              <a:buClr>
                <a:srgbClr val="7F358F"/>
              </a:buClr>
              <a:defRPr>
                <a:solidFill>
                  <a:schemeClr val="tx1"/>
                </a:solidFill>
              </a:defRPr>
            </a:lvl1pPr>
            <a:lvl2pPr>
              <a:buClr>
                <a:srgbClr val="7F358F"/>
              </a:buClr>
              <a:defRPr>
                <a:solidFill>
                  <a:schemeClr val="tx1"/>
                </a:solidFill>
              </a:defRPr>
            </a:lvl2pPr>
            <a:lvl3pPr>
              <a:buClr>
                <a:srgbClr val="7F358F"/>
              </a:buClr>
              <a:defRPr>
                <a:solidFill>
                  <a:schemeClr val="tx1"/>
                </a:solidFill>
              </a:defRPr>
            </a:lvl3pPr>
            <a:lvl4pPr>
              <a:buClr>
                <a:srgbClr val="7F358F"/>
              </a:buClr>
              <a:defRPr>
                <a:solidFill>
                  <a:schemeClr val="tx1"/>
                </a:solidFill>
              </a:defRPr>
            </a:lvl4pPr>
            <a:lvl5pPr>
              <a:buClr>
                <a:srgbClr val="7F358F"/>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FDD0E2-6CB1-432A-9358-86D9565BDBC4}" type="datetime1">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5/22/2023</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ABA51E9-B33F-9D48-8D99-5D122A0A7D32}"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itle 1"/>
          <p:cNvSpPr>
            <a:spLocks noGrp="1"/>
          </p:cNvSpPr>
          <p:nvPr>
            <p:ph type="ctrTitle"/>
          </p:nvPr>
        </p:nvSpPr>
        <p:spPr>
          <a:xfrm>
            <a:off x="0" y="135512"/>
            <a:ext cx="12192000" cy="1000275"/>
          </a:xfrm>
          <a:prstGeom prst="rect">
            <a:avLst/>
          </a:prstGeom>
        </p:spPr>
        <p:txBody>
          <a:bodyPr anchor="b"/>
          <a:lstStyle>
            <a:lvl1pPr algn="ctr">
              <a:defRPr sz="337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60911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127">
            <a:extLst>
              <a:ext uri="{FF2B5EF4-FFF2-40B4-BE49-F238E27FC236}">
                <a16:creationId xmlns:a16="http://schemas.microsoft.com/office/drawing/2014/main" id="{9A583508-2F30-4700-93D1-9BB5DBC109DC}"/>
              </a:ext>
            </a:extLst>
          </p:cNvPr>
          <p:cNvSpPr>
            <a:spLocks noChangeArrowheads="1"/>
          </p:cNvSpPr>
          <p:nvPr/>
        </p:nvSpPr>
        <p:spPr bwMode="auto">
          <a:xfrm>
            <a:off x="0" y="3352804"/>
            <a:ext cx="12192127" cy="92075"/>
          </a:xfrm>
          <a:prstGeom prst="rect">
            <a:avLst/>
          </a:prstGeom>
          <a:gradFill rotWithShape="1">
            <a:gsLst>
              <a:gs pos="0">
                <a:schemeClr val="bg1"/>
              </a:gs>
              <a:gs pos="50000">
                <a:schemeClr val="tx2"/>
              </a:gs>
              <a:gs pos="100000">
                <a:schemeClr val="bg1"/>
              </a:gs>
            </a:gsLst>
            <a:lin ang="5400000" scaled="1"/>
          </a:gradFill>
          <a:ln w="9525">
            <a:noFill/>
            <a:miter lim="800000"/>
            <a:headEnd/>
            <a:tailEnd/>
          </a:ln>
          <a:effectLst/>
        </p:spPr>
        <p:txBody>
          <a:bodyPr wrap="none" anchor="ctr"/>
          <a:lstStyle/>
          <a:p>
            <a:pPr eaLnBrk="1" hangingPunct="1">
              <a:defRPr/>
            </a:pPr>
            <a:endParaRPr lang="en-US" sz="3600">
              <a:latin typeface="Arial" charset="0"/>
              <a:cs typeface="+mn-cs"/>
            </a:endParaRPr>
          </a:p>
        </p:txBody>
      </p:sp>
      <p:sp>
        <p:nvSpPr>
          <p:cNvPr id="1011714" name="Rectangle 5122"/>
          <p:cNvSpPr>
            <a:spLocks noGrp="1" noChangeArrowheads="1"/>
          </p:cNvSpPr>
          <p:nvPr>
            <p:ph type="ctrTitle"/>
          </p:nvPr>
        </p:nvSpPr>
        <p:spPr>
          <a:xfrm>
            <a:off x="609600" y="1752604"/>
            <a:ext cx="10975658" cy="1470025"/>
          </a:xfrm>
        </p:spPr>
        <p:txBody>
          <a:bodyPr/>
          <a:lstStyle>
            <a:lvl1pPr algn="l">
              <a:defRPr sz="4000"/>
            </a:lvl1pPr>
          </a:lstStyle>
          <a:p>
            <a:r>
              <a:rPr lang="en-US" dirty="0"/>
              <a:t>Click to edit Master title style</a:t>
            </a:r>
          </a:p>
        </p:txBody>
      </p:sp>
      <p:sp>
        <p:nvSpPr>
          <p:cNvPr id="1011715" name="Rectangle 5123"/>
          <p:cNvSpPr>
            <a:spLocks noGrp="1" noChangeArrowheads="1"/>
          </p:cNvSpPr>
          <p:nvPr>
            <p:ph type="subTitle" idx="1"/>
          </p:nvPr>
        </p:nvSpPr>
        <p:spPr>
          <a:xfrm>
            <a:off x="609600" y="3886200"/>
            <a:ext cx="10975658" cy="1752600"/>
          </a:xfrm>
        </p:spPr>
        <p:txBody>
          <a:bodyPr/>
          <a:lstStyle>
            <a:lvl1pPr marL="0" indent="0">
              <a:buFont typeface="Wingdings" pitchFamily="2" charset="2"/>
              <a:buNone/>
              <a:defRPr/>
            </a:lvl1pPr>
          </a:lstStyle>
          <a:p>
            <a:r>
              <a:rPr lang="en-US" dirty="0"/>
              <a:t>Click to edit Master subtitle style</a:t>
            </a:r>
          </a:p>
        </p:txBody>
      </p:sp>
      <p:sp>
        <p:nvSpPr>
          <p:cNvPr id="5" name="Rectangle 5124">
            <a:extLst>
              <a:ext uri="{FF2B5EF4-FFF2-40B4-BE49-F238E27FC236}">
                <a16:creationId xmlns:a16="http://schemas.microsoft.com/office/drawing/2014/main" id="{958EC716-13A3-4145-AA1D-E67FF29905AE}"/>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5125">
            <a:extLst>
              <a:ext uri="{FF2B5EF4-FFF2-40B4-BE49-F238E27FC236}">
                <a16:creationId xmlns:a16="http://schemas.microsoft.com/office/drawing/2014/main" id="{DCC4EF9A-7078-40A8-99F4-6CE0E61A8C88}"/>
              </a:ext>
            </a:extLst>
          </p:cNvPr>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58741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291259-9FB0-44A2-BF85-D8428C099D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6CB6CF-6D3A-4995-ACCE-300BDFB48DC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975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7152579-0F86-4F84-B42F-00043E6D98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1C97C0-A51B-4A27-B4B5-32670105CE9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5497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891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891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ABE501-511E-438F-A9A4-AEC2CC1D06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D4A7E0-1AAE-4F1F-BF38-857244B3ABB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01103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2871D9-2D09-4631-9CF8-A31E3E2EC59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049872F-78F5-4661-BAD3-3B9CD5E9969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59605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2E2EF3-7083-40A5-A44E-EE037329D2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B1BE6C-79F0-456B-AAA8-0703624B64F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190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557F1E-9784-4235-8D5F-EC9BA85D50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DC1E9E1-4673-43C1-BD94-57DCDB82121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4247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262D7F-F6E7-4375-8B0C-406189DE28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C34876-9D8D-4EA3-9BF2-65535DF6321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6371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6951AC-E991-459A-97F4-E82D0B6857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DC4A60-BFE5-4460-862F-6F47FDD6B73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2955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D2AA3F-2436-438F-9FC2-C7F1A517BC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48861C-C3CA-4C07-9074-F5A0493161A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93635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7963"/>
            <a:ext cx="2743200" cy="6007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7963"/>
            <a:ext cx="8026400" cy="6007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9B4FA1-A8A3-4918-B2E6-FF87B66BE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E1794C-05B5-4322-BA6E-B5370CA04EB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9623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07963"/>
            <a:ext cx="10972801" cy="1143000"/>
          </a:xfrm>
        </p:spPr>
        <p:txBody>
          <a:bodyPr/>
          <a:lstStyle/>
          <a:p>
            <a:r>
              <a:rPr lang="en-US"/>
              <a:t>Click to edit Master title style</a:t>
            </a:r>
          </a:p>
        </p:txBody>
      </p:sp>
      <p:sp>
        <p:nvSpPr>
          <p:cNvPr id="3" name="Table Placeholder 2"/>
          <p:cNvSpPr>
            <a:spLocks noGrp="1"/>
          </p:cNvSpPr>
          <p:nvPr>
            <p:ph type="tbl" idx="1"/>
          </p:nvPr>
        </p:nvSpPr>
        <p:spPr>
          <a:xfrm>
            <a:off x="609600" y="1689104"/>
            <a:ext cx="10972801" cy="4525963"/>
          </a:xfrm>
        </p:spPr>
        <p:txBody>
          <a:bodyPr/>
          <a:lstStyle/>
          <a:p>
            <a:pPr lvl="0"/>
            <a:endParaRPr lang="en-US" noProof="0"/>
          </a:p>
        </p:txBody>
      </p:sp>
      <p:sp>
        <p:nvSpPr>
          <p:cNvPr id="4" name="Rectangle 4">
            <a:extLst>
              <a:ext uri="{FF2B5EF4-FFF2-40B4-BE49-F238E27FC236}">
                <a16:creationId xmlns:a16="http://schemas.microsoft.com/office/drawing/2014/main" id="{D254CD5A-013A-4D63-8521-7D624F01DF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1FF9E1-EBD2-49C7-AA22-94DB6BFE4FE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8118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164AE2-D895-4EF0-9D58-2192553D9BBB}"/>
              </a:ext>
            </a:extLst>
          </p:cNvPr>
          <p:cNvSpPr/>
          <p:nvPr userDrawn="1"/>
        </p:nvSpPr>
        <p:spPr>
          <a:xfrm>
            <a:off x="-14814" y="6307138"/>
            <a:ext cx="12223750" cy="563562"/>
          </a:xfrm>
          <a:prstGeom prst="rect">
            <a:avLst/>
          </a:prstGeom>
          <a:solidFill>
            <a:srgbClr val="F5F5F5"/>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defTabSz="457208" eaLnBrk="1" hangingPunct="1">
              <a:defRPr/>
            </a:pPr>
            <a:r>
              <a:rPr lang="en-US" sz="1200" dirty="0">
                <a:solidFill>
                  <a:srgbClr val="36196F"/>
                </a:solidFill>
              </a:rPr>
              <a:t>						</a:t>
            </a:r>
            <a:r>
              <a:rPr lang="en-US" sz="1000" dirty="0">
                <a:solidFill>
                  <a:srgbClr val="36196F"/>
                </a:solidFill>
              </a:rPr>
              <a:t>                 </a:t>
            </a:r>
            <a:r>
              <a:rPr lang="en-US" sz="1000" cap="all" dirty="0">
                <a:solidFill>
                  <a:srgbClr val="372662"/>
                </a:solidFill>
                <a:latin typeface="Centaur" pitchFamily="18" charset="0"/>
              </a:rPr>
              <a:t>presented at     </a:t>
            </a:r>
          </a:p>
        </p:txBody>
      </p:sp>
      <p:sp>
        <p:nvSpPr>
          <p:cNvPr id="5" name="Rectangle 4">
            <a:extLst>
              <a:ext uri="{FF2B5EF4-FFF2-40B4-BE49-F238E27FC236}">
                <a16:creationId xmlns:a16="http://schemas.microsoft.com/office/drawing/2014/main" id="{819796B0-82C0-4FA6-B203-9198EC2FB6DB}"/>
              </a:ext>
            </a:extLst>
          </p:cNvPr>
          <p:cNvSpPr/>
          <p:nvPr userDrawn="1"/>
        </p:nvSpPr>
        <p:spPr>
          <a:xfrm>
            <a:off x="-33866" y="-38100"/>
            <a:ext cx="12225867" cy="6389688"/>
          </a:xfrm>
          <a:prstGeom prst="rect">
            <a:avLst/>
          </a:prstGeom>
          <a:solidFill>
            <a:srgbClr val="000064"/>
          </a:solidFill>
          <a:ln>
            <a:noFill/>
          </a:ln>
        </p:spPr>
        <p:style>
          <a:lnRef idx="1">
            <a:schemeClr val="accent1"/>
          </a:lnRef>
          <a:fillRef idx="3">
            <a:schemeClr val="accent1"/>
          </a:fillRef>
          <a:effectRef idx="2">
            <a:schemeClr val="accent1"/>
          </a:effectRef>
          <a:fontRef idx="minor">
            <a:schemeClr val="lt1"/>
          </a:fontRef>
        </p:style>
        <p:txBody>
          <a:bodyPr anchor="ctr"/>
          <a:lstStyle/>
          <a:p>
            <a:pPr algn="r" defTabSz="457208" eaLnBrk="1" hangingPunct="1">
              <a:defRPr/>
            </a:pPr>
            <a:endParaRPr lang="en-US" sz="3600" dirty="0">
              <a:solidFill>
                <a:prstClr val="white"/>
              </a:solidFill>
            </a:endParaRPr>
          </a:p>
        </p:txBody>
      </p:sp>
      <p:sp>
        <p:nvSpPr>
          <p:cNvPr id="6" name="Rectangle 5">
            <a:extLst>
              <a:ext uri="{FF2B5EF4-FFF2-40B4-BE49-F238E27FC236}">
                <a16:creationId xmlns:a16="http://schemas.microsoft.com/office/drawing/2014/main" id="{E8C9BCC1-B279-4623-9AB7-266070D4010B}"/>
              </a:ext>
            </a:extLst>
          </p:cNvPr>
          <p:cNvSpPr/>
          <p:nvPr userDrawn="1"/>
        </p:nvSpPr>
        <p:spPr>
          <a:xfrm>
            <a:off x="-31748" y="6294438"/>
            <a:ext cx="12223750" cy="563562"/>
          </a:xfrm>
          <a:prstGeom prst="rect">
            <a:avLst/>
          </a:prstGeom>
          <a:solidFill>
            <a:srgbClr val="F5F5F6"/>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defTabSz="457208" eaLnBrk="1" hangingPunct="1">
              <a:defRPr/>
            </a:pPr>
            <a:r>
              <a:rPr lang="en-US" sz="1200" dirty="0">
                <a:solidFill>
                  <a:srgbClr val="36196F"/>
                </a:solidFill>
              </a:rPr>
              <a:t>						</a:t>
            </a:r>
            <a:r>
              <a:rPr lang="en-US" sz="1000" dirty="0">
                <a:solidFill>
                  <a:srgbClr val="36196F"/>
                </a:solidFill>
                <a:latin typeface="Times New Roman" pitchFamily="18" charset="0"/>
                <a:cs typeface="Times New Roman" pitchFamily="18" charset="0"/>
              </a:rPr>
              <a:t>                 </a:t>
            </a:r>
            <a:r>
              <a:rPr lang="en-US" sz="1000" cap="all" dirty="0">
                <a:solidFill>
                  <a:srgbClr val="372662"/>
                </a:solidFill>
                <a:latin typeface="Times New Roman" pitchFamily="18" charset="0"/>
                <a:cs typeface="Times New Roman" pitchFamily="18" charset="0"/>
              </a:rPr>
              <a:t>presented at     </a:t>
            </a:r>
          </a:p>
        </p:txBody>
      </p:sp>
      <p:sp>
        <p:nvSpPr>
          <p:cNvPr id="7" name="Slide Number Placeholder 5">
            <a:extLst>
              <a:ext uri="{FF2B5EF4-FFF2-40B4-BE49-F238E27FC236}">
                <a16:creationId xmlns:a16="http://schemas.microsoft.com/office/drawing/2014/main" id="{39E24E20-C967-4DDB-AA3A-817E48200675}"/>
              </a:ext>
            </a:extLst>
          </p:cNvPr>
          <p:cNvSpPr txBox="1">
            <a:spLocks/>
          </p:cNvSpPr>
          <p:nvPr userDrawn="1"/>
        </p:nvSpPr>
        <p:spPr>
          <a:xfrm>
            <a:off x="355603" y="6451604"/>
            <a:ext cx="709084" cy="269875"/>
          </a:xfrm>
          <a:prstGeom prst="rect">
            <a:avLst/>
          </a:prstGeom>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05BE430F-3760-4CB4-A835-50E26B73E00B}" type="slidenum">
              <a:rPr lang="en-US" altLang="en-US" sz="1000" smtClean="0">
                <a:solidFill>
                  <a:srgbClr val="000064"/>
                </a:solidFill>
              </a:rPr>
              <a:pPr eaLnBrk="1" hangingPunct="1">
                <a:defRPr/>
              </a:pPr>
              <a:t>‹#›</a:t>
            </a:fld>
            <a:endParaRPr lang="en-US" altLang="en-US" sz="1000">
              <a:solidFill>
                <a:srgbClr val="000064"/>
              </a:solidFill>
            </a:endParaRPr>
          </a:p>
        </p:txBody>
      </p:sp>
      <p:pic>
        <p:nvPicPr>
          <p:cNvPr id="8" name="Picture 10">
            <a:extLst>
              <a:ext uri="{FF2B5EF4-FFF2-40B4-BE49-F238E27FC236}">
                <a16:creationId xmlns:a16="http://schemas.microsoft.com/office/drawing/2014/main" id="{382F19AD-14AD-4ADD-90EB-EF41786E92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3786" y="6389688"/>
            <a:ext cx="3050116"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solidFill>
                  <a:srgbClr val="EAEAEA"/>
                </a:solidFill>
              </a:defRPr>
            </a:lvl1pPr>
          </a:lstStyle>
          <a:p>
            <a:r>
              <a:rPr lang="en-US" dirty="0"/>
              <a:t>Click to edit Master title style</a:t>
            </a:r>
          </a:p>
        </p:txBody>
      </p:sp>
      <p:sp>
        <p:nvSpPr>
          <p:cNvPr id="10" name="Content Placeholder 2"/>
          <p:cNvSpPr>
            <a:spLocks noGrp="1"/>
          </p:cNvSpPr>
          <p:nvPr>
            <p:ph idx="1"/>
          </p:nvPr>
        </p:nvSpPr>
        <p:spPr>
          <a:xfrm>
            <a:off x="355600" y="1371600"/>
            <a:ext cx="11372851" cy="4819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554F43D-9652-413E-B6AE-353E705E9CA6}"/>
              </a:ext>
            </a:extLst>
          </p:cNvPr>
          <p:cNvSpPr>
            <a:spLocks noGrp="1"/>
          </p:cNvSpPr>
          <p:nvPr>
            <p:ph type="ftr" sz="quarter" idx="10"/>
          </p:nvPr>
        </p:nvSpPr>
        <p:spPr>
          <a:xfrm>
            <a:off x="2995086" y="6451604"/>
            <a:ext cx="5126567" cy="269875"/>
          </a:xfrm>
        </p:spPr>
        <p:txBody>
          <a:bodyPr/>
          <a:lstStyle>
            <a:lvl1pPr>
              <a:defRPr>
                <a:solidFill>
                  <a:srgbClr val="731448"/>
                </a:solidFill>
              </a:defRPr>
            </a:lvl1pPr>
          </a:lstStyle>
          <a:p>
            <a:pPr>
              <a:defRPr/>
            </a:pPr>
            <a:endParaRPr lang="en-US"/>
          </a:p>
        </p:txBody>
      </p:sp>
      <p:sp>
        <p:nvSpPr>
          <p:cNvPr id="11" name="Slide Number Placeholder 5">
            <a:extLst>
              <a:ext uri="{FF2B5EF4-FFF2-40B4-BE49-F238E27FC236}">
                <a16:creationId xmlns:a16="http://schemas.microsoft.com/office/drawing/2014/main" id="{F8B60C46-5E24-4A33-A19A-3623B1DE18E4}"/>
              </a:ext>
            </a:extLst>
          </p:cNvPr>
          <p:cNvSpPr>
            <a:spLocks noGrp="1"/>
          </p:cNvSpPr>
          <p:nvPr>
            <p:ph type="sldNum" sz="quarter" idx="11"/>
          </p:nvPr>
        </p:nvSpPr>
        <p:spPr>
          <a:xfrm>
            <a:off x="355603" y="6451604"/>
            <a:ext cx="709084" cy="2698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4011768-23EC-4B5B-B6E5-1B3DFD6B9773}" type="slidenum">
              <a:rPr lang="en-US" altLang="en-US"/>
              <a:pPr>
                <a:defRPr/>
              </a:pPr>
              <a:t>‹#›</a:t>
            </a:fld>
            <a:endParaRPr lang="en-US" altLang="en-US"/>
          </a:p>
        </p:txBody>
      </p:sp>
    </p:spTree>
    <p:extLst>
      <p:ext uri="{BB962C8B-B14F-4D97-AF65-F5344CB8AC3E}">
        <p14:creationId xmlns:p14="http://schemas.microsoft.com/office/powerpoint/2010/main" val="33006630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457208" indent="0" algn="ctr">
              <a:buNone/>
              <a:defRPr/>
            </a:lvl2pPr>
            <a:lvl3pPr marL="914415" indent="0" algn="ctr">
              <a:buNone/>
              <a:defRPr/>
            </a:lvl3pPr>
            <a:lvl4pPr marL="1371623" indent="0" algn="ctr">
              <a:buNone/>
              <a:defRPr/>
            </a:lvl4pPr>
            <a:lvl5pPr marL="1828830" indent="0" algn="ctr">
              <a:buNone/>
              <a:defRPr/>
            </a:lvl5pPr>
            <a:lvl6pPr marL="2286038" indent="0" algn="ctr">
              <a:buNone/>
              <a:defRPr/>
            </a:lvl6pPr>
            <a:lvl7pPr marL="2743246" indent="0" algn="ctr">
              <a:buNone/>
              <a:defRPr/>
            </a:lvl7pPr>
            <a:lvl8pPr marL="3200453" indent="0" algn="ctr">
              <a:buNone/>
              <a:defRPr/>
            </a:lvl8pPr>
            <a:lvl9pPr marL="365766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751125-AC86-4865-9450-8170A95BC2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13D991-D245-4495-8DF9-191A3105B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9EF31-F7B5-43FE-A702-20362E5086CD}"/>
              </a:ext>
            </a:extLst>
          </p:cNvPr>
          <p:cNvSpPr>
            <a:spLocks noGrp="1" noChangeArrowheads="1"/>
          </p:cNvSpPr>
          <p:nvPr>
            <p:ph type="sldNum" sz="quarter" idx="12"/>
          </p:nvPr>
        </p:nvSpPr>
        <p:spPr>
          <a:ln/>
        </p:spPr>
        <p:txBody>
          <a:bodyPr/>
          <a:lstStyle>
            <a:lvl1pPr>
              <a:defRPr/>
            </a:lvl1pPr>
          </a:lstStyle>
          <a:p>
            <a:pPr>
              <a:defRPr/>
            </a:pPr>
            <a:fld id="{79178493-E132-4522-9F09-5DA6D017DFD4}" type="slidenum">
              <a:rPr lang="en-US" altLang="en-US"/>
              <a:pPr>
                <a:defRPr/>
              </a:pPr>
              <a:t>‹#›</a:t>
            </a:fld>
            <a:endParaRPr lang="en-US" altLang="en-US"/>
          </a:p>
        </p:txBody>
      </p:sp>
    </p:spTree>
    <p:extLst>
      <p:ext uri="{BB962C8B-B14F-4D97-AF65-F5344CB8AC3E}">
        <p14:creationId xmlns:p14="http://schemas.microsoft.com/office/powerpoint/2010/main" val="1377568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C4209F-053E-4ABC-96EC-DC04FE031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3C0BF-23D1-442E-8E30-7F0B41882E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A7E96-0847-45C2-9FDE-C77BA4B276C1}"/>
              </a:ext>
            </a:extLst>
          </p:cNvPr>
          <p:cNvSpPr>
            <a:spLocks noGrp="1" noChangeArrowheads="1"/>
          </p:cNvSpPr>
          <p:nvPr>
            <p:ph type="sldNum" sz="quarter" idx="12"/>
          </p:nvPr>
        </p:nvSpPr>
        <p:spPr>
          <a:ln/>
        </p:spPr>
        <p:txBody>
          <a:bodyPr/>
          <a:lstStyle>
            <a:lvl1pPr>
              <a:defRPr/>
            </a:lvl1pPr>
          </a:lstStyle>
          <a:p>
            <a:pPr>
              <a:defRPr/>
            </a:pPr>
            <a:fld id="{D55C66CB-B2DB-47DE-B621-31604AA8D322}" type="slidenum">
              <a:rPr lang="en-US" altLang="en-US"/>
              <a:pPr>
                <a:defRPr/>
              </a:pPr>
              <a:t>‹#›</a:t>
            </a:fld>
            <a:endParaRPr lang="en-US" altLang="en-US"/>
          </a:p>
        </p:txBody>
      </p:sp>
    </p:spTree>
    <p:extLst>
      <p:ext uri="{BB962C8B-B14F-4D97-AF65-F5344CB8AC3E}">
        <p14:creationId xmlns:p14="http://schemas.microsoft.com/office/powerpoint/2010/main" val="1100285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72196F-1BEB-4C42-A95C-DB1E1A20A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2FEE8-8D1F-4834-8757-E1509D5D9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A88444-42AD-41DE-86B1-4716EC2F8625}"/>
              </a:ext>
            </a:extLst>
          </p:cNvPr>
          <p:cNvSpPr>
            <a:spLocks noGrp="1" noChangeArrowheads="1"/>
          </p:cNvSpPr>
          <p:nvPr>
            <p:ph type="sldNum" sz="quarter" idx="12"/>
          </p:nvPr>
        </p:nvSpPr>
        <p:spPr>
          <a:ln/>
        </p:spPr>
        <p:txBody>
          <a:bodyPr/>
          <a:lstStyle>
            <a:lvl1pPr>
              <a:defRPr/>
            </a:lvl1pPr>
          </a:lstStyle>
          <a:p>
            <a:pPr>
              <a:defRPr/>
            </a:pPr>
            <a:fld id="{1401EF4F-2918-49F9-A06C-EF37575E3E7B}" type="slidenum">
              <a:rPr lang="en-US" altLang="en-US"/>
              <a:pPr>
                <a:defRPr/>
              </a:pPr>
              <a:t>‹#›</a:t>
            </a:fld>
            <a:endParaRPr lang="en-US" altLang="en-US"/>
          </a:p>
        </p:txBody>
      </p:sp>
    </p:spTree>
    <p:extLst>
      <p:ext uri="{BB962C8B-B14F-4D97-AF65-F5344CB8AC3E}">
        <p14:creationId xmlns:p14="http://schemas.microsoft.com/office/powerpoint/2010/main" val="4005505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6" y="1524000"/>
            <a:ext cx="553714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24000"/>
            <a:ext cx="569263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4FD91FB-714D-49B9-B255-65D44D5864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66FDA8-83EB-44B5-9793-0F2F6BA64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F6FAF2-C8D6-49E3-BF84-848E4C16212F}"/>
              </a:ext>
            </a:extLst>
          </p:cNvPr>
          <p:cNvSpPr>
            <a:spLocks noGrp="1" noChangeArrowheads="1"/>
          </p:cNvSpPr>
          <p:nvPr>
            <p:ph type="sldNum" sz="quarter" idx="12"/>
          </p:nvPr>
        </p:nvSpPr>
        <p:spPr>
          <a:ln/>
        </p:spPr>
        <p:txBody>
          <a:bodyPr/>
          <a:lstStyle>
            <a:lvl1pPr>
              <a:defRPr/>
            </a:lvl1pPr>
          </a:lstStyle>
          <a:p>
            <a:pPr>
              <a:defRPr/>
            </a:pPr>
            <a:fld id="{165115D8-8A7C-4122-BD18-45C558C79101}" type="slidenum">
              <a:rPr lang="en-US" altLang="en-US"/>
              <a:pPr>
                <a:defRPr/>
              </a:pPr>
              <a:t>‹#›</a:t>
            </a:fld>
            <a:endParaRPr lang="en-US" altLang="en-US"/>
          </a:p>
        </p:txBody>
      </p:sp>
    </p:spTree>
    <p:extLst>
      <p:ext uri="{BB962C8B-B14F-4D97-AF65-F5344CB8AC3E}">
        <p14:creationId xmlns:p14="http://schemas.microsoft.com/office/powerpoint/2010/main" val="3362701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BB84F8-7976-4834-9840-A6A983A80B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96B501-0344-4180-82A6-5E955726B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AFE58D-2009-4F60-8D61-11D70563C0D8}"/>
              </a:ext>
            </a:extLst>
          </p:cNvPr>
          <p:cNvSpPr>
            <a:spLocks noGrp="1" noChangeArrowheads="1"/>
          </p:cNvSpPr>
          <p:nvPr>
            <p:ph type="sldNum" sz="quarter" idx="12"/>
          </p:nvPr>
        </p:nvSpPr>
        <p:spPr>
          <a:ln/>
        </p:spPr>
        <p:txBody>
          <a:bodyPr/>
          <a:lstStyle>
            <a:lvl1pPr>
              <a:defRPr/>
            </a:lvl1pPr>
          </a:lstStyle>
          <a:p>
            <a:pPr>
              <a:defRPr/>
            </a:pPr>
            <a:fld id="{AF081AF3-FE33-47B7-BE7F-488D73579016}" type="slidenum">
              <a:rPr lang="en-US" altLang="en-US"/>
              <a:pPr>
                <a:defRPr/>
              </a:pPr>
              <a:t>‹#›</a:t>
            </a:fld>
            <a:endParaRPr lang="en-US" altLang="en-US"/>
          </a:p>
        </p:txBody>
      </p:sp>
    </p:spTree>
    <p:extLst>
      <p:ext uri="{BB962C8B-B14F-4D97-AF65-F5344CB8AC3E}">
        <p14:creationId xmlns:p14="http://schemas.microsoft.com/office/powerpoint/2010/main" val="1294769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ACA36D97-2432-420E-8B95-1E9CBEE346C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1BB69F-7B3C-4A7E-A7A3-9247C02D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03D90B-0C64-4FB7-91B2-9F64D05B46FC}"/>
              </a:ext>
            </a:extLst>
          </p:cNvPr>
          <p:cNvSpPr>
            <a:spLocks noGrp="1" noChangeArrowheads="1"/>
          </p:cNvSpPr>
          <p:nvPr>
            <p:ph type="sldNum" sz="quarter" idx="12"/>
          </p:nvPr>
        </p:nvSpPr>
        <p:spPr>
          <a:ln/>
        </p:spPr>
        <p:txBody>
          <a:bodyPr/>
          <a:lstStyle>
            <a:lvl1pPr>
              <a:defRPr/>
            </a:lvl1pPr>
          </a:lstStyle>
          <a:p>
            <a:pPr>
              <a:defRPr/>
            </a:pPr>
            <a:fld id="{098A6C9C-EDF5-4A6D-A062-271D8E1BA152}" type="slidenum">
              <a:rPr lang="en-US" altLang="en-US"/>
              <a:pPr>
                <a:defRPr/>
              </a:pPr>
              <a:t>‹#›</a:t>
            </a:fld>
            <a:endParaRPr lang="en-US" altLang="en-US"/>
          </a:p>
        </p:txBody>
      </p:sp>
    </p:spTree>
    <p:extLst>
      <p:ext uri="{BB962C8B-B14F-4D97-AF65-F5344CB8AC3E}">
        <p14:creationId xmlns:p14="http://schemas.microsoft.com/office/powerpoint/2010/main" val="3675308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94F84A-D309-4D7D-A0EE-9DFFFEBC91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7ED52-76E0-4436-84B9-A834BE02E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AF6A33-8E8D-4B1B-8012-84E26C2E2706}"/>
              </a:ext>
            </a:extLst>
          </p:cNvPr>
          <p:cNvSpPr>
            <a:spLocks noGrp="1" noChangeArrowheads="1"/>
          </p:cNvSpPr>
          <p:nvPr>
            <p:ph type="sldNum" sz="quarter" idx="12"/>
          </p:nvPr>
        </p:nvSpPr>
        <p:spPr>
          <a:ln/>
        </p:spPr>
        <p:txBody>
          <a:bodyPr/>
          <a:lstStyle>
            <a:lvl1pPr>
              <a:defRPr/>
            </a:lvl1pPr>
          </a:lstStyle>
          <a:p>
            <a:pPr>
              <a:defRPr/>
            </a:pPr>
            <a:fld id="{831C4971-2E0D-427A-9EB1-F9FEFC6148A1}" type="slidenum">
              <a:rPr lang="en-US" altLang="en-US"/>
              <a:pPr>
                <a:defRPr/>
              </a:pPr>
              <a:t>‹#›</a:t>
            </a:fld>
            <a:endParaRPr lang="en-US" altLang="en-US"/>
          </a:p>
        </p:txBody>
      </p:sp>
    </p:spTree>
    <p:extLst>
      <p:ext uri="{BB962C8B-B14F-4D97-AF65-F5344CB8AC3E}">
        <p14:creationId xmlns:p14="http://schemas.microsoft.com/office/powerpoint/2010/main" val="418723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91D4FD-360F-4AAA-8EB2-4ECED8BD7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CC99AB-41B9-4D89-91E6-661DF7D95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974CCC-84BD-4BB2-A51C-68C523CA9B55}"/>
              </a:ext>
            </a:extLst>
          </p:cNvPr>
          <p:cNvSpPr>
            <a:spLocks noGrp="1" noChangeArrowheads="1"/>
          </p:cNvSpPr>
          <p:nvPr>
            <p:ph type="sldNum" sz="quarter" idx="12"/>
          </p:nvPr>
        </p:nvSpPr>
        <p:spPr>
          <a:ln/>
        </p:spPr>
        <p:txBody>
          <a:bodyPr/>
          <a:lstStyle>
            <a:lvl1pPr>
              <a:defRPr/>
            </a:lvl1pPr>
          </a:lstStyle>
          <a:p>
            <a:pPr>
              <a:defRPr/>
            </a:pPr>
            <a:fld id="{84D1691B-AA7D-4F58-8AEB-7760E0D6B176}" type="slidenum">
              <a:rPr lang="en-US" altLang="en-US"/>
              <a:pPr>
                <a:defRPr/>
              </a:pPr>
              <a:t>‹#›</a:t>
            </a:fld>
            <a:endParaRPr lang="en-US" altLang="en-US"/>
          </a:p>
        </p:txBody>
      </p:sp>
    </p:spTree>
    <p:extLst>
      <p:ext uri="{BB962C8B-B14F-4D97-AF65-F5344CB8AC3E}">
        <p14:creationId xmlns:p14="http://schemas.microsoft.com/office/powerpoint/2010/main" val="2488139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image" Target="../media/image1.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theme" Target="../theme/theme10.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3.jp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98163761"/>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 id="2147484600" r:id="rId13"/>
    <p:sldLayoutId id="2147484601" r:id="rId14"/>
    <p:sldLayoutId id="2147484602" r:id="rId15"/>
    <p:sldLayoutId id="2147484603" r:id="rId16"/>
    <p:sldLayoutId id="2147484604" r:id="rId17"/>
    <p:sldLayoutId id="2147484605"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51203472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510522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000000"/>
            </a:gs>
          </a:gsLst>
          <a:lin ang="5400000" scaled="1"/>
        </a:gradFill>
        <a:effectLst/>
      </p:bgPr>
    </p:bg>
    <p:spTree>
      <p:nvGrpSpPr>
        <p:cNvPr id="1" name=""/>
        <p:cNvGrpSpPr/>
        <p:nvPr/>
      </p:nvGrpSpPr>
      <p:grpSpPr>
        <a:xfrm>
          <a:off x="0" y="0"/>
          <a:ext cx="0" cy="0"/>
          <a:chOff x="0" y="0"/>
          <a:chExt cx="0" cy="0"/>
        </a:xfrm>
      </p:grpSpPr>
      <p:sp>
        <p:nvSpPr>
          <p:cNvPr id="1010690" name="Rectangle 2">
            <a:extLst>
              <a:ext uri="{FF2B5EF4-FFF2-40B4-BE49-F238E27FC236}">
                <a16:creationId xmlns:a16="http://schemas.microsoft.com/office/drawing/2014/main" id="{44C32897-C976-4009-9718-081A71E90790}"/>
              </a:ext>
            </a:extLst>
          </p:cNvPr>
          <p:cNvSpPr>
            <a:spLocks noGrp="1" noChangeArrowheads="1"/>
          </p:cNvSpPr>
          <p:nvPr>
            <p:ph type="title"/>
          </p:nvPr>
        </p:nvSpPr>
        <p:spPr bwMode="auto">
          <a:xfrm>
            <a:off x="609600" y="207963"/>
            <a:ext cx="1097280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0691" name="Rectangle 3">
            <a:extLst>
              <a:ext uri="{FF2B5EF4-FFF2-40B4-BE49-F238E27FC236}">
                <a16:creationId xmlns:a16="http://schemas.microsoft.com/office/drawing/2014/main" id="{98DC207D-B002-422A-B06C-3F71310ACB46}"/>
              </a:ext>
            </a:extLst>
          </p:cNvPr>
          <p:cNvSpPr>
            <a:spLocks noGrp="1" noChangeArrowheads="1"/>
          </p:cNvSpPr>
          <p:nvPr>
            <p:ph type="body" idx="1"/>
          </p:nvPr>
        </p:nvSpPr>
        <p:spPr bwMode="auto">
          <a:xfrm>
            <a:off x="609600" y="1689104"/>
            <a:ext cx="10972801"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0692" name="Rectangle 4">
            <a:extLst>
              <a:ext uri="{FF2B5EF4-FFF2-40B4-BE49-F238E27FC236}">
                <a16:creationId xmlns:a16="http://schemas.microsoft.com/office/drawing/2014/main" id="{DC04A5A4-3C33-4322-BABD-0F60C103B37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10693" name="Rectangle 5">
            <a:extLst>
              <a:ext uri="{FF2B5EF4-FFF2-40B4-BE49-F238E27FC236}">
                <a16:creationId xmlns:a16="http://schemas.microsoft.com/office/drawing/2014/main" id="{A2659A98-9E61-40A9-A443-AE94E2A3A798}"/>
              </a:ext>
            </a:extLst>
          </p:cNvPr>
          <p:cNvSpPr>
            <a:spLocks noGrp="1" noChangeArrowheads="1"/>
          </p:cNvSpPr>
          <p:nvPr>
            <p:ph type="ftr" sz="quarter" idx="3"/>
          </p:nvPr>
        </p:nvSpPr>
        <p:spPr bwMode="auto">
          <a:xfrm>
            <a:off x="4165601"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10695" name="AutoShape 7">
            <a:extLst>
              <a:ext uri="{FF2B5EF4-FFF2-40B4-BE49-F238E27FC236}">
                <a16:creationId xmlns:a16="http://schemas.microsoft.com/office/drawing/2014/main" id="{D30B7DB7-D1BD-4BFC-B59D-1063596F2FC1}"/>
              </a:ext>
            </a:extLst>
          </p:cNvPr>
          <p:cNvSpPr>
            <a:spLocks noChangeArrowheads="1"/>
          </p:cNvSpPr>
          <p:nvPr/>
        </p:nvSpPr>
        <p:spPr bwMode="auto">
          <a:xfrm>
            <a:off x="0" y="1431929"/>
            <a:ext cx="12192127" cy="92075"/>
          </a:xfrm>
          <a:prstGeom prst="cube">
            <a:avLst>
              <a:gd name="adj" fmla="val 25000"/>
            </a:avLst>
          </a:prstGeom>
          <a:gradFill rotWithShape="1">
            <a:gsLst>
              <a:gs pos="0">
                <a:schemeClr val="bg1"/>
              </a:gs>
              <a:gs pos="50000">
                <a:schemeClr val="tx2"/>
              </a:gs>
              <a:gs pos="100000">
                <a:schemeClr val="bg1"/>
              </a:gs>
            </a:gsLst>
            <a:lin ang="5400000" scaled="1"/>
          </a:gradFill>
          <a:ln w="9525">
            <a:noFill/>
            <a:miter lim="800000"/>
            <a:headEnd/>
            <a:tailEnd/>
          </a:ln>
          <a:effectLst/>
        </p:spPr>
        <p:txBody>
          <a:bodyPr wrap="none" anchor="ctr"/>
          <a:lstStyle/>
          <a:p>
            <a:pPr eaLnBrk="1" hangingPunct="1">
              <a:defRPr/>
            </a:pPr>
            <a:endParaRPr lang="en-US" sz="3600">
              <a:latin typeface="Arial" charset="0"/>
              <a:cs typeface="+mn-cs"/>
            </a:endParaRPr>
          </a:p>
        </p:txBody>
      </p:sp>
    </p:spTree>
    <p:extLst>
      <p:ext uri="{BB962C8B-B14F-4D97-AF65-F5344CB8AC3E}">
        <p14:creationId xmlns:p14="http://schemas.microsoft.com/office/powerpoint/2010/main" val="3040753535"/>
      </p:ext>
    </p:extLst>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8"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15"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23"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3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p:titleStyle>
    <p:bodyStyle>
      <a:lvl1pPr marL="342906" indent="-342906" algn="l" rtl="0" eaLnBrk="0" fontAlgn="base" hangingPunct="0">
        <a:spcBef>
          <a:spcPct val="50000"/>
        </a:spcBef>
        <a:spcAft>
          <a:spcPct val="0"/>
        </a:spcAft>
        <a:buClr>
          <a:schemeClr val="tx2"/>
        </a:buClr>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62" indent="-285755" algn="l" rtl="0" eaLnBrk="0" fontAlgn="base" hangingPunct="0">
        <a:spcBef>
          <a:spcPct val="25000"/>
        </a:spcBef>
        <a:spcAft>
          <a:spcPct val="0"/>
        </a:spcAft>
        <a:buClr>
          <a:schemeClr val="tx2"/>
        </a:buClr>
        <a:buFont typeface="Arial" panose="020B0604020202020204" pitchFamily="34" charset="0"/>
        <a:buChar char="–"/>
        <a:defRPr sz="2400">
          <a:solidFill>
            <a:schemeClr val="tx1"/>
          </a:solidFill>
          <a:effectLst>
            <a:outerShdw blurRad="38100" dist="38100" dir="2700000" algn="tl">
              <a:srgbClr val="000000"/>
            </a:outerShdw>
          </a:effectLst>
          <a:latin typeface="+mn-lt"/>
        </a:defRPr>
      </a:lvl2pPr>
      <a:lvl3pPr marL="1143019" indent="-228604" algn="l" rtl="0" eaLnBrk="0" fontAlgn="base" hangingPunct="0">
        <a:spcBef>
          <a:spcPct val="25000"/>
        </a:spcBef>
        <a:spcAft>
          <a:spcPct val="0"/>
        </a:spcAft>
        <a:buClr>
          <a:schemeClr val="tx2"/>
        </a:buClr>
        <a:buSzPct val="8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27" indent="-228604" algn="l" rtl="0" eaLnBrk="0" fontAlgn="base" hangingPunct="0">
        <a:spcBef>
          <a:spcPct val="25000"/>
        </a:spcBef>
        <a:spcAft>
          <a:spcPct val="0"/>
        </a:spcAft>
        <a:buClr>
          <a:schemeClr val="tx2"/>
        </a:buClr>
        <a:buSzPct val="85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4pPr>
      <a:lvl5pPr marL="2057434" indent="-228604" algn="l" rtl="0" eaLnBrk="0" fontAlgn="base" hangingPunct="0">
        <a:spcBef>
          <a:spcPct val="25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5pPr>
      <a:lvl6pPr marL="2514642" indent="-228604" algn="l" rtl="0" fontAlgn="base">
        <a:spcBef>
          <a:spcPct val="25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6pPr>
      <a:lvl7pPr marL="2971849" indent="-228604" algn="l" rtl="0" fontAlgn="base">
        <a:spcBef>
          <a:spcPct val="25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7pPr>
      <a:lvl8pPr marL="3429057" indent="-228604" algn="l" rtl="0" fontAlgn="base">
        <a:spcBef>
          <a:spcPct val="25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8pPr>
      <a:lvl9pPr marL="3886265" indent="-228604" algn="l" rtl="0" fontAlgn="base">
        <a:spcBef>
          <a:spcPct val="25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914415" rtl="0" eaLnBrk="1" latinLnBrk="0" hangingPunct="1">
        <a:defRPr sz="1800" kern="1200">
          <a:solidFill>
            <a:schemeClr val="tx1"/>
          </a:solidFill>
          <a:latin typeface="+mn-lt"/>
          <a:ea typeface="+mn-ea"/>
          <a:cs typeface="+mn-cs"/>
        </a:defRPr>
      </a:lvl1pPr>
      <a:lvl2pPr marL="457208" algn="l" defTabSz="914415" rtl="0" eaLnBrk="1" latinLnBrk="0" hangingPunct="1">
        <a:defRPr sz="1800" kern="1200">
          <a:solidFill>
            <a:schemeClr val="tx1"/>
          </a:solidFill>
          <a:latin typeface="+mn-lt"/>
          <a:ea typeface="+mn-ea"/>
          <a:cs typeface="+mn-cs"/>
        </a:defRPr>
      </a:lvl2pPr>
      <a:lvl3pPr marL="914415" algn="l" defTabSz="914415" rtl="0" eaLnBrk="1" latinLnBrk="0" hangingPunct="1">
        <a:defRPr sz="1800" kern="1200">
          <a:solidFill>
            <a:schemeClr val="tx1"/>
          </a:solidFill>
          <a:latin typeface="+mn-lt"/>
          <a:ea typeface="+mn-ea"/>
          <a:cs typeface="+mn-cs"/>
        </a:defRPr>
      </a:lvl3pPr>
      <a:lvl4pPr marL="1371623" algn="l" defTabSz="914415" rtl="0" eaLnBrk="1" latinLnBrk="0" hangingPunct="1">
        <a:defRPr sz="1800" kern="1200">
          <a:solidFill>
            <a:schemeClr val="tx1"/>
          </a:solidFill>
          <a:latin typeface="+mn-lt"/>
          <a:ea typeface="+mn-ea"/>
          <a:cs typeface="+mn-cs"/>
        </a:defRPr>
      </a:lvl4pPr>
      <a:lvl5pPr marL="1828830" algn="l" defTabSz="914415" rtl="0" eaLnBrk="1" latinLnBrk="0" hangingPunct="1">
        <a:defRPr sz="1800" kern="1200">
          <a:solidFill>
            <a:schemeClr val="tx1"/>
          </a:solidFill>
          <a:latin typeface="+mn-lt"/>
          <a:ea typeface="+mn-ea"/>
          <a:cs typeface="+mn-cs"/>
        </a:defRPr>
      </a:lvl5pPr>
      <a:lvl6pPr marL="2286038" algn="l" defTabSz="914415" rtl="0" eaLnBrk="1" latinLnBrk="0" hangingPunct="1">
        <a:defRPr sz="1800" kern="1200">
          <a:solidFill>
            <a:schemeClr val="tx1"/>
          </a:solidFill>
          <a:latin typeface="+mn-lt"/>
          <a:ea typeface="+mn-ea"/>
          <a:cs typeface="+mn-cs"/>
        </a:defRPr>
      </a:lvl6pPr>
      <a:lvl7pPr marL="2743246" algn="l" defTabSz="914415" rtl="0" eaLnBrk="1" latinLnBrk="0" hangingPunct="1">
        <a:defRPr sz="1800" kern="1200">
          <a:solidFill>
            <a:schemeClr val="tx1"/>
          </a:solidFill>
          <a:latin typeface="+mn-lt"/>
          <a:ea typeface="+mn-ea"/>
          <a:cs typeface="+mn-cs"/>
        </a:defRPr>
      </a:lvl7pPr>
      <a:lvl8pPr marL="3200453" algn="l" defTabSz="914415" rtl="0" eaLnBrk="1" latinLnBrk="0" hangingPunct="1">
        <a:defRPr sz="1800" kern="1200">
          <a:solidFill>
            <a:schemeClr val="tx1"/>
          </a:solidFill>
          <a:latin typeface="+mn-lt"/>
          <a:ea typeface="+mn-ea"/>
          <a:cs typeface="+mn-cs"/>
        </a:defRPr>
      </a:lvl8pPr>
      <a:lvl9pPr marL="3657661" algn="l" defTabSz="9144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38BF77-A736-4E0F-A2AC-8B91DCFB6139}"/>
              </a:ext>
            </a:extLst>
          </p:cNvPr>
          <p:cNvSpPr>
            <a:spLocks noGrp="1" noChangeArrowheads="1"/>
          </p:cNvSpPr>
          <p:nvPr>
            <p:ph type="title"/>
          </p:nvPr>
        </p:nvSpPr>
        <p:spPr bwMode="auto">
          <a:xfrm>
            <a:off x="457255" y="228600"/>
            <a:ext cx="11432977" cy="1143000"/>
          </a:xfrm>
          <a:prstGeom prst="rect">
            <a:avLst/>
          </a:prstGeom>
          <a:noFill/>
          <a:ln w="9525">
            <a:noFill/>
            <a:miter lim="800000"/>
            <a:headEnd/>
            <a:tailEnd/>
          </a:ln>
          <a:effectLst>
            <a:outerShdw dist="63500" dir="2212194"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395DBB0C-6607-4B9C-8BDC-D602B44E5E3C}"/>
              </a:ext>
            </a:extLst>
          </p:cNvPr>
          <p:cNvSpPr>
            <a:spLocks noGrp="1" noChangeArrowheads="1"/>
          </p:cNvSpPr>
          <p:nvPr>
            <p:ph type="body" idx="1"/>
          </p:nvPr>
        </p:nvSpPr>
        <p:spPr bwMode="auto">
          <a:xfrm>
            <a:off x="457255" y="1600200"/>
            <a:ext cx="11432977" cy="4572000"/>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2C7863EF-A0A7-4DE9-9413-FAE4AC26E728}"/>
              </a:ext>
            </a:extLst>
          </p:cNvPr>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A4FF93A6-68FA-42FE-B4DC-0472D9B8B5A1}"/>
              </a:ext>
            </a:extLst>
          </p:cNvPr>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01490186-6DF4-44E4-864E-B64F63F408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27F5E-06D5-40DA-9323-1FAB1EF13648}" type="slidenum">
              <a:rPr lang="en-US" altLang="en-US"/>
              <a:pPr>
                <a:defRPr/>
              </a:pPr>
              <a:t>‹#›</a:t>
            </a:fld>
            <a:endParaRPr lang="en-US" altLang="en-US"/>
          </a:p>
        </p:txBody>
      </p:sp>
    </p:spTree>
    <p:extLst>
      <p:ext uri="{BB962C8B-B14F-4D97-AF65-F5344CB8AC3E}">
        <p14:creationId xmlns:p14="http://schemas.microsoft.com/office/powerpoint/2010/main" val="3496080987"/>
      </p:ext>
    </p:extLst>
  </p:cSld>
  <p:clrMap bg1="dk2" tx1="lt1" bg2="dk1" tx2="lt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8"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15"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23"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3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6" indent="-342906"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62" indent="-285755"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19" indent="-228604"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27" indent="-228604"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34" indent="-228604"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42" indent="-228604"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49" indent="-228604"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57" indent="-228604"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65" indent="-228604"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15" rtl="0" eaLnBrk="1" latinLnBrk="0" hangingPunct="1">
        <a:defRPr sz="1800" kern="1200">
          <a:solidFill>
            <a:schemeClr val="tx1"/>
          </a:solidFill>
          <a:latin typeface="+mn-lt"/>
          <a:ea typeface="+mn-ea"/>
          <a:cs typeface="+mn-cs"/>
        </a:defRPr>
      </a:lvl1pPr>
      <a:lvl2pPr marL="457208" algn="l" defTabSz="914415" rtl="0" eaLnBrk="1" latinLnBrk="0" hangingPunct="1">
        <a:defRPr sz="1800" kern="1200">
          <a:solidFill>
            <a:schemeClr val="tx1"/>
          </a:solidFill>
          <a:latin typeface="+mn-lt"/>
          <a:ea typeface="+mn-ea"/>
          <a:cs typeface="+mn-cs"/>
        </a:defRPr>
      </a:lvl2pPr>
      <a:lvl3pPr marL="914415" algn="l" defTabSz="914415" rtl="0" eaLnBrk="1" latinLnBrk="0" hangingPunct="1">
        <a:defRPr sz="1800" kern="1200">
          <a:solidFill>
            <a:schemeClr val="tx1"/>
          </a:solidFill>
          <a:latin typeface="+mn-lt"/>
          <a:ea typeface="+mn-ea"/>
          <a:cs typeface="+mn-cs"/>
        </a:defRPr>
      </a:lvl3pPr>
      <a:lvl4pPr marL="1371623" algn="l" defTabSz="914415" rtl="0" eaLnBrk="1" latinLnBrk="0" hangingPunct="1">
        <a:defRPr sz="1800" kern="1200">
          <a:solidFill>
            <a:schemeClr val="tx1"/>
          </a:solidFill>
          <a:latin typeface="+mn-lt"/>
          <a:ea typeface="+mn-ea"/>
          <a:cs typeface="+mn-cs"/>
        </a:defRPr>
      </a:lvl4pPr>
      <a:lvl5pPr marL="1828830" algn="l" defTabSz="914415" rtl="0" eaLnBrk="1" latinLnBrk="0" hangingPunct="1">
        <a:defRPr sz="1800" kern="1200">
          <a:solidFill>
            <a:schemeClr val="tx1"/>
          </a:solidFill>
          <a:latin typeface="+mn-lt"/>
          <a:ea typeface="+mn-ea"/>
          <a:cs typeface="+mn-cs"/>
        </a:defRPr>
      </a:lvl5pPr>
      <a:lvl6pPr marL="2286038" algn="l" defTabSz="914415" rtl="0" eaLnBrk="1" latinLnBrk="0" hangingPunct="1">
        <a:defRPr sz="1800" kern="1200">
          <a:solidFill>
            <a:schemeClr val="tx1"/>
          </a:solidFill>
          <a:latin typeface="+mn-lt"/>
          <a:ea typeface="+mn-ea"/>
          <a:cs typeface="+mn-cs"/>
        </a:defRPr>
      </a:lvl6pPr>
      <a:lvl7pPr marL="2743246" algn="l" defTabSz="914415" rtl="0" eaLnBrk="1" latinLnBrk="0" hangingPunct="1">
        <a:defRPr sz="1800" kern="1200">
          <a:solidFill>
            <a:schemeClr val="tx1"/>
          </a:solidFill>
          <a:latin typeface="+mn-lt"/>
          <a:ea typeface="+mn-ea"/>
          <a:cs typeface="+mn-cs"/>
        </a:defRPr>
      </a:lvl7pPr>
      <a:lvl8pPr marL="3200453" algn="l" defTabSz="914415" rtl="0" eaLnBrk="1" latinLnBrk="0" hangingPunct="1">
        <a:defRPr sz="1800" kern="1200">
          <a:solidFill>
            <a:schemeClr val="tx1"/>
          </a:solidFill>
          <a:latin typeface="+mn-lt"/>
          <a:ea typeface="+mn-ea"/>
          <a:cs typeface="+mn-cs"/>
        </a:defRPr>
      </a:lvl8pPr>
      <a:lvl9pPr marL="3657661" algn="l" defTabSz="9144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20851370"/>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14D48-E3A9-9F77-D498-B75929084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849F8E-BD4F-8A00-A1CF-D4FA92598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5A214-4EB8-7160-C58D-97B22BE28A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D1B30-52BA-8244-B1B5-59F089BD8F41}" type="datetimeFigureOut">
              <a:rPr lang="en-US" smtClean="0"/>
              <a:t>5/22/2023</a:t>
            </a:fld>
            <a:endParaRPr lang="en-US"/>
          </a:p>
        </p:txBody>
      </p:sp>
      <p:sp>
        <p:nvSpPr>
          <p:cNvPr id="5" name="Footer Placeholder 4">
            <a:extLst>
              <a:ext uri="{FF2B5EF4-FFF2-40B4-BE49-F238E27FC236}">
                <a16:creationId xmlns:a16="http://schemas.microsoft.com/office/drawing/2014/main" id="{6CF910ED-FFDC-8E2A-F45E-1BD2F7D990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998F1E-EE1B-13B8-3BE2-DE3650FC2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2AF6D-F34B-9647-B4DC-8E5C280FE2B0}" type="slidenum">
              <a:rPr lang="en-US" smtClean="0"/>
              <a:t>‹#›</a:t>
            </a:fld>
            <a:endParaRPr lang="en-US"/>
          </a:p>
        </p:txBody>
      </p:sp>
    </p:spTree>
    <p:extLst>
      <p:ext uri="{BB962C8B-B14F-4D97-AF65-F5344CB8AC3E}">
        <p14:creationId xmlns:p14="http://schemas.microsoft.com/office/powerpoint/2010/main" val="3690022627"/>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80" r:id="rId12"/>
    <p:sldLayoutId id="2147484581" r:id="rId13"/>
    <p:sldLayoutId id="2147484582" r:id="rId14"/>
    <p:sldLayoutId id="2147484583" r:id="rId15"/>
    <p:sldLayoutId id="2147484584" r:id="rId16"/>
    <p:sldLayoutId id="2147484585" r:id="rId17"/>
    <p:sldLayoutId id="2147484586"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A5748-67D1-4FB5-8347-7DE8BA59D6A9}" type="datetimeFigureOut">
              <a:rPr lang="en-US" smtClean="0"/>
              <a:t>5/22/2023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1358B-B588-4F89-A1AF-392CAAB48B4B}" type="slidenum">
              <a:rPr lang="en-US" smtClean="0"/>
              <a:t>‹#›</a:t>
            </a:fld>
            <a:endParaRPr lang="en-US"/>
          </a:p>
        </p:txBody>
      </p:sp>
    </p:spTree>
    <p:extLst>
      <p:ext uri="{BB962C8B-B14F-4D97-AF65-F5344CB8AC3E}">
        <p14:creationId xmlns:p14="http://schemas.microsoft.com/office/powerpoint/2010/main" val="277660645"/>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5.xml"/><Relationship Id="rId5" Type="http://schemas.openxmlformats.org/officeDocument/2006/relationships/image" Target="../media/image20.png"/><Relationship Id="rId4" Type="http://schemas.openxmlformats.org/officeDocument/2006/relationships/image" Target="../media/image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79.png"/><Relationship Id="rId4" Type="http://schemas.openxmlformats.org/officeDocument/2006/relationships/image" Target="../media/image20.png"/><Relationship Id="rId9" Type="http://schemas.openxmlformats.org/officeDocument/2006/relationships/image" Target="../media/image45.png"/></Relationships>
</file>

<file path=ppt/slides/_rels/slide1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7.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17.png"/><Relationship Id="rId11" Type="http://schemas.openxmlformats.org/officeDocument/2006/relationships/image" Target="../media/image106.png"/><Relationship Id="rId5" Type="http://schemas.openxmlformats.org/officeDocument/2006/relationships/image" Target="../media/image18.png"/><Relationship Id="rId10" Type="http://schemas.openxmlformats.org/officeDocument/2006/relationships/image" Target="../media/image79.png"/><Relationship Id="rId4" Type="http://schemas.openxmlformats.org/officeDocument/2006/relationships/image" Target="../media/image20.png"/><Relationship Id="rId9" Type="http://schemas.openxmlformats.org/officeDocument/2006/relationships/image" Target="../media/image45.png"/><Relationship Id="rId14" Type="http://schemas.microsoft.com/office/2007/relationships/hdphoto" Target="../media/hdphoto9.wdp"/></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3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3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38.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3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38.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38.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38.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38.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5.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3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1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138.xml"/><Relationship Id="rId5" Type="http://schemas.openxmlformats.org/officeDocument/2006/relationships/image" Target="../media/image127.png"/><Relationship Id="rId4" Type="http://schemas.openxmlformats.org/officeDocument/2006/relationships/image" Target="../media/image126.png"/></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13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13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3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40.xml"/><Relationship Id="rId1" Type="http://schemas.openxmlformats.org/officeDocument/2006/relationships/slideLayout" Target="../slideLayouts/slideLayout13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5.xml"/><Relationship Id="rId5" Type="http://schemas.openxmlformats.org/officeDocument/2006/relationships/image" Target="../media/image19.pn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5.xml"/><Relationship Id="rId5" Type="http://schemas.openxmlformats.org/officeDocument/2006/relationships/image" Target="../media/image20.png"/><Relationship Id="rId4" Type="http://schemas.openxmlformats.org/officeDocument/2006/relationships/image" Target="../media/image1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1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130.xml"/><Relationship Id="rId5" Type="http://schemas.microsoft.com/office/2007/relationships/hdphoto" Target="../media/hdphoto10.wdp"/><Relationship Id="rId4" Type="http://schemas.openxmlformats.org/officeDocument/2006/relationships/image" Target="../media/image13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5.xml"/><Relationship Id="rId1" Type="http://schemas.openxmlformats.org/officeDocument/2006/relationships/slideLayout" Target="../slideLayouts/slideLayout121.xml"/><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1.xml"/><Relationship Id="rId4" Type="http://schemas.openxmlformats.org/officeDocument/2006/relationships/image" Target="../media/image139.png"/></Relationships>
</file>

<file path=ppt/slides/_rels/slide1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121.xml"/><Relationship Id="rId5" Type="http://schemas.microsoft.com/office/2007/relationships/hdphoto" Target="../media/hdphoto11.wdp"/><Relationship Id="rId4" Type="http://schemas.openxmlformats.org/officeDocument/2006/relationships/image" Target="../media/image140.png"/></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34.xml"/><Relationship Id="rId4" Type="http://schemas.openxmlformats.org/officeDocument/2006/relationships/image" Target="../media/image14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5.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0.xml"/><Relationship Id="rId1" Type="http://schemas.openxmlformats.org/officeDocument/2006/relationships/slideLayout" Target="../slideLayouts/slideLayout135.xml"/><Relationship Id="rId4" Type="http://schemas.openxmlformats.org/officeDocument/2006/relationships/image" Target="../media/image149.jpeg"/></Relationships>
</file>

<file path=ppt/slides/_rels/slide16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1.xml"/><Relationship Id="rId1" Type="http://schemas.openxmlformats.org/officeDocument/2006/relationships/slideLayout" Target="../slideLayouts/slideLayout136.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tmp"/><Relationship Id="rId2" Type="http://schemas.openxmlformats.org/officeDocument/2006/relationships/image" Target="../media/image153.png"/><Relationship Id="rId1" Type="http://schemas.openxmlformats.org/officeDocument/2006/relationships/slideLayout" Target="../slideLayouts/slideLayout13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9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9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03.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9.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2.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04.xml"/><Relationship Id="rId5" Type="http://schemas.openxmlformats.org/officeDocument/2006/relationships/image" Target="../media/image63.pn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8.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15.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08.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16.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056/NEJMoa1001294" TargetMode="External"/><Relationship Id="rId2" Type="http://schemas.openxmlformats.org/officeDocument/2006/relationships/image" Target="../media/image80.png"/><Relationship Id="rId1" Type="http://schemas.openxmlformats.org/officeDocument/2006/relationships/slideLayout" Target="../slideLayouts/slideLayout120.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22.xml"/><Relationship Id="rId6" Type="http://schemas.openxmlformats.org/officeDocument/2006/relationships/hyperlink" Target="https://doi.org/10.1016/j.urology.2013.01.061" TargetMode="External"/><Relationship Id="rId5" Type="http://schemas.openxmlformats.org/officeDocument/2006/relationships/chart" Target="../charts/chart2.xml"/><Relationship Id="rId4" Type="http://schemas.openxmlformats.org/officeDocument/2006/relationships/hyperlink" Target="https://doi.org/10.1056/NEJMoa1001294"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doi.org/10.1002/cncr.32445" TargetMode="External"/><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20.xml"/><Relationship Id="rId4" Type="http://schemas.openxmlformats.org/officeDocument/2006/relationships/hyperlink" Target="https://doi.org/10.1002/cncr.32445"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oi.org/10.1002/cncr.32445" TargetMode="External"/><Relationship Id="rId2" Type="http://schemas.openxmlformats.org/officeDocument/2006/relationships/chart" Target="../charts/chart3.xml"/><Relationship Id="rId1" Type="http://schemas.openxmlformats.org/officeDocument/2006/relationships/slideLayout" Target="../slideLayouts/slideLayout122.xml"/></Relationships>
</file>

<file path=ppt/slides/_rels/slide87.xml.rels><?xml version="1.0" encoding="UTF-8" standalone="yes"?>
<Relationships xmlns="http://schemas.openxmlformats.org/package/2006/relationships"><Relationship Id="rId3" Type="http://schemas.openxmlformats.org/officeDocument/2006/relationships/hyperlink" Target="https://doi.org/10.1007/s12325-020-01509-5" TargetMode="External"/><Relationship Id="rId2" Type="http://schemas.openxmlformats.org/officeDocument/2006/relationships/notesSlide" Target="../notesSlides/notesSlide26.xml"/><Relationship Id="rId1" Type="http://schemas.openxmlformats.org/officeDocument/2006/relationships/slideLayout" Target="../slideLayouts/slideLayout122.xml"/><Relationship Id="rId5" Type="http://schemas.openxmlformats.org/officeDocument/2006/relationships/image" Target="../media/image86.tiff"/><Relationship Id="rId4" Type="http://schemas.openxmlformats.org/officeDocument/2006/relationships/image" Target="../media/image85.tif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20.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0.xml"/><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381000"/>
            <a:ext cx="12192000" cy="1143000"/>
          </a:xfrm>
        </p:spPr>
        <p:txBody>
          <a:bodyPr wrap="square" anchor="ctr">
            <a:noAutofit/>
          </a:bodyPr>
          <a:lstStyle/>
          <a:p>
            <a:pPr>
              <a:lnSpc>
                <a:spcPct val="85000"/>
              </a:lnSpc>
            </a:pPr>
            <a:r>
              <a:rPr lang="en-US" sz="4000" dirty="0"/>
              <a:t>Beyond The Guidelines: Urologic Oncology </a:t>
            </a:r>
            <a:br>
              <a:rPr lang="en-US" sz="4000" dirty="0"/>
            </a:br>
            <a:r>
              <a:rPr lang="en-US" sz="4000" dirty="0"/>
              <a:t>Investigators Provide Perspectives on the </a:t>
            </a:r>
            <a:br>
              <a:rPr lang="en-US" sz="4000" dirty="0"/>
            </a:br>
            <a:r>
              <a:rPr lang="en-US" sz="4000" dirty="0"/>
              <a:t>Optimal Management of Prostate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8367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algn="ctr" defTabSz="914400" eaLnBrk="0" hangingPunct="0">
              <a:lnSpc>
                <a:spcPts val="3440"/>
              </a:lnSpc>
              <a:spcAft>
                <a:spcPts val="0"/>
              </a:spcAft>
              <a:buClr>
                <a:srgbClr val="000000"/>
              </a:buClr>
              <a:buSzPct val="80000"/>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R Smith, MD, PhD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504973"/>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30, 2023</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a:t>
            </a:r>
            <a:r>
              <a:rPr lang="en-US" sz="3200" dirty="0">
                <a:solidFill>
                  <a:srgbClr val="002060"/>
                </a:solidFill>
                <a:latin typeface="Calibri" panose="020F0502020204030204" pitchFamily="34" charset="0"/>
                <a:cs typeface="Calibri" panose="020F0502020204030204" pitchFamily="34" charset="0"/>
              </a:rPr>
              <a:t>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 – </a:t>
            </a:r>
            <a:r>
              <a:rPr lang="en-US" sz="3200" dirty="0">
                <a:solidFill>
                  <a:srgbClr val="002060"/>
                </a:solidFill>
                <a:latin typeface="Calibri" panose="020F0502020204030204" pitchFamily="34" charset="0"/>
                <a:cs typeface="Calibri" panose="020F0502020204030204" pitchFamily="34" charset="0"/>
              </a:rPr>
              <a:t>8</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:00 PM</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828800"/>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Satellite Symposium Series Held in Conjunction </a:t>
            </a:r>
            <a:b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American Urological Association Annual Meeting 2023 (AUA2023)</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3079444" y="4059713"/>
            <a:ext cx="60331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Himisha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Beltran,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J Freedland,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Fred Saad, MD</a:t>
            </a:r>
          </a:p>
          <a:p>
            <a:pPr algn="ctr" defTabSz="914400" eaLnBrk="0" hangingPunct="0">
              <a:lnSpc>
                <a:spcPts val="3340"/>
              </a:lnSpc>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Neal D Shore, MD</a:t>
            </a:r>
          </a:p>
          <a:p>
            <a:pPr marL="0" marR="0" lvl="0" indent="0" algn="ctr" defTabSz="914400" rtl="0" eaLnBrk="0" fontAlgn="base" latinLnBrk="0" hangingPunct="0">
              <a:lnSpc>
                <a:spcPts val="334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45245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912286" y="0"/>
            <a:ext cx="10358967" cy="1066800"/>
          </a:xfrm>
        </p:spPr>
        <p:txBody>
          <a:bodyPr/>
          <a:lstStyle/>
          <a:p>
            <a:r>
              <a:rPr lang="en-US" dirty="0"/>
              <a:t>Prostate Cancer Survey Respondents</a:t>
            </a:r>
          </a:p>
        </p:txBody>
      </p:sp>
      <p:sp>
        <p:nvSpPr>
          <p:cNvPr id="4" name="Content Placeholder 3">
            <a:extLst>
              <a:ext uri="{FF2B5EF4-FFF2-40B4-BE49-F238E27FC236}">
                <a16:creationId xmlns:a16="http://schemas.microsoft.com/office/drawing/2014/main" id="{29BACC96-BE75-FF44-9353-991D749D1D6A}"/>
              </a:ext>
            </a:extLst>
          </p:cNvPr>
          <p:cNvSpPr>
            <a:spLocks noGrp="1"/>
          </p:cNvSpPr>
          <p:nvPr>
            <p:ph idx="1"/>
          </p:nvPr>
        </p:nvSpPr>
        <p:spPr>
          <a:xfrm>
            <a:off x="912286" y="1066800"/>
            <a:ext cx="10358967" cy="3689347"/>
          </a:xfrm>
        </p:spPr>
        <p:txBody>
          <a:bodyPr numCol="2"/>
          <a:lstStyle/>
          <a:p>
            <a:pPr marL="98425" indent="0">
              <a:lnSpc>
                <a:spcPts val="2300"/>
              </a:lnSpc>
              <a:spcBef>
                <a:spcPts val="1000"/>
              </a:spcBef>
              <a:spcAft>
                <a:spcPts val="0"/>
              </a:spcAft>
              <a:buNone/>
            </a:pPr>
            <a:r>
              <a:rPr lang="en-US" sz="2400" dirty="0"/>
              <a:t>Faculty</a:t>
            </a:r>
          </a:p>
          <a:p>
            <a:pPr marL="98425" indent="0">
              <a:lnSpc>
                <a:spcPts val="2300"/>
              </a:lnSpc>
              <a:spcBef>
                <a:spcPts val="1000"/>
              </a:spcBef>
              <a:spcAft>
                <a:spcPts val="0"/>
              </a:spcAft>
              <a:buNone/>
            </a:pPr>
            <a:r>
              <a:rPr lang="en-US" sz="2400" b="0" dirty="0" err="1"/>
              <a:t>Himisha</a:t>
            </a:r>
            <a:r>
              <a:rPr lang="en-US" sz="2400" b="0" dirty="0"/>
              <a:t> Beltran, MD</a:t>
            </a:r>
          </a:p>
          <a:p>
            <a:pPr marL="98425" indent="0">
              <a:lnSpc>
                <a:spcPts val="2300"/>
              </a:lnSpc>
              <a:spcBef>
                <a:spcPts val="1000"/>
              </a:spcBef>
              <a:spcAft>
                <a:spcPts val="0"/>
              </a:spcAft>
              <a:buNone/>
            </a:pPr>
            <a:r>
              <a:rPr lang="en-US" sz="2400" b="0" dirty="0"/>
              <a:t>Stephen J Freedland, MD</a:t>
            </a:r>
          </a:p>
          <a:p>
            <a:pPr marL="98425" indent="0">
              <a:lnSpc>
                <a:spcPts val="2300"/>
              </a:lnSpc>
              <a:spcBef>
                <a:spcPts val="1000"/>
              </a:spcBef>
              <a:spcAft>
                <a:spcPts val="0"/>
              </a:spcAft>
              <a:buNone/>
            </a:pPr>
            <a:r>
              <a:rPr lang="en-US" sz="2400" b="0" dirty="0"/>
              <a:t>Fred Saad, MD</a:t>
            </a:r>
          </a:p>
          <a:p>
            <a:pPr marL="98425" indent="0">
              <a:lnSpc>
                <a:spcPts val="2300"/>
              </a:lnSpc>
              <a:spcBef>
                <a:spcPts val="1000"/>
              </a:spcBef>
              <a:spcAft>
                <a:spcPts val="0"/>
              </a:spcAft>
              <a:buNone/>
            </a:pPr>
            <a:r>
              <a:rPr lang="en-US" sz="2400" b="0" dirty="0"/>
              <a:t>Neal D Shore, MD</a:t>
            </a:r>
          </a:p>
          <a:p>
            <a:pPr marL="98425" indent="0">
              <a:lnSpc>
                <a:spcPts val="2300"/>
              </a:lnSpc>
              <a:spcBef>
                <a:spcPts val="1000"/>
              </a:spcBef>
              <a:spcAft>
                <a:spcPts val="0"/>
              </a:spcAft>
              <a:buNone/>
            </a:pPr>
            <a:r>
              <a:rPr lang="en-US" sz="2400" b="0" dirty="0"/>
              <a:t>Matthew R Smith, MD, PhD</a:t>
            </a:r>
          </a:p>
          <a:p>
            <a:pPr marL="98425" indent="0">
              <a:lnSpc>
                <a:spcPts val="2300"/>
              </a:lnSpc>
              <a:spcBef>
                <a:spcPts val="1000"/>
              </a:spcBef>
              <a:spcAft>
                <a:spcPts val="0"/>
              </a:spcAft>
              <a:buNone/>
            </a:pPr>
            <a:r>
              <a:rPr lang="en-US" sz="2400" b="0" dirty="0"/>
              <a:t> </a:t>
            </a:r>
          </a:p>
          <a:p>
            <a:pPr marL="98425" indent="0">
              <a:lnSpc>
                <a:spcPts val="2300"/>
              </a:lnSpc>
              <a:spcBef>
                <a:spcPts val="1000"/>
              </a:spcBef>
              <a:spcAft>
                <a:spcPts val="0"/>
              </a:spcAft>
              <a:buNone/>
            </a:pPr>
            <a:r>
              <a:rPr lang="en-US" sz="2400" dirty="0"/>
              <a:t>Clinical Investigators</a:t>
            </a:r>
          </a:p>
          <a:p>
            <a:pPr marL="98425" indent="0">
              <a:lnSpc>
                <a:spcPts val="2300"/>
              </a:lnSpc>
              <a:spcBef>
                <a:spcPts val="1000"/>
              </a:spcBef>
              <a:spcAft>
                <a:spcPts val="0"/>
              </a:spcAft>
              <a:buNone/>
            </a:pPr>
            <a:r>
              <a:rPr lang="en-US" sz="2400" b="0" dirty="0"/>
              <a:t>Michael </a:t>
            </a:r>
            <a:r>
              <a:rPr lang="en-US" sz="2400" b="0" dirty="0" err="1"/>
              <a:t>Ahdoot</a:t>
            </a:r>
            <a:r>
              <a:rPr lang="en-US" sz="2400" b="0" dirty="0"/>
              <a:t>, MD</a:t>
            </a:r>
          </a:p>
          <a:p>
            <a:pPr marL="98425" indent="0">
              <a:lnSpc>
                <a:spcPts val="2300"/>
              </a:lnSpc>
              <a:spcBef>
                <a:spcPts val="1000"/>
              </a:spcBef>
              <a:spcAft>
                <a:spcPts val="0"/>
              </a:spcAft>
              <a:buNone/>
            </a:pPr>
            <a:r>
              <a:rPr lang="en-US" sz="2400" b="0" dirty="0"/>
              <a:t>Brian F Chapin, MD</a:t>
            </a:r>
          </a:p>
          <a:p>
            <a:pPr marL="98425" indent="0">
              <a:lnSpc>
                <a:spcPts val="2300"/>
              </a:lnSpc>
              <a:spcBef>
                <a:spcPts val="1000"/>
              </a:spcBef>
              <a:spcAft>
                <a:spcPts val="0"/>
              </a:spcAft>
              <a:buNone/>
            </a:pPr>
            <a:r>
              <a:rPr lang="en-US" sz="2400" b="0" dirty="0"/>
              <a:t>Raoul S Concepcion, MD</a:t>
            </a:r>
          </a:p>
          <a:p>
            <a:pPr marL="98425" indent="0">
              <a:lnSpc>
                <a:spcPts val="2300"/>
              </a:lnSpc>
              <a:spcBef>
                <a:spcPts val="1000"/>
              </a:spcBef>
              <a:spcAft>
                <a:spcPts val="0"/>
              </a:spcAft>
              <a:buNone/>
            </a:pPr>
            <a:r>
              <a:rPr lang="en-US" sz="2400" b="0" dirty="0"/>
              <a:t>E David Crawford, MD</a:t>
            </a:r>
          </a:p>
          <a:p>
            <a:pPr marL="98425" indent="0">
              <a:lnSpc>
                <a:spcPts val="2300"/>
              </a:lnSpc>
              <a:spcBef>
                <a:spcPts val="1000"/>
              </a:spcBef>
              <a:spcAft>
                <a:spcPts val="0"/>
              </a:spcAft>
              <a:buNone/>
            </a:pPr>
            <a:r>
              <a:rPr lang="en-US" sz="2400" b="0" dirty="0"/>
              <a:t>Sia </a:t>
            </a:r>
            <a:r>
              <a:rPr lang="en-US" sz="2400" b="0" dirty="0" err="1"/>
              <a:t>Daneshmand</a:t>
            </a:r>
            <a:r>
              <a:rPr lang="en-US" sz="2400" b="0" dirty="0"/>
              <a:t>, MD</a:t>
            </a:r>
          </a:p>
          <a:p>
            <a:pPr marL="98425" indent="0">
              <a:lnSpc>
                <a:spcPts val="2300"/>
              </a:lnSpc>
              <a:spcBef>
                <a:spcPts val="1000"/>
              </a:spcBef>
              <a:spcAft>
                <a:spcPts val="0"/>
              </a:spcAft>
              <a:buNone/>
            </a:pPr>
            <a:r>
              <a:rPr lang="en-US" sz="2400" b="0" dirty="0"/>
              <a:t>Leonard G Gomella, MD</a:t>
            </a:r>
          </a:p>
          <a:p>
            <a:pPr marL="98425" indent="0">
              <a:lnSpc>
                <a:spcPts val="2300"/>
              </a:lnSpc>
              <a:spcBef>
                <a:spcPts val="1000"/>
              </a:spcBef>
              <a:spcAft>
                <a:spcPts val="0"/>
              </a:spcAft>
              <a:buNone/>
            </a:pPr>
            <a:r>
              <a:rPr lang="en-US" sz="2400" b="0" dirty="0"/>
              <a:t>Jason </a:t>
            </a:r>
            <a:r>
              <a:rPr lang="en-US" sz="2400" b="0" dirty="0" err="1"/>
              <a:t>Hafron</a:t>
            </a:r>
            <a:r>
              <a:rPr lang="en-US" sz="2400" b="0" dirty="0"/>
              <a:t>, MD</a:t>
            </a:r>
          </a:p>
          <a:p>
            <a:pPr marL="98425" indent="0">
              <a:lnSpc>
                <a:spcPts val="2300"/>
              </a:lnSpc>
              <a:spcBef>
                <a:spcPts val="1000"/>
              </a:spcBef>
              <a:spcAft>
                <a:spcPts val="0"/>
              </a:spcAft>
              <a:buNone/>
            </a:pPr>
            <a:r>
              <a:rPr lang="en-US" sz="2400" b="0" dirty="0"/>
              <a:t>Gautam Jayram, MD</a:t>
            </a:r>
          </a:p>
          <a:p>
            <a:pPr marL="98425" indent="0">
              <a:lnSpc>
                <a:spcPts val="2300"/>
              </a:lnSpc>
              <a:spcBef>
                <a:spcPts val="1000"/>
              </a:spcBef>
              <a:spcAft>
                <a:spcPts val="0"/>
              </a:spcAft>
              <a:buNone/>
            </a:pPr>
            <a:r>
              <a:rPr lang="en-US" sz="2400" b="0" dirty="0"/>
              <a:t>Ashish M </a:t>
            </a:r>
            <a:r>
              <a:rPr lang="en-US" sz="2400" b="0" dirty="0" err="1"/>
              <a:t>Kamat</a:t>
            </a:r>
            <a:r>
              <a:rPr lang="en-US" sz="2400" b="0" dirty="0"/>
              <a:t>, MD, MBBS</a:t>
            </a:r>
          </a:p>
          <a:p>
            <a:pPr marL="98425" indent="0">
              <a:lnSpc>
                <a:spcPts val="2300"/>
              </a:lnSpc>
              <a:spcBef>
                <a:spcPts val="1000"/>
              </a:spcBef>
              <a:spcAft>
                <a:spcPts val="0"/>
              </a:spcAft>
              <a:buNone/>
            </a:pPr>
            <a:r>
              <a:rPr lang="en-US" sz="2400" b="0" dirty="0"/>
              <a:t>Vitaly Margulis, MD</a:t>
            </a:r>
          </a:p>
          <a:p>
            <a:pPr marL="98425" indent="0">
              <a:lnSpc>
                <a:spcPts val="2300"/>
              </a:lnSpc>
              <a:spcBef>
                <a:spcPts val="1000"/>
              </a:spcBef>
              <a:spcAft>
                <a:spcPts val="0"/>
              </a:spcAft>
              <a:buNone/>
            </a:pPr>
            <a:r>
              <a:rPr lang="en-US" sz="2400" b="0" dirty="0"/>
              <a:t>Joshua J Meeks, MD, PhD</a:t>
            </a:r>
          </a:p>
          <a:p>
            <a:pPr marL="98425" indent="0">
              <a:lnSpc>
                <a:spcPts val="2300"/>
              </a:lnSpc>
              <a:spcBef>
                <a:spcPts val="1000"/>
              </a:spcBef>
              <a:spcAft>
                <a:spcPts val="0"/>
              </a:spcAft>
              <a:buNone/>
            </a:pPr>
            <a:r>
              <a:rPr lang="en-US" sz="2400" b="0" dirty="0"/>
              <a:t>Anirban P Mitra, MD, PhD</a:t>
            </a:r>
          </a:p>
          <a:p>
            <a:pPr marL="98425" indent="0">
              <a:lnSpc>
                <a:spcPts val="2300"/>
              </a:lnSpc>
              <a:spcBef>
                <a:spcPts val="1000"/>
              </a:spcBef>
              <a:spcAft>
                <a:spcPts val="0"/>
              </a:spcAft>
              <a:buNone/>
            </a:pPr>
            <a:r>
              <a:rPr lang="en-US" sz="2400" b="0" dirty="0"/>
              <a:t>David S Morris, MD</a:t>
            </a:r>
          </a:p>
          <a:p>
            <a:pPr marL="98425" indent="0">
              <a:lnSpc>
                <a:spcPts val="2300"/>
              </a:lnSpc>
              <a:spcBef>
                <a:spcPts val="1000"/>
              </a:spcBef>
              <a:spcAft>
                <a:spcPts val="0"/>
              </a:spcAft>
              <a:buNone/>
            </a:pPr>
            <a:r>
              <a:rPr lang="en-US" sz="2400" b="0" dirty="0"/>
              <a:t>Mark Preston, MD, MPH</a:t>
            </a:r>
          </a:p>
          <a:p>
            <a:pPr marL="98425" indent="0">
              <a:lnSpc>
                <a:spcPts val="2300"/>
              </a:lnSpc>
              <a:spcBef>
                <a:spcPts val="1000"/>
              </a:spcBef>
              <a:spcAft>
                <a:spcPts val="0"/>
              </a:spcAft>
              <a:buNone/>
            </a:pPr>
            <a:r>
              <a:rPr lang="en-US" sz="2400" b="0" dirty="0"/>
              <a:t>Robert </a:t>
            </a:r>
            <a:r>
              <a:rPr lang="en-US" sz="2400" b="0" dirty="0" err="1"/>
              <a:t>Svatek</a:t>
            </a:r>
            <a:r>
              <a:rPr lang="en-US" sz="2400" b="0" dirty="0"/>
              <a:t>, MD</a:t>
            </a:r>
          </a:p>
          <a:p>
            <a:pPr marL="98425" indent="0">
              <a:lnSpc>
                <a:spcPts val="2300"/>
              </a:lnSpc>
              <a:spcBef>
                <a:spcPts val="1000"/>
              </a:spcBef>
              <a:spcAft>
                <a:spcPts val="0"/>
              </a:spcAft>
              <a:buNone/>
            </a:pPr>
            <a:r>
              <a:rPr lang="en-US" sz="2400" b="0" dirty="0"/>
              <a:t>Stephen B Williams, MD, MS</a:t>
            </a:r>
          </a:p>
          <a:p>
            <a:pPr marL="98425" indent="0">
              <a:lnSpc>
                <a:spcPts val="2300"/>
              </a:lnSpc>
              <a:spcBef>
                <a:spcPts val="1000"/>
              </a:spcBef>
              <a:spcAft>
                <a:spcPts val="0"/>
              </a:spcAft>
              <a:buNone/>
            </a:pPr>
            <a:r>
              <a:rPr lang="en-US" sz="2400" b="0" dirty="0"/>
              <a:t>Alfred </a:t>
            </a:r>
            <a:r>
              <a:rPr lang="en-US" sz="2400" b="0" dirty="0" err="1"/>
              <a:t>Witjes</a:t>
            </a:r>
            <a:r>
              <a:rPr lang="en-US" sz="2400" b="0" dirty="0"/>
              <a:t>, MD, PhD</a:t>
            </a:r>
          </a:p>
        </p:txBody>
      </p:sp>
    </p:spTree>
    <p:extLst>
      <p:ext uri="{BB962C8B-B14F-4D97-AF65-F5344CB8AC3E}">
        <p14:creationId xmlns:p14="http://schemas.microsoft.com/office/powerpoint/2010/main" val="4068563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A Randomized, Double-blind, Placebo-Controlled Study&lt;br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6" y="0"/>
            <a:ext cx="12173974" cy="684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08CDFEC-4798-3581-FF9B-4444CDD2AF95}"/>
              </a:ext>
            </a:extLst>
          </p:cNvPr>
          <p:cNvSpPr/>
          <p:nvPr/>
        </p:nvSpPr>
        <p:spPr>
          <a:xfrm>
            <a:off x="32758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F5F87EE-E979-F8E4-3BA7-C623A0CF9E38}"/>
              </a:ext>
            </a:extLst>
          </p:cNvPr>
          <p:cNvSpPr/>
          <p:nvPr/>
        </p:nvSpPr>
        <p:spPr>
          <a:xfrm>
            <a:off x="5016115" y="6350000"/>
            <a:ext cx="190538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Rationale for Combining Talazoparib and Enzalutamide1-8&lt;br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209D75C-25B6-DEC7-044C-3722973EA94A}"/>
              </a:ext>
            </a:extLst>
          </p:cNvPr>
          <p:cNvSpPr/>
          <p:nvPr/>
        </p:nvSpPr>
        <p:spPr>
          <a:xfrm>
            <a:off x="5016115" y="6350000"/>
            <a:ext cx="190538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C3E3853-E0D7-7430-B833-005523D5AEA7}"/>
              </a:ext>
            </a:extLst>
          </p:cNvPr>
          <p:cNvSpPr/>
          <p:nvPr/>
        </p:nvSpPr>
        <p:spPr>
          <a:xfrm>
            <a:off x="32758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Primary Endpoint: rPFS by BICR&lt;br /&gt;Treatment with talazoparib plus enzalutamide resulted in a 37% reduced risk of progression or death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BCD565E-613C-C990-4A15-9EDB7403C6C6}"/>
              </a:ext>
            </a:extLst>
          </p:cNvPr>
          <p:cNvSpPr/>
          <p:nvPr/>
        </p:nvSpPr>
        <p:spPr>
          <a:xfrm>
            <a:off x="5016115" y="6350000"/>
            <a:ext cx="190538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0AECC22-C327-4D32-A452-05C54C42A2E5}"/>
              </a:ext>
            </a:extLst>
          </p:cNvPr>
          <p:cNvSpPr/>
          <p:nvPr/>
        </p:nvSpPr>
        <p:spPr>
          <a:xfrm>
            <a:off x="32758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rPFS by BICR in HRR-nondeficient by Prospective Tumor Tissue Testing&lt;br /&gt;A 34% risk reduction was seen in patients without HRR gene alterations detected by prospective tumor tissue testing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B283C37-3556-2406-4B25-72161944ECF3}"/>
              </a:ext>
            </a:extLst>
          </p:cNvPr>
          <p:cNvSpPr/>
          <p:nvPr/>
        </p:nvSpPr>
        <p:spPr>
          <a:xfrm>
            <a:off x="5016115" y="6350000"/>
            <a:ext cx="190538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88734B-72EE-48FF-F96F-4F5299299EB3}"/>
              </a:ext>
            </a:extLst>
          </p:cNvPr>
          <p:cNvSpPr/>
          <p:nvPr/>
        </p:nvSpPr>
        <p:spPr>
          <a:xfrm>
            <a:off x="32758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a:xfrm>
            <a:off x="1268847" y="61642"/>
            <a:ext cx="10002404" cy="1143000"/>
          </a:xfrm>
        </p:spPr>
        <p:txBody>
          <a:bodyPr/>
          <a:lstStyle/>
          <a:p>
            <a:pPr algn="l"/>
            <a:r>
              <a:rPr lang="en-US" sz="3200" b="1" dirty="0">
                <a:latin typeface="+mn-lt"/>
              </a:rPr>
              <a:t>CYCLONE 1: </a:t>
            </a:r>
            <a:r>
              <a:rPr lang="en-US" sz="3200" dirty="0">
                <a:latin typeface="+mn-lt"/>
              </a:rPr>
              <a:t>Results of a Phase II Trial of </a:t>
            </a:r>
            <a:r>
              <a:rPr lang="en-US" sz="3200" dirty="0" err="1">
                <a:latin typeface="+mn-lt"/>
              </a:rPr>
              <a:t>A</a:t>
            </a:r>
            <a:r>
              <a:rPr lang="en-US" sz="3200" b="1" dirty="0" err="1">
                <a:latin typeface="+mn-lt"/>
              </a:rPr>
              <a:t>bemaciclib</a:t>
            </a:r>
            <a:r>
              <a:rPr lang="en-US" sz="3200" b="1" dirty="0">
                <a:latin typeface="+mn-lt"/>
              </a:rPr>
              <a:t> </a:t>
            </a:r>
            <a:r>
              <a:rPr lang="en-US" sz="3200" dirty="0">
                <a:latin typeface="+mn-lt"/>
              </a:rPr>
              <a:t>for</a:t>
            </a:r>
            <a:r>
              <a:rPr lang="en-US" sz="3200" b="1" dirty="0">
                <a:latin typeface="+mn-lt"/>
              </a:rPr>
              <a:t> Patients with Heavily </a:t>
            </a:r>
            <a:r>
              <a:rPr lang="en-US" sz="3200" dirty="0">
                <a:latin typeface="+mn-lt"/>
              </a:rPr>
              <a:t>P</a:t>
            </a:r>
            <a:r>
              <a:rPr lang="en-US" sz="3200" b="1" dirty="0">
                <a:latin typeface="+mn-lt"/>
              </a:rPr>
              <a:t>retreated </a:t>
            </a:r>
            <a:r>
              <a:rPr lang="en-US" sz="3200" b="1" dirty="0" err="1">
                <a:latin typeface="+mn-lt"/>
              </a:rPr>
              <a:t>mCRPC</a:t>
            </a:r>
            <a:endParaRPr lang="en-US" dirty="0"/>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nvPr>
        </p:nvGraphicFramePr>
        <p:xfrm>
          <a:off x="1268847" y="1214961"/>
          <a:ext cx="9645844" cy="2948675"/>
        </p:xfrm>
        <a:graphic>
          <a:graphicData uri="http://schemas.openxmlformats.org/drawingml/2006/table">
            <a:tbl>
              <a:tblPr firstRow="1" bandRow="1">
                <a:tableStyleId>{21E4AEA4-8DFA-4A89-87EB-49C32662AFE0}</a:tableStyleId>
              </a:tblPr>
              <a:tblGrid>
                <a:gridCol w="6105202">
                  <a:extLst>
                    <a:ext uri="{9D8B030D-6E8A-4147-A177-3AD203B41FA5}">
                      <a16:colId xmlns:a16="http://schemas.microsoft.com/office/drawing/2014/main" val="4099333645"/>
                    </a:ext>
                  </a:extLst>
                </a:gridCol>
                <a:gridCol w="3540642">
                  <a:extLst>
                    <a:ext uri="{9D8B030D-6E8A-4147-A177-3AD203B41FA5}">
                      <a16:colId xmlns:a16="http://schemas.microsoft.com/office/drawing/2014/main" val="211320688"/>
                    </a:ext>
                  </a:extLst>
                </a:gridCol>
              </a:tblGrid>
              <a:tr h="570590">
                <a:tc>
                  <a:txBody>
                    <a:bodyPr/>
                    <a:lstStyle/>
                    <a:p>
                      <a:endParaRPr lang="en-US" sz="22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dirty="0" err="1"/>
                        <a:t>Abemaciclib</a:t>
                      </a:r>
                      <a:r>
                        <a:rPr lang="en-US" sz="1800" dirty="0"/>
                        <a:t> monotherapy</a:t>
                      </a:r>
                    </a:p>
                    <a:p>
                      <a:pPr algn="ctr"/>
                      <a:r>
                        <a:rPr lang="en-US" sz="1800" dirty="0"/>
                        <a:t>(n = 44)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420731">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t>Overall response rate without concurrent bone progression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0" indent="0" algn="ctr">
                        <a:buFontTx/>
                        <a:buNone/>
                      </a:pPr>
                      <a:r>
                        <a:rPr lang="en-US" sz="1800"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516358687"/>
                  </a:ext>
                </a:extLst>
              </a:tr>
              <a:tr h="356381">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t>Stable disease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800" dirty="0"/>
                        <a:t>40.9%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234043"/>
                  </a:ext>
                </a:extLst>
              </a:tr>
              <a:tr h="382920">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t>Disease control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aseline="0" dirty="0"/>
                        <a:t>47.7%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634651567"/>
                  </a:ext>
                </a:extLst>
              </a:tr>
              <a:tr h="326051">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rPr>
                        <a:t>Median radiographic progression-free survival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800" dirty="0">
                          <a:solidFill>
                            <a:schemeClr val="tx1"/>
                          </a:solidFill>
                        </a:rPr>
                        <a:t>2.7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883664"/>
                  </a:ext>
                </a:extLst>
              </a:tr>
              <a:tr h="377235">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rPr>
                        <a:t>Median time to PSA progression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0" indent="0" algn="ctr">
                        <a:buFontTx/>
                        <a:buNone/>
                      </a:pPr>
                      <a:r>
                        <a:rPr lang="en-US" sz="1800" dirty="0">
                          <a:solidFill>
                            <a:schemeClr val="tx1"/>
                          </a:solidFill>
                        </a:rPr>
                        <a:t>6.5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466286217"/>
                  </a:ext>
                </a:extLst>
              </a:tr>
              <a:tr h="396189">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rPr>
                        <a:t>Median overall survival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800" dirty="0">
                          <a:solidFill>
                            <a:schemeClr val="tx1"/>
                          </a:solidFill>
                        </a:rPr>
                        <a:t>7.6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1099619"/>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180495" y="6482903"/>
            <a:ext cx="382861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Slack-Lato"/>
                <a:ea typeface="+mn-ea"/>
                <a:cs typeface="+mn-cs"/>
              </a:rPr>
              <a:t>Agarwal N et al. AACR 2023;Abstract CT159.</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F67C2812-2297-DBE6-1230-E92D28DB74E3}"/>
              </a:ext>
            </a:extLst>
          </p:cNvPr>
          <p:cNvSpPr txBox="1"/>
          <p:nvPr/>
        </p:nvSpPr>
        <p:spPr>
          <a:xfrm>
            <a:off x="1268847" y="4266943"/>
            <a:ext cx="9645843" cy="882293"/>
          </a:xfrm>
          <a:prstGeom prst="rect">
            <a:avLst/>
          </a:prstGeom>
          <a:noFill/>
          <a:ln>
            <a:solidFill>
              <a:schemeClr val="tx1"/>
            </a:solidFill>
          </a:ln>
        </p:spPr>
        <p:txBody>
          <a:bodyPr wrap="square">
            <a:spAutoFit/>
          </a:bodyPr>
          <a:lstStyle/>
          <a:p>
            <a:pPr marL="285750" marR="0" lvl="0" indent="-2857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Calibri"/>
                <a:ea typeface="+mn-ea"/>
                <a:cs typeface="+mn-cs"/>
              </a:rPr>
              <a:t>Treatment-related adverse events (TRAEs) experienced by ≥50% of patients: Diarrhea (79.5%), decreased appetite (52.3%) and fatigue (50%)</a:t>
            </a:r>
          </a:p>
          <a:p>
            <a:pPr marL="285750" marR="0" lvl="0" indent="-2857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Calibri"/>
                <a:ea typeface="+mn-ea"/>
                <a:cs typeface="+mn-cs"/>
              </a:rPr>
              <a:t>Grade 3 TRAEs in ≥5% of patients: Neutropenia (22.7%), anemia (6.8%), fatigue (6.8%) and diarrhea (6.8%)</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66DB866E-B973-9272-EADA-91EA6D8C634B}"/>
              </a:ext>
            </a:extLst>
          </p:cNvPr>
          <p:cNvSpPr txBox="1"/>
          <p:nvPr/>
        </p:nvSpPr>
        <p:spPr>
          <a:xfrm>
            <a:off x="1020722" y="5246464"/>
            <a:ext cx="10154832" cy="107721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Author Conclusions</a:t>
            </a:r>
            <a:r>
              <a:rPr kumimoji="0" lang="en-US" sz="1600"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dirty="0" err="1">
                <a:ln>
                  <a:noFill/>
                </a:ln>
                <a:solidFill>
                  <a:srgbClr val="1A1A1A"/>
                </a:solidFill>
                <a:effectLst/>
                <a:uLnTx/>
                <a:uFillTx/>
                <a:latin typeface="Calibri" panose="020F0502020204030204" pitchFamily="34" charset="0"/>
                <a:ea typeface="+mn-ea"/>
                <a:cs typeface="Calibri" panose="020F0502020204030204" pitchFamily="34" charset="0"/>
              </a:rPr>
              <a:t>Abemaciclib</a:t>
            </a:r>
            <a:r>
              <a:rPr kumimoji="0" lang="en-US" sz="1600"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demonstrated modest but objective single-agent clinical activity in heavily pretreated progressive </a:t>
            </a:r>
            <a:r>
              <a:rPr kumimoji="0" lang="en-US" sz="1600" b="0" i="1" u="none" strike="noStrike" kern="1200" cap="none" spc="0" normalizeH="0" baseline="0" noProof="0" dirty="0" err="1">
                <a:ln>
                  <a:noFill/>
                </a:ln>
                <a:solidFill>
                  <a:srgbClr val="1A1A1A"/>
                </a:solidFill>
                <a:effectLst/>
                <a:uLnTx/>
                <a:uFillTx/>
                <a:latin typeface="Calibri" panose="020F0502020204030204" pitchFamily="34" charset="0"/>
                <a:ea typeface="+mn-ea"/>
                <a:cs typeface="Calibri" panose="020F0502020204030204" pitchFamily="34" charset="0"/>
              </a:rPr>
              <a:t>mCRPC</a:t>
            </a:r>
            <a:r>
              <a:rPr kumimoji="0" lang="en-US" sz="1600"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The safety profile of </a:t>
            </a:r>
            <a:r>
              <a:rPr kumimoji="0" lang="en-US" sz="1600" b="0" i="1" u="none" strike="noStrike" kern="1200" cap="none" spc="0" normalizeH="0" baseline="0" noProof="0" dirty="0" err="1">
                <a:ln>
                  <a:noFill/>
                </a:ln>
                <a:solidFill>
                  <a:srgbClr val="1A1A1A"/>
                </a:solidFill>
                <a:effectLst/>
                <a:uLnTx/>
                <a:uFillTx/>
                <a:latin typeface="Calibri" panose="020F0502020204030204" pitchFamily="34" charset="0"/>
                <a:ea typeface="+mn-ea"/>
                <a:cs typeface="Calibri" panose="020F0502020204030204" pitchFamily="34" charset="0"/>
              </a:rPr>
              <a:t>abemaciclib</a:t>
            </a:r>
            <a:r>
              <a:rPr kumimoji="0" lang="en-US" sz="1600"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was consistent with the experience in breast cancer. Although the primary endpoint was not formally met, the single agent activity observed in this late line </a:t>
            </a:r>
            <a:r>
              <a:rPr kumimoji="0" lang="en-US" sz="1600" b="0" i="1" u="none" strike="noStrike" kern="1200" cap="none" spc="0" normalizeH="0" baseline="0" noProof="0" dirty="0" err="1">
                <a:ln>
                  <a:noFill/>
                </a:ln>
                <a:solidFill>
                  <a:srgbClr val="1A1A1A"/>
                </a:solidFill>
                <a:effectLst/>
                <a:uLnTx/>
                <a:uFillTx/>
                <a:latin typeface="Calibri" panose="020F0502020204030204" pitchFamily="34" charset="0"/>
                <a:ea typeface="+mn-ea"/>
                <a:cs typeface="Calibri" panose="020F0502020204030204" pitchFamily="34" charset="0"/>
              </a:rPr>
              <a:t>mCRPC</a:t>
            </a:r>
            <a:r>
              <a:rPr kumimoji="0" lang="en-US" sz="1600"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setting validates CDK4/6 as a therapeutic target in advanced PC.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4274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6315-2987-CD29-581F-98A4B69A9137}"/>
              </a:ext>
            </a:extLst>
          </p:cNvPr>
          <p:cNvSpPr>
            <a:spLocks noGrp="1"/>
          </p:cNvSpPr>
          <p:nvPr>
            <p:ph type="title"/>
          </p:nvPr>
        </p:nvSpPr>
        <p:spPr>
          <a:xfrm>
            <a:off x="419100" y="-95430"/>
            <a:ext cx="11504362" cy="1325563"/>
          </a:xfrm>
        </p:spPr>
        <p:txBody>
          <a:bodyPr>
            <a:normAutofit/>
          </a:bodyPr>
          <a:lstStyle/>
          <a:p>
            <a:r>
              <a:rPr lang="en-US" sz="3600" b="1" dirty="0">
                <a:solidFill>
                  <a:srgbClr val="005493"/>
                </a:solidFill>
              </a:rPr>
              <a:t>Rationale to Study Abemaciclib in Metastatic Prostate Cancer</a:t>
            </a:r>
          </a:p>
        </p:txBody>
      </p:sp>
      <p:sp>
        <p:nvSpPr>
          <p:cNvPr id="3" name="Content Placeholder 2">
            <a:extLst>
              <a:ext uri="{FF2B5EF4-FFF2-40B4-BE49-F238E27FC236}">
                <a16:creationId xmlns:a16="http://schemas.microsoft.com/office/drawing/2014/main" id="{44A7FE38-37C3-D5E6-B4B8-362BEB401ADF}"/>
              </a:ext>
            </a:extLst>
          </p:cNvPr>
          <p:cNvSpPr>
            <a:spLocks noGrp="1"/>
          </p:cNvSpPr>
          <p:nvPr>
            <p:ph idx="1"/>
          </p:nvPr>
        </p:nvSpPr>
        <p:spPr>
          <a:xfrm>
            <a:off x="419100" y="1331686"/>
            <a:ext cx="3788374" cy="5040783"/>
          </a:xfrm>
          <a:solidFill>
            <a:schemeClr val="accent1">
              <a:lumMod val="20000"/>
              <a:lumOff val="80000"/>
            </a:schemeClr>
          </a:solidFill>
          <a:ln w="38100">
            <a:solidFill>
              <a:srgbClr val="005493"/>
            </a:solidFill>
          </a:ln>
        </p:spPr>
        <p:txBody>
          <a:bodyPr>
            <a:noAutofit/>
          </a:bodyPr>
          <a:lstStyle/>
          <a:p>
            <a:pPr>
              <a:lnSpc>
                <a:spcPct val="20000"/>
              </a:lnSpc>
            </a:pPr>
            <a:endParaRPr lang="en-US" sz="1600" dirty="0"/>
          </a:p>
          <a:p>
            <a:endParaRPr lang="en-US" sz="1600" dirty="0"/>
          </a:p>
          <a:p>
            <a:r>
              <a:rPr lang="en-US" sz="1600" dirty="0"/>
              <a:t>The Androgen Receptor (AR) signaling pathway plays a pivotal role in  normal prostate gland development as well as prostate carcinogenesis (4).</a:t>
            </a:r>
          </a:p>
          <a:p>
            <a:pPr>
              <a:lnSpc>
                <a:spcPct val="20000"/>
              </a:lnSpc>
            </a:pPr>
            <a:endParaRPr lang="en-US" sz="1600" dirty="0"/>
          </a:p>
          <a:p>
            <a:r>
              <a:rPr lang="en-US" sz="1600" dirty="0"/>
              <a:t>Preclinical and human models suggest a relationship between the cellular AR level in both primary and metastatic disease and disease progression to castration resistant  </a:t>
            </a:r>
            <a:r>
              <a:rPr lang="en-US" sz="1600" dirty="0" err="1"/>
              <a:t>PCa</a:t>
            </a:r>
            <a:r>
              <a:rPr lang="en-US" sz="1600" dirty="0"/>
              <a:t> (CRPC) (5-7).</a:t>
            </a:r>
          </a:p>
          <a:p>
            <a:pPr>
              <a:lnSpc>
                <a:spcPct val="20000"/>
              </a:lnSpc>
            </a:pPr>
            <a:endParaRPr lang="en-US" sz="1600" dirty="0"/>
          </a:p>
          <a:p>
            <a:r>
              <a:rPr lang="en-US" sz="1600" dirty="0"/>
              <a:t>The transition from clinically localized prostate cancer to castration resistance (CRPC) involves a complex interplay of  molecules and is attributed to aberrant AR signaling (4). </a:t>
            </a:r>
          </a:p>
        </p:txBody>
      </p:sp>
      <p:sp>
        <p:nvSpPr>
          <p:cNvPr id="5" name="Content Placeholder 2">
            <a:extLst>
              <a:ext uri="{FF2B5EF4-FFF2-40B4-BE49-F238E27FC236}">
                <a16:creationId xmlns:a16="http://schemas.microsoft.com/office/drawing/2014/main" id="{7DC8E10F-0412-C73E-6B36-DB08F7324557}"/>
              </a:ext>
            </a:extLst>
          </p:cNvPr>
          <p:cNvSpPr txBox="1">
            <a:spLocks/>
          </p:cNvSpPr>
          <p:nvPr/>
        </p:nvSpPr>
        <p:spPr>
          <a:xfrm>
            <a:off x="4597100" y="1352157"/>
            <a:ext cx="3436208" cy="5039798"/>
          </a:xfrm>
          <a:prstGeom prst="rect">
            <a:avLst/>
          </a:prstGeom>
          <a:solidFill>
            <a:schemeClr val="accent1">
              <a:lumMod val="20000"/>
              <a:lumOff val="80000"/>
            </a:schemeClr>
          </a:solidFill>
          <a:ln w="38100">
            <a:solidFill>
              <a:srgbClr val="005493"/>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2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Abemaciclib is a potent and selective oral inhibitor of CDK4&amp;6 that is approved for the treatment of early and advanced/metastatic HR+/HER2- breast cancer (1). </a:t>
            </a:r>
          </a:p>
          <a:p>
            <a:pPr marL="228600" marR="0" lvl="0" indent="-228600" algn="l" defTabSz="914400" rtl="0" eaLnBrk="1" fontAlgn="auto" latinLnBrk="0" hangingPunct="1">
              <a:lnSpc>
                <a:spcPct val="2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 with estrogen receptor signaling pathway in breast cancer,  evidence exists that the AR signaling pathway activates the CDK4 &amp; 6-cyclin D1 axis to sustain prostate cancer cell proliferation and survival (2,3).</a:t>
            </a:r>
          </a:p>
        </p:txBody>
      </p:sp>
      <p:sp>
        <p:nvSpPr>
          <p:cNvPr id="6" name="Content Placeholder 2">
            <a:extLst>
              <a:ext uri="{FF2B5EF4-FFF2-40B4-BE49-F238E27FC236}">
                <a16:creationId xmlns:a16="http://schemas.microsoft.com/office/drawing/2014/main" id="{A5D5E593-C984-89B4-8F29-7F603A9DA324}"/>
              </a:ext>
            </a:extLst>
          </p:cNvPr>
          <p:cNvSpPr txBox="1">
            <a:spLocks/>
          </p:cNvSpPr>
          <p:nvPr/>
        </p:nvSpPr>
        <p:spPr>
          <a:xfrm>
            <a:off x="8371054" y="1331686"/>
            <a:ext cx="3638034" cy="5039798"/>
          </a:xfrm>
          <a:prstGeom prst="rect">
            <a:avLst/>
          </a:prstGeom>
          <a:solidFill>
            <a:schemeClr val="accent1">
              <a:lumMod val="20000"/>
              <a:lumOff val="80000"/>
            </a:schemeClr>
          </a:solidFill>
          <a:ln w="38100">
            <a:solidFill>
              <a:srgbClr val="005493"/>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2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both hormone sensitive and castration resistance prostate cancer cell models, Abemaciclib has demonstrated in vitro activity, as single agent and in combination with AR blocker agents,  limiting cellular proliferation (Lilly/ICOS, file data).</a:t>
            </a:r>
          </a:p>
          <a:p>
            <a:pPr marL="228600" marR="0" lvl="0" indent="-228600" algn="l" defTabSz="914400" rtl="0" eaLnBrk="1" fontAlgn="auto" latinLnBrk="0" hangingPunct="1">
              <a:lnSpc>
                <a:spcPct val="2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HYPOTHESIS: dual inhibition of the AR axis and cell cycle entry with the coadministration of abiraterone and Abemaciclib may inhibit the proliferation of prostate cancer cells and delay progression of anti-androgen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resistant disease.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F639D4E-4433-FC90-85CE-7F330F82C7F3}"/>
              </a:ext>
            </a:extLst>
          </p:cNvPr>
          <p:cNvSpPr txBox="1"/>
          <p:nvPr/>
        </p:nvSpPr>
        <p:spPr>
          <a:xfrm>
            <a:off x="419100" y="6534964"/>
            <a:ext cx="11772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References: 1.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Verzenio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package insert, 2021; 2. Knudsen et al. 1998; 3. Xu et al. 2006; 4. Lonergan et al. 2011; 5,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Hershall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2001; 6.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Ricciardelli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2005; 7. Chen CD et. al. 2004</a:t>
            </a:r>
          </a:p>
        </p:txBody>
      </p:sp>
      <p:sp>
        <p:nvSpPr>
          <p:cNvPr id="8" name="Oval 7">
            <a:extLst>
              <a:ext uri="{FF2B5EF4-FFF2-40B4-BE49-F238E27FC236}">
                <a16:creationId xmlns:a16="http://schemas.microsoft.com/office/drawing/2014/main" id="{283BD735-B087-B8E7-FADE-661A6C1E82BA}"/>
              </a:ext>
            </a:extLst>
          </p:cNvPr>
          <p:cNvSpPr/>
          <p:nvPr/>
        </p:nvSpPr>
        <p:spPr>
          <a:xfrm>
            <a:off x="104644" y="857708"/>
            <a:ext cx="956701" cy="947955"/>
          </a:xfrm>
          <a:prstGeom prst="ellipse">
            <a:avLst/>
          </a:prstGeom>
          <a:solidFill>
            <a:schemeClr val="tx2">
              <a:lumMod val="75000"/>
            </a:scheme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1" name="Oval 10">
            <a:extLst>
              <a:ext uri="{FF2B5EF4-FFF2-40B4-BE49-F238E27FC236}">
                <a16:creationId xmlns:a16="http://schemas.microsoft.com/office/drawing/2014/main" id="{21A3CD70-F4CB-694B-E985-F17BF0348F8E}"/>
              </a:ext>
            </a:extLst>
          </p:cNvPr>
          <p:cNvSpPr/>
          <p:nvPr/>
        </p:nvSpPr>
        <p:spPr>
          <a:xfrm>
            <a:off x="4282644" y="878178"/>
            <a:ext cx="956701" cy="947955"/>
          </a:xfrm>
          <a:prstGeom prst="ellipse">
            <a:avLst/>
          </a:prstGeom>
          <a:solidFill>
            <a:schemeClr val="tx2">
              <a:lumMod val="75000"/>
            </a:scheme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3F19C754-39CA-E4DE-B9AC-169BF6AE1918}"/>
              </a:ext>
            </a:extLst>
          </p:cNvPr>
          <p:cNvSpPr/>
          <p:nvPr/>
        </p:nvSpPr>
        <p:spPr>
          <a:xfrm>
            <a:off x="8111044" y="857706"/>
            <a:ext cx="956701" cy="947955"/>
          </a:xfrm>
          <a:prstGeom prst="ellipse">
            <a:avLst/>
          </a:prstGeom>
          <a:solidFill>
            <a:schemeClr val="tx2">
              <a:lumMod val="75000"/>
            </a:scheme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3" name="Rectangle 12">
            <a:extLst>
              <a:ext uri="{FF2B5EF4-FFF2-40B4-BE49-F238E27FC236}">
                <a16:creationId xmlns:a16="http://schemas.microsoft.com/office/drawing/2014/main" id="{68403D14-DD2B-0D47-5758-1CA282BE1579}"/>
              </a:ext>
            </a:extLst>
          </p:cNvPr>
          <p:cNvSpPr/>
          <p:nvPr/>
        </p:nvSpPr>
        <p:spPr>
          <a:xfrm>
            <a:off x="0" y="0"/>
            <a:ext cx="12192000" cy="276999"/>
          </a:xfrm>
          <a:prstGeom prst="rect">
            <a:avLst/>
          </a:prstGeom>
          <a:gradFill flip="none" rotWithShape="1">
            <a:gsLst>
              <a:gs pos="0">
                <a:schemeClr val="accent1">
                  <a:lumMod val="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34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0AEA6-7DA4-C45A-C589-C18026A781A0}"/>
              </a:ext>
            </a:extLst>
          </p:cNvPr>
          <p:cNvPicPr>
            <a:picLocks noChangeAspect="1"/>
          </p:cNvPicPr>
          <p:nvPr/>
        </p:nvPicPr>
        <p:blipFill rotWithShape="1">
          <a:blip r:embed="rId2"/>
          <a:srcRect l="837"/>
          <a:stretch/>
        </p:blipFill>
        <p:spPr>
          <a:xfrm>
            <a:off x="565609" y="47625"/>
            <a:ext cx="11154904" cy="6762750"/>
          </a:xfrm>
          <a:prstGeom prst="rect">
            <a:avLst/>
          </a:prstGeom>
        </p:spPr>
      </p:pic>
      <p:sp>
        <p:nvSpPr>
          <p:cNvPr id="2" name="Rectangle 1">
            <a:extLst>
              <a:ext uri="{FF2B5EF4-FFF2-40B4-BE49-F238E27FC236}">
                <a16:creationId xmlns:a16="http://schemas.microsoft.com/office/drawing/2014/main" id="{6975194B-D757-5E96-FBDA-52A7075D4950}"/>
              </a:ext>
            </a:extLst>
          </p:cNvPr>
          <p:cNvSpPr/>
          <p:nvPr/>
        </p:nvSpPr>
        <p:spPr>
          <a:xfrm>
            <a:off x="651163" y="6068290"/>
            <a:ext cx="1787237" cy="554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F72C227-74AD-2D08-1739-238DD40CC0B2}"/>
              </a:ext>
            </a:extLst>
          </p:cNvPr>
          <p:cNvSpPr/>
          <p:nvPr/>
        </p:nvSpPr>
        <p:spPr>
          <a:xfrm>
            <a:off x="2438401" y="6246667"/>
            <a:ext cx="4419600" cy="554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9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674B-93AC-4802-90D1-C583CD738422}"/>
              </a:ext>
            </a:extLst>
          </p:cNvPr>
          <p:cNvSpPr>
            <a:spLocks noGrp="1"/>
          </p:cNvSpPr>
          <p:nvPr>
            <p:ph type="title"/>
          </p:nvPr>
        </p:nvSpPr>
        <p:spPr>
          <a:xfrm>
            <a:off x="1057221" y="2857500"/>
            <a:ext cx="10077559" cy="1143000"/>
          </a:xfrm>
        </p:spPr>
        <p:txBody>
          <a:bodyPr/>
          <a:lstStyle/>
          <a:p>
            <a:r>
              <a:rPr lang="en-US" sz="3600" dirty="0"/>
              <a:t>MODULE 4: Contemporary Management of mCRPC in Patients Harboring an HRR Gene Alteration</a:t>
            </a:r>
          </a:p>
        </p:txBody>
      </p:sp>
    </p:spTree>
    <p:extLst>
      <p:ext uri="{BB962C8B-B14F-4D97-AF65-F5344CB8AC3E}">
        <p14:creationId xmlns:p14="http://schemas.microsoft.com/office/powerpoint/2010/main" val="1237548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210800" cy="1926578"/>
          </a:xfrm>
        </p:spPr>
        <p:txBody>
          <a:bodyPr/>
          <a:lstStyle/>
          <a:p>
            <a:r>
              <a:rPr lang="en-US" dirty="0"/>
              <a:t>In general, what is the optimal approach to mutation testing for possible use of a PARP inhibitor for a patient with </a:t>
            </a:r>
            <a:r>
              <a:rPr lang="en-US" dirty="0" err="1"/>
              <a:t>mCRPC</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457581" y="2579908"/>
            <a:ext cx="47700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Multigene germline and somatic/</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next-generation sequencing (NGS)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599433" y="4496766"/>
            <a:ext cx="4628205"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Multigene somatic/NGS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457580" y="3641953"/>
            <a:ext cx="47700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Germline BRCA; if negative, multigene somatic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eg</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NGS)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5380038" y="4465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538003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5380038"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691019" y="2514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7687965" y="3620008"/>
            <a:ext cx="54163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7162800" y="44641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pic>
        <p:nvPicPr>
          <p:cNvPr id="17" name="Picture 16">
            <a:extLst>
              <a:ext uri="{FF2B5EF4-FFF2-40B4-BE49-F238E27FC236}">
                <a16:creationId xmlns:a16="http://schemas.microsoft.com/office/drawing/2014/main" id="{51270140-D09D-CA46-9C7F-30A6CAAB0F35}"/>
              </a:ext>
            </a:extLst>
          </p:cNvPr>
          <p:cNvPicPr>
            <a:picLocks noChangeAspect="1"/>
          </p:cNvPicPr>
          <p:nvPr/>
        </p:nvPicPr>
        <p:blipFill>
          <a:blip r:embed="rId2"/>
          <a:srcRect/>
          <a:stretch/>
        </p:blipFill>
        <p:spPr bwMode="auto">
          <a:xfrm>
            <a:off x="5816077" y="4465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3">
            <a:extLst>
              <a:ext uri="{FF2B5EF4-FFF2-40B4-BE49-F238E27FC236}">
                <a16:creationId xmlns:a16="http://schemas.microsoft.com/office/drawing/2014/main" id="{64B7F655-AA48-5547-AA30-830745AE3E47}"/>
              </a:ext>
            </a:extLst>
          </p:cNvPr>
          <p:cNvPicPr>
            <a:picLocks noChangeAspect="1"/>
          </p:cNvPicPr>
          <p:nvPr/>
        </p:nvPicPr>
        <p:blipFill>
          <a:blip r:embed="rId4"/>
          <a:srcRect/>
          <a:stretch/>
        </p:blipFill>
        <p:spPr bwMode="auto">
          <a:xfrm>
            <a:off x="5816076"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62E618E7-C7B4-844F-98CC-7E7E7414B70B}"/>
              </a:ext>
            </a:extLst>
          </p:cNvPr>
          <p:cNvPicPr>
            <a:picLocks noChangeAspect="1"/>
          </p:cNvPicPr>
          <p:nvPr/>
        </p:nvPicPr>
        <p:blipFill>
          <a:blip r:embed="rId3"/>
          <a:srcRect/>
          <a:stretch/>
        </p:blipFill>
        <p:spPr bwMode="auto">
          <a:xfrm>
            <a:off x="5814685"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76F223FC-A73A-1443-B57E-F710429B3BB0}"/>
              </a:ext>
            </a:extLst>
          </p:cNvPr>
          <p:cNvPicPr>
            <a:picLocks noChangeAspect="1"/>
          </p:cNvPicPr>
          <p:nvPr/>
        </p:nvPicPr>
        <p:blipFill>
          <a:blip r:embed="rId3"/>
          <a:srcRect/>
          <a:stretch/>
        </p:blipFill>
        <p:spPr bwMode="auto">
          <a:xfrm>
            <a:off x="624933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C3F9CD06-CF09-1240-9520-15137812DC10}"/>
              </a:ext>
            </a:extLst>
          </p:cNvPr>
          <p:cNvPicPr>
            <a:picLocks noChangeAspect="1"/>
          </p:cNvPicPr>
          <p:nvPr/>
        </p:nvPicPr>
        <p:blipFill>
          <a:blip r:embed="rId3"/>
          <a:srcRect/>
          <a:stretch/>
        </p:blipFill>
        <p:spPr bwMode="auto">
          <a:xfrm>
            <a:off x="6683979"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5DC0069-B388-374D-9C85-BB1465E181D2}"/>
              </a:ext>
            </a:extLst>
          </p:cNvPr>
          <p:cNvPicPr>
            <a:picLocks noChangeAspect="1"/>
          </p:cNvPicPr>
          <p:nvPr/>
        </p:nvPicPr>
        <p:blipFill>
          <a:blip r:embed="rId3"/>
          <a:srcRect/>
          <a:stretch/>
        </p:blipFill>
        <p:spPr bwMode="auto">
          <a:xfrm>
            <a:off x="712894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6D9E79D9-087E-6348-8504-052D47CEDAA5}"/>
              </a:ext>
            </a:extLst>
          </p:cNvPr>
          <p:cNvPicPr>
            <a:picLocks noChangeAspect="1"/>
          </p:cNvPicPr>
          <p:nvPr/>
        </p:nvPicPr>
        <p:blipFill>
          <a:blip r:embed="rId3"/>
          <a:srcRect/>
          <a:stretch/>
        </p:blipFill>
        <p:spPr bwMode="auto">
          <a:xfrm>
            <a:off x="756359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4E2CB2A5-57D4-1A42-A5CD-9F8D12FD752F}"/>
              </a:ext>
            </a:extLst>
          </p:cNvPr>
          <p:cNvPicPr>
            <a:picLocks noChangeAspect="1"/>
          </p:cNvPicPr>
          <p:nvPr/>
        </p:nvPicPr>
        <p:blipFill>
          <a:blip r:embed="rId3"/>
          <a:srcRect/>
          <a:stretch/>
        </p:blipFill>
        <p:spPr bwMode="auto">
          <a:xfrm>
            <a:off x="799824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D52CA123-8F35-CB45-87B1-A216DFF39CBC}"/>
              </a:ext>
            </a:extLst>
          </p:cNvPr>
          <p:cNvPicPr>
            <a:picLocks noChangeAspect="1"/>
          </p:cNvPicPr>
          <p:nvPr/>
        </p:nvPicPr>
        <p:blipFill>
          <a:blip r:embed="rId3"/>
          <a:srcRect/>
          <a:stretch/>
        </p:blipFill>
        <p:spPr bwMode="auto">
          <a:xfrm>
            <a:off x="843704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9559FBBC-E5DF-5F4F-B3D6-0975ECBA16FD}"/>
              </a:ext>
            </a:extLst>
          </p:cNvPr>
          <p:cNvPicPr>
            <a:picLocks noChangeAspect="1"/>
          </p:cNvPicPr>
          <p:nvPr/>
        </p:nvPicPr>
        <p:blipFill>
          <a:blip r:embed="rId3"/>
          <a:srcRect/>
          <a:stretch/>
        </p:blipFill>
        <p:spPr bwMode="auto">
          <a:xfrm>
            <a:off x="887169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39A37639-5EB4-784D-AAA8-0DB4A7F70B74}"/>
              </a:ext>
            </a:extLst>
          </p:cNvPr>
          <p:cNvPicPr>
            <a:picLocks noChangeAspect="1"/>
          </p:cNvPicPr>
          <p:nvPr/>
        </p:nvPicPr>
        <p:blipFill>
          <a:blip r:embed="rId3"/>
          <a:srcRect/>
          <a:stretch/>
        </p:blipFill>
        <p:spPr bwMode="auto">
          <a:xfrm>
            <a:off x="930634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
            <a:extLst>
              <a:ext uri="{FF2B5EF4-FFF2-40B4-BE49-F238E27FC236}">
                <a16:creationId xmlns:a16="http://schemas.microsoft.com/office/drawing/2014/main" id="{E528AC11-8EB2-F644-AE47-56626E9494FD}"/>
              </a:ext>
            </a:extLst>
          </p:cNvPr>
          <p:cNvPicPr>
            <a:picLocks noChangeAspect="1"/>
          </p:cNvPicPr>
          <p:nvPr/>
        </p:nvPicPr>
        <p:blipFill>
          <a:blip r:embed="rId4"/>
          <a:srcRect/>
          <a:stretch/>
        </p:blipFill>
        <p:spPr bwMode="auto">
          <a:xfrm>
            <a:off x="6249332"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7CFF03DD-2DB0-DE46-8882-9E7D83A4952D}"/>
              </a:ext>
            </a:extLst>
          </p:cNvPr>
          <p:cNvPicPr>
            <a:picLocks noChangeAspect="1"/>
          </p:cNvPicPr>
          <p:nvPr/>
        </p:nvPicPr>
        <p:blipFill>
          <a:blip r:embed="rId4"/>
          <a:srcRect/>
          <a:stretch/>
        </p:blipFill>
        <p:spPr bwMode="auto">
          <a:xfrm>
            <a:off x="6685370"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10CCC376-5A45-B741-A06E-5F18C3AC6973}"/>
              </a:ext>
            </a:extLst>
          </p:cNvPr>
          <p:cNvPicPr>
            <a:picLocks noChangeAspect="1"/>
          </p:cNvPicPr>
          <p:nvPr/>
        </p:nvPicPr>
        <p:blipFill>
          <a:blip r:embed="rId4"/>
          <a:srcRect/>
          <a:stretch/>
        </p:blipFill>
        <p:spPr bwMode="auto">
          <a:xfrm>
            <a:off x="7129552"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38737293-EAAC-D446-B5BB-486083A89E07}"/>
              </a:ext>
            </a:extLst>
          </p:cNvPr>
          <p:cNvPicPr>
            <a:picLocks noChangeAspect="1"/>
          </p:cNvPicPr>
          <p:nvPr/>
        </p:nvPicPr>
        <p:blipFill>
          <a:blip r:embed="rId5"/>
          <a:srcRect/>
          <a:stretch/>
        </p:blipFill>
        <p:spPr bwMode="auto">
          <a:xfrm>
            <a:off x="5380038" y="527053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9">
            <a:extLst>
              <a:ext uri="{FF2B5EF4-FFF2-40B4-BE49-F238E27FC236}">
                <a16:creationId xmlns:a16="http://schemas.microsoft.com/office/drawing/2014/main" id="{E11D4477-3D2D-A947-A803-63C7DDEDB869}"/>
              </a:ext>
            </a:extLst>
          </p:cNvPr>
          <p:cNvSpPr txBox="1">
            <a:spLocks noChangeArrowheads="1"/>
          </p:cNvSpPr>
          <p:nvPr/>
        </p:nvSpPr>
        <p:spPr bwMode="auto">
          <a:xfrm>
            <a:off x="5890419" y="527810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8" name="Text Box 4">
            <a:extLst>
              <a:ext uri="{FF2B5EF4-FFF2-40B4-BE49-F238E27FC236}">
                <a16:creationId xmlns:a16="http://schemas.microsoft.com/office/drawing/2014/main" id="{95E479A3-79B8-104A-A4C8-0DD333A0FF50}"/>
              </a:ext>
            </a:extLst>
          </p:cNvPr>
          <p:cNvSpPr txBox="1">
            <a:spLocks noChangeArrowheads="1"/>
          </p:cNvSpPr>
          <p:nvPr/>
        </p:nvSpPr>
        <p:spPr bwMode="auto">
          <a:xfrm>
            <a:off x="1454727" y="5303837"/>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Germline BRCA</a:t>
            </a:r>
          </a:p>
        </p:txBody>
      </p:sp>
      <p:pic>
        <p:nvPicPr>
          <p:cNvPr id="33" name="Picture 32">
            <a:extLst>
              <a:ext uri="{FF2B5EF4-FFF2-40B4-BE49-F238E27FC236}">
                <a16:creationId xmlns:a16="http://schemas.microsoft.com/office/drawing/2014/main" id="{F193BD0D-4748-2444-8E2E-0887FBC32F08}"/>
              </a:ext>
            </a:extLst>
          </p:cNvPr>
          <p:cNvPicPr>
            <a:picLocks noChangeAspect="1"/>
          </p:cNvPicPr>
          <p:nvPr/>
        </p:nvPicPr>
        <p:blipFill>
          <a:blip r:embed="rId2"/>
          <a:srcRect/>
          <a:stretch/>
        </p:blipFill>
        <p:spPr bwMode="auto">
          <a:xfrm>
            <a:off x="6255957" y="4465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F4F46B9-49E0-F14B-993E-5C717C347944}"/>
              </a:ext>
            </a:extLst>
          </p:cNvPr>
          <p:cNvPicPr>
            <a:picLocks noChangeAspect="1"/>
          </p:cNvPicPr>
          <p:nvPr/>
        </p:nvPicPr>
        <p:blipFill>
          <a:blip r:embed="rId3"/>
          <a:srcRect/>
          <a:stretch/>
        </p:blipFill>
        <p:spPr bwMode="auto">
          <a:xfrm>
            <a:off x="974098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587879E1-51BA-BA4A-958F-791E8DC5A342}"/>
              </a:ext>
            </a:extLst>
          </p:cNvPr>
          <p:cNvPicPr>
            <a:picLocks noChangeAspect="1"/>
          </p:cNvPicPr>
          <p:nvPr/>
        </p:nvPicPr>
        <p:blipFill>
          <a:blip r:embed="rId3"/>
          <a:srcRect/>
          <a:stretch/>
        </p:blipFill>
        <p:spPr bwMode="auto">
          <a:xfrm>
            <a:off x="10175635"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2116491E-8615-7040-AAD7-EA7485D5D497}"/>
              </a:ext>
            </a:extLst>
          </p:cNvPr>
          <p:cNvPicPr>
            <a:picLocks noChangeAspect="1"/>
          </p:cNvPicPr>
          <p:nvPr/>
        </p:nvPicPr>
        <p:blipFill>
          <a:blip r:embed="rId2"/>
          <a:srcRect/>
          <a:stretch/>
        </p:blipFill>
        <p:spPr bwMode="auto">
          <a:xfrm>
            <a:off x="6697786" y="4465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6366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9677400" cy="1926578"/>
          </a:xfrm>
        </p:spPr>
        <p:txBody>
          <a:bodyPr/>
          <a:lstStyle/>
          <a:p>
            <a:r>
              <a:rPr lang="en-US" dirty="0"/>
              <a:t>Regulatory and </a:t>
            </a:r>
            <a:r>
              <a:rPr lang="en-US" dirty="0" err="1"/>
              <a:t>reimbursment</a:t>
            </a:r>
            <a:r>
              <a:rPr lang="en-US" dirty="0"/>
              <a:t> issues aside, for patients with </a:t>
            </a:r>
            <a:r>
              <a:rPr lang="en-US" dirty="0" err="1"/>
              <a:t>mCRPC</a:t>
            </a:r>
            <a:r>
              <a:rPr lang="en-US" dirty="0"/>
              <a:t> and a germline BRCA mutation to whom you are planning to administer a PARP inhibitor, do you have a preference as to which one?</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457581" y="2864180"/>
            <a:ext cx="350481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pic>
        <p:nvPicPr>
          <p:cNvPr id="21" name="Picture 20">
            <a:extLst>
              <a:ext uri="{FF2B5EF4-FFF2-40B4-BE49-F238E27FC236}">
                <a16:creationId xmlns:a16="http://schemas.microsoft.com/office/drawing/2014/main" id="{E39511BF-721B-5F44-A482-B1FEDCD5E26D}"/>
              </a:ext>
            </a:extLst>
          </p:cNvPr>
          <p:cNvPicPr>
            <a:picLocks noChangeAspect="1"/>
          </p:cNvPicPr>
          <p:nvPr/>
        </p:nvPicPr>
        <p:blipFill>
          <a:blip r:embed="rId2"/>
          <a:srcRect/>
          <a:stretch/>
        </p:blipFill>
        <p:spPr bwMode="auto">
          <a:xfrm>
            <a:off x="4133088"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9">
            <a:extLst>
              <a:ext uri="{FF2B5EF4-FFF2-40B4-BE49-F238E27FC236}">
                <a16:creationId xmlns:a16="http://schemas.microsoft.com/office/drawing/2014/main" id="{ABB5DC8E-95B2-1745-AC1F-F6F94B87B27D}"/>
              </a:ext>
            </a:extLst>
          </p:cNvPr>
          <p:cNvSpPr txBox="1">
            <a:spLocks noChangeArrowheads="1"/>
          </p:cNvSpPr>
          <p:nvPr/>
        </p:nvSpPr>
        <p:spPr bwMode="auto">
          <a:xfrm>
            <a:off x="9425432" y="25606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pic>
        <p:nvPicPr>
          <p:cNvPr id="24" name="Picture 23">
            <a:extLst>
              <a:ext uri="{FF2B5EF4-FFF2-40B4-BE49-F238E27FC236}">
                <a16:creationId xmlns:a16="http://schemas.microsoft.com/office/drawing/2014/main" id="{83A66F09-789A-704B-8936-8145F0FC8CD1}"/>
              </a:ext>
            </a:extLst>
          </p:cNvPr>
          <p:cNvPicPr>
            <a:picLocks noChangeAspect="1"/>
          </p:cNvPicPr>
          <p:nvPr/>
        </p:nvPicPr>
        <p:blipFill>
          <a:blip r:embed="rId2"/>
          <a:srcRect/>
          <a:stretch/>
        </p:blipFill>
        <p:spPr bwMode="auto">
          <a:xfrm>
            <a:off x="4572000"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FA6A9B02-5EF0-7647-A9C2-7BE8908A7D77}"/>
              </a:ext>
            </a:extLst>
          </p:cNvPr>
          <p:cNvPicPr>
            <a:picLocks noChangeAspect="1"/>
          </p:cNvPicPr>
          <p:nvPr/>
        </p:nvPicPr>
        <p:blipFill>
          <a:blip r:embed="rId2"/>
          <a:srcRect/>
          <a:stretch/>
        </p:blipFill>
        <p:spPr bwMode="auto">
          <a:xfrm>
            <a:off x="5010912"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E9F0551-441A-4644-941E-C09AE3EA032F}"/>
              </a:ext>
            </a:extLst>
          </p:cNvPr>
          <p:cNvPicPr>
            <a:picLocks noChangeAspect="1"/>
          </p:cNvPicPr>
          <p:nvPr/>
        </p:nvPicPr>
        <p:blipFill>
          <a:blip r:embed="rId2"/>
          <a:srcRect/>
          <a:stretch/>
        </p:blipFill>
        <p:spPr bwMode="auto">
          <a:xfrm>
            <a:off x="5449824"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C0F4B48D-41FD-5140-9551-BC27C48C9B94}"/>
              </a:ext>
            </a:extLst>
          </p:cNvPr>
          <p:cNvPicPr>
            <a:picLocks noChangeAspect="1"/>
          </p:cNvPicPr>
          <p:nvPr/>
        </p:nvPicPr>
        <p:blipFill>
          <a:blip r:embed="rId2"/>
          <a:srcRect/>
          <a:stretch/>
        </p:blipFill>
        <p:spPr bwMode="auto">
          <a:xfrm>
            <a:off x="5888736"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B923AF37-F4CB-9A43-A6E3-FC436F5A1C43}"/>
              </a:ext>
            </a:extLst>
          </p:cNvPr>
          <p:cNvPicPr>
            <a:picLocks noChangeAspect="1"/>
          </p:cNvPicPr>
          <p:nvPr/>
        </p:nvPicPr>
        <p:blipFill>
          <a:blip r:embed="rId2"/>
          <a:srcRect/>
          <a:stretch/>
        </p:blipFill>
        <p:spPr bwMode="auto">
          <a:xfrm>
            <a:off x="6327648"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1677230D-5391-F745-BF9F-C13C3563C96E}"/>
              </a:ext>
            </a:extLst>
          </p:cNvPr>
          <p:cNvPicPr>
            <a:picLocks noChangeAspect="1"/>
          </p:cNvPicPr>
          <p:nvPr/>
        </p:nvPicPr>
        <p:blipFill>
          <a:blip r:embed="rId2"/>
          <a:srcRect/>
          <a:stretch/>
        </p:blipFill>
        <p:spPr bwMode="auto">
          <a:xfrm>
            <a:off x="6766560"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D02BAC23-F5C8-BD46-939F-6F1BDEFBE1EA}"/>
              </a:ext>
            </a:extLst>
          </p:cNvPr>
          <p:cNvPicPr>
            <a:picLocks noChangeAspect="1"/>
          </p:cNvPicPr>
          <p:nvPr/>
        </p:nvPicPr>
        <p:blipFill>
          <a:blip r:embed="rId2"/>
          <a:srcRect/>
          <a:stretch/>
        </p:blipFill>
        <p:spPr bwMode="auto">
          <a:xfrm>
            <a:off x="7205472"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3A02DA23-9DA0-F247-9D32-AAC32B6759CA}"/>
              </a:ext>
            </a:extLst>
          </p:cNvPr>
          <p:cNvPicPr>
            <a:picLocks noChangeAspect="1"/>
          </p:cNvPicPr>
          <p:nvPr/>
        </p:nvPicPr>
        <p:blipFill>
          <a:blip r:embed="rId2"/>
          <a:srcRect/>
          <a:stretch/>
        </p:blipFill>
        <p:spPr bwMode="auto">
          <a:xfrm>
            <a:off x="7644384"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877365E8-DD1B-FF43-B800-D333D1847041}"/>
              </a:ext>
            </a:extLst>
          </p:cNvPr>
          <p:cNvPicPr>
            <a:picLocks noChangeAspect="1"/>
          </p:cNvPicPr>
          <p:nvPr/>
        </p:nvPicPr>
        <p:blipFill>
          <a:blip r:embed="rId2"/>
          <a:srcRect/>
          <a:stretch/>
        </p:blipFill>
        <p:spPr bwMode="auto">
          <a:xfrm>
            <a:off x="8083296"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52FEAB57-F8CC-7B43-98EB-B9A3F76B3B9D}"/>
              </a:ext>
            </a:extLst>
          </p:cNvPr>
          <p:cNvPicPr>
            <a:picLocks noChangeAspect="1"/>
          </p:cNvPicPr>
          <p:nvPr/>
        </p:nvPicPr>
        <p:blipFill>
          <a:blip r:embed="rId2"/>
          <a:srcRect/>
          <a:stretch/>
        </p:blipFill>
        <p:spPr bwMode="auto">
          <a:xfrm>
            <a:off x="8522208"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5FC76D0-723E-4C4B-83B7-DCA90A3FD15C}"/>
              </a:ext>
            </a:extLst>
          </p:cNvPr>
          <p:cNvPicPr>
            <a:picLocks noChangeAspect="1"/>
          </p:cNvPicPr>
          <p:nvPr/>
        </p:nvPicPr>
        <p:blipFill>
          <a:blip r:embed="rId2"/>
          <a:srcRect/>
          <a:stretch/>
        </p:blipFill>
        <p:spPr bwMode="auto">
          <a:xfrm>
            <a:off x="8961120" y="25799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9C3FAD26-5F24-8A4E-B056-80A229144BF8}"/>
              </a:ext>
            </a:extLst>
          </p:cNvPr>
          <p:cNvPicPr>
            <a:picLocks noChangeAspect="1"/>
          </p:cNvPicPr>
          <p:nvPr/>
        </p:nvPicPr>
        <p:blipFill>
          <a:blip r:embed="rId2"/>
          <a:srcRect/>
          <a:stretch/>
        </p:blipFill>
        <p:spPr bwMode="auto">
          <a:xfrm>
            <a:off x="4133088"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EADCC9A-3AA9-7C4D-B44D-18DA42BDFB25}"/>
              </a:ext>
            </a:extLst>
          </p:cNvPr>
          <p:cNvPicPr>
            <a:picLocks noChangeAspect="1"/>
          </p:cNvPicPr>
          <p:nvPr/>
        </p:nvPicPr>
        <p:blipFill>
          <a:blip r:embed="rId2"/>
          <a:srcRect/>
          <a:stretch/>
        </p:blipFill>
        <p:spPr bwMode="auto">
          <a:xfrm>
            <a:off x="4572000"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E60C736-7E43-7145-B89B-918672953372}"/>
              </a:ext>
            </a:extLst>
          </p:cNvPr>
          <p:cNvPicPr>
            <a:picLocks noChangeAspect="1"/>
          </p:cNvPicPr>
          <p:nvPr/>
        </p:nvPicPr>
        <p:blipFill>
          <a:blip r:embed="rId2"/>
          <a:srcRect/>
          <a:stretch/>
        </p:blipFill>
        <p:spPr bwMode="auto">
          <a:xfrm>
            <a:off x="5010912"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0D1FEAF-1A60-5A42-9856-AE00ECE822F1}"/>
              </a:ext>
            </a:extLst>
          </p:cNvPr>
          <p:cNvPicPr>
            <a:picLocks noChangeAspect="1"/>
          </p:cNvPicPr>
          <p:nvPr/>
        </p:nvPicPr>
        <p:blipFill>
          <a:blip r:embed="rId2"/>
          <a:srcRect/>
          <a:stretch/>
        </p:blipFill>
        <p:spPr bwMode="auto">
          <a:xfrm>
            <a:off x="5449824"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4">
            <a:extLst>
              <a:ext uri="{FF2B5EF4-FFF2-40B4-BE49-F238E27FC236}">
                <a16:creationId xmlns:a16="http://schemas.microsoft.com/office/drawing/2014/main" id="{9CF85173-BEAD-CF49-BE18-4590165F158A}"/>
              </a:ext>
            </a:extLst>
          </p:cNvPr>
          <p:cNvSpPr txBox="1">
            <a:spLocks noChangeArrowheads="1"/>
          </p:cNvSpPr>
          <p:nvPr/>
        </p:nvSpPr>
        <p:spPr bwMode="auto">
          <a:xfrm>
            <a:off x="268179" y="4056670"/>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7" name="Picture 1">
            <a:extLst>
              <a:ext uri="{FF2B5EF4-FFF2-40B4-BE49-F238E27FC236}">
                <a16:creationId xmlns:a16="http://schemas.microsoft.com/office/drawing/2014/main" id="{A6B9BE9A-1F89-0A44-9B91-F0AE2CB6C799}"/>
              </a:ext>
            </a:extLst>
          </p:cNvPr>
          <p:cNvPicPr>
            <a:picLocks noChangeAspect="1"/>
          </p:cNvPicPr>
          <p:nvPr/>
        </p:nvPicPr>
        <p:blipFill>
          <a:blip r:embed="rId3"/>
          <a:srcRect/>
          <a:stretch/>
        </p:blipFill>
        <p:spPr bwMode="auto">
          <a:xfrm>
            <a:off x="4115810" y="399720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0257F054-108F-484A-AA42-ED6C6D633723}"/>
              </a:ext>
            </a:extLst>
          </p:cNvPr>
          <p:cNvSpPr txBox="1">
            <a:spLocks noChangeArrowheads="1"/>
          </p:cNvSpPr>
          <p:nvPr/>
        </p:nvSpPr>
        <p:spPr bwMode="auto">
          <a:xfrm>
            <a:off x="5100455" y="40084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35" name="Picture 1">
            <a:extLst>
              <a:ext uri="{FF2B5EF4-FFF2-40B4-BE49-F238E27FC236}">
                <a16:creationId xmlns:a16="http://schemas.microsoft.com/office/drawing/2014/main" id="{DF31369D-5299-4E4D-A551-101C25882033}"/>
              </a:ext>
            </a:extLst>
          </p:cNvPr>
          <p:cNvPicPr>
            <a:picLocks noChangeAspect="1"/>
          </p:cNvPicPr>
          <p:nvPr/>
        </p:nvPicPr>
        <p:blipFill>
          <a:blip r:embed="rId3"/>
          <a:srcRect/>
          <a:stretch/>
        </p:blipFill>
        <p:spPr bwMode="auto">
          <a:xfrm>
            <a:off x="4554722" y="399720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0132C492-FEB5-D843-ADB9-9C8AF99F0D79}"/>
              </a:ext>
            </a:extLst>
          </p:cNvPr>
          <p:cNvPicPr>
            <a:picLocks noChangeAspect="1"/>
          </p:cNvPicPr>
          <p:nvPr/>
        </p:nvPicPr>
        <p:blipFill>
          <a:blip r:embed="rId2"/>
          <a:srcRect/>
          <a:stretch/>
        </p:blipFill>
        <p:spPr bwMode="auto">
          <a:xfrm>
            <a:off x="5895866"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5BAE3191-B7DD-C440-AEC5-502052D42C08}"/>
              </a:ext>
            </a:extLst>
          </p:cNvPr>
          <p:cNvPicPr>
            <a:picLocks noChangeAspect="1"/>
          </p:cNvPicPr>
          <p:nvPr/>
        </p:nvPicPr>
        <p:blipFill>
          <a:blip r:embed="rId2"/>
          <a:srcRect/>
          <a:stretch/>
        </p:blipFill>
        <p:spPr bwMode="auto">
          <a:xfrm>
            <a:off x="6327648"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01AAE9D1-5E73-3C46-9B7A-DBCD987B55D2}"/>
              </a:ext>
            </a:extLst>
          </p:cNvPr>
          <p:cNvPicPr>
            <a:picLocks noChangeAspect="1"/>
          </p:cNvPicPr>
          <p:nvPr/>
        </p:nvPicPr>
        <p:blipFill>
          <a:blip r:embed="rId2"/>
          <a:srcRect/>
          <a:stretch/>
        </p:blipFill>
        <p:spPr bwMode="auto">
          <a:xfrm>
            <a:off x="6766560"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52102723-367E-CC4D-B2CF-D32189399BD3}"/>
              </a:ext>
            </a:extLst>
          </p:cNvPr>
          <p:cNvPicPr>
            <a:picLocks noChangeAspect="1"/>
          </p:cNvPicPr>
          <p:nvPr/>
        </p:nvPicPr>
        <p:blipFill>
          <a:blip r:embed="rId2"/>
          <a:srcRect/>
          <a:stretch/>
        </p:blipFill>
        <p:spPr bwMode="auto">
          <a:xfrm>
            <a:off x="7205472" y="303710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615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674B-93AC-4802-90D1-C583CD738422}"/>
              </a:ext>
            </a:extLst>
          </p:cNvPr>
          <p:cNvSpPr>
            <a:spLocks noGrp="1"/>
          </p:cNvSpPr>
          <p:nvPr>
            <p:ph type="title"/>
          </p:nvPr>
        </p:nvSpPr>
        <p:spPr>
          <a:xfrm>
            <a:off x="1419041" y="2857500"/>
            <a:ext cx="9353919" cy="1143000"/>
          </a:xfrm>
        </p:spPr>
        <p:txBody>
          <a:bodyPr/>
          <a:lstStyle/>
          <a:p>
            <a:r>
              <a:rPr lang="en-US" sz="3600" dirty="0"/>
              <a:t>MODULE 1: Management Approaches for </a:t>
            </a:r>
            <a:br>
              <a:rPr lang="en-US" sz="3600" dirty="0"/>
            </a:br>
            <a:r>
              <a:rPr lang="en-US" sz="3600" dirty="0"/>
              <a:t>Nonmetastatic Prostate Cancer</a:t>
            </a:r>
          </a:p>
        </p:txBody>
      </p:sp>
    </p:spTree>
    <p:extLst>
      <p:ext uri="{BB962C8B-B14F-4D97-AF65-F5344CB8AC3E}">
        <p14:creationId xmlns:p14="http://schemas.microsoft.com/office/powerpoint/2010/main" val="3174176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9677400" cy="1926578"/>
          </a:xfrm>
        </p:spPr>
        <p:txBody>
          <a:bodyPr/>
          <a:lstStyle/>
          <a:p>
            <a:r>
              <a:rPr lang="en-US" dirty="0"/>
              <a:t>In general, when </a:t>
            </a:r>
            <a:r>
              <a:rPr lang="en-US" dirty="0" err="1"/>
              <a:t>adminstering</a:t>
            </a:r>
            <a:r>
              <a:rPr lang="en-US" dirty="0"/>
              <a:t> a PARP inhibitor to a patient with metastatic prostate cancer, do you use prophylactic antiemetic/gastrointestinal medication?</a:t>
            </a: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17" name="Text Box 4">
            <a:extLst>
              <a:ext uri="{FF2B5EF4-FFF2-40B4-BE49-F238E27FC236}">
                <a16:creationId xmlns:a16="http://schemas.microsoft.com/office/drawing/2014/main" id="{1BE53434-E445-F343-BB27-239E51341FEE}"/>
              </a:ext>
            </a:extLst>
          </p:cNvPr>
          <p:cNvSpPr txBox="1">
            <a:spLocks noChangeArrowheads="1"/>
          </p:cNvSpPr>
          <p:nvPr/>
        </p:nvSpPr>
        <p:spPr bwMode="auto">
          <a:xfrm>
            <a:off x="717755" y="2897193"/>
            <a:ext cx="27639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8" name="Text Box 4">
            <a:extLst>
              <a:ext uri="{FF2B5EF4-FFF2-40B4-BE49-F238E27FC236}">
                <a16:creationId xmlns:a16="http://schemas.microsoft.com/office/drawing/2014/main" id="{2A3ACC06-AB55-FB46-AD15-91C16185F983}"/>
              </a:ext>
            </a:extLst>
          </p:cNvPr>
          <p:cNvSpPr txBox="1">
            <a:spLocks noChangeArrowheads="1"/>
          </p:cNvSpPr>
          <p:nvPr/>
        </p:nvSpPr>
        <p:spPr bwMode="auto">
          <a:xfrm>
            <a:off x="1022555" y="3812436"/>
            <a:ext cx="2459176"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9" name="Text Box 9">
            <a:extLst>
              <a:ext uri="{FF2B5EF4-FFF2-40B4-BE49-F238E27FC236}">
                <a16:creationId xmlns:a16="http://schemas.microsoft.com/office/drawing/2014/main" id="{12B3AAF5-D89A-274F-A981-8D3B3850971A}"/>
              </a:ext>
            </a:extLst>
          </p:cNvPr>
          <p:cNvSpPr txBox="1">
            <a:spLocks noChangeArrowheads="1"/>
          </p:cNvSpPr>
          <p:nvPr/>
        </p:nvSpPr>
        <p:spPr bwMode="auto">
          <a:xfrm>
            <a:off x="8153400" y="3768130"/>
            <a:ext cx="376526"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20" name="Text Box 9">
            <a:extLst>
              <a:ext uri="{FF2B5EF4-FFF2-40B4-BE49-F238E27FC236}">
                <a16:creationId xmlns:a16="http://schemas.microsoft.com/office/drawing/2014/main" id="{04FB2EF3-DD5D-344C-B153-CE810453EAD5}"/>
              </a:ext>
            </a:extLst>
          </p:cNvPr>
          <p:cNvSpPr txBox="1">
            <a:spLocks noChangeArrowheads="1"/>
          </p:cNvSpPr>
          <p:nvPr/>
        </p:nvSpPr>
        <p:spPr bwMode="auto">
          <a:xfrm>
            <a:off x="8991600" y="285773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22" name="Picture 1">
            <a:extLst>
              <a:ext uri="{FF2B5EF4-FFF2-40B4-BE49-F238E27FC236}">
                <a16:creationId xmlns:a16="http://schemas.microsoft.com/office/drawing/2014/main" id="{F5F3CB16-E9D9-8748-9125-4CD4BDCF8A6C}"/>
              </a:ext>
            </a:extLst>
          </p:cNvPr>
          <p:cNvPicPr>
            <a:picLocks noChangeAspect="1"/>
          </p:cNvPicPr>
          <p:nvPr/>
        </p:nvPicPr>
        <p:blipFill>
          <a:blip r:embed="rId2"/>
          <a:srcRect/>
          <a:stretch/>
        </p:blipFill>
        <p:spPr bwMode="auto">
          <a:xfrm>
            <a:off x="3650986"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5E38F1BD-2FA7-0749-A3D5-865E2520932D}"/>
              </a:ext>
            </a:extLst>
          </p:cNvPr>
          <p:cNvPicPr>
            <a:picLocks noChangeAspect="1"/>
          </p:cNvPicPr>
          <p:nvPr/>
        </p:nvPicPr>
        <p:blipFill>
          <a:blip r:embed="rId3"/>
          <a:srcRect/>
          <a:stretch/>
        </p:blipFill>
        <p:spPr bwMode="auto">
          <a:xfrm>
            <a:off x="3650986"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3E9771BC-BFBB-5544-B621-75AC2B576F5C}"/>
              </a:ext>
            </a:extLst>
          </p:cNvPr>
          <p:cNvPicPr>
            <a:picLocks noChangeAspect="1"/>
          </p:cNvPicPr>
          <p:nvPr/>
        </p:nvPicPr>
        <p:blipFill>
          <a:blip r:embed="rId2"/>
          <a:srcRect/>
          <a:stretch/>
        </p:blipFill>
        <p:spPr bwMode="auto">
          <a:xfrm>
            <a:off x="4089241"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EA7A915E-A066-5E4E-96E8-3F889355303E}"/>
              </a:ext>
            </a:extLst>
          </p:cNvPr>
          <p:cNvPicPr>
            <a:picLocks noChangeAspect="1"/>
          </p:cNvPicPr>
          <p:nvPr/>
        </p:nvPicPr>
        <p:blipFill>
          <a:blip r:embed="rId2"/>
          <a:srcRect/>
          <a:stretch/>
        </p:blipFill>
        <p:spPr bwMode="auto">
          <a:xfrm>
            <a:off x="4532938"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422BC4F3-B737-B245-9118-5A33ABC57E8E}"/>
              </a:ext>
            </a:extLst>
          </p:cNvPr>
          <p:cNvPicPr>
            <a:picLocks noChangeAspect="1"/>
          </p:cNvPicPr>
          <p:nvPr/>
        </p:nvPicPr>
        <p:blipFill>
          <a:blip r:embed="rId2"/>
          <a:srcRect/>
          <a:stretch/>
        </p:blipFill>
        <p:spPr bwMode="auto">
          <a:xfrm>
            <a:off x="4971193"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30DB7B27-C982-D845-8803-A5CE073C86C8}"/>
              </a:ext>
            </a:extLst>
          </p:cNvPr>
          <p:cNvPicPr>
            <a:picLocks noChangeAspect="1"/>
          </p:cNvPicPr>
          <p:nvPr/>
        </p:nvPicPr>
        <p:blipFill>
          <a:blip r:embed="rId2"/>
          <a:srcRect/>
          <a:stretch/>
        </p:blipFill>
        <p:spPr bwMode="auto">
          <a:xfrm>
            <a:off x="5404006"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
            <a:extLst>
              <a:ext uri="{FF2B5EF4-FFF2-40B4-BE49-F238E27FC236}">
                <a16:creationId xmlns:a16="http://schemas.microsoft.com/office/drawing/2014/main" id="{9C424F47-D171-F444-AB75-89FD16248CBB}"/>
              </a:ext>
            </a:extLst>
          </p:cNvPr>
          <p:cNvPicPr>
            <a:picLocks noChangeAspect="1"/>
          </p:cNvPicPr>
          <p:nvPr/>
        </p:nvPicPr>
        <p:blipFill>
          <a:blip r:embed="rId2"/>
          <a:srcRect/>
          <a:stretch/>
        </p:blipFill>
        <p:spPr bwMode="auto">
          <a:xfrm>
            <a:off x="5842261"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614201E8-D93B-CC4A-8C3C-E24B3F53BE74}"/>
              </a:ext>
            </a:extLst>
          </p:cNvPr>
          <p:cNvPicPr>
            <a:picLocks noChangeAspect="1"/>
          </p:cNvPicPr>
          <p:nvPr/>
        </p:nvPicPr>
        <p:blipFill>
          <a:blip r:embed="rId2"/>
          <a:srcRect/>
          <a:stretch/>
        </p:blipFill>
        <p:spPr bwMode="auto">
          <a:xfrm>
            <a:off x="6275074"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
            <a:extLst>
              <a:ext uri="{FF2B5EF4-FFF2-40B4-BE49-F238E27FC236}">
                <a16:creationId xmlns:a16="http://schemas.microsoft.com/office/drawing/2014/main" id="{E2B34752-6E6C-3B46-85DB-AC4679CC1F26}"/>
              </a:ext>
            </a:extLst>
          </p:cNvPr>
          <p:cNvPicPr>
            <a:picLocks noChangeAspect="1"/>
          </p:cNvPicPr>
          <p:nvPr/>
        </p:nvPicPr>
        <p:blipFill>
          <a:blip r:embed="rId2"/>
          <a:srcRect/>
          <a:stretch/>
        </p:blipFill>
        <p:spPr bwMode="auto">
          <a:xfrm>
            <a:off x="6713329"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E8FC48E5-B1EA-9B40-980C-382BD2BE431D}"/>
              </a:ext>
            </a:extLst>
          </p:cNvPr>
          <p:cNvPicPr>
            <a:picLocks noChangeAspect="1"/>
          </p:cNvPicPr>
          <p:nvPr/>
        </p:nvPicPr>
        <p:blipFill>
          <a:blip r:embed="rId3"/>
          <a:srcRect/>
          <a:stretch/>
        </p:blipFill>
        <p:spPr bwMode="auto">
          <a:xfrm>
            <a:off x="4089241"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1CBEF417-7B47-854F-AD49-9B46F25D5851}"/>
              </a:ext>
            </a:extLst>
          </p:cNvPr>
          <p:cNvPicPr>
            <a:picLocks noChangeAspect="1"/>
          </p:cNvPicPr>
          <p:nvPr/>
        </p:nvPicPr>
        <p:blipFill>
          <a:blip r:embed="rId3"/>
          <a:srcRect/>
          <a:stretch/>
        </p:blipFill>
        <p:spPr bwMode="auto">
          <a:xfrm>
            <a:off x="4532938"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4B418396-D9CF-364D-8320-9EE965FFDC49}"/>
              </a:ext>
            </a:extLst>
          </p:cNvPr>
          <p:cNvPicPr>
            <a:picLocks noChangeAspect="1"/>
          </p:cNvPicPr>
          <p:nvPr/>
        </p:nvPicPr>
        <p:blipFill>
          <a:blip r:embed="rId2"/>
          <a:srcRect/>
          <a:stretch/>
        </p:blipFill>
        <p:spPr bwMode="auto">
          <a:xfrm>
            <a:off x="7151584"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026B52D7-78F7-F849-A035-2F9D13877417}"/>
              </a:ext>
            </a:extLst>
          </p:cNvPr>
          <p:cNvPicPr>
            <a:picLocks noChangeAspect="1"/>
          </p:cNvPicPr>
          <p:nvPr/>
        </p:nvPicPr>
        <p:blipFill>
          <a:blip r:embed="rId2"/>
          <a:srcRect/>
          <a:stretch/>
        </p:blipFill>
        <p:spPr bwMode="auto">
          <a:xfrm>
            <a:off x="7589839"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5BC29AD2-E55C-0E49-9590-E408CDC446F6}"/>
              </a:ext>
            </a:extLst>
          </p:cNvPr>
          <p:cNvPicPr>
            <a:picLocks noChangeAspect="1"/>
          </p:cNvPicPr>
          <p:nvPr/>
        </p:nvPicPr>
        <p:blipFill>
          <a:blip r:embed="rId2"/>
          <a:srcRect/>
          <a:stretch/>
        </p:blipFill>
        <p:spPr bwMode="auto">
          <a:xfrm>
            <a:off x="8022652"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8495F4C4-4594-DF4B-9028-2B09D713C8AB}"/>
              </a:ext>
            </a:extLst>
          </p:cNvPr>
          <p:cNvPicPr>
            <a:picLocks noChangeAspect="1"/>
          </p:cNvPicPr>
          <p:nvPr/>
        </p:nvPicPr>
        <p:blipFill>
          <a:blip r:embed="rId2"/>
          <a:srcRect/>
          <a:stretch/>
        </p:blipFill>
        <p:spPr bwMode="auto">
          <a:xfrm>
            <a:off x="8460907" y="285719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B37FE8A5-4949-354B-BD54-67F277E053E8}"/>
              </a:ext>
            </a:extLst>
          </p:cNvPr>
          <p:cNvPicPr>
            <a:picLocks noChangeAspect="1"/>
          </p:cNvPicPr>
          <p:nvPr/>
        </p:nvPicPr>
        <p:blipFill>
          <a:blip r:embed="rId3"/>
          <a:srcRect/>
          <a:stretch/>
        </p:blipFill>
        <p:spPr bwMode="auto">
          <a:xfrm>
            <a:off x="4978191"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71DF2BBC-FEA3-1443-9307-50A17090FB9D}"/>
              </a:ext>
            </a:extLst>
          </p:cNvPr>
          <p:cNvPicPr>
            <a:picLocks noChangeAspect="1"/>
          </p:cNvPicPr>
          <p:nvPr/>
        </p:nvPicPr>
        <p:blipFill>
          <a:blip r:embed="rId3"/>
          <a:srcRect/>
          <a:stretch/>
        </p:blipFill>
        <p:spPr bwMode="auto">
          <a:xfrm>
            <a:off x="5416446"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49DB1349-9DAD-D24E-8719-64E3FE0DE4BD}"/>
              </a:ext>
            </a:extLst>
          </p:cNvPr>
          <p:cNvPicPr>
            <a:picLocks noChangeAspect="1"/>
          </p:cNvPicPr>
          <p:nvPr/>
        </p:nvPicPr>
        <p:blipFill>
          <a:blip r:embed="rId3"/>
          <a:srcRect/>
          <a:stretch/>
        </p:blipFill>
        <p:spPr bwMode="auto">
          <a:xfrm>
            <a:off x="5860143"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A947D1BE-9192-7940-8AAA-87085D4E39BA}"/>
              </a:ext>
            </a:extLst>
          </p:cNvPr>
          <p:cNvPicPr>
            <a:picLocks noChangeAspect="1"/>
          </p:cNvPicPr>
          <p:nvPr/>
        </p:nvPicPr>
        <p:blipFill>
          <a:blip r:embed="rId3"/>
          <a:srcRect/>
          <a:stretch/>
        </p:blipFill>
        <p:spPr bwMode="auto">
          <a:xfrm>
            <a:off x="6303840"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CD795F77-9DA7-8845-862B-3DFBF155AC2B}"/>
              </a:ext>
            </a:extLst>
          </p:cNvPr>
          <p:cNvPicPr>
            <a:picLocks noChangeAspect="1"/>
          </p:cNvPicPr>
          <p:nvPr/>
        </p:nvPicPr>
        <p:blipFill>
          <a:blip r:embed="rId3"/>
          <a:srcRect/>
          <a:stretch/>
        </p:blipFill>
        <p:spPr bwMode="auto">
          <a:xfrm>
            <a:off x="6747537"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36BA9492-1367-EE4F-87D5-3AC297F5E4C6}"/>
              </a:ext>
            </a:extLst>
          </p:cNvPr>
          <p:cNvPicPr>
            <a:picLocks noChangeAspect="1"/>
          </p:cNvPicPr>
          <p:nvPr/>
        </p:nvPicPr>
        <p:blipFill>
          <a:blip r:embed="rId3"/>
          <a:srcRect/>
          <a:stretch/>
        </p:blipFill>
        <p:spPr bwMode="auto">
          <a:xfrm>
            <a:off x="7191234"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0CC27D9-C4C6-5349-8824-A14158627B12}"/>
              </a:ext>
            </a:extLst>
          </p:cNvPr>
          <p:cNvPicPr>
            <a:picLocks noChangeAspect="1"/>
          </p:cNvPicPr>
          <p:nvPr/>
        </p:nvPicPr>
        <p:blipFill>
          <a:blip r:embed="rId3"/>
          <a:srcRect/>
          <a:stretch/>
        </p:blipFill>
        <p:spPr bwMode="auto">
          <a:xfrm>
            <a:off x="7634931" y="37798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3136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87C3F6C2-1D10-BA8D-FD12-E82172D14CB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219242"/>
            <a:ext cx="10668000" cy="1926578"/>
          </a:xfrm>
        </p:spPr>
        <p:txBody>
          <a:bodyPr/>
          <a:lstStyle/>
          <a:p>
            <a:r>
              <a:rPr lang="en-US" sz="2000" dirty="0"/>
              <a:t>A 72-year-old man presented with Gleason 8 (4 + 4) prostate adenocarcinoma 2 years ago. CT and bone scans were negative. He underwent proton beam therapy with 2 years of ADT planned. The PSA nadir was 0.1 ng/mL, and PSA rose to 11 ng/mL 1 year later. CT scan shows uptake in a lung nodule, a retroperitoneal node and sclerosis in bones. A bone scan is negative. Genetic testing reveals a </a:t>
            </a:r>
            <a:r>
              <a:rPr lang="en-US" sz="2000" u="sng" dirty="0"/>
              <a:t>BRCA2 germline mutation</a:t>
            </a:r>
            <a:r>
              <a:rPr lang="en-US" sz="2000" dirty="0"/>
              <a:t>. Family history is negative for other cancers. Regulatory and reimbursement issues aside, which systemic treatment would you most likely recommend?</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763480" y="3414564"/>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685800" y="2411130"/>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33401" y="2934413"/>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763479" y="5025656"/>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niraparib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3"/>
          <a:srcRect/>
          <a:stretch/>
        </p:blipFill>
        <p:spPr bwMode="auto">
          <a:xfrm>
            <a:off x="4611111" y="3380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4"/>
          <a:srcRect/>
          <a:stretch/>
        </p:blipFill>
        <p:spPr bwMode="auto">
          <a:xfrm>
            <a:off x="4611111" y="391281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5"/>
          <a:srcRect/>
          <a:stretch/>
        </p:blipFill>
        <p:spPr bwMode="auto">
          <a:xfrm>
            <a:off x="4611111"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6"/>
          <a:srcRect/>
          <a:stretch/>
        </p:blipFill>
        <p:spPr bwMode="auto">
          <a:xfrm>
            <a:off x="4611111" y="289872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107653" y="3920388"/>
            <a:ext cx="3334204"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7"/>
          <a:srcRect/>
          <a:stretch/>
        </p:blipFill>
        <p:spPr bwMode="auto">
          <a:xfrm>
            <a:off x="4611111" y="444622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229600" y="234734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5"/>
          <a:srcRect/>
          <a:stretch/>
        </p:blipFill>
        <p:spPr bwMode="auto">
          <a:xfrm>
            <a:off x="5050023"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6"/>
          <a:srcRect/>
          <a:stretch/>
        </p:blipFill>
        <p:spPr bwMode="auto">
          <a:xfrm>
            <a:off x="5050023" y="289872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5"/>
          <a:srcRect/>
          <a:stretch/>
        </p:blipFill>
        <p:spPr bwMode="auto">
          <a:xfrm>
            <a:off x="5488935"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446838" y="290004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547085" y="33794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547085" y="392038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547085" y="44462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1107653" y="4456702"/>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Enzalutamide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talazoparib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8"/>
          <a:srcRect/>
          <a:stretch/>
        </p:blipFill>
        <p:spPr bwMode="auto">
          <a:xfrm>
            <a:off x="4611111" y="49955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105400" y="49955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1" name="Picture 30">
            <a:extLst>
              <a:ext uri="{FF2B5EF4-FFF2-40B4-BE49-F238E27FC236}">
                <a16:creationId xmlns:a16="http://schemas.microsoft.com/office/drawing/2014/main" id="{3AE0393D-BBD2-2E45-97A4-08F5EE66CAEE}"/>
              </a:ext>
            </a:extLst>
          </p:cNvPr>
          <p:cNvPicPr>
            <a:picLocks noChangeAspect="1"/>
          </p:cNvPicPr>
          <p:nvPr/>
        </p:nvPicPr>
        <p:blipFill>
          <a:blip r:embed="rId3"/>
          <a:srcRect/>
          <a:stretch/>
        </p:blipFill>
        <p:spPr bwMode="auto">
          <a:xfrm>
            <a:off x="5051662" y="3380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4">
            <a:extLst>
              <a:ext uri="{FF2B5EF4-FFF2-40B4-BE49-F238E27FC236}">
                <a16:creationId xmlns:a16="http://schemas.microsoft.com/office/drawing/2014/main" id="{3710E1E7-6745-AA42-BA9E-BC8E501FDC40}"/>
              </a:ext>
            </a:extLst>
          </p:cNvPr>
          <p:cNvSpPr txBox="1">
            <a:spLocks noChangeArrowheads="1"/>
          </p:cNvSpPr>
          <p:nvPr/>
        </p:nvSpPr>
        <p:spPr bwMode="auto">
          <a:xfrm>
            <a:off x="685800" y="5559056"/>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 + abiraterone</a:t>
            </a:r>
          </a:p>
        </p:txBody>
      </p:sp>
      <p:pic>
        <p:nvPicPr>
          <p:cNvPr id="28" name="Picture 27">
            <a:extLst>
              <a:ext uri="{FF2B5EF4-FFF2-40B4-BE49-F238E27FC236}">
                <a16:creationId xmlns:a16="http://schemas.microsoft.com/office/drawing/2014/main" id="{D90CE4F8-1BC3-E64E-B230-A446EA04B0B2}"/>
              </a:ext>
            </a:extLst>
          </p:cNvPr>
          <p:cNvPicPr>
            <a:picLocks noChangeAspect="1"/>
          </p:cNvPicPr>
          <p:nvPr/>
        </p:nvPicPr>
        <p:blipFill>
          <a:blip r:embed="rId9"/>
          <a:srcRect/>
          <a:stretch/>
        </p:blipFill>
        <p:spPr bwMode="auto">
          <a:xfrm>
            <a:off x="4611111" y="55351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 Box 9">
            <a:extLst>
              <a:ext uri="{FF2B5EF4-FFF2-40B4-BE49-F238E27FC236}">
                <a16:creationId xmlns:a16="http://schemas.microsoft.com/office/drawing/2014/main" id="{4D29B470-1829-BC4E-AB8B-2C5F86F99939}"/>
              </a:ext>
            </a:extLst>
          </p:cNvPr>
          <p:cNvSpPr txBox="1">
            <a:spLocks noChangeArrowheads="1"/>
          </p:cNvSpPr>
          <p:nvPr/>
        </p:nvSpPr>
        <p:spPr bwMode="auto">
          <a:xfrm>
            <a:off x="5105400" y="554545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2" name="Picture 3">
            <a:extLst>
              <a:ext uri="{FF2B5EF4-FFF2-40B4-BE49-F238E27FC236}">
                <a16:creationId xmlns:a16="http://schemas.microsoft.com/office/drawing/2014/main" id="{AB2C6353-F027-674D-AB5D-E42B47AED3FE}"/>
              </a:ext>
            </a:extLst>
          </p:cNvPr>
          <p:cNvPicPr>
            <a:picLocks noChangeAspect="1"/>
          </p:cNvPicPr>
          <p:nvPr/>
        </p:nvPicPr>
        <p:blipFill>
          <a:blip r:embed="rId6"/>
          <a:srcRect/>
          <a:stretch/>
        </p:blipFill>
        <p:spPr bwMode="auto">
          <a:xfrm>
            <a:off x="5487773" y="289872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DE07D539-4D6D-A34B-8C88-8914BD453251}"/>
              </a:ext>
            </a:extLst>
          </p:cNvPr>
          <p:cNvPicPr>
            <a:picLocks noChangeAspect="1"/>
          </p:cNvPicPr>
          <p:nvPr/>
        </p:nvPicPr>
        <p:blipFill>
          <a:blip r:embed="rId5"/>
          <a:srcRect/>
          <a:stretch/>
        </p:blipFill>
        <p:spPr bwMode="auto">
          <a:xfrm>
            <a:off x="5926685"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0CEBDB74-20F5-6B4C-9C81-9D1876C6266E}"/>
              </a:ext>
            </a:extLst>
          </p:cNvPr>
          <p:cNvPicPr>
            <a:picLocks noChangeAspect="1"/>
          </p:cNvPicPr>
          <p:nvPr/>
        </p:nvPicPr>
        <p:blipFill>
          <a:blip r:embed="rId6"/>
          <a:srcRect/>
          <a:stretch/>
        </p:blipFill>
        <p:spPr bwMode="auto">
          <a:xfrm>
            <a:off x="5926685" y="289872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BAC3C8B8-D4F1-6345-B33E-8D985E2E22B4}"/>
              </a:ext>
            </a:extLst>
          </p:cNvPr>
          <p:cNvPicPr>
            <a:picLocks noChangeAspect="1"/>
          </p:cNvPicPr>
          <p:nvPr/>
        </p:nvPicPr>
        <p:blipFill>
          <a:blip r:embed="rId5"/>
          <a:srcRect/>
          <a:stretch/>
        </p:blipFill>
        <p:spPr bwMode="auto">
          <a:xfrm>
            <a:off x="6365597"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02455875-F99A-C148-9FA3-A3339D40AF47}"/>
              </a:ext>
            </a:extLst>
          </p:cNvPr>
          <p:cNvPicPr>
            <a:picLocks noChangeAspect="1"/>
          </p:cNvPicPr>
          <p:nvPr/>
        </p:nvPicPr>
        <p:blipFill>
          <a:blip r:embed="rId4"/>
          <a:srcRect/>
          <a:stretch/>
        </p:blipFill>
        <p:spPr bwMode="auto">
          <a:xfrm>
            <a:off x="5050023" y="391281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49F55C03-E400-334F-909A-9F267B2F4E2A}"/>
              </a:ext>
            </a:extLst>
          </p:cNvPr>
          <p:cNvPicPr>
            <a:picLocks noChangeAspect="1"/>
          </p:cNvPicPr>
          <p:nvPr/>
        </p:nvPicPr>
        <p:blipFill>
          <a:blip r:embed="rId7"/>
          <a:srcRect/>
          <a:stretch/>
        </p:blipFill>
        <p:spPr bwMode="auto">
          <a:xfrm>
            <a:off x="5050023" y="444622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D4D25324-A450-6F47-8129-3E852BA243B2}"/>
              </a:ext>
            </a:extLst>
          </p:cNvPr>
          <p:cNvPicPr>
            <a:picLocks noChangeAspect="1"/>
          </p:cNvPicPr>
          <p:nvPr/>
        </p:nvPicPr>
        <p:blipFill>
          <a:blip r:embed="rId5"/>
          <a:srcRect/>
          <a:stretch/>
        </p:blipFill>
        <p:spPr bwMode="auto">
          <a:xfrm>
            <a:off x="6804509"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56725595-07F9-0646-8BB4-9B91544EB97E}"/>
              </a:ext>
            </a:extLst>
          </p:cNvPr>
          <p:cNvPicPr>
            <a:picLocks noChangeAspect="1"/>
          </p:cNvPicPr>
          <p:nvPr/>
        </p:nvPicPr>
        <p:blipFill>
          <a:blip r:embed="rId5"/>
          <a:srcRect/>
          <a:stretch/>
        </p:blipFill>
        <p:spPr bwMode="auto">
          <a:xfrm>
            <a:off x="7243421"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 Box 4">
            <a:extLst>
              <a:ext uri="{FF2B5EF4-FFF2-40B4-BE49-F238E27FC236}">
                <a16:creationId xmlns:a16="http://schemas.microsoft.com/office/drawing/2014/main" id="{8B116F78-4F63-2143-B57A-EEA8053D33FC}"/>
              </a:ext>
            </a:extLst>
          </p:cNvPr>
          <p:cNvSpPr txBox="1">
            <a:spLocks noChangeArrowheads="1"/>
          </p:cNvSpPr>
          <p:nvPr/>
        </p:nvSpPr>
        <p:spPr bwMode="auto">
          <a:xfrm>
            <a:off x="1136925" y="6019800"/>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a:t>
            </a:r>
          </a:p>
        </p:txBody>
      </p:sp>
      <p:pic>
        <p:nvPicPr>
          <p:cNvPr id="44" name="Picture 43">
            <a:extLst>
              <a:ext uri="{FF2B5EF4-FFF2-40B4-BE49-F238E27FC236}">
                <a16:creationId xmlns:a16="http://schemas.microsoft.com/office/drawing/2014/main" id="{4F7842DF-1E63-9944-878B-9CDFFBA53BE2}"/>
              </a:ext>
            </a:extLst>
          </p:cNvPr>
          <p:cNvPicPr>
            <a:picLocks noChangeAspect="1"/>
          </p:cNvPicPr>
          <p:nvPr/>
        </p:nvPicPr>
        <p:blipFill>
          <a:blip r:embed="rId10"/>
          <a:srcRect/>
          <a:stretch/>
        </p:blipFill>
        <p:spPr bwMode="auto">
          <a:xfrm>
            <a:off x="4621865" y="602518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 Box 9">
            <a:extLst>
              <a:ext uri="{FF2B5EF4-FFF2-40B4-BE49-F238E27FC236}">
                <a16:creationId xmlns:a16="http://schemas.microsoft.com/office/drawing/2014/main" id="{F55718CE-43D6-3A40-B63F-C94E33D5483B}"/>
              </a:ext>
            </a:extLst>
          </p:cNvPr>
          <p:cNvSpPr txBox="1">
            <a:spLocks noChangeArrowheads="1"/>
          </p:cNvSpPr>
          <p:nvPr/>
        </p:nvSpPr>
        <p:spPr bwMode="auto">
          <a:xfrm>
            <a:off x="5125103" y="60258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6" name="Picture 1">
            <a:extLst>
              <a:ext uri="{FF2B5EF4-FFF2-40B4-BE49-F238E27FC236}">
                <a16:creationId xmlns:a16="http://schemas.microsoft.com/office/drawing/2014/main" id="{2D39A124-CCE2-C1A0-14AD-AAB78AFB211F}"/>
              </a:ext>
            </a:extLst>
          </p:cNvPr>
          <p:cNvPicPr>
            <a:picLocks noChangeAspect="1"/>
          </p:cNvPicPr>
          <p:nvPr/>
        </p:nvPicPr>
        <p:blipFill>
          <a:blip r:embed="rId5"/>
          <a:srcRect/>
          <a:stretch/>
        </p:blipFill>
        <p:spPr bwMode="auto">
          <a:xfrm>
            <a:off x="7678850" y="237031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037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AE4B918B-259D-FE5E-B00B-CF5C842CE04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469856" y="67156"/>
            <a:ext cx="11353800" cy="1485203"/>
          </a:xfrm>
        </p:spPr>
        <p:txBody>
          <a:bodyPr/>
          <a:lstStyle/>
          <a:p>
            <a:r>
              <a:rPr lang="en-US" sz="1800" dirty="0"/>
              <a:t>A 67-year-old man presents with Gleason 9 (5 + 4) prostate adenocarcinoma (PSA 12 ng/mL). CT and bone scans show spine and pelvis lesions and small positive lymph nodes in the pelvis. Germline testing is negative, but </a:t>
            </a:r>
            <a:r>
              <a:rPr lang="en-US" sz="1800" u="sng" dirty="0"/>
              <a:t>somatic testing from biopsy reveals a BRCA1 mutation</a:t>
            </a:r>
            <a:r>
              <a:rPr lang="en-US" sz="1800" dirty="0"/>
              <a:t>. Family history includes the patient’s mother having breast cancer. Regulatory and reimbursement issues aside, what would be your most likely treatment recommendation?</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992080" y="3095720"/>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914400" y="2075565"/>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762001" y="1606928"/>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docetaxel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992079" y="4075416"/>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niraparib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3"/>
          <a:srcRect/>
          <a:stretch/>
        </p:blipFill>
        <p:spPr bwMode="auto">
          <a:xfrm>
            <a:off x="4839711" y="2535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4"/>
          <a:srcRect/>
          <a:stretch/>
        </p:blipFill>
        <p:spPr bwMode="auto">
          <a:xfrm>
            <a:off x="4839711" y="3048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5"/>
          <a:srcRect/>
          <a:stretch/>
        </p:blipFill>
        <p:spPr bwMode="auto">
          <a:xfrm>
            <a:off x="4839711"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6"/>
          <a:srcRect/>
          <a:stretch/>
        </p:blipFill>
        <p:spPr bwMode="auto">
          <a:xfrm>
            <a:off x="4839711" y="2057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336253" y="3524510"/>
            <a:ext cx="3334204"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7"/>
          <a:srcRect/>
          <a:stretch/>
        </p:blipFill>
        <p:spPr bwMode="auto">
          <a:xfrm>
            <a:off x="4839711" y="353746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001000" y="153100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5"/>
          <a:srcRect/>
          <a:stretch/>
        </p:blipFill>
        <p:spPr bwMode="auto">
          <a:xfrm>
            <a:off x="5278623"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6"/>
          <a:srcRect/>
          <a:stretch/>
        </p:blipFill>
        <p:spPr bwMode="auto">
          <a:xfrm>
            <a:off x="5278623" y="2057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5"/>
          <a:srcRect/>
          <a:stretch/>
        </p:blipFill>
        <p:spPr bwMode="auto">
          <a:xfrm>
            <a:off x="5717535"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248400" y="20587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248400" y="253366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820032" y="305556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820032" y="353745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1336253" y="4624537"/>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Enzalutamide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talazoparib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8"/>
          <a:srcRect/>
          <a:stretch/>
        </p:blipFill>
        <p:spPr bwMode="auto">
          <a:xfrm>
            <a:off x="4839711" y="405766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301279" y="405766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8" name="Picture 1">
            <a:extLst>
              <a:ext uri="{FF2B5EF4-FFF2-40B4-BE49-F238E27FC236}">
                <a16:creationId xmlns:a16="http://schemas.microsoft.com/office/drawing/2014/main" id="{DE4306E6-7668-5C41-A16C-4BBCCF6FD07F}"/>
              </a:ext>
            </a:extLst>
          </p:cNvPr>
          <p:cNvPicPr>
            <a:picLocks noChangeAspect="1"/>
          </p:cNvPicPr>
          <p:nvPr/>
        </p:nvPicPr>
        <p:blipFill>
          <a:blip r:embed="rId5"/>
          <a:srcRect/>
          <a:stretch/>
        </p:blipFill>
        <p:spPr bwMode="auto">
          <a:xfrm>
            <a:off x="6149681"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39BB4BFB-3F22-C74D-AF34-11F35FF15BB3}"/>
              </a:ext>
            </a:extLst>
          </p:cNvPr>
          <p:cNvPicPr>
            <a:picLocks noChangeAspect="1"/>
          </p:cNvPicPr>
          <p:nvPr/>
        </p:nvPicPr>
        <p:blipFill>
          <a:blip r:embed="rId5"/>
          <a:srcRect/>
          <a:stretch/>
        </p:blipFill>
        <p:spPr bwMode="auto">
          <a:xfrm>
            <a:off x="6588593"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4F3B641F-6F96-FB4A-8A57-3751C948A4FF}"/>
              </a:ext>
            </a:extLst>
          </p:cNvPr>
          <p:cNvPicPr>
            <a:picLocks noChangeAspect="1"/>
          </p:cNvPicPr>
          <p:nvPr/>
        </p:nvPicPr>
        <p:blipFill>
          <a:blip r:embed="rId5"/>
          <a:srcRect/>
          <a:stretch/>
        </p:blipFill>
        <p:spPr bwMode="auto">
          <a:xfrm>
            <a:off x="7031437"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4">
            <a:extLst>
              <a:ext uri="{FF2B5EF4-FFF2-40B4-BE49-F238E27FC236}">
                <a16:creationId xmlns:a16="http://schemas.microsoft.com/office/drawing/2014/main" id="{39AF5594-858A-084F-939B-D5A6C7994285}"/>
              </a:ext>
            </a:extLst>
          </p:cNvPr>
          <p:cNvSpPr txBox="1">
            <a:spLocks noChangeArrowheads="1"/>
          </p:cNvSpPr>
          <p:nvPr/>
        </p:nvSpPr>
        <p:spPr bwMode="auto">
          <a:xfrm>
            <a:off x="762001" y="2531293"/>
            <a:ext cx="3908456"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 + docetaxel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32" name="Text Box 4">
            <a:extLst>
              <a:ext uri="{FF2B5EF4-FFF2-40B4-BE49-F238E27FC236}">
                <a16:creationId xmlns:a16="http://schemas.microsoft.com/office/drawing/2014/main" id="{4A244A7E-5046-DB4E-BB57-E2E97BF1F1FD}"/>
              </a:ext>
            </a:extLst>
          </p:cNvPr>
          <p:cNvSpPr txBox="1">
            <a:spLocks noChangeArrowheads="1"/>
          </p:cNvSpPr>
          <p:nvPr/>
        </p:nvSpPr>
        <p:spPr bwMode="auto">
          <a:xfrm>
            <a:off x="1336253" y="5105400"/>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docetaxel</a:t>
            </a:r>
          </a:p>
        </p:txBody>
      </p:sp>
      <p:pic>
        <p:nvPicPr>
          <p:cNvPr id="33" name="Picture 32">
            <a:extLst>
              <a:ext uri="{FF2B5EF4-FFF2-40B4-BE49-F238E27FC236}">
                <a16:creationId xmlns:a16="http://schemas.microsoft.com/office/drawing/2014/main" id="{4118533D-96C9-4B47-9F2E-9E4DF05CEC07}"/>
              </a:ext>
            </a:extLst>
          </p:cNvPr>
          <p:cNvPicPr>
            <a:picLocks noChangeAspect="1"/>
          </p:cNvPicPr>
          <p:nvPr/>
        </p:nvPicPr>
        <p:blipFill>
          <a:blip r:embed="rId9"/>
          <a:srcRect/>
          <a:stretch/>
        </p:blipFill>
        <p:spPr bwMode="auto">
          <a:xfrm>
            <a:off x="4821193" y="459106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 Box 9">
            <a:extLst>
              <a:ext uri="{FF2B5EF4-FFF2-40B4-BE49-F238E27FC236}">
                <a16:creationId xmlns:a16="http://schemas.microsoft.com/office/drawing/2014/main" id="{0C6DC35E-BEC5-BA4F-99F7-FBC6FC62FE10}"/>
              </a:ext>
            </a:extLst>
          </p:cNvPr>
          <p:cNvSpPr txBox="1">
            <a:spLocks noChangeArrowheads="1"/>
          </p:cNvSpPr>
          <p:nvPr/>
        </p:nvSpPr>
        <p:spPr bwMode="auto">
          <a:xfrm>
            <a:off x="5315482" y="460133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5" name="Picture 34">
            <a:extLst>
              <a:ext uri="{FF2B5EF4-FFF2-40B4-BE49-F238E27FC236}">
                <a16:creationId xmlns:a16="http://schemas.microsoft.com/office/drawing/2014/main" id="{6EA0A2BA-09B2-5241-B769-61A9C33C083C}"/>
              </a:ext>
            </a:extLst>
          </p:cNvPr>
          <p:cNvPicPr>
            <a:picLocks noChangeAspect="1"/>
          </p:cNvPicPr>
          <p:nvPr/>
        </p:nvPicPr>
        <p:blipFill>
          <a:blip r:embed="rId10"/>
          <a:srcRect/>
          <a:stretch/>
        </p:blipFill>
        <p:spPr bwMode="auto">
          <a:xfrm>
            <a:off x="4821193" y="511078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9">
            <a:extLst>
              <a:ext uri="{FF2B5EF4-FFF2-40B4-BE49-F238E27FC236}">
                <a16:creationId xmlns:a16="http://schemas.microsoft.com/office/drawing/2014/main" id="{05C62924-78FB-5748-9F1A-0743869C2EB7}"/>
              </a:ext>
            </a:extLst>
          </p:cNvPr>
          <p:cNvSpPr txBox="1">
            <a:spLocks noChangeArrowheads="1"/>
          </p:cNvSpPr>
          <p:nvPr/>
        </p:nvSpPr>
        <p:spPr bwMode="auto">
          <a:xfrm>
            <a:off x="5324431" y="51114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8" name="Picture 37">
            <a:extLst>
              <a:ext uri="{FF2B5EF4-FFF2-40B4-BE49-F238E27FC236}">
                <a16:creationId xmlns:a16="http://schemas.microsoft.com/office/drawing/2014/main" id="{5E56EEDE-CF68-B24A-8F69-32351D50E487}"/>
              </a:ext>
            </a:extLst>
          </p:cNvPr>
          <p:cNvPicPr>
            <a:picLocks noChangeAspect="1"/>
          </p:cNvPicPr>
          <p:nvPr/>
        </p:nvPicPr>
        <p:blipFill>
          <a:blip r:embed="rId3"/>
          <a:srcRect/>
          <a:stretch/>
        </p:blipFill>
        <p:spPr bwMode="auto">
          <a:xfrm>
            <a:off x="5296681" y="2535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557CC324-A202-184B-A7F0-D7F814267673}"/>
              </a:ext>
            </a:extLst>
          </p:cNvPr>
          <p:cNvPicPr>
            <a:picLocks noChangeAspect="1"/>
          </p:cNvPicPr>
          <p:nvPr/>
        </p:nvPicPr>
        <p:blipFill>
          <a:blip r:embed="rId4"/>
          <a:srcRect/>
          <a:stretch/>
        </p:blipFill>
        <p:spPr bwMode="auto">
          <a:xfrm>
            <a:off x="5296681" y="3048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3">
            <a:extLst>
              <a:ext uri="{FF2B5EF4-FFF2-40B4-BE49-F238E27FC236}">
                <a16:creationId xmlns:a16="http://schemas.microsoft.com/office/drawing/2014/main" id="{27B9BF4A-0B98-E54D-8E1B-834A4A58A55A}"/>
              </a:ext>
            </a:extLst>
          </p:cNvPr>
          <p:cNvPicPr>
            <a:picLocks noChangeAspect="1"/>
          </p:cNvPicPr>
          <p:nvPr/>
        </p:nvPicPr>
        <p:blipFill>
          <a:blip r:embed="rId6"/>
          <a:srcRect/>
          <a:stretch/>
        </p:blipFill>
        <p:spPr bwMode="auto">
          <a:xfrm>
            <a:off x="5735593" y="2057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 Box 4">
            <a:extLst>
              <a:ext uri="{FF2B5EF4-FFF2-40B4-BE49-F238E27FC236}">
                <a16:creationId xmlns:a16="http://schemas.microsoft.com/office/drawing/2014/main" id="{3BA983F7-71DD-5547-AC3C-B0F28800BF2A}"/>
              </a:ext>
            </a:extLst>
          </p:cNvPr>
          <p:cNvSpPr txBox="1">
            <a:spLocks noChangeArrowheads="1"/>
          </p:cNvSpPr>
          <p:nvPr/>
        </p:nvSpPr>
        <p:spPr bwMode="auto">
          <a:xfrm>
            <a:off x="1336253" y="5613400"/>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44" name="Picture 43">
            <a:extLst>
              <a:ext uri="{FF2B5EF4-FFF2-40B4-BE49-F238E27FC236}">
                <a16:creationId xmlns:a16="http://schemas.microsoft.com/office/drawing/2014/main" id="{46E12B25-E0BE-C544-B92A-FFC9231051B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2849"/>
                    </a14:imgEffect>
                    <a14:imgEffect>
                      <a14:saturation sat="29000"/>
                    </a14:imgEffect>
                  </a14:imgLayer>
                </a14:imgProps>
              </a:ext>
            </a:extLst>
          </a:blip>
          <a:srcRect/>
          <a:stretch/>
        </p:blipFill>
        <p:spPr bwMode="auto">
          <a:xfrm>
            <a:off x="4821193" y="561878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 Box 9">
            <a:extLst>
              <a:ext uri="{FF2B5EF4-FFF2-40B4-BE49-F238E27FC236}">
                <a16:creationId xmlns:a16="http://schemas.microsoft.com/office/drawing/2014/main" id="{8D8F1444-3D6E-9149-B3A0-5F5F7A0EE08F}"/>
              </a:ext>
            </a:extLst>
          </p:cNvPr>
          <p:cNvSpPr txBox="1">
            <a:spLocks noChangeArrowheads="1"/>
          </p:cNvSpPr>
          <p:nvPr/>
        </p:nvSpPr>
        <p:spPr bwMode="auto">
          <a:xfrm>
            <a:off x="5324431" y="56194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6" name="Picture 45">
            <a:extLst>
              <a:ext uri="{FF2B5EF4-FFF2-40B4-BE49-F238E27FC236}">
                <a16:creationId xmlns:a16="http://schemas.microsoft.com/office/drawing/2014/main" id="{2293A9D4-5977-584D-ADEC-0CDB197087A5}"/>
              </a:ext>
            </a:extLst>
          </p:cNvPr>
          <p:cNvPicPr>
            <a:picLocks noChangeAspect="1"/>
          </p:cNvPicPr>
          <p:nvPr/>
        </p:nvPicPr>
        <p:blipFill>
          <a:blip r:embed="rId3"/>
          <a:srcRect/>
          <a:stretch/>
        </p:blipFill>
        <p:spPr bwMode="auto">
          <a:xfrm>
            <a:off x="5735593" y="2535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
            <a:extLst>
              <a:ext uri="{FF2B5EF4-FFF2-40B4-BE49-F238E27FC236}">
                <a16:creationId xmlns:a16="http://schemas.microsoft.com/office/drawing/2014/main" id="{4D325FB9-0E65-3342-9F08-1A9ADDCA03E7}"/>
              </a:ext>
            </a:extLst>
          </p:cNvPr>
          <p:cNvPicPr>
            <a:picLocks noChangeAspect="1"/>
          </p:cNvPicPr>
          <p:nvPr/>
        </p:nvPicPr>
        <p:blipFill>
          <a:blip r:embed="rId5"/>
          <a:srcRect/>
          <a:stretch/>
        </p:blipFill>
        <p:spPr bwMode="auto">
          <a:xfrm>
            <a:off x="7474281" y="156667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Text Box 4">
            <a:extLst>
              <a:ext uri="{FF2B5EF4-FFF2-40B4-BE49-F238E27FC236}">
                <a16:creationId xmlns:a16="http://schemas.microsoft.com/office/drawing/2014/main" id="{A4EE1418-AD89-EC4F-9011-BDDDBCF2270F}"/>
              </a:ext>
            </a:extLst>
          </p:cNvPr>
          <p:cNvSpPr txBox="1">
            <a:spLocks noChangeArrowheads="1"/>
          </p:cNvSpPr>
          <p:nvPr/>
        </p:nvSpPr>
        <p:spPr bwMode="auto">
          <a:xfrm>
            <a:off x="895882" y="6122973"/>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a:t>
            </a:r>
          </a:p>
        </p:txBody>
      </p:sp>
      <p:sp>
        <p:nvSpPr>
          <p:cNvPr id="49" name="Text Box 9">
            <a:extLst>
              <a:ext uri="{FF2B5EF4-FFF2-40B4-BE49-F238E27FC236}">
                <a16:creationId xmlns:a16="http://schemas.microsoft.com/office/drawing/2014/main" id="{57D7793E-88D7-BB4A-B462-8D594D1FC90B}"/>
              </a:ext>
            </a:extLst>
          </p:cNvPr>
          <p:cNvSpPr txBox="1">
            <a:spLocks noChangeArrowheads="1"/>
          </p:cNvSpPr>
          <p:nvPr/>
        </p:nvSpPr>
        <p:spPr bwMode="auto">
          <a:xfrm>
            <a:off x="5315482" y="608783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50" name="Picture 3">
            <a:extLst>
              <a:ext uri="{FF2B5EF4-FFF2-40B4-BE49-F238E27FC236}">
                <a16:creationId xmlns:a16="http://schemas.microsoft.com/office/drawing/2014/main" id="{1E3088B8-90AE-E449-8325-6CE7FD9BCBC1}"/>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9820"/>
                    </a14:imgEffect>
                    <a14:imgEffect>
                      <a14:saturation sat="82000"/>
                    </a14:imgEffect>
                  </a14:imgLayer>
                </a14:imgProps>
              </a:ext>
            </a:extLst>
          </a:blip>
          <a:srcRect/>
          <a:stretch/>
        </p:blipFill>
        <p:spPr bwMode="auto">
          <a:xfrm>
            <a:off x="4821193" y="60924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C319FB45-090A-DD49-8D90-1BC64AFD42B8}"/>
              </a:ext>
            </a:extLst>
          </p:cNvPr>
          <p:cNvPicPr>
            <a:picLocks noChangeAspect="1"/>
          </p:cNvPicPr>
          <p:nvPr/>
        </p:nvPicPr>
        <p:blipFill>
          <a:blip r:embed="rId7"/>
          <a:srcRect/>
          <a:stretch/>
        </p:blipFill>
        <p:spPr bwMode="auto">
          <a:xfrm>
            <a:off x="5312624" y="353746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23079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15604" y="1652686"/>
            <a:ext cx="9894810" cy="2387600"/>
          </a:xfrm>
        </p:spPr>
        <p:txBody>
          <a:bodyPr>
            <a:normAutofit/>
          </a:bodyPr>
          <a:lstStyle/>
          <a:p>
            <a:pPr algn="l">
              <a:lnSpc>
                <a:spcPts val="6000"/>
              </a:lnSpc>
            </a:pPr>
            <a:br>
              <a:rPr lang="en-US" b="1" u="sng" dirty="0">
                <a:solidFill>
                  <a:schemeClr val="accent1">
                    <a:lumMod val="50000"/>
                  </a:schemeClr>
                </a:solidFill>
              </a:rPr>
            </a:br>
            <a:r>
              <a:rPr lang="en-US" sz="5300" b="1" dirty="0">
                <a:solidFill>
                  <a:srgbClr val="0070C0"/>
                </a:solidFill>
              </a:rPr>
              <a:t>Management of </a:t>
            </a:r>
            <a:r>
              <a:rPr lang="en-US" sz="5300" b="1" dirty="0" err="1">
                <a:solidFill>
                  <a:srgbClr val="0070C0"/>
                </a:solidFill>
              </a:rPr>
              <a:t>mCRPC</a:t>
            </a:r>
            <a:r>
              <a:rPr lang="en-US" sz="5300" b="1" dirty="0">
                <a:solidFill>
                  <a:srgbClr val="0070C0"/>
                </a:solidFill>
              </a:rPr>
              <a:t> Patients Harboring HRR Gene Alterations</a:t>
            </a:r>
            <a:endParaRPr lang="en-US" sz="5300" b="1" i="1" dirty="0">
              <a:solidFill>
                <a:srgbClr val="0070C0"/>
              </a:solidFill>
            </a:endParaRPr>
          </a:p>
        </p:txBody>
      </p:sp>
      <p:sp>
        <p:nvSpPr>
          <p:cNvPr id="8" name="Subtitle 2"/>
          <p:cNvSpPr>
            <a:spLocks noGrp="1"/>
          </p:cNvSpPr>
          <p:nvPr>
            <p:ph type="subTitle" idx="1"/>
          </p:nvPr>
        </p:nvSpPr>
        <p:spPr>
          <a:xfrm>
            <a:off x="1515604" y="4775512"/>
            <a:ext cx="9802888" cy="1655762"/>
          </a:xfrm>
        </p:spPr>
        <p:txBody>
          <a:bodyPr>
            <a:noAutofit/>
          </a:bodyPr>
          <a:lstStyle/>
          <a:p>
            <a:pPr algn="l">
              <a:lnSpc>
                <a:spcPts val="2000"/>
              </a:lnSpc>
              <a:spcBef>
                <a:spcPts val="400"/>
              </a:spcBef>
            </a:pPr>
            <a:r>
              <a:rPr lang="en-US" sz="2200" b="1" dirty="0"/>
              <a:t>Matthew R. Smith, M.D., Ph.D.</a:t>
            </a:r>
          </a:p>
          <a:p>
            <a:pPr algn="l">
              <a:lnSpc>
                <a:spcPts val="2000"/>
              </a:lnSpc>
              <a:spcBef>
                <a:spcPts val="400"/>
              </a:spcBef>
            </a:pPr>
            <a:r>
              <a:rPr lang="en-US" sz="1900" dirty="0"/>
              <a:t>Professor of Medicine, Harvard Medical School</a:t>
            </a:r>
          </a:p>
          <a:p>
            <a:pPr algn="l">
              <a:lnSpc>
                <a:spcPts val="2000"/>
              </a:lnSpc>
              <a:spcBef>
                <a:spcPts val="400"/>
              </a:spcBef>
            </a:pPr>
            <a:r>
              <a:rPr lang="en-US" sz="1900" dirty="0"/>
              <a:t>Director, MGH Genitourinary Malignancies Program</a:t>
            </a:r>
          </a:p>
          <a:p>
            <a:pPr algn="l">
              <a:lnSpc>
                <a:spcPts val="2000"/>
              </a:lnSpc>
              <a:spcBef>
                <a:spcPts val="400"/>
              </a:spcBef>
            </a:pPr>
            <a:r>
              <a:rPr lang="en-US" sz="1900" dirty="0"/>
              <a:t>Claire and John </a:t>
            </a:r>
            <a:r>
              <a:rPr lang="en-US" sz="1900" dirty="0" err="1"/>
              <a:t>Bertucci</a:t>
            </a:r>
            <a:r>
              <a:rPr lang="en-US" sz="1900" dirty="0"/>
              <a:t> Endowed Chair in Genitourinary Oncology</a:t>
            </a:r>
          </a:p>
        </p:txBody>
      </p:sp>
      <p:sp>
        <p:nvSpPr>
          <p:cNvPr id="9" name="Subtitle 2"/>
          <p:cNvSpPr txBox="1">
            <a:spLocks/>
          </p:cNvSpPr>
          <p:nvPr/>
        </p:nvSpPr>
        <p:spPr>
          <a:xfrm>
            <a:off x="1516898" y="1047510"/>
            <a:ext cx="9802888" cy="8070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Research To Practice </a:t>
            </a:r>
          </a:p>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April 30, 2023	</a:t>
            </a:r>
          </a:p>
        </p:txBody>
      </p:sp>
    </p:spTree>
    <p:extLst>
      <p:ext uri="{BB962C8B-B14F-4D97-AF65-F5344CB8AC3E}">
        <p14:creationId xmlns:p14="http://schemas.microsoft.com/office/powerpoint/2010/main" val="632790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206" y="2602873"/>
            <a:ext cx="11109278" cy="1325563"/>
          </a:xfrm>
        </p:spPr>
        <p:txBody>
          <a:bodyPr>
            <a:noAutofit/>
          </a:bodyPr>
          <a:lstStyle/>
          <a:p>
            <a:pPr algn="ctr"/>
            <a:r>
              <a:rPr lang="en-US" sz="4800" b="1" dirty="0"/>
              <a:t>Incidence of HRR Gene Mutations in Prostate Cancer and Indications for Testing </a:t>
            </a:r>
            <a:endParaRPr lang="en-US" sz="4800" b="1" i="1" dirty="0"/>
          </a:p>
        </p:txBody>
      </p:sp>
    </p:spTree>
    <p:extLst>
      <p:ext uri="{BB962C8B-B14F-4D97-AF65-F5344CB8AC3E}">
        <p14:creationId xmlns:p14="http://schemas.microsoft.com/office/powerpoint/2010/main" val="3072694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30" y="144392"/>
            <a:ext cx="10515600" cy="1325563"/>
          </a:xfrm>
        </p:spPr>
        <p:txBody>
          <a:bodyPr>
            <a:normAutofit/>
          </a:bodyPr>
          <a:lstStyle/>
          <a:p>
            <a:pPr algn="ctr"/>
            <a:r>
              <a:rPr lang="en-US" sz="4000" b="1" dirty="0"/>
              <a:t>HRR Genes and Metastatic Prostate Cancer</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195" y="1219200"/>
            <a:ext cx="11922805" cy="5638800"/>
          </a:xfrm>
          <a:prstGeom prst="rect">
            <a:avLst/>
          </a:prstGeom>
        </p:spPr>
      </p:pic>
    </p:spTree>
    <p:extLst>
      <p:ext uri="{BB962C8B-B14F-4D97-AF65-F5344CB8AC3E}">
        <p14:creationId xmlns:p14="http://schemas.microsoft.com/office/powerpoint/2010/main" val="13650739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15" y="51812"/>
            <a:ext cx="10515600" cy="1325563"/>
          </a:xfrm>
        </p:spPr>
        <p:txBody>
          <a:bodyPr>
            <a:normAutofit/>
          </a:bodyPr>
          <a:lstStyle/>
          <a:p>
            <a:r>
              <a:rPr lang="en-US" sz="4000" b="1" dirty="0"/>
              <a:t>Prostate NCCN Guidelines v 1.2023</a:t>
            </a:r>
          </a:p>
        </p:txBody>
      </p:sp>
      <p:sp>
        <p:nvSpPr>
          <p:cNvPr id="4" name="Text Placeholder 4">
            <a:extLst>
              <a:ext uri="{FF2B5EF4-FFF2-40B4-BE49-F238E27FC236}">
                <a16:creationId xmlns:a16="http://schemas.microsoft.com/office/drawing/2014/main" id="{4D16950D-08AC-7204-AAB3-1DD66FA2D82D}"/>
              </a:ext>
            </a:extLst>
          </p:cNvPr>
          <p:cNvSpPr txBox="1">
            <a:spLocks/>
          </p:cNvSpPr>
          <p:nvPr/>
        </p:nvSpPr>
        <p:spPr>
          <a:xfrm>
            <a:off x="170687" y="6455701"/>
            <a:ext cx="11602453" cy="26161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NCCN Practice Guidelines</a:t>
            </a:r>
            <a:r>
              <a:rPr kumimoji="0" lang="en-US" sz="1250" b="0" i="0" u="none" strike="noStrike" kern="1200" cap="none" spc="0" normalizeH="0" baseline="0" noProof="0" dirty="0">
                <a:ln>
                  <a:noFill/>
                </a:ln>
                <a:solidFill>
                  <a:prstClr val="black"/>
                </a:solidFill>
                <a:effectLst/>
                <a:uLnTx/>
                <a:uFillTx/>
                <a:latin typeface="Calibri" panose="020F0502020204030204"/>
                <a:ea typeface="+mn-ea"/>
                <a:cs typeface="+mn-cs"/>
              </a:rPr>
              <a:t>: Prostate Cancer. Version 1.2023. https://www.nccn.org/professionals/physician_gls/pdf/prostate.pdf.</a:t>
            </a:r>
          </a:p>
        </p:txBody>
      </p:sp>
      <p:pic>
        <p:nvPicPr>
          <p:cNvPr id="5" name="Picture 4"/>
          <p:cNvPicPr>
            <a:picLocks noChangeAspect="1"/>
          </p:cNvPicPr>
          <p:nvPr/>
        </p:nvPicPr>
        <p:blipFill>
          <a:blip r:embed="rId2"/>
          <a:stretch>
            <a:fillRect/>
          </a:stretch>
        </p:blipFill>
        <p:spPr>
          <a:xfrm>
            <a:off x="210312" y="1091757"/>
            <a:ext cx="11786200" cy="5295900"/>
          </a:xfrm>
          <a:prstGeom prst="rect">
            <a:avLst/>
          </a:prstGeom>
        </p:spPr>
      </p:pic>
    </p:spTree>
    <p:extLst>
      <p:ext uri="{BB962C8B-B14F-4D97-AF65-F5344CB8AC3E}">
        <p14:creationId xmlns:p14="http://schemas.microsoft.com/office/powerpoint/2010/main" val="953452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465" y="2602873"/>
            <a:ext cx="10515600" cy="1325563"/>
          </a:xfrm>
        </p:spPr>
        <p:txBody>
          <a:bodyPr>
            <a:normAutofit/>
          </a:bodyPr>
          <a:lstStyle/>
          <a:p>
            <a:pPr algn="ctr"/>
            <a:r>
              <a:rPr lang="en-US" sz="4800" b="1" dirty="0"/>
              <a:t>PARP Inhibitors for HRR-Deficient </a:t>
            </a:r>
            <a:r>
              <a:rPr lang="en-US" sz="4800" b="1" dirty="0" err="1"/>
              <a:t>mCRPC</a:t>
            </a:r>
            <a:r>
              <a:rPr lang="en-US" sz="4800" b="1" dirty="0"/>
              <a:t> </a:t>
            </a:r>
            <a:endParaRPr lang="en-US" sz="4800" b="1" i="1" dirty="0"/>
          </a:p>
        </p:txBody>
      </p:sp>
    </p:spTree>
    <p:extLst>
      <p:ext uri="{BB962C8B-B14F-4D97-AF65-F5344CB8AC3E}">
        <p14:creationId xmlns:p14="http://schemas.microsoft.com/office/powerpoint/2010/main" val="572483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55" y="234692"/>
            <a:ext cx="10515600" cy="1325563"/>
          </a:xfrm>
        </p:spPr>
        <p:txBody>
          <a:bodyPr>
            <a:normAutofit/>
          </a:bodyPr>
          <a:lstStyle/>
          <a:p>
            <a:pPr algn="ctr"/>
            <a:r>
              <a:rPr lang="en-US" sz="4000" b="1" dirty="0"/>
              <a:t>PARP Inhibition: “Synthetic Lethality”</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9386" t="18102" r="8219"/>
          <a:stretch/>
        </p:blipFill>
        <p:spPr>
          <a:xfrm>
            <a:off x="209102" y="1482363"/>
            <a:ext cx="11540312" cy="5140946"/>
          </a:xfrm>
          <a:prstGeom prst="rect">
            <a:avLst/>
          </a:prstGeom>
        </p:spPr>
      </p:pic>
    </p:spTree>
    <p:extLst>
      <p:ext uri="{BB962C8B-B14F-4D97-AF65-F5344CB8AC3E}">
        <p14:creationId xmlns:p14="http://schemas.microsoft.com/office/powerpoint/2010/main" val="40515409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16" y="682167"/>
            <a:ext cx="10515600" cy="1325563"/>
          </a:xfrm>
        </p:spPr>
        <p:txBody>
          <a:bodyPr>
            <a:normAutofit/>
          </a:bodyPr>
          <a:lstStyle/>
          <a:p>
            <a:pPr algn="ctr"/>
            <a:r>
              <a:rPr lang="en-US" sz="4000" b="1" dirty="0"/>
              <a:t>Comparison of Different PARP Inhibitors</a:t>
            </a:r>
          </a:p>
        </p:txBody>
      </p:sp>
      <p:sp>
        <p:nvSpPr>
          <p:cNvPr id="5" name="Rectangle 4"/>
          <p:cNvSpPr/>
          <p:nvPr/>
        </p:nvSpPr>
        <p:spPr>
          <a:xfrm>
            <a:off x="232524" y="6405683"/>
            <a:ext cx="371409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Carney B,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Commun</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2018; 9: 176.</a:t>
            </a:r>
          </a:p>
        </p:txBody>
      </p:sp>
      <p:pic>
        <p:nvPicPr>
          <p:cNvPr id="6" name="Picture 5"/>
          <p:cNvPicPr>
            <a:picLocks noChangeAspect="1"/>
          </p:cNvPicPr>
          <p:nvPr/>
        </p:nvPicPr>
        <p:blipFill rotWithShape="1">
          <a:blip r:embed="rId2"/>
          <a:srcRect r="14508"/>
          <a:stretch/>
        </p:blipFill>
        <p:spPr>
          <a:xfrm>
            <a:off x="1664392" y="2296646"/>
            <a:ext cx="8863216" cy="2817221"/>
          </a:xfrm>
          <a:prstGeom prst="rect">
            <a:avLst/>
          </a:prstGeom>
        </p:spPr>
      </p:pic>
    </p:spTree>
    <p:extLst>
      <p:ext uri="{BB962C8B-B14F-4D97-AF65-F5344CB8AC3E}">
        <p14:creationId xmlns:p14="http://schemas.microsoft.com/office/powerpoint/2010/main" val="42614492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693622" y="5085184"/>
            <a:ext cx="6804756" cy="720080"/>
          </a:xfrm>
          <a:prstGeom prst="rect">
            <a:avLst/>
          </a:prstGeom>
          <a:noFill/>
          <a:ln w="9525">
            <a:noFill/>
            <a:miter lim="800000"/>
            <a:headEnd/>
            <a:tailEnd/>
          </a:ln>
        </p:spPr>
        <p:txBody>
          <a:bodyPr lIns="91440" tIns="0" rIns="0" bIns="0">
            <a:prstTxWarp prst="textNoShape">
              <a:avLst/>
            </a:prstTxWarp>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Cases from Contributing Urologists</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D245509A-2B4D-CB3A-ACB0-E783798314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5600" y="764704"/>
            <a:ext cx="6400800" cy="3878884"/>
          </a:xfrm>
          <a:prstGeom prst="rect">
            <a:avLst/>
          </a:prstGeom>
        </p:spPr>
      </p:pic>
    </p:spTree>
    <p:custDataLst>
      <p:tags r:id="rId1"/>
    </p:custDataLst>
    <p:extLst>
      <p:ext uri="{BB962C8B-B14F-4D97-AF65-F5344CB8AC3E}">
        <p14:creationId xmlns:p14="http://schemas.microsoft.com/office/powerpoint/2010/main" val="3373024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1" y="171939"/>
            <a:ext cx="11784195" cy="958782"/>
          </a:xfrm>
        </p:spPr>
        <p:txBody>
          <a:bodyPr>
            <a:normAutofit/>
          </a:bodyPr>
          <a:lstStyle/>
          <a:p>
            <a:pPr algn="ctr"/>
            <a:r>
              <a:rPr lang="en-US" sz="4000" b="1" dirty="0"/>
              <a:t>Summary of </a:t>
            </a:r>
            <a:r>
              <a:rPr lang="en-US" sz="4000" b="1" dirty="0" err="1"/>
              <a:t>PARPi</a:t>
            </a:r>
            <a:r>
              <a:rPr lang="en-US" sz="4000" b="1" dirty="0"/>
              <a:t> </a:t>
            </a:r>
            <a:r>
              <a:rPr lang="en-US" sz="4000" b="1" i="1" dirty="0"/>
              <a:t>Monotherapy</a:t>
            </a:r>
            <a:r>
              <a:rPr lang="en-US" sz="4000" b="1" dirty="0"/>
              <a:t> Trials in </a:t>
            </a:r>
            <a:r>
              <a:rPr lang="en-US" sz="4000" b="1" dirty="0" err="1"/>
              <a:t>mCRPC</a:t>
            </a:r>
            <a:endParaRPr lang="en-US" sz="4000" b="1" dirty="0"/>
          </a:p>
        </p:txBody>
      </p:sp>
      <p:graphicFrame>
        <p:nvGraphicFramePr>
          <p:cNvPr id="3" name="Table 4">
            <a:extLst>
              <a:ext uri="{FF2B5EF4-FFF2-40B4-BE49-F238E27FC236}">
                <a16:creationId xmlns:a16="http://schemas.microsoft.com/office/drawing/2014/main" id="{A50F1A21-EDD2-4995-80C1-196797A7AEAD}"/>
              </a:ext>
            </a:extLst>
          </p:cNvPr>
          <p:cNvGraphicFramePr>
            <a:graphicFrameLocks noGrp="1"/>
          </p:cNvGraphicFramePr>
          <p:nvPr>
            <p:ph idx="1"/>
          </p:nvPr>
        </p:nvGraphicFramePr>
        <p:xfrm>
          <a:off x="228512" y="1288676"/>
          <a:ext cx="11707947" cy="4650295"/>
        </p:xfrm>
        <a:graphic>
          <a:graphicData uri="http://schemas.openxmlformats.org/drawingml/2006/table">
            <a:tbl>
              <a:tblPr firstRow="1" bandRow="1">
                <a:tableStyleId>{5C22544A-7EE6-4342-B048-85BDC9FD1C3A}</a:tableStyleId>
              </a:tblPr>
              <a:tblGrid>
                <a:gridCol w="2526372">
                  <a:extLst>
                    <a:ext uri="{9D8B030D-6E8A-4147-A177-3AD203B41FA5}">
                      <a16:colId xmlns:a16="http://schemas.microsoft.com/office/drawing/2014/main" val="2895631373"/>
                    </a:ext>
                  </a:extLst>
                </a:gridCol>
                <a:gridCol w="2075380">
                  <a:extLst>
                    <a:ext uri="{9D8B030D-6E8A-4147-A177-3AD203B41FA5}">
                      <a16:colId xmlns:a16="http://schemas.microsoft.com/office/drawing/2014/main" val="2877960933"/>
                    </a:ext>
                  </a:extLst>
                </a:gridCol>
                <a:gridCol w="3082247">
                  <a:extLst>
                    <a:ext uri="{9D8B030D-6E8A-4147-A177-3AD203B41FA5}">
                      <a16:colId xmlns:a16="http://schemas.microsoft.com/office/drawing/2014/main" val="1619519634"/>
                    </a:ext>
                  </a:extLst>
                </a:gridCol>
                <a:gridCol w="1878761">
                  <a:extLst>
                    <a:ext uri="{9D8B030D-6E8A-4147-A177-3AD203B41FA5}">
                      <a16:colId xmlns:a16="http://schemas.microsoft.com/office/drawing/2014/main" val="1990039493"/>
                    </a:ext>
                  </a:extLst>
                </a:gridCol>
                <a:gridCol w="2145187">
                  <a:extLst>
                    <a:ext uri="{9D8B030D-6E8A-4147-A177-3AD203B41FA5}">
                      <a16:colId xmlns:a16="http://schemas.microsoft.com/office/drawing/2014/main" val="793143986"/>
                    </a:ext>
                  </a:extLst>
                </a:gridCol>
              </a:tblGrid>
              <a:tr h="565975">
                <a:tc>
                  <a:txBody>
                    <a:bodyPr/>
                    <a:lstStyle/>
                    <a:p>
                      <a:r>
                        <a:rPr lang="en-US" sz="1600" b="1" dirty="0"/>
                        <a:t>Study and treatment</a:t>
                      </a:r>
                    </a:p>
                    <a:p>
                      <a:endParaRPr lang="en-US" sz="800" b="1" dirty="0"/>
                    </a:p>
                  </a:txBody>
                  <a:tcPr anchor="b">
                    <a:lnR w="19050" cap="flat" cmpd="sng" algn="ctr">
                      <a:noFill/>
                      <a:prstDash val="solid"/>
                      <a:round/>
                      <a:headEnd type="none" w="med" len="med"/>
                      <a:tailEnd type="none" w="med" len="med"/>
                    </a:lnR>
                    <a:lnB w="19050" cap="flat" cmpd="sng" algn="ctr">
                      <a:noFill/>
                      <a:prstDash val="solid"/>
                      <a:round/>
                      <a:headEnd type="none" w="med" len="med"/>
                      <a:tailEnd type="none" w="med" len="med"/>
                    </a:lnB>
                  </a:tcPr>
                </a:tc>
                <a:tc>
                  <a:txBody>
                    <a:bodyPr/>
                    <a:lstStyle/>
                    <a:p>
                      <a:r>
                        <a:rPr lang="en-US" sz="1600" b="1" dirty="0"/>
                        <a:t>Prior therapy</a:t>
                      </a:r>
                    </a:p>
                    <a:p>
                      <a:endParaRPr lang="en-US" sz="800" b="1" dirty="0"/>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B w="19050" cap="flat" cmpd="sng" algn="ctr">
                      <a:noFill/>
                      <a:prstDash val="solid"/>
                      <a:round/>
                      <a:headEnd type="none" w="med" len="med"/>
                      <a:tailEnd type="none" w="med" len="med"/>
                    </a:lnB>
                  </a:tcPr>
                </a:tc>
                <a:tc>
                  <a:txBody>
                    <a:bodyPr/>
                    <a:lstStyle/>
                    <a:p>
                      <a:r>
                        <a:rPr lang="en-US" sz="1600" b="1" i="0" dirty="0"/>
                        <a:t>HRR status criteria; Sample type</a:t>
                      </a:r>
                    </a:p>
                    <a:p>
                      <a:endParaRPr lang="en-US" sz="800" b="1" i="0" dirty="0"/>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B w="19050" cap="flat" cmpd="sng" algn="ctr">
                      <a:noFill/>
                      <a:prstDash val="solid"/>
                      <a:round/>
                      <a:headEnd type="none" w="med" len="med"/>
                      <a:tailEnd type="none" w="med" len="med"/>
                    </a:lnB>
                  </a:tcPr>
                </a:tc>
                <a:tc>
                  <a:txBody>
                    <a:bodyPr/>
                    <a:lstStyle/>
                    <a:p>
                      <a:r>
                        <a:rPr lang="en-US" sz="1600" b="1" dirty="0"/>
                        <a:t>Primary endpoint</a:t>
                      </a:r>
                    </a:p>
                    <a:p>
                      <a:endParaRPr lang="en-US" sz="800" b="1" dirty="0"/>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B w="19050" cap="flat" cmpd="sng" algn="ctr">
                      <a:noFill/>
                      <a:prstDash val="solid"/>
                      <a:round/>
                      <a:headEnd type="none" w="med" len="med"/>
                      <a:tailEnd type="none" w="med" len="med"/>
                    </a:lnB>
                  </a:tcPr>
                </a:tc>
                <a:tc>
                  <a:txBody>
                    <a:bodyPr/>
                    <a:lstStyle/>
                    <a:p>
                      <a:r>
                        <a:rPr lang="en-US" sz="1600" b="1" dirty="0"/>
                        <a:t>Results</a:t>
                      </a:r>
                    </a:p>
                    <a:p>
                      <a:endParaRPr lang="en-US" sz="800" b="1" dirty="0"/>
                    </a:p>
                  </a:txBody>
                  <a:tcPr anchor="b">
                    <a:lnL w="19050" cap="flat" cmpd="sng" algn="ctr">
                      <a:noFill/>
                      <a:prstDash val="solid"/>
                      <a:round/>
                      <a:headEnd type="none" w="med" len="med"/>
                      <a:tailEnd type="none" w="med" len="med"/>
                    </a:lnL>
                    <a:lnB w="19050" cap="flat" cmpd="sng" algn="ctr">
                      <a:noFill/>
                      <a:prstDash val="solid"/>
                      <a:round/>
                      <a:headEnd type="none" w="med" len="med"/>
                      <a:tailEnd type="none" w="med" len="med"/>
                    </a:lnB>
                  </a:tcPr>
                </a:tc>
                <a:extLst>
                  <a:ext uri="{0D108BD9-81ED-4DB2-BD59-A6C34878D82A}">
                    <a16:rowId xmlns:a16="http://schemas.microsoft.com/office/drawing/2014/main" val="2632485310"/>
                  </a:ext>
                </a:extLst>
              </a:tr>
              <a:tr h="714916">
                <a:tc>
                  <a:txBody>
                    <a:bodyPr/>
                    <a:lstStyle/>
                    <a:p>
                      <a:r>
                        <a:rPr lang="en-US" sz="1400" b="1" dirty="0"/>
                        <a:t>TOPARP-A</a:t>
                      </a:r>
                      <a:r>
                        <a:rPr lang="en-US" sz="1400" b="1" baseline="30000" dirty="0"/>
                        <a:t>1</a:t>
                      </a:r>
                    </a:p>
                    <a:p>
                      <a:r>
                        <a:rPr lang="en-US" sz="1400" b="1" dirty="0" err="1"/>
                        <a:t>Olaparib</a:t>
                      </a:r>
                      <a:r>
                        <a:rPr lang="en-US" sz="1400" b="0" dirty="0"/>
                        <a:t> 400 mg BID</a:t>
                      </a:r>
                    </a:p>
                    <a:p>
                      <a:r>
                        <a:rPr lang="en-US" sz="1400" b="0" baseline="0" dirty="0"/>
                        <a:t>(N=50)</a:t>
                      </a:r>
                      <a:endParaRPr lang="en-US" sz="1400" b="0" baseline="30000" dirty="0"/>
                    </a:p>
                  </a:txBody>
                  <a:tcPr>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r>
                        <a:rPr lang="en-US" sz="1400" b="0" dirty="0"/>
                        <a:t>1–2 </a:t>
                      </a:r>
                      <a:r>
                        <a:rPr lang="en-US" sz="1400" b="0" dirty="0" err="1"/>
                        <a:t>taxane</a:t>
                      </a:r>
                      <a:r>
                        <a:rPr lang="en-US" sz="1400" b="0" dirty="0"/>
                        <a:t> CT regimens; </a:t>
                      </a:r>
                    </a:p>
                    <a:p>
                      <a:r>
                        <a:rPr lang="en-US" sz="1400" b="0" dirty="0"/>
                        <a:t>98% had prior NHT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Deficiency not required; tumor </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Composite response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33%</a:t>
                      </a:r>
                      <a:r>
                        <a:rPr lang="en-US" sz="1400" b="0" dirty="0"/>
                        <a:t> overall;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88% (14 of 16) with DDR gene alterations</a:t>
                      </a:r>
                    </a:p>
                  </a:txBody>
                  <a:tcPr>
                    <a:lnL w="19050" cap="flat" cmpd="sng" algn="ctr">
                      <a:no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extLst>
                  <a:ext uri="{0D108BD9-81ED-4DB2-BD59-A6C34878D82A}">
                    <a16:rowId xmlns:a16="http://schemas.microsoft.com/office/drawing/2014/main" val="1604582537"/>
                  </a:ext>
                </a:extLst>
              </a:tr>
              <a:tr h="923433">
                <a:tc>
                  <a:txBody>
                    <a:bodyPr/>
                    <a:lstStyle/>
                    <a:p>
                      <a:r>
                        <a:rPr lang="en-US" sz="1400" b="1" dirty="0"/>
                        <a:t>TOPARP-B</a:t>
                      </a:r>
                      <a:r>
                        <a:rPr lang="en-US" sz="1400" b="1" baseline="30000" dirty="0"/>
                        <a:t>2</a:t>
                      </a:r>
                    </a:p>
                    <a:p>
                      <a:r>
                        <a:rPr lang="en-US" sz="1400" b="1" dirty="0" err="1"/>
                        <a:t>Olaparib</a:t>
                      </a:r>
                      <a:r>
                        <a:rPr lang="en-US" sz="1400" b="0" dirty="0"/>
                        <a:t> 300 mg or 400 mg BID, randomized 1:1 </a:t>
                      </a:r>
                    </a:p>
                    <a:p>
                      <a:r>
                        <a:rPr lang="en-US" sz="1400" b="0" baseline="0" dirty="0"/>
                        <a:t>(N=98)</a:t>
                      </a:r>
                      <a:endParaRPr lang="en-US" sz="1400" b="0" dirty="0"/>
                    </a:p>
                  </a:txBody>
                  <a:tcPr>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1–2 </a:t>
                      </a:r>
                      <a:r>
                        <a:rPr lang="en-US" sz="1400" b="0" dirty="0" err="1"/>
                        <a:t>taxane</a:t>
                      </a:r>
                      <a:r>
                        <a:rPr lang="en-US" sz="1400" b="0" dirty="0"/>
                        <a:t> CT regimens;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88%–92% had prior NHT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Deleterious germline or somatic DDR gene alterations; tumor </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Composite response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r>
                        <a:rPr lang="en-US" sz="1400" b="1" dirty="0"/>
                        <a:t>39.1%</a:t>
                      </a:r>
                      <a:r>
                        <a:rPr lang="en-US" sz="1400" b="0" dirty="0"/>
                        <a:t> 300-mg cohort; </a:t>
                      </a:r>
                    </a:p>
                    <a:p>
                      <a:r>
                        <a:rPr lang="en-US" sz="1400" b="1" dirty="0"/>
                        <a:t>54.3%</a:t>
                      </a:r>
                      <a:r>
                        <a:rPr lang="en-US" sz="1400" b="0" dirty="0"/>
                        <a:t> 400-mg cohort</a:t>
                      </a:r>
                    </a:p>
                  </a:txBody>
                  <a:tcPr>
                    <a:lnL w="19050" cap="flat" cmpd="sng" algn="ctr">
                      <a:no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26035445"/>
                  </a:ext>
                </a:extLst>
              </a:tr>
              <a:tr h="714916">
                <a:tc>
                  <a:txBody>
                    <a:bodyPr/>
                    <a:lstStyle/>
                    <a:p>
                      <a:r>
                        <a:rPr lang="en-US" sz="1400" b="1" dirty="0"/>
                        <a:t>TRITON2</a:t>
                      </a:r>
                      <a:r>
                        <a:rPr lang="en-US" sz="1400" b="1" baseline="30000" dirty="0"/>
                        <a:t>3</a:t>
                      </a:r>
                    </a:p>
                    <a:p>
                      <a:r>
                        <a:rPr lang="en-US" sz="1400" b="1" dirty="0" err="1"/>
                        <a:t>Rucaparib</a:t>
                      </a:r>
                      <a:r>
                        <a:rPr lang="en-US" sz="1400" b="0" dirty="0"/>
                        <a:t> 600 mg BID</a:t>
                      </a:r>
                    </a:p>
                    <a:p>
                      <a:r>
                        <a:rPr lang="en-US" sz="1400" b="0" baseline="0" dirty="0"/>
                        <a:t>(N=115)</a:t>
                      </a:r>
                      <a:endParaRPr lang="en-US" sz="1400" b="0" baseline="30000" dirty="0"/>
                    </a:p>
                  </a:txBody>
                  <a:tcPr>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r>
                        <a:rPr lang="en-US" sz="1400" b="0" dirty="0"/>
                        <a:t>1 </a:t>
                      </a:r>
                      <a:r>
                        <a:rPr lang="en-US" sz="1400" b="0" dirty="0" err="1"/>
                        <a:t>taxane</a:t>
                      </a:r>
                      <a:r>
                        <a:rPr lang="en-US" sz="1400" b="0" dirty="0"/>
                        <a:t> and 1–2 NHT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Deleterious germline or somatic </a:t>
                      </a:r>
                      <a:r>
                        <a:rPr lang="en-US" sz="1400" b="0" i="1" dirty="0"/>
                        <a:t>BRCA1/2 </a:t>
                      </a:r>
                      <a:r>
                        <a:rPr lang="en-US" sz="1400" b="0" i="0" dirty="0"/>
                        <a:t>alteration; tumor </a:t>
                      </a:r>
                      <a:r>
                        <a:rPr lang="en-US" sz="1400" b="0" dirty="0"/>
                        <a:t>or plasma</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ORR by blinded independent radiology review</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tc>
                  <a:txBody>
                    <a:bodyPr/>
                    <a:lstStyle/>
                    <a:p>
                      <a:r>
                        <a:rPr lang="en-US" sz="1400" b="1" dirty="0"/>
                        <a:t>43.5%</a:t>
                      </a:r>
                      <a:r>
                        <a:rPr lang="en-US" sz="1400" b="0" dirty="0"/>
                        <a:t> (27 of 62) </a:t>
                      </a:r>
                    </a:p>
                  </a:txBody>
                  <a:tcPr>
                    <a:lnL w="19050" cap="flat" cmpd="sng" algn="ctr">
                      <a:no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CED6E9">
                        <a:alpha val="50196"/>
                      </a:srgbClr>
                    </a:solidFill>
                  </a:tcPr>
                </a:tc>
                <a:extLst>
                  <a:ext uri="{0D108BD9-81ED-4DB2-BD59-A6C34878D82A}">
                    <a16:rowId xmlns:a16="http://schemas.microsoft.com/office/drawing/2014/main" val="1135460647"/>
                  </a:ext>
                </a:extLst>
              </a:tr>
              <a:tr h="923433">
                <a:tc>
                  <a:txBody>
                    <a:bodyPr/>
                    <a:lstStyle/>
                    <a:p>
                      <a:r>
                        <a:rPr lang="en-US" sz="1400" b="1" dirty="0"/>
                        <a:t>GALAHAD</a:t>
                      </a:r>
                      <a:r>
                        <a:rPr lang="en-US" sz="1400" b="1" baseline="30000" dirty="0"/>
                        <a:t>4</a:t>
                      </a:r>
                    </a:p>
                    <a:p>
                      <a:r>
                        <a:rPr lang="en-US" sz="1400" b="1" dirty="0" err="1"/>
                        <a:t>Niraparib</a:t>
                      </a:r>
                      <a:r>
                        <a:rPr lang="en-US" sz="1400" b="0" dirty="0"/>
                        <a:t> 300 mg QD</a:t>
                      </a:r>
                    </a:p>
                    <a:p>
                      <a:r>
                        <a:rPr lang="en-US" sz="1400" b="0" baseline="0" dirty="0"/>
                        <a:t>(N=289)</a:t>
                      </a:r>
                      <a:endParaRPr lang="en-US" sz="1400" b="0" dirty="0"/>
                    </a:p>
                  </a:txBody>
                  <a:tcPr>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 </a:t>
                      </a:r>
                      <a:r>
                        <a:rPr lang="en-US" sz="1400" b="0" dirty="0" err="1"/>
                        <a:t>taxane</a:t>
                      </a:r>
                      <a:r>
                        <a:rPr lang="en-US" sz="1400" b="0" dirty="0"/>
                        <a:t> and ≥1 NHT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Deleterious germline or somatic alteration in ≥1 of 8 prespecified DDR genes; tumor or plasma</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ORR in patients with </a:t>
                      </a:r>
                      <a:r>
                        <a:rPr lang="en-US" sz="1400" b="0" i="1" dirty="0"/>
                        <a:t>BRCA</a:t>
                      </a:r>
                      <a:r>
                        <a:rPr lang="en-US" sz="1400" b="0" dirty="0"/>
                        <a:t> mutation and measurable disease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tc>
                  <a:txBody>
                    <a:bodyPr/>
                    <a:lstStyle/>
                    <a:p>
                      <a:r>
                        <a:rPr lang="en-US" sz="1400" b="1" dirty="0"/>
                        <a:t>34.2%</a:t>
                      </a:r>
                      <a:r>
                        <a:rPr lang="en-US" sz="1400" b="0" dirty="0"/>
                        <a:t> (26 of 76 measurable </a:t>
                      </a:r>
                      <a:r>
                        <a:rPr lang="en-US" sz="1400" b="0" i="1" dirty="0"/>
                        <a:t>BRCA </a:t>
                      </a:r>
                      <a:r>
                        <a:rPr lang="en-US" sz="1400" b="0" dirty="0"/>
                        <a:t>cohort)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10.6% (5 of 47 measurable non-</a:t>
                      </a:r>
                      <a:r>
                        <a:rPr lang="en-US" sz="1400" b="0" i="1" dirty="0"/>
                        <a:t>BRCA </a:t>
                      </a:r>
                      <a:r>
                        <a:rPr lang="en-US" sz="1400" b="0" dirty="0"/>
                        <a:t>cohort)</a:t>
                      </a:r>
                    </a:p>
                  </a:txBody>
                  <a:tcPr>
                    <a:lnL w="19050" cap="flat" cmpd="sng" algn="ctr">
                      <a:no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46759288"/>
                  </a:ext>
                </a:extLst>
              </a:tr>
              <a:tr h="729329">
                <a:tc>
                  <a:txBody>
                    <a:bodyPr/>
                    <a:lstStyle/>
                    <a:p>
                      <a:r>
                        <a:rPr lang="en-US" sz="1400" b="1" dirty="0"/>
                        <a:t>TALAPRO-1</a:t>
                      </a:r>
                      <a:r>
                        <a:rPr lang="en-US" sz="1400" b="1" baseline="30000" dirty="0"/>
                        <a:t>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Talazoparib</a:t>
                      </a:r>
                      <a:r>
                        <a:rPr lang="en-US" sz="1400" b="0" dirty="0"/>
                        <a:t> 1 mg QD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dirty="0"/>
                        <a:t>(N=128)</a:t>
                      </a:r>
                      <a:endParaRPr lang="en-US" sz="1400" b="0" dirty="0"/>
                    </a:p>
                  </a:txBody>
                  <a:tcPr>
                    <a:lnR w="19050" cap="flat" cmpd="sng" algn="ctr">
                      <a:noFill/>
                      <a:prstDash val="solid"/>
                      <a:round/>
                      <a:headEnd type="none" w="med" len="med"/>
                      <a:tailEnd type="none" w="med" len="med"/>
                    </a:lnR>
                    <a:lnT w="19050" cap="flat" cmpd="sng" algn="ctr">
                      <a:noFill/>
                      <a:prstDash val="solid"/>
                      <a:round/>
                      <a:headEnd type="none" w="med" len="med"/>
                      <a:tailEnd type="none" w="med" len="med"/>
                    </a:lnT>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1–2 CT regimens (≥1 </a:t>
                      </a:r>
                      <a:r>
                        <a:rPr lang="en-US" sz="1400" b="0" dirty="0" err="1"/>
                        <a:t>taxane</a:t>
                      </a:r>
                      <a:r>
                        <a:rPr lang="en-US" sz="1400" b="0" dirty="0"/>
                        <a:t>) and ≥1 NHT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Deleterious germline or somatic alterations in ≥1 of 11 prespecified DDR-HRR genes; tumor or plasma</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solidFill>
                      <a:srgbClr val="CED6E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ORR by blinded independent review</a:t>
                      </a:r>
                      <a:endParaRPr lang="en-US" sz="1400" b="0" baseline="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solidFill>
                      <a:srgbClr val="CED6E9">
                        <a:alpha val="50196"/>
                      </a:srgbClr>
                    </a:solidFill>
                  </a:tcPr>
                </a:tc>
                <a:tc>
                  <a:txBody>
                    <a:bodyPr/>
                    <a:lstStyle/>
                    <a:p>
                      <a:r>
                        <a:rPr lang="en-US" sz="1400" b="1" dirty="0"/>
                        <a:t>29.8%</a:t>
                      </a:r>
                      <a:r>
                        <a:rPr lang="en-US" sz="1400" b="0" dirty="0"/>
                        <a:t> (31 of 104)</a:t>
                      </a:r>
                    </a:p>
                  </a:txBody>
                  <a:tcPr>
                    <a:lnL w="19050" cap="flat" cmpd="sng" algn="ctr">
                      <a:noFill/>
                      <a:prstDash val="solid"/>
                      <a:round/>
                      <a:headEnd type="none" w="med" len="med"/>
                      <a:tailEnd type="none" w="med" len="med"/>
                    </a:lnL>
                    <a:lnT w="19050" cap="flat" cmpd="sng" algn="ctr">
                      <a:noFill/>
                      <a:prstDash val="solid"/>
                      <a:round/>
                      <a:headEnd type="none" w="med" len="med"/>
                      <a:tailEnd type="none" w="med" len="med"/>
                    </a:lnT>
                    <a:solidFill>
                      <a:srgbClr val="CED6E9">
                        <a:alpha val="50196"/>
                      </a:srgbClr>
                    </a:solidFill>
                  </a:tcPr>
                </a:tc>
                <a:extLst>
                  <a:ext uri="{0D108BD9-81ED-4DB2-BD59-A6C34878D82A}">
                    <a16:rowId xmlns:a16="http://schemas.microsoft.com/office/drawing/2014/main" val="2217378205"/>
                  </a:ext>
                </a:extLst>
              </a:tr>
            </a:tbl>
          </a:graphicData>
        </a:graphic>
      </p:graphicFrame>
      <p:sp>
        <p:nvSpPr>
          <p:cNvPr id="4" name="Rectangle 3"/>
          <p:cNvSpPr/>
          <p:nvPr/>
        </p:nvSpPr>
        <p:spPr>
          <a:xfrm>
            <a:off x="343536" y="6096927"/>
            <a:ext cx="1111779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Mateo J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J Med.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2015;373:1697-708;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Mateo J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2020;21:162-174;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Abida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2020;38:3763-3772;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Smith MR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2022;23:362-373;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Bono JS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2021;22:1250-1264.</a:t>
            </a:r>
          </a:p>
        </p:txBody>
      </p:sp>
    </p:spTree>
    <p:extLst>
      <p:ext uri="{BB962C8B-B14F-4D97-AF65-F5344CB8AC3E}">
        <p14:creationId xmlns:p14="http://schemas.microsoft.com/office/powerpoint/2010/main" val="16261108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890" y="2602873"/>
            <a:ext cx="9582487" cy="1325563"/>
          </a:xfrm>
        </p:spPr>
        <p:txBody>
          <a:bodyPr>
            <a:noAutofit/>
          </a:bodyPr>
          <a:lstStyle/>
          <a:p>
            <a:r>
              <a:rPr lang="en-US" sz="4800" b="1" dirty="0"/>
              <a:t>Pivotal Trials of </a:t>
            </a:r>
            <a:r>
              <a:rPr lang="en-US" sz="4800" b="1" dirty="0" err="1"/>
              <a:t>PARPi</a:t>
            </a:r>
            <a:r>
              <a:rPr lang="en-US" sz="4800" b="1" dirty="0"/>
              <a:t> </a:t>
            </a:r>
            <a:r>
              <a:rPr lang="en-US" sz="4800" b="1" i="1" dirty="0"/>
              <a:t>Monotherapy</a:t>
            </a:r>
            <a:r>
              <a:rPr lang="en-US" sz="4800" b="1" dirty="0"/>
              <a:t> </a:t>
            </a:r>
            <a:endParaRPr lang="en-US" sz="4800" b="1" i="1" dirty="0"/>
          </a:p>
        </p:txBody>
      </p:sp>
    </p:spTree>
    <p:extLst>
      <p:ext uri="{BB962C8B-B14F-4D97-AF65-F5344CB8AC3E}">
        <p14:creationId xmlns:p14="http://schemas.microsoft.com/office/powerpoint/2010/main" val="3980598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11" y="221813"/>
            <a:ext cx="10854371" cy="1325563"/>
          </a:xfrm>
        </p:spPr>
        <p:txBody>
          <a:bodyPr/>
          <a:lstStyle/>
          <a:p>
            <a:r>
              <a:rPr lang="en-US" sz="4000" b="1" dirty="0" err="1"/>
              <a:t>Olaparib</a:t>
            </a:r>
            <a:r>
              <a:rPr lang="en-US" sz="4000" b="1" dirty="0"/>
              <a:t>: </a:t>
            </a:r>
            <a:r>
              <a:rPr lang="en-US" sz="4000" b="1" dirty="0" err="1"/>
              <a:t>PROfound</a:t>
            </a:r>
            <a:r>
              <a:rPr lang="en-US" sz="4000" b="1" dirty="0"/>
              <a:t>, Randomized Phase 3 Study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230" y="1488339"/>
            <a:ext cx="11062143" cy="5180909"/>
          </a:xfrm>
          <a:prstGeom prst="rect">
            <a:avLst/>
          </a:prstGeom>
        </p:spPr>
      </p:pic>
      <p:sp>
        <p:nvSpPr>
          <p:cNvPr id="3" name="TextBox 2">
            <a:extLst>
              <a:ext uri="{FF2B5EF4-FFF2-40B4-BE49-F238E27FC236}">
                <a16:creationId xmlns:a16="http://schemas.microsoft.com/office/drawing/2014/main" id="{C6A69057-14EC-AF4D-B4EC-0DB9EB51FD59}"/>
              </a:ext>
            </a:extLst>
          </p:cNvPr>
          <p:cNvSpPr txBox="1"/>
          <p:nvPr/>
        </p:nvSpPr>
        <p:spPr>
          <a:xfrm>
            <a:off x="1457325" y="4643438"/>
            <a:ext cx="2249334" cy="369332"/>
          </a:xfrm>
          <a:prstGeom prst="rect">
            <a:avLst/>
          </a:prstGeom>
          <a:solidFill>
            <a:srgbClr val="B8C0CF"/>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Measurable disease</a:t>
            </a:r>
          </a:p>
        </p:txBody>
      </p:sp>
    </p:spTree>
    <p:extLst>
      <p:ext uri="{BB962C8B-B14F-4D97-AF65-F5344CB8AC3E}">
        <p14:creationId xmlns:p14="http://schemas.microsoft.com/office/powerpoint/2010/main" val="2248346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20" y="213424"/>
            <a:ext cx="11058088" cy="1325563"/>
          </a:xfrm>
        </p:spPr>
        <p:txBody>
          <a:bodyPr>
            <a:normAutofit/>
          </a:bodyPr>
          <a:lstStyle/>
          <a:p>
            <a:pPr algn="ctr"/>
            <a:r>
              <a:rPr lang="en-US" sz="4000" b="1" dirty="0" err="1"/>
              <a:t>PROfound</a:t>
            </a:r>
            <a:r>
              <a:rPr lang="en-US" sz="4000" b="1" dirty="0"/>
              <a:t>: </a:t>
            </a:r>
            <a:r>
              <a:rPr lang="en-US" sz="4000" b="1" dirty="0" err="1"/>
              <a:t>rPFS</a:t>
            </a:r>
            <a:r>
              <a:rPr lang="en-US" sz="4000" b="1" dirty="0"/>
              <a:t> and OS in Whole Population (A+B)</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2115" y="1462410"/>
            <a:ext cx="10564912" cy="5273950"/>
          </a:xfrm>
          <a:prstGeom prst="rect">
            <a:avLst/>
          </a:prstGeom>
        </p:spPr>
      </p:pic>
    </p:spTree>
    <p:extLst>
      <p:ext uri="{BB962C8B-B14F-4D97-AF65-F5344CB8AC3E}">
        <p14:creationId xmlns:p14="http://schemas.microsoft.com/office/powerpoint/2010/main" val="806701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09" y="213424"/>
            <a:ext cx="11058088" cy="1325563"/>
          </a:xfrm>
        </p:spPr>
        <p:txBody>
          <a:bodyPr>
            <a:normAutofit/>
          </a:bodyPr>
          <a:lstStyle/>
          <a:p>
            <a:pPr algn="ctr"/>
            <a:r>
              <a:rPr lang="en-US" sz="4000" b="1" dirty="0" err="1"/>
              <a:t>PROfound</a:t>
            </a:r>
            <a:r>
              <a:rPr lang="en-US" sz="4000" b="1" dirty="0"/>
              <a:t>: Gene-by-Gene, </a:t>
            </a:r>
            <a:r>
              <a:rPr lang="en-US" sz="4000" b="1" dirty="0" err="1"/>
              <a:t>rPFS</a:t>
            </a:r>
            <a:r>
              <a:rPr lang="en-US" sz="4000" b="1" dirty="0"/>
              <a:t> and OS Analyses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818" y="1441451"/>
            <a:ext cx="11696364" cy="5105589"/>
          </a:xfrm>
          <a:prstGeom prst="rect">
            <a:avLst/>
          </a:prstGeom>
        </p:spPr>
      </p:pic>
    </p:spTree>
    <p:extLst>
      <p:ext uri="{BB962C8B-B14F-4D97-AF65-F5344CB8AC3E}">
        <p14:creationId xmlns:p14="http://schemas.microsoft.com/office/powerpoint/2010/main" val="1260424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36" y="552695"/>
            <a:ext cx="10515600" cy="1325563"/>
          </a:xfrm>
        </p:spPr>
        <p:txBody>
          <a:bodyPr>
            <a:normAutofit/>
          </a:bodyPr>
          <a:lstStyle/>
          <a:p>
            <a:pPr algn="ctr"/>
            <a:r>
              <a:rPr lang="en-US" sz="4000" b="1" dirty="0"/>
              <a:t>Olaparib for HRR-Mutated </a:t>
            </a:r>
            <a:r>
              <a:rPr lang="en-US" sz="4000" b="1" dirty="0" err="1"/>
              <a:t>mCRPC</a:t>
            </a:r>
            <a:endParaRPr lang="en-US" sz="4000"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231" y="2238999"/>
            <a:ext cx="11716082" cy="3643330"/>
          </a:xfrm>
          <a:prstGeom prst="rect">
            <a:avLst/>
          </a:prstGeom>
        </p:spPr>
      </p:pic>
      <p:sp>
        <p:nvSpPr>
          <p:cNvPr id="4" name="TextBox 3">
            <a:extLst>
              <a:ext uri="{FF2B5EF4-FFF2-40B4-BE49-F238E27FC236}">
                <a16:creationId xmlns:a16="http://schemas.microsoft.com/office/drawing/2014/main" id="{09330486-CE0D-6844-8899-B730131D3A9F}"/>
              </a:ext>
            </a:extLst>
          </p:cNvPr>
          <p:cNvSpPr txBox="1"/>
          <p:nvPr/>
        </p:nvSpPr>
        <p:spPr>
          <a:xfrm>
            <a:off x="528639" y="2967335"/>
            <a:ext cx="11215686" cy="461665"/>
          </a:xfrm>
          <a:prstGeom prst="rect">
            <a:avLst/>
          </a:prstGeom>
          <a:solidFill>
            <a:srgbClr val="C6563B"/>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FDA granted </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full approval to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olaparib</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for the treatment of patients with</a:t>
            </a:r>
          </a:p>
        </p:txBody>
      </p:sp>
    </p:spTree>
    <p:extLst>
      <p:ext uri="{BB962C8B-B14F-4D97-AF65-F5344CB8AC3E}">
        <p14:creationId xmlns:p14="http://schemas.microsoft.com/office/powerpoint/2010/main" val="2021614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590" y="456705"/>
            <a:ext cx="11058088" cy="1325563"/>
          </a:xfrm>
        </p:spPr>
        <p:txBody>
          <a:bodyPr>
            <a:normAutofit/>
          </a:bodyPr>
          <a:lstStyle/>
          <a:p>
            <a:pPr algn="ctr"/>
            <a:r>
              <a:rPr lang="en-US" sz="4000" b="1" dirty="0"/>
              <a:t>Rucaparib: TRITON2 and TRITON3 Studies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787" y="1884070"/>
            <a:ext cx="11066426" cy="4517225"/>
          </a:xfrm>
          <a:prstGeom prst="rect">
            <a:avLst/>
          </a:prstGeom>
        </p:spPr>
      </p:pic>
    </p:spTree>
    <p:extLst>
      <p:ext uri="{BB962C8B-B14F-4D97-AF65-F5344CB8AC3E}">
        <p14:creationId xmlns:p14="http://schemas.microsoft.com/office/powerpoint/2010/main" val="37836983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780" y="45645"/>
            <a:ext cx="11058088" cy="1027252"/>
          </a:xfrm>
        </p:spPr>
        <p:txBody>
          <a:bodyPr>
            <a:normAutofit/>
          </a:bodyPr>
          <a:lstStyle/>
          <a:p>
            <a:r>
              <a:rPr lang="en-US" sz="4000" b="1" dirty="0"/>
              <a:t>TRITON2: Objective Response Rate (ORR)</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5020" y="966077"/>
            <a:ext cx="9518596" cy="5757394"/>
          </a:xfrm>
          <a:prstGeom prst="rect">
            <a:avLst/>
          </a:prstGeom>
        </p:spPr>
      </p:pic>
      <p:sp>
        <p:nvSpPr>
          <p:cNvPr id="3" name="TextBox 2">
            <a:extLst>
              <a:ext uri="{FF2B5EF4-FFF2-40B4-BE49-F238E27FC236}">
                <a16:creationId xmlns:a16="http://schemas.microsoft.com/office/drawing/2014/main" id="{ED26BD19-C8D6-C740-A814-C3064074041F}"/>
              </a:ext>
            </a:extLst>
          </p:cNvPr>
          <p:cNvSpPr txBox="1"/>
          <p:nvPr/>
        </p:nvSpPr>
        <p:spPr>
          <a:xfrm>
            <a:off x="2229375" y="2998952"/>
            <a:ext cx="739484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Change From Baseline in Sum of Target Lesions in Patients With </a:t>
            </a: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BRCA 1/2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Alteration (N = 56)</a:t>
            </a:r>
          </a:p>
        </p:txBody>
      </p:sp>
    </p:spTree>
    <p:extLst>
      <p:ext uri="{BB962C8B-B14F-4D97-AF65-F5344CB8AC3E}">
        <p14:creationId xmlns:p14="http://schemas.microsoft.com/office/powerpoint/2010/main" val="3782731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213" y="697512"/>
            <a:ext cx="10515600" cy="1325563"/>
          </a:xfrm>
        </p:spPr>
        <p:txBody>
          <a:bodyPr>
            <a:normAutofit/>
          </a:bodyPr>
          <a:lstStyle/>
          <a:p>
            <a:pPr algn="ctr"/>
            <a:r>
              <a:rPr lang="en-US" sz="4000" b="1" dirty="0"/>
              <a:t>Rucaparib for </a:t>
            </a:r>
            <a:r>
              <a:rPr lang="en-US" sz="4000" b="1" i="1" dirty="0"/>
              <a:t>BRCA1/2</a:t>
            </a:r>
            <a:r>
              <a:rPr lang="en-US" sz="4000" b="1" dirty="0"/>
              <a:t>-Mutated </a:t>
            </a:r>
            <a:r>
              <a:rPr lang="en-US" sz="4000" b="1" dirty="0" err="1"/>
              <a:t>mCRPC</a:t>
            </a:r>
            <a:endParaRPr lang="en-US" sz="4000" b="1"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23" y="2328417"/>
            <a:ext cx="11863860" cy="3311996"/>
          </a:xfrm>
          <a:prstGeom prst="rect">
            <a:avLst/>
          </a:prstGeom>
        </p:spPr>
      </p:pic>
    </p:spTree>
    <p:extLst>
      <p:ext uri="{BB962C8B-B14F-4D97-AF65-F5344CB8AC3E}">
        <p14:creationId xmlns:p14="http://schemas.microsoft.com/office/powerpoint/2010/main" val="464378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965" y="260552"/>
            <a:ext cx="11058088" cy="1325563"/>
          </a:xfrm>
        </p:spPr>
        <p:txBody>
          <a:bodyPr>
            <a:normAutofit/>
          </a:bodyPr>
          <a:lstStyle/>
          <a:p>
            <a:pPr algn="ctr"/>
            <a:r>
              <a:rPr lang="en-US" sz="4000" b="1" dirty="0"/>
              <a:t>TRITON3: Randomized Phase III Trial</a:t>
            </a:r>
          </a:p>
        </p:txBody>
      </p:sp>
      <p:pic>
        <p:nvPicPr>
          <p:cNvPr id="5" name="Picture 4"/>
          <p:cNvPicPr>
            <a:picLocks noChangeAspect="1"/>
          </p:cNvPicPr>
          <p:nvPr/>
        </p:nvPicPr>
        <p:blipFill>
          <a:blip r:embed="rId2"/>
          <a:stretch>
            <a:fillRect/>
          </a:stretch>
        </p:blipFill>
        <p:spPr>
          <a:xfrm>
            <a:off x="493082" y="1586115"/>
            <a:ext cx="11205836" cy="4371905"/>
          </a:xfrm>
          <a:prstGeom prst="rect">
            <a:avLst/>
          </a:prstGeom>
        </p:spPr>
      </p:pic>
      <p:sp>
        <p:nvSpPr>
          <p:cNvPr id="6" name="Rectangle 5"/>
          <p:cNvSpPr/>
          <p:nvPr/>
        </p:nvSpPr>
        <p:spPr>
          <a:xfrm>
            <a:off x="493082" y="6243505"/>
            <a:ext cx="491179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Bryce A et al NEJM 2023; 388; 719-32.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NCT02975934</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19868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DA7AB668-CBA4-49CD-A28B-7ADCBEA7828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736082"/>
            <a:ext cx="10515600" cy="1926578"/>
          </a:xfrm>
        </p:spPr>
        <p:txBody>
          <a:bodyPr/>
          <a:lstStyle/>
          <a:p>
            <a:r>
              <a:rPr lang="en-US" dirty="0"/>
              <a:t>A 66-year-old man presents with Gleason 8 (4 + 4) prostate adenocarcinoma (PSA 12.7 ng/mL). A bone scan is negative. CT imaging reveals uptake in the pelvic nodes. What approach to primary therapy would you most likely recommend for this patient?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28601" y="3425171"/>
            <a:ext cx="495300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External beam radiation therapy (EBRT)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411542" y="4258982"/>
            <a:ext cx="47700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Radical prostatectomy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5334000"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8047038" y="4237037"/>
            <a:ext cx="54163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584775"/>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a:p>
            <a:pPr defTabSz="914400" eaLnBrk="0" hangingPunct="0">
              <a:spcBef>
                <a:spcPts val="0"/>
              </a:spcBef>
              <a:spcAft>
                <a:spcPts val="0"/>
              </a:spcAft>
              <a:defRPr/>
            </a:pPr>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20" name="Picture 3">
            <a:extLst>
              <a:ext uri="{FF2B5EF4-FFF2-40B4-BE49-F238E27FC236}">
                <a16:creationId xmlns:a16="http://schemas.microsoft.com/office/drawing/2014/main" id="{8B00242C-924D-5F41-A6E1-31EF90057487}"/>
              </a:ext>
            </a:extLst>
          </p:cNvPr>
          <p:cNvPicPr>
            <a:picLocks noChangeAspect="1"/>
          </p:cNvPicPr>
          <p:nvPr/>
        </p:nvPicPr>
        <p:blipFill>
          <a:blip r:embed="rId4"/>
          <a:srcRect/>
          <a:stretch/>
        </p:blipFill>
        <p:spPr bwMode="auto">
          <a:xfrm>
            <a:off x="5770037"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BF876ACD-094E-8B44-984E-B8470D453B4A}"/>
              </a:ext>
            </a:extLst>
          </p:cNvPr>
          <p:cNvPicPr>
            <a:picLocks noChangeAspect="1"/>
          </p:cNvPicPr>
          <p:nvPr/>
        </p:nvPicPr>
        <p:blipFill>
          <a:blip r:embed="rId4"/>
          <a:srcRect/>
          <a:stretch/>
        </p:blipFill>
        <p:spPr bwMode="auto">
          <a:xfrm>
            <a:off x="6206074"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4615B2C1-BE34-1E44-A599-CEA1F9A89F74}"/>
              </a:ext>
            </a:extLst>
          </p:cNvPr>
          <p:cNvPicPr>
            <a:picLocks noChangeAspect="1"/>
          </p:cNvPicPr>
          <p:nvPr/>
        </p:nvPicPr>
        <p:blipFill>
          <a:blip r:embed="rId5"/>
          <a:srcRect/>
          <a:stretch/>
        </p:blipFill>
        <p:spPr bwMode="auto">
          <a:xfrm>
            <a:off x="5334000"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9">
            <a:extLst>
              <a:ext uri="{FF2B5EF4-FFF2-40B4-BE49-F238E27FC236}">
                <a16:creationId xmlns:a16="http://schemas.microsoft.com/office/drawing/2014/main" id="{9050887F-3F7B-AC4B-9F0D-AD6C4CE3A6D8}"/>
              </a:ext>
            </a:extLst>
          </p:cNvPr>
          <p:cNvSpPr txBox="1">
            <a:spLocks noChangeArrowheads="1"/>
          </p:cNvSpPr>
          <p:nvPr/>
        </p:nvSpPr>
        <p:spPr bwMode="auto">
          <a:xfrm>
            <a:off x="11095038" y="338950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pic>
        <p:nvPicPr>
          <p:cNvPr id="24" name="Picture 1">
            <a:extLst>
              <a:ext uri="{FF2B5EF4-FFF2-40B4-BE49-F238E27FC236}">
                <a16:creationId xmlns:a16="http://schemas.microsoft.com/office/drawing/2014/main" id="{FE6910D1-329C-CB4D-8749-4AA35104E894}"/>
              </a:ext>
            </a:extLst>
          </p:cNvPr>
          <p:cNvPicPr>
            <a:picLocks noChangeAspect="1"/>
          </p:cNvPicPr>
          <p:nvPr/>
        </p:nvPicPr>
        <p:blipFill>
          <a:blip r:embed="rId5"/>
          <a:srcRect/>
          <a:stretch/>
        </p:blipFill>
        <p:spPr bwMode="auto">
          <a:xfrm>
            <a:off x="5770038"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B1E316EF-7C31-4746-8E9E-C0943EF0B51A}"/>
              </a:ext>
            </a:extLst>
          </p:cNvPr>
          <p:cNvPicPr>
            <a:picLocks noChangeAspect="1"/>
          </p:cNvPicPr>
          <p:nvPr/>
        </p:nvPicPr>
        <p:blipFill>
          <a:blip r:embed="rId5"/>
          <a:srcRect/>
          <a:stretch/>
        </p:blipFill>
        <p:spPr bwMode="auto">
          <a:xfrm>
            <a:off x="6206076"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0CC6872B-7EA9-DF4D-93A2-9A733649935F}"/>
              </a:ext>
            </a:extLst>
          </p:cNvPr>
          <p:cNvPicPr>
            <a:picLocks noChangeAspect="1"/>
          </p:cNvPicPr>
          <p:nvPr/>
        </p:nvPicPr>
        <p:blipFill>
          <a:blip r:embed="rId5"/>
          <a:srcRect/>
          <a:stretch/>
        </p:blipFill>
        <p:spPr bwMode="auto">
          <a:xfrm>
            <a:off x="6642114"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C749DECC-92F2-2F4C-9F5C-EEFF0CE54FA3}"/>
              </a:ext>
            </a:extLst>
          </p:cNvPr>
          <p:cNvPicPr>
            <a:picLocks noChangeAspect="1"/>
          </p:cNvPicPr>
          <p:nvPr/>
        </p:nvPicPr>
        <p:blipFill>
          <a:blip r:embed="rId5"/>
          <a:srcRect/>
          <a:stretch/>
        </p:blipFill>
        <p:spPr bwMode="auto">
          <a:xfrm>
            <a:off x="7078152"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1C6607E9-687E-2143-B5B3-C682349C5623}"/>
              </a:ext>
            </a:extLst>
          </p:cNvPr>
          <p:cNvPicPr>
            <a:picLocks noChangeAspect="1"/>
          </p:cNvPicPr>
          <p:nvPr/>
        </p:nvPicPr>
        <p:blipFill>
          <a:blip r:embed="rId5"/>
          <a:srcRect/>
          <a:stretch/>
        </p:blipFill>
        <p:spPr bwMode="auto">
          <a:xfrm>
            <a:off x="7540305"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939CE1B5-A564-AE47-A760-4FBFD5C4A567}"/>
              </a:ext>
            </a:extLst>
          </p:cNvPr>
          <p:cNvPicPr>
            <a:picLocks noChangeAspect="1"/>
          </p:cNvPicPr>
          <p:nvPr/>
        </p:nvPicPr>
        <p:blipFill>
          <a:blip r:embed="rId5"/>
          <a:srcRect/>
          <a:stretch/>
        </p:blipFill>
        <p:spPr bwMode="auto">
          <a:xfrm>
            <a:off x="7976343"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D5DF4FA7-D11A-BC49-A653-8AE027429983}"/>
              </a:ext>
            </a:extLst>
          </p:cNvPr>
          <p:cNvPicPr>
            <a:picLocks noChangeAspect="1"/>
          </p:cNvPicPr>
          <p:nvPr/>
        </p:nvPicPr>
        <p:blipFill>
          <a:blip r:embed="rId5"/>
          <a:srcRect/>
          <a:stretch/>
        </p:blipFill>
        <p:spPr bwMode="auto">
          <a:xfrm>
            <a:off x="8412381"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940A31EF-47B4-7A4E-9403-4F7158E919A0}"/>
              </a:ext>
            </a:extLst>
          </p:cNvPr>
          <p:cNvPicPr>
            <a:picLocks noChangeAspect="1"/>
          </p:cNvPicPr>
          <p:nvPr/>
        </p:nvPicPr>
        <p:blipFill>
          <a:blip r:embed="rId5"/>
          <a:srcRect/>
          <a:stretch/>
        </p:blipFill>
        <p:spPr bwMode="auto">
          <a:xfrm>
            <a:off x="8848419"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540531A-4934-FA4B-B14F-50EB83DD1A30}"/>
              </a:ext>
            </a:extLst>
          </p:cNvPr>
          <p:cNvPicPr>
            <a:picLocks noChangeAspect="1"/>
          </p:cNvPicPr>
          <p:nvPr/>
        </p:nvPicPr>
        <p:blipFill>
          <a:blip r:embed="rId5"/>
          <a:srcRect/>
          <a:stretch/>
        </p:blipFill>
        <p:spPr bwMode="auto">
          <a:xfrm>
            <a:off x="9284457"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FCD2588-932B-3242-9D24-4BF8EDC93A3E}"/>
              </a:ext>
            </a:extLst>
          </p:cNvPr>
          <p:cNvPicPr>
            <a:picLocks noChangeAspect="1"/>
          </p:cNvPicPr>
          <p:nvPr/>
        </p:nvPicPr>
        <p:blipFill>
          <a:blip r:embed="rId5"/>
          <a:srcRect/>
          <a:stretch/>
        </p:blipFill>
        <p:spPr bwMode="auto">
          <a:xfrm>
            <a:off x="9720874"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5D7622A1-7FA0-BF4D-83DD-81A642832DCA}"/>
              </a:ext>
            </a:extLst>
          </p:cNvPr>
          <p:cNvPicPr>
            <a:picLocks noChangeAspect="1"/>
          </p:cNvPicPr>
          <p:nvPr/>
        </p:nvPicPr>
        <p:blipFill>
          <a:blip r:embed="rId5"/>
          <a:srcRect/>
          <a:stretch/>
        </p:blipFill>
        <p:spPr bwMode="auto">
          <a:xfrm>
            <a:off x="10156912"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
            <a:extLst>
              <a:ext uri="{FF2B5EF4-FFF2-40B4-BE49-F238E27FC236}">
                <a16:creationId xmlns:a16="http://schemas.microsoft.com/office/drawing/2014/main" id="{7A4CCDCD-4E55-DE4C-AF1F-6717CCAD3DB8}"/>
              </a:ext>
            </a:extLst>
          </p:cNvPr>
          <p:cNvPicPr>
            <a:picLocks noChangeAspect="1"/>
          </p:cNvPicPr>
          <p:nvPr/>
        </p:nvPicPr>
        <p:blipFill>
          <a:blip r:embed="rId4"/>
          <a:srcRect/>
          <a:stretch/>
        </p:blipFill>
        <p:spPr bwMode="auto">
          <a:xfrm>
            <a:off x="6642111"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id="{17242BE5-9DF5-D546-93CA-B830033D22E0}"/>
              </a:ext>
            </a:extLst>
          </p:cNvPr>
          <p:cNvPicPr>
            <a:picLocks noChangeAspect="1"/>
          </p:cNvPicPr>
          <p:nvPr/>
        </p:nvPicPr>
        <p:blipFill>
          <a:blip r:embed="rId4"/>
          <a:srcRect/>
          <a:stretch/>
        </p:blipFill>
        <p:spPr bwMode="auto">
          <a:xfrm>
            <a:off x="7071963"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5DA9F9D0-D371-C642-9FEF-8C066EC2BC59}"/>
              </a:ext>
            </a:extLst>
          </p:cNvPr>
          <p:cNvPicPr>
            <a:picLocks noChangeAspect="1"/>
          </p:cNvPicPr>
          <p:nvPr/>
        </p:nvPicPr>
        <p:blipFill>
          <a:blip r:embed="rId5"/>
          <a:srcRect/>
          <a:stretch/>
        </p:blipFill>
        <p:spPr bwMode="auto">
          <a:xfrm>
            <a:off x="10586764" y="342517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a:extLst>
              <a:ext uri="{FF2B5EF4-FFF2-40B4-BE49-F238E27FC236}">
                <a16:creationId xmlns:a16="http://schemas.microsoft.com/office/drawing/2014/main" id="{B6570BEB-BF31-6C43-A8E5-8705DC5E5039}"/>
              </a:ext>
            </a:extLst>
          </p:cNvPr>
          <p:cNvPicPr>
            <a:picLocks noChangeAspect="1"/>
          </p:cNvPicPr>
          <p:nvPr/>
        </p:nvPicPr>
        <p:blipFill>
          <a:blip r:embed="rId4"/>
          <a:srcRect/>
          <a:stretch/>
        </p:blipFill>
        <p:spPr bwMode="auto">
          <a:xfrm>
            <a:off x="7501815" y="42357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747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613" y="0"/>
            <a:ext cx="11058088" cy="1325563"/>
          </a:xfrm>
        </p:spPr>
        <p:txBody>
          <a:bodyPr>
            <a:normAutofit/>
          </a:bodyPr>
          <a:lstStyle/>
          <a:p>
            <a:r>
              <a:rPr lang="en-US" sz="4000" b="1" dirty="0"/>
              <a:t>TRITON3: </a:t>
            </a:r>
            <a:r>
              <a:rPr lang="en-US" sz="4000" b="1" dirty="0" err="1"/>
              <a:t>rPFS</a:t>
            </a:r>
            <a:r>
              <a:rPr lang="en-US" sz="4000" b="1" dirty="0"/>
              <a:t> in ITT Populatio</a:t>
            </a:r>
            <a:r>
              <a:rPr lang="en-US" sz="4200" b="1" dirty="0"/>
              <a:t>n</a:t>
            </a:r>
          </a:p>
        </p:txBody>
      </p:sp>
      <p:pic>
        <p:nvPicPr>
          <p:cNvPr id="6" name="Picture 5">
            <a:extLst>
              <a:ext uri="{FF2B5EF4-FFF2-40B4-BE49-F238E27FC236}">
                <a16:creationId xmlns:a16="http://schemas.microsoft.com/office/drawing/2014/main" id="{27EE2417-FFFC-3246-24BA-7A48F98DE2CE}"/>
              </a:ext>
            </a:extLst>
          </p:cNvPr>
          <p:cNvPicPr>
            <a:picLocks noChangeAspect="1"/>
          </p:cNvPicPr>
          <p:nvPr/>
        </p:nvPicPr>
        <p:blipFill>
          <a:blip r:embed="rId2"/>
          <a:stretch>
            <a:fillRect/>
          </a:stretch>
        </p:blipFill>
        <p:spPr>
          <a:xfrm>
            <a:off x="1102917" y="1146048"/>
            <a:ext cx="10299652" cy="4966339"/>
          </a:xfrm>
          <a:prstGeom prst="rect">
            <a:avLst/>
          </a:prstGeom>
        </p:spPr>
      </p:pic>
      <p:sp>
        <p:nvSpPr>
          <p:cNvPr id="3" name="Rectangle 2">
            <a:extLst>
              <a:ext uri="{FF2B5EF4-FFF2-40B4-BE49-F238E27FC236}">
                <a16:creationId xmlns:a16="http://schemas.microsoft.com/office/drawing/2014/main" id="{23004D0D-40E2-1FB1-5ABD-234B7DAC8362}"/>
              </a:ext>
            </a:extLst>
          </p:cNvPr>
          <p:cNvSpPr/>
          <p:nvPr/>
        </p:nvSpPr>
        <p:spPr>
          <a:xfrm>
            <a:off x="129827" y="6504057"/>
            <a:ext cx="360425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Bryce A et al NEJM 2023; 388; 719-32.</a:t>
            </a:r>
          </a:p>
        </p:txBody>
      </p:sp>
    </p:spTree>
    <p:extLst>
      <p:ext uri="{BB962C8B-B14F-4D97-AF65-F5344CB8AC3E}">
        <p14:creationId xmlns:p14="http://schemas.microsoft.com/office/powerpoint/2010/main" val="367376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613" y="386062"/>
            <a:ext cx="11058088" cy="1325563"/>
          </a:xfrm>
        </p:spPr>
        <p:txBody>
          <a:bodyPr>
            <a:normAutofit/>
          </a:bodyPr>
          <a:lstStyle/>
          <a:p>
            <a:r>
              <a:rPr lang="en-US" sz="4000" b="1" dirty="0"/>
              <a:t>TRITON3: </a:t>
            </a:r>
            <a:r>
              <a:rPr lang="en-US" sz="4000" b="1" dirty="0" err="1"/>
              <a:t>rPFS</a:t>
            </a:r>
            <a:r>
              <a:rPr lang="en-US" sz="4000" b="1" dirty="0"/>
              <a:t> in </a:t>
            </a:r>
            <a:r>
              <a:rPr lang="en-US" sz="4000" b="1" i="1" dirty="0"/>
              <a:t>BRCA1/2</a:t>
            </a:r>
            <a:r>
              <a:rPr lang="en-US" sz="4000" b="1" dirty="0"/>
              <a:t> and </a:t>
            </a:r>
            <a:r>
              <a:rPr lang="en-US" sz="4000" b="1" i="1" dirty="0"/>
              <a:t>ATM</a:t>
            </a:r>
            <a:r>
              <a:rPr lang="en-US" sz="4000" b="1" dirty="0"/>
              <a:t> Subgroups</a:t>
            </a:r>
          </a:p>
        </p:txBody>
      </p:sp>
      <p:pic>
        <p:nvPicPr>
          <p:cNvPr id="3" name="Picture 2"/>
          <p:cNvPicPr>
            <a:picLocks noChangeAspect="1"/>
          </p:cNvPicPr>
          <p:nvPr/>
        </p:nvPicPr>
        <p:blipFill>
          <a:blip r:embed="rId2"/>
          <a:stretch>
            <a:fillRect/>
          </a:stretch>
        </p:blipFill>
        <p:spPr>
          <a:xfrm>
            <a:off x="107150" y="2072640"/>
            <a:ext cx="11948859" cy="3340608"/>
          </a:xfrm>
          <a:prstGeom prst="rect">
            <a:avLst/>
          </a:prstGeom>
        </p:spPr>
      </p:pic>
      <p:sp>
        <p:nvSpPr>
          <p:cNvPr id="5" name="Rectangle 4">
            <a:extLst>
              <a:ext uri="{FF2B5EF4-FFF2-40B4-BE49-F238E27FC236}">
                <a16:creationId xmlns:a16="http://schemas.microsoft.com/office/drawing/2014/main" id="{B3E4D25B-52D6-2141-9E40-031F888BBB5E}"/>
              </a:ext>
            </a:extLst>
          </p:cNvPr>
          <p:cNvSpPr/>
          <p:nvPr/>
        </p:nvSpPr>
        <p:spPr>
          <a:xfrm>
            <a:off x="129827" y="6504057"/>
            <a:ext cx="360425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Bryce A et al NEJM 2023; 388; 719-32.</a:t>
            </a:r>
          </a:p>
        </p:txBody>
      </p:sp>
    </p:spTree>
    <p:extLst>
      <p:ext uri="{BB962C8B-B14F-4D97-AF65-F5344CB8AC3E}">
        <p14:creationId xmlns:p14="http://schemas.microsoft.com/office/powerpoint/2010/main" val="3679718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5" y="184216"/>
            <a:ext cx="12712327" cy="1325563"/>
          </a:xfrm>
        </p:spPr>
        <p:txBody>
          <a:bodyPr>
            <a:normAutofit/>
          </a:bodyPr>
          <a:lstStyle/>
          <a:p>
            <a:r>
              <a:rPr lang="en-US" sz="4000" b="1" dirty="0"/>
              <a:t>TRITON3: </a:t>
            </a:r>
            <a:r>
              <a:rPr lang="en-US" sz="4000" b="1" dirty="0" err="1"/>
              <a:t>rPFS</a:t>
            </a:r>
            <a:r>
              <a:rPr lang="en-US" sz="4000" b="1" dirty="0"/>
              <a:t> by Control Treatment in </a:t>
            </a:r>
            <a:r>
              <a:rPr lang="en-US" sz="4000" b="1" i="1" dirty="0"/>
              <a:t>BRCA1/2 </a:t>
            </a:r>
            <a:r>
              <a:rPr lang="en-US" sz="4000" b="1" dirty="0"/>
              <a:t>Subgroup</a:t>
            </a:r>
          </a:p>
        </p:txBody>
      </p:sp>
      <p:pic>
        <p:nvPicPr>
          <p:cNvPr id="6" name="Picture 5">
            <a:extLst>
              <a:ext uri="{FF2B5EF4-FFF2-40B4-BE49-F238E27FC236}">
                <a16:creationId xmlns:a16="http://schemas.microsoft.com/office/drawing/2014/main" id="{96440376-4F5A-469C-FF92-61D1C0D17780}"/>
              </a:ext>
            </a:extLst>
          </p:cNvPr>
          <p:cNvPicPr>
            <a:picLocks noChangeAspect="1"/>
          </p:cNvPicPr>
          <p:nvPr/>
        </p:nvPicPr>
        <p:blipFill>
          <a:blip r:embed="rId2"/>
          <a:stretch>
            <a:fillRect/>
          </a:stretch>
        </p:blipFill>
        <p:spPr>
          <a:xfrm>
            <a:off x="1835046" y="1457891"/>
            <a:ext cx="7772400" cy="2608329"/>
          </a:xfrm>
          <a:prstGeom prst="rect">
            <a:avLst/>
          </a:prstGeom>
        </p:spPr>
      </p:pic>
      <p:pic>
        <p:nvPicPr>
          <p:cNvPr id="7" name="Picture 6">
            <a:extLst>
              <a:ext uri="{FF2B5EF4-FFF2-40B4-BE49-F238E27FC236}">
                <a16:creationId xmlns:a16="http://schemas.microsoft.com/office/drawing/2014/main" id="{835A651D-6D2A-B939-ADF7-378E04309ED7}"/>
              </a:ext>
            </a:extLst>
          </p:cNvPr>
          <p:cNvPicPr>
            <a:picLocks noChangeAspect="1"/>
          </p:cNvPicPr>
          <p:nvPr/>
        </p:nvPicPr>
        <p:blipFill>
          <a:blip r:embed="rId3"/>
          <a:stretch>
            <a:fillRect/>
          </a:stretch>
        </p:blipFill>
        <p:spPr>
          <a:xfrm>
            <a:off x="1835046" y="4154706"/>
            <a:ext cx="7772400" cy="2544851"/>
          </a:xfrm>
          <a:prstGeom prst="rect">
            <a:avLst/>
          </a:prstGeom>
        </p:spPr>
      </p:pic>
      <p:sp>
        <p:nvSpPr>
          <p:cNvPr id="8" name="Rectangle 7">
            <a:extLst>
              <a:ext uri="{FF2B5EF4-FFF2-40B4-BE49-F238E27FC236}">
                <a16:creationId xmlns:a16="http://schemas.microsoft.com/office/drawing/2014/main" id="{7DC15EAB-483C-9B3D-4359-5C11A84CA3E5}"/>
              </a:ext>
            </a:extLst>
          </p:cNvPr>
          <p:cNvSpPr/>
          <p:nvPr/>
        </p:nvSpPr>
        <p:spPr>
          <a:xfrm>
            <a:off x="268230" y="6420476"/>
            <a:ext cx="360425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Bryce A et al NEJM 2023; 388; 719-32.</a:t>
            </a:r>
          </a:p>
        </p:txBody>
      </p:sp>
      <p:sp>
        <p:nvSpPr>
          <p:cNvPr id="9" name="Rectangle 8">
            <a:extLst>
              <a:ext uri="{FF2B5EF4-FFF2-40B4-BE49-F238E27FC236}">
                <a16:creationId xmlns:a16="http://schemas.microsoft.com/office/drawing/2014/main" id="{1631EC11-9915-ED60-51C5-0D57CCA670AF}"/>
              </a:ext>
            </a:extLst>
          </p:cNvPr>
          <p:cNvSpPr/>
          <p:nvPr/>
        </p:nvSpPr>
        <p:spPr>
          <a:xfrm>
            <a:off x="3872486" y="1390579"/>
            <a:ext cx="31343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Rucaparib vs Docetaxel</a:t>
            </a:r>
          </a:p>
        </p:txBody>
      </p:sp>
      <p:sp>
        <p:nvSpPr>
          <p:cNvPr id="10" name="Rectangle 9">
            <a:extLst>
              <a:ext uri="{FF2B5EF4-FFF2-40B4-BE49-F238E27FC236}">
                <a16:creationId xmlns:a16="http://schemas.microsoft.com/office/drawing/2014/main" id="{8C4B5207-6F56-3C6B-3A89-012E5D22E5D4}"/>
              </a:ext>
            </a:extLst>
          </p:cNvPr>
          <p:cNvSpPr/>
          <p:nvPr/>
        </p:nvSpPr>
        <p:spPr>
          <a:xfrm>
            <a:off x="4048881" y="4079844"/>
            <a:ext cx="24790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Rucaparib vs ARPI</a:t>
            </a:r>
          </a:p>
        </p:txBody>
      </p:sp>
    </p:spTree>
    <p:extLst>
      <p:ext uri="{BB962C8B-B14F-4D97-AF65-F5344CB8AC3E}">
        <p14:creationId xmlns:p14="http://schemas.microsoft.com/office/powerpoint/2010/main" val="3522874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064" y="2561930"/>
            <a:ext cx="9582487" cy="1325563"/>
          </a:xfrm>
        </p:spPr>
        <p:txBody>
          <a:bodyPr>
            <a:noAutofit/>
          </a:bodyPr>
          <a:lstStyle/>
          <a:p>
            <a:r>
              <a:rPr lang="en-US" sz="2000" b="1" dirty="0"/>
              <a:t> </a:t>
            </a:r>
            <a:r>
              <a:rPr lang="en-US" sz="4800" b="1" dirty="0" err="1"/>
              <a:t>PARPi</a:t>
            </a:r>
            <a:r>
              <a:rPr lang="en-US" sz="4800" b="1" dirty="0"/>
              <a:t>-Based </a:t>
            </a:r>
            <a:r>
              <a:rPr lang="en-US" sz="4800" b="1" i="1" dirty="0"/>
              <a:t>Combinations</a:t>
            </a:r>
            <a:br>
              <a:rPr lang="en-US" sz="4800" b="1" dirty="0"/>
            </a:br>
            <a:r>
              <a:rPr lang="en-US" sz="4800" b="1" dirty="0"/>
              <a:t>(</a:t>
            </a:r>
            <a:r>
              <a:rPr lang="en-US" sz="4800" b="1" dirty="0" err="1"/>
              <a:t>PROpel</a:t>
            </a:r>
            <a:r>
              <a:rPr lang="en-US" sz="4800" b="1" dirty="0"/>
              <a:t>, MAGNITUDE, &amp; TALAPRO-2)</a:t>
            </a:r>
            <a:endParaRPr lang="en-US" sz="4800" b="1" i="1" dirty="0"/>
          </a:p>
        </p:txBody>
      </p:sp>
    </p:spTree>
    <p:extLst>
      <p:ext uri="{BB962C8B-B14F-4D97-AF65-F5344CB8AC3E}">
        <p14:creationId xmlns:p14="http://schemas.microsoft.com/office/powerpoint/2010/main" val="2051810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08" y="253225"/>
            <a:ext cx="11685561" cy="1325563"/>
          </a:xfrm>
        </p:spPr>
        <p:txBody>
          <a:bodyPr>
            <a:noAutofit/>
          </a:bodyPr>
          <a:lstStyle/>
          <a:p>
            <a:pPr algn="ctr"/>
            <a:r>
              <a:rPr lang="en-US" sz="4000" b="1" u="sng" dirty="0"/>
              <a:t>PROpel</a:t>
            </a:r>
            <a:r>
              <a:rPr lang="en-US" sz="4000" b="1" dirty="0"/>
              <a:t>: Phase III Trial of Abiraterone +/– Olaparib </a:t>
            </a:r>
          </a:p>
        </p:txBody>
      </p:sp>
      <p:pic>
        <p:nvPicPr>
          <p:cNvPr id="3" name="Picture 2"/>
          <p:cNvPicPr>
            <a:picLocks noChangeAspect="1"/>
          </p:cNvPicPr>
          <p:nvPr/>
        </p:nvPicPr>
        <p:blipFill>
          <a:blip r:embed="rId3"/>
          <a:stretch>
            <a:fillRect/>
          </a:stretch>
        </p:blipFill>
        <p:spPr>
          <a:xfrm>
            <a:off x="283501" y="1578788"/>
            <a:ext cx="11771405" cy="4785436"/>
          </a:xfrm>
          <a:prstGeom prst="rect">
            <a:avLst/>
          </a:prstGeom>
        </p:spPr>
      </p:pic>
      <p:sp>
        <p:nvSpPr>
          <p:cNvPr id="4" name="Rectangle 3"/>
          <p:cNvSpPr/>
          <p:nvPr/>
        </p:nvSpPr>
        <p:spPr>
          <a:xfrm>
            <a:off x="485597" y="6364224"/>
            <a:ext cx="4566891" cy="338554"/>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Saad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abstr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11;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NCT03732820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31734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08" y="0"/>
            <a:ext cx="11685561" cy="1325563"/>
          </a:xfrm>
        </p:spPr>
        <p:txBody>
          <a:bodyPr>
            <a:noAutofit/>
          </a:bodyPr>
          <a:lstStyle/>
          <a:p>
            <a:pPr algn="ctr"/>
            <a:r>
              <a:rPr lang="en-US" sz="4000" b="1" u="sng" dirty="0"/>
              <a:t>PROpel</a:t>
            </a:r>
            <a:r>
              <a:rPr lang="en-US" sz="4000" b="1" dirty="0"/>
              <a:t>: Radiographic Progression-Free Survival </a:t>
            </a:r>
          </a:p>
        </p:txBody>
      </p:sp>
      <p:pic>
        <p:nvPicPr>
          <p:cNvPr id="4" name="Picture 3"/>
          <p:cNvPicPr>
            <a:picLocks noChangeAspect="1"/>
          </p:cNvPicPr>
          <p:nvPr/>
        </p:nvPicPr>
        <p:blipFill>
          <a:blip r:embed="rId3"/>
          <a:stretch>
            <a:fillRect/>
          </a:stretch>
        </p:blipFill>
        <p:spPr>
          <a:xfrm>
            <a:off x="269706" y="1414273"/>
            <a:ext cx="4981044" cy="2748416"/>
          </a:xfrm>
          <a:prstGeom prst="rect">
            <a:avLst/>
          </a:prstGeom>
        </p:spPr>
      </p:pic>
      <p:pic>
        <p:nvPicPr>
          <p:cNvPr id="5" name="Picture 4"/>
          <p:cNvPicPr>
            <a:picLocks noChangeAspect="1"/>
          </p:cNvPicPr>
          <p:nvPr/>
        </p:nvPicPr>
        <p:blipFill>
          <a:blip r:embed="rId4"/>
          <a:stretch>
            <a:fillRect/>
          </a:stretch>
        </p:blipFill>
        <p:spPr>
          <a:xfrm>
            <a:off x="1109472" y="4359183"/>
            <a:ext cx="4141278" cy="2358760"/>
          </a:xfrm>
          <a:prstGeom prst="rect">
            <a:avLst/>
          </a:prstGeom>
        </p:spPr>
      </p:pic>
      <p:pic>
        <p:nvPicPr>
          <p:cNvPr id="6" name="Picture 5"/>
          <p:cNvPicPr>
            <a:picLocks noChangeAspect="1"/>
          </p:cNvPicPr>
          <p:nvPr/>
        </p:nvPicPr>
        <p:blipFill>
          <a:blip r:embed="rId5"/>
          <a:stretch>
            <a:fillRect/>
          </a:stretch>
        </p:blipFill>
        <p:spPr>
          <a:xfrm>
            <a:off x="5756772" y="1901953"/>
            <a:ext cx="6283121" cy="3707510"/>
          </a:xfrm>
          <a:prstGeom prst="rect">
            <a:avLst/>
          </a:prstGeom>
        </p:spPr>
      </p:pic>
      <p:sp>
        <p:nvSpPr>
          <p:cNvPr id="7" name="Rectangle 6"/>
          <p:cNvSpPr/>
          <p:nvPr/>
        </p:nvSpPr>
        <p:spPr>
          <a:xfrm>
            <a:off x="6052296" y="6068881"/>
            <a:ext cx="338182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Clarke NW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NEJM Evidence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2022.</a:t>
            </a:r>
          </a:p>
        </p:txBody>
      </p:sp>
    </p:spTree>
    <p:extLst>
      <p:ext uri="{BB962C8B-B14F-4D97-AF65-F5344CB8AC3E}">
        <p14:creationId xmlns:p14="http://schemas.microsoft.com/office/powerpoint/2010/main" val="32436203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4" y="0"/>
            <a:ext cx="11685561" cy="1325563"/>
          </a:xfrm>
        </p:spPr>
        <p:txBody>
          <a:bodyPr>
            <a:noAutofit/>
          </a:bodyPr>
          <a:lstStyle/>
          <a:p>
            <a:pPr algn="ctr"/>
            <a:r>
              <a:rPr lang="en-US" sz="4000" b="1" u="sng" dirty="0"/>
              <a:t>MAGNITUDE</a:t>
            </a:r>
            <a:r>
              <a:rPr lang="en-US" sz="4000" b="1" dirty="0"/>
              <a:t>: Phase III Trial of Abi +/– Niraparib </a:t>
            </a:r>
          </a:p>
        </p:txBody>
      </p:sp>
      <p:pic>
        <p:nvPicPr>
          <p:cNvPr id="4" name="Picture 3"/>
          <p:cNvPicPr>
            <a:picLocks noChangeAspect="1"/>
          </p:cNvPicPr>
          <p:nvPr/>
        </p:nvPicPr>
        <p:blipFill>
          <a:blip r:embed="rId3"/>
          <a:stretch>
            <a:fillRect/>
          </a:stretch>
        </p:blipFill>
        <p:spPr>
          <a:xfrm>
            <a:off x="484479" y="1325563"/>
            <a:ext cx="11177632" cy="4790414"/>
          </a:xfrm>
          <a:prstGeom prst="rect">
            <a:avLst/>
          </a:prstGeom>
        </p:spPr>
      </p:pic>
      <p:sp>
        <p:nvSpPr>
          <p:cNvPr id="5" name="Rectangle 4"/>
          <p:cNvSpPr/>
          <p:nvPr/>
        </p:nvSpPr>
        <p:spPr>
          <a:xfrm>
            <a:off x="160043" y="6423023"/>
            <a:ext cx="45699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 KN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abstr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12;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NCT03748641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31245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14" y="35506"/>
            <a:ext cx="11685561" cy="1325563"/>
          </a:xfrm>
        </p:spPr>
        <p:txBody>
          <a:bodyPr>
            <a:noAutofit/>
          </a:bodyPr>
          <a:lstStyle/>
          <a:p>
            <a:pPr algn="ctr"/>
            <a:r>
              <a:rPr lang="en-US" sz="4000" b="1" u="sng" dirty="0"/>
              <a:t>MAGNITUDE</a:t>
            </a:r>
            <a:r>
              <a:rPr lang="en-US" sz="4000" b="1" dirty="0"/>
              <a:t>: Radiographic Progression-Free Survival</a:t>
            </a:r>
          </a:p>
        </p:txBody>
      </p:sp>
      <p:grpSp>
        <p:nvGrpSpPr>
          <p:cNvPr id="7" name="Group 6"/>
          <p:cNvGrpSpPr/>
          <p:nvPr/>
        </p:nvGrpSpPr>
        <p:grpSpPr>
          <a:xfrm>
            <a:off x="1837509" y="1256055"/>
            <a:ext cx="7852954" cy="2661522"/>
            <a:chOff x="1837509" y="1578788"/>
            <a:chExt cx="7852954" cy="2753845"/>
          </a:xfrm>
        </p:grpSpPr>
        <p:pic>
          <p:nvPicPr>
            <p:cNvPr id="3" name="Picture 2"/>
            <p:cNvPicPr>
              <a:picLocks noChangeAspect="1"/>
            </p:cNvPicPr>
            <p:nvPr/>
          </p:nvPicPr>
          <p:blipFill>
            <a:blip r:embed="rId3"/>
            <a:stretch>
              <a:fillRect/>
            </a:stretch>
          </p:blipFill>
          <p:spPr>
            <a:xfrm>
              <a:off x="1837509" y="1831521"/>
              <a:ext cx="7852954" cy="2501112"/>
            </a:xfrm>
            <a:prstGeom prst="rect">
              <a:avLst/>
            </a:prstGeom>
          </p:spPr>
        </p:pic>
        <p:pic>
          <p:nvPicPr>
            <p:cNvPr id="5" name="Picture 4"/>
            <p:cNvPicPr>
              <a:picLocks noChangeAspect="1"/>
            </p:cNvPicPr>
            <p:nvPr/>
          </p:nvPicPr>
          <p:blipFill>
            <a:blip r:embed="rId4"/>
            <a:stretch>
              <a:fillRect/>
            </a:stretch>
          </p:blipFill>
          <p:spPr>
            <a:xfrm>
              <a:off x="3547518" y="1578788"/>
              <a:ext cx="3602219" cy="616243"/>
            </a:xfrm>
            <a:prstGeom prst="rect">
              <a:avLst/>
            </a:prstGeom>
          </p:spPr>
        </p:pic>
      </p:grpSp>
      <p:grpSp>
        <p:nvGrpSpPr>
          <p:cNvPr id="9" name="Group 8"/>
          <p:cNvGrpSpPr/>
          <p:nvPr/>
        </p:nvGrpSpPr>
        <p:grpSpPr>
          <a:xfrm>
            <a:off x="1820091" y="4030243"/>
            <a:ext cx="7859566" cy="2460206"/>
            <a:chOff x="1837509" y="4200570"/>
            <a:chExt cx="7859566" cy="2592121"/>
          </a:xfrm>
        </p:grpSpPr>
        <p:pic>
          <p:nvPicPr>
            <p:cNvPr id="6" name="Picture 5"/>
            <p:cNvPicPr>
              <a:picLocks noChangeAspect="1"/>
            </p:cNvPicPr>
            <p:nvPr/>
          </p:nvPicPr>
          <p:blipFill>
            <a:blip r:embed="rId5"/>
            <a:stretch>
              <a:fillRect/>
            </a:stretch>
          </p:blipFill>
          <p:spPr>
            <a:xfrm>
              <a:off x="1837509" y="4301282"/>
              <a:ext cx="7859566" cy="2491409"/>
            </a:xfrm>
            <a:prstGeom prst="rect">
              <a:avLst/>
            </a:prstGeom>
          </p:spPr>
        </p:pic>
        <p:pic>
          <p:nvPicPr>
            <p:cNvPr id="8" name="Picture 7"/>
            <p:cNvPicPr>
              <a:picLocks noChangeAspect="1"/>
            </p:cNvPicPr>
            <p:nvPr/>
          </p:nvPicPr>
          <p:blipFill>
            <a:blip r:embed="rId6"/>
            <a:stretch>
              <a:fillRect/>
            </a:stretch>
          </p:blipFill>
          <p:spPr>
            <a:xfrm>
              <a:off x="3495812" y="4200570"/>
              <a:ext cx="3767138" cy="569994"/>
            </a:xfrm>
            <a:prstGeom prst="rect">
              <a:avLst/>
            </a:prstGeom>
          </p:spPr>
        </p:pic>
      </p:grpSp>
      <p:sp>
        <p:nvSpPr>
          <p:cNvPr id="4" name="Rectangle 3"/>
          <p:cNvSpPr/>
          <p:nvPr/>
        </p:nvSpPr>
        <p:spPr>
          <a:xfrm>
            <a:off x="8838197" y="6453162"/>
            <a:ext cx="33538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 KN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abstr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78489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4" y="181505"/>
            <a:ext cx="11685561" cy="1325563"/>
          </a:xfrm>
        </p:spPr>
        <p:txBody>
          <a:bodyPr>
            <a:noAutofit/>
          </a:bodyPr>
          <a:lstStyle/>
          <a:p>
            <a:pPr algn="ctr"/>
            <a:r>
              <a:rPr lang="en-US" sz="4000" b="1" u="sng" dirty="0"/>
              <a:t>TALAPRO-2</a:t>
            </a:r>
            <a:r>
              <a:rPr lang="en-US" sz="4000" b="1" dirty="0"/>
              <a:t>: Phase III Trial of </a:t>
            </a:r>
            <a:r>
              <a:rPr lang="en-US" sz="4000" b="1" dirty="0" err="1"/>
              <a:t>Enza</a:t>
            </a:r>
            <a:r>
              <a:rPr lang="en-US" sz="4000" b="1" dirty="0"/>
              <a:t> +/– Talazoparib </a:t>
            </a:r>
          </a:p>
        </p:txBody>
      </p:sp>
      <p:pic>
        <p:nvPicPr>
          <p:cNvPr id="3" name="Picture 2"/>
          <p:cNvPicPr>
            <a:picLocks noChangeAspect="1"/>
          </p:cNvPicPr>
          <p:nvPr/>
        </p:nvPicPr>
        <p:blipFill>
          <a:blip r:embed="rId3"/>
          <a:stretch>
            <a:fillRect/>
          </a:stretch>
        </p:blipFill>
        <p:spPr>
          <a:xfrm>
            <a:off x="550432" y="1495663"/>
            <a:ext cx="11112651" cy="4562511"/>
          </a:xfrm>
          <a:prstGeom prst="rect">
            <a:avLst/>
          </a:prstGeom>
        </p:spPr>
      </p:pic>
      <p:sp>
        <p:nvSpPr>
          <p:cNvPr id="5" name="Rectangle 4"/>
          <p:cNvSpPr/>
          <p:nvPr/>
        </p:nvSpPr>
        <p:spPr>
          <a:xfrm>
            <a:off x="697380" y="6256473"/>
            <a:ext cx="54522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Future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2022;18:425-436;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NCT03395197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16539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4" y="575955"/>
            <a:ext cx="11685561" cy="1325563"/>
          </a:xfrm>
        </p:spPr>
        <p:txBody>
          <a:bodyPr>
            <a:noAutofit/>
          </a:bodyPr>
          <a:lstStyle/>
          <a:p>
            <a:pPr algn="ctr"/>
            <a:r>
              <a:rPr lang="en-US" sz="4267" b="1" u="sng" dirty="0"/>
              <a:t>TALAPRO-2</a:t>
            </a:r>
            <a:r>
              <a:rPr lang="en-US" sz="4267" b="1" dirty="0"/>
              <a:t>: Phase III Trial of </a:t>
            </a:r>
            <a:r>
              <a:rPr lang="en-US" sz="4267" b="1" dirty="0" err="1"/>
              <a:t>Enza</a:t>
            </a:r>
            <a:r>
              <a:rPr lang="en-US" sz="4267" b="1" dirty="0"/>
              <a:t> +/– Talazoparib </a:t>
            </a:r>
          </a:p>
        </p:txBody>
      </p:sp>
      <p:sp>
        <p:nvSpPr>
          <p:cNvPr id="5" name="Rectangle 4"/>
          <p:cNvSpPr/>
          <p:nvPr/>
        </p:nvSpPr>
        <p:spPr>
          <a:xfrm>
            <a:off x="345965" y="6321786"/>
            <a:ext cx="39094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ASCO GU 2023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abstr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LBA17.</a:t>
            </a:r>
          </a:p>
        </p:txBody>
      </p:sp>
      <p:graphicFrame>
        <p:nvGraphicFramePr>
          <p:cNvPr id="6" name="Table 5"/>
          <p:cNvGraphicFramePr>
            <a:graphicFrameLocks noGrp="1"/>
          </p:cNvGraphicFramePr>
          <p:nvPr/>
        </p:nvGraphicFramePr>
        <p:xfrm>
          <a:off x="627529" y="2528012"/>
          <a:ext cx="10954872" cy="2148840"/>
        </p:xfrm>
        <a:graphic>
          <a:graphicData uri="http://schemas.openxmlformats.org/drawingml/2006/table">
            <a:tbl>
              <a:tblPr firstRow="1" bandRow="1">
                <a:tableStyleId>{5C22544A-7EE6-4342-B048-85BDC9FD1C3A}</a:tableStyleId>
              </a:tblPr>
              <a:tblGrid>
                <a:gridCol w="2859742">
                  <a:extLst>
                    <a:ext uri="{9D8B030D-6E8A-4147-A177-3AD203B41FA5}">
                      <a16:colId xmlns:a16="http://schemas.microsoft.com/office/drawing/2014/main" val="4209325153"/>
                    </a:ext>
                  </a:extLst>
                </a:gridCol>
                <a:gridCol w="3406588">
                  <a:extLst>
                    <a:ext uri="{9D8B030D-6E8A-4147-A177-3AD203B41FA5}">
                      <a16:colId xmlns:a16="http://schemas.microsoft.com/office/drawing/2014/main" val="3251195690"/>
                    </a:ext>
                  </a:extLst>
                </a:gridCol>
                <a:gridCol w="3137647">
                  <a:extLst>
                    <a:ext uri="{9D8B030D-6E8A-4147-A177-3AD203B41FA5}">
                      <a16:colId xmlns:a16="http://schemas.microsoft.com/office/drawing/2014/main" val="1338116640"/>
                    </a:ext>
                  </a:extLst>
                </a:gridCol>
                <a:gridCol w="1550895">
                  <a:extLst>
                    <a:ext uri="{9D8B030D-6E8A-4147-A177-3AD203B41FA5}">
                      <a16:colId xmlns:a16="http://schemas.microsoft.com/office/drawing/2014/main" val="159770977"/>
                    </a:ext>
                  </a:extLst>
                </a:gridCol>
              </a:tblGrid>
              <a:tr h="370840">
                <a:tc>
                  <a:txBody>
                    <a:bodyPr/>
                    <a:lstStyle/>
                    <a:p>
                      <a:r>
                        <a:rPr lang="en-US" sz="2800" dirty="0"/>
                        <a:t>All-comers cohort</a:t>
                      </a:r>
                    </a:p>
                    <a:p>
                      <a:endParaRPr lang="en-US" sz="1500" dirty="0"/>
                    </a:p>
                  </a:txBody>
                  <a:tcPr/>
                </a:tc>
                <a:tc>
                  <a:txBody>
                    <a:bodyPr/>
                    <a:lstStyle/>
                    <a:p>
                      <a:r>
                        <a:rPr lang="en-US" sz="2800" dirty="0" err="1"/>
                        <a:t>rPFS</a:t>
                      </a:r>
                      <a:r>
                        <a:rPr lang="en-US" sz="2800" dirty="0"/>
                        <a:t> 21.9</a:t>
                      </a:r>
                      <a:r>
                        <a:rPr lang="en-US" sz="2800" baseline="0" dirty="0"/>
                        <a:t> </a:t>
                      </a:r>
                      <a:r>
                        <a:rPr lang="en-US" sz="2800" baseline="0" dirty="0" err="1"/>
                        <a:t>mo</a:t>
                      </a:r>
                      <a:r>
                        <a:rPr lang="en-US" sz="2800" dirty="0"/>
                        <a:t> </a:t>
                      </a:r>
                      <a:r>
                        <a:rPr lang="en-US" sz="2800" dirty="0">
                          <a:sym typeface="Wingdings" panose="05000000000000000000" pitchFamily="2" charset="2"/>
                        </a:rPr>
                        <a:t> NR</a:t>
                      </a:r>
                      <a:endParaRPr lang="en-US" sz="2800" dirty="0"/>
                    </a:p>
                  </a:txBody>
                  <a:tcPr/>
                </a:tc>
                <a:tc>
                  <a:txBody>
                    <a:bodyPr/>
                    <a:lstStyle/>
                    <a:p>
                      <a:r>
                        <a:rPr lang="en-US" sz="2800" dirty="0"/>
                        <a:t>HR 0.63 (0.51-0.78)</a:t>
                      </a:r>
                    </a:p>
                  </a:txBody>
                  <a:tcPr/>
                </a:tc>
                <a:tc>
                  <a:txBody>
                    <a:bodyPr/>
                    <a:lstStyle/>
                    <a:p>
                      <a:r>
                        <a:rPr lang="en-US" sz="2800" i="1" dirty="0"/>
                        <a:t>P</a:t>
                      </a:r>
                      <a:r>
                        <a:rPr lang="en-US" sz="2800" baseline="0" dirty="0"/>
                        <a:t> &lt;0.001</a:t>
                      </a:r>
                      <a:endParaRPr lang="en-US" sz="2800" dirty="0"/>
                    </a:p>
                  </a:txBody>
                  <a:tcPr/>
                </a:tc>
                <a:extLst>
                  <a:ext uri="{0D108BD9-81ED-4DB2-BD59-A6C34878D82A}">
                    <a16:rowId xmlns:a16="http://schemas.microsoft.com/office/drawing/2014/main" val="1674314732"/>
                  </a:ext>
                </a:extLst>
              </a:tr>
              <a:tr h="370840">
                <a:tc>
                  <a:txBody>
                    <a:bodyPr/>
                    <a:lstStyle/>
                    <a:p>
                      <a:r>
                        <a:rPr lang="en-US" sz="2800" dirty="0"/>
                        <a:t>HRR </a:t>
                      </a:r>
                      <a:r>
                        <a:rPr lang="en-US" sz="2800" i="1" dirty="0"/>
                        <a:t>mutated</a:t>
                      </a:r>
                    </a:p>
                    <a:p>
                      <a:endParaRPr lang="en-US" sz="1200" i="1" dirty="0"/>
                    </a:p>
                  </a:txBody>
                  <a:tcPr/>
                </a:tc>
                <a:tc>
                  <a:txBody>
                    <a:bodyPr/>
                    <a:lstStyle/>
                    <a:p>
                      <a:r>
                        <a:rPr lang="en-US" sz="2800" dirty="0" err="1"/>
                        <a:t>rPFS</a:t>
                      </a:r>
                      <a:r>
                        <a:rPr lang="en-US" sz="2800" dirty="0"/>
                        <a:t> 16.4 </a:t>
                      </a:r>
                      <a:r>
                        <a:rPr lang="en-US" sz="2800" dirty="0">
                          <a:sym typeface="Wingdings" panose="05000000000000000000" pitchFamily="2" charset="2"/>
                        </a:rPr>
                        <a:t> 27.9 </a:t>
                      </a:r>
                      <a:r>
                        <a:rPr lang="en-US" sz="2800" dirty="0" err="1">
                          <a:sym typeface="Wingdings" panose="05000000000000000000" pitchFamily="2" charset="2"/>
                        </a:rPr>
                        <a:t>mo</a:t>
                      </a:r>
                      <a:endParaRPr lang="en-US" sz="2800" dirty="0"/>
                    </a:p>
                  </a:txBody>
                  <a:tcPr/>
                </a:tc>
                <a:tc>
                  <a:txBody>
                    <a:bodyPr/>
                    <a:lstStyle/>
                    <a:p>
                      <a:r>
                        <a:rPr lang="en-US" sz="2800" dirty="0"/>
                        <a:t>HR 0.46 (0.30-0.70)</a:t>
                      </a:r>
                    </a:p>
                  </a:txBody>
                  <a:tcPr/>
                </a:tc>
                <a:tc>
                  <a:txBody>
                    <a:bodyPr/>
                    <a:lstStyle/>
                    <a:p>
                      <a:r>
                        <a:rPr lang="en-US" sz="2800" i="1" dirty="0"/>
                        <a:t>P</a:t>
                      </a:r>
                      <a:r>
                        <a:rPr lang="en-US" sz="2800" dirty="0"/>
                        <a:t> &lt;0.001</a:t>
                      </a:r>
                    </a:p>
                  </a:txBody>
                  <a:tcPr/>
                </a:tc>
                <a:extLst>
                  <a:ext uri="{0D108BD9-81ED-4DB2-BD59-A6C34878D82A}">
                    <a16:rowId xmlns:a16="http://schemas.microsoft.com/office/drawing/2014/main" val="2608892620"/>
                  </a:ext>
                </a:extLst>
              </a:tr>
              <a:tr h="370840">
                <a:tc>
                  <a:txBody>
                    <a:bodyPr/>
                    <a:lstStyle/>
                    <a:p>
                      <a:r>
                        <a:rPr lang="en-US" sz="2800" dirty="0"/>
                        <a:t>HRR</a:t>
                      </a:r>
                      <a:r>
                        <a:rPr lang="en-US" sz="2800" baseline="0" dirty="0"/>
                        <a:t> </a:t>
                      </a:r>
                      <a:r>
                        <a:rPr lang="en-US" sz="2800" i="1" baseline="0" dirty="0"/>
                        <a:t>wild-type</a:t>
                      </a:r>
                    </a:p>
                    <a:p>
                      <a:endParaRPr lang="en-US" sz="1200" i="1" dirty="0"/>
                    </a:p>
                  </a:txBody>
                  <a:tcPr/>
                </a:tc>
                <a:tc>
                  <a:txBody>
                    <a:bodyPr/>
                    <a:lstStyle/>
                    <a:p>
                      <a:r>
                        <a:rPr lang="en-US" sz="2800" dirty="0" err="1"/>
                        <a:t>rPFS</a:t>
                      </a:r>
                      <a:r>
                        <a:rPr lang="en-US" sz="2800" dirty="0"/>
                        <a:t> 16.6 </a:t>
                      </a:r>
                      <a:r>
                        <a:rPr lang="en-US" sz="2800" dirty="0">
                          <a:sym typeface="Wingdings" panose="05000000000000000000" pitchFamily="2" charset="2"/>
                        </a:rPr>
                        <a:t> 25.8 </a:t>
                      </a:r>
                      <a:r>
                        <a:rPr lang="en-US" sz="2800" dirty="0" err="1">
                          <a:sym typeface="Wingdings" panose="05000000000000000000" pitchFamily="2" charset="2"/>
                        </a:rPr>
                        <a:t>mo</a:t>
                      </a:r>
                      <a:endParaRPr lang="en-US" sz="2800" dirty="0"/>
                    </a:p>
                  </a:txBody>
                  <a:tcPr/>
                </a:tc>
                <a:tc>
                  <a:txBody>
                    <a:bodyPr/>
                    <a:lstStyle/>
                    <a:p>
                      <a:r>
                        <a:rPr lang="en-US" sz="2800" dirty="0"/>
                        <a:t>HR 0.66 (0.49-0.91)</a:t>
                      </a:r>
                    </a:p>
                  </a:txBody>
                  <a:tcPr/>
                </a:tc>
                <a:tc>
                  <a:txBody>
                    <a:bodyPr/>
                    <a:lstStyle/>
                    <a:p>
                      <a:r>
                        <a:rPr lang="en-US" sz="2800" i="1" dirty="0"/>
                        <a:t>P</a:t>
                      </a:r>
                      <a:r>
                        <a:rPr lang="en-US" sz="1400" i="1" dirty="0"/>
                        <a:t> </a:t>
                      </a:r>
                      <a:r>
                        <a:rPr lang="en-US" sz="2800" dirty="0"/>
                        <a:t>=</a:t>
                      </a:r>
                      <a:r>
                        <a:rPr lang="en-US" sz="1400" dirty="0"/>
                        <a:t> </a:t>
                      </a:r>
                      <a:r>
                        <a:rPr lang="en-US" sz="2800" dirty="0"/>
                        <a:t>0.009</a:t>
                      </a:r>
                    </a:p>
                  </a:txBody>
                  <a:tcPr/>
                </a:tc>
                <a:extLst>
                  <a:ext uri="{0D108BD9-81ED-4DB2-BD59-A6C34878D82A}">
                    <a16:rowId xmlns:a16="http://schemas.microsoft.com/office/drawing/2014/main" val="2612962530"/>
                  </a:ext>
                </a:extLst>
              </a:tr>
            </a:tbl>
          </a:graphicData>
        </a:graphic>
      </p:graphicFrame>
    </p:spTree>
    <p:extLst>
      <p:ext uri="{BB962C8B-B14F-4D97-AF65-F5344CB8AC3E}">
        <p14:creationId xmlns:p14="http://schemas.microsoft.com/office/powerpoint/2010/main" val="39070423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5795D9E4-E009-07F2-3B52-C39666C3E7F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10668000" cy="1926578"/>
          </a:xfrm>
        </p:spPr>
        <p:txBody>
          <a:bodyPr/>
          <a:lstStyle/>
          <a:p>
            <a:r>
              <a:rPr lang="en-US" sz="2200" dirty="0"/>
              <a:t>A 61-year-old man presents with Gleason 8 (4 + 4) prostate adenocarcinoma (PSA 8 ng/mL) and undergoes RALP (robotically assisted laparoscopic prostatectomy). Final pathology reveals T3bN1 disease with 2/10 positive lymph nodes. Regulatory and reimbursement issues aside, would you recommend hormonal therapy at this point? </a:t>
            </a:r>
          </a:p>
        </p:txBody>
      </p:sp>
      <p:sp>
        <p:nvSpPr>
          <p:cNvPr id="25" name="Content Placeholder 6">
            <a:extLst>
              <a:ext uri="{FF2B5EF4-FFF2-40B4-BE49-F238E27FC236}">
                <a16:creationId xmlns:a16="http://schemas.microsoft.com/office/drawing/2014/main" id="{3EC34CFD-559C-6A4B-8F26-1617DCA644B0}"/>
              </a:ext>
            </a:extLst>
          </p:cNvPr>
          <p:cNvSpPr txBox="1">
            <a:spLocks/>
          </p:cNvSpPr>
          <p:nvPr/>
        </p:nvSpPr>
        <p:spPr>
          <a:xfrm>
            <a:off x="912286" y="4139117"/>
            <a:ext cx="10358967" cy="1277885"/>
          </a:xfrm>
          <a:prstGeom prst="rect">
            <a:avLst/>
          </a:prstGeom>
        </p:spPr>
        <p:txBody>
          <a:bodyPr numCol="2"/>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 </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 </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 months minimum</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At least 24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24-36 months</a:t>
            </a:r>
          </a:p>
          <a:p>
            <a:pPr marL="342906" marR="0" lvl="0" indent="-342906" algn="l" defTabSz="914400" rtl="0" eaLnBrk="0" fontAlgn="base" latinLnBrk="0" hangingPunct="0">
              <a:lnSpc>
                <a:spcPct val="100000"/>
              </a:lnSpc>
              <a:spcBef>
                <a:spcPts val="120"/>
              </a:spcBef>
              <a:spcAft>
                <a:spcPts val="0"/>
              </a:spcAft>
              <a:buClrTx/>
              <a:buSzTx/>
              <a:buFontTx/>
              <a:buChar char="•"/>
              <a:tabLst/>
              <a:defRPr/>
            </a:pP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27" name="Title 1">
            <a:extLst>
              <a:ext uri="{FF2B5EF4-FFF2-40B4-BE49-F238E27FC236}">
                <a16:creationId xmlns:a16="http://schemas.microsoft.com/office/drawing/2014/main" id="{152BFE0F-7A0A-F34C-BEB5-387DFFC4D2D3}"/>
              </a:ext>
            </a:extLst>
          </p:cNvPr>
          <p:cNvSpPr txBox="1">
            <a:spLocks/>
          </p:cNvSpPr>
          <p:nvPr/>
        </p:nvSpPr>
        <p:spPr bwMode="auto">
          <a:xfrm>
            <a:off x="685800" y="3681917"/>
            <a:ext cx="10972800" cy="4111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432FF"/>
                </a:solidFill>
                <a:effectLst/>
                <a:uLnTx/>
                <a:uFillTx/>
                <a:latin typeface="Arial"/>
                <a:ea typeface="ＭＳ Ｐゴシック"/>
              </a:rPr>
              <a:t>How long would you continue the hormonal therapy? </a:t>
            </a:r>
          </a:p>
        </p:txBody>
      </p:sp>
      <p:pic>
        <p:nvPicPr>
          <p:cNvPr id="28" name="Picture 1">
            <a:extLst>
              <a:ext uri="{FF2B5EF4-FFF2-40B4-BE49-F238E27FC236}">
                <a16:creationId xmlns:a16="http://schemas.microsoft.com/office/drawing/2014/main" id="{98EC3102-7768-E540-9F9B-5BD59DB2F5F9}"/>
              </a:ext>
            </a:extLst>
          </p:cNvPr>
          <p:cNvPicPr>
            <a:picLocks noChangeAspect="1"/>
          </p:cNvPicPr>
          <p:nvPr/>
        </p:nvPicPr>
        <p:blipFill>
          <a:blip r:embed="rId3"/>
          <a:srcRect/>
          <a:stretch/>
        </p:blipFill>
        <p:spPr bwMode="auto">
          <a:xfrm>
            <a:off x="4526080"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ECB0C6E6-71B6-2947-84D2-C0E591C3DCD0}"/>
              </a:ext>
            </a:extLst>
          </p:cNvPr>
          <p:cNvPicPr>
            <a:picLocks noChangeAspect="1"/>
          </p:cNvPicPr>
          <p:nvPr/>
        </p:nvPicPr>
        <p:blipFill>
          <a:blip r:embed="rId3"/>
          <a:srcRect/>
          <a:stretch/>
        </p:blipFill>
        <p:spPr bwMode="auto">
          <a:xfrm>
            <a:off x="4964992"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5AF3EDB-335B-DF42-BC44-BC719C6079ED}"/>
              </a:ext>
            </a:extLst>
          </p:cNvPr>
          <p:cNvPicPr>
            <a:picLocks noChangeAspect="1"/>
          </p:cNvPicPr>
          <p:nvPr/>
        </p:nvPicPr>
        <p:blipFill>
          <a:blip r:embed="rId3"/>
          <a:srcRect/>
          <a:stretch/>
        </p:blipFill>
        <p:spPr bwMode="auto">
          <a:xfrm>
            <a:off x="5403904"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4">
            <a:extLst>
              <a:ext uri="{FF2B5EF4-FFF2-40B4-BE49-F238E27FC236}">
                <a16:creationId xmlns:a16="http://schemas.microsoft.com/office/drawing/2014/main" id="{8982C6EB-9F4A-8644-8ADF-F78010FAB4C5}"/>
              </a:ext>
            </a:extLst>
          </p:cNvPr>
          <p:cNvSpPr txBox="1">
            <a:spLocks noChangeArrowheads="1"/>
          </p:cNvSpPr>
          <p:nvPr/>
        </p:nvSpPr>
        <p:spPr bwMode="auto">
          <a:xfrm>
            <a:off x="381000" y="2000160"/>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4" name="Text Box 9">
            <a:extLst>
              <a:ext uri="{FF2B5EF4-FFF2-40B4-BE49-F238E27FC236}">
                <a16:creationId xmlns:a16="http://schemas.microsoft.com/office/drawing/2014/main" id="{9B821327-906D-2A45-AFED-3C1B8145D862}"/>
              </a:ext>
            </a:extLst>
          </p:cNvPr>
          <p:cNvSpPr txBox="1">
            <a:spLocks noChangeArrowheads="1"/>
          </p:cNvSpPr>
          <p:nvPr/>
        </p:nvSpPr>
        <p:spPr bwMode="auto">
          <a:xfrm>
            <a:off x="7706286" y="199056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35" name="Text Box 4">
            <a:extLst>
              <a:ext uri="{FF2B5EF4-FFF2-40B4-BE49-F238E27FC236}">
                <a16:creationId xmlns:a16="http://schemas.microsoft.com/office/drawing/2014/main" id="{967DC07D-DE6C-874D-B1C5-505CFC7EB297}"/>
              </a:ext>
            </a:extLst>
          </p:cNvPr>
          <p:cNvSpPr txBox="1">
            <a:spLocks noChangeArrowheads="1"/>
          </p:cNvSpPr>
          <p:nvPr/>
        </p:nvSpPr>
        <p:spPr bwMode="auto">
          <a:xfrm>
            <a:off x="381000" y="3171041"/>
            <a:ext cx="399490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ADT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6" name="Picture 3">
            <a:extLst>
              <a:ext uri="{FF2B5EF4-FFF2-40B4-BE49-F238E27FC236}">
                <a16:creationId xmlns:a16="http://schemas.microsoft.com/office/drawing/2014/main" id="{186A96F8-98AB-B340-8A2F-1950DC1F6EAC}"/>
              </a:ext>
            </a:extLst>
          </p:cNvPr>
          <p:cNvPicPr>
            <a:picLocks noChangeAspect="1"/>
          </p:cNvPicPr>
          <p:nvPr/>
        </p:nvPicPr>
        <p:blipFill>
          <a:blip r:embed="rId4"/>
          <a:srcRect/>
          <a:stretch/>
        </p:blipFill>
        <p:spPr bwMode="auto">
          <a:xfrm>
            <a:off x="4528304"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Box 9">
            <a:extLst>
              <a:ext uri="{FF2B5EF4-FFF2-40B4-BE49-F238E27FC236}">
                <a16:creationId xmlns:a16="http://schemas.microsoft.com/office/drawing/2014/main" id="{7A206BC4-950E-9149-9104-E2B2C5ACBC27}"/>
              </a:ext>
            </a:extLst>
          </p:cNvPr>
          <p:cNvSpPr txBox="1">
            <a:spLocks noChangeArrowheads="1"/>
          </p:cNvSpPr>
          <p:nvPr/>
        </p:nvSpPr>
        <p:spPr bwMode="auto">
          <a:xfrm flipH="1">
            <a:off x="8145165" y="2522473"/>
            <a:ext cx="54163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38" name="Text Box 4">
            <a:extLst>
              <a:ext uri="{FF2B5EF4-FFF2-40B4-BE49-F238E27FC236}">
                <a16:creationId xmlns:a16="http://schemas.microsoft.com/office/drawing/2014/main" id="{28AEE7D8-D748-AD43-99A7-BAE3C02F0634}"/>
              </a:ext>
            </a:extLst>
          </p:cNvPr>
          <p:cNvSpPr txBox="1">
            <a:spLocks noChangeArrowheads="1"/>
          </p:cNvSpPr>
          <p:nvPr/>
        </p:nvSpPr>
        <p:spPr bwMode="auto">
          <a:xfrm>
            <a:off x="378776" y="2514600"/>
            <a:ext cx="399490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9" name="Picture 38">
            <a:extLst>
              <a:ext uri="{FF2B5EF4-FFF2-40B4-BE49-F238E27FC236}">
                <a16:creationId xmlns:a16="http://schemas.microsoft.com/office/drawing/2014/main" id="{1AFEF2E3-8D93-5141-A6D7-CB6B52FE8352}"/>
              </a:ext>
            </a:extLst>
          </p:cNvPr>
          <p:cNvPicPr>
            <a:picLocks noChangeAspect="1"/>
          </p:cNvPicPr>
          <p:nvPr/>
        </p:nvPicPr>
        <p:blipFill>
          <a:blip r:embed="rId5"/>
          <a:srcRect/>
          <a:stretch/>
        </p:blipFill>
        <p:spPr bwMode="auto">
          <a:xfrm>
            <a:off x="4526080"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 Box 9">
            <a:extLst>
              <a:ext uri="{FF2B5EF4-FFF2-40B4-BE49-F238E27FC236}">
                <a16:creationId xmlns:a16="http://schemas.microsoft.com/office/drawing/2014/main" id="{1FD1E313-7B70-AE4E-9FA0-4CD9BB65AB1C}"/>
              </a:ext>
            </a:extLst>
          </p:cNvPr>
          <p:cNvSpPr txBox="1">
            <a:spLocks noChangeArrowheads="1"/>
          </p:cNvSpPr>
          <p:nvPr/>
        </p:nvSpPr>
        <p:spPr bwMode="auto">
          <a:xfrm>
            <a:off x="7704078" y="31242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pic>
        <p:nvPicPr>
          <p:cNvPr id="44" name="Picture 3">
            <a:extLst>
              <a:ext uri="{FF2B5EF4-FFF2-40B4-BE49-F238E27FC236}">
                <a16:creationId xmlns:a16="http://schemas.microsoft.com/office/drawing/2014/main" id="{0A6DCCFA-E9FB-064E-B0DE-6CBA619ACD0F}"/>
              </a:ext>
            </a:extLst>
          </p:cNvPr>
          <p:cNvPicPr>
            <a:picLocks noChangeAspect="1"/>
          </p:cNvPicPr>
          <p:nvPr/>
        </p:nvPicPr>
        <p:blipFill>
          <a:blip r:embed="rId4"/>
          <a:srcRect/>
          <a:stretch/>
        </p:blipFill>
        <p:spPr bwMode="auto">
          <a:xfrm>
            <a:off x="4991223"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5976E932-377D-8043-955E-5CE0AA7146A6}"/>
              </a:ext>
            </a:extLst>
          </p:cNvPr>
          <p:cNvPicPr>
            <a:picLocks noChangeAspect="1"/>
          </p:cNvPicPr>
          <p:nvPr/>
        </p:nvPicPr>
        <p:blipFill>
          <a:blip r:embed="rId5"/>
          <a:srcRect/>
          <a:stretch/>
        </p:blipFill>
        <p:spPr bwMode="auto">
          <a:xfrm>
            <a:off x="4988999"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24FA854D-EA5C-FC4B-AD02-C1643089BD39}"/>
              </a:ext>
            </a:extLst>
          </p:cNvPr>
          <p:cNvPicPr>
            <a:picLocks noChangeAspect="1"/>
          </p:cNvPicPr>
          <p:nvPr/>
        </p:nvPicPr>
        <p:blipFill>
          <a:blip r:embed="rId4"/>
          <a:srcRect/>
          <a:stretch/>
        </p:blipFill>
        <p:spPr bwMode="auto">
          <a:xfrm>
            <a:off x="5424842"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57B52F92-C6AA-D249-B006-E20B577F0089}"/>
              </a:ext>
            </a:extLst>
          </p:cNvPr>
          <p:cNvPicPr>
            <a:picLocks noChangeAspect="1"/>
          </p:cNvPicPr>
          <p:nvPr/>
        </p:nvPicPr>
        <p:blipFill>
          <a:blip r:embed="rId5"/>
          <a:srcRect/>
          <a:stretch/>
        </p:blipFill>
        <p:spPr bwMode="auto">
          <a:xfrm>
            <a:off x="5422618"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D8FC228-649A-FF4E-BA51-1B3A47433619}"/>
              </a:ext>
            </a:extLst>
          </p:cNvPr>
          <p:cNvPicPr>
            <a:picLocks noChangeAspect="1"/>
          </p:cNvPicPr>
          <p:nvPr/>
        </p:nvPicPr>
        <p:blipFill>
          <a:blip r:embed="rId3"/>
          <a:srcRect/>
          <a:stretch/>
        </p:blipFill>
        <p:spPr bwMode="auto">
          <a:xfrm>
            <a:off x="5839074"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
            <a:extLst>
              <a:ext uri="{FF2B5EF4-FFF2-40B4-BE49-F238E27FC236}">
                <a16:creationId xmlns:a16="http://schemas.microsoft.com/office/drawing/2014/main" id="{7B22E0DC-E85F-B649-9E6E-A7A17348BCA6}"/>
              </a:ext>
            </a:extLst>
          </p:cNvPr>
          <p:cNvPicPr>
            <a:picLocks noChangeAspect="1"/>
          </p:cNvPicPr>
          <p:nvPr/>
        </p:nvPicPr>
        <p:blipFill>
          <a:blip r:embed="rId3"/>
          <a:srcRect/>
          <a:stretch/>
        </p:blipFill>
        <p:spPr bwMode="auto">
          <a:xfrm>
            <a:off x="6277986"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B1900A-F801-BDBD-7FD8-DFF9B9B38ABE}"/>
              </a:ext>
            </a:extLst>
          </p:cNvPr>
          <p:cNvSpPr/>
          <p:nvPr/>
        </p:nvSpPr>
        <p:spPr>
          <a:xfrm>
            <a:off x="0" y="6519446"/>
            <a:ext cx="6096000" cy="338554"/>
          </a:xfrm>
          <a:prstGeom prst="rect">
            <a:avLst/>
          </a:prstGeom>
        </p:spPr>
        <p:txBody>
          <a:bodyPr lIns="274320">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pic>
        <p:nvPicPr>
          <p:cNvPr id="24" name="Picture 1">
            <a:extLst>
              <a:ext uri="{FF2B5EF4-FFF2-40B4-BE49-F238E27FC236}">
                <a16:creationId xmlns:a16="http://schemas.microsoft.com/office/drawing/2014/main" id="{11BB213D-E813-674B-9D37-24F5ACD05324}"/>
              </a:ext>
            </a:extLst>
          </p:cNvPr>
          <p:cNvPicPr>
            <a:picLocks noChangeAspect="1"/>
          </p:cNvPicPr>
          <p:nvPr/>
        </p:nvPicPr>
        <p:blipFill>
          <a:blip r:embed="rId3"/>
          <a:srcRect/>
          <a:stretch/>
        </p:blipFill>
        <p:spPr bwMode="auto">
          <a:xfrm>
            <a:off x="6740905"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
            <a:extLst>
              <a:ext uri="{FF2B5EF4-FFF2-40B4-BE49-F238E27FC236}">
                <a16:creationId xmlns:a16="http://schemas.microsoft.com/office/drawing/2014/main" id="{092C7ACE-8756-B94A-B669-ECB4C788C52D}"/>
              </a:ext>
            </a:extLst>
          </p:cNvPr>
          <p:cNvPicPr>
            <a:picLocks noChangeAspect="1"/>
          </p:cNvPicPr>
          <p:nvPr/>
        </p:nvPicPr>
        <p:blipFill>
          <a:blip r:embed="rId4"/>
          <a:srcRect/>
          <a:stretch/>
        </p:blipFill>
        <p:spPr bwMode="auto">
          <a:xfrm>
            <a:off x="5865305"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8BA0CC11-8131-7045-9121-0570108969B5}"/>
              </a:ext>
            </a:extLst>
          </p:cNvPr>
          <p:cNvPicPr>
            <a:picLocks noChangeAspect="1"/>
          </p:cNvPicPr>
          <p:nvPr/>
        </p:nvPicPr>
        <p:blipFill>
          <a:blip r:embed="rId5"/>
          <a:srcRect/>
          <a:stretch/>
        </p:blipFill>
        <p:spPr bwMode="auto">
          <a:xfrm>
            <a:off x="5863081"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3">
            <a:extLst>
              <a:ext uri="{FF2B5EF4-FFF2-40B4-BE49-F238E27FC236}">
                <a16:creationId xmlns:a16="http://schemas.microsoft.com/office/drawing/2014/main" id="{51F0D031-80A2-A34A-A557-E95D2E80FBB1}"/>
              </a:ext>
            </a:extLst>
          </p:cNvPr>
          <p:cNvPicPr>
            <a:picLocks noChangeAspect="1"/>
          </p:cNvPicPr>
          <p:nvPr/>
        </p:nvPicPr>
        <p:blipFill>
          <a:blip r:embed="rId4"/>
          <a:srcRect/>
          <a:stretch/>
        </p:blipFill>
        <p:spPr bwMode="auto">
          <a:xfrm>
            <a:off x="6328224"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3687E54-3D0F-1A42-B24E-5BCF80F7CAE1}"/>
              </a:ext>
            </a:extLst>
          </p:cNvPr>
          <p:cNvPicPr>
            <a:picLocks noChangeAspect="1"/>
          </p:cNvPicPr>
          <p:nvPr/>
        </p:nvPicPr>
        <p:blipFill>
          <a:blip r:embed="rId5"/>
          <a:srcRect/>
          <a:stretch/>
        </p:blipFill>
        <p:spPr bwMode="auto">
          <a:xfrm>
            <a:off x="6326000"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
            <a:extLst>
              <a:ext uri="{FF2B5EF4-FFF2-40B4-BE49-F238E27FC236}">
                <a16:creationId xmlns:a16="http://schemas.microsoft.com/office/drawing/2014/main" id="{BB8AA30F-8D3C-7A48-B7AE-20E15F3CD461}"/>
              </a:ext>
            </a:extLst>
          </p:cNvPr>
          <p:cNvPicPr>
            <a:picLocks noChangeAspect="1"/>
          </p:cNvPicPr>
          <p:nvPr/>
        </p:nvPicPr>
        <p:blipFill>
          <a:blip r:embed="rId4"/>
          <a:srcRect/>
          <a:stretch/>
        </p:blipFill>
        <p:spPr bwMode="auto">
          <a:xfrm>
            <a:off x="6761843"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1">
            <a:extLst>
              <a:ext uri="{FF2B5EF4-FFF2-40B4-BE49-F238E27FC236}">
                <a16:creationId xmlns:a16="http://schemas.microsoft.com/office/drawing/2014/main" id="{DC13C22E-9043-0B48-A2A1-096CC1A8103C}"/>
              </a:ext>
            </a:extLst>
          </p:cNvPr>
          <p:cNvPicPr>
            <a:picLocks noChangeAspect="1"/>
          </p:cNvPicPr>
          <p:nvPr/>
        </p:nvPicPr>
        <p:blipFill>
          <a:blip r:embed="rId3"/>
          <a:srcRect/>
          <a:stretch/>
        </p:blipFill>
        <p:spPr bwMode="auto">
          <a:xfrm>
            <a:off x="7176075" y="198019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29AADB87-4AFC-3A41-BB94-3E487E9AECF6}"/>
              </a:ext>
            </a:extLst>
          </p:cNvPr>
          <p:cNvPicPr>
            <a:picLocks noChangeAspect="1"/>
          </p:cNvPicPr>
          <p:nvPr/>
        </p:nvPicPr>
        <p:blipFill>
          <a:blip r:embed="rId5"/>
          <a:srcRect/>
          <a:stretch/>
        </p:blipFill>
        <p:spPr bwMode="auto">
          <a:xfrm>
            <a:off x="6761843"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3">
            <a:extLst>
              <a:ext uri="{FF2B5EF4-FFF2-40B4-BE49-F238E27FC236}">
                <a16:creationId xmlns:a16="http://schemas.microsoft.com/office/drawing/2014/main" id="{720BDB0E-2C93-264D-B487-9C83200F0A68}"/>
              </a:ext>
            </a:extLst>
          </p:cNvPr>
          <p:cNvPicPr>
            <a:picLocks noChangeAspect="1"/>
          </p:cNvPicPr>
          <p:nvPr/>
        </p:nvPicPr>
        <p:blipFill>
          <a:blip r:embed="rId4"/>
          <a:srcRect/>
          <a:stretch/>
        </p:blipFill>
        <p:spPr bwMode="auto">
          <a:xfrm>
            <a:off x="7195462"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3">
            <a:extLst>
              <a:ext uri="{FF2B5EF4-FFF2-40B4-BE49-F238E27FC236}">
                <a16:creationId xmlns:a16="http://schemas.microsoft.com/office/drawing/2014/main" id="{60A8B1CA-E4B0-F248-BC80-AE84826A2EFB}"/>
              </a:ext>
            </a:extLst>
          </p:cNvPr>
          <p:cNvPicPr>
            <a:picLocks noChangeAspect="1"/>
          </p:cNvPicPr>
          <p:nvPr/>
        </p:nvPicPr>
        <p:blipFill>
          <a:blip r:embed="rId4"/>
          <a:srcRect/>
          <a:stretch/>
        </p:blipFill>
        <p:spPr bwMode="auto">
          <a:xfrm>
            <a:off x="7629081" y="252115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F32B6E12-44CA-F64E-BD5F-CC2D95EC4080}"/>
              </a:ext>
            </a:extLst>
          </p:cNvPr>
          <p:cNvPicPr>
            <a:picLocks noChangeAspect="1"/>
          </p:cNvPicPr>
          <p:nvPr/>
        </p:nvPicPr>
        <p:blipFill>
          <a:blip r:embed="rId5"/>
          <a:srcRect/>
          <a:stretch/>
        </p:blipFill>
        <p:spPr bwMode="auto">
          <a:xfrm>
            <a:off x="7195462" y="31257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146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98" y="232626"/>
            <a:ext cx="10515600" cy="1325563"/>
          </a:xfrm>
        </p:spPr>
        <p:txBody>
          <a:bodyPr>
            <a:normAutofit/>
          </a:bodyPr>
          <a:lstStyle/>
          <a:p>
            <a:r>
              <a:rPr lang="en-US" sz="5000" b="1" dirty="0"/>
              <a:t>Conclusions</a:t>
            </a:r>
          </a:p>
        </p:txBody>
      </p:sp>
      <p:sp>
        <p:nvSpPr>
          <p:cNvPr id="9" name="Rectangle 3"/>
          <p:cNvSpPr txBox="1">
            <a:spLocks noChangeArrowheads="1"/>
          </p:cNvSpPr>
          <p:nvPr/>
        </p:nvSpPr>
        <p:spPr>
          <a:xfrm>
            <a:off x="1112546" y="1533175"/>
            <a:ext cx="10103651" cy="4958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Germline and somatic DNA-repair mutations are common in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patients, and should be assayed</a:t>
            </a: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is approved for HRR-mutated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Rucaparib</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is approved for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-mutated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PROpel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(Abi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Olap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improved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 unselected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MAGNITUDE (Abi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Nira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improved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only in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HRRm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TALAPRO-2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Tala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improved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 unselected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pts, and in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HRRm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as well as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HRRwt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subgroups</a:t>
            </a:r>
          </a:p>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PARP inhibitor–based combination is FDA approved yet in prostate cancer </a:t>
            </a:r>
          </a:p>
        </p:txBody>
      </p:sp>
    </p:spTree>
    <p:extLst>
      <p:ext uri="{BB962C8B-B14F-4D97-AF65-F5344CB8AC3E}">
        <p14:creationId xmlns:p14="http://schemas.microsoft.com/office/powerpoint/2010/main" val="1289692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877A-CB81-4845-B4E7-1217A12E656B}"/>
              </a:ext>
            </a:extLst>
          </p:cNvPr>
          <p:cNvSpPr>
            <a:spLocks noGrp="1"/>
          </p:cNvSpPr>
          <p:nvPr>
            <p:ph type="title"/>
          </p:nvPr>
        </p:nvSpPr>
        <p:spPr>
          <a:xfrm>
            <a:off x="695401" y="595158"/>
            <a:ext cx="10358967" cy="1143000"/>
          </a:xfrm>
        </p:spPr>
        <p:txBody>
          <a:bodyPr/>
          <a:lstStyle/>
          <a:p>
            <a:pPr algn="l"/>
            <a:r>
              <a:rPr lang="en-US" dirty="0"/>
              <a:t>FDA Advisory Committee Supports the Approval of First-Line Olaparib plus Abiraterone and Prednisone for </a:t>
            </a:r>
            <a:r>
              <a:rPr lang="en-US" i="1" dirty="0"/>
              <a:t>BRCA</a:t>
            </a:r>
            <a:r>
              <a:rPr lang="en-US" dirty="0"/>
              <a:t>-Mutated mCRPC</a:t>
            </a:r>
            <a:br>
              <a:rPr lang="en-US" dirty="0"/>
            </a:br>
            <a:r>
              <a:rPr lang="en-US" sz="2400" dirty="0"/>
              <a:t>Press Release: April 28, 2023</a:t>
            </a:r>
          </a:p>
        </p:txBody>
      </p:sp>
      <p:sp>
        <p:nvSpPr>
          <p:cNvPr id="3" name="Content Placeholder 2">
            <a:extLst>
              <a:ext uri="{FF2B5EF4-FFF2-40B4-BE49-F238E27FC236}">
                <a16:creationId xmlns:a16="http://schemas.microsoft.com/office/drawing/2014/main" id="{661E5026-77F3-A84C-BBED-E8DE0569BAA2}"/>
              </a:ext>
            </a:extLst>
          </p:cNvPr>
          <p:cNvSpPr>
            <a:spLocks noGrp="1"/>
          </p:cNvSpPr>
          <p:nvPr>
            <p:ph idx="1"/>
          </p:nvPr>
        </p:nvSpPr>
        <p:spPr>
          <a:xfrm>
            <a:off x="659396" y="2377470"/>
            <a:ext cx="10873208" cy="4572306"/>
          </a:xfrm>
        </p:spPr>
        <p:txBody>
          <a:bodyPr/>
          <a:lstStyle/>
          <a:p>
            <a:pPr marL="98425" indent="0">
              <a:spcBef>
                <a:spcPts val="1392"/>
              </a:spcBef>
              <a:spcAft>
                <a:spcPts val="1400"/>
              </a:spcAft>
              <a:buNone/>
            </a:pPr>
            <a:r>
              <a:rPr lang="en-US" sz="2200" b="0" dirty="0"/>
              <a:t>The US FDA Oncologic Drugs Advisory Committee (ODAC), by a vote of 11 to 1 with one abstention, supported FDA approval of olaparib plus abiraterone and prednisone or prednisolone (</a:t>
            </a:r>
            <a:r>
              <a:rPr lang="en-US" sz="2200" b="0" dirty="0" err="1"/>
              <a:t>abi</a:t>
            </a:r>
            <a:r>
              <a:rPr lang="en-US" sz="2200" b="0" dirty="0"/>
              <a:t>/pred) for the first-line treatment of adult patients with BRCA-mutated (</a:t>
            </a:r>
            <a:r>
              <a:rPr lang="en-US" sz="2200" b="0" dirty="0" err="1"/>
              <a:t>BRCAm</a:t>
            </a:r>
            <a:r>
              <a:rPr lang="en-US" sz="2200" b="0" dirty="0"/>
              <a:t>) metastatic castration-resistant prostate cancer (mCRPC). The committee voted that FDA should restrict use of </a:t>
            </a:r>
            <a:r>
              <a:rPr lang="en-US" sz="2200" b="0" dirty="0" err="1"/>
              <a:t>olaparib</a:t>
            </a:r>
            <a:r>
              <a:rPr lang="en-US" sz="2200" b="0" dirty="0"/>
              <a:t> plus </a:t>
            </a:r>
            <a:r>
              <a:rPr lang="en-US" sz="2200" b="0" dirty="0" err="1"/>
              <a:t>abi</a:t>
            </a:r>
            <a:r>
              <a:rPr lang="en-US" sz="2200" b="0" dirty="0"/>
              <a:t>/pred to these </a:t>
            </a:r>
            <a:r>
              <a:rPr lang="en-US" sz="2200" b="0" dirty="0" err="1"/>
              <a:t>BRCAm</a:t>
            </a:r>
            <a:r>
              <a:rPr lang="en-US" sz="2200" b="0" dirty="0"/>
              <a:t> </a:t>
            </a:r>
            <a:r>
              <a:rPr lang="en-US" sz="2200" b="0" dirty="0" err="1"/>
              <a:t>mCRPC</a:t>
            </a:r>
            <a:r>
              <a:rPr lang="en-US" sz="2200" b="0" dirty="0"/>
              <a:t> patients, recommending against approval beyond this patient population.</a:t>
            </a:r>
          </a:p>
          <a:p>
            <a:pPr marL="98425" indent="0">
              <a:spcBef>
                <a:spcPts val="1392"/>
              </a:spcBef>
              <a:spcAft>
                <a:spcPts val="1400"/>
              </a:spcAft>
              <a:buNone/>
            </a:pPr>
            <a:r>
              <a:rPr lang="en-US" sz="2200" b="0" dirty="0"/>
              <a:t>In August 2022, the FDA accepted the supplemental New Drug Application for </a:t>
            </a:r>
            <a:r>
              <a:rPr lang="en-US" sz="2200" b="0" dirty="0" err="1"/>
              <a:t>olaparib</a:t>
            </a:r>
            <a:r>
              <a:rPr lang="en-US" sz="2200" b="0" dirty="0"/>
              <a:t> plus </a:t>
            </a:r>
            <a:r>
              <a:rPr lang="en-US" sz="2200" b="0" dirty="0" err="1"/>
              <a:t>abi</a:t>
            </a:r>
            <a:r>
              <a:rPr lang="en-US" sz="2200" b="0" dirty="0"/>
              <a:t>/pred for priority review based on positive results from the pivotal Phase 3 </a:t>
            </a:r>
            <a:r>
              <a:rPr lang="en-US" sz="2200" b="0" dirty="0" err="1"/>
              <a:t>PROpel</a:t>
            </a:r>
            <a:r>
              <a:rPr lang="en-US" sz="2200" b="0" dirty="0"/>
              <a:t> trial.</a:t>
            </a:r>
          </a:p>
        </p:txBody>
      </p:sp>
      <p:sp>
        <p:nvSpPr>
          <p:cNvPr id="5" name="TextBox 4">
            <a:extLst>
              <a:ext uri="{FF2B5EF4-FFF2-40B4-BE49-F238E27FC236}">
                <a16:creationId xmlns:a16="http://schemas.microsoft.com/office/drawing/2014/main" id="{6505773A-B555-C247-A33F-D4A633A93A4E}"/>
              </a:ext>
            </a:extLst>
          </p:cNvPr>
          <p:cNvSpPr txBox="1"/>
          <p:nvPr/>
        </p:nvSpPr>
        <p:spPr>
          <a:xfrm>
            <a:off x="109968" y="6346195"/>
            <a:ext cx="1094440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finance.yahoo.com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/news/fda-advisory-committee-vote-lynparza-213000796.html</a:t>
            </a:r>
          </a:p>
        </p:txBody>
      </p:sp>
    </p:spTree>
    <p:extLst>
      <p:ext uri="{BB962C8B-B14F-4D97-AF65-F5344CB8AC3E}">
        <p14:creationId xmlns:p14="http://schemas.microsoft.com/office/powerpoint/2010/main" val="115841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674B-93AC-4802-90D1-C583CD738422}"/>
              </a:ext>
            </a:extLst>
          </p:cNvPr>
          <p:cNvSpPr>
            <a:spLocks noGrp="1"/>
          </p:cNvSpPr>
          <p:nvPr>
            <p:ph type="title"/>
          </p:nvPr>
        </p:nvSpPr>
        <p:spPr>
          <a:xfrm>
            <a:off x="1419041" y="2857500"/>
            <a:ext cx="9353919" cy="1143000"/>
          </a:xfrm>
        </p:spPr>
        <p:txBody>
          <a:bodyPr/>
          <a:lstStyle/>
          <a:p>
            <a:r>
              <a:rPr lang="en-US" sz="3600" dirty="0"/>
              <a:t>MODULE 5: Current and Emerging Strategies </a:t>
            </a:r>
            <a:br>
              <a:rPr lang="en-US" sz="3600" dirty="0"/>
            </a:br>
            <a:r>
              <a:rPr lang="en-US" sz="3600" dirty="0"/>
              <a:t>in the Treatment of Recurrent mCRPC</a:t>
            </a:r>
          </a:p>
        </p:txBody>
      </p:sp>
    </p:spTree>
    <p:extLst>
      <p:ext uri="{BB962C8B-B14F-4D97-AF65-F5344CB8AC3E}">
        <p14:creationId xmlns:p14="http://schemas.microsoft.com/office/powerpoint/2010/main" val="2552659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820400" cy="1926578"/>
          </a:xfrm>
        </p:spPr>
        <p:txBody>
          <a:bodyPr/>
          <a:lstStyle/>
          <a:p>
            <a:r>
              <a:rPr lang="en-US" dirty="0"/>
              <a:t>For a 71-year-old man with PSMA-positive bone-only </a:t>
            </a:r>
            <a:r>
              <a:rPr lang="en-US" dirty="0" err="1"/>
              <a:t>mCRPC</a:t>
            </a:r>
            <a:r>
              <a:rPr lang="en-US" dirty="0"/>
              <a:t> who has experienced disease progression on multiple lines of systemic therapy, including ADT, enzalutamide and </a:t>
            </a:r>
            <a:r>
              <a:rPr lang="en-US" dirty="0" err="1"/>
              <a:t>sipuleucel</a:t>
            </a:r>
            <a:r>
              <a:rPr lang="en-US" dirty="0"/>
              <a:t>-T, which of the following therapies would you generally recommend first?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457199" y="2558906"/>
            <a:ext cx="362705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30000" noProof="0" dirty="0">
                <a:ln>
                  <a:noFill/>
                </a:ln>
                <a:solidFill>
                  <a:srgbClr val="002060"/>
                </a:solidFill>
                <a:effectLst/>
                <a:uLnTx/>
                <a:uFillTx/>
                <a:latin typeface="Arial" charset="0"/>
                <a:ea typeface="ＭＳ Ｐゴシック" charset="0"/>
              </a:rPr>
              <a:t>177</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Lu-PSMA-617</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381000" y="3618689"/>
            <a:ext cx="3703258" cy="390121"/>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Radium-223 chloride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23665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236658"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866438" y="2514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7391400" y="3620008"/>
            <a:ext cx="54163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pic>
        <p:nvPicPr>
          <p:cNvPr id="22" name="Picture 3">
            <a:extLst>
              <a:ext uri="{FF2B5EF4-FFF2-40B4-BE49-F238E27FC236}">
                <a16:creationId xmlns:a16="http://schemas.microsoft.com/office/drawing/2014/main" id="{64B7F655-AA48-5547-AA30-830745AE3E47}"/>
              </a:ext>
            </a:extLst>
          </p:cNvPr>
          <p:cNvPicPr>
            <a:picLocks noChangeAspect="1"/>
          </p:cNvPicPr>
          <p:nvPr/>
        </p:nvPicPr>
        <p:blipFill>
          <a:blip r:embed="rId3"/>
          <a:srcRect/>
          <a:stretch/>
        </p:blipFill>
        <p:spPr bwMode="auto">
          <a:xfrm>
            <a:off x="4672696"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62E618E7-C7B4-844F-98CC-7E7E7414B70B}"/>
              </a:ext>
            </a:extLst>
          </p:cNvPr>
          <p:cNvPicPr>
            <a:picLocks noChangeAspect="1"/>
          </p:cNvPicPr>
          <p:nvPr/>
        </p:nvPicPr>
        <p:blipFill>
          <a:blip r:embed="rId2"/>
          <a:srcRect/>
          <a:stretch/>
        </p:blipFill>
        <p:spPr bwMode="auto">
          <a:xfrm>
            <a:off x="4671305"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76F223FC-A73A-1443-B57E-F710429B3BB0}"/>
              </a:ext>
            </a:extLst>
          </p:cNvPr>
          <p:cNvPicPr>
            <a:picLocks noChangeAspect="1"/>
          </p:cNvPicPr>
          <p:nvPr/>
        </p:nvPicPr>
        <p:blipFill>
          <a:blip r:embed="rId2"/>
          <a:srcRect/>
          <a:stretch/>
        </p:blipFill>
        <p:spPr bwMode="auto">
          <a:xfrm>
            <a:off x="510595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C3F9CD06-CF09-1240-9520-15137812DC10}"/>
              </a:ext>
            </a:extLst>
          </p:cNvPr>
          <p:cNvPicPr>
            <a:picLocks noChangeAspect="1"/>
          </p:cNvPicPr>
          <p:nvPr/>
        </p:nvPicPr>
        <p:blipFill>
          <a:blip r:embed="rId2"/>
          <a:srcRect/>
          <a:stretch/>
        </p:blipFill>
        <p:spPr bwMode="auto">
          <a:xfrm>
            <a:off x="5540599"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5DC0069-B388-374D-9C85-BB1465E181D2}"/>
              </a:ext>
            </a:extLst>
          </p:cNvPr>
          <p:cNvPicPr>
            <a:picLocks noChangeAspect="1"/>
          </p:cNvPicPr>
          <p:nvPr/>
        </p:nvPicPr>
        <p:blipFill>
          <a:blip r:embed="rId2"/>
          <a:srcRect/>
          <a:stretch/>
        </p:blipFill>
        <p:spPr bwMode="auto">
          <a:xfrm>
            <a:off x="598556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6D9E79D9-087E-6348-8504-052D47CEDAA5}"/>
              </a:ext>
            </a:extLst>
          </p:cNvPr>
          <p:cNvPicPr>
            <a:picLocks noChangeAspect="1"/>
          </p:cNvPicPr>
          <p:nvPr/>
        </p:nvPicPr>
        <p:blipFill>
          <a:blip r:embed="rId2"/>
          <a:srcRect/>
          <a:stretch/>
        </p:blipFill>
        <p:spPr bwMode="auto">
          <a:xfrm>
            <a:off x="642021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4E2CB2A5-57D4-1A42-A5CD-9F8D12FD752F}"/>
              </a:ext>
            </a:extLst>
          </p:cNvPr>
          <p:cNvPicPr>
            <a:picLocks noChangeAspect="1"/>
          </p:cNvPicPr>
          <p:nvPr/>
        </p:nvPicPr>
        <p:blipFill>
          <a:blip r:embed="rId2"/>
          <a:srcRect/>
          <a:stretch/>
        </p:blipFill>
        <p:spPr bwMode="auto">
          <a:xfrm>
            <a:off x="685486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9DDC828A-C859-9A4D-B16A-D9BF300FE450}"/>
              </a:ext>
            </a:extLst>
          </p:cNvPr>
          <p:cNvPicPr>
            <a:picLocks noChangeAspect="1"/>
          </p:cNvPicPr>
          <p:nvPr/>
        </p:nvPicPr>
        <p:blipFill>
          <a:blip r:embed="rId3"/>
          <a:srcRect/>
          <a:stretch/>
        </p:blipFill>
        <p:spPr bwMode="auto">
          <a:xfrm>
            <a:off x="5105952"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9E08EC28-183C-0040-9C9D-345E83EB3513}"/>
              </a:ext>
            </a:extLst>
          </p:cNvPr>
          <p:cNvPicPr>
            <a:picLocks noChangeAspect="1"/>
          </p:cNvPicPr>
          <p:nvPr/>
        </p:nvPicPr>
        <p:blipFill>
          <a:blip r:embed="rId3"/>
          <a:srcRect/>
          <a:stretch/>
        </p:blipFill>
        <p:spPr bwMode="auto">
          <a:xfrm>
            <a:off x="5541990"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4370AA4E-1F35-D84A-824D-63FB84A8AA2C}"/>
              </a:ext>
            </a:extLst>
          </p:cNvPr>
          <p:cNvPicPr>
            <a:picLocks noChangeAspect="1"/>
          </p:cNvPicPr>
          <p:nvPr/>
        </p:nvPicPr>
        <p:blipFill>
          <a:blip r:embed="rId3"/>
          <a:srcRect/>
          <a:stretch/>
        </p:blipFill>
        <p:spPr bwMode="auto">
          <a:xfrm>
            <a:off x="5978028"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0B98DAF1-0E70-4549-99CB-F59D7D917C24}"/>
              </a:ext>
            </a:extLst>
          </p:cNvPr>
          <p:cNvPicPr>
            <a:picLocks noChangeAspect="1"/>
          </p:cNvPicPr>
          <p:nvPr/>
        </p:nvPicPr>
        <p:blipFill>
          <a:blip r:embed="rId2"/>
          <a:srcRect/>
          <a:stretch/>
        </p:blipFill>
        <p:spPr bwMode="auto">
          <a:xfrm>
            <a:off x="728950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B9777C6C-8465-8C49-B495-273690F3F427}"/>
              </a:ext>
            </a:extLst>
          </p:cNvPr>
          <p:cNvPicPr>
            <a:picLocks noChangeAspect="1"/>
          </p:cNvPicPr>
          <p:nvPr/>
        </p:nvPicPr>
        <p:blipFill>
          <a:blip r:embed="rId2"/>
          <a:srcRect/>
          <a:stretch/>
        </p:blipFill>
        <p:spPr bwMode="auto">
          <a:xfrm>
            <a:off x="7724155"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B8B6B7C7-2F6A-D946-829B-173EC186D97E}"/>
              </a:ext>
            </a:extLst>
          </p:cNvPr>
          <p:cNvPicPr>
            <a:picLocks noChangeAspect="1"/>
          </p:cNvPicPr>
          <p:nvPr/>
        </p:nvPicPr>
        <p:blipFill>
          <a:blip r:embed="rId2"/>
          <a:srcRect/>
          <a:stretch/>
        </p:blipFill>
        <p:spPr bwMode="auto">
          <a:xfrm>
            <a:off x="815880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7D9B2DF5-4142-1C45-80E5-98EB46A39055}"/>
              </a:ext>
            </a:extLst>
          </p:cNvPr>
          <p:cNvPicPr>
            <a:picLocks noChangeAspect="1"/>
          </p:cNvPicPr>
          <p:nvPr/>
        </p:nvPicPr>
        <p:blipFill>
          <a:blip r:embed="rId2"/>
          <a:srcRect/>
          <a:stretch/>
        </p:blipFill>
        <p:spPr bwMode="auto">
          <a:xfrm>
            <a:off x="8593449"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719765CE-C2FE-C143-A0C0-29049C25536D}"/>
              </a:ext>
            </a:extLst>
          </p:cNvPr>
          <p:cNvPicPr>
            <a:picLocks noChangeAspect="1"/>
          </p:cNvPicPr>
          <p:nvPr/>
        </p:nvPicPr>
        <p:blipFill>
          <a:blip r:embed="rId2"/>
          <a:srcRect/>
          <a:stretch/>
        </p:blipFill>
        <p:spPr bwMode="auto">
          <a:xfrm>
            <a:off x="9038417"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399279B-B558-B846-A9BE-260D1BF178F3}"/>
              </a:ext>
            </a:extLst>
          </p:cNvPr>
          <p:cNvPicPr>
            <a:picLocks noChangeAspect="1"/>
          </p:cNvPicPr>
          <p:nvPr/>
        </p:nvPicPr>
        <p:blipFill>
          <a:blip r:embed="rId2"/>
          <a:srcRect/>
          <a:stretch/>
        </p:blipFill>
        <p:spPr bwMode="auto">
          <a:xfrm>
            <a:off x="947306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9D579A08-0AB9-9344-8928-F7CA391A7C00}"/>
              </a:ext>
            </a:extLst>
          </p:cNvPr>
          <p:cNvPicPr>
            <a:picLocks noChangeAspect="1"/>
          </p:cNvPicPr>
          <p:nvPr/>
        </p:nvPicPr>
        <p:blipFill>
          <a:blip r:embed="rId3"/>
          <a:srcRect/>
          <a:stretch/>
        </p:blipFill>
        <p:spPr bwMode="auto">
          <a:xfrm>
            <a:off x="6423627"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E1DB0287-60D7-9845-A6FA-ACD75684D3EF}"/>
              </a:ext>
            </a:extLst>
          </p:cNvPr>
          <p:cNvPicPr>
            <a:picLocks noChangeAspect="1"/>
          </p:cNvPicPr>
          <p:nvPr/>
        </p:nvPicPr>
        <p:blipFill>
          <a:blip r:embed="rId2"/>
          <a:srcRect/>
          <a:stretch/>
        </p:blipFill>
        <p:spPr bwMode="auto">
          <a:xfrm>
            <a:off x="9911253"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A9F66E4B-64C5-304F-B0A6-8626F15B5A65}"/>
              </a:ext>
            </a:extLst>
          </p:cNvPr>
          <p:cNvPicPr>
            <a:picLocks noChangeAspect="1"/>
          </p:cNvPicPr>
          <p:nvPr/>
        </p:nvPicPr>
        <p:blipFill>
          <a:blip r:embed="rId2"/>
          <a:srcRect/>
          <a:stretch/>
        </p:blipFill>
        <p:spPr bwMode="auto">
          <a:xfrm>
            <a:off x="1034590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5711099E-7995-144C-8EF6-4916ACB72C93}"/>
              </a:ext>
            </a:extLst>
          </p:cNvPr>
          <p:cNvPicPr>
            <a:picLocks noChangeAspect="1"/>
          </p:cNvPicPr>
          <p:nvPr/>
        </p:nvPicPr>
        <p:blipFill>
          <a:blip r:embed="rId3"/>
          <a:srcRect/>
          <a:stretch/>
        </p:blipFill>
        <p:spPr bwMode="auto">
          <a:xfrm>
            <a:off x="6869226" y="361868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363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9677400" cy="1926578"/>
          </a:xfrm>
        </p:spPr>
        <p:txBody>
          <a:bodyPr/>
          <a:lstStyle/>
          <a:p>
            <a:r>
              <a:rPr lang="en-US" dirty="0"/>
              <a:t>To what extent do you believe the dry mouth associated with </a:t>
            </a:r>
            <a:r>
              <a:rPr lang="en-US" baseline="30000" dirty="0"/>
              <a:t>177</a:t>
            </a:r>
            <a:r>
              <a:rPr lang="en-US" dirty="0"/>
              <a:t>Lu-PSMA-617 is problematic for patients?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457581" y="3134120"/>
            <a:ext cx="47700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is somewhat problematic</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599433" y="3956190"/>
            <a:ext cx="4628205"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is not very problematic</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457580" y="4801175"/>
            <a:ext cx="47700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is not at all problematic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5380038" y="39436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637838" y="306881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6781800" y="3934920"/>
            <a:ext cx="54163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781800" y="477902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21" name="Text Box 4">
            <a:extLst>
              <a:ext uri="{FF2B5EF4-FFF2-40B4-BE49-F238E27FC236}">
                <a16:creationId xmlns:a16="http://schemas.microsoft.com/office/drawing/2014/main" id="{CA8E842E-2501-2947-B5A3-26D55800592B}"/>
              </a:ext>
            </a:extLst>
          </p:cNvPr>
          <p:cNvSpPr txBox="1">
            <a:spLocks noChangeArrowheads="1"/>
          </p:cNvSpPr>
          <p:nvPr/>
        </p:nvSpPr>
        <p:spPr bwMode="auto">
          <a:xfrm>
            <a:off x="457581" y="2325194"/>
            <a:ext cx="47700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is very problematic</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1">
            <a:extLst>
              <a:ext uri="{FF2B5EF4-FFF2-40B4-BE49-F238E27FC236}">
                <a16:creationId xmlns:a16="http://schemas.microsoft.com/office/drawing/2014/main" id="{28CB7581-F637-E344-9714-1DEA873A6D93}"/>
              </a:ext>
            </a:extLst>
          </p:cNvPr>
          <p:cNvPicPr>
            <a:picLocks noChangeAspect="1"/>
          </p:cNvPicPr>
          <p:nvPr/>
        </p:nvPicPr>
        <p:blipFill>
          <a:blip r:embed="rId3"/>
          <a:srcRect/>
          <a:stretch/>
        </p:blipFill>
        <p:spPr bwMode="auto">
          <a:xfrm>
            <a:off x="5380038" y="22805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9">
            <a:extLst>
              <a:ext uri="{FF2B5EF4-FFF2-40B4-BE49-F238E27FC236}">
                <a16:creationId xmlns:a16="http://schemas.microsoft.com/office/drawing/2014/main" id="{101A8CA0-2479-9C4B-8EE2-6D9975E5A5B3}"/>
              </a:ext>
            </a:extLst>
          </p:cNvPr>
          <p:cNvSpPr txBox="1">
            <a:spLocks noChangeArrowheads="1"/>
          </p:cNvSpPr>
          <p:nvPr/>
        </p:nvSpPr>
        <p:spPr bwMode="auto">
          <a:xfrm>
            <a:off x="5851562" y="224489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8" name="Picture 3">
            <a:extLst>
              <a:ext uri="{FF2B5EF4-FFF2-40B4-BE49-F238E27FC236}">
                <a16:creationId xmlns:a16="http://schemas.microsoft.com/office/drawing/2014/main" id="{278B87C4-D7B9-8C4A-BD52-D37B95F9DCAB}"/>
              </a:ext>
            </a:extLst>
          </p:cNvPr>
          <p:cNvPicPr>
            <a:picLocks noChangeAspect="1"/>
          </p:cNvPicPr>
          <p:nvPr/>
        </p:nvPicPr>
        <p:blipFill>
          <a:blip r:embed="rId4"/>
          <a:srcRect/>
          <a:stretch/>
        </p:blipFill>
        <p:spPr bwMode="auto">
          <a:xfrm>
            <a:off x="5380038"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19C41835-6867-F444-B522-0A5BD416C5A5}"/>
              </a:ext>
            </a:extLst>
          </p:cNvPr>
          <p:cNvPicPr>
            <a:picLocks noChangeAspect="1"/>
          </p:cNvPicPr>
          <p:nvPr/>
        </p:nvPicPr>
        <p:blipFill>
          <a:blip r:embed="rId4"/>
          <a:srcRect/>
          <a:stretch/>
        </p:blipFill>
        <p:spPr bwMode="auto">
          <a:xfrm>
            <a:off x="5816076"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799A5E39-8BFB-4A4C-AC2C-9C6B5D51CD1A}"/>
              </a:ext>
            </a:extLst>
          </p:cNvPr>
          <p:cNvPicPr>
            <a:picLocks noChangeAspect="1"/>
          </p:cNvPicPr>
          <p:nvPr/>
        </p:nvPicPr>
        <p:blipFill>
          <a:blip r:embed="rId5"/>
          <a:srcRect/>
          <a:stretch/>
        </p:blipFill>
        <p:spPr bwMode="auto">
          <a:xfrm>
            <a:off x="5380037" y="477902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588740C5-CE41-6D4D-88BC-C80DBF2983AA}"/>
              </a:ext>
            </a:extLst>
          </p:cNvPr>
          <p:cNvPicPr>
            <a:picLocks noChangeAspect="1"/>
          </p:cNvPicPr>
          <p:nvPr/>
        </p:nvPicPr>
        <p:blipFill>
          <a:blip r:embed="rId5"/>
          <a:srcRect/>
          <a:stretch/>
        </p:blipFill>
        <p:spPr bwMode="auto">
          <a:xfrm>
            <a:off x="5831574" y="477902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1AC57C99-0DFC-6A48-A679-7CA01CF7D488}"/>
              </a:ext>
            </a:extLst>
          </p:cNvPr>
          <p:cNvPicPr>
            <a:picLocks noChangeAspect="1"/>
          </p:cNvPicPr>
          <p:nvPr/>
        </p:nvPicPr>
        <p:blipFill>
          <a:blip r:embed="rId2"/>
          <a:srcRect/>
          <a:stretch/>
        </p:blipFill>
        <p:spPr bwMode="auto">
          <a:xfrm>
            <a:off x="5816075" y="39436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id="{8F83D1FE-2498-DE4C-AEF6-36B8261352FD}"/>
              </a:ext>
            </a:extLst>
          </p:cNvPr>
          <p:cNvPicPr>
            <a:picLocks noChangeAspect="1"/>
          </p:cNvPicPr>
          <p:nvPr/>
        </p:nvPicPr>
        <p:blipFill>
          <a:blip r:embed="rId4"/>
          <a:srcRect/>
          <a:stretch/>
        </p:blipFill>
        <p:spPr bwMode="auto">
          <a:xfrm>
            <a:off x="6252114"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7E4ACDBC-C6AA-6B4D-A08F-6E108437BA58}"/>
              </a:ext>
            </a:extLst>
          </p:cNvPr>
          <p:cNvPicPr>
            <a:picLocks noChangeAspect="1"/>
          </p:cNvPicPr>
          <p:nvPr/>
        </p:nvPicPr>
        <p:blipFill>
          <a:blip r:embed="rId4"/>
          <a:srcRect/>
          <a:stretch/>
        </p:blipFill>
        <p:spPr bwMode="auto">
          <a:xfrm>
            <a:off x="6688152"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8C488DB3-19E9-764A-84E5-A509D772AF65}"/>
              </a:ext>
            </a:extLst>
          </p:cNvPr>
          <p:cNvPicPr>
            <a:picLocks noChangeAspect="1"/>
          </p:cNvPicPr>
          <p:nvPr/>
        </p:nvPicPr>
        <p:blipFill>
          <a:blip r:embed="rId4"/>
          <a:srcRect/>
          <a:stretch/>
        </p:blipFill>
        <p:spPr bwMode="auto">
          <a:xfrm>
            <a:off x="7118897"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ACAF4B7E-78F8-8C44-8842-5F858635B510}"/>
              </a:ext>
            </a:extLst>
          </p:cNvPr>
          <p:cNvPicPr>
            <a:picLocks noChangeAspect="1"/>
          </p:cNvPicPr>
          <p:nvPr/>
        </p:nvPicPr>
        <p:blipFill>
          <a:blip r:embed="rId4"/>
          <a:srcRect/>
          <a:stretch/>
        </p:blipFill>
        <p:spPr bwMode="auto">
          <a:xfrm>
            <a:off x="7554935"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
            <a:extLst>
              <a:ext uri="{FF2B5EF4-FFF2-40B4-BE49-F238E27FC236}">
                <a16:creationId xmlns:a16="http://schemas.microsoft.com/office/drawing/2014/main" id="{69ABFC56-F9FB-5F4B-A976-C7AC57B000D7}"/>
              </a:ext>
            </a:extLst>
          </p:cNvPr>
          <p:cNvPicPr>
            <a:picLocks noChangeAspect="1"/>
          </p:cNvPicPr>
          <p:nvPr/>
        </p:nvPicPr>
        <p:blipFill>
          <a:blip r:embed="rId4"/>
          <a:srcRect/>
          <a:stretch/>
        </p:blipFill>
        <p:spPr bwMode="auto">
          <a:xfrm>
            <a:off x="7990973"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47245385-E41B-7E4F-A2DC-F4B9BEEAC3D0}"/>
              </a:ext>
            </a:extLst>
          </p:cNvPr>
          <p:cNvPicPr>
            <a:picLocks noChangeAspect="1"/>
          </p:cNvPicPr>
          <p:nvPr/>
        </p:nvPicPr>
        <p:blipFill>
          <a:blip r:embed="rId4"/>
          <a:srcRect/>
          <a:stretch/>
        </p:blipFill>
        <p:spPr bwMode="auto">
          <a:xfrm>
            <a:off x="8427011"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259F2CA6-94F1-B24C-97FB-9189019C58CD}"/>
              </a:ext>
            </a:extLst>
          </p:cNvPr>
          <p:cNvPicPr>
            <a:picLocks noChangeAspect="1"/>
          </p:cNvPicPr>
          <p:nvPr/>
        </p:nvPicPr>
        <p:blipFill>
          <a:blip r:embed="rId4"/>
          <a:srcRect/>
          <a:stretch/>
        </p:blipFill>
        <p:spPr bwMode="auto">
          <a:xfrm>
            <a:off x="8857756"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
            <a:extLst>
              <a:ext uri="{FF2B5EF4-FFF2-40B4-BE49-F238E27FC236}">
                <a16:creationId xmlns:a16="http://schemas.microsoft.com/office/drawing/2014/main" id="{2BCF3371-FC96-9A4B-885A-0DB68C414E1E}"/>
              </a:ext>
            </a:extLst>
          </p:cNvPr>
          <p:cNvPicPr>
            <a:picLocks noChangeAspect="1"/>
          </p:cNvPicPr>
          <p:nvPr/>
        </p:nvPicPr>
        <p:blipFill>
          <a:blip r:embed="rId4"/>
          <a:srcRect/>
          <a:stretch/>
        </p:blipFill>
        <p:spPr bwMode="auto">
          <a:xfrm>
            <a:off x="9293794"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F1C186E3-2D20-4740-89E7-6A5B783D5914}"/>
              </a:ext>
            </a:extLst>
          </p:cNvPr>
          <p:cNvPicPr>
            <a:picLocks noChangeAspect="1"/>
          </p:cNvPicPr>
          <p:nvPr/>
        </p:nvPicPr>
        <p:blipFill>
          <a:blip r:embed="rId5"/>
          <a:srcRect/>
          <a:stretch/>
        </p:blipFill>
        <p:spPr bwMode="auto">
          <a:xfrm>
            <a:off x="6276989" y="477902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3">
            <a:extLst>
              <a:ext uri="{FF2B5EF4-FFF2-40B4-BE49-F238E27FC236}">
                <a16:creationId xmlns:a16="http://schemas.microsoft.com/office/drawing/2014/main" id="{B5660240-FDB5-B44C-9C7A-1DF5C3F97093}"/>
              </a:ext>
            </a:extLst>
          </p:cNvPr>
          <p:cNvPicPr>
            <a:picLocks noChangeAspect="1"/>
          </p:cNvPicPr>
          <p:nvPr/>
        </p:nvPicPr>
        <p:blipFill>
          <a:blip r:embed="rId4"/>
          <a:srcRect/>
          <a:stretch/>
        </p:blipFill>
        <p:spPr bwMode="auto">
          <a:xfrm>
            <a:off x="9729832"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
            <a:extLst>
              <a:ext uri="{FF2B5EF4-FFF2-40B4-BE49-F238E27FC236}">
                <a16:creationId xmlns:a16="http://schemas.microsoft.com/office/drawing/2014/main" id="{5F01E9B5-4A51-1042-942E-2C6930EFB52E}"/>
              </a:ext>
            </a:extLst>
          </p:cNvPr>
          <p:cNvPicPr>
            <a:picLocks noChangeAspect="1"/>
          </p:cNvPicPr>
          <p:nvPr/>
        </p:nvPicPr>
        <p:blipFill>
          <a:blip r:embed="rId4"/>
          <a:srcRect/>
          <a:stretch/>
        </p:blipFill>
        <p:spPr bwMode="auto">
          <a:xfrm>
            <a:off x="10165870" y="30936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8B04E156-7049-F045-9F97-F8A3BBD24B34}"/>
              </a:ext>
            </a:extLst>
          </p:cNvPr>
          <p:cNvPicPr>
            <a:picLocks noChangeAspect="1"/>
          </p:cNvPicPr>
          <p:nvPr/>
        </p:nvPicPr>
        <p:blipFill>
          <a:blip r:embed="rId2"/>
          <a:srcRect/>
          <a:stretch/>
        </p:blipFill>
        <p:spPr bwMode="auto">
          <a:xfrm>
            <a:off x="6276988" y="39436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33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4119-93BF-6C10-DC84-68F2A4368686}"/>
              </a:ext>
            </a:extLst>
          </p:cNvPr>
          <p:cNvSpPr>
            <a:spLocks noGrp="1"/>
          </p:cNvSpPr>
          <p:nvPr>
            <p:ph type="ctrTitle"/>
          </p:nvPr>
        </p:nvSpPr>
        <p:spPr>
          <a:xfrm>
            <a:off x="1366838" y="1851026"/>
            <a:ext cx="9144000" cy="2387600"/>
          </a:xfrm>
        </p:spPr>
        <p:txBody>
          <a:bodyPr>
            <a:normAutofit fontScale="90000"/>
          </a:bodyPr>
          <a:lstStyle/>
          <a:p>
            <a:r>
              <a:rPr lang="en-US" b="1" dirty="0">
                <a:effectLst/>
                <a:latin typeface="Helvetica 75" panose="02000503000000020004" pitchFamily="2" charset="0"/>
              </a:rPr>
              <a:t>Current and Emerging Strategies in the Treatment of Recurrent </a:t>
            </a:r>
            <a:r>
              <a:rPr lang="en-US" b="1" dirty="0" err="1">
                <a:effectLst/>
                <a:latin typeface="Helvetica 75" panose="02000503000000020004" pitchFamily="2" charset="0"/>
              </a:rPr>
              <a:t>mCRPC</a:t>
            </a:r>
            <a:r>
              <a:rPr lang="en-US" b="1" dirty="0">
                <a:effectLst/>
                <a:latin typeface="Helvetica 75" panose="02000503000000020004" pitchFamily="2" charset="0"/>
              </a:rPr>
              <a:t> </a:t>
            </a:r>
            <a:br>
              <a:rPr lang="en-US" dirty="0">
                <a:effectLst/>
                <a:latin typeface="Helvetica Neue" panose="02000503000000020004" pitchFamily="2" charset="0"/>
              </a:rPr>
            </a:br>
            <a:endParaRPr lang="en-US" dirty="0"/>
          </a:p>
        </p:txBody>
      </p:sp>
      <p:sp>
        <p:nvSpPr>
          <p:cNvPr id="3" name="Subtitle 2">
            <a:extLst>
              <a:ext uri="{FF2B5EF4-FFF2-40B4-BE49-F238E27FC236}">
                <a16:creationId xmlns:a16="http://schemas.microsoft.com/office/drawing/2014/main" id="{108F4563-C342-71DF-5F76-34851BCFCD9A}"/>
              </a:ext>
            </a:extLst>
          </p:cNvPr>
          <p:cNvSpPr>
            <a:spLocks noGrp="1"/>
          </p:cNvSpPr>
          <p:nvPr>
            <p:ph type="subTitle" idx="1"/>
          </p:nvPr>
        </p:nvSpPr>
        <p:spPr>
          <a:xfrm>
            <a:off x="1366838" y="4402138"/>
            <a:ext cx="9144000" cy="1655762"/>
          </a:xfrm>
        </p:spPr>
        <p:txBody>
          <a:bodyPr/>
          <a:lstStyle/>
          <a:p>
            <a:r>
              <a:rPr lang="en-US" dirty="0" err="1"/>
              <a:t>Himisha</a:t>
            </a:r>
            <a:r>
              <a:rPr lang="en-US" dirty="0"/>
              <a:t> Beltran,  MD</a:t>
            </a:r>
          </a:p>
          <a:p>
            <a:r>
              <a:rPr lang="en-US" dirty="0"/>
              <a:t>Dana Farber Cancer Institute</a:t>
            </a:r>
          </a:p>
        </p:txBody>
      </p:sp>
    </p:spTree>
    <p:extLst>
      <p:ext uri="{BB962C8B-B14F-4D97-AF65-F5344CB8AC3E}">
        <p14:creationId xmlns:p14="http://schemas.microsoft.com/office/powerpoint/2010/main" val="33185160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5">
            <a:extLst>
              <a:ext uri="{FF2B5EF4-FFF2-40B4-BE49-F238E27FC236}">
                <a16:creationId xmlns:a16="http://schemas.microsoft.com/office/drawing/2014/main" id="{DA801DBE-CCFA-E3B7-DA96-45BCA6146B93}"/>
              </a:ext>
            </a:extLst>
          </p:cNvPr>
          <p:cNvSpPr/>
          <p:nvPr/>
        </p:nvSpPr>
        <p:spPr>
          <a:xfrm>
            <a:off x="386239" y="3162914"/>
            <a:ext cx="11477562" cy="1619148"/>
          </a:xfrm>
          <a:prstGeom prst="rightArrow">
            <a:avLst/>
          </a:prstGeom>
          <a:solidFill>
            <a:schemeClr val="accent2"/>
          </a:solidFill>
          <a:ln w="1397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2004   2010          2011        2012         2013       2014    2017    2018    2019            2020                2021               2022 </a:t>
            </a:r>
          </a:p>
        </p:txBody>
      </p:sp>
      <p:sp>
        <p:nvSpPr>
          <p:cNvPr id="6" name="TextBox 5">
            <a:extLst>
              <a:ext uri="{FF2B5EF4-FFF2-40B4-BE49-F238E27FC236}">
                <a16:creationId xmlns:a16="http://schemas.microsoft.com/office/drawing/2014/main" id="{A29CB884-B117-8FD8-5471-BB42E13E49D9}"/>
              </a:ext>
            </a:extLst>
          </p:cNvPr>
          <p:cNvSpPr txBox="1"/>
          <p:nvPr/>
        </p:nvSpPr>
        <p:spPr>
          <a:xfrm>
            <a:off x="215436" y="2412548"/>
            <a:ext cx="12125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Docetaxel</a:t>
            </a:r>
          </a:p>
        </p:txBody>
      </p:sp>
      <p:sp>
        <p:nvSpPr>
          <p:cNvPr id="7" name="TextBox 6">
            <a:extLst>
              <a:ext uri="{FF2B5EF4-FFF2-40B4-BE49-F238E27FC236}">
                <a16:creationId xmlns:a16="http://schemas.microsoft.com/office/drawing/2014/main" id="{BE3D6C05-2AD7-091B-B791-02F595F100F5}"/>
              </a:ext>
            </a:extLst>
          </p:cNvPr>
          <p:cNvSpPr txBox="1"/>
          <p:nvPr/>
        </p:nvSpPr>
        <p:spPr>
          <a:xfrm>
            <a:off x="534544" y="5262040"/>
            <a:ext cx="20253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Sipuleucel</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p>
        </p:txBody>
      </p:sp>
      <p:sp>
        <p:nvSpPr>
          <p:cNvPr id="8" name="TextBox 7">
            <a:extLst>
              <a:ext uri="{FF2B5EF4-FFF2-40B4-BE49-F238E27FC236}">
                <a16:creationId xmlns:a16="http://schemas.microsoft.com/office/drawing/2014/main" id="{B86C0CD8-16CA-697C-EFF1-3CF04FA87C25}"/>
              </a:ext>
            </a:extLst>
          </p:cNvPr>
          <p:cNvSpPr txBox="1"/>
          <p:nvPr/>
        </p:nvSpPr>
        <p:spPr>
          <a:xfrm>
            <a:off x="958758" y="2764973"/>
            <a:ext cx="139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Cabazitaxel </a:t>
            </a:r>
          </a:p>
        </p:txBody>
      </p:sp>
      <p:sp>
        <p:nvSpPr>
          <p:cNvPr id="10" name="TextBox 9">
            <a:extLst>
              <a:ext uri="{FF2B5EF4-FFF2-40B4-BE49-F238E27FC236}">
                <a16:creationId xmlns:a16="http://schemas.microsoft.com/office/drawing/2014/main" id="{F86636D2-879E-27AC-7A68-A801BD7B7311}"/>
              </a:ext>
            </a:extLst>
          </p:cNvPr>
          <p:cNvSpPr txBox="1"/>
          <p:nvPr/>
        </p:nvSpPr>
        <p:spPr>
          <a:xfrm>
            <a:off x="3933665" y="1548175"/>
            <a:ext cx="25022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Radium-223</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mCRPC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symptomatic bone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mets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2A32D3BF-140C-2F26-9EB1-124A8F24BFEE}"/>
              </a:ext>
            </a:extLst>
          </p:cNvPr>
          <p:cNvSpPr txBox="1"/>
          <p:nvPr/>
        </p:nvSpPr>
        <p:spPr>
          <a:xfrm>
            <a:off x="5182210" y="5003857"/>
            <a:ext cx="17845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Apalutamide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nmCRPC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mHSPC (2019)</a:t>
            </a:r>
          </a:p>
        </p:txBody>
      </p:sp>
      <p:cxnSp>
        <p:nvCxnSpPr>
          <p:cNvPr id="15" name="Straight Arrow Connector 14">
            <a:extLst>
              <a:ext uri="{FF2B5EF4-FFF2-40B4-BE49-F238E27FC236}">
                <a16:creationId xmlns:a16="http://schemas.microsoft.com/office/drawing/2014/main" id="{077D0190-1F44-16A2-B535-E31DC780EE50}"/>
              </a:ext>
            </a:extLst>
          </p:cNvPr>
          <p:cNvCxnSpPr>
            <a:cxnSpLocks/>
          </p:cNvCxnSpPr>
          <p:nvPr/>
        </p:nvCxnSpPr>
        <p:spPr>
          <a:xfrm>
            <a:off x="5121559" y="2426222"/>
            <a:ext cx="0" cy="1097280"/>
          </a:xfrm>
          <a:prstGeom prst="straightConnector1">
            <a:avLst/>
          </a:prstGeom>
          <a:noFill/>
          <a:ln w="19050" cap="flat" cmpd="sng" algn="ctr">
            <a:solidFill>
              <a:srgbClr val="000000"/>
            </a:solidFill>
            <a:prstDash val="solid"/>
            <a:headEnd type="triangle"/>
            <a:tailEnd type="triangle"/>
          </a:ln>
          <a:effectLst/>
        </p:spPr>
      </p:cxnSp>
      <p:sp>
        <p:nvSpPr>
          <p:cNvPr id="16" name="TextBox 15">
            <a:extLst>
              <a:ext uri="{FF2B5EF4-FFF2-40B4-BE49-F238E27FC236}">
                <a16:creationId xmlns:a16="http://schemas.microsoft.com/office/drawing/2014/main" id="{1105146C-BA6F-BDBC-4F9E-ADF3CC731696}"/>
              </a:ext>
            </a:extLst>
          </p:cNvPr>
          <p:cNvSpPr txBox="1"/>
          <p:nvPr/>
        </p:nvSpPr>
        <p:spPr>
          <a:xfrm>
            <a:off x="6636473" y="1749974"/>
            <a:ext cx="222202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Darolutamide</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nmCRPC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(2019)</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Darolutamide +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mHSPC (2022)</a:t>
            </a:r>
          </a:p>
        </p:txBody>
      </p:sp>
      <p:sp>
        <p:nvSpPr>
          <p:cNvPr id="18" name="TextBox 17">
            <a:extLst>
              <a:ext uri="{FF2B5EF4-FFF2-40B4-BE49-F238E27FC236}">
                <a16:creationId xmlns:a16="http://schemas.microsoft.com/office/drawing/2014/main" id="{CACE116C-57A9-5501-F77C-E9E1E937A063}"/>
              </a:ext>
            </a:extLst>
          </p:cNvPr>
          <p:cNvSpPr txBox="1"/>
          <p:nvPr/>
        </p:nvSpPr>
        <p:spPr>
          <a:xfrm>
            <a:off x="7229076" y="5031208"/>
            <a:ext cx="23338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Rucaparib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BRCA</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mCRPC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Olaparib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HRRm mCRPC</a:t>
            </a:r>
          </a:p>
        </p:txBody>
      </p:sp>
      <p:cxnSp>
        <p:nvCxnSpPr>
          <p:cNvPr id="19" name="Straight Arrow Connector 18">
            <a:extLst>
              <a:ext uri="{FF2B5EF4-FFF2-40B4-BE49-F238E27FC236}">
                <a16:creationId xmlns:a16="http://schemas.microsoft.com/office/drawing/2014/main" id="{51F86E01-31D9-3B80-22E9-B003ABC15129}"/>
              </a:ext>
            </a:extLst>
          </p:cNvPr>
          <p:cNvCxnSpPr>
            <a:cxnSpLocks/>
          </p:cNvCxnSpPr>
          <p:nvPr/>
        </p:nvCxnSpPr>
        <p:spPr>
          <a:xfrm flipH="1">
            <a:off x="821723" y="2700542"/>
            <a:ext cx="8417" cy="822960"/>
          </a:xfrm>
          <a:prstGeom prst="straightConnector1">
            <a:avLst/>
          </a:prstGeom>
          <a:noFill/>
          <a:ln w="19050" cap="flat" cmpd="sng" algn="ctr">
            <a:solidFill>
              <a:srgbClr val="000000"/>
            </a:solidFill>
            <a:prstDash val="solid"/>
            <a:headEnd type="triangle"/>
            <a:tailEnd type="triangle"/>
          </a:ln>
          <a:effectLst/>
        </p:spPr>
      </p:cxnSp>
      <p:cxnSp>
        <p:nvCxnSpPr>
          <p:cNvPr id="20" name="Straight Arrow Connector 19">
            <a:extLst>
              <a:ext uri="{FF2B5EF4-FFF2-40B4-BE49-F238E27FC236}">
                <a16:creationId xmlns:a16="http://schemas.microsoft.com/office/drawing/2014/main" id="{62A651D0-7DA9-B788-B96F-0B2C2A95494F}"/>
              </a:ext>
            </a:extLst>
          </p:cNvPr>
          <p:cNvCxnSpPr>
            <a:cxnSpLocks/>
          </p:cNvCxnSpPr>
          <p:nvPr/>
        </p:nvCxnSpPr>
        <p:spPr>
          <a:xfrm>
            <a:off x="1636834" y="3053583"/>
            <a:ext cx="0" cy="540737"/>
          </a:xfrm>
          <a:prstGeom prst="straightConnector1">
            <a:avLst/>
          </a:prstGeom>
          <a:noFill/>
          <a:ln w="19050" cap="flat" cmpd="sng" algn="ctr">
            <a:solidFill>
              <a:srgbClr val="000000"/>
            </a:solidFill>
            <a:prstDash val="solid"/>
            <a:headEnd type="triangle"/>
            <a:tailEnd type="triangle"/>
          </a:ln>
          <a:effectLst/>
        </p:spPr>
      </p:cxnSp>
      <p:cxnSp>
        <p:nvCxnSpPr>
          <p:cNvPr id="21" name="Straight Arrow Connector 20">
            <a:extLst>
              <a:ext uri="{FF2B5EF4-FFF2-40B4-BE49-F238E27FC236}">
                <a16:creationId xmlns:a16="http://schemas.microsoft.com/office/drawing/2014/main" id="{6C72B51A-A184-3AC0-220F-4ACE7D9DA744}"/>
              </a:ext>
            </a:extLst>
          </p:cNvPr>
          <p:cNvCxnSpPr>
            <a:cxnSpLocks/>
          </p:cNvCxnSpPr>
          <p:nvPr/>
        </p:nvCxnSpPr>
        <p:spPr>
          <a:xfrm flipH="1">
            <a:off x="1537045" y="4345241"/>
            <a:ext cx="10191" cy="958341"/>
          </a:xfrm>
          <a:prstGeom prst="straightConnector1">
            <a:avLst/>
          </a:prstGeom>
          <a:noFill/>
          <a:ln w="19050" cap="flat" cmpd="sng" algn="ctr">
            <a:solidFill>
              <a:srgbClr val="000000"/>
            </a:solidFill>
            <a:prstDash val="solid"/>
            <a:headEnd type="triangle"/>
            <a:tailEnd type="triangle"/>
          </a:ln>
          <a:effectLst/>
        </p:spPr>
      </p:cxnSp>
      <p:cxnSp>
        <p:nvCxnSpPr>
          <p:cNvPr id="25" name="Straight Arrow Connector 24">
            <a:extLst>
              <a:ext uri="{FF2B5EF4-FFF2-40B4-BE49-F238E27FC236}">
                <a16:creationId xmlns:a16="http://schemas.microsoft.com/office/drawing/2014/main" id="{253B0EBE-8114-A378-AAAF-A0EBBDB11694}"/>
              </a:ext>
            </a:extLst>
          </p:cNvPr>
          <p:cNvCxnSpPr>
            <a:cxnSpLocks/>
          </p:cNvCxnSpPr>
          <p:nvPr/>
        </p:nvCxnSpPr>
        <p:spPr>
          <a:xfrm flipH="1">
            <a:off x="8532326" y="4343382"/>
            <a:ext cx="3983" cy="749808"/>
          </a:xfrm>
          <a:prstGeom prst="straightConnector1">
            <a:avLst/>
          </a:prstGeom>
          <a:noFill/>
          <a:ln w="19050" cap="flat" cmpd="sng" algn="ctr">
            <a:solidFill>
              <a:srgbClr val="000000"/>
            </a:solidFill>
            <a:prstDash val="solid"/>
            <a:headEnd type="triangle"/>
            <a:tailEnd type="triangle"/>
          </a:ln>
          <a:effectLst/>
        </p:spPr>
      </p:cxnSp>
      <p:cxnSp>
        <p:nvCxnSpPr>
          <p:cNvPr id="27" name="Straight Arrow Connector 26">
            <a:extLst>
              <a:ext uri="{FF2B5EF4-FFF2-40B4-BE49-F238E27FC236}">
                <a16:creationId xmlns:a16="http://schemas.microsoft.com/office/drawing/2014/main" id="{DEED5CAF-D7D1-1521-A267-E3EC3006E127}"/>
              </a:ext>
            </a:extLst>
          </p:cNvPr>
          <p:cNvCxnSpPr>
            <a:cxnSpLocks/>
          </p:cNvCxnSpPr>
          <p:nvPr/>
        </p:nvCxnSpPr>
        <p:spPr>
          <a:xfrm>
            <a:off x="7662750" y="3187317"/>
            <a:ext cx="0" cy="407003"/>
          </a:xfrm>
          <a:prstGeom prst="straightConnector1">
            <a:avLst/>
          </a:prstGeom>
          <a:noFill/>
          <a:ln w="19050" cap="flat" cmpd="sng" algn="ctr">
            <a:solidFill>
              <a:srgbClr val="000000"/>
            </a:solidFill>
            <a:prstDash val="solid"/>
            <a:headEnd type="triangle"/>
            <a:tailEnd type="triangle"/>
          </a:ln>
          <a:effectLst/>
        </p:spPr>
      </p:cxnSp>
      <p:sp>
        <p:nvSpPr>
          <p:cNvPr id="33" name="TextBox 32">
            <a:extLst>
              <a:ext uri="{FF2B5EF4-FFF2-40B4-BE49-F238E27FC236}">
                <a16:creationId xmlns:a16="http://schemas.microsoft.com/office/drawing/2014/main" id="{D19050F4-8B97-47FE-4AD0-E7E5E006A4B9}"/>
              </a:ext>
            </a:extLst>
          </p:cNvPr>
          <p:cNvSpPr txBox="1"/>
          <p:nvPr/>
        </p:nvSpPr>
        <p:spPr>
          <a:xfrm>
            <a:off x="8858497" y="4715899"/>
            <a:ext cx="1054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Relugolix</a:t>
            </a:r>
          </a:p>
        </p:txBody>
      </p:sp>
      <p:cxnSp>
        <p:nvCxnSpPr>
          <p:cNvPr id="34" name="Straight Arrow Connector 33">
            <a:extLst>
              <a:ext uri="{FF2B5EF4-FFF2-40B4-BE49-F238E27FC236}">
                <a16:creationId xmlns:a16="http://schemas.microsoft.com/office/drawing/2014/main" id="{BF24C6CE-2754-C807-2752-1E029026F560}"/>
              </a:ext>
            </a:extLst>
          </p:cNvPr>
          <p:cNvCxnSpPr>
            <a:cxnSpLocks/>
          </p:cNvCxnSpPr>
          <p:nvPr/>
        </p:nvCxnSpPr>
        <p:spPr>
          <a:xfrm>
            <a:off x="9315342" y="4343382"/>
            <a:ext cx="0" cy="457200"/>
          </a:xfrm>
          <a:prstGeom prst="straightConnector1">
            <a:avLst/>
          </a:prstGeom>
          <a:noFill/>
          <a:ln w="19050" cap="flat" cmpd="sng" algn="ctr">
            <a:solidFill>
              <a:srgbClr val="000000"/>
            </a:solidFill>
            <a:prstDash val="solid"/>
            <a:headEnd type="triangle"/>
            <a:tailEnd type="triangle"/>
          </a:ln>
          <a:effectLst/>
        </p:spPr>
      </p:cxnSp>
      <p:sp>
        <p:nvSpPr>
          <p:cNvPr id="35" name="TextBox 34">
            <a:extLst>
              <a:ext uri="{FF2B5EF4-FFF2-40B4-BE49-F238E27FC236}">
                <a16:creationId xmlns:a16="http://schemas.microsoft.com/office/drawing/2014/main" id="{C81D1311-3D4F-F0C3-A675-F4B5B341FEF6}"/>
              </a:ext>
            </a:extLst>
          </p:cNvPr>
          <p:cNvSpPr txBox="1"/>
          <p:nvPr/>
        </p:nvSpPr>
        <p:spPr>
          <a:xfrm>
            <a:off x="2480210" y="5022303"/>
            <a:ext cx="236853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Enzalutamide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Post-docetaxel (2012)</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Pre-docetaxel (2017)</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nmCRPC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(2019)</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mHSPC (2020)</a:t>
            </a:r>
          </a:p>
        </p:txBody>
      </p:sp>
      <p:sp>
        <p:nvSpPr>
          <p:cNvPr id="37" name="TextBox 36">
            <a:extLst>
              <a:ext uri="{FF2B5EF4-FFF2-40B4-BE49-F238E27FC236}">
                <a16:creationId xmlns:a16="http://schemas.microsoft.com/office/drawing/2014/main" id="{D667E4BA-F056-2DC4-4A89-924E7A8ACF91}"/>
              </a:ext>
            </a:extLst>
          </p:cNvPr>
          <p:cNvSpPr txBox="1"/>
          <p:nvPr/>
        </p:nvSpPr>
        <p:spPr>
          <a:xfrm>
            <a:off x="4958685" y="2465691"/>
            <a:ext cx="19765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Pembrolizumab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MSI-H/dMMR</a:t>
            </a:r>
          </a:p>
        </p:txBody>
      </p:sp>
      <p:sp>
        <p:nvSpPr>
          <p:cNvPr id="39" name="TextBox 38">
            <a:extLst>
              <a:ext uri="{FF2B5EF4-FFF2-40B4-BE49-F238E27FC236}">
                <a16:creationId xmlns:a16="http://schemas.microsoft.com/office/drawing/2014/main" id="{03A80334-3C17-E232-DF6E-9A356BC702E4}"/>
              </a:ext>
            </a:extLst>
          </p:cNvPr>
          <p:cNvSpPr txBox="1"/>
          <p:nvPr/>
        </p:nvSpPr>
        <p:spPr>
          <a:xfrm>
            <a:off x="9442958" y="2716846"/>
            <a:ext cx="13485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mn-ea"/>
                <a:cs typeface="Calibri" panose="020F0502020204030204" pitchFamily="34" charset="0"/>
              </a:rPr>
              <a:t>F18-DCFPyl </a:t>
            </a:r>
            <a:br>
              <a:rPr kumimoji="0" lang="en-US" sz="1400" b="0"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mn-ea"/>
                <a:cs typeface="Calibri" panose="020F0502020204030204" pitchFamily="34" charset="0"/>
              </a:rPr>
              <a:t>PET imaging </a:t>
            </a:r>
            <a:br>
              <a:rPr kumimoji="0" lang="en-US" sz="1400" b="0"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mn-ea"/>
                <a:cs typeface="Calibri" panose="020F0502020204030204" pitchFamily="34" charset="0"/>
              </a:rPr>
              <a:t>agent</a:t>
            </a:r>
          </a:p>
        </p:txBody>
      </p:sp>
      <p:cxnSp>
        <p:nvCxnSpPr>
          <p:cNvPr id="43" name="Straight Arrow Connector 42">
            <a:extLst>
              <a:ext uri="{FF2B5EF4-FFF2-40B4-BE49-F238E27FC236}">
                <a16:creationId xmlns:a16="http://schemas.microsoft.com/office/drawing/2014/main" id="{95C371F8-A9B2-8A3C-9CCB-9E65DDC61CAB}"/>
              </a:ext>
            </a:extLst>
          </p:cNvPr>
          <p:cNvCxnSpPr>
            <a:cxnSpLocks/>
          </p:cNvCxnSpPr>
          <p:nvPr/>
        </p:nvCxnSpPr>
        <p:spPr>
          <a:xfrm>
            <a:off x="5946970" y="3044120"/>
            <a:ext cx="0" cy="548640"/>
          </a:xfrm>
          <a:prstGeom prst="straightConnector1">
            <a:avLst/>
          </a:prstGeom>
          <a:noFill/>
          <a:ln w="19050" cap="flat" cmpd="sng" algn="ctr">
            <a:solidFill>
              <a:srgbClr val="000000"/>
            </a:solidFill>
            <a:prstDash val="solid"/>
            <a:headEnd type="triangle"/>
            <a:tailEnd type="triangle"/>
          </a:ln>
          <a:effectLst/>
        </p:spPr>
      </p:cxnSp>
      <p:sp>
        <p:nvSpPr>
          <p:cNvPr id="47" name="TextBox 46">
            <a:extLst>
              <a:ext uri="{FF2B5EF4-FFF2-40B4-BE49-F238E27FC236}">
                <a16:creationId xmlns:a16="http://schemas.microsoft.com/office/drawing/2014/main" id="{D7EBC107-FC63-AE26-F712-CB31CEE683F7}"/>
              </a:ext>
            </a:extLst>
          </p:cNvPr>
          <p:cNvSpPr txBox="1"/>
          <p:nvPr/>
        </p:nvSpPr>
        <p:spPr>
          <a:xfrm>
            <a:off x="9868932" y="5252080"/>
            <a:ext cx="1845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177</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Lu-PSMA-617 </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PSMA+ mCRPC</a:t>
            </a:r>
          </a:p>
        </p:txBody>
      </p:sp>
      <p:cxnSp>
        <p:nvCxnSpPr>
          <p:cNvPr id="48" name="Straight Arrow Connector 47">
            <a:extLst>
              <a:ext uri="{FF2B5EF4-FFF2-40B4-BE49-F238E27FC236}">
                <a16:creationId xmlns:a16="http://schemas.microsoft.com/office/drawing/2014/main" id="{9F2235FA-36F0-905D-C6AA-45B0EEE8B2E3}"/>
              </a:ext>
            </a:extLst>
          </p:cNvPr>
          <p:cNvCxnSpPr>
            <a:cxnSpLocks/>
          </p:cNvCxnSpPr>
          <p:nvPr/>
        </p:nvCxnSpPr>
        <p:spPr>
          <a:xfrm>
            <a:off x="10589571" y="4370658"/>
            <a:ext cx="0" cy="907505"/>
          </a:xfrm>
          <a:prstGeom prst="straightConnector1">
            <a:avLst/>
          </a:prstGeom>
          <a:noFill/>
          <a:ln w="19050" cap="flat" cmpd="sng" algn="ctr">
            <a:solidFill>
              <a:srgbClr val="000000"/>
            </a:solidFill>
            <a:prstDash val="solid"/>
            <a:headEnd type="triangle"/>
            <a:tailEnd type="triangle"/>
          </a:ln>
          <a:effectLst/>
        </p:spPr>
      </p:cxnSp>
      <p:cxnSp>
        <p:nvCxnSpPr>
          <p:cNvPr id="50" name="Straight Arrow Connector 49">
            <a:extLst>
              <a:ext uri="{FF2B5EF4-FFF2-40B4-BE49-F238E27FC236}">
                <a16:creationId xmlns:a16="http://schemas.microsoft.com/office/drawing/2014/main" id="{9A35B6C9-B55D-E516-9D3F-B0812054AC4A}"/>
              </a:ext>
            </a:extLst>
          </p:cNvPr>
          <p:cNvCxnSpPr>
            <a:cxnSpLocks/>
          </p:cNvCxnSpPr>
          <p:nvPr/>
        </p:nvCxnSpPr>
        <p:spPr>
          <a:xfrm>
            <a:off x="6120702" y="4350918"/>
            <a:ext cx="0" cy="750834"/>
          </a:xfrm>
          <a:prstGeom prst="straightConnector1">
            <a:avLst/>
          </a:prstGeom>
          <a:noFill/>
          <a:ln w="19050" cap="flat" cmpd="sng" algn="ctr">
            <a:solidFill>
              <a:srgbClr val="000000"/>
            </a:solidFill>
            <a:prstDash val="solid"/>
            <a:headEnd type="triangle"/>
            <a:tailEnd type="triangle"/>
          </a:ln>
          <a:effectLst/>
        </p:spPr>
      </p:cxnSp>
      <p:sp>
        <p:nvSpPr>
          <p:cNvPr id="51" name="TextBox 50">
            <a:extLst>
              <a:ext uri="{FF2B5EF4-FFF2-40B4-BE49-F238E27FC236}">
                <a16:creationId xmlns:a16="http://schemas.microsoft.com/office/drawing/2014/main" id="{5337F6E1-FC29-DAB9-93FC-AEF1FD4631E2}"/>
              </a:ext>
            </a:extLst>
          </p:cNvPr>
          <p:cNvSpPr txBox="1"/>
          <p:nvPr/>
        </p:nvSpPr>
        <p:spPr>
          <a:xfrm>
            <a:off x="1743052" y="1476338"/>
            <a:ext cx="21906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Abiraterone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Post-docetaxel (2011)</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Pre-docetaxel (2012)</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mHSPC (2018)</a:t>
            </a:r>
          </a:p>
        </p:txBody>
      </p:sp>
      <p:cxnSp>
        <p:nvCxnSpPr>
          <p:cNvPr id="52" name="Straight Arrow Connector 51">
            <a:extLst>
              <a:ext uri="{FF2B5EF4-FFF2-40B4-BE49-F238E27FC236}">
                <a16:creationId xmlns:a16="http://schemas.microsoft.com/office/drawing/2014/main" id="{BE7D4658-25B6-3CC1-F926-C3A0D749095D}"/>
              </a:ext>
            </a:extLst>
          </p:cNvPr>
          <p:cNvCxnSpPr>
            <a:cxnSpLocks/>
          </p:cNvCxnSpPr>
          <p:nvPr/>
        </p:nvCxnSpPr>
        <p:spPr>
          <a:xfrm>
            <a:off x="3714260" y="4350918"/>
            <a:ext cx="0" cy="750834"/>
          </a:xfrm>
          <a:prstGeom prst="straightConnector1">
            <a:avLst/>
          </a:prstGeom>
          <a:noFill/>
          <a:ln w="19050" cap="flat" cmpd="sng" algn="ctr">
            <a:solidFill>
              <a:srgbClr val="000000"/>
            </a:solidFill>
            <a:prstDash val="solid"/>
            <a:headEnd type="triangle"/>
            <a:tailEnd type="triangle"/>
          </a:ln>
          <a:effectLst/>
        </p:spPr>
      </p:cxnSp>
      <p:cxnSp>
        <p:nvCxnSpPr>
          <p:cNvPr id="53" name="Straight Arrow Connector 52">
            <a:extLst>
              <a:ext uri="{FF2B5EF4-FFF2-40B4-BE49-F238E27FC236}">
                <a16:creationId xmlns:a16="http://schemas.microsoft.com/office/drawing/2014/main" id="{5F13CD52-158C-E1CF-C9E5-749B358B6F18}"/>
              </a:ext>
            </a:extLst>
          </p:cNvPr>
          <p:cNvCxnSpPr>
            <a:cxnSpLocks/>
          </p:cNvCxnSpPr>
          <p:nvPr/>
        </p:nvCxnSpPr>
        <p:spPr>
          <a:xfrm>
            <a:off x="2661855" y="2700542"/>
            <a:ext cx="0" cy="822960"/>
          </a:xfrm>
          <a:prstGeom prst="straightConnector1">
            <a:avLst/>
          </a:prstGeom>
          <a:noFill/>
          <a:ln w="19050" cap="flat" cmpd="sng" algn="ctr">
            <a:solidFill>
              <a:srgbClr val="000000"/>
            </a:solidFill>
            <a:prstDash val="solid"/>
            <a:headEnd type="triangle"/>
            <a:tailEnd type="triangle"/>
          </a:ln>
          <a:effectLst/>
        </p:spPr>
      </p:cxnSp>
      <p:sp>
        <p:nvSpPr>
          <p:cNvPr id="22" name="TextBox 21">
            <a:extLst>
              <a:ext uri="{FF2B5EF4-FFF2-40B4-BE49-F238E27FC236}">
                <a16:creationId xmlns:a16="http://schemas.microsoft.com/office/drawing/2014/main" id="{D1BA323A-DBE2-C5C5-4F97-FBE721126629}"/>
              </a:ext>
            </a:extLst>
          </p:cNvPr>
          <p:cNvSpPr txBox="1"/>
          <p:nvPr/>
        </p:nvSpPr>
        <p:spPr>
          <a:xfrm>
            <a:off x="534544" y="412433"/>
            <a:ext cx="908402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Treatment Landscape of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mCRPC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continues to evolve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576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5680-406C-F883-25D3-6A4BC7A7CC8E}"/>
              </a:ext>
            </a:extLst>
          </p:cNvPr>
          <p:cNvSpPr>
            <a:spLocks noGrp="1"/>
          </p:cNvSpPr>
          <p:nvPr>
            <p:ph type="title"/>
          </p:nvPr>
        </p:nvSpPr>
        <p:spPr>
          <a:xfrm>
            <a:off x="271040" y="206686"/>
            <a:ext cx="10872445" cy="1103313"/>
          </a:xfrm>
        </p:spPr>
        <p:txBody>
          <a:bodyPr>
            <a:normAutofit/>
          </a:bodyPr>
          <a:lstStyle/>
          <a:p>
            <a:r>
              <a:rPr lang="en-US" baseline="30000" dirty="0"/>
              <a:t>177</a:t>
            </a:r>
            <a:r>
              <a:rPr lang="en-US" dirty="0"/>
              <a:t>Lu-PSMA-617</a:t>
            </a:r>
          </a:p>
        </p:txBody>
      </p:sp>
      <p:sp>
        <p:nvSpPr>
          <p:cNvPr id="12" name="Content Placeholder 11">
            <a:extLst>
              <a:ext uri="{FF2B5EF4-FFF2-40B4-BE49-F238E27FC236}">
                <a16:creationId xmlns:a16="http://schemas.microsoft.com/office/drawing/2014/main" id="{40AAFBB4-ED9E-70EE-3D60-13D05778138D}"/>
              </a:ext>
            </a:extLst>
          </p:cNvPr>
          <p:cNvSpPr>
            <a:spLocks noGrp="1"/>
          </p:cNvSpPr>
          <p:nvPr>
            <p:ph sz="half" idx="1"/>
          </p:nvPr>
        </p:nvSpPr>
        <p:spPr>
          <a:xfrm>
            <a:off x="271039" y="4663157"/>
            <a:ext cx="11460043" cy="4678738"/>
          </a:xfrm>
        </p:spPr>
        <p:txBody>
          <a:bodyPr/>
          <a:lstStyle/>
          <a:p>
            <a:pPr marL="0" indent="0">
              <a:buNone/>
            </a:pPr>
            <a:r>
              <a:rPr lang="en-US" sz="2000" dirty="0"/>
              <a:t>177Lu-PSMA-617: </a:t>
            </a:r>
            <a:r>
              <a:rPr lang="el-GR" sz="2000" dirty="0"/>
              <a:t>β</a:t>
            </a:r>
            <a:r>
              <a:rPr lang="en-US" sz="2000" dirty="0"/>
              <a:t>-emitting radioligand conjugated to small peptide that binds to PSMA</a:t>
            </a:r>
          </a:p>
          <a:p>
            <a:pPr marL="0" indent="0">
              <a:buNone/>
            </a:pPr>
            <a:r>
              <a:rPr lang="en-US" altLang="en-US" sz="2000" dirty="0"/>
              <a:t>FDA approved for PSMA-positive mCRPC previously treated with AR pathway inhibition and </a:t>
            </a:r>
            <a:r>
              <a:rPr lang="en-US" altLang="en-US" sz="2000" dirty="0" err="1"/>
              <a:t>taxane</a:t>
            </a:r>
            <a:endParaRPr lang="en-US" altLang="en-US" sz="2000" dirty="0"/>
          </a:p>
          <a:p>
            <a:pPr lvl="1"/>
            <a:r>
              <a:rPr lang="en-US" altLang="en-US" sz="1800" dirty="0"/>
              <a:t>Select patients using gallium GA 68 PSMA PET</a:t>
            </a:r>
          </a:p>
          <a:p>
            <a:pPr lvl="1"/>
            <a:r>
              <a:rPr lang="en-US" altLang="en-US" sz="1800" dirty="0"/>
              <a:t>7.4 </a:t>
            </a:r>
            <a:r>
              <a:rPr lang="en-US" altLang="en-US" sz="1800" dirty="0" err="1"/>
              <a:t>GBq</a:t>
            </a:r>
            <a:r>
              <a:rPr lang="en-US" altLang="en-US" sz="1800" dirty="0"/>
              <a:t> (200 </a:t>
            </a:r>
            <a:r>
              <a:rPr lang="en-US" altLang="en-US" sz="1800" dirty="0" err="1"/>
              <a:t>mCi</a:t>
            </a:r>
            <a:r>
              <a:rPr lang="en-US" altLang="en-US" sz="1800" dirty="0"/>
              <a:t>) IV Q6W for up to 6 doses or until PD/unacceptable toxicity</a:t>
            </a:r>
          </a:p>
        </p:txBody>
      </p:sp>
      <p:sp>
        <p:nvSpPr>
          <p:cNvPr id="5" name="Content Placeholder 4">
            <a:extLst>
              <a:ext uri="{FF2B5EF4-FFF2-40B4-BE49-F238E27FC236}">
                <a16:creationId xmlns:a16="http://schemas.microsoft.com/office/drawing/2014/main" id="{D6F6D101-C8DE-E016-DD45-1425CBFA47EF}"/>
              </a:ext>
            </a:extLst>
          </p:cNvPr>
          <p:cNvSpPr>
            <a:spLocks noGrp="1"/>
          </p:cNvSpPr>
          <p:nvPr>
            <p:ph sz="half" idx="2"/>
          </p:nvPr>
        </p:nvSpPr>
        <p:spPr>
          <a:xfrm>
            <a:off x="6811233" y="1027859"/>
            <a:ext cx="5229570" cy="2284942"/>
          </a:xfrm>
        </p:spPr>
        <p:txBody>
          <a:bodyPr/>
          <a:lstStyle/>
          <a:p>
            <a:pPr marL="0" indent="0">
              <a:buNone/>
            </a:pPr>
            <a:r>
              <a:rPr lang="en-US" sz="2000" dirty="0"/>
              <a:t>PSMA (prostate-specific membrane antigen): cell surface receptor involved in folate uptake and cell migration, proliferation, and survival</a:t>
            </a:r>
          </a:p>
          <a:p>
            <a:pPr marL="0" indent="0">
              <a:buNone/>
            </a:pPr>
            <a:r>
              <a:rPr lang="en-US" sz="1800" dirty="0"/>
              <a:t>Overexpressed in nearly all HSPC and ~80% of </a:t>
            </a:r>
            <a:r>
              <a:rPr lang="en-US" sz="1800" dirty="0" err="1"/>
              <a:t>mCRPC</a:t>
            </a:r>
            <a:r>
              <a:rPr lang="en-US" sz="1800" dirty="0"/>
              <a:t> </a:t>
            </a:r>
          </a:p>
          <a:p>
            <a:pPr marL="0" indent="0">
              <a:buNone/>
            </a:pPr>
            <a:r>
              <a:rPr lang="en-US" sz="1800" dirty="0"/>
              <a:t>Also expressed in normal prostate, proximal renal tubules, small intestine, salivary glands</a:t>
            </a:r>
          </a:p>
        </p:txBody>
      </p:sp>
      <p:pic>
        <p:nvPicPr>
          <p:cNvPr id="3" name="Picture 2">
            <a:extLst>
              <a:ext uri="{FF2B5EF4-FFF2-40B4-BE49-F238E27FC236}">
                <a16:creationId xmlns:a16="http://schemas.microsoft.com/office/drawing/2014/main" id="{53B8241D-DECF-C9B2-8F3C-70E37CA57D43}"/>
              </a:ext>
            </a:extLst>
          </p:cNvPr>
          <p:cNvPicPr>
            <a:picLocks noChangeAspect="1"/>
          </p:cNvPicPr>
          <p:nvPr/>
        </p:nvPicPr>
        <p:blipFill>
          <a:blip r:embed="rId3"/>
          <a:stretch>
            <a:fillRect/>
          </a:stretch>
        </p:blipFill>
        <p:spPr>
          <a:xfrm>
            <a:off x="333743" y="1113093"/>
            <a:ext cx="6255763" cy="3345527"/>
          </a:xfrm>
          <a:prstGeom prst="rect">
            <a:avLst/>
          </a:prstGeom>
        </p:spPr>
      </p:pic>
    </p:spTree>
    <p:extLst>
      <p:ext uri="{BB962C8B-B14F-4D97-AF65-F5344CB8AC3E}">
        <p14:creationId xmlns:p14="http://schemas.microsoft.com/office/powerpoint/2010/main" val="1297235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517" y="1448974"/>
            <a:ext cx="11612880" cy="4657828"/>
          </a:xfrm>
        </p:spPr>
        <p:txBody>
          <a:bodyPr/>
          <a:lstStyle/>
          <a:p>
            <a:pPr lvl="1">
              <a:buClr>
                <a:srgbClr val="3894A2"/>
              </a:buClr>
            </a:pPr>
            <a:r>
              <a:rPr lang="en-US" sz="2667" dirty="0"/>
              <a:t>PSA response</a:t>
            </a:r>
          </a:p>
          <a:p>
            <a:pPr lvl="3">
              <a:buClr>
                <a:srgbClr val="3894A2"/>
              </a:buClr>
            </a:pPr>
            <a:r>
              <a:rPr lang="en-US" baseline="30000" dirty="0"/>
              <a:t>177</a:t>
            </a:r>
            <a:r>
              <a:rPr lang="en-US" dirty="0"/>
              <a:t>Lu-PSMA = 66%</a:t>
            </a:r>
          </a:p>
          <a:p>
            <a:pPr lvl="3">
              <a:buClr>
                <a:srgbClr val="3894A2"/>
              </a:buClr>
            </a:pPr>
            <a:r>
              <a:rPr lang="en-US" dirty="0"/>
              <a:t>Cabazitaxel = 37%  </a:t>
            </a:r>
          </a:p>
          <a:p>
            <a:endParaRPr lang="en-US" sz="2667" b="0" dirty="0"/>
          </a:p>
        </p:txBody>
      </p:sp>
      <p:sp>
        <p:nvSpPr>
          <p:cNvPr id="4" name="Text Placeholder 3"/>
          <p:cNvSpPr>
            <a:spLocks noGrp="1"/>
          </p:cNvSpPr>
          <p:nvPr>
            <p:ph type="body" sz="quarter" idx="10"/>
          </p:nvPr>
        </p:nvSpPr>
        <p:spPr>
          <a:xfrm>
            <a:off x="144855" y="6279427"/>
            <a:ext cx="11085039" cy="475488"/>
          </a:xfrm>
        </p:spPr>
        <p:txBody>
          <a:bodyPr/>
          <a:lstStyle/>
          <a:p>
            <a:r>
              <a:rPr lang="it-IT" dirty="0"/>
              <a:t>Hofman M, et al. ASCO® 2020. Presentation 5500.</a:t>
            </a:r>
          </a:p>
        </p:txBody>
      </p:sp>
      <p:sp>
        <p:nvSpPr>
          <p:cNvPr id="2" name="Title 1"/>
          <p:cNvSpPr>
            <a:spLocks noGrp="1"/>
          </p:cNvSpPr>
          <p:nvPr>
            <p:ph type="title"/>
          </p:nvPr>
        </p:nvSpPr>
        <p:spPr>
          <a:xfrm>
            <a:off x="714293" y="201830"/>
            <a:ext cx="11176247" cy="1325563"/>
          </a:xfrm>
        </p:spPr>
        <p:txBody>
          <a:bodyPr/>
          <a:lstStyle/>
          <a:p>
            <a:r>
              <a:rPr lang="en-US" dirty="0" err="1"/>
              <a:t>TheraP</a:t>
            </a:r>
            <a:r>
              <a:rPr lang="en-US" dirty="0"/>
              <a:t> Trial- Phase 2 study </a:t>
            </a:r>
            <a:r>
              <a:rPr lang="en-US" sz="3600" i="1" baseline="30000" dirty="0"/>
              <a:t>177</a:t>
            </a:r>
            <a:r>
              <a:rPr lang="en-US" sz="3600" i="1" dirty="0"/>
              <a:t>Lu-PSMA-617 vs </a:t>
            </a:r>
            <a:r>
              <a:rPr lang="en-US" sz="3600" i="1" dirty="0" err="1"/>
              <a:t>Cabazitaxel</a:t>
            </a:r>
            <a:endParaRPr lang="en-US" sz="3600" i="1" dirty="0"/>
          </a:p>
        </p:txBody>
      </p:sp>
      <p:sp>
        <p:nvSpPr>
          <p:cNvPr id="9" name="TextBox 8">
            <a:extLst>
              <a:ext uri="{FF2B5EF4-FFF2-40B4-BE49-F238E27FC236}">
                <a16:creationId xmlns:a16="http://schemas.microsoft.com/office/drawing/2014/main" id="{75CACCB2-B583-6A46-A442-21462D405877}"/>
              </a:ext>
            </a:extLst>
          </p:cNvPr>
          <p:cNvSpPr txBox="1"/>
          <p:nvPr/>
        </p:nvSpPr>
        <p:spPr>
          <a:xfrm>
            <a:off x="213681" y="2909266"/>
            <a:ext cx="5199775"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n-cs"/>
              </a:rPr>
              <a:t>Primary endpoint: PSA ≥ 50% response</a:t>
            </a:r>
          </a:p>
        </p:txBody>
      </p:sp>
      <p:sp>
        <p:nvSpPr>
          <p:cNvPr id="11" name="TextBox 10">
            <a:extLst>
              <a:ext uri="{FF2B5EF4-FFF2-40B4-BE49-F238E27FC236}">
                <a16:creationId xmlns:a16="http://schemas.microsoft.com/office/drawing/2014/main" id="{E0FA6690-B3AF-6449-B8C0-A6070BDCED75}"/>
              </a:ext>
            </a:extLst>
          </p:cNvPr>
          <p:cNvSpPr txBox="1"/>
          <p:nvPr/>
        </p:nvSpPr>
        <p:spPr>
          <a:xfrm>
            <a:off x="6740770" y="1438417"/>
            <a:ext cx="4949785"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n-cs"/>
              </a:rPr>
              <a:t>Secondary endpoint: PSA PFS</a:t>
            </a:r>
          </a:p>
        </p:txBody>
      </p:sp>
      <p:pic>
        <p:nvPicPr>
          <p:cNvPr id="5" name="Picture 4"/>
          <p:cNvPicPr>
            <a:picLocks noChangeAspect="1"/>
          </p:cNvPicPr>
          <p:nvPr/>
        </p:nvPicPr>
        <p:blipFill>
          <a:blip r:embed="rId3"/>
          <a:stretch>
            <a:fillRect/>
          </a:stretch>
        </p:blipFill>
        <p:spPr>
          <a:xfrm>
            <a:off x="448667" y="3319636"/>
            <a:ext cx="4708871" cy="310332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73948" y="1859343"/>
            <a:ext cx="5816593" cy="3151068"/>
          </a:xfrm>
          <a:prstGeom prst="rect">
            <a:avLst/>
          </a:prstGeom>
        </p:spPr>
      </p:pic>
    </p:spTree>
    <p:extLst>
      <p:ext uri="{BB962C8B-B14F-4D97-AF65-F5344CB8AC3E}">
        <p14:creationId xmlns:p14="http://schemas.microsoft.com/office/powerpoint/2010/main" val="3580552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9" name="Connector: Elbow 38">
            <a:extLst>
              <a:ext uri="{FF2B5EF4-FFF2-40B4-BE49-F238E27FC236}">
                <a16:creationId xmlns:a16="http://schemas.microsoft.com/office/drawing/2014/main" id="{DDF14527-A76B-4870-B070-50D4F2F09C12}"/>
              </a:ext>
            </a:extLst>
          </p:cNvPr>
          <p:cNvCxnSpPr>
            <a:cxnSpLocks/>
          </p:cNvCxnSpPr>
          <p:nvPr/>
        </p:nvCxnSpPr>
        <p:spPr>
          <a:xfrm>
            <a:off x="3564438" y="3074336"/>
            <a:ext cx="1465852" cy="806047"/>
          </a:xfrm>
          <a:prstGeom prst="bentConnector3">
            <a:avLst>
              <a:gd name="adj1" fmla="val 50000"/>
            </a:avLst>
          </a:prstGeom>
          <a:ln w="76200">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A906B677-EFE0-4DDA-A9E6-1BC7FD9A1E7A}"/>
              </a:ext>
            </a:extLst>
          </p:cNvPr>
          <p:cNvCxnSpPr>
            <a:cxnSpLocks/>
          </p:cNvCxnSpPr>
          <p:nvPr/>
        </p:nvCxnSpPr>
        <p:spPr>
          <a:xfrm flipV="1">
            <a:off x="3860468" y="2230415"/>
            <a:ext cx="908898" cy="843921"/>
          </a:xfrm>
          <a:prstGeom prst="bentConnector3">
            <a:avLst>
              <a:gd name="adj1" fmla="val 48323"/>
            </a:avLst>
          </a:prstGeom>
          <a:ln w="76200">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C5F632D-F16F-4122-9C72-81F849A41184}"/>
              </a:ext>
            </a:extLst>
          </p:cNvPr>
          <p:cNvSpPr txBox="1"/>
          <p:nvPr/>
        </p:nvSpPr>
        <p:spPr>
          <a:xfrm>
            <a:off x="3071664" y="2694308"/>
            <a:ext cx="1999618" cy="40011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2:1</a:t>
            </a:r>
          </a:p>
        </p:txBody>
      </p:sp>
      <p:sp>
        <p:nvSpPr>
          <p:cNvPr id="44" name="Rectangle 43">
            <a:extLst>
              <a:ext uri="{FF2B5EF4-FFF2-40B4-BE49-F238E27FC236}">
                <a16:creationId xmlns:a16="http://schemas.microsoft.com/office/drawing/2014/main" id="{F1C2FD90-1E4A-4975-83C6-1DCACA4064D4}"/>
              </a:ext>
            </a:extLst>
          </p:cNvPr>
          <p:cNvSpPr/>
          <p:nvPr/>
        </p:nvSpPr>
        <p:spPr>
          <a:xfrm>
            <a:off x="506010" y="1143075"/>
            <a:ext cx="3348000" cy="3816424"/>
          </a:xfrm>
          <a:prstGeom prst="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ts val="15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Eligible patients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Previous treatment with </a:t>
            </a:r>
            <a:r>
              <a:rPr kumimoji="0" lang="en-GB" sz="1400" b="1" i="0" u="sng" strike="noStrike" kern="1200" cap="none" spc="0" normalizeH="0" baseline="0" noProof="0" dirty="0">
                <a:ln>
                  <a:noFill/>
                </a:ln>
                <a:solidFill>
                  <a:srgbClr val="FFFFFF"/>
                </a:solidFill>
                <a:effectLst/>
                <a:uLnTx/>
                <a:uFillTx/>
                <a:latin typeface="Arial"/>
                <a:ea typeface="+mn-ea"/>
                <a:cs typeface="+mn-cs"/>
              </a:rPr>
              <a:t>both</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 1 ARPI</a:t>
            </a:r>
          </a:p>
          <a:p>
            <a:pPr marL="742950" marR="0" lvl="1" indent="-285750" algn="l" defTabSz="914400" rtl="0" eaLnBrk="1" fontAlgn="base" latinLnBrk="0" hangingPunct="1">
              <a:lnSpc>
                <a:spcPct val="100000"/>
              </a:lnSpc>
              <a:spcBef>
                <a:spcPct val="0"/>
              </a:spcBef>
              <a:spcAft>
                <a:spcPts val="9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1–2 </a:t>
            </a:r>
            <a:r>
              <a:rPr kumimoji="0" lang="en-GB" sz="1400" b="0" i="0" u="none" strike="noStrike" kern="1200" cap="none" spc="0" normalizeH="0" baseline="0" noProof="0" dirty="0" err="1">
                <a:ln>
                  <a:noFill/>
                </a:ln>
                <a:solidFill>
                  <a:srgbClr val="FFFFFF"/>
                </a:solidFill>
                <a:effectLst/>
                <a:uLnTx/>
                <a:uFillTx/>
                <a:latin typeface="Arial"/>
                <a:ea typeface="+mn-ea"/>
                <a:cs typeface="+mn-cs"/>
              </a:rPr>
              <a:t>taxane</a:t>
            </a:r>
            <a:r>
              <a:rPr kumimoji="0" lang="en-GB" sz="1400" b="0" i="0" u="none" strike="noStrike" kern="1200" cap="none" spc="0" normalizeH="0" baseline="0" noProof="0" dirty="0">
                <a:ln>
                  <a:noFill/>
                </a:ln>
                <a:solidFill>
                  <a:srgbClr val="FFFFFF"/>
                </a:solidFill>
                <a:effectLst/>
                <a:uLnTx/>
                <a:uFillTx/>
                <a:latin typeface="Arial"/>
                <a:ea typeface="+mn-ea"/>
                <a:cs typeface="+mn-cs"/>
              </a:rPr>
              <a:t> regimens</a:t>
            </a:r>
          </a:p>
          <a:p>
            <a:pPr marL="285750" marR="0" lvl="0" indent="-285750"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Protocol-permitted SoC planned before randomization</a:t>
            </a:r>
          </a:p>
          <a:p>
            <a:pPr marL="742950" marR="0" lvl="1" indent="-285750" algn="l" defTabSz="914400" rtl="0" eaLnBrk="1" fontAlgn="base" latinLnBrk="0" hangingPunct="1">
              <a:lnSpc>
                <a:spcPct val="100000"/>
              </a:lnSpc>
              <a:spcBef>
                <a:spcPct val="0"/>
              </a:spcBef>
              <a:spcAft>
                <a:spcPts val="9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Excluding chemotherapy, immunotherapy, radium-223, </a:t>
            </a:r>
            <a:br>
              <a:rPr kumimoji="0" lang="en-GB" sz="1400" b="0" i="0" u="none" strike="noStrike" kern="1200" cap="none" spc="0" normalizeH="0" baseline="0" noProof="0" dirty="0">
                <a:ln>
                  <a:noFill/>
                </a:ln>
                <a:solidFill>
                  <a:srgbClr val="FFFFFF"/>
                </a:solidFill>
                <a:effectLst/>
                <a:uLnTx/>
                <a:uFillTx/>
                <a:latin typeface="Arial"/>
                <a:ea typeface="+mn-ea"/>
                <a:cs typeface="+mn-cs"/>
              </a:rPr>
            </a:br>
            <a:r>
              <a:rPr kumimoji="0" lang="en-GB" sz="1400" b="0" i="0" u="none" strike="noStrike" kern="1200" cap="none" spc="0" normalizeH="0" baseline="0" noProof="0" dirty="0">
                <a:ln>
                  <a:noFill/>
                </a:ln>
                <a:solidFill>
                  <a:srgbClr val="FFFFFF"/>
                </a:solidFill>
                <a:effectLst/>
                <a:uLnTx/>
                <a:uFillTx/>
                <a:latin typeface="Arial"/>
                <a:ea typeface="+mn-ea"/>
                <a:cs typeface="+mn-cs"/>
              </a:rPr>
              <a:t>or other investigational drugs</a:t>
            </a:r>
          </a:p>
          <a:p>
            <a:pPr marL="285750" marR="0" lvl="0" indent="-285750" algn="l" defTabSz="914400" rtl="0" eaLnBrk="1" fontAlgn="base" latinLnBrk="0" hangingPunct="1">
              <a:lnSpc>
                <a:spcPct val="100000"/>
              </a:lnSpc>
              <a:spcBef>
                <a:spcPct val="0"/>
              </a:spcBef>
              <a:spcAft>
                <a:spcPts val="9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ECOG PS 0–2</a:t>
            </a:r>
          </a:p>
          <a:p>
            <a:pPr marL="285750" marR="0" lvl="0" indent="-285750" algn="l" defTabSz="914400" rtl="0" eaLnBrk="1" fontAlgn="base" latinLnBrk="0" hangingPunct="1">
              <a:lnSpc>
                <a:spcPct val="100000"/>
              </a:lnSpc>
              <a:spcBef>
                <a:spcPct val="0"/>
              </a:spcBef>
              <a:spcAft>
                <a:spcPts val="9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Life expectancy &gt; 6 months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PSMA-positive </a:t>
            </a:r>
            <a:r>
              <a:rPr kumimoji="0" lang="en-GB" sz="1400" b="0" i="0" u="none" strike="noStrike" kern="1200" cap="none" spc="0" normalizeH="0" baseline="0" noProof="0" dirty="0" err="1">
                <a:ln>
                  <a:noFill/>
                </a:ln>
                <a:solidFill>
                  <a:srgbClr val="FFFFFF"/>
                </a:solidFill>
                <a:effectLst/>
                <a:uLnTx/>
                <a:uFillTx/>
                <a:latin typeface="Arial"/>
                <a:ea typeface="+mn-ea"/>
                <a:cs typeface="+mn-cs"/>
              </a:rPr>
              <a:t>mCRPC</a:t>
            </a:r>
            <a:r>
              <a:rPr kumimoji="0" lang="en-GB" sz="1400" b="0" i="0" u="none" strike="noStrike" kern="1200" cap="none" spc="0" normalizeH="0" baseline="0" noProof="0" dirty="0">
                <a:ln>
                  <a:noFill/>
                </a:ln>
                <a:solidFill>
                  <a:srgbClr val="FFFFFF"/>
                </a:solidFill>
                <a:effectLst/>
                <a:uLnTx/>
                <a:uFillTx/>
                <a:latin typeface="Arial"/>
                <a:ea typeface="+mn-ea"/>
                <a:cs typeface="+mn-cs"/>
              </a:rPr>
              <a:t> on PET/CT </a:t>
            </a:r>
            <a:br>
              <a:rPr kumimoji="0" lang="en-GB" sz="1400" b="0" i="0" u="none" strike="noStrike" kern="1200" cap="none" spc="0" normalizeH="0" baseline="0" noProof="0" dirty="0">
                <a:ln>
                  <a:noFill/>
                </a:ln>
                <a:solidFill>
                  <a:srgbClr val="FFFFFF"/>
                </a:solidFill>
                <a:effectLst/>
                <a:uLnTx/>
                <a:uFillTx/>
                <a:latin typeface="Arial"/>
                <a:ea typeface="+mn-ea"/>
                <a:cs typeface="+mn-cs"/>
              </a:rPr>
            </a:br>
            <a:r>
              <a:rPr kumimoji="0" lang="en-GB" sz="1400" b="0" i="0" u="none" strike="noStrike" kern="1200" cap="none" spc="0" normalizeH="0" baseline="0" noProof="0" dirty="0">
                <a:ln>
                  <a:noFill/>
                </a:ln>
                <a:solidFill>
                  <a:srgbClr val="FFFFFF"/>
                </a:solidFill>
                <a:effectLst/>
                <a:uLnTx/>
                <a:uFillTx/>
                <a:latin typeface="Arial"/>
                <a:ea typeface="+mn-ea"/>
                <a:cs typeface="+mn-cs"/>
              </a:rPr>
              <a:t>with </a:t>
            </a:r>
            <a:r>
              <a:rPr kumimoji="0" lang="en-GB" sz="1400" b="0" i="0" u="none" strike="noStrike" kern="1200" cap="none" spc="0" normalizeH="0" baseline="30000" noProof="0" dirty="0">
                <a:ln>
                  <a:noFill/>
                </a:ln>
                <a:solidFill>
                  <a:srgbClr val="FFFFFF"/>
                </a:solidFill>
                <a:effectLst/>
                <a:uLnTx/>
                <a:uFillTx/>
                <a:latin typeface="Arial"/>
                <a:ea typeface="+mn-ea"/>
                <a:cs typeface="+mn-cs"/>
              </a:rPr>
              <a:t>68</a:t>
            </a:r>
            <a:r>
              <a:rPr kumimoji="0" lang="en-GB" sz="1400" b="0" i="0" u="none" strike="noStrike" kern="1200" cap="none" spc="0" normalizeH="0" baseline="0" noProof="0" dirty="0">
                <a:ln>
                  <a:noFill/>
                </a:ln>
                <a:solidFill>
                  <a:srgbClr val="FFFFFF"/>
                </a:solidFill>
                <a:effectLst/>
                <a:uLnTx/>
                <a:uFillTx/>
                <a:latin typeface="Arial"/>
                <a:ea typeface="+mn-ea"/>
                <a:cs typeface="+mn-cs"/>
              </a:rPr>
              <a:t>Ga-PSMA-11</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400" b="1" i="0" u="sng" strike="noStrike" kern="1200" cap="none" spc="0" normalizeH="0" baseline="0" noProof="0" dirty="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40E281AD-C31A-4282-9387-DF7C81E585FE}"/>
              </a:ext>
            </a:extLst>
          </p:cNvPr>
          <p:cNvSpPr txBox="1"/>
          <p:nvPr/>
        </p:nvSpPr>
        <p:spPr>
          <a:xfrm>
            <a:off x="609600" y="5150459"/>
            <a:ext cx="10933378" cy="923330"/>
          </a:xfrm>
          <a:prstGeom prst="rect">
            <a:avLst/>
          </a:prstGeom>
        </p:spPr>
        <p:txBody>
          <a:bodyPr wrap="square" rtlCol="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Required </a:t>
            </a:r>
            <a:r>
              <a:rPr kumimoji="0" lang="en-GB" sz="1800" b="0" i="0" u="none" strike="noStrike" kern="1200" cap="none" spc="0" normalizeH="0" baseline="30000" noProof="0" dirty="0">
                <a:ln>
                  <a:noFill/>
                </a:ln>
                <a:solidFill>
                  <a:srgbClr val="002557"/>
                </a:solidFill>
                <a:effectLst/>
                <a:uLnTx/>
                <a:uFillTx/>
                <a:latin typeface="Arial" charset="0"/>
                <a:ea typeface="+mn-ea"/>
                <a:cs typeface="Arial" charset="0"/>
              </a:rPr>
              <a:t>68</a:t>
            </a:r>
            <a:r>
              <a:rPr kumimoji="0" lang="en-GB" sz="1800" b="0" i="0" u="none" strike="noStrike" kern="1200" cap="none" spc="0" normalizeH="0" baseline="0" noProof="0" dirty="0">
                <a:ln>
                  <a:noFill/>
                </a:ln>
                <a:solidFill>
                  <a:srgbClr val="002557"/>
                </a:solidFill>
                <a:effectLst/>
                <a:uLnTx/>
                <a:uFillTx/>
                <a:latin typeface="Arial" charset="0"/>
                <a:ea typeface="+mn-ea"/>
                <a:cs typeface="Arial" charset="0"/>
              </a:rPr>
              <a:t>Ga—PSMA-11 PET-CT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at least one PSMA-positive lesion and no PSMA-negative soft tissue or visceral lesions </a:t>
            </a:r>
            <a:r>
              <a:rPr kumimoji="0" lang="en-US" sz="1800" b="0" i="0" u="sng" strike="noStrike" kern="1200" cap="none" spc="0" normalizeH="0" baseline="0" noProof="0" dirty="0">
                <a:ln>
                  <a:noFill/>
                </a:ln>
                <a:solidFill>
                  <a:srgbClr val="000000"/>
                </a:solidFill>
                <a:effectLst/>
                <a:uLnTx/>
                <a:uFillTx/>
                <a:latin typeface="Arial" charset="0"/>
                <a:ea typeface="+mn-ea"/>
                <a:cs typeface="Arial" charset="0"/>
              </a:rPr>
              <a:t>&gt;</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1cm or lymph nodes </a:t>
            </a:r>
            <a:r>
              <a:rPr kumimoji="0" lang="en-US" sz="1800" b="0" i="0" u="sng" strike="noStrike" kern="1200" cap="none" spc="0" normalizeH="0" baseline="0" noProof="0" dirty="0">
                <a:ln>
                  <a:noFill/>
                </a:ln>
                <a:solidFill>
                  <a:srgbClr val="000000"/>
                </a:solidFill>
                <a:effectLst/>
                <a:uLnTx/>
                <a:uFillTx/>
                <a:latin typeface="Arial" charset="0"/>
                <a:ea typeface="+mn-ea"/>
                <a:cs typeface="Arial" charset="0"/>
              </a:rPr>
              <a:t>&gt;</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2.5cm </a:t>
            </a: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6" name="Rectangle 45">
            <a:extLst>
              <a:ext uri="{FF2B5EF4-FFF2-40B4-BE49-F238E27FC236}">
                <a16:creationId xmlns:a16="http://schemas.microsoft.com/office/drawing/2014/main" id="{AACDED8E-19E1-4E69-8DA9-5B3B6602FFD3}"/>
              </a:ext>
            </a:extLst>
          </p:cNvPr>
          <p:cNvSpPr/>
          <p:nvPr/>
        </p:nvSpPr>
        <p:spPr>
          <a:xfrm>
            <a:off x="8364624" y="1143075"/>
            <a:ext cx="3348000" cy="3816424"/>
          </a:xfrm>
          <a:prstGeom prst="rect">
            <a:avLst/>
          </a:prstGeom>
          <a:solidFill>
            <a:schemeClr val="bg1"/>
          </a:solidFill>
          <a:ln w="28575">
            <a:solidFill>
              <a:srgbClr val="0087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1" i="0" u="none" strike="noStrike" kern="1200" cap="none" spc="0" normalizeH="0" baseline="0" noProof="0" dirty="0">
                <a:ln>
                  <a:noFill/>
                </a:ln>
                <a:solidFill>
                  <a:srgbClr val="002557"/>
                </a:solidFill>
                <a:effectLst/>
                <a:uLnTx/>
                <a:uFillTx/>
                <a:latin typeface="Arial"/>
                <a:ea typeface="+mn-ea"/>
                <a:cs typeface="+mn-cs"/>
              </a:rPr>
              <a:t>Alternate primary endpoints</a:t>
            </a:r>
            <a:endParaRPr kumimoji="0" lang="en-US" sz="1800" b="0" i="0" u="none" strike="noStrike" kern="1200" cap="none" spc="0" normalizeH="0" baseline="3000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2557"/>
                </a:solidFill>
                <a:effectLst/>
                <a:uLnTx/>
                <a:uFillTx/>
                <a:latin typeface="Arial"/>
                <a:ea typeface="+mn-ea"/>
                <a:cs typeface="+mn-cs"/>
              </a:rPr>
              <a:t>177</a:t>
            </a:r>
            <a:r>
              <a:rPr kumimoji="0" lang="en-US" sz="1400" b="0" i="0" u="none" strike="noStrike" kern="1200" cap="none" spc="0" normalizeH="0" baseline="0" noProof="0" dirty="0">
                <a:ln>
                  <a:noFill/>
                </a:ln>
                <a:solidFill>
                  <a:srgbClr val="002557"/>
                </a:solidFill>
                <a:effectLst/>
                <a:uLnTx/>
                <a:uFillTx/>
                <a:latin typeface="Arial"/>
                <a:ea typeface="+mn-ea"/>
                <a:cs typeface="+mn-cs"/>
              </a:rPr>
              <a:t>Lu-PSMA-617 prolonged OS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a:ea typeface="+mn-ea"/>
                <a:cs typeface="+mn-cs"/>
              </a:rPr>
              <a:t>improved rPFS</a:t>
            </a:r>
            <a:r>
              <a:rPr kumimoji="0" lang="en-US" sz="1400" b="0" i="0" u="none" strike="noStrike" kern="1200" cap="none" spc="0" normalizeH="0" baseline="30000" noProof="0" dirty="0">
                <a:ln>
                  <a:noFill/>
                </a:ln>
                <a:solidFill>
                  <a:srgbClr val="002557"/>
                </a:solidFill>
                <a:effectLst/>
                <a:uLnTx/>
                <a:uFillTx/>
                <a:latin typeface="Arial"/>
                <a:ea typeface="+mn-ea"/>
                <a:cs typeface="+mn-cs"/>
              </a:rPr>
              <a:t>1</a:t>
            </a:r>
            <a:endParaRPr kumimoji="0" lang="en-US" sz="14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ts val="1200"/>
              </a:spcBef>
              <a:spcAft>
                <a:spcPts val="600"/>
              </a:spcAft>
              <a:buClrTx/>
              <a:buSzTx/>
              <a:buFontTx/>
              <a:buNone/>
              <a:tabLst/>
              <a:defRPr/>
            </a:pPr>
            <a:r>
              <a:rPr kumimoji="0" lang="en-GB" sz="1800" b="1" i="0" u="none" strike="noStrike" kern="1200" cap="none" spc="0" normalizeH="0" baseline="0" noProof="0" dirty="0">
                <a:ln>
                  <a:noFill/>
                </a:ln>
                <a:solidFill>
                  <a:srgbClr val="002557"/>
                </a:solidFill>
                <a:effectLst/>
                <a:uLnTx/>
                <a:uFillTx/>
                <a:latin typeface="Arial"/>
                <a:ea typeface="+mn-ea"/>
                <a:cs typeface="+mn-cs"/>
              </a:rPr>
              <a:t>Secondary endpoints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a:ea typeface="+mn-ea"/>
                <a:cs typeface="+mn-cs"/>
              </a:rPr>
              <a:t>The incidence of TEAEs of CTCAE grade 3 or above was higher with </a:t>
            </a:r>
            <a:r>
              <a:rPr kumimoji="0" lang="en-US" sz="1400" b="0" i="0" u="none" strike="noStrike" kern="1200" cap="none" spc="0" normalizeH="0" baseline="30000" noProof="0" dirty="0">
                <a:ln>
                  <a:noFill/>
                </a:ln>
                <a:solidFill>
                  <a:srgbClr val="002557"/>
                </a:solidFill>
                <a:effectLst/>
                <a:uLnTx/>
                <a:uFillTx/>
                <a:latin typeface="Arial"/>
                <a:ea typeface="+mn-ea"/>
                <a:cs typeface="+mn-cs"/>
              </a:rPr>
              <a:t>177</a:t>
            </a:r>
            <a:r>
              <a:rPr kumimoji="0" lang="en-US" sz="1400" b="0" i="0" u="none" strike="noStrike" kern="1200" cap="none" spc="0" normalizeH="0" baseline="0" noProof="0" dirty="0">
                <a:ln>
                  <a:noFill/>
                </a:ln>
                <a:solidFill>
                  <a:srgbClr val="002557"/>
                </a:solidFill>
                <a:effectLst/>
                <a:uLnTx/>
                <a:uFillTx/>
                <a:latin typeface="Arial"/>
                <a:ea typeface="+mn-ea"/>
                <a:cs typeface="+mn-cs"/>
              </a:rPr>
              <a:t>Lu-PSMA-617, but health-related quality of life and pain were not adversely affected</a:t>
            </a:r>
            <a:r>
              <a:rPr kumimoji="0" lang="en-US" sz="1400" b="0" i="0" u="none" strike="noStrike" kern="1200" cap="none" spc="0" normalizeH="0" baseline="30000" noProof="0" dirty="0">
                <a:ln>
                  <a:noFill/>
                </a:ln>
                <a:solidFill>
                  <a:srgbClr val="002557"/>
                </a:solidFill>
                <a:effectLst/>
                <a:uLnTx/>
                <a:uFillTx/>
                <a:latin typeface="Arial"/>
                <a:ea typeface="+mn-ea"/>
                <a:cs typeface="+mn-cs"/>
              </a:rPr>
              <a:t>1</a:t>
            </a:r>
            <a:endParaRPr kumimoji="0" lang="en-US" sz="1400" b="0" i="0" u="none" strike="noStrike" kern="1200" cap="none" spc="0" normalizeH="0" baseline="0" noProof="0" dirty="0">
              <a:ln>
                <a:noFill/>
              </a:ln>
              <a:solidFill>
                <a:srgbClr val="002557"/>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557"/>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841AFAB-2BEB-4334-B9EA-8F960D58A14B}"/>
              </a:ext>
            </a:extLst>
          </p:cNvPr>
          <p:cNvSpPr/>
          <p:nvPr/>
        </p:nvSpPr>
        <p:spPr>
          <a:xfrm>
            <a:off x="8489586" y="2583236"/>
            <a:ext cx="1440000" cy="576064"/>
          </a:xfrm>
          <a:prstGeom prst="rect">
            <a:avLst/>
          </a:prstGeom>
          <a:solidFill>
            <a:srgbClr val="009900"/>
          </a:solid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a:ea typeface="+mn-ea"/>
                <a:cs typeface="+mn-cs"/>
              </a:rPr>
              <a:t>99.2% CI: </a:t>
            </a:r>
            <a:br>
              <a:rPr kumimoji="0" lang="it-IT" sz="1200" b="0" i="0" u="none" strike="noStrike" kern="1200" cap="none" spc="0" normalizeH="0" baseline="0" noProof="0" dirty="0">
                <a:ln>
                  <a:noFill/>
                </a:ln>
                <a:solidFill>
                  <a:srgbClr val="FFFFFF"/>
                </a:solidFill>
                <a:effectLst/>
                <a:uLnTx/>
                <a:uFillTx/>
                <a:latin typeface="Arial"/>
                <a:ea typeface="+mn-ea"/>
                <a:cs typeface="+mn-cs"/>
              </a:rPr>
            </a:br>
            <a:r>
              <a:rPr kumimoji="0" lang="it-IT" sz="1200" b="0" i="0" u="none" strike="noStrike" kern="1200" cap="none" spc="0" normalizeH="0" baseline="0" noProof="0" dirty="0">
                <a:ln>
                  <a:noFill/>
                </a:ln>
                <a:solidFill>
                  <a:srgbClr val="FFFFFF"/>
                </a:solidFill>
                <a:effectLst/>
                <a:uLnTx/>
                <a:uFillTx/>
                <a:latin typeface="Arial"/>
                <a:ea typeface="+mn-ea"/>
                <a:cs typeface="+mn-cs"/>
              </a:rPr>
              <a:t>0.29, 0.57; </a:t>
            </a:r>
            <a:br>
              <a:rPr kumimoji="0" lang="it-IT" sz="1200" b="0" i="0" u="none" strike="noStrike" kern="1200" cap="none" spc="0" normalizeH="0" baseline="0" noProof="0" dirty="0">
                <a:ln>
                  <a:noFill/>
                </a:ln>
                <a:solidFill>
                  <a:srgbClr val="FFFFFF"/>
                </a:solidFill>
                <a:effectLst/>
                <a:uLnTx/>
                <a:uFillTx/>
                <a:latin typeface="Arial"/>
                <a:ea typeface="+mn-ea"/>
                <a:cs typeface="+mn-cs"/>
              </a:rPr>
            </a:br>
            <a:r>
              <a:rPr kumimoji="0" lang="it-IT" sz="1200" b="0" i="0" u="none" strike="noStrike" kern="1200" cap="none" spc="0" normalizeH="0" baseline="0" noProof="0" dirty="0">
                <a:ln>
                  <a:noFill/>
                </a:ln>
                <a:solidFill>
                  <a:srgbClr val="FFFFFF"/>
                </a:solidFill>
                <a:effectLst/>
                <a:uLnTx/>
                <a:uFillTx/>
                <a:latin typeface="Arial"/>
                <a:ea typeface="+mn-ea"/>
                <a:cs typeface="+mn-cs"/>
              </a:rPr>
              <a:t>p &lt; 0.001</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91081837-4BDA-4A68-82A7-D5CAE026D974}"/>
              </a:ext>
            </a:extLst>
          </p:cNvPr>
          <p:cNvSpPr/>
          <p:nvPr/>
        </p:nvSpPr>
        <p:spPr>
          <a:xfrm>
            <a:off x="10178806" y="2583235"/>
            <a:ext cx="1440000" cy="576064"/>
          </a:xfrm>
          <a:prstGeom prst="rect">
            <a:avLst/>
          </a:prstGeom>
          <a:solidFill>
            <a:srgbClr val="009900"/>
          </a:solid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a:ea typeface="+mn-ea"/>
                <a:cs typeface="+mn-cs"/>
              </a:rPr>
              <a:t>95% CI: </a:t>
            </a:r>
            <a:br>
              <a:rPr kumimoji="0" lang="it-IT" sz="1200" b="0" i="0" u="none" strike="noStrike" kern="1200" cap="none" spc="0" normalizeH="0" baseline="0" noProof="0" dirty="0">
                <a:ln>
                  <a:noFill/>
                </a:ln>
                <a:solidFill>
                  <a:srgbClr val="FFFFFF"/>
                </a:solidFill>
                <a:effectLst/>
                <a:uLnTx/>
                <a:uFillTx/>
                <a:latin typeface="Arial"/>
                <a:ea typeface="+mn-ea"/>
                <a:cs typeface="+mn-cs"/>
              </a:rPr>
            </a:br>
            <a:r>
              <a:rPr kumimoji="0" lang="it-IT" sz="1200" b="0" i="0" u="none" strike="noStrike" kern="1200" cap="none" spc="0" normalizeH="0" baseline="0" noProof="0" dirty="0">
                <a:ln>
                  <a:noFill/>
                </a:ln>
                <a:solidFill>
                  <a:srgbClr val="FFFFFF"/>
                </a:solidFill>
                <a:effectLst/>
                <a:uLnTx/>
                <a:uFillTx/>
                <a:latin typeface="Arial"/>
                <a:ea typeface="+mn-ea"/>
                <a:cs typeface="+mn-cs"/>
              </a:rPr>
              <a:t>0.52, 0.74; </a:t>
            </a:r>
            <a:br>
              <a:rPr kumimoji="0" lang="it-IT" sz="1200" b="0" i="0" u="none" strike="noStrike" kern="1200" cap="none" spc="0" normalizeH="0" baseline="0" noProof="0" dirty="0">
                <a:ln>
                  <a:noFill/>
                </a:ln>
                <a:solidFill>
                  <a:srgbClr val="FFFFFF"/>
                </a:solidFill>
                <a:effectLst/>
                <a:uLnTx/>
                <a:uFillTx/>
                <a:latin typeface="Arial"/>
                <a:ea typeface="+mn-ea"/>
                <a:cs typeface="+mn-cs"/>
              </a:rPr>
            </a:br>
            <a:r>
              <a:rPr kumimoji="0" lang="it-IT" sz="1200" b="0" i="0" u="none" strike="noStrike" kern="1200" cap="none" spc="0" normalizeH="0" baseline="0" noProof="0" dirty="0">
                <a:ln>
                  <a:noFill/>
                </a:ln>
                <a:solidFill>
                  <a:srgbClr val="FFFFFF"/>
                </a:solidFill>
                <a:effectLst/>
                <a:uLnTx/>
                <a:uFillTx/>
                <a:latin typeface="Arial"/>
                <a:ea typeface="+mn-ea"/>
                <a:cs typeface="+mn-cs"/>
              </a:rPr>
              <a:t>p &lt; 0.001</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A58B93E7-25A4-48B0-A918-D06031DB91F4}"/>
              </a:ext>
            </a:extLst>
          </p:cNvPr>
          <p:cNvSpPr/>
          <p:nvPr/>
        </p:nvSpPr>
        <p:spPr>
          <a:xfrm>
            <a:off x="8624291" y="2023196"/>
            <a:ext cx="1170590" cy="7325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a:ea typeface="+mn-ea"/>
                <a:cs typeface="+mn-cs"/>
              </a:rPr>
              <a:t>rPFS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2557"/>
                </a:solidFill>
                <a:effectLst/>
                <a:uLnTx/>
                <a:uFillTx/>
                <a:latin typeface="Arial"/>
                <a:ea typeface="+mn-ea"/>
                <a:cs typeface="+mn-cs"/>
              </a:rPr>
              <a:t>H</a:t>
            </a:r>
            <a:r>
              <a:rPr kumimoji="0" lang="it-IT" sz="1600" b="0" i="0" u="none" strike="noStrike" kern="1200" cap="none" spc="0" normalizeH="0" baseline="0" noProof="0" dirty="0">
                <a:ln>
                  <a:noFill/>
                </a:ln>
                <a:solidFill>
                  <a:srgbClr val="002557"/>
                </a:solidFill>
                <a:effectLst/>
                <a:uLnTx/>
                <a:uFillTx/>
                <a:latin typeface="Arial"/>
                <a:ea typeface="+mn-ea"/>
                <a:cs typeface="+mn-cs"/>
              </a:rPr>
              <a:t>R, 0.40</a:t>
            </a:r>
          </a:p>
        </p:txBody>
      </p:sp>
      <p:sp>
        <p:nvSpPr>
          <p:cNvPr id="50" name="Rectangle 49">
            <a:extLst>
              <a:ext uri="{FF2B5EF4-FFF2-40B4-BE49-F238E27FC236}">
                <a16:creationId xmlns:a16="http://schemas.microsoft.com/office/drawing/2014/main" id="{57719E97-F5B8-4AF1-8B09-DE7903C7BFF6}"/>
              </a:ext>
            </a:extLst>
          </p:cNvPr>
          <p:cNvSpPr/>
          <p:nvPr/>
        </p:nvSpPr>
        <p:spPr>
          <a:xfrm>
            <a:off x="10223296" y="2023196"/>
            <a:ext cx="1351021" cy="7325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a:ea typeface="+mn-ea"/>
                <a:cs typeface="+mn-cs"/>
              </a:rPr>
              <a:t>OS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2557"/>
                </a:solidFill>
                <a:effectLst/>
                <a:uLnTx/>
                <a:uFillTx/>
                <a:latin typeface="Arial"/>
                <a:ea typeface="+mn-ea"/>
                <a:cs typeface="+mn-cs"/>
              </a:rPr>
              <a:t>H</a:t>
            </a:r>
            <a:r>
              <a:rPr kumimoji="0" lang="it-IT" sz="1600" b="0" i="0" u="none" strike="noStrike" kern="1200" cap="none" spc="0" normalizeH="0" baseline="0" noProof="0" dirty="0">
                <a:ln>
                  <a:noFill/>
                </a:ln>
                <a:solidFill>
                  <a:srgbClr val="002557"/>
                </a:solidFill>
                <a:effectLst/>
                <a:uLnTx/>
                <a:uFillTx/>
                <a:latin typeface="Arial"/>
                <a:ea typeface="+mn-ea"/>
                <a:cs typeface="+mn-cs"/>
              </a:rPr>
              <a:t>R, 0.62</a:t>
            </a:r>
          </a:p>
        </p:txBody>
      </p:sp>
      <p:sp>
        <p:nvSpPr>
          <p:cNvPr id="42" name="Rectangle 41">
            <a:extLst>
              <a:ext uri="{FF2B5EF4-FFF2-40B4-BE49-F238E27FC236}">
                <a16:creationId xmlns:a16="http://schemas.microsoft.com/office/drawing/2014/main" id="{86200A96-8741-4976-A55D-1A4ACF9F2285}"/>
              </a:ext>
            </a:extLst>
          </p:cNvPr>
          <p:cNvSpPr/>
          <p:nvPr/>
        </p:nvSpPr>
        <p:spPr>
          <a:xfrm>
            <a:off x="4635273" y="1620610"/>
            <a:ext cx="2942438" cy="1219609"/>
          </a:xfrm>
          <a:prstGeom prst="rect">
            <a:avLst/>
          </a:prstGeom>
          <a:solidFill>
            <a:srgbClr val="59CBE8"/>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a:ea typeface="+mn-ea"/>
                <a:cs typeface="+mn-cs"/>
              </a:rPr>
              <a:t>Protocol-permitted SoC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30000" noProof="0" dirty="0">
                <a:ln>
                  <a:noFill/>
                </a:ln>
                <a:solidFill>
                  <a:srgbClr val="002557"/>
                </a:solidFill>
                <a:effectLst/>
                <a:uLnTx/>
                <a:uFillTx/>
                <a:latin typeface="Arial"/>
                <a:ea typeface="+mn-ea"/>
                <a:cs typeface="+mn-cs"/>
              </a:rPr>
              <a:t>177</a:t>
            </a:r>
            <a:r>
              <a:rPr kumimoji="0" lang="en-US" sz="1600" b="1" i="0" u="none" strike="noStrike" kern="1200" cap="none" spc="0" normalizeH="0" baseline="0" noProof="0" dirty="0">
                <a:ln>
                  <a:noFill/>
                </a:ln>
                <a:solidFill>
                  <a:srgbClr val="002557"/>
                </a:solidFill>
                <a:effectLst/>
                <a:uLnTx/>
                <a:uFillTx/>
                <a:latin typeface="Arial"/>
                <a:ea typeface="+mn-ea"/>
                <a:cs typeface="+mn-cs"/>
              </a:rPr>
              <a:t>Lu-PSMA-617 (n = 551)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a:ea typeface="+mn-ea"/>
                <a:cs typeface="+mn-cs"/>
              </a:rPr>
              <a:t>7.4 </a:t>
            </a:r>
            <a:r>
              <a:rPr kumimoji="0" lang="en-US" sz="1400" b="0" i="0" u="none" strike="noStrike" kern="1200" cap="none" spc="0" normalizeH="0" baseline="0" noProof="0" dirty="0" err="1">
                <a:ln>
                  <a:noFill/>
                </a:ln>
                <a:solidFill>
                  <a:srgbClr val="002557"/>
                </a:solidFill>
                <a:effectLst/>
                <a:uLnTx/>
                <a:uFillTx/>
                <a:latin typeface="Arial"/>
                <a:ea typeface="+mn-ea"/>
                <a:cs typeface="+mn-cs"/>
              </a:rPr>
              <a:t>GBq</a:t>
            </a:r>
            <a:r>
              <a:rPr kumimoji="0" lang="en-US" sz="1400" b="0" i="0" u="none" strike="noStrike" kern="1200" cap="none" spc="0" normalizeH="0" baseline="0" noProof="0" dirty="0">
                <a:ln>
                  <a:noFill/>
                </a:ln>
                <a:solidFill>
                  <a:srgbClr val="002557"/>
                </a:solidFill>
                <a:effectLst/>
                <a:uLnTx/>
                <a:uFillTx/>
                <a:latin typeface="Arial"/>
                <a:ea typeface="+mn-ea"/>
                <a:cs typeface="+mn-cs"/>
              </a:rPr>
              <a:t> (200 </a:t>
            </a:r>
            <a:r>
              <a:rPr kumimoji="0" lang="en-US" sz="1400" b="0" i="0" u="none" strike="noStrike" kern="1200" cap="none" spc="0" normalizeH="0" baseline="0" noProof="0" dirty="0" err="1">
                <a:ln>
                  <a:noFill/>
                </a:ln>
                <a:solidFill>
                  <a:srgbClr val="002557"/>
                </a:solidFill>
                <a:effectLst/>
                <a:uLnTx/>
                <a:uFillTx/>
                <a:latin typeface="Arial"/>
                <a:ea typeface="+mn-ea"/>
                <a:cs typeface="+mn-cs"/>
              </a:rPr>
              <a:t>mCi</a:t>
            </a:r>
            <a:r>
              <a:rPr kumimoji="0" lang="en-US" sz="1400" b="0" i="0" u="none" strike="noStrike" kern="1200" cap="none" spc="0" normalizeH="0" baseline="0" noProof="0" dirty="0">
                <a:ln>
                  <a:noFill/>
                </a:ln>
                <a:solidFill>
                  <a:srgbClr val="002557"/>
                </a:solidFill>
                <a:effectLst/>
                <a:uLnTx/>
                <a:uFillTx/>
                <a:latin typeface="Arial"/>
                <a:ea typeface="+mn-ea"/>
                <a:cs typeface="+mn-cs"/>
              </a:rPr>
              <a:t>) every 6 weeks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a:ea typeface="+mn-ea"/>
                <a:cs typeface="+mn-cs"/>
              </a:rPr>
              <a:t>4 cycles, up to 6 cycles</a:t>
            </a:r>
          </a:p>
        </p:txBody>
      </p:sp>
      <p:sp>
        <p:nvSpPr>
          <p:cNvPr id="43" name="Rectangle 42">
            <a:extLst>
              <a:ext uri="{FF2B5EF4-FFF2-40B4-BE49-F238E27FC236}">
                <a16:creationId xmlns:a16="http://schemas.microsoft.com/office/drawing/2014/main" id="{BA1256CF-A928-4332-AB25-32984D3AC668}"/>
              </a:ext>
            </a:extLst>
          </p:cNvPr>
          <p:cNvSpPr/>
          <p:nvPr/>
        </p:nvSpPr>
        <p:spPr>
          <a:xfrm>
            <a:off x="4635273" y="3467650"/>
            <a:ext cx="2942438" cy="829844"/>
          </a:xfrm>
          <a:prstGeom prst="rect">
            <a:avLst/>
          </a:prstGeom>
          <a:solidFill>
            <a:srgbClr val="FFB648"/>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a:ea typeface="+mn-ea"/>
                <a:cs typeface="+mn-cs"/>
              </a:rPr>
              <a:t>Protocol-permitted SoC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a:ea typeface="+mn-ea"/>
                <a:cs typeface="+mn-cs"/>
              </a:rPr>
              <a:t>alone (n = 280)</a:t>
            </a:r>
          </a:p>
        </p:txBody>
      </p:sp>
      <p:cxnSp>
        <p:nvCxnSpPr>
          <p:cNvPr id="63" name="Straight Arrow Connector 62">
            <a:extLst>
              <a:ext uri="{FF2B5EF4-FFF2-40B4-BE49-F238E27FC236}">
                <a16:creationId xmlns:a16="http://schemas.microsoft.com/office/drawing/2014/main" id="{2465ABB5-4C66-4F84-B37E-D73B20172FFA}"/>
              </a:ext>
            </a:extLst>
          </p:cNvPr>
          <p:cNvCxnSpPr>
            <a:cxnSpLocks/>
          </p:cNvCxnSpPr>
          <p:nvPr/>
        </p:nvCxnSpPr>
        <p:spPr>
          <a:xfrm>
            <a:off x="7596011" y="3873746"/>
            <a:ext cx="762963" cy="0"/>
          </a:xfrm>
          <a:prstGeom prst="straightConnector1">
            <a:avLst/>
          </a:prstGeom>
          <a:ln w="76200">
            <a:solidFill>
              <a:srgbClr val="9D9D9C"/>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E924E8A-3957-4165-84B3-29E8484C4A60}"/>
              </a:ext>
            </a:extLst>
          </p:cNvPr>
          <p:cNvCxnSpPr>
            <a:cxnSpLocks/>
          </p:cNvCxnSpPr>
          <p:nvPr/>
        </p:nvCxnSpPr>
        <p:spPr>
          <a:xfrm>
            <a:off x="7596011" y="2230414"/>
            <a:ext cx="762963" cy="0"/>
          </a:xfrm>
          <a:prstGeom prst="straightConnector1">
            <a:avLst/>
          </a:prstGeom>
          <a:ln w="76200">
            <a:solidFill>
              <a:srgbClr val="9D9D9C"/>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DF93B0-C967-4D8C-4B78-74E0B2F01291}"/>
              </a:ext>
            </a:extLst>
          </p:cNvPr>
          <p:cNvSpPr>
            <a:spLocks noGrp="1"/>
          </p:cNvSpPr>
          <p:nvPr>
            <p:ph type="title"/>
          </p:nvPr>
        </p:nvSpPr>
        <p:spPr>
          <a:xfrm>
            <a:off x="609600" y="430214"/>
            <a:ext cx="10483851" cy="457200"/>
          </a:xfrm>
        </p:spPr>
        <p:txBody>
          <a:bodyPr/>
          <a:lstStyle/>
          <a:p>
            <a:r>
              <a:rPr lang="en-GB" sz="2800" dirty="0"/>
              <a:t>Phase 3 VISION trial (Lu-PSMA-617)</a:t>
            </a:r>
            <a:endParaRPr lang="en-US" sz="2800" dirty="0"/>
          </a:p>
        </p:txBody>
      </p:sp>
      <p:sp>
        <p:nvSpPr>
          <p:cNvPr id="2" name="TextBox 1">
            <a:extLst>
              <a:ext uri="{FF2B5EF4-FFF2-40B4-BE49-F238E27FC236}">
                <a16:creationId xmlns:a16="http://schemas.microsoft.com/office/drawing/2014/main" id="{CE49277A-747A-8982-47B6-D75EBF6CF0E2}"/>
              </a:ext>
            </a:extLst>
          </p:cNvPr>
          <p:cNvSpPr txBox="1"/>
          <p:nvPr/>
        </p:nvSpPr>
        <p:spPr>
          <a:xfrm>
            <a:off x="735980" y="6300439"/>
            <a:ext cx="23244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Sartor et al NEJM 2021</a:t>
            </a:r>
          </a:p>
        </p:txBody>
      </p:sp>
    </p:spTree>
    <p:extLst>
      <p:ext uri="{BB962C8B-B14F-4D97-AF65-F5344CB8AC3E}">
        <p14:creationId xmlns:p14="http://schemas.microsoft.com/office/powerpoint/2010/main" val="2934166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55EF3E48-A226-57DB-6BC0-DC860227037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59422"/>
            <a:ext cx="10287000" cy="1926578"/>
          </a:xfrm>
        </p:spPr>
        <p:txBody>
          <a:bodyPr/>
          <a:lstStyle/>
          <a:p>
            <a:r>
              <a:rPr lang="en-US" sz="2000" dirty="0"/>
              <a:t>A 64-year-old man underwent a radical prostatectomy 5 years ago for Gleason 9 </a:t>
            </a:r>
            <a:br>
              <a:rPr lang="en-US" sz="2000" dirty="0"/>
            </a:br>
            <a:r>
              <a:rPr lang="en-US" sz="2000" dirty="0"/>
              <a:t>(4 + 5) prostate adenocarcinoma (PSA 4.8 ng/mL). Pathology showed T2N0 disease with negative margins. His postsurgical PSA was initially undetectable but rose to 0.2 ng/</a:t>
            </a:r>
            <a:r>
              <a:rPr lang="en-US" sz="2000" dirty="0" err="1"/>
              <a:t>mL.</a:t>
            </a:r>
            <a:r>
              <a:rPr lang="en-US" sz="2000" dirty="0"/>
              <a:t> He undergoes salvage EBRT (45 Gray in 25 fractions) to the pelvic and prostate fossa and receives 6 months of ADT. His PSA rises to 0.23 ng/</a:t>
            </a:r>
            <a:r>
              <a:rPr lang="en-US" sz="2000" dirty="0" err="1"/>
              <a:t>mL.</a:t>
            </a:r>
            <a:r>
              <a:rPr lang="en-US" sz="2000" dirty="0"/>
              <a:t> Bone and CT scans are negative. PSMA PET reveals a lesion in the right anterior first rib. In addition to radiation therapy, regulatory and reimbursement issues aside, what would be your most likely treatment recommendation?</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763480" y="3463066"/>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685800" y="2795166"/>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33401" y="4102035"/>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Observation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763479" y="5976872"/>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3"/>
          <a:srcRect/>
          <a:stretch/>
        </p:blipFill>
        <p:spPr bwMode="auto">
          <a:xfrm>
            <a:off x="4611111"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4"/>
          <a:srcRect/>
          <a:stretch/>
        </p:blipFill>
        <p:spPr bwMode="auto">
          <a:xfrm>
            <a:off x="4611111" y="463568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5"/>
          <a:srcRect/>
          <a:stretch/>
        </p:blipFill>
        <p:spPr bwMode="auto">
          <a:xfrm>
            <a:off x="4611111" y="341453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6"/>
          <a:srcRect/>
          <a:stretch/>
        </p:blipFill>
        <p:spPr bwMode="auto">
          <a:xfrm>
            <a:off x="4611111" y="40318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107653" y="5326557"/>
            <a:ext cx="3334204"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alone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7"/>
          <a:srcRect/>
          <a:stretch/>
        </p:blipFill>
        <p:spPr bwMode="auto">
          <a:xfrm>
            <a:off x="4611111" y="533184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6868156" y="339520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5"/>
          <a:srcRect/>
          <a:stretch/>
        </p:blipFill>
        <p:spPr bwMode="auto">
          <a:xfrm>
            <a:off x="5050023" y="341453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6"/>
          <a:srcRect/>
          <a:stretch/>
        </p:blipFill>
        <p:spPr bwMode="auto">
          <a:xfrm>
            <a:off x="5050023" y="40318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5"/>
          <a:srcRect/>
          <a:stretch/>
        </p:blipFill>
        <p:spPr bwMode="auto">
          <a:xfrm>
            <a:off x="5488935" y="341453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446838" y="403315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7315200" y="27625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6019800" y="464325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608638" y="533184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1107653" y="4646710"/>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a:t>
            </a: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8"/>
          <a:srcRect/>
          <a:stretch/>
        </p:blipFill>
        <p:spPr bwMode="auto">
          <a:xfrm>
            <a:off x="4611111" y="598678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608066" y="598678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30" name="Picture 3">
            <a:extLst>
              <a:ext uri="{FF2B5EF4-FFF2-40B4-BE49-F238E27FC236}">
                <a16:creationId xmlns:a16="http://schemas.microsoft.com/office/drawing/2014/main" id="{48E62597-D584-274D-AB45-293B1CF17774}"/>
              </a:ext>
            </a:extLst>
          </p:cNvPr>
          <p:cNvPicPr>
            <a:picLocks noChangeAspect="1"/>
          </p:cNvPicPr>
          <p:nvPr/>
        </p:nvPicPr>
        <p:blipFill>
          <a:blip r:embed="rId6"/>
          <a:srcRect/>
          <a:stretch/>
        </p:blipFill>
        <p:spPr bwMode="auto">
          <a:xfrm>
            <a:off x="5488935" y="40318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3AE0393D-BBD2-2E45-97A4-08F5EE66CAEE}"/>
              </a:ext>
            </a:extLst>
          </p:cNvPr>
          <p:cNvPicPr>
            <a:picLocks noChangeAspect="1"/>
          </p:cNvPicPr>
          <p:nvPr/>
        </p:nvPicPr>
        <p:blipFill>
          <a:blip r:embed="rId3"/>
          <a:srcRect/>
          <a:stretch/>
        </p:blipFill>
        <p:spPr bwMode="auto">
          <a:xfrm>
            <a:off x="5051662"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E53EA6FC-90F0-374B-99D0-2F99642D12E0}"/>
              </a:ext>
            </a:extLst>
          </p:cNvPr>
          <p:cNvPicPr>
            <a:picLocks noChangeAspect="1"/>
          </p:cNvPicPr>
          <p:nvPr/>
        </p:nvPicPr>
        <p:blipFill>
          <a:blip r:embed="rId3"/>
          <a:srcRect/>
          <a:stretch/>
        </p:blipFill>
        <p:spPr bwMode="auto">
          <a:xfrm>
            <a:off x="5488405"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3B526186-EDCB-9A43-A7EF-21AD5C9725F9}"/>
              </a:ext>
            </a:extLst>
          </p:cNvPr>
          <p:cNvPicPr>
            <a:picLocks noChangeAspect="1"/>
          </p:cNvPicPr>
          <p:nvPr/>
        </p:nvPicPr>
        <p:blipFill>
          <a:blip r:embed="rId3"/>
          <a:srcRect/>
          <a:stretch/>
        </p:blipFill>
        <p:spPr bwMode="auto">
          <a:xfrm>
            <a:off x="5928956"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99B12FEC-E0CD-9841-9E5A-2061CB4C91DC}"/>
              </a:ext>
            </a:extLst>
          </p:cNvPr>
          <p:cNvPicPr>
            <a:picLocks noChangeAspect="1"/>
          </p:cNvPicPr>
          <p:nvPr/>
        </p:nvPicPr>
        <p:blipFill>
          <a:blip r:embed="rId3"/>
          <a:srcRect/>
          <a:stretch/>
        </p:blipFill>
        <p:spPr bwMode="auto">
          <a:xfrm>
            <a:off x="6369507"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3E9A9CCA-2E59-0446-812F-5CAF7487EA2B}"/>
              </a:ext>
            </a:extLst>
          </p:cNvPr>
          <p:cNvPicPr>
            <a:picLocks noChangeAspect="1"/>
          </p:cNvPicPr>
          <p:nvPr/>
        </p:nvPicPr>
        <p:blipFill>
          <a:blip r:embed="rId5"/>
          <a:srcRect/>
          <a:stretch/>
        </p:blipFill>
        <p:spPr bwMode="auto">
          <a:xfrm>
            <a:off x="5927317" y="341453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D8D3F84B-873B-424A-9542-BDA39AB2D7E6}"/>
              </a:ext>
            </a:extLst>
          </p:cNvPr>
          <p:cNvPicPr>
            <a:picLocks noChangeAspect="1"/>
          </p:cNvPicPr>
          <p:nvPr/>
        </p:nvPicPr>
        <p:blipFill>
          <a:blip r:embed="rId6"/>
          <a:srcRect/>
          <a:stretch/>
        </p:blipFill>
        <p:spPr bwMode="auto">
          <a:xfrm>
            <a:off x="5927317" y="40318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ADD0D04E-E78F-2D4A-A098-ECB0E7CFCD8D}"/>
              </a:ext>
            </a:extLst>
          </p:cNvPr>
          <p:cNvPicPr>
            <a:picLocks noChangeAspect="1"/>
          </p:cNvPicPr>
          <p:nvPr/>
        </p:nvPicPr>
        <p:blipFill>
          <a:blip r:embed="rId4"/>
          <a:srcRect/>
          <a:stretch/>
        </p:blipFill>
        <p:spPr bwMode="auto">
          <a:xfrm>
            <a:off x="5050022" y="463568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CF9A9C74-D073-5648-AC38-BD6D4A088DC7}"/>
              </a:ext>
            </a:extLst>
          </p:cNvPr>
          <p:cNvPicPr>
            <a:picLocks noChangeAspect="1"/>
          </p:cNvPicPr>
          <p:nvPr/>
        </p:nvPicPr>
        <p:blipFill>
          <a:blip r:embed="rId7"/>
          <a:srcRect/>
          <a:stretch/>
        </p:blipFill>
        <p:spPr bwMode="auto">
          <a:xfrm>
            <a:off x="5050022" y="533184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57FCBA2E-5C0C-E149-80F5-C238ADF49290}"/>
              </a:ext>
            </a:extLst>
          </p:cNvPr>
          <p:cNvPicPr>
            <a:picLocks noChangeAspect="1"/>
          </p:cNvPicPr>
          <p:nvPr/>
        </p:nvPicPr>
        <p:blipFill>
          <a:blip r:embed="rId8"/>
          <a:srcRect/>
          <a:stretch/>
        </p:blipFill>
        <p:spPr bwMode="auto">
          <a:xfrm>
            <a:off x="5050022" y="598678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0AF8D5F5-E9D2-D549-9DA4-E9C168D3E78F}"/>
              </a:ext>
            </a:extLst>
          </p:cNvPr>
          <p:cNvPicPr>
            <a:picLocks noChangeAspect="1"/>
          </p:cNvPicPr>
          <p:nvPr/>
        </p:nvPicPr>
        <p:blipFill>
          <a:blip r:embed="rId3"/>
          <a:srcRect/>
          <a:stretch/>
        </p:blipFill>
        <p:spPr bwMode="auto">
          <a:xfrm>
            <a:off x="6810058" y="2764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61C0DDBE-E254-8D40-9033-67FEBCF76B9E}"/>
              </a:ext>
            </a:extLst>
          </p:cNvPr>
          <p:cNvPicPr>
            <a:picLocks noChangeAspect="1"/>
          </p:cNvPicPr>
          <p:nvPr/>
        </p:nvPicPr>
        <p:blipFill>
          <a:blip r:embed="rId5"/>
          <a:srcRect/>
          <a:stretch/>
        </p:blipFill>
        <p:spPr bwMode="auto">
          <a:xfrm>
            <a:off x="6369507" y="341453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50D8DDE9-F1EB-C64E-B8A0-89C9633B9B63}"/>
              </a:ext>
            </a:extLst>
          </p:cNvPr>
          <p:cNvPicPr>
            <a:picLocks noChangeAspect="1"/>
          </p:cNvPicPr>
          <p:nvPr/>
        </p:nvPicPr>
        <p:blipFill>
          <a:blip r:embed="rId4"/>
          <a:srcRect/>
          <a:stretch/>
        </p:blipFill>
        <p:spPr bwMode="auto">
          <a:xfrm>
            <a:off x="5488405" y="463568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9164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0318-DF4C-4BB2-A918-EF22E87742E7}"/>
              </a:ext>
            </a:extLst>
          </p:cNvPr>
          <p:cNvSpPr>
            <a:spLocks noGrp="1"/>
          </p:cNvSpPr>
          <p:nvPr>
            <p:ph type="title"/>
          </p:nvPr>
        </p:nvSpPr>
        <p:spPr>
          <a:xfrm>
            <a:off x="606582" y="263370"/>
            <a:ext cx="10518618" cy="457200"/>
          </a:xfrm>
        </p:spPr>
        <p:txBody>
          <a:bodyPr/>
          <a:lstStyle/>
          <a:p>
            <a:pPr>
              <a:lnSpc>
                <a:spcPct val="90000"/>
              </a:lnSpc>
            </a:pPr>
            <a:r>
              <a:rPr lang="en-US" b="1" baseline="30000" dirty="0">
                <a:solidFill>
                  <a:prstClr val="black"/>
                </a:solidFill>
                <a:latin typeface="+mn-lt"/>
              </a:rPr>
              <a:t>177</a:t>
            </a:r>
            <a:r>
              <a:rPr lang="en-US" b="1" dirty="0">
                <a:solidFill>
                  <a:prstClr val="black"/>
                </a:solidFill>
                <a:latin typeface="+mn-lt"/>
              </a:rPr>
              <a:t>Lu-PSMA-617</a:t>
            </a:r>
            <a:r>
              <a:rPr lang="en-US" dirty="0"/>
              <a:t>: Phase 3 VISION Trial of </a:t>
            </a:r>
            <a:r>
              <a:rPr lang="en-US" baseline="30000" dirty="0"/>
              <a:t>177</a:t>
            </a:r>
            <a:r>
              <a:rPr lang="en-US" dirty="0"/>
              <a:t>Lu-PSMA-617 in Patients With PSMA+ mCRPC With Prior AR Pathway Inhibitor and Taxane-Based Chemotherapy</a:t>
            </a:r>
          </a:p>
        </p:txBody>
      </p:sp>
      <p:sp>
        <p:nvSpPr>
          <p:cNvPr id="5" name="Text Placeholder 4">
            <a:extLst>
              <a:ext uri="{FF2B5EF4-FFF2-40B4-BE49-F238E27FC236}">
                <a16:creationId xmlns:a16="http://schemas.microsoft.com/office/drawing/2014/main" id="{EB12059B-4FB4-4AE5-A3F5-794F3E1B5022}"/>
              </a:ext>
            </a:extLst>
          </p:cNvPr>
          <p:cNvSpPr>
            <a:spLocks noGrp="1"/>
          </p:cNvSpPr>
          <p:nvPr>
            <p:ph type="body" sz="quarter" idx="16"/>
          </p:nvPr>
        </p:nvSpPr>
        <p:spPr>
          <a:xfrm>
            <a:off x="609600" y="6267361"/>
            <a:ext cx="10515600" cy="203133"/>
          </a:xfrm>
        </p:spPr>
        <p:txBody>
          <a:bodyPr/>
          <a:lstStyle/>
          <a:p>
            <a:pPr marL="0" indent="0">
              <a:buNone/>
            </a:pPr>
            <a:r>
              <a:rPr lang="en-US" dirty="0">
                <a:latin typeface="Arial" panose="020B0604020202020204" pitchFamily="34" charset="0"/>
                <a:cs typeface="Arial" panose="020B0604020202020204" pitchFamily="34" charset="0"/>
              </a:rPr>
              <a:t>Sartor O, et al. </a:t>
            </a:r>
            <a:r>
              <a:rPr lang="en-US" i="1" dirty="0">
                <a:latin typeface="Arial" panose="020B0604020202020204" pitchFamily="34" charset="0"/>
                <a:cs typeface="Arial" panose="020B0604020202020204" pitchFamily="34" charset="0"/>
              </a:rPr>
              <a:t>N Engl J Med. </a:t>
            </a:r>
            <a:r>
              <a:rPr lang="en-US" dirty="0">
                <a:latin typeface="Arial" panose="020B0604020202020204" pitchFamily="34" charset="0"/>
                <a:cs typeface="Arial" panose="020B0604020202020204" pitchFamily="34" charset="0"/>
              </a:rPr>
              <a:t>2021;385:1091-1103</a:t>
            </a:r>
            <a:r>
              <a:rPr lang="en-US" dirty="0">
                <a:effectLst/>
                <a:latin typeface="+mj-lt"/>
                <a:ea typeface="Calibri" panose="020F0502020204030204" pitchFamily="34" charset="0"/>
                <a:cs typeface="Times New Roman" panose="02020603050405020304" pitchFamily="18" charset="0"/>
              </a:rPr>
              <a:t>. </a:t>
            </a:r>
            <a:endParaRPr lang="en-US" dirty="0">
              <a:latin typeface="+mj-lt"/>
            </a:endParaRPr>
          </a:p>
        </p:txBody>
      </p:sp>
      <p:graphicFrame>
        <p:nvGraphicFramePr>
          <p:cNvPr id="3" name="Table 6">
            <a:extLst>
              <a:ext uri="{FF2B5EF4-FFF2-40B4-BE49-F238E27FC236}">
                <a16:creationId xmlns:a16="http://schemas.microsoft.com/office/drawing/2014/main" id="{EE582CBE-FC64-4985-A0C6-BD804639C1C5}"/>
              </a:ext>
            </a:extLst>
          </p:cNvPr>
          <p:cNvGraphicFramePr>
            <a:graphicFrameLocks noGrp="1"/>
          </p:cNvGraphicFramePr>
          <p:nvPr/>
        </p:nvGraphicFramePr>
        <p:xfrm>
          <a:off x="494598" y="962035"/>
          <a:ext cx="5647164" cy="5120640"/>
        </p:xfrm>
        <a:graphic>
          <a:graphicData uri="http://schemas.openxmlformats.org/drawingml/2006/table">
            <a:tbl>
              <a:tblPr firstRow="1" bandRow="1">
                <a:tableStyleId>{8EC20E35-A176-4012-BC5E-935CFFF8708E}</a:tableStyleId>
              </a:tblPr>
              <a:tblGrid>
                <a:gridCol w="2377440">
                  <a:extLst>
                    <a:ext uri="{9D8B030D-6E8A-4147-A177-3AD203B41FA5}">
                      <a16:colId xmlns:a16="http://schemas.microsoft.com/office/drawing/2014/main" val="1353164036"/>
                    </a:ext>
                  </a:extLst>
                </a:gridCol>
                <a:gridCol w="1613281">
                  <a:extLst>
                    <a:ext uri="{9D8B030D-6E8A-4147-A177-3AD203B41FA5}">
                      <a16:colId xmlns:a16="http://schemas.microsoft.com/office/drawing/2014/main" val="4247583066"/>
                    </a:ext>
                  </a:extLst>
                </a:gridCol>
                <a:gridCol w="189863">
                  <a:extLst>
                    <a:ext uri="{9D8B030D-6E8A-4147-A177-3AD203B41FA5}">
                      <a16:colId xmlns:a16="http://schemas.microsoft.com/office/drawing/2014/main" val="161840147"/>
                    </a:ext>
                  </a:extLst>
                </a:gridCol>
                <a:gridCol w="1466580">
                  <a:extLst>
                    <a:ext uri="{9D8B030D-6E8A-4147-A177-3AD203B41FA5}">
                      <a16:colId xmlns:a16="http://schemas.microsoft.com/office/drawing/2014/main" val="2947276312"/>
                    </a:ext>
                  </a:extLst>
                </a:gridCol>
              </a:tblGrid>
              <a:tr h="370840">
                <a:tc>
                  <a:txBody>
                    <a:bodyPr/>
                    <a:lstStyle/>
                    <a:p>
                      <a:endParaRPr lang="en-US" sz="1200" dirty="0"/>
                    </a:p>
                  </a:txBody>
                  <a:tcPr>
                    <a:lnL>
                      <a:noFill/>
                    </a:lnL>
                    <a:lnR>
                      <a:noFill/>
                    </a:lnR>
                    <a:lnT w="25400" cmpd="sng">
                      <a:noFill/>
                    </a:lnT>
                    <a:lnB w="25400" cmpd="sng">
                      <a:noFill/>
                    </a:lnB>
                    <a:lnTlToBr w="12700" cmpd="sng">
                      <a:noFill/>
                      <a:prstDash val="solid"/>
                    </a:lnTlToBr>
                    <a:lnBlToTr w="12700" cmpd="sng">
                      <a:noFill/>
                      <a:prstDash val="solid"/>
                    </a:lnBlToTr>
                    <a:solidFill>
                      <a:schemeClr val="accent6"/>
                    </a:solidFill>
                  </a:tcPr>
                </a:tc>
                <a:tc>
                  <a:txBody>
                    <a:bodyPr/>
                    <a:lstStyle/>
                    <a:p>
                      <a:r>
                        <a:rPr lang="en-US" sz="1200" baseline="30000" dirty="0">
                          <a:solidFill>
                            <a:schemeClr val="bg1"/>
                          </a:solidFill>
                          <a:latin typeface="+mn-lt"/>
                        </a:rPr>
                        <a:t>177</a:t>
                      </a:r>
                      <a:r>
                        <a:rPr lang="en-US" sz="1200" dirty="0">
                          <a:solidFill>
                            <a:schemeClr val="bg1"/>
                          </a:solidFill>
                          <a:latin typeface="+mn-lt"/>
                        </a:rPr>
                        <a:t>Lu-PSMA-617 + SC </a:t>
                      </a:r>
                      <a:r>
                        <a:rPr lang="en-US" sz="1200" b="1" dirty="0">
                          <a:solidFill>
                            <a:schemeClr val="bg1"/>
                          </a:solidFill>
                        </a:rPr>
                        <a:t>(N=551)</a:t>
                      </a:r>
                    </a:p>
                  </a:txBody>
                  <a:tcPr>
                    <a:lnL>
                      <a:noFill/>
                    </a:lnL>
                    <a:lnR>
                      <a:noFill/>
                    </a:lnR>
                    <a:lnT w="25400" cmpd="sng">
                      <a:noFill/>
                    </a:lnT>
                    <a:lnB w="25400" cmpd="sng">
                      <a:noFill/>
                    </a:lnB>
                    <a:lnTlToBr w="12700" cmpd="sng">
                      <a:noFill/>
                      <a:prstDash val="solid"/>
                    </a:lnTlToBr>
                    <a:lnBlToTr w="12700" cmpd="sng">
                      <a:noFill/>
                      <a:prstDash val="solid"/>
                    </a:lnBlToTr>
                    <a:solidFill>
                      <a:schemeClr val="accent6"/>
                    </a:solidFill>
                  </a:tcPr>
                </a:tc>
                <a:tc gridSpan="2">
                  <a:txBody>
                    <a:bodyPr/>
                    <a:lstStyle/>
                    <a:p>
                      <a:r>
                        <a:rPr lang="en-US" sz="1200" b="1" dirty="0">
                          <a:solidFill>
                            <a:schemeClr val="bg1"/>
                          </a:solidFill>
                        </a:rPr>
                        <a:t>SC alone (N=280)</a:t>
                      </a:r>
                    </a:p>
                  </a:txBody>
                  <a:tcPr>
                    <a:lnL>
                      <a:noFill/>
                    </a:lnL>
                    <a:lnR>
                      <a:noFill/>
                    </a:lnR>
                    <a:lnT w="25400" cmpd="sng">
                      <a:noFill/>
                    </a:lnT>
                    <a:lnB w="25400" cmpd="sng">
                      <a:noFill/>
                    </a:lnB>
                    <a:lnTlToBr w="12700" cmpd="sng">
                      <a:noFill/>
                      <a:prstDash val="solid"/>
                    </a:lnTlToBr>
                    <a:lnBlToTr w="12700" cmpd="sng">
                      <a:noFill/>
                      <a:prstDash val="solid"/>
                    </a:lnBlToTr>
                    <a:solidFill>
                      <a:schemeClr val="accent6"/>
                    </a:solidFill>
                  </a:tcPr>
                </a:tc>
                <a:tc hMerge="1">
                  <a:txBody>
                    <a:bodyPr/>
                    <a:lstStyle/>
                    <a:p>
                      <a:endParaRPr lang="en-US"/>
                    </a:p>
                  </a:txBody>
                  <a:tcPr>
                    <a:lnL>
                      <a:noFill/>
                    </a:lnL>
                    <a:lnR>
                      <a:noFill/>
                    </a:lnR>
                    <a:lnT w="25400" cmpd="sng">
                      <a:noFill/>
                    </a:lnT>
                    <a:lnB w="25400" cmpd="sng">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722368711"/>
                  </a:ext>
                </a:extLst>
              </a:tr>
              <a:tr h="194564">
                <a:tc gridSpan="4">
                  <a:txBody>
                    <a:bodyPr/>
                    <a:lstStyle/>
                    <a:p>
                      <a:r>
                        <a:rPr lang="en-US" sz="1200" b="1" dirty="0">
                          <a:solidFill>
                            <a:schemeClr val="bg1"/>
                          </a:solidFill>
                        </a:rPr>
                        <a:t>Demographics</a:t>
                      </a:r>
                    </a:p>
                  </a:txBody>
                  <a:tcPr>
                    <a:lnL>
                      <a:noFill/>
                    </a:lnL>
                    <a:lnR>
                      <a:noFill/>
                    </a:lnR>
                    <a:lnT w="25400" cmpd="sng">
                      <a:noFill/>
                    </a:lnT>
                    <a:lnB>
                      <a:noFill/>
                    </a:lnB>
                    <a:lnTlToBr w="12700" cmpd="sng">
                      <a:noFill/>
                      <a:prstDash val="solid"/>
                    </a:lnTlToBr>
                    <a:lnBlToTr w="12700" cmpd="sng">
                      <a:noFill/>
                      <a:prstDash val="solid"/>
                    </a:lnBlToTr>
                    <a:solidFill>
                      <a:schemeClr val="accent6"/>
                    </a:solidFill>
                  </a:tcPr>
                </a:tc>
                <a:tc hMerge="1">
                  <a:txBody>
                    <a:bodyPr/>
                    <a:lstStyle/>
                    <a:p>
                      <a:endParaRPr lang="en-US" sz="1200" b="1" dirty="0">
                        <a:solidFill>
                          <a:schemeClr val="bg1"/>
                        </a:solidFill>
                      </a:endParaRPr>
                    </a:p>
                  </a:txBody>
                  <a:tcPr>
                    <a:lnL>
                      <a:noFill/>
                    </a:lnL>
                    <a:lnR>
                      <a:noFill/>
                    </a:lnR>
                    <a:lnT w="25400" cmpd="sng">
                      <a:noFill/>
                    </a:lnT>
                    <a:lnB>
                      <a:noFill/>
                    </a:lnB>
                    <a:lnTlToBr w="12700" cmpd="sng">
                      <a:noFill/>
                      <a:prstDash val="solid"/>
                    </a:lnTlToBr>
                    <a:lnBlToTr w="12700" cmpd="sng">
                      <a:noFill/>
                      <a:prstDash val="solid"/>
                    </a:lnBlToTr>
                    <a:solidFill>
                      <a:schemeClr val="tx2">
                        <a:lumMod val="50000"/>
                      </a:schemeClr>
                    </a:solidFill>
                  </a:tcPr>
                </a:tc>
                <a:tc hMerge="1">
                  <a:txBody>
                    <a:bodyPr/>
                    <a:lstStyle/>
                    <a:p>
                      <a:endParaRPr lang="en-US" sz="1200" b="1" dirty="0">
                        <a:solidFill>
                          <a:schemeClr val="bg1"/>
                        </a:solidFill>
                      </a:endParaRPr>
                    </a:p>
                  </a:txBody>
                  <a:tcPr>
                    <a:lnL>
                      <a:noFill/>
                    </a:lnL>
                    <a:lnR>
                      <a:noFill/>
                    </a:lnR>
                    <a:lnT w="25400" cmpd="sng">
                      <a:noFill/>
                    </a:lnT>
                    <a:lnB>
                      <a:noFill/>
                    </a:lnB>
                    <a:lnTlToBr w="12700" cmpd="sng">
                      <a:noFill/>
                      <a:prstDash val="solid"/>
                    </a:lnTlToBr>
                    <a:lnBlToTr w="12700" cmpd="sng">
                      <a:noFill/>
                      <a:prstDash val="solid"/>
                    </a:lnBlToTr>
                    <a:solidFill>
                      <a:schemeClr val="tx2">
                        <a:lumMod val="50000"/>
                      </a:schemeClr>
                    </a:solidFill>
                  </a:tcPr>
                </a:tc>
                <a:tc hMerge="1">
                  <a:txBody>
                    <a:bodyPr/>
                    <a:lstStyle/>
                    <a:p>
                      <a:endParaRPr lang="en-US" sz="1400" dirty="0"/>
                    </a:p>
                  </a:txBody>
                  <a:tcPr>
                    <a:lnL>
                      <a:noFill/>
                    </a:lnL>
                    <a:lnR>
                      <a:noFill/>
                    </a:lnR>
                    <a:lnT w="25400" cmpd="sng">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133677218"/>
                  </a:ext>
                </a:extLst>
              </a:tr>
              <a:tr h="198478">
                <a:tc>
                  <a:txBody>
                    <a:bodyPr/>
                    <a:lstStyle/>
                    <a:p>
                      <a:r>
                        <a:rPr lang="en-US" sz="1200" dirty="0"/>
                        <a:t>Median age (range), years</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70 (48-94)</a:t>
                      </a:r>
                    </a:p>
                  </a:txBody>
                  <a:tcPr>
                    <a:lnL>
                      <a:noFill/>
                    </a:lnL>
                    <a:lnR>
                      <a:noFill/>
                    </a:lnR>
                    <a:lnT>
                      <a:noFill/>
                    </a:lnT>
                    <a:lnB>
                      <a:noFill/>
                    </a:lnB>
                    <a:lnTlToBr w="12700" cmpd="sng">
                      <a:noFill/>
                      <a:prstDash val="solid"/>
                    </a:lnTlToBr>
                    <a:lnBlToTr w="12700" cmpd="sng">
                      <a:noFill/>
                      <a:prstDash val="solid"/>
                    </a:lnBlToTr>
                  </a:tcPr>
                </a:tc>
                <a:tc gridSpan="2">
                  <a:txBody>
                    <a:bodyPr/>
                    <a:lstStyle/>
                    <a:p>
                      <a:r>
                        <a:rPr lang="en-US" sz="1200" dirty="0"/>
                        <a:t>71.5 (40-89)</a:t>
                      </a:r>
                    </a:p>
                  </a:txBody>
                  <a:tcPr>
                    <a:lnL>
                      <a:noFill/>
                    </a:lnL>
                    <a:lnR>
                      <a:noFill/>
                    </a:lnR>
                    <a:lnT>
                      <a:noFill/>
                    </a:lnT>
                    <a:lnB>
                      <a:noFill/>
                    </a:lnB>
                    <a:lnTlToBr w="12700" cmpd="sng">
                      <a:noFill/>
                      <a:prstDash val="solid"/>
                    </a:lnTlToBr>
                    <a:lnBlToTr w="12700" cmpd="sng">
                      <a:noFill/>
                      <a:prstDash val="solid"/>
                    </a:lnBlToTr>
                  </a:tcPr>
                </a:tc>
                <a:tc hMerge="1">
                  <a:txBody>
                    <a:bodyPr/>
                    <a:lstStyle/>
                    <a:p>
                      <a:endParaRPr lang="en-US" sz="14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50928199"/>
                  </a:ext>
                </a:extLst>
              </a:tr>
              <a:tr h="172412">
                <a:tc>
                  <a:txBody>
                    <a:bodyPr/>
                    <a:lstStyle/>
                    <a:p>
                      <a:r>
                        <a:rPr lang="en-US" sz="1200" dirty="0"/>
                        <a:t>Prior AR pathway inhibitor, %</a:t>
                      </a:r>
                    </a:p>
                    <a:p>
                      <a:pPr marL="182880"/>
                      <a:r>
                        <a:rPr lang="en-US" sz="1200" dirty="0"/>
                        <a:t>1</a:t>
                      </a:r>
                    </a:p>
                    <a:p>
                      <a:pPr marL="182880"/>
                      <a:r>
                        <a:rPr lang="en-US" sz="1200" dirty="0"/>
                        <a:t>2</a:t>
                      </a:r>
                    </a:p>
                    <a:p>
                      <a:pPr marL="182880"/>
                      <a:r>
                        <a:rPr lang="en-US" sz="1200" dirty="0"/>
                        <a:t>&gt;2</a:t>
                      </a:r>
                    </a:p>
                    <a:p>
                      <a:pPr marL="0"/>
                      <a:r>
                        <a:rPr lang="en-US" sz="1200" dirty="0"/>
                        <a:t>Prior taxane therapy, %</a:t>
                      </a:r>
                    </a:p>
                    <a:p>
                      <a:pPr marL="182880"/>
                      <a:r>
                        <a:rPr lang="en-US" sz="1200" dirty="0"/>
                        <a:t>1</a:t>
                      </a:r>
                    </a:p>
                    <a:p>
                      <a:pPr marL="182880"/>
                      <a:r>
                        <a:rPr lang="en-US" sz="1200" dirty="0"/>
                        <a:t>2</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p>
                      <a:r>
                        <a:rPr lang="en-US" sz="1200" dirty="0"/>
                        <a:t>54</a:t>
                      </a:r>
                    </a:p>
                    <a:p>
                      <a:r>
                        <a:rPr lang="en-US" sz="1200" dirty="0"/>
                        <a:t>39</a:t>
                      </a:r>
                    </a:p>
                    <a:p>
                      <a:r>
                        <a:rPr lang="en-US" sz="1200" dirty="0"/>
                        <a:t>7</a:t>
                      </a:r>
                    </a:p>
                    <a:p>
                      <a:endParaRPr lang="en-US" sz="1200" dirty="0"/>
                    </a:p>
                    <a:p>
                      <a:r>
                        <a:rPr lang="en-US" sz="1200" dirty="0"/>
                        <a:t>59</a:t>
                      </a:r>
                    </a:p>
                    <a:p>
                      <a:r>
                        <a:rPr lang="en-US" sz="1200" dirty="0"/>
                        <a:t>40</a:t>
                      </a:r>
                    </a:p>
                  </a:txBody>
                  <a:tcPr>
                    <a:lnL>
                      <a:noFill/>
                    </a:lnL>
                    <a:lnR>
                      <a:noFill/>
                    </a:lnR>
                    <a:lnT>
                      <a:noFill/>
                    </a:lnT>
                    <a:lnB>
                      <a:noFill/>
                    </a:lnB>
                    <a:lnTlToBr w="12700" cmpd="sng">
                      <a:noFill/>
                      <a:prstDash val="solid"/>
                    </a:lnTlToBr>
                    <a:lnBlToTr w="12700" cmpd="sng">
                      <a:noFill/>
                      <a:prstDash val="solid"/>
                    </a:lnBlToTr>
                  </a:tcPr>
                </a:tc>
                <a:tc gridSpan="2">
                  <a:txBody>
                    <a:bodyPr/>
                    <a:lstStyle/>
                    <a:p>
                      <a:endParaRPr lang="en-US" sz="1200" dirty="0"/>
                    </a:p>
                    <a:p>
                      <a:r>
                        <a:rPr lang="en-US" sz="1200" dirty="0"/>
                        <a:t>46</a:t>
                      </a:r>
                    </a:p>
                    <a:p>
                      <a:r>
                        <a:rPr lang="en-US" sz="1200" dirty="0"/>
                        <a:t>46</a:t>
                      </a:r>
                    </a:p>
                    <a:p>
                      <a:r>
                        <a:rPr lang="en-US" sz="1200" dirty="0"/>
                        <a:t>9</a:t>
                      </a:r>
                    </a:p>
                    <a:p>
                      <a:endParaRPr lang="en-US" sz="1200" dirty="0"/>
                    </a:p>
                    <a:p>
                      <a:r>
                        <a:rPr lang="en-US" sz="1200" dirty="0"/>
                        <a:t>56</a:t>
                      </a:r>
                    </a:p>
                    <a:p>
                      <a:r>
                        <a:rPr lang="en-US" sz="1200" dirty="0"/>
                        <a:t>44</a:t>
                      </a:r>
                    </a:p>
                  </a:txBody>
                  <a:tcPr>
                    <a:lnL>
                      <a:noFill/>
                    </a:lnL>
                    <a:lnR>
                      <a:noFill/>
                    </a:lnR>
                    <a:lnT>
                      <a:noFill/>
                    </a:lnT>
                    <a:lnB>
                      <a:noFill/>
                    </a:lnB>
                    <a:lnTlToBr w="12700" cmpd="sng">
                      <a:noFill/>
                      <a:prstDash val="solid"/>
                    </a:lnTlToBr>
                    <a:lnBlToTr w="12700" cmpd="sng">
                      <a:noFill/>
                      <a:prstDash val="solid"/>
                    </a:lnBlToTr>
                  </a:tcPr>
                </a:tc>
                <a:tc hMerge="1">
                  <a:txBody>
                    <a:bodyPr/>
                    <a:lstStyle/>
                    <a:p>
                      <a:endParaRPr lang="en-US" sz="14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45799240"/>
                  </a:ext>
                </a:extLst>
              </a:tr>
              <a:tr h="219465">
                <a:tc>
                  <a:txBody>
                    <a:bodyPr/>
                    <a:lstStyle/>
                    <a:p>
                      <a:r>
                        <a:rPr lang="en-US" sz="1200" b="1" dirty="0">
                          <a:solidFill>
                            <a:schemeClr val="bg1"/>
                          </a:solidFill>
                        </a:rPr>
                        <a:t>Safety</a:t>
                      </a:r>
                    </a:p>
                  </a:txBody>
                  <a:tcP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p>
                      <a:r>
                        <a:rPr lang="en-US" sz="1200" b="1" dirty="0">
                          <a:solidFill>
                            <a:schemeClr val="bg1"/>
                          </a:solidFill>
                        </a:rPr>
                        <a:t>(n=529)</a:t>
                      </a:r>
                    </a:p>
                  </a:txBody>
                  <a:tcPr>
                    <a:lnL>
                      <a:noFill/>
                    </a:lnL>
                    <a:lnR>
                      <a:noFill/>
                    </a:lnR>
                    <a:lnT>
                      <a:noFill/>
                    </a:lnT>
                    <a:lnB>
                      <a:noFill/>
                    </a:lnB>
                    <a:lnTlToBr w="12700" cmpd="sng">
                      <a:noFill/>
                      <a:prstDash val="solid"/>
                    </a:lnTlToBr>
                    <a:lnBlToTr w="12700" cmpd="sng">
                      <a:noFill/>
                      <a:prstDash val="solid"/>
                    </a:lnBlToTr>
                    <a:solidFill>
                      <a:schemeClr val="accent6"/>
                    </a:solidFill>
                  </a:tcPr>
                </a:tc>
                <a:tc gridSpan="2">
                  <a:txBody>
                    <a:bodyPr/>
                    <a:lstStyle/>
                    <a:p>
                      <a:r>
                        <a:rPr lang="en-US" sz="1200" b="1" dirty="0">
                          <a:solidFill>
                            <a:schemeClr val="bg1"/>
                          </a:solidFill>
                        </a:rPr>
                        <a:t>(n=205)</a:t>
                      </a:r>
                    </a:p>
                  </a:txBody>
                  <a:tcPr>
                    <a:lnL>
                      <a:noFill/>
                    </a:lnL>
                    <a:lnR>
                      <a:noFill/>
                    </a:lnR>
                    <a:lnT>
                      <a:noFill/>
                    </a:lnT>
                    <a:lnB>
                      <a:noFill/>
                    </a:lnB>
                    <a:lnTlToBr w="12700" cmpd="sng">
                      <a:noFill/>
                      <a:prstDash val="solid"/>
                    </a:lnTlToBr>
                    <a:lnBlToTr w="12700" cmpd="sng">
                      <a:noFill/>
                      <a:prstDash val="solid"/>
                    </a:lnBlToTr>
                    <a:solidFill>
                      <a:schemeClr val="accent6"/>
                    </a:solidFill>
                  </a:tcPr>
                </a:tc>
                <a:tc hMerge="1">
                  <a:txBody>
                    <a:bodyPr/>
                    <a:lstStyle/>
                    <a:p>
                      <a:endParaRPr lang="en-US" sz="1400" dirty="0"/>
                    </a:p>
                  </a:txBody>
                  <a:tcPr>
                    <a:lnL>
                      <a:noFill/>
                    </a:lnL>
                    <a:lnR>
                      <a:noFill/>
                    </a:lnR>
                    <a:lnT>
                      <a:noFill/>
                    </a:lnT>
                    <a:lnB>
                      <a:noFill/>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3928987448"/>
                  </a:ext>
                </a:extLst>
              </a:tr>
              <a:tr h="370840">
                <a:tc>
                  <a:txBody>
                    <a:bodyPr/>
                    <a:lstStyle/>
                    <a:p>
                      <a:r>
                        <a:rPr lang="en-US" sz="1200" dirty="0"/>
                        <a:t>Most common (&gt;25%) AEs, %</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Fatigue (43), </a:t>
                      </a:r>
                      <a:br>
                        <a:rPr lang="en-US" sz="1200" dirty="0"/>
                      </a:br>
                      <a:r>
                        <a:rPr lang="en-US" sz="1200" dirty="0"/>
                        <a:t>dry mouth (39), nausea (35), anemia (32) </a:t>
                      </a:r>
                    </a:p>
                  </a:txBody>
                  <a:tcPr>
                    <a:lnL>
                      <a:noFill/>
                    </a:lnL>
                    <a:lnR>
                      <a:noFill/>
                    </a:lnR>
                    <a:lnT>
                      <a:noFill/>
                    </a:lnT>
                    <a:lnB>
                      <a:noFill/>
                    </a:lnB>
                    <a:lnTlToBr w="12700" cmpd="sng">
                      <a:noFill/>
                      <a:prstDash val="solid"/>
                    </a:lnTlToBr>
                    <a:lnBlToTr w="12700" cmpd="sng">
                      <a:noFill/>
                      <a:prstDash val="solid"/>
                    </a:lnBlToTr>
                  </a:tcPr>
                </a:tc>
                <a:tc gridSpan="2">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hMerge="1">
                  <a:txBody>
                    <a:bodyPr/>
                    <a:lstStyle/>
                    <a:p>
                      <a:endParaRPr lang="en-US" sz="14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082143"/>
                  </a:ext>
                </a:extLst>
              </a:tr>
              <a:tr h="370840">
                <a:tc>
                  <a:txBody>
                    <a:bodyPr/>
                    <a:lstStyle/>
                    <a:p>
                      <a:r>
                        <a:rPr lang="en-US" sz="1200" dirty="0">
                          <a:solidFill>
                            <a:schemeClr val="tx1"/>
                          </a:solidFill>
                        </a:rPr>
                        <a:t>Most common (&gt;5%) grade 3/4 AEs, %</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solidFill>
                            <a:schemeClr val="tx1"/>
                          </a:solidFill>
                        </a:rPr>
                        <a:t>Anemia (13), thrombocytopenia (8%), lymphopenia (8%), fatigue (6%)</a:t>
                      </a:r>
                    </a:p>
                  </a:txBody>
                  <a:tcPr>
                    <a:lnL>
                      <a:noFill/>
                    </a:lnL>
                    <a:lnR>
                      <a:noFill/>
                    </a:lnR>
                    <a:lnT>
                      <a:noFill/>
                    </a:lnT>
                    <a:lnB>
                      <a:noFill/>
                    </a:lnB>
                    <a:lnTlToBr w="12700" cmpd="sng">
                      <a:noFill/>
                      <a:prstDash val="solid"/>
                    </a:lnTlToBr>
                    <a:lnBlToTr w="12700" cmpd="sng">
                      <a:noFill/>
                      <a:prstDash val="solid"/>
                    </a:lnBlToTr>
                  </a:tcPr>
                </a:tc>
                <a:tc gridSpan="2">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hMerge="1">
                  <a:txBody>
                    <a:bodyPr/>
                    <a:lstStyle/>
                    <a:p>
                      <a:endParaRPr lang="en-US" sz="140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54568260"/>
                  </a:ext>
                </a:extLst>
              </a:tr>
              <a:tr h="155590">
                <a:tc gridSpan="4">
                  <a:txBody>
                    <a:bodyPr/>
                    <a:lstStyle/>
                    <a:p>
                      <a:r>
                        <a:rPr lang="en-US" sz="1200" b="1" dirty="0">
                          <a:solidFill>
                            <a:schemeClr val="bg1"/>
                          </a:solidFill>
                        </a:rPr>
                        <a:t>AEs leading to dose reduction or discontinuation</a:t>
                      </a:r>
                    </a:p>
                  </a:txBody>
                  <a:tcPr>
                    <a:lnL>
                      <a:noFill/>
                    </a:lnL>
                    <a:lnR>
                      <a:noFill/>
                    </a:lnR>
                    <a:lnT>
                      <a:noFill/>
                    </a:lnT>
                    <a:lnB>
                      <a:noFill/>
                    </a:lnB>
                    <a:lnTlToBr w="12700" cmpd="sng">
                      <a:noFill/>
                      <a:prstDash val="solid"/>
                    </a:lnTlToBr>
                    <a:lnBlToTr w="12700" cmpd="sng">
                      <a:noFill/>
                      <a:prstDash val="solid"/>
                    </a:lnBlToTr>
                    <a:solidFill>
                      <a:schemeClr val="accent6"/>
                    </a:solidFill>
                  </a:tcPr>
                </a:tc>
                <a:tc hMerge="1">
                  <a:txBody>
                    <a:bodyPr/>
                    <a:lstStyle/>
                    <a:p>
                      <a:endParaRPr lang="en-US"/>
                    </a:p>
                  </a:txBody>
                  <a:tcPr>
                    <a:lnL>
                      <a:noFill/>
                    </a:lnL>
                    <a:lnT>
                      <a:noFill/>
                    </a:lnT>
                  </a:tcPr>
                </a:tc>
                <a:tc hMerge="1">
                  <a:txBody>
                    <a:bodyPr/>
                    <a:lstStyle/>
                    <a:p>
                      <a:endParaRPr lang="en-US"/>
                    </a:p>
                  </a:txBody>
                  <a:tcPr>
                    <a:lnL>
                      <a:noFill/>
                    </a:lnL>
                    <a:lnT>
                      <a:noFill/>
                    </a:lnT>
                  </a:tcPr>
                </a:tc>
                <a:tc hMerge="1">
                  <a:txBody>
                    <a:bodyPr/>
                    <a:lstStyle/>
                    <a:p>
                      <a:endParaRPr lang="en-US" dirty="0"/>
                    </a:p>
                  </a:txBody>
                  <a:tcPr>
                    <a:solidFill>
                      <a:schemeClr val="tx2">
                        <a:lumMod val="50000"/>
                      </a:schemeClr>
                    </a:solidFill>
                  </a:tcPr>
                </a:tc>
                <a:extLst>
                  <a:ext uri="{0D108BD9-81ED-4DB2-BD59-A6C34878D82A}">
                    <a16:rowId xmlns:a16="http://schemas.microsoft.com/office/drawing/2014/main" val="4022021816"/>
                  </a:ext>
                </a:extLst>
              </a:tr>
              <a:tr h="274320">
                <a:tc>
                  <a:txBody>
                    <a:bodyPr/>
                    <a:lstStyle/>
                    <a:p>
                      <a:r>
                        <a:rPr lang="en-US" sz="1200" dirty="0"/>
                        <a:t>Dose reductions due to AEs, %</a:t>
                      </a:r>
                    </a:p>
                  </a:txBody>
                  <a:tcPr>
                    <a:lnL>
                      <a:noFill/>
                    </a:lnL>
                    <a:lnR>
                      <a:noFill/>
                    </a:lnR>
                    <a:lnT>
                      <a:noFill/>
                    </a:lnT>
                    <a:lnB>
                      <a:noFill/>
                    </a:lnB>
                    <a:lnTlToBr w="12700" cmpd="sng">
                      <a:noFill/>
                      <a:prstDash val="solid"/>
                    </a:lnTlToBr>
                    <a:lnBlToTr w="12700" cmpd="sng">
                      <a:noFill/>
                      <a:prstDash val="solid"/>
                    </a:lnBlToTr>
                  </a:tcPr>
                </a:tc>
                <a:tc gridSpan="2">
                  <a:txBody>
                    <a:bodyPr/>
                    <a:lstStyle/>
                    <a:p>
                      <a:r>
                        <a:rPr lang="en-US" sz="1200" dirty="0"/>
                        <a:t>6 (grade ≥3, 2)</a:t>
                      </a:r>
                    </a:p>
                  </a:txBody>
                  <a:tcPr>
                    <a:lnL>
                      <a:noFill/>
                    </a:lnL>
                    <a:lnR>
                      <a:noFill/>
                    </a:lnR>
                    <a:lnB>
                      <a:noFill/>
                    </a:lnB>
                    <a:lnTlToBr w="12700" cmpd="sng">
                      <a:noFill/>
                      <a:prstDash val="solid"/>
                    </a:lnTlToBr>
                    <a:lnBlToTr w="12700" cmpd="sng">
                      <a:noFill/>
                      <a:prstDash val="solid"/>
                    </a:lnBlToTr>
                  </a:tcPr>
                </a:tc>
                <a:tc hMerge="1">
                  <a:txBody>
                    <a:bodyPr/>
                    <a:lstStyle/>
                    <a:p>
                      <a:endParaRPr lang="en-US" sz="1400" dirty="0"/>
                    </a:p>
                  </a:txBody>
                  <a:tcPr>
                    <a:lnL>
                      <a:noFill/>
                    </a:lnL>
                    <a:lnR>
                      <a:noFill/>
                    </a:lnR>
                    <a:lnB>
                      <a:noFill/>
                    </a:lnB>
                    <a:lnTlToBr w="12700" cmpd="sng">
                      <a:noFill/>
                      <a:prstDash val="solid"/>
                    </a:lnTlToBr>
                    <a:lnBlToTr w="12700" cmpd="sng">
                      <a:noFill/>
                      <a:prstDash val="solid"/>
                    </a:lnBlToTr>
                  </a:tcPr>
                </a:tc>
                <a:tc>
                  <a:txBody>
                    <a:bodyPr/>
                    <a:lstStyle/>
                    <a:p>
                      <a:r>
                        <a:rPr lang="en-US" sz="1200" dirty="0"/>
                        <a:t>Not applicable</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66807874"/>
                  </a:ext>
                </a:extLst>
              </a:tr>
              <a:tr h="274320">
                <a:tc>
                  <a:txBody>
                    <a:bodyPr/>
                    <a:lstStyle/>
                    <a:p>
                      <a:r>
                        <a:rPr lang="en-US" sz="1200" dirty="0"/>
                        <a:t>Discontinuations due to AEs, %</a:t>
                      </a:r>
                    </a:p>
                  </a:txBody>
                  <a:tcPr>
                    <a:lnL>
                      <a:noFill/>
                    </a:lnL>
                    <a:lnR>
                      <a:noFill/>
                    </a:lnR>
                    <a:lnT>
                      <a:noFill/>
                    </a:lnT>
                    <a:lnB w="25400" cmpd="sng">
                      <a:noFill/>
                    </a:lnB>
                    <a:lnTlToBr w="12700" cmpd="sng">
                      <a:noFill/>
                      <a:prstDash val="solid"/>
                    </a:lnTlToBr>
                    <a:lnBlToTr w="12700" cmpd="sng">
                      <a:noFill/>
                      <a:prstDash val="solid"/>
                    </a:lnBlToTr>
                  </a:tcPr>
                </a:tc>
                <a:tc gridSpan="2">
                  <a:txBody>
                    <a:bodyPr/>
                    <a:lstStyle/>
                    <a:p>
                      <a:r>
                        <a:rPr lang="en-US" sz="1200" dirty="0"/>
                        <a:t>12 (grade ≥3, 7)</a:t>
                      </a:r>
                    </a:p>
                  </a:txBody>
                  <a:tcPr>
                    <a:lnL>
                      <a:noFill/>
                    </a:lnL>
                    <a:lnR>
                      <a:noFill/>
                    </a:lnR>
                    <a:lnT>
                      <a:noFill/>
                    </a:lnT>
                    <a:lnB w="25400" cmpd="sng">
                      <a:noFill/>
                    </a:lnB>
                    <a:lnTlToBr w="12700" cmpd="sng">
                      <a:noFill/>
                      <a:prstDash val="solid"/>
                    </a:lnTlToBr>
                    <a:lnBlToTr w="12700" cmpd="sng">
                      <a:noFill/>
                      <a:prstDash val="solid"/>
                    </a:lnBlToTr>
                  </a:tcPr>
                </a:tc>
                <a:tc hMerge="1">
                  <a:txBody>
                    <a:bodyPr/>
                    <a:lstStyle/>
                    <a:p>
                      <a:endParaRPr lang="en-US" sz="1400" dirty="0"/>
                    </a:p>
                  </a:txBody>
                  <a:tcPr>
                    <a:lnL>
                      <a:noFill/>
                    </a:lnL>
                    <a:lnR>
                      <a:noFill/>
                    </a:lnR>
                    <a:lnT>
                      <a:noFill/>
                    </a:lnT>
                    <a:lnB w="25400" cmpd="sng">
                      <a:noFill/>
                    </a:lnB>
                    <a:lnTlToBr w="12700" cmpd="sng">
                      <a:noFill/>
                      <a:prstDash val="solid"/>
                    </a:lnTlToBr>
                    <a:lnBlToTr w="12700" cmpd="sng">
                      <a:noFill/>
                      <a:prstDash val="solid"/>
                    </a:lnBlToTr>
                  </a:tcPr>
                </a:tc>
                <a:tc>
                  <a:txBody>
                    <a:bodyPr/>
                    <a:lstStyle/>
                    <a:p>
                      <a:r>
                        <a:rPr lang="en-US" sz="1200" dirty="0"/>
                        <a:t>Not applicable</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982924288"/>
                  </a:ext>
                </a:extLst>
              </a:tr>
            </a:tbl>
          </a:graphicData>
        </a:graphic>
      </p:graphicFrame>
      <p:sp>
        <p:nvSpPr>
          <p:cNvPr id="749" name="TextBox 748">
            <a:extLst>
              <a:ext uri="{FF2B5EF4-FFF2-40B4-BE49-F238E27FC236}">
                <a16:creationId xmlns:a16="http://schemas.microsoft.com/office/drawing/2014/main" id="{F32EC4D5-E0DF-40A3-8CED-B1F4B4D56870}"/>
              </a:ext>
            </a:extLst>
          </p:cNvPr>
          <p:cNvSpPr txBox="1"/>
          <p:nvPr/>
        </p:nvSpPr>
        <p:spPr>
          <a:xfrm>
            <a:off x="6141762" y="6216033"/>
            <a:ext cx="5872441" cy="461665"/>
          </a:xfrm>
          <a:prstGeom prst="rect">
            <a:avLst/>
          </a:prstGeom>
          <a:noFill/>
        </p:spPr>
        <p:txBody>
          <a:bodyPr wrap="square">
            <a:spAutoFit/>
          </a:bodyPr>
          <a:lstStyle/>
          <a:p>
            <a:pPr marL="274320" marR="0" lvl="0" indent="-274320" algn="l" defTabSz="146176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Median time to the first skeletal event was also longer with </a:t>
            </a:r>
            <a:r>
              <a:rPr kumimoji="0" lang="en-US" sz="1200" b="0" i="0" u="none" strike="noStrike" kern="1200" cap="none" spc="0" normalizeH="0" baseline="30000" noProof="0" dirty="0">
                <a:ln>
                  <a:noFill/>
                </a:ln>
                <a:solidFill>
                  <a:srgbClr val="000000"/>
                </a:solidFill>
                <a:effectLst/>
                <a:uLnTx/>
                <a:uFillTx/>
                <a:latin typeface="Arial"/>
                <a:ea typeface="+mn-ea"/>
                <a:cs typeface="Arial" charset="0"/>
              </a:rPr>
              <a:t>177</a:t>
            </a:r>
            <a:r>
              <a:rPr kumimoji="0" lang="en-US" sz="1200" b="0" i="0" u="none" strike="noStrike" kern="1200" cap="none" spc="0" normalizeH="0" baseline="0" noProof="0" dirty="0">
                <a:ln>
                  <a:noFill/>
                </a:ln>
                <a:solidFill>
                  <a:srgbClr val="000000"/>
                </a:solidFill>
                <a:effectLst/>
                <a:uLnTx/>
                <a:uFillTx/>
                <a:latin typeface="Arial"/>
                <a:ea typeface="+mn-ea"/>
                <a:cs typeface="Arial" charset="0"/>
              </a:rPr>
              <a:t>Lu-PSMA-617 than standard care (SC; 11.5 vs 6.8 months; </a:t>
            </a:r>
            <a:r>
              <a:rPr kumimoji="0" lang="en-US" sz="1200" b="0" i="1" u="none" strike="noStrike" kern="1200" cap="none" spc="0" normalizeH="0" baseline="0" noProof="0" dirty="0">
                <a:ln>
                  <a:noFill/>
                </a:ln>
                <a:solidFill>
                  <a:srgbClr val="000000"/>
                </a:solidFill>
                <a:effectLst/>
                <a:uLnTx/>
                <a:uFillTx/>
                <a:latin typeface="Arial"/>
                <a:ea typeface="+mn-ea"/>
                <a:cs typeface="Arial" charset="0"/>
              </a:rPr>
              <a:t>P</a:t>
            </a:r>
            <a:r>
              <a:rPr kumimoji="0" lang="en-US" sz="1200" b="0" i="0" u="none" strike="noStrike" kern="1200" cap="none" spc="0" normalizeH="0" baseline="0" noProof="0" dirty="0">
                <a:ln>
                  <a:noFill/>
                </a:ln>
                <a:solidFill>
                  <a:srgbClr val="000000"/>
                </a:solidFill>
                <a:effectLst/>
                <a:uLnTx/>
                <a:uFillTx/>
                <a:latin typeface="Arial"/>
                <a:ea typeface="+mn-ea"/>
                <a:cs typeface="Arial" charset="0"/>
              </a:rPr>
              <a:t>&lt;.001)</a:t>
            </a:r>
          </a:p>
        </p:txBody>
      </p:sp>
      <p:sp>
        <p:nvSpPr>
          <p:cNvPr id="748" name="TextBox 747">
            <a:extLst>
              <a:ext uri="{FF2B5EF4-FFF2-40B4-BE49-F238E27FC236}">
                <a16:creationId xmlns:a16="http://schemas.microsoft.com/office/drawing/2014/main" id="{BE545CF6-05E9-42BD-A058-4E67FA710F4D}"/>
              </a:ext>
            </a:extLst>
          </p:cNvPr>
          <p:cNvSpPr txBox="1"/>
          <p:nvPr/>
        </p:nvSpPr>
        <p:spPr>
          <a:xfrm>
            <a:off x="7778854" y="792471"/>
            <a:ext cx="2421632" cy="338554"/>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rPFS</a:t>
            </a:r>
          </a:p>
        </p:txBody>
      </p:sp>
      <p:sp>
        <p:nvSpPr>
          <p:cNvPr id="751" name="TextBox 750">
            <a:extLst>
              <a:ext uri="{FF2B5EF4-FFF2-40B4-BE49-F238E27FC236}">
                <a16:creationId xmlns:a16="http://schemas.microsoft.com/office/drawing/2014/main" id="{3CFADE82-7B15-45BB-BB60-4DAD2F1D7C55}"/>
              </a:ext>
            </a:extLst>
          </p:cNvPr>
          <p:cNvSpPr txBox="1"/>
          <p:nvPr/>
        </p:nvSpPr>
        <p:spPr>
          <a:xfrm>
            <a:off x="7778854" y="3310867"/>
            <a:ext cx="2421632" cy="338554"/>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OS</a:t>
            </a:r>
          </a:p>
        </p:txBody>
      </p:sp>
      <p:grpSp>
        <p:nvGrpSpPr>
          <p:cNvPr id="752" name="Group 4">
            <a:extLst>
              <a:ext uri="{FF2B5EF4-FFF2-40B4-BE49-F238E27FC236}">
                <a16:creationId xmlns:a16="http://schemas.microsoft.com/office/drawing/2014/main" id="{B6F76968-E220-4199-8CAD-70AF1B4B080E}"/>
              </a:ext>
            </a:extLst>
          </p:cNvPr>
          <p:cNvGrpSpPr>
            <a:grpSpLocks noChangeAspect="1"/>
          </p:cNvGrpSpPr>
          <p:nvPr/>
        </p:nvGrpSpPr>
        <p:grpSpPr bwMode="auto">
          <a:xfrm>
            <a:off x="5945191" y="886199"/>
            <a:ext cx="5867402" cy="2392363"/>
            <a:chOff x="3745" y="626"/>
            <a:chExt cx="3696" cy="1507"/>
          </a:xfrm>
        </p:grpSpPr>
        <p:sp>
          <p:nvSpPr>
            <p:cNvPr id="753" name="AutoShape 3">
              <a:extLst>
                <a:ext uri="{FF2B5EF4-FFF2-40B4-BE49-F238E27FC236}">
                  <a16:creationId xmlns:a16="http://schemas.microsoft.com/office/drawing/2014/main" id="{80B2FDB6-CD31-4DD3-B467-9B15175FCBE7}"/>
                </a:ext>
              </a:extLst>
            </p:cNvPr>
            <p:cNvSpPr>
              <a:spLocks noChangeAspect="1" noChangeArrowheads="1" noTextEdit="1"/>
            </p:cNvSpPr>
            <p:nvPr/>
          </p:nvSpPr>
          <p:spPr bwMode="auto">
            <a:xfrm>
              <a:off x="3745" y="628"/>
              <a:ext cx="3198" cy="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nvGrpSpPr>
            <p:cNvPr id="754" name="Group 205">
              <a:extLst>
                <a:ext uri="{FF2B5EF4-FFF2-40B4-BE49-F238E27FC236}">
                  <a16:creationId xmlns:a16="http://schemas.microsoft.com/office/drawing/2014/main" id="{C81447B3-93AE-4835-BCBA-F927C4C9ED64}"/>
                </a:ext>
              </a:extLst>
            </p:cNvPr>
            <p:cNvGrpSpPr>
              <a:grpSpLocks/>
            </p:cNvGrpSpPr>
            <p:nvPr/>
          </p:nvGrpSpPr>
          <p:grpSpPr bwMode="auto">
            <a:xfrm>
              <a:off x="4630" y="658"/>
              <a:ext cx="2046" cy="1032"/>
              <a:chOff x="4630" y="658"/>
              <a:chExt cx="2046" cy="1032"/>
            </a:xfrm>
          </p:grpSpPr>
          <p:sp>
            <p:nvSpPr>
              <p:cNvPr id="877" name="Line 5">
                <a:extLst>
                  <a:ext uri="{FF2B5EF4-FFF2-40B4-BE49-F238E27FC236}">
                    <a16:creationId xmlns:a16="http://schemas.microsoft.com/office/drawing/2014/main" id="{76B9A41C-C0DB-47DB-ACAC-412E40796B47}"/>
                  </a:ext>
                </a:extLst>
              </p:cNvPr>
              <p:cNvSpPr>
                <a:spLocks noChangeShapeType="1"/>
              </p:cNvSpPr>
              <p:nvPr/>
            </p:nvSpPr>
            <p:spPr bwMode="auto">
              <a:xfrm>
                <a:off x="4631" y="759"/>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78" name="Line 6">
                <a:extLst>
                  <a:ext uri="{FF2B5EF4-FFF2-40B4-BE49-F238E27FC236}">
                    <a16:creationId xmlns:a16="http://schemas.microsoft.com/office/drawing/2014/main" id="{00EE73F8-D024-4778-AD2A-A7DC7DA8C911}"/>
                  </a:ext>
                </a:extLst>
              </p:cNvPr>
              <p:cNvSpPr>
                <a:spLocks noChangeShapeType="1"/>
              </p:cNvSpPr>
              <p:nvPr/>
            </p:nvSpPr>
            <p:spPr bwMode="auto">
              <a:xfrm>
                <a:off x="4631" y="859"/>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79" name="Line 7">
                <a:extLst>
                  <a:ext uri="{FF2B5EF4-FFF2-40B4-BE49-F238E27FC236}">
                    <a16:creationId xmlns:a16="http://schemas.microsoft.com/office/drawing/2014/main" id="{35628956-2757-4832-93E8-9D471F18FFBF}"/>
                  </a:ext>
                </a:extLst>
              </p:cNvPr>
              <p:cNvSpPr>
                <a:spLocks noChangeShapeType="1"/>
              </p:cNvSpPr>
              <p:nvPr/>
            </p:nvSpPr>
            <p:spPr bwMode="auto">
              <a:xfrm>
                <a:off x="4631" y="1258"/>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0" name="Line 8">
                <a:extLst>
                  <a:ext uri="{FF2B5EF4-FFF2-40B4-BE49-F238E27FC236}">
                    <a16:creationId xmlns:a16="http://schemas.microsoft.com/office/drawing/2014/main" id="{269DA4E8-D335-4646-8D64-426E988A6E28}"/>
                  </a:ext>
                </a:extLst>
              </p:cNvPr>
              <p:cNvSpPr>
                <a:spLocks noChangeShapeType="1"/>
              </p:cNvSpPr>
              <p:nvPr/>
            </p:nvSpPr>
            <p:spPr bwMode="auto">
              <a:xfrm>
                <a:off x="4631" y="1357"/>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1" name="Line 9">
                <a:extLst>
                  <a:ext uri="{FF2B5EF4-FFF2-40B4-BE49-F238E27FC236}">
                    <a16:creationId xmlns:a16="http://schemas.microsoft.com/office/drawing/2014/main" id="{87CE6374-5350-4D98-8D82-63B612A557AD}"/>
                  </a:ext>
                </a:extLst>
              </p:cNvPr>
              <p:cNvSpPr>
                <a:spLocks noChangeShapeType="1"/>
              </p:cNvSpPr>
              <p:nvPr/>
            </p:nvSpPr>
            <p:spPr bwMode="auto">
              <a:xfrm>
                <a:off x="4630" y="1657"/>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2" name="Line 10">
                <a:extLst>
                  <a:ext uri="{FF2B5EF4-FFF2-40B4-BE49-F238E27FC236}">
                    <a16:creationId xmlns:a16="http://schemas.microsoft.com/office/drawing/2014/main" id="{0B7E19B7-1850-472F-8BCF-33BE10243A16}"/>
                  </a:ext>
                </a:extLst>
              </p:cNvPr>
              <p:cNvSpPr>
                <a:spLocks noChangeShapeType="1"/>
              </p:cNvSpPr>
              <p:nvPr/>
            </p:nvSpPr>
            <p:spPr bwMode="auto">
              <a:xfrm flipV="1">
                <a:off x="5546"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3" name="Line 11">
                <a:extLst>
                  <a:ext uri="{FF2B5EF4-FFF2-40B4-BE49-F238E27FC236}">
                    <a16:creationId xmlns:a16="http://schemas.microsoft.com/office/drawing/2014/main" id="{A31E594E-2948-4544-9C95-B91B26D8A662}"/>
                  </a:ext>
                </a:extLst>
              </p:cNvPr>
              <p:cNvSpPr>
                <a:spLocks noChangeShapeType="1"/>
              </p:cNvSpPr>
              <p:nvPr/>
            </p:nvSpPr>
            <p:spPr bwMode="auto">
              <a:xfrm flipV="1">
                <a:off x="5723" y="1657"/>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4" name="Line 12">
                <a:extLst>
                  <a:ext uri="{FF2B5EF4-FFF2-40B4-BE49-F238E27FC236}">
                    <a16:creationId xmlns:a16="http://schemas.microsoft.com/office/drawing/2014/main" id="{F26631F2-83A2-44C1-A645-2C2BEEE6EE9A}"/>
                  </a:ext>
                </a:extLst>
              </p:cNvPr>
              <p:cNvSpPr>
                <a:spLocks noChangeShapeType="1"/>
              </p:cNvSpPr>
              <p:nvPr/>
            </p:nvSpPr>
            <p:spPr bwMode="auto">
              <a:xfrm flipV="1">
                <a:off x="5901" y="1657"/>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5" name="Line 13">
                <a:extLst>
                  <a:ext uri="{FF2B5EF4-FFF2-40B4-BE49-F238E27FC236}">
                    <a16:creationId xmlns:a16="http://schemas.microsoft.com/office/drawing/2014/main" id="{54756AE6-B941-45A9-AF75-D08A13B77426}"/>
                  </a:ext>
                </a:extLst>
              </p:cNvPr>
              <p:cNvSpPr>
                <a:spLocks noChangeShapeType="1"/>
              </p:cNvSpPr>
              <p:nvPr/>
            </p:nvSpPr>
            <p:spPr bwMode="auto">
              <a:xfrm flipV="1">
                <a:off x="6079" y="1657"/>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6" name="Line 14">
                <a:extLst>
                  <a:ext uri="{FF2B5EF4-FFF2-40B4-BE49-F238E27FC236}">
                    <a16:creationId xmlns:a16="http://schemas.microsoft.com/office/drawing/2014/main" id="{FAD903C6-1A80-4912-BD8B-ACE1E5C1C43C}"/>
                  </a:ext>
                </a:extLst>
              </p:cNvPr>
              <p:cNvSpPr>
                <a:spLocks noChangeShapeType="1"/>
              </p:cNvSpPr>
              <p:nvPr/>
            </p:nvSpPr>
            <p:spPr bwMode="auto">
              <a:xfrm flipV="1">
                <a:off x="4835"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7" name="Line 15">
                <a:extLst>
                  <a:ext uri="{FF2B5EF4-FFF2-40B4-BE49-F238E27FC236}">
                    <a16:creationId xmlns:a16="http://schemas.microsoft.com/office/drawing/2014/main" id="{00B23E2D-1021-45B5-9165-4AF63E2668B2}"/>
                  </a:ext>
                </a:extLst>
              </p:cNvPr>
              <p:cNvSpPr>
                <a:spLocks noChangeShapeType="1"/>
              </p:cNvSpPr>
              <p:nvPr/>
            </p:nvSpPr>
            <p:spPr bwMode="auto">
              <a:xfrm flipV="1">
                <a:off x="5013"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8" name="Line 16">
                <a:extLst>
                  <a:ext uri="{FF2B5EF4-FFF2-40B4-BE49-F238E27FC236}">
                    <a16:creationId xmlns:a16="http://schemas.microsoft.com/office/drawing/2014/main" id="{86426AFE-9112-4F8B-9B65-35871206C30C}"/>
                  </a:ext>
                </a:extLst>
              </p:cNvPr>
              <p:cNvSpPr>
                <a:spLocks noChangeShapeType="1"/>
              </p:cNvSpPr>
              <p:nvPr/>
            </p:nvSpPr>
            <p:spPr bwMode="auto">
              <a:xfrm flipV="1">
                <a:off x="4657"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89" name="Line 17">
                <a:extLst>
                  <a:ext uri="{FF2B5EF4-FFF2-40B4-BE49-F238E27FC236}">
                    <a16:creationId xmlns:a16="http://schemas.microsoft.com/office/drawing/2014/main" id="{B2B17B53-78E8-4281-94C8-FEDA8B9A8AA3}"/>
                  </a:ext>
                </a:extLst>
              </p:cNvPr>
              <p:cNvSpPr>
                <a:spLocks noChangeShapeType="1"/>
              </p:cNvSpPr>
              <p:nvPr/>
            </p:nvSpPr>
            <p:spPr bwMode="auto">
              <a:xfrm flipV="1">
                <a:off x="5190"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0" name="Line 18">
                <a:extLst>
                  <a:ext uri="{FF2B5EF4-FFF2-40B4-BE49-F238E27FC236}">
                    <a16:creationId xmlns:a16="http://schemas.microsoft.com/office/drawing/2014/main" id="{0B08B927-3C4B-49D1-8EDC-C3DE02487175}"/>
                  </a:ext>
                </a:extLst>
              </p:cNvPr>
              <p:cNvSpPr>
                <a:spLocks noChangeShapeType="1"/>
              </p:cNvSpPr>
              <p:nvPr/>
            </p:nvSpPr>
            <p:spPr bwMode="auto">
              <a:xfrm flipV="1">
                <a:off x="5368" y="1657"/>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1" name="Line 19">
                <a:extLst>
                  <a:ext uri="{FF2B5EF4-FFF2-40B4-BE49-F238E27FC236}">
                    <a16:creationId xmlns:a16="http://schemas.microsoft.com/office/drawing/2014/main" id="{DCBF15F5-BB32-4CAC-9048-A223ADDF0053}"/>
                  </a:ext>
                </a:extLst>
              </p:cNvPr>
              <p:cNvSpPr>
                <a:spLocks noChangeShapeType="1"/>
              </p:cNvSpPr>
              <p:nvPr/>
            </p:nvSpPr>
            <p:spPr bwMode="auto">
              <a:xfrm>
                <a:off x="4631" y="1059"/>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2" name="Line 20">
                <a:extLst>
                  <a:ext uri="{FF2B5EF4-FFF2-40B4-BE49-F238E27FC236}">
                    <a16:creationId xmlns:a16="http://schemas.microsoft.com/office/drawing/2014/main" id="{B5654567-2D46-4C4A-B90B-B3C4916C0455}"/>
                  </a:ext>
                </a:extLst>
              </p:cNvPr>
              <p:cNvSpPr>
                <a:spLocks noChangeShapeType="1"/>
              </p:cNvSpPr>
              <p:nvPr/>
            </p:nvSpPr>
            <p:spPr bwMode="auto">
              <a:xfrm>
                <a:off x="4631" y="1158"/>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3" name="Line 21">
                <a:extLst>
                  <a:ext uri="{FF2B5EF4-FFF2-40B4-BE49-F238E27FC236}">
                    <a16:creationId xmlns:a16="http://schemas.microsoft.com/office/drawing/2014/main" id="{86152516-B986-4F42-99C1-E3DF63B76C77}"/>
                  </a:ext>
                </a:extLst>
              </p:cNvPr>
              <p:cNvSpPr>
                <a:spLocks noChangeShapeType="1"/>
              </p:cNvSpPr>
              <p:nvPr/>
            </p:nvSpPr>
            <p:spPr bwMode="auto">
              <a:xfrm>
                <a:off x="4631" y="1558"/>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4" name="Line 22">
                <a:extLst>
                  <a:ext uri="{FF2B5EF4-FFF2-40B4-BE49-F238E27FC236}">
                    <a16:creationId xmlns:a16="http://schemas.microsoft.com/office/drawing/2014/main" id="{1AEE6A89-F46A-4E6D-BF61-02F1DDFB60F3}"/>
                  </a:ext>
                </a:extLst>
              </p:cNvPr>
              <p:cNvSpPr>
                <a:spLocks noChangeShapeType="1"/>
              </p:cNvSpPr>
              <p:nvPr/>
            </p:nvSpPr>
            <p:spPr bwMode="auto">
              <a:xfrm>
                <a:off x="4631" y="1458"/>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5" name="Line 23">
                <a:extLst>
                  <a:ext uri="{FF2B5EF4-FFF2-40B4-BE49-F238E27FC236}">
                    <a16:creationId xmlns:a16="http://schemas.microsoft.com/office/drawing/2014/main" id="{3A34B04D-27B2-4FBA-9B3A-487AE7C9B12F}"/>
                  </a:ext>
                </a:extLst>
              </p:cNvPr>
              <p:cNvSpPr>
                <a:spLocks noChangeShapeType="1"/>
              </p:cNvSpPr>
              <p:nvPr/>
            </p:nvSpPr>
            <p:spPr bwMode="auto">
              <a:xfrm flipH="1">
                <a:off x="4631" y="958"/>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6" name="Line 24">
                <a:extLst>
                  <a:ext uri="{FF2B5EF4-FFF2-40B4-BE49-F238E27FC236}">
                    <a16:creationId xmlns:a16="http://schemas.microsoft.com/office/drawing/2014/main" id="{A75A93D2-951E-4732-8349-2312792DF997}"/>
                  </a:ext>
                </a:extLst>
              </p:cNvPr>
              <p:cNvSpPr>
                <a:spLocks noChangeShapeType="1"/>
              </p:cNvSpPr>
              <p:nvPr/>
            </p:nvSpPr>
            <p:spPr bwMode="auto">
              <a:xfrm>
                <a:off x="6151" y="1657"/>
                <a:ext cx="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7" name="Line 25">
                <a:extLst>
                  <a:ext uri="{FF2B5EF4-FFF2-40B4-BE49-F238E27FC236}">
                    <a16:creationId xmlns:a16="http://schemas.microsoft.com/office/drawing/2014/main" id="{C01537D9-E8F5-46CB-8371-992434D2A5B7}"/>
                  </a:ext>
                </a:extLst>
              </p:cNvPr>
              <p:cNvSpPr>
                <a:spLocks noChangeShapeType="1"/>
              </p:cNvSpPr>
              <p:nvPr/>
            </p:nvSpPr>
            <p:spPr bwMode="auto">
              <a:xfrm flipV="1">
                <a:off x="6257" y="1657"/>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8" name="Line 26">
                <a:extLst>
                  <a:ext uri="{FF2B5EF4-FFF2-40B4-BE49-F238E27FC236}">
                    <a16:creationId xmlns:a16="http://schemas.microsoft.com/office/drawing/2014/main" id="{A0E91883-F6FB-4B56-B9F2-23DC22E52BD7}"/>
                  </a:ext>
                </a:extLst>
              </p:cNvPr>
              <p:cNvSpPr>
                <a:spLocks noChangeShapeType="1"/>
              </p:cNvSpPr>
              <p:nvPr/>
            </p:nvSpPr>
            <p:spPr bwMode="auto">
              <a:xfrm flipV="1">
                <a:off x="6434" y="1657"/>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99" name="Freeform 27">
                <a:extLst>
                  <a:ext uri="{FF2B5EF4-FFF2-40B4-BE49-F238E27FC236}">
                    <a16:creationId xmlns:a16="http://schemas.microsoft.com/office/drawing/2014/main" id="{596D368C-7AD8-404C-864B-E5546F0349A9}"/>
                  </a:ext>
                </a:extLst>
              </p:cNvPr>
              <p:cNvSpPr>
                <a:spLocks/>
              </p:cNvSpPr>
              <p:nvPr/>
            </p:nvSpPr>
            <p:spPr bwMode="auto">
              <a:xfrm>
                <a:off x="4631" y="658"/>
                <a:ext cx="1981" cy="1028"/>
              </a:xfrm>
              <a:custGeom>
                <a:avLst/>
                <a:gdLst>
                  <a:gd name="T0" fmla="*/ 1981 w 1981"/>
                  <a:gd name="T1" fmla="*/ 1028 h 1028"/>
                  <a:gd name="T2" fmla="*/ 1981 w 1981"/>
                  <a:gd name="T3" fmla="*/ 999 h 1028"/>
                  <a:gd name="T4" fmla="*/ 1981 w 1981"/>
                  <a:gd name="T5" fmla="*/ 999 h 1028"/>
                  <a:gd name="T6" fmla="*/ 26 w 1981"/>
                  <a:gd name="T7" fmla="*/ 999 h 1028"/>
                  <a:gd name="T8" fmla="*/ 26 w 1981"/>
                  <a:gd name="T9" fmla="*/ 0 h 1028"/>
                  <a:gd name="T10" fmla="*/ 26 w 1981"/>
                  <a:gd name="T11" fmla="*/ 0 h 1028"/>
                  <a:gd name="T12" fmla="*/ 0 w 1981"/>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1981" h="1028">
                    <a:moveTo>
                      <a:pt x="1981" y="1028"/>
                    </a:moveTo>
                    <a:lnTo>
                      <a:pt x="1981" y="999"/>
                    </a:lnTo>
                    <a:lnTo>
                      <a:pt x="1981" y="999"/>
                    </a:lnTo>
                    <a:lnTo>
                      <a:pt x="26" y="999"/>
                    </a:lnTo>
                    <a:lnTo>
                      <a:pt x="26" y="0"/>
                    </a:lnTo>
                    <a:lnTo>
                      <a:pt x="26" y="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0" name="Freeform 28">
                <a:extLst>
                  <a:ext uri="{FF2B5EF4-FFF2-40B4-BE49-F238E27FC236}">
                    <a16:creationId xmlns:a16="http://schemas.microsoft.com/office/drawing/2014/main" id="{45E86196-9195-4F85-8E86-2EFA9CAD4368}"/>
                  </a:ext>
                </a:extLst>
              </p:cNvPr>
              <p:cNvSpPr>
                <a:spLocks/>
              </p:cNvSpPr>
              <p:nvPr/>
            </p:nvSpPr>
            <p:spPr bwMode="auto">
              <a:xfrm>
                <a:off x="4657" y="661"/>
                <a:ext cx="2019" cy="909"/>
              </a:xfrm>
              <a:custGeom>
                <a:avLst/>
                <a:gdLst>
                  <a:gd name="T0" fmla="*/ 1804 w 2019"/>
                  <a:gd name="T1" fmla="*/ 867 h 909"/>
                  <a:gd name="T2" fmla="*/ 1716 w 2019"/>
                  <a:gd name="T3" fmla="*/ 809 h 909"/>
                  <a:gd name="T4" fmla="*/ 1557 w 2019"/>
                  <a:gd name="T5" fmla="*/ 786 h 909"/>
                  <a:gd name="T6" fmla="*/ 1510 w 2019"/>
                  <a:gd name="T7" fmla="*/ 770 h 909"/>
                  <a:gd name="T8" fmla="*/ 1500 w 2019"/>
                  <a:gd name="T9" fmla="*/ 756 h 909"/>
                  <a:gd name="T10" fmla="*/ 1292 w 2019"/>
                  <a:gd name="T11" fmla="*/ 743 h 909"/>
                  <a:gd name="T12" fmla="*/ 1260 w 2019"/>
                  <a:gd name="T13" fmla="*/ 728 h 909"/>
                  <a:gd name="T14" fmla="*/ 1248 w 2019"/>
                  <a:gd name="T15" fmla="*/ 714 h 909"/>
                  <a:gd name="T16" fmla="*/ 1223 w 2019"/>
                  <a:gd name="T17" fmla="*/ 698 h 909"/>
                  <a:gd name="T18" fmla="*/ 1168 w 2019"/>
                  <a:gd name="T19" fmla="*/ 689 h 909"/>
                  <a:gd name="T20" fmla="*/ 1121 w 2019"/>
                  <a:gd name="T21" fmla="*/ 677 h 909"/>
                  <a:gd name="T22" fmla="*/ 1061 w 2019"/>
                  <a:gd name="T23" fmla="*/ 666 h 909"/>
                  <a:gd name="T24" fmla="*/ 1024 w 2019"/>
                  <a:gd name="T25" fmla="*/ 656 h 909"/>
                  <a:gd name="T26" fmla="*/ 1006 w 2019"/>
                  <a:gd name="T27" fmla="*/ 624 h 909"/>
                  <a:gd name="T28" fmla="*/ 991 w 2019"/>
                  <a:gd name="T29" fmla="*/ 606 h 909"/>
                  <a:gd name="T30" fmla="*/ 977 w 2019"/>
                  <a:gd name="T31" fmla="*/ 585 h 909"/>
                  <a:gd name="T32" fmla="*/ 942 w 2019"/>
                  <a:gd name="T33" fmla="*/ 567 h 909"/>
                  <a:gd name="T34" fmla="*/ 933 w 2019"/>
                  <a:gd name="T35" fmla="*/ 560 h 909"/>
                  <a:gd name="T36" fmla="*/ 895 w 2019"/>
                  <a:gd name="T37" fmla="*/ 543 h 909"/>
                  <a:gd name="T38" fmla="*/ 781 w 2019"/>
                  <a:gd name="T39" fmla="*/ 530 h 909"/>
                  <a:gd name="T40" fmla="*/ 774 w 2019"/>
                  <a:gd name="T41" fmla="*/ 498 h 909"/>
                  <a:gd name="T42" fmla="*/ 759 w 2019"/>
                  <a:gd name="T43" fmla="*/ 482 h 909"/>
                  <a:gd name="T44" fmla="*/ 751 w 2019"/>
                  <a:gd name="T45" fmla="*/ 461 h 909"/>
                  <a:gd name="T46" fmla="*/ 726 w 2019"/>
                  <a:gd name="T47" fmla="*/ 438 h 909"/>
                  <a:gd name="T48" fmla="*/ 702 w 2019"/>
                  <a:gd name="T49" fmla="*/ 426 h 909"/>
                  <a:gd name="T50" fmla="*/ 686 w 2019"/>
                  <a:gd name="T51" fmla="*/ 416 h 909"/>
                  <a:gd name="T52" fmla="*/ 644 w 2019"/>
                  <a:gd name="T53" fmla="*/ 407 h 909"/>
                  <a:gd name="T54" fmla="*/ 608 w 2019"/>
                  <a:gd name="T55" fmla="*/ 398 h 909"/>
                  <a:gd name="T56" fmla="*/ 548 w 2019"/>
                  <a:gd name="T57" fmla="*/ 381 h 909"/>
                  <a:gd name="T58" fmla="*/ 533 w 2019"/>
                  <a:gd name="T59" fmla="*/ 366 h 909"/>
                  <a:gd name="T60" fmla="*/ 512 w 2019"/>
                  <a:gd name="T61" fmla="*/ 342 h 909"/>
                  <a:gd name="T62" fmla="*/ 489 w 2019"/>
                  <a:gd name="T63" fmla="*/ 326 h 909"/>
                  <a:gd name="T64" fmla="*/ 464 w 2019"/>
                  <a:gd name="T65" fmla="*/ 321 h 909"/>
                  <a:gd name="T66" fmla="*/ 443 w 2019"/>
                  <a:gd name="T67" fmla="*/ 312 h 909"/>
                  <a:gd name="T68" fmla="*/ 427 w 2019"/>
                  <a:gd name="T69" fmla="*/ 303 h 909"/>
                  <a:gd name="T70" fmla="*/ 385 w 2019"/>
                  <a:gd name="T71" fmla="*/ 287 h 909"/>
                  <a:gd name="T72" fmla="*/ 377 w 2019"/>
                  <a:gd name="T73" fmla="*/ 270 h 909"/>
                  <a:gd name="T74" fmla="*/ 362 w 2019"/>
                  <a:gd name="T75" fmla="*/ 255 h 909"/>
                  <a:gd name="T76" fmla="*/ 350 w 2019"/>
                  <a:gd name="T77" fmla="*/ 245 h 909"/>
                  <a:gd name="T78" fmla="*/ 313 w 2019"/>
                  <a:gd name="T79" fmla="*/ 225 h 909"/>
                  <a:gd name="T80" fmla="*/ 284 w 2019"/>
                  <a:gd name="T81" fmla="*/ 216 h 909"/>
                  <a:gd name="T82" fmla="*/ 248 w 2019"/>
                  <a:gd name="T83" fmla="*/ 200 h 909"/>
                  <a:gd name="T84" fmla="*/ 227 w 2019"/>
                  <a:gd name="T85" fmla="*/ 189 h 909"/>
                  <a:gd name="T86" fmla="*/ 209 w 2019"/>
                  <a:gd name="T87" fmla="*/ 171 h 909"/>
                  <a:gd name="T88" fmla="*/ 199 w 2019"/>
                  <a:gd name="T89" fmla="*/ 135 h 909"/>
                  <a:gd name="T90" fmla="*/ 193 w 2019"/>
                  <a:gd name="T91" fmla="*/ 93 h 909"/>
                  <a:gd name="T92" fmla="*/ 185 w 2019"/>
                  <a:gd name="T93" fmla="*/ 59 h 909"/>
                  <a:gd name="T94" fmla="*/ 169 w 2019"/>
                  <a:gd name="T95" fmla="*/ 32 h 909"/>
                  <a:gd name="T96" fmla="*/ 112 w 2019"/>
                  <a:gd name="T97" fmla="*/ 18 h 909"/>
                  <a:gd name="T98" fmla="*/ 75 w 2019"/>
                  <a:gd name="T99" fmla="*/ 9 h 909"/>
                  <a:gd name="T100" fmla="*/ 31 w 2019"/>
                  <a:gd name="T101" fmla="*/ 2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9" h="909">
                    <a:moveTo>
                      <a:pt x="2019" y="909"/>
                    </a:moveTo>
                    <a:lnTo>
                      <a:pt x="1823" y="909"/>
                    </a:lnTo>
                    <a:lnTo>
                      <a:pt x="1823" y="867"/>
                    </a:lnTo>
                    <a:lnTo>
                      <a:pt x="1804" y="867"/>
                    </a:lnTo>
                    <a:lnTo>
                      <a:pt x="1804" y="825"/>
                    </a:lnTo>
                    <a:lnTo>
                      <a:pt x="1731" y="825"/>
                    </a:lnTo>
                    <a:lnTo>
                      <a:pt x="1731" y="809"/>
                    </a:lnTo>
                    <a:lnTo>
                      <a:pt x="1716" y="809"/>
                    </a:lnTo>
                    <a:lnTo>
                      <a:pt x="1716" y="798"/>
                    </a:lnTo>
                    <a:lnTo>
                      <a:pt x="1713" y="798"/>
                    </a:lnTo>
                    <a:lnTo>
                      <a:pt x="1713" y="786"/>
                    </a:lnTo>
                    <a:lnTo>
                      <a:pt x="1557" y="786"/>
                    </a:lnTo>
                    <a:lnTo>
                      <a:pt x="1557" y="779"/>
                    </a:lnTo>
                    <a:lnTo>
                      <a:pt x="1540" y="779"/>
                    </a:lnTo>
                    <a:lnTo>
                      <a:pt x="1540" y="770"/>
                    </a:lnTo>
                    <a:lnTo>
                      <a:pt x="1510" y="770"/>
                    </a:lnTo>
                    <a:lnTo>
                      <a:pt x="1510" y="761"/>
                    </a:lnTo>
                    <a:lnTo>
                      <a:pt x="1504" y="761"/>
                    </a:lnTo>
                    <a:lnTo>
                      <a:pt x="1504" y="756"/>
                    </a:lnTo>
                    <a:lnTo>
                      <a:pt x="1500" y="756"/>
                    </a:lnTo>
                    <a:lnTo>
                      <a:pt x="1500" y="749"/>
                    </a:lnTo>
                    <a:lnTo>
                      <a:pt x="1434" y="749"/>
                    </a:lnTo>
                    <a:lnTo>
                      <a:pt x="1434" y="743"/>
                    </a:lnTo>
                    <a:lnTo>
                      <a:pt x="1292" y="743"/>
                    </a:lnTo>
                    <a:lnTo>
                      <a:pt x="1292" y="738"/>
                    </a:lnTo>
                    <a:lnTo>
                      <a:pt x="1274" y="738"/>
                    </a:lnTo>
                    <a:lnTo>
                      <a:pt x="1274" y="728"/>
                    </a:lnTo>
                    <a:lnTo>
                      <a:pt x="1260" y="728"/>
                    </a:lnTo>
                    <a:lnTo>
                      <a:pt x="1260" y="720"/>
                    </a:lnTo>
                    <a:lnTo>
                      <a:pt x="1253" y="720"/>
                    </a:lnTo>
                    <a:lnTo>
                      <a:pt x="1253" y="714"/>
                    </a:lnTo>
                    <a:lnTo>
                      <a:pt x="1248" y="714"/>
                    </a:lnTo>
                    <a:lnTo>
                      <a:pt x="1248" y="710"/>
                    </a:lnTo>
                    <a:lnTo>
                      <a:pt x="1232" y="710"/>
                    </a:lnTo>
                    <a:lnTo>
                      <a:pt x="1232" y="698"/>
                    </a:lnTo>
                    <a:lnTo>
                      <a:pt x="1223" y="698"/>
                    </a:lnTo>
                    <a:lnTo>
                      <a:pt x="1223" y="692"/>
                    </a:lnTo>
                    <a:lnTo>
                      <a:pt x="1192" y="692"/>
                    </a:lnTo>
                    <a:lnTo>
                      <a:pt x="1192" y="689"/>
                    </a:lnTo>
                    <a:lnTo>
                      <a:pt x="1168" y="689"/>
                    </a:lnTo>
                    <a:lnTo>
                      <a:pt x="1168" y="683"/>
                    </a:lnTo>
                    <a:lnTo>
                      <a:pt x="1145" y="683"/>
                    </a:lnTo>
                    <a:lnTo>
                      <a:pt x="1145" y="677"/>
                    </a:lnTo>
                    <a:lnTo>
                      <a:pt x="1121" y="677"/>
                    </a:lnTo>
                    <a:lnTo>
                      <a:pt x="1121" y="672"/>
                    </a:lnTo>
                    <a:lnTo>
                      <a:pt x="1079" y="672"/>
                    </a:lnTo>
                    <a:lnTo>
                      <a:pt x="1079" y="666"/>
                    </a:lnTo>
                    <a:lnTo>
                      <a:pt x="1061" y="666"/>
                    </a:lnTo>
                    <a:lnTo>
                      <a:pt x="1061" y="659"/>
                    </a:lnTo>
                    <a:lnTo>
                      <a:pt x="1042" y="659"/>
                    </a:lnTo>
                    <a:lnTo>
                      <a:pt x="1042" y="656"/>
                    </a:lnTo>
                    <a:lnTo>
                      <a:pt x="1024" y="656"/>
                    </a:lnTo>
                    <a:lnTo>
                      <a:pt x="1024" y="648"/>
                    </a:lnTo>
                    <a:lnTo>
                      <a:pt x="1013" y="648"/>
                    </a:lnTo>
                    <a:lnTo>
                      <a:pt x="1013" y="624"/>
                    </a:lnTo>
                    <a:lnTo>
                      <a:pt x="1006" y="624"/>
                    </a:lnTo>
                    <a:lnTo>
                      <a:pt x="1006" y="620"/>
                    </a:lnTo>
                    <a:lnTo>
                      <a:pt x="1000" y="620"/>
                    </a:lnTo>
                    <a:lnTo>
                      <a:pt x="1000" y="606"/>
                    </a:lnTo>
                    <a:lnTo>
                      <a:pt x="991" y="606"/>
                    </a:lnTo>
                    <a:lnTo>
                      <a:pt x="991" y="594"/>
                    </a:lnTo>
                    <a:lnTo>
                      <a:pt x="986" y="594"/>
                    </a:lnTo>
                    <a:lnTo>
                      <a:pt x="986" y="585"/>
                    </a:lnTo>
                    <a:lnTo>
                      <a:pt x="977" y="585"/>
                    </a:lnTo>
                    <a:lnTo>
                      <a:pt x="977" y="576"/>
                    </a:lnTo>
                    <a:lnTo>
                      <a:pt x="964" y="576"/>
                    </a:lnTo>
                    <a:lnTo>
                      <a:pt x="964" y="567"/>
                    </a:lnTo>
                    <a:lnTo>
                      <a:pt x="942" y="567"/>
                    </a:lnTo>
                    <a:lnTo>
                      <a:pt x="942" y="564"/>
                    </a:lnTo>
                    <a:lnTo>
                      <a:pt x="939" y="564"/>
                    </a:lnTo>
                    <a:lnTo>
                      <a:pt x="939" y="560"/>
                    </a:lnTo>
                    <a:lnTo>
                      <a:pt x="933" y="560"/>
                    </a:lnTo>
                    <a:lnTo>
                      <a:pt x="933" y="549"/>
                    </a:lnTo>
                    <a:lnTo>
                      <a:pt x="924" y="549"/>
                    </a:lnTo>
                    <a:lnTo>
                      <a:pt x="924" y="543"/>
                    </a:lnTo>
                    <a:lnTo>
                      <a:pt x="895" y="543"/>
                    </a:lnTo>
                    <a:lnTo>
                      <a:pt x="895" y="534"/>
                    </a:lnTo>
                    <a:lnTo>
                      <a:pt x="862" y="534"/>
                    </a:lnTo>
                    <a:lnTo>
                      <a:pt x="862" y="530"/>
                    </a:lnTo>
                    <a:lnTo>
                      <a:pt x="781" y="530"/>
                    </a:lnTo>
                    <a:lnTo>
                      <a:pt x="781" y="515"/>
                    </a:lnTo>
                    <a:lnTo>
                      <a:pt x="777" y="515"/>
                    </a:lnTo>
                    <a:lnTo>
                      <a:pt x="777" y="498"/>
                    </a:lnTo>
                    <a:lnTo>
                      <a:pt x="774" y="498"/>
                    </a:lnTo>
                    <a:lnTo>
                      <a:pt x="774" y="489"/>
                    </a:lnTo>
                    <a:lnTo>
                      <a:pt x="769" y="489"/>
                    </a:lnTo>
                    <a:lnTo>
                      <a:pt x="769" y="482"/>
                    </a:lnTo>
                    <a:lnTo>
                      <a:pt x="759" y="482"/>
                    </a:lnTo>
                    <a:lnTo>
                      <a:pt x="759" y="470"/>
                    </a:lnTo>
                    <a:lnTo>
                      <a:pt x="756" y="470"/>
                    </a:lnTo>
                    <a:lnTo>
                      <a:pt x="756" y="461"/>
                    </a:lnTo>
                    <a:lnTo>
                      <a:pt x="751" y="461"/>
                    </a:lnTo>
                    <a:lnTo>
                      <a:pt x="751" y="447"/>
                    </a:lnTo>
                    <a:lnTo>
                      <a:pt x="738" y="447"/>
                    </a:lnTo>
                    <a:lnTo>
                      <a:pt x="738" y="438"/>
                    </a:lnTo>
                    <a:lnTo>
                      <a:pt x="726" y="438"/>
                    </a:lnTo>
                    <a:lnTo>
                      <a:pt x="726" y="431"/>
                    </a:lnTo>
                    <a:lnTo>
                      <a:pt x="709" y="431"/>
                    </a:lnTo>
                    <a:lnTo>
                      <a:pt x="709" y="426"/>
                    </a:lnTo>
                    <a:lnTo>
                      <a:pt x="702" y="426"/>
                    </a:lnTo>
                    <a:lnTo>
                      <a:pt x="702" y="422"/>
                    </a:lnTo>
                    <a:lnTo>
                      <a:pt x="696" y="422"/>
                    </a:lnTo>
                    <a:lnTo>
                      <a:pt x="696" y="416"/>
                    </a:lnTo>
                    <a:lnTo>
                      <a:pt x="686" y="416"/>
                    </a:lnTo>
                    <a:lnTo>
                      <a:pt x="686" y="410"/>
                    </a:lnTo>
                    <a:lnTo>
                      <a:pt x="668" y="410"/>
                    </a:lnTo>
                    <a:lnTo>
                      <a:pt x="668" y="407"/>
                    </a:lnTo>
                    <a:lnTo>
                      <a:pt x="644" y="407"/>
                    </a:lnTo>
                    <a:lnTo>
                      <a:pt x="644" y="404"/>
                    </a:lnTo>
                    <a:lnTo>
                      <a:pt x="621" y="404"/>
                    </a:lnTo>
                    <a:lnTo>
                      <a:pt x="621" y="398"/>
                    </a:lnTo>
                    <a:lnTo>
                      <a:pt x="608" y="398"/>
                    </a:lnTo>
                    <a:lnTo>
                      <a:pt x="608" y="389"/>
                    </a:lnTo>
                    <a:lnTo>
                      <a:pt x="579" y="389"/>
                    </a:lnTo>
                    <a:lnTo>
                      <a:pt x="579" y="381"/>
                    </a:lnTo>
                    <a:lnTo>
                      <a:pt x="548" y="381"/>
                    </a:lnTo>
                    <a:lnTo>
                      <a:pt x="548" y="372"/>
                    </a:lnTo>
                    <a:lnTo>
                      <a:pt x="540" y="372"/>
                    </a:lnTo>
                    <a:lnTo>
                      <a:pt x="540" y="366"/>
                    </a:lnTo>
                    <a:lnTo>
                      <a:pt x="533" y="366"/>
                    </a:lnTo>
                    <a:lnTo>
                      <a:pt x="533" y="350"/>
                    </a:lnTo>
                    <a:lnTo>
                      <a:pt x="525" y="350"/>
                    </a:lnTo>
                    <a:lnTo>
                      <a:pt x="525" y="342"/>
                    </a:lnTo>
                    <a:lnTo>
                      <a:pt x="512" y="342"/>
                    </a:lnTo>
                    <a:lnTo>
                      <a:pt x="512" y="336"/>
                    </a:lnTo>
                    <a:lnTo>
                      <a:pt x="507" y="336"/>
                    </a:lnTo>
                    <a:lnTo>
                      <a:pt x="507" y="326"/>
                    </a:lnTo>
                    <a:lnTo>
                      <a:pt x="489" y="326"/>
                    </a:lnTo>
                    <a:lnTo>
                      <a:pt x="489" y="323"/>
                    </a:lnTo>
                    <a:lnTo>
                      <a:pt x="470" y="323"/>
                    </a:lnTo>
                    <a:lnTo>
                      <a:pt x="470" y="321"/>
                    </a:lnTo>
                    <a:lnTo>
                      <a:pt x="464" y="321"/>
                    </a:lnTo>
                    <a:lnTo>
                      <a:pt x="464" y="318"/>
                    </a:lnTo>
                    <a:lnTo>
                      <a:pt x="456" y="318"/>
                    </a:lnTo>
                    <a:lnTo>
                      <a:pt x="456" y="312"/>
                    </a:lnTo>
                    <a:lnTo>
                      <a:pt x="443" y="312"/>
                    </a:lnTo>
                    <a:lnTo>
                      <a:pt x="443" y="306"/>
                    </a:lnTo>
                    <a:lnTo>
                      <a:pt x="436" y="306"/>
                    </a:lnTo>
                    <a:lnTo>
                      <a:pt x="436" y="303"/>
                    </a:lnTo>
                    <a:lnTo>
                      <a:pt x="427" y="303"/>
                    </a:lnTo>
                    <a:lnTo>
                      <a:pt x="427" y="300"/>
                    </a:lnTo>
                    <a:lnTo>
                      <a:pt x="397" y="300"/>
                    </a:lnTo>
                    <a:lnTo>
                      <a:pt x="397" y="287"/>
                    </a:lnTo>
                    <a:lnTo>
                      <a:pt x="385" y="287"/>
                    </a:lnTo>
                    <a:lnTo>
                      <a:pt x="385" y="276"/>
                    </a:lnTo>
                    <a:lnTo>
                      <a:pt x="380" y="276"/>
                    </a:lnTo>
                    <a:lnTo>
                      <a:pt x="380" y="270"/>
                    </a:lnTo>
                    <a:lnTo>
                      <a:pt x="377" y="270"/>
                    </a:lnTo>
                    <a:lnTo>
                      <a:pt x="377" y="261"/>
                    </a:lnTo>
                    <a:lnTo>
                      <a:pt x="370" y="261"/>
                    </a:lnTo>
                    <a:lnTo>
                      <a:pt x="370" y="255"/>
                    </a:lnTo>
                    <a:lnTo>
                      <a:pt x="362" y="255"/>
                    </a:lnTo>
                    <a:lnTo>
                      <a:pt x="362" y="251"/>
                    </a:lnTo>
                    <a:lnTo>
                      <a:pt x="356" y="251"/>
                    </a:lnTo>
                    <a:lnTo>
                      <a:pt x="356" y="245"/>
                    </a:lnTo>
                    <a:lnTo>
                      <a:pt x="350" y="245"/>
                    </a:lnTo>
                    <a:lnTo>
                      <a:pt x="350" y="236"/>
                    </a:lnTo>
                    <a:lnTo>
                      <a:pt x="329" y="236"/>
                    </a:lnTo>
                    <a:lnTo>
                      <a:pt x="329" y="225"/>
                    </a:lnTo>
                    <a:lnTo>
                      <a:pt x="313" y="225"/>
                    </a:lnTo>
                    <a:lnTo>
                      <a:pt x="313" y="219"/>
                    </a:lnTo>
                    <a:lnTo>
                      <a:pt x="292" y="219"/>
                    </a:lnTo>
                    <a:lnTo>
                      <a:pt x="292" y="216"/>
                    </a:lnTo>
                    <a:lnTo>
                      <a:pt x="284" y="216"/>
                    </a:lnTo>
                    <a:lnTo>
                      <a:pt x="284" y="210"/>
                    </a:lnTo>
                    <a:lnTo>
                      <a:pt x="268" y="210"/>
                    </a:lnTo>
                    <a:lnTo>
                      <a:pt x="268" y="200"/>
                    </a:lnTo>
                    <a:lnTo>
                      <a:pt x="248" y="200"/>
                    </a:lnTo>
                    <a:lnTo>
                      <a:pt x="248" y="195"/>
                    </a:lnTo>
                    <a:lnTo>
                      <a:pt x="241" y="195"/>
                    </a:lnTo>
                    <a:lnTo>
                      <a:pt x="241" y="189"/>
                    </a:lnTo>
                    <a:lnTo>
                      <a:pt x="227" y="189"/>
                    </a:lnTo>
                    <a:lnTo>
                      <a:pt x="227" y="182"/>
                    </a:lnTo>
                    <a:lnTo>
                      <a:pt x="220" y="182"/>
                    </a:lnTo>
                    <a:lnTo>
                      <a:pt x="220" y="171"/>
                    </a:lnTo>
                    <a:lnTo>
                      <a:pt x="209" y="171"/>
                    </a:lnTo>
                    <a:lnTo>
                      <a:pt x="209" y="159"/>
                    </a:lnTo>
                    <a:lnTo>
                      <a:pt x="203" y="159"/>
                    </a:lnTo>
                    <a:lnTo>
                      <a:pt x="203" y="135"/>
                    </a:lnTo>
                    <a:lnTo>
                      <a:pt x="199" y="135"/>
                    </a:lnTo>
                    <a:lnTo>
                      <a:pt x="199" y="108"/>
                    </a:lnTo>
                    <a:lnTo>
                      <a:pt x="196" y="108"/>
                    </a:lnTo>
                    <a:lnTo>
                      <a:pt x="196" y="93"/>
                    </a:lnTo>
                    <a:lnTo>
                      <a:pt x="193" y="93"/>
                    </a:lnTo>
                    <a:lnTo>
                      <a:pt x="193" y="71"/>
                    </a:lnTo>
                    <a:lnTo>
                      <a:pt x="188" y="71"/>
                    </a:lnTo>
                    <a:lnTo>
                      <a:pt x="188" y="59"/>
                    </a:lnTo>
                    <a:lnTo>
                      <a:pt x="185" y="59"/>
                    </a:lnTo>
                    <a:lnTo>
                      <a:pt x="185" y="41"/>
                    </a:lnTo>
                    <a:lnTo>
                      <a:pt x="174" y="41"/>
                    </a:lnTo>
                    <a:lnTo>
                      <a:pt x="174" y="32"/>
                    </a:lnTo>
                    <a:lnTo>
                      <a:pt x="169" y="32"/>
                    </a:lnTo>
                    <a:lnTo>
                      <a:pt x="169" y="24"/>
                    </a:lnTo>
                    <a:lnTo>
                      <a:pt x="151" y="24"/>
                    </a:lnTo>
                    <a:lnTo>
                      <a:pt x="151" y="18"/>
                    </a:lnTo>
                    <a:lnTo>
                      <a:pt x="112" y="18"/>
                    </a:lnTo>
                    <a:lnTo>
                      <a:pt x="112" y="12"/>
                    </a:lnTo>
                    <a:lnTo>
                      <a:pt x="94" y="12"/>
                    </a:lnTo>
                    <a:lnTo>
                      <a:pt x="94" y="9"/>
                    </a:lnTo>
                    <a:lnTo>
                      <a:pt x="75" y="9"/>
                    </a:lnTo>
                    <a:lnTo>
                      <a:pt x="75" y="8"/>
                    </a:lnTo>
                    <a:lnTo>
                      <a:pt x="46" y="8"/>
                    </a:lnTo>
                    <a:lnTo>
                      <a:pt x="46" y="2"/>
                    </a:lnTo>
                    <a:lnTo>
                      <a:pt x="31" y="2"/>
                    </a:lnTo>
                    <a:lnTo>
                      <a:pt x="31" y="0"/>
                    </a:lnTo>
                    <a:lnTo>
                      <a:pt x="0" y="0"/>
                    </a:lnTo>
                  </a:path>
                </a:pathLst>
              </a:custGeom>
              <a:noFill/>
              <a:ln w="9525"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1" name="Line 29">
                <a:extLst>
                  <a:ext uri="{FF2B5EF4-FFF2-40B4-BE49-F238E27FC236}">
                    <a16:creationId xmlns:a16="http://schemas.microsoft.com/office/drawing/2014/main" id="{6A4CB5BD-A561-4CFB-82B9-F26E40FAF9EC}"/>
                  </a:ext>
                </a:extLst>
              </p:cNvPr>
              <p:cNvSpPr>
                <a:spLocks noChangeShapeType="1"/>
              </p:cNvSpPr>
              <p:nvPr/>
            </p:nvSpPr>
            <p:spPr bwMode="auto">
              <a:xfrm>
                <a:off x="6660" y="155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2" name="Line 30">
                <a:extLst>
                  <a:ext uri="{FF2B5EF4-FFF2-40B4-BE49-F238E27FC236}">
                    <a16:creationId xmlns:a16="http://schemas.microsoft.com/office/drawing/2014/main" id="{17900B2E-E69E-46E2-BE6F-C3C64801286C}"/>
                  </a:ext>
                </a:extLst>
              </p:cNvPr>
              <p:cNvSpPr>
                <a:spLocks noChangeShapeType="1"/>
              </p:cNvSpPr>
              <p:nvPr/>
            </p:nvSpPr>
            <p:spPr bwMode="auto">
              <a:xfrm flipH="1">
                <a:off x="6642" y="157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3" name="Line 31">
                <a:extLst>
                  <a:ext uri="{FF2B5EF4-FFF2-40B4-BE49-F238E27FC236}">
                    <a16:creationId xmlns:a16="http://schemas.microsoft.com/office/drawing/2014/main" id="{CEBABD10-105B-4124-949B-E45281B6EE7F}"/>
                  </a:ext>
                </a:extLst>
              </p:cNvPr>
              <p:cNvSpPr>
                <a:spLocks noChangeShapeType="1"/>
              </p:cNvSpPr>
              <p:nvPr/>
            </p:nvSpPr>
            <p:spPr bwMode="auto">
              <a:xfrm>
                <a:off x="6489" y="155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4" name="Line 32">
                <a:extLst>
                  <a:ext uri="{FF2B5EF4-FFF2-40B4-BE49-F238E27FC236}">
                    <a16:creationId xmlns:a16="http://schemas.microsoft.com/office/drawing/2014/main" id="{C4F45DC8-9C28-4C5A-876B-9C8FC709C6C2}"/>
                  </a:ext>
                </a:extLst>
              </p:cNvPr>
              <p:cNvSpPr>
                <a:spLocks noChangeShapeType="1"/>
              </p:cNvSpPr>
              <p:nvPr/>
            </p:nvSpPr>
            <p:spPr bwMode="auto">
              <a:xfrm flipH="1">
                <a:off x="6473" y="157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5" name="Line 33">
                <a:extLst>
                  <a:ext uri="{FF2B5EF4-FFF2-40B4-BE49-F238E27FC236}">
                    <a16:creationId xmlns:a16="http://schemas.microsoft.com/office/drawing/2014/main" id="{62AE1B04-609E-4A41-B9B3-6534C2D679B7}"/>
                  </a:ext>
                </a:extLst>
              </p:cNvPr>
              <p:cNvSpPr>
                <a:spLocks noChangeShapeType="1"/>
              </p:cNvSpPr>
              <p:nvPr/>
            </p:nvSpPr>
            <p:spPr bwMode="auto">
              <a:xfrm>
                <a:off x="6458"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6" name="Line 34">
                <a:extLst>
                  <a:ext uri="{FF2B5EF4-FFF2-40B4-BE49-F238E27FC236}">
                    <a16:creationId xmlns:a16="http://schemas.microsoft.com/office/drawing/2014/main" id="{F55AAA1C-6649-43E3-ADA2-6215C3086600}"/>
                  </a:ext>
                </a:extLst>
              </p:cNvPr>
              <p:cNvSpPr>
                <a:spLocks noChangeShapeType="1"/>
              </p:cNvSpPr>
              <p:nvPr/>
            </p:nvSpPr>
            <p:spPr bwMode="auto">
              <a:xfrm flipH="1">
                <a:off x="6441" y="1486"/>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7" name="Line 35">
                <a:extLst>
                  <a:ext uri="{FF2B5EF4-FFF2-40B4-BE49-F238E27FC236}">
                    <a16:creationId xmlns:a16="http://schemas.microsoft.com/office/drawing/2014/main" id="{D53A4A96-0344-44CC-AA36-1CFA7A506654}"/>
                  </a:ext>
                </a:extLst>
              </p:cNvPr>
              <p:cNvSpPr>
                <a:spLocks noChangeShapeType="1"/>
              </p:cNvSpPr>
              <p:nvPr/>
            </p:nvSpPr>
            <p:spPr bwMode="auto">
              <a:xfrm>
                <a:off x="6429"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8" name="Line 36">
                <a:extLst>
                  <a:ext uri="{FF2B5EF4-FFF2-40B4-BE49-F238E27FC236}">
                    <a16:creationId xmlns:a16="http://schemas.microsoft.com/office/drawing/2014/main" id="{C4A59050-29BA-4171-A110-1B89757ACB31}"/>
                  </a:ext>
                </a:extLst>
              </p:cNvPr>
              <p:cNvSpPr>
                <a:spLocks noChangeShapeType="1"/>
              </p:cNvSpPr>
              <p:nvPr/>
            </p:nvSpPr>
            <p:spPr bwMode="auto">
              <a:xfrm flipH="1">
                <a:off x="6413" y="1486"/>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09" name="Line 37">
                <a:extLst>
                  <a:ext uri="{FF2B5EF4-FFF2-40B4-BE49-F238E27FC236}">
                    <a16:creationId xmlns:a16="http://schemas.microsoft.com/office/drawing/2014/main" id="{C65123FF-5C13-4039-A1E2-9A09A3538AF5}"/>
                  </a:ext>
                </a:extLst>
              </p:cNvPr>
              <p:cNvSpPr>
                <a:spLocks noChangeShapeType="1"/>
              </p:cNvSpPr>
              <p:nvPr/>
            </p:nvSpPr>
            <p:spPr bwMode="auto">
              <a:xfrm>
                <a:off x="6420"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0" name="Line 38">
                <a:extLst>
                  <a:ext uri="{FF2B5EF4-FFF2-40B4-BE49-F238E27FC236}">
                    <a16:creationId xmlns:a16="http://schemas.microsoft.com/office/drawing/2014/main" id="{AC99F39B-B8DC-4518-8269-931C78040954}"/>
                  </a:ext>
                </a:extLst>
              </p:cNvPr>
              <p:cNvSpPr>
                <a:spLocks noChangeShapeType="1"/>
              </p:cNvSpPr>
              <p:nvPr/>
            </p:nvSpPr>
            <p:spPr bwMode="auto">
              <a:xfrm flipH="1">
                <a:off x="6404" y="148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1" name="Line 39">
                <a:extLst>
                  <a:ext uri="{FF2B5EF4-FFF2-40B4-BE49-F238E27FC236}">
                    <a16:creationId xmlns:a16="http://schemas.microsoft.com/office/drawing/2014/main" id="{69C5EB02-BBE3-45E6-AC44-FC6AAB3E8EC6}"/>
                  </a:ext>
                </a:extLst>
              </p:cNvPr>
              <p:cNvSpPr>
                <a:spLocks noChangeShapeType="1"/>
              </p:cNvSpPr>
              <p:nvPr/>
            </p:nvSpPr>
            <p:spPr bwMode="auto">
              <a:xfrm>
                <a:off x="6416"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2" name="Line 40">
                <a:extLst>
                  <a:ext uri="{FF2B5EF4-FFF2-40B4-BE49-F238E27FC236}">
                    <a16:creationId xmlns:a16="http://schemas.microsoft.com/office/drawing/2014/main" id="{A85D2F90-A492-4D07-85D2-C3B6F58FF169}"/>
                  </a:ext>
                </a:extLst>
              </p:cNvPr>
              <p:cNvSpPr>
                <a:spLocks noChangeShapeType="1"/>
              </p:cNvSpPr>
              <p:nvPr/>
            </p:nvSpPr>
            <p:spPr bwMode="auto">
              <a:xfrm flipH="1">
                <a:off x="6399" y="1486"/>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3" name="Line 41">
                <a:extLst>
                  <a:ext uri="{FF2B5EF4-FFF2-40B4-BE49-F238E27FC236}">
                    <a16:creationId xmlns:a16="http://schemas.microsoft.com/office/drawing/2014/main" id="{822810F8-BAA3-4F6E-BD89-8D7D90611715}"/>
                  </a:ext>
                </a:extLst>
              </p:cNvPr>
              <p:cNvSpPr>
                <a:spLocks noChangeShapeType="1"/>
              </p:cNvSpPr>
              <p:nvPr/>
            </p:nvSpPr>
            <p:spPr bwMode="auto">
              <a:xfrm>
                <a:off x="6413"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4" name="Line 42">
                <a:extLst>
                  <a:ext uri="{FF2B5EF4-FFF2-40B4-BE49-F238E27FC236}">
                    <a16:creationId xmlns:a16="http://schemas.microsoft.com/office/drawing/2014/main" id="{570A7A43-E34D-4C6A-A926-EC00DD3D777C}"/>
                  </a:ext>
                </a:extLst>
              </p:cNvPr>
              <p:cNvSpPr>
                <a:spLocks noChangeShapeType="1"/>
              </p:cNvSpPr>
              <p:nvPr/>
            </p:nvSpPr>
            <p:spPr bwMode="auto">
              <a:xfrm flipH="1">
                <a:off x="6395" y="148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5" name="Line 43">
                <a:extLst>
                  <a:ext uri="{FF2B5EF4-FFF2-40B4-BE49-F238E27FC236}">
                    <a16:creationId xmlns:a16="http://schemas.microsoft.com/office/drawing/2014/main" id="{B904B58A-1506-46BF-A1E0-6FD14D3E950F}"/>
                  </a:ext>
                </a:extLst>
              </p:cNvPr>
              <p:cNvSpPr>
                <a:spLocks noChangeShapeType="1"/>
              </p:cNvSpPr>
              <p:nvPr/>
            </p:nvSpPr>
            <p:spPr bwMode="auto">
              <a:xfrm>
                <a:off x="6404"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6" name="Line 44">
                <a:extLst>
                  <a:ext uri="{FF2B5EF4-FFF2-40B4-BE49-F238E27FC236}">
                    <a16:creationId xmlns:a16="http://schemas.microsoft.com/office/drawing/2014/main" id="{2EE563D7-FA28-443F-9577-BF5B715BD33E}"/>
                  </a:ext>
                </a:extLst>
              </p:cNvPr>
              <p:cNvSpPr>
                <a:spLocks noChangeShapeType="1"/>
              </p:cNvSpPr>
              <p:nvPr/>
            </p:nvSpPr>
            <p:spPr bwMode="auto">
              <a:xfrm flipH="1">
                <a:off x="6386" y="148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7" name="Line 45">
                <a:extLst>
                  <a:ext uri="{FF2B5EF4-FFF2-40B4-BE49-F238E27FC236}">
                    <a16:creationId xmlns:a16="http://schemas.microsoft.com/office/drawing/2014/main" id="{0F0F7E7E-04B9-491F-9494-C6D60769BA83}"/>
                  </a:ext>
                </a:extLst>
              </p:cNvPr>
              <p:cNvSpPr>
                <a:spLocks noChangeShapeType="1"/>
              </p:cNvSpPr>
              <p:nvPr/>
            </p:nvSpPr>
            <p:spPr bwMode="auto">
              <a:xfrm>
                <a:off x="6399"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8" name="Line 46">
                <a:extLst>
                  <a:ext uri="{FF2B5EF4-FFF2-40B4-BE49-F238E27FC236}">
                    <a16:creationId xmlns:a16="http://schemas.microsoft.com/office/drawing/2014/main" id="{80A228F1-CBEB-4F8D-B694-7DBDB3670A2F}"/>
                  </a:ext>
                </a:extLst>
              </p:cNvPr>
              <p:cNvSpPr>
                <a:spLocks noChangeShapeType="1"/>
              </p:cNvSpPr>
              <p:nvPr/>
            </p:nvSpPr>
            <p:spPr bwMode="auto">
              <a:xfrm flipH="1">
                <a:off x="6382" y="148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19" name="Line 47">
                <a:extLst>
                  <a:ext uri="{FF2B5EF4-FFF2-40B4-BE49-F238E27FC236}">
                    <a16:creationId xmlns:a16="http://schemas.microsoft.com/office/drawing/2014/main" id="{F634319C-9DEC-4D9C-A0E6-6703D307B9B4}"/>
                  </a:ext>
                </a:extLst>
              </p:cNvPr>
              <p:cNvSpPr>
                <a:spLocks noChangeShapeType="1"/>
              </p:cNvSpPr>
              <p:nvPr/>
            </p:nvSpPr>
            <p:spPr bwMode="auto">
              <a:xfrm>
                <a:off x="6388" y="145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0" name="Line 48">
                <a:extLst>
                  <a:ext uri="{FF2B5EF4-FFF2-40B4-BE49-F238E27FC236}">
                    <a16:creationId xmlns:a16="http://schemas.microsoft.com/office/drawing/2014/main" id="{675354EF-9C8D-4198-9EA0-7A63B361296E}"/>
                  </a:ext>
                </a:extLst>
              </p:cNvPr>
              <p:cNvSpPr>
                <a:spLocks noChangeShapeType="1"/>
              </p:cNvSpPr>
              <p:nvPr/>
            </p:nvSpPr>
            <p:spPr bwMode="auto">
              <a:xfrm flipH="1">
                <a:off x="6370" y="147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1" name="Line 49">
                <a:extLst>
                  <a:ext uri="{FF2B5EF4-FFF2-40B4-BE49-F238E27FC236}">
                    <a16:creationId xmlns:a16="http://schemas.microsoft.com/office/drawing/2014/main" id="{DCA60ED6-DE0F-46F7-A326-CF77E2F05A6C}"/>
                  </a:ext>
                </a:extLst>
              </p:cNvPr>
              <p:cNvSpPr>
                <a:spLocks noChangeShapeType="1"/>
              </p:cNvSpPr>
              <p:nvPr/>
            </p:nvSpPr>
            <p:spPr bwMode="auto">
              <a:xfrm>
                <a:off x="6326" y="142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2" name="Line 50">
                <a:extLst>
                  <a:ext uri="{FF2B5EF4-FFF2-40B4-BE49-F238E27FC236}">
                    <a16:creationId xmlns:a16="http://schemas.microsoft.com/office/drawing/2014/main" id="{CA163ED8-5793-4C86-A7DC-797A858BC26A}"/>
                  </a:ext>
                </a:extLst>
              </p:cNvPr>
              <p:cNvSpPr>
                <a:spLocks noChangeShapeType="1"/>
              </p:cNvSpPr>
              <p:nvPr/>
            </p:nvSpPr>
            <p:spPr bwMode="auto">
              <a:xfrm flipH="1">
                <a:off x="6308" y="144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3" name="Line 51">
                <a:extLst>
                  <a:ext uri="{FF2B5EF4-FFF2-40B4-BE49-F238E27FC236}">
                    <a16:creationId xmlns:a16="http://schemas.microsoft.com/office/drawing/2014/main" id="{134872E0-74F9-44DF-9A3F-F07753FFA551}"/>
                  </a:ext>
                </a:extLst>
              </p:cNvPr>
              <p:cNvSpPr>
                <a:spLocks noChangeShapeType="1"/>
              </p:cNvSpPr>
              <p:nvPr/>
            </p:nvSpPr>
            <p:spPr bwMode="auto">
              <a:xfrm>
                <a:off x="6284" y="142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4" name="Line 52">
                <a:extLst>
                  <a:ext uri="{FF2B5EF4-FFF2-40B4-BE49-F238E27FC236}">
                    <a16:creationId xmlns:a16="http://schemas.microsoft.com/office/drawing/2014/main" id="{A1D05026-31BB-4DA2-8098-EBA167CA74B2}"/>
                  </a:ext>
                </a:extLst>
              </p:cNvPr>
              <p:cNvSpPr>
                <a:spLocks noChangeShapeType="1"/>
              </p:cNvSpPr>
              <p:nvPr/>
            </p:nvSpPr>
            <p:spPr bwMode="auto">
              <a:xfrm flipH="1">
                <a:off x="6266" y="144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5" name="Line 53">
                <a:extLst>
                  <a:ext uri="{FF2B5EF4-FFF2-40B4-BE49-F238E27FC236}">
                    <a16:creationId xmlns:a16="http://schemas.microsoft.com/office/drawing/2014/main" id="{9A647EB6-2E5A-4648-9CE1-84C392ADD819}"/>
                  </a:ext>
                </a:extLst>
              </p:cNvPr>
              <p:cNvSpPr>
                <a:spLocks noChangeShapeType="1"/>
              </p:cNvSpPr>
              <p:nvPr/>
            </p:nvSpPr>
            <p:spPr bwMode="auto">
              <a:xfrm>
                <a:off x="6272" y="142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6" name="Line 54">
                <a:extLst>
                  <a:ext uri="{FF2B5EF4-FFF2-40B4-BE49-F238E27FC236}">
                    <a16:creationId xmlns:a16="http://schemas.microsoft.com/office/drawing/2014/main" id="{22FBABB5-8CEC-4D02-854E-A431C13A56EA}"/>
                  </a:ext>
                </a:extLst>
              </p:cNvPr>
              <p:cNvSpPr>
                <a:spLocks noChangeShapeType="1"/>
              </p:cNvSpPr>
              <p:nvPr/>
            </p:nvSpPr>
            <p:spPr bwMode="auto">
              <a:xfrm flipH="1">
                <a:off x="6254" y="144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7" name="Line 55">
                <a:extLst>
                  <a:ext uri="{FF2B5EF4-FFF2-40B4-BE49-F238E27FC236}">
                    <a16:creationId xmlns:a16="http://schemas.microsoft.com/office/drawing/2014/main" id="{8A2D3F2B-5AC0-4839-83A6-38D677280D66}"/>
                  </a:ext>
                </a:extLst>
              </p:cNvPr>
              <p:cNvSpPr>
                <a:spLocks noChangeShapeType="1"/>
              </p:cNvSpPr>
              <p:nvPr/>
            </p:nvSpPr>
            <p:spPr bwMode="auto">
              <a:xfrm>
                <a:off x="6217" y="142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8" name="Line 56">
                <a:extLst>
                  <a:ext uri="{FF2B5EF4-FFF2-40B4-BE49-F238E27FC236}">
                    <a16:creationId xmlns:a16="http://schemas.microsoft.com/office/drawing/2014/main" id="{17655EDC-F4BD-4A05-93B5-DD3B1E4ADD77}"/>
                  </a:ext>
                </a:extLst>
              </p:cNvPr>
              <p:cNvSpPr>
                <a:spLocks noChangeShapeType="1"/>
              </p:cNvSpPr>
              <p:nvPr/>
            </p:nvSpPr>
            <p:spPr bwMode="auto">
              <a:xfrm flipH="1">
                <a:off x="6200" y="144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29" name="Line 57">
                <a:extLst>
                  <a:ext uri="{FF2B5EF4-FFF2-40B4-BE49-F238E27FC236}">
                    <a16:creationId xmlns:a16="http://schemas.microsoft.com/office/drawing/2014/main" id="{AC752EC1-79D2-41C8-AB7A-342CF11F3C05}"/>
                  </a:ext>
                </a:extLst>
              </p:cNvPr>
              <p:cNvSpPr>
                <a:spLocks noChangeShapeType="1"/>
              </p:cNvSpPr>
              <p:nvPr/>
            </p:nvSpPr>
            <p:spPr bwMode="auto">
              <a:xfrm>
                <a:off x="6184" y="141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0" name="Line 58">
                <a:extLst>
                  <a:ext uri="{FF2B5EF4-FFF2-40B4-BE49-F238E27FC236}">
                    <a16:creationId xmlns:a16="http://schemas.microsoft.com/office/drawing/2014/main" id="{89F6B42B-9E22-4B54-95B9-7471E521A8C1}"/>
                  </a:ext>
                </a:extLst>
              </p:cNvPr>
              <p:cNvSpPr>
                <a:spLocks noChangeShapeType="1"/>
              </p:cNvSpPr>
              <p:nvPr/>
            </p:nvSpPr>
            <p:spPr bwMode="auto">
              <a:xfrm flipH="1">
                <a:off x="6167" y="14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1" name="Line 59">
                <a:extLst>
                  <a:ext uri="{FF2B5EF4-FFF2-40B4-BE49-F238E27FC236}">
                    <a16:creationId xmlns:a16="http://schemas.microsoft.com/office/drawing/2014/main" id="{FA570262-4D39-4BEB-BE16-A9EEAD16A691}"/>
                  </a:ext>
                </a:extLst>
              </p:cNvPr>
              <p:cNvSpPr>
                <a:spLocks noChangeShapeType="1"/>
              </p:cNvSpPr>
              <p:nvPr/>
            </p:nvSpPr>
            <p:spPr bwMode="auto">
              <a:xfrm>
                <a:off x="6175" y="141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2" name="Line 60">
                <a:extLst>
                  <a:ext uri="{FF2B5EF4-FFF2-40B4-BE49-F238E27FC236}">
                    <a16:creationId xmlns:a16="http://schemas.microsoft.com/office/drawing/2014/main" id="{FF2ED767-ADBC-446C-8C88-6FCBC0AEB3B1}"/>
                  </a:ext>
                </a:extLst>
              </p:cNvPr>
              <p:cNvSpPr>
                <a:spLocks noChangeShapeType="1"/>
              </p:cNvSpPr>
              <p:nvPr/>
            </p:nvSpPr>
            <p:spPr bwMode="auto">
              <a:xfrm flipH="1">
                <a:off x="6158" y="14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3" name="Line 61">
                <a:extLst>
                  <a:ext uri="{FF2B5EF4-FFF2-40B4-BE49-F238E27FC236}">
                    <a16:creationId xmlns:a16="http://schemas.microsoft.com/office/drawing/2014/main" id="{0C75545F-51AD-418D-AA7F-F79E0CC382CC}"/>
                  </a:ext>
                </a:extLst>
              </p:cNvPr>
              <p:cNvSpPr>
                <a:spLocks noChangeShapeType="1"/>
              </p:cNvSpPr>
              <p:nvPr/>
            </p:nvSpPr>
            <p:spPr bwMode="auto">
              <a:xfrm>
                <a:off x="6172" y="141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4" name="Line 62">
                <a:extLst>
                  <a:ext uri="{FF2B5EF4-FFF2-40B4-BE49-F238E27FC236}">
                    <a16:creationId xmlns:a16="http://schemas.microsoft.com/office/drawing/2014/main" id="{C6332B09-8179-4954-B192-11C44764DE12}"/>
                  </a:ext>
                </a:extLst>
              </p:cNvPr>
              <p:cNvSpPr>
                <a:spLocks noChangeShapeType="1"/>
              </p:cNvSpPr>
              <p:nvPr/>
            </p:nvSpPr>
            <p:spPr bwMode="auto">
              <a:xfrm flipH="1">
                <a:off x="6154" y="142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5" name="Line 63">
                <a:extLst>
                  <a:ext uri="{FF2B5EF4-FFF2-40B4-BE49-F238E27FC236}">
                    <a16:creationId xmlns:a16="http://schemas.microsoft.com/office/drawing/2014/main" id="{3532EB35-45CF-4DF0-B7F7-9C2D13979BAA}"/>
                  </a:ext>
                </a:extLst>
              </p:cNvPr>
              <p:cNvSpPr>
                <a:spLocks noChangeShapeType="1"/>
              </p:cNvSpPr>
              <p:nvPr/>
            </p:nvSpPr>
            <p:spPr bwMode="auto">
              <a:xfrm>
                <a:off x="6167" y="141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6" name="Line 64">
                <a:extLst>
                  <a:ext uri="{FF2B5EF4-FFF2-40B4-BE49-F238E27FC236}">
                    <a16:creationId xmlns:a16="http://schemas.microsoft.com/office/drawing/2014/main" id="{B3AFC924-5081-4697-8FCA-C566226C7F0C}"/>
                  </a:ext>
                </a:extLst>
              </p:cNvPr>
              <p:cNvSpPr>
                <a:spLocks noChangeShapeType="1"/>
              </p:cNvSpPr>
              <p:nvPr/>
            </p:nvSpPr>
            <p:spPr bwMode="auto">
              <a:xfrm flipH="1">
                <a:off x="6149" y="1428"/>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7" name="Line 65">
                <a:extLst>
                  <a:ext uri="{FF2B5EF4-FFF2-40B4-BE49-F238E27FC236}">
                    <a16:creationId xmlns:a16="http://schemas.microsoft.com/office/drawing/2014/main" id="{1ED5A714-0715-4DBA-95CA-110AB0E4B1FD}"/>
                  </a:ext>
                </a:extLst>
              </p:cNvPr>
              <p:cNvSpPr>
                <a:spLocks noChangeShapeType="1"/>
              </p:cNvSpPr>
              <p:nvPr/>
            </p:nvSpPr>
            <p:spPr bwMode="auto">
              <a:xfrm>
                <a:off x="6164" y="140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8" name="Line 66">
                <a:extLst>
                  <a:ext uri="{FF2B5EF4-FFF2-40B4-BE49-F238E27FC236}">
                    <a16:creationId xmlns:a16="http://schemas.microsoft.com/office/drawing/2014/main" id="{E8FAF196-B9C2-461C-B9F9-A30F292DA959}"/>
                  </a:ext>
                </a:extLst>
              </p:cNvPr>
              <p:cNvSpPr>
                <a:spLocks noChangeShapeType="1"/>
              </p:cNvSpPr>
              <p:nvPr/>
            </p:nvSpPr>
            <p:spPr bwMode="auto">
              <a:xfrm flipH="1">
                <a:off x="6148" y="142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39" name="Line 67">
                <a:extLst>
                  <a:ext uri="{FF2B5EF4-FFF2-40B4-BE49-F238E27FC236}">
                    <a16:creationId xmlns:a16="http://schemas.microsoft.com/office/drawing/2014/main" id="{C4BB9A99-7785-4E74-9D64-62F8B1A9E7A4}"/>
                  </a:ext>
                </a:extLst>
              </p:cNvPr>
              <p:cNvSpPr>
                <a:spLocks noChangeShapeType="1"/>
              </p:cNvSpPr>
              <p:nvPr/>
            </p:nvSpPr>
            <p:spPr bwMode="auto">
              <a:xfrm>
                <a:off x="6163" y="139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0" name="Line 68">
                <a:extLst>
                  <a:ext uri="{FF2B5EF4-FFF2-40B4-BE49-F238E27FC236}">
                    <a16:creationId xmlns:a16="http://schemas.microsoft.com/office/drawing/2014/main" id="{F79BAC25-A376-4802-9E87-A864AE4B042C}"/>
                  </a:ext>
                </a:extLst>
              </p:cNvPr>
              <p:cNvSpPr>
                <a:spLocks noChangeShapeType="1"/>
              </p:cNvSpPr>
              <p:nvPr/>
            </p:nvSpPr>
            <p:spPr bwMode="auto">
              <a:xfrm flipH="1">
                <a:off x="6146" y="141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1" name="Line 69">
                <a:extLst>
                  <a:ext uri="{FF2B5EF4-FFF2-40B4-BE49-F238E27FC236}">
                    <a16:creationId xmlns:a16="http://schemas.microsoft.com/office/drawing/2014/main" id="{7DF8EAD7-759A-453A-9F1A-C2D162CE2C61}"/>
                  </a:ext>
                </a:extLst>
              </p:cNvPr>
              <p:cNvSpPr>
                <a:spLocks noChangeShapeType="1"/>
              </p:cNvSpPr>
              <p:nvPr/>
            </p:nvSpPr>
            <p:spPr bwMode="auto">
              <a:xfrm>
                <a:off x="6158"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2" name="Line 70">
                <a:extLst>
                  <a:ext uri="{FF2B5EF4-FFF2-40B4-BE49-F238E27FC236}">
                    <a16:creationId xmlns:a16="http://schemas.microsoft.com/office/drawing/2014/main" id="{8B976C6C-60D7-4AF9-ADE3-3AA6AE7E5375}"/>
                  </a:ext>
                </a:extLst>
              </p:cNvPr>
              <p:cNvSpPr>
                <a:spLocks noChangeShapeType="1"/>
              </p:cNvSpPr>
              <p:nvPr/>
            </p:nvSpPr>
            <p:spPr bwMode="auto">
              <a:xfrm flipH="1">
                <a:off x="6140" y="141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3" name="Line 71">
                <a:extLst>
                  <a:ext uri="{FF2B5EF4-FFF2-40B4-BE49-F238E27FC236}">
                    <a16:creationId xmlns:a16="http://schemas.microsoft.com/office/drawing/2014/main" id="{3BE6ABAC-59B9-4EDA-9F68-9DB875063E6D}"/>
                  </a:ext>
                </a:extLst>
              </p:cNvPr>
              <p:cNvSpPr>
                <a:spLocks noChangeShapeType="1"/>
              </p:cNvSpPr>
              <p:nvPr/>
            </p:nvSpPr>
            <p:spPr bwMode="auto">
              <a:xfrm>
                <a:off x="6152"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4" name="Line 72">
                <a:extLst>
                  <a:ext uri="{FF2B5EF4-FFF2-40B4-BE49-F238E27FC236}">
                    <a16:creationId xmlns:a16="http://schemas.microsoft.com/office/drawing/2014/main" id="{B2988D27-2670-4271-9A42-F21EF53C3E50}"/>
                  </a:ext>
                </a:extLst>
              </p:cNvPr>
              <p:cNvSpPr>
                <a:spLocks noChangeShapeType="1"/>
              </p:cNvSpPr>
              <p:nvPr/>
            </p:nvSpPr>
            <p:spPr bwMode="auto">
              <a:xfrm flipH="1">
                <a:off x="6136" y="141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5" name="Line 73">
                <a:extLst>
                  <a:ext uri="{FF2B5EF4-FFF2-40B4-BE49-F238E27FC236}">
                    <a16:creationId xmlns:a16="http://schemas.microsoft.com/office/drawing/2014/main" id="{B2B00FD2-9F2F-443C-B43C-8FE752562DCA}"/>
                  </a:ext>
                </a:extLst>
              </p:cNvPr>
              <p:cNvSpPr>
                <a:spLocks noChangeShapeType="1"/>
              </p:cNvSpPr>
              <p:nvPr/>
            </p:nvSpPr>
            <p:spPr bwMode="auto">
              <a:xfrm>
                <a:off x="6157" y="1398"/>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6" name="Line 74">
                <a:extLst>
                  <a:ext uri="{FF2B5EF4-FFF2-40B4-BE49-F238E27FC236}">
                    <a16:creationId xmlns:a16="http://schemas.microsoft.com/office/drawing/2014/main" id="{26612E9F-9B20-4401-8700-06CB18C7477E}"/>
                  </a:ext>
                </a:extLst>
              </p:cNvPr>
              <p:cNvSpPr>
                <a:spLocks noChangeShapeType="1"/>
              </p:cNvSpPr>
              <p:nvPr/>
            </p:nvSpPr>
            <p:spPr bwMode="auto">
              <a:xfrm flipH="1">
                <a:off x="6139" y="141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7" name="Line 75">
                <a:extLst>
                  <a:ext uri="{FF2B5EF4-FFF2-40B4-BE49-F238E27FC236}">
                    <a16:creationId xmlns:a16="http://schemas.microsoft.com/office/drawing/2014/main" id="{46B61234-9C2F-4503-B2EA-E2775F109AE6}"/>
                  </a:ext>
                </a:extLst>
              </p:cNvPr>
              <p:cNvSpPr>
                <a:spLocks noChangeShapeType="1"/>
              </p:cNvSpPr>
              <p:nvPr/>
            </p:nvSpPr>
            <p:spPr bwMode="auto">
              <a:xfrm>
                <a:off x="6142"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8" name="Line 76">
                <a:extLst>
                  <a:ext uri="{FF2B5EF4-FFF2-40B4-BE49-F238E27FC236}">
                    <a16:creationId xmlns:a16="http://schemas.microsoft.com/office/drawing/2014/main" id="{16DAAF64-E7D9-4A36-BD6C-BB2CE85D4067}"/>
                  </a:ext>
                </a:extLst>
              </p:cNvPr>
              <p:cNvSpPr>
                <a:spLocks noChangeShapeType="1"/>
              </p:cNvSpPr>
              <p:nvPr/>
            </p:nvSpPr>
            <p:spPr bwMode="auto">
              <a:xfrm flipH="1">
                <a:off x="6124" y="141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49" name="Line 77">
                <a:extLst>
                  <a:ext uri="{FF2B5EF4-FFF2-40B4-BE49-F238E27FC236}">
                    <a16:creationId xmlns:a16="http://schemas.microsoft.com/office/drawing/2014/main" id="{748826FA-A551-4C7A-9946-71A7B9611251}"/>
                  </a:ext>
                </a:extLst>
              </p:cNvPr>
              <p:cNvSpPr>
                <a:spLocks noChangeShapeType="1"/>
              </p:cNvSpPr>
              <p:nvPr/>
            </p:nvSpPr>
            <p:spPr bwMode="auto">
              <a:xfrm>
                <a:off x="6132"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0" name="Line 78">
                <a:extLst>
                  <a:ext uri="{FF2B5EF4-FFF2-40B4-BE49-F238E27FC236}">
                    <a16:creationId xmlns:a16="http://schemas.microsoft.com/office/drawing/2014/main" id="{D9B8CC38-8131-4C36-942E-7C5F058AA6EF}"/>
                  </a:ext>
                </a:extLst>
              </p:cNvPr>
              <p:cNvSpPr>
                <a:spLocks noChangeShapeType="1"/>
              </p:cNvSpPr>
              <p:nvPr/>
            </p:nvSpPr>
            <p:spPr bwMode="auto">
              <a:xfrm flipH="1">
                <a:off x="6114" y="141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1" name="Line 79">
                <a:extLst>
                  <a:ext uri="{FF2B5EF4-FFF2-40B4-BE49-F238E27FC236}">
                    <a16:creationId xmlns:a16="http://schemas.microsoft.com/office/drawing/2014/main" id="{07DD2E2E-D9C6-44DE-A6A2-A5213E1AF0AF}"/>
                  </a:ext>
                </a:extLst>
              </p:cNvPr>
              <p:cNvSpPr>
                <a:spLocks noChangeShapeType="1"/>
              </p:cNvSpPr>
              <p:nvPr/>
            </p:nvSpPr>
            <p:spPr bwMode="auto">
              <a:xfrm>
                <a:off x="6111"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2" name="Line 80">
                <a:extLst>
                  <a:ext uri="{FF2B5EF4-FFF2-40B4-BE49-F238E27FC236}">
                    <a16:creationId xmlns:a16="http://schemas.microsoft.com/office/drawing/2014/main" id="{3A134349-53C3-459A-9A92-6405F07C9BF5}"/>
                  </a:ext>
                </a:extLst>
              </p:cNvPr>
              <p:cNvSpPr>
                <a:spLocks noChangeShapeType="1"/>
              </p:cNvSpPr>
              <p:nvPr/>
            </p:nvSpPr>
            <p:spPr bwMode="auto">
              <a:xfrm flipH="1">
                <a:off x="6093" y="141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3" name="Line 81">
                <a:extLst>
                  <a:ext uri="{FF2B5EF4-FFF2-40B4-BE49-F238E27FC236}">
                    <a16:creationId xmlns:a16="http://schemas.microsoft.com/office/drawing/2014/main" id="{6CF995B4-49E6-448F-B91D-32D3B4A20A28}"/>
                  </a:ext>
                </a:extLst>
              </p:cNvPr>
              <p:cNvSpPr>
                <a:spLocks noChangeShapeType="1"/>
              </p:cNvSpPr>
              <p:nvPr/>
            </p:nvSpPr>
            <p:spPr bwMode="auto">
              <a:xfrm>
                <a:off x="6108"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4" name="Line 82">
                <a:extLst>
                  <a:ext uri="{FF2B5EF4-FFF2-40B4-BE49-F238E27FC236}">
                    <a16:creationId xmlns:a16="http://schemas.microsoft.com/office/drawing/2014/main" id="{09190B23-718B-4357-8875-2C64621E549A}"/>
                  </a:ext>
                </a:extLst>
              </p:cNvPr>
              <p:cNvSpPr>
                <a:spLocks noChangeShapeType="1"/>
              </p:cNvSpPr>
              <p:nvPr/>
            </p:nvSpPr>
            <p:spPr bwMode="auto">
              <a:xfrm flipH="1">
                <a:off x="6090" y="141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5" name="Line 83">
                <a:extLst>
                  <a:ext uri="{FF2B5EF4-FFF2-40B4-BE49-F238E27FC236}">
                    <a16:creationId xmlns:a16="http://schemas.microsoft.com/office/drawing/2014/main" id="{4AD8E58C-1C33-406F-9A47-EB53D3B54BB7}"/>
                  </a:ext>
                </a:extLst>
              </p:cNvPr>
              <p:cNvSpPr>
                <a:spLocks noChangeShapeType="1"/>
              </p:cNvSpPr>
              <p:nvPr/>
            </p:nvSpPr>
            <p:spPr bwMode="auto">
              <a:xfrm>
                <a:off x="6105" y="139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6" name="Line 84">
                <a:extLst>
                  <a:ext uri="{FF2B5EF4-FFF2-40B4-BE49-F238E27FC236}">
                    <a16:creationId xmlns:a16="http://schemas.microsoft.com/office/drawing/2014/main" id="{F4BE4F69-0079-48F7-8E3F-F220E5B156AF}"/>
                  </a:ext>
                </a:extLst>
              </p:cNvPr>
              <p:cNvSpPr>
                <a:spLocks noChangeShapeType="1"/>
              </p:cNvSpPr>
              <p:nvPr/>
            </p:nvSpPr>
            <p:spPr bwMode="auto">
              <a:xfrm flipH="1">
                <a:off x="6088" y="141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7" name="Line 85">
                <a:extLst>
                  <a:ext uri="{FF2B5EF4-FFF2-40B4-BE49-F238E27FC236}">
                    <a16:creationId xmlns:a16="http://schemas.microsoft.com/office/drawing/2014/main" id="{4EA8482D-1D1C-4E3D-9980-BD69914ABF8C}"/>
                  </a:ext>
                </a:extLst>
              </p:cNvPr>
              <p:cNvSpPr>
                <a:spLocks noChangeShapeType="1"/>
              </p:cNvSpPr>
              <p:nvPr/>
            </p:nvSpPr>
            <p:spPr bwMode="auto">
              <a:xfrm>
                <a:off x="6010" y="138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8" name="Line 86">
                <a:extLst>
                  <a:ext uri="{FF2B5EF4-FFF2-40B4-BE49-F238E27FC236}">
                    <a16:creationId xmlns:a16="http://schemas.microsoft.com/office/drawing/2014/main" id="{5033F9A0-1D2A-4418-BFD0-844679AEA61F}"/>
                  </a:ext>
                </a:extLst>
              </p:cNvPr>
              <p:cNvSpPr>
                <a:spLocks noChangeShapeType="1"/>
              </p:cNvSpPr>
              <p:nvPr/>
            </p:nvSpPr>
            <p:spPr bwMode="auto">
              <a:xfrm flipH="1">
                <a:off x="5992" y="140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59" name="Line 87">
                <a:extLst>
                  <a:ext uri="{FF2B5EF4-FFF2-40B4-BE49-F238E27FC236}">
                    <a16:creationId xmlns:a16="http://schemas.microsoft.com/office/drawing/2014/main" id="{81277787-DB60-4C36-AB2B-A1CE0505A43C}"/>
                  </a:ext>
                </a:extLst>
              </p:cNvPr>
              <p:cNvSpPr>
                <a:spLocks noChangeShapeType="1"/>
              </p:cNvSpPr>
              <p:nvPr/>
            </p:nvSpPr>
            <p:spPr bwMode="auto">
              <a:xfrm>
                <a:off x="6006" y="138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0" name="Line 88">
                <a:extLst>
                  <a:ext uri="{FF2B5EF4-FFF2-40B4-BE49-F238E27FC236}">
                    <a16:creationId xmlns:a16="http://schemas.microsoft.com/office/drawing/2014/main" id="{AE4C5082-E08E-476A-A83B-CB40A57FEA6F}"/>
                  </a:ext>
                </a:extLst>
              </p:cNvPr>
              <p:cNvSpPr>
                <a:spLocks noChangeShapeType="1"/>
              </p:cNvSpPr>
              <p:nvPr/>
            </p:nvSpPr>
            <p:spPr bwMode="auto">
              <a:xfrm flipH="1">
                <a:off x="5988" y="140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1" name="Line 89">
                <a:extLst>
                  <a:ext uri="{FF2B5EF4-FFF2-40B4-BE49-F238E27FC236}">
                    <a16:creationId xmlns:a16="http://schemas.microsoft.com/office/drawing/2014/main" id="{F214CE3B-A9F8-4144-A302-890EC48E3105}"/>
                  </a:ext>
                </a:extLst>
              </p:cNvPr>
              <p:cNvSpPr>
                <a:spLocks noChangeShapeType="1"/>
              </p:cNvSpPr>
              <p:nvPr/>
            </p:nvSpPr>
            <p:spPr bwMode="auto">
              <a:xfrm>
                <a:off x="5976" y="138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2" name="Line 90">
                <a:extLst>
                  <a:ext uri="{FF2B5EF4-FFF2-40B4-BE49-F238E27FC236}">
                    <a16:creationId xmlns:a16="http://schemas.microsoft.com/office/drawing/2014/main" id="{842A9981-F93C-453D-BDD5-AE9CE7C7A980}"/>
                  </a:ext>
                </a:extLst>
              </p:cNvPr>
              <p:cNvSpPr>
                <a:spLocks noChangeShapeType="1"/>
              </p:cNvSpPr>
              <p:nvPr/>
            </p:nvSpPr>
            <p:spPr bwMode="auto">
              <a:xfrm flipH="1">
                <a:off x="5958" y="140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3" name="Line 91">
                <a:extLst>
                  <a:ext uri="{FF2B5EF4-FFF2-40B4-BE49-F238E27FC236}">
                    <a16:creationId xmlns:a16="http://schemas.microsoft.com/office/drawing/2014/main" id="{D85889AD-091F-47E7-AE0E-03C9FB3B3FB4}"/>
                  </a:ext>
                </a:extLst>
              </p:cNvPr>
              <p:cNvSpPr>
                <a:spLocks noChangeShapeType="1"/>
              </p:cNvSpPr>
              <p:nvPr/>
            </p:nvSpPr>
            <p:spPr bwMode="auto">
              <a:xfrm>
                <a:off x="5940" y="138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4" name="Line 92">
                <a:extLst>
                  <a:ext uri="{FF2B5EF4-FFF2-40B4-BE49-F238E27FC236}">
                    <a16:creationId xmlns:a16="http://schemas.microsoft.com/office/drawing/2014/main" id="{2E947A70-A9CA-49C7-AD1C-F0617BFC6D5B}"/>
                  </a:ext>
                </a:extLst>
              </p:cNvPr>
              <p:cNvSpPr>
                <a:spLocks noChangeShapeType="1"/>
              </p:cNvSpPr>
              <p:nvPr/>
            </p:nvSpPr>
            <p:spPr bwMode="auto">
              <a:xfrm flipH="1">
                <a:off x="5922" y="139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5" name="Line 93">
                <a:extLst>
                  <a:ext uri="{FF2B5EF4-FFF2-40B4-BE49-F238E27FC236}">
                    <a16:creationId xmlns:a16="http://schemas.microsoft.com/office/drawing/2014/main" id="{9352DAD8-8C04-4E6D-AAB6-038DDAE12AD1}"/>
                  </a:ext>
                </a:extLst>
              </p:cNvPr>
              <p:cNvSpPr>
                <a:spLocks noChangeShapeType="1"/>
              </p:cNvSpPr>
              <p:nvPr/>
            </p:nvSpPr>
            <p:spPr bwMode="auto">
              <a:xfrm>
                <a:off x="5935" y="138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6" name="Line 94">
                <a:extLst>
                  <a:ext uri="{FF2B5EF4-FFF2-40B4-BE49-F238E27FC236}">
                    <a16:creationId xmlns:a16="http://schemas.microsoft.com/office/drawing/2014/main" id="{E9CCC3BB-206A-4B3B-A808-7F53C3BBCB80}"/>
                  </a:ext>
                </a:extLst>
              </p:cNvPr>
              <p:cNvSpPr>
                <a:spLocks noChangeShapeType="1"/>
              </p:cNvSpPr>
              <p:nvPr/>
            </p:nvSpPr>
            <p:spPr bwMode="auto">
              <a:xfrm flipH="1">
                <a:off x="5917" y="139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7" name="Line 95">
                <a:extLst>
                  <a:ext uri="{FF2B5EF4-FFF2-40B4-BE49-F238E27FC236}">
                    <a16:creationId xmlns:a16="http://schemas.microsoft.com/office/drawing/2014/main" id="{73A876FF-3D47-4511-B473-C43E464EF235}"/>
                  </a:ext>
                </a:extLst>
              </p:cNvPr>
              <p:cNvSpPr>
                <a:spLocks noChangeShapeType="1"/>
              </p:cNvSpPr>
              <p:nvPr/>
            </p:nvSpPr>
            <p:spPr bwMode="auto">
              <a:xfrm>
                <a:off x="5922" y="137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8" name="Line 96">
                <a:extLst>
                  <a:ext uri="{FF2B5EF4-FFF2-40B4-BE49-F238E27FC236}">
                    <a16:creationId xmlns:a16="http://schemas.microsoft.com/office/drawing/2014/main" id="{1CC914CA-2A9C-4FAE-A05D-D3F4BB4A2026}"/>
                  </a:ext>
                </a:extLst>
              </p:cNvPr>
              <p:cNvSpPr>
                <a:spLocks noChangeShapeType="1"/>
              </p:cNvSpPr>
              <p:nvPr/>
            </p:nvSpPr>
            <p:spPr bwMode="auto">
              <a:xfrm flipH="1">
                <a:off x="5904" y="138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69" name="Line 97">
                <a:extLst>
                  <a:ext uri="{FF2B5EF4-FFF2-40B4-BE49-F238E27FC236}">
                    <a16:creationId xmlns:a16="http://schemas.microsoft.com/office/drawing/2014/main" id="{E25F5022-084D-47F3-ADF9-789CE461CF84}"/>
                  </a:ext>
                </a:extLst>
              </p:cNvPr>
              <p:cNvSpPr>
                <a:spLocks noChangeShapeType="1"/>
              </p:cNvSpPr>
              <p:nvPr/>
            </p:nvSpPr>
            <p:spPr bwMode="auto">
              <a:xfrm>
                <a:off x="5917" y="136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0" name="Line 98">
                <a:extLst>
                  <a:ext uri="{FF2B5EF4-FFF2-40B4-BE49-F238E27FC236}">
                    <a16:creationId xmlns:a16="http://schemas.microsoft.com/office/drawing/2014/main" id="{0B2F2171-509C-41E3-8AF7-BD68A45BAC41}"/>
                  </a:ext>
                </a:extLst>
              </p:cNvPr>
              <p:cNvSpPr>
                <a:spLocks noChangeShapeType="1"/>
              </p:cNvSpPr>
              <p:nvPr/>
            </p:nvSpPr>
            <p:spPr bwMode="auto">
              <a:xfrm flipH="1">
                <a:off x="5901" y="138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1" name="Line 99">
                <a:extLst>
                  <a:ext uri="{FF2B5EF4-FFF2-40B4-BE49-F238E27FC236}">
                    <a16:creationId xmlns:a16="http://schemas.microsoft.com/office/drawing/2014/main" id="{09CA63BE-D851-4C64-8DD6-DC54036F031B}"/>
                  </a:ext>
                </a:extLst>
              </p:cNvPr>
              <p:cNvSpPr>
                <a:spLocks noChangeShapeType="1"/>
              </p:cNvSpPr>
              <p:nvPr/>
            </p:nvSpPr>
            <p:spPr bwMode="auto">
              <a:xfrm>
                <a:off x="5910" y="1366"/>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2" name="Line 100">
                <a:extLst>
                  <a:ext uri="{FF2B5EF4-FFF2-40B4-BE49-F238E27FC236}">
                    <a16:creationId xmlns:a16="http://schemas.microsoft.com/office/drawing/2014/main" id="{6FCF3746-0C89-40CA-8384-06938EF313F3}"/>
                  </a:ext>
                </a:extLst>
              </p:cNvPr>
              <p:cNvSpPr>
                <a:spLocks noChangeShapeType="1"/>
              </p:cNvSpPr>
              <p:nvPr/>
            </p:nvSpPr>
            <p:spPr bwMode="auto">
              <a:xfrm flipH="1">
                <a:off x="5893" y="138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3" name="Line 101">
                <a:extLst>
                  <a:ext uri="{FF2B5EF4-FFF2-40B4-BE49-F238E27FC236}">
                    <a16:creationId xmlns:a16="http://schemas.microsoft.com/office/drawing/2014/main" id="{10F7B1DB-F1B5-4934-AB58-4F0A00D9728D}"/>
                  </a:ext>
                </a:extLst>
              </p:cNvPr>
              <p:cNvSpPr>
                <a:spLocks noChangeShapeType="1"/>
              </p:cNvSpPr>
              <p:nvPr/>
            </p:nvSpPr>
            <p:spPr bwMode="auto">
              <a:xfrm>
                <a:off x="5901" y="135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4" name="Line 102">
                <a:extLst>
                  <a:ext uri="{FF2B5EF4-FFF2-40B4-BE49-F238E27FC236}">
                    <a16:creationId xmlns:a16="http://schemas.microsoft.com/office/drawing/2014/main" id="{8584E8E3-EAB6-4BF4-9F89-59ADF762B68C}"/>
                  </a:ext>
                </a:extLst>
              </p:cNvPr>
              <p:cNvSpPr>
                <a:spLocks noChangeShapeType="1"/>
              </p:cNvSpPr>
              <p:nvPr/>
            </p:nvSpPr>
            <p:spPr bwMode="auto">
              <a:xfrm flipH="1">
                <a:off x="5883" y="137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5" name="Line 103">
                <a:extLst>
                  <a:ext uri="{FF2B5EF4-FFF2-40B4-BE49-F238E27FC236}">
                    <a16:creationId xmlns:a16="http://schemas.microsoft.com/office/drawing/2014/main" id="{F72A5D4F-53A2-4691-82E5-75F9118858BF}"/>
                  </a:ext>
                </a:extLst>
              </p:cNvPr>
              <p:cNvSpPr>
                <a:spLocks noChangeShapeType="1"/>
              </p:cNvSpPr>
              <p:nvPr/>
            </p:nvSpPr>
            <p:spPr bwMode="auto">
              <a:xfrm>
                <a:off x="5889" y="134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6" name="Line 104">
                <a:extLst>
                  <a:ext uri="{FF2B5EF4-FFF2-40B4-BE49-F238E27FC236}">
                    <a16:creationId xmlns:a16="http://schemas.microsoft.com/office/drawing/2014/main" id="{4FA9DB03-2BFD-4718-B4DC-08B8FB3EAF0C}"/>
                  </a:ext>
                </a:extLst>
              </p:cNvPr>
              <p:cNvSpPr>
                <a:spLocks noChangeShapeType="1"/>
              </p:cNvSpPr>
              <p:nvPr/>
            </p:nvSpPr>
            <p:spPr bwMode="auto">
              <a:xfrm flipH="1">
                <a:off x="5871" y="136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7" name="Line 105">
                <a:extLst>
                  <a:ext uri="{FF2B5EF4-FFF2-40B4-BE49-F238E27FC236}">
                    <a16:creationId xmlns:a16="http://schemas.microsoft.com/office/drawing/2014/main" id="{7E93E1D6-5A90-42F6-934F-EAC81A0DD4C4}"/>
                  </a:ext>
                </a:extLst>
              </p:cNvPr>
              <p:cNvSpPr>
                <a:spLocks noChangeShapeType="1"/>
              </p:cNvSpPr>
              <p:nvPr/>
            </p:nvSpPr>
            <p:spPr bwMode="auto">
              <a:xfrm>
                <a:off x="5884" y="134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8" name="Line 106">
                <a:extLst>
                  <a:ext uri="{FF2B5EF4-FFF2-40B4-BE49-F238E27FC236}">
                    <a16:creationId xmlns:a16="http://schemas.microsoft.com/office/drawing/2014/main" id="{6BBFC99A-3E3C-4393-BFF2-F8D5ABE2973F}"/>
                  </a:ext>
                </a:extLst>
              </p:cNvPr>
              <p:cNvSpPr>
                <a:spLocks noChangeShapeType="1"/>
              </p:cNvSpPr>
              <p:nvPr/>
            </p:nvSpPr>
            <p:spPr bwMode="auto">
              <a:xfrm flipH="1">
                <a:off x="5868" y="136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79" name="Line 107">
                <a:extLst>
                  <a:ext uri="{FF2B5EF4-FFF2-40B4-BE49-F238E27FC236}">
                    <a16:creationId xmlns:a16="http://schemas.microsoft.com/office/drawing/2014/main" id="{1A248A33-6BEB-4CD8-BB0E-B7DEF4E671B4}"/>
                  </a:ext>
                </a:extLst>
              </p:cNvPr>
              <p:cNvSpPr>
                <a:spLocks noChangeShapeType="1"/>
              </p:cNvSpPr>
              <p:nvPr/>
            </p:nvSpPr>
            <p:spPr bwMode="auto">
              <a:xfrm>
                <a:off x="5862" y="133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0" name="Line 108">
                <a:extLst>
                  <a:ext uri="{FF2B5EF4-FFF2-40B4-BE49-F238E27FC236}">
                    <a16:creationId xmlns:a16="http://schemas.microsoft.com/office/drawing/2014/main" id="{9968E455-004A-4778-8976-D3BB9C20AEE2}"/>
                  </a:ext>
                </a:extLst>
              </p:cNvPr>
              <p:cNvSpPr>
                <a:spLocks noChangeShapeType="1"/>
              </p:cNvSpPr>
              <p:nvPr/>
            </p:nvSpPr>
            <p:spPr bwMode="auto">
              <a:xfrm flipH="1">
                <a:off x="5844" y="135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1" name="Line 109">
                <a:extLst>
                  <a:ext uri="{FF2B5EF4-FFF2-40B4-BE49-F238E27FC236}">
                    <a16:creationId xmlns:a16="http://schemas.microsoft.com/office/drawing/2014/main" id="{C88B0992-2774-4AF5-BD9D-B497951A0BD9}"/>
                  </a:ext>
                </a:extLst>
              </p:cNvPr>
              <p:cNvSpPr>
                <a:spLocks noChangeShapeType="1"/>
              </p:cNvSpPr>
              <p:nvPr/>
            </p:nvSpPr>
            <p:spPr bwMode="auto">
              <a:xfrm>
                <a:off x="5810" y="132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2" name="Line 110">
                <a:extLst>
                  <a:ext uri="{FF2B5EF4-FFF2-40B4-BE49-F238E27FC236}">
                    <a16:creationId xmlns:a16="http://schemas.microsoft.com/office/drawing/2014/main" id="{3B3F0D0B-1560-41E6-8414-40CCA2A6BBFB}"/>
                  </a:ext>
                </a:extLst>
              </p:cNvPr>
              <p:cNvSpPr>
                <a:spLocks noChangeShapeType="1"/>
              </p:cNvSpPr>
              <p:nvPr/>
            </p:nvSpPr>
            <p:spPr bwMode="auto">
              <a:xfrm flipH="1">
                <a:off x="5793" y="1344"/>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3" name="Line 111">
                <a:extLst>
                  <a:ext uri="{FF2B5EF4-FFF2-40B4-BE49-F238E27FC236}">
                    <a16:creationId xmlns:a16="http://schemas.microsoft.com/office/drawing/2014/main" id="{18140D8C-33F3-4D33-AA62-5B5DC7D784FE}"/>
                  </a:ext>
                </a:extLst>
              </p:cNvPr>
              <p:cNvSpPr>
                <a:spLocks noChangeShapeType="1"/>
              </p:cNvSpPr>
              <p:nvPr/>
            </p:nvSpPr>
            <p:spPr bwMode="auto">
              <a:xfrm>
                <a:off x="5735" y="131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4" name="Line 112">
                <a:extLst>
                  <a:ext uri="{FF2B5EF4-FFF2-40B4-BE49-F238E27FC236}">
                    <a16:creationId xmlns:a16="http://schemas.microsoft.com/office/drawing/2014/main" id="{A4F1A8ED-89B1-4EE4-94B2-8D719C59D034}"/>
                  </a:ext>
                </a:extLst>
              </p:cNvPr>
              <p:cNvSpPr>
                <a:spLocks noChangeShapeType="1"/>
              </p:cNvSpPr>
              <p:nvPr/>
            </p:nvSpPr>
            <p:spPr bwMode="auto">
              <a:xfrm flipH="1">
                <a:off x="5718" y="132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5" name="Line 113">
                <a:extLst>
                  <a:ext uri="{FF2B5EF4-FFF2-40B4-BE49-F238E27FC236}">
                    <a16:creationId xmlns:a16="http://schemas.microsoft.com/office/drawing/2014/main" id="{7DE61029-8DE7-4A5C-9DAE-907BBA2E99C8}"/>
                  </a:ext>
                </a:extLst>
              </p:cNvPr>
              <p:cNvSpPr>
                <a:spLocks noChangeShapeType="1"/>
              </p:cNvSpPr>
              <p:nvPr/>
            </p:nvSpPr>
            <p:spPr bwMode="auto">
              <a:xfrm>
                <a:off x="5718" y="130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6" name="Line 114">
                <a:extLst>
                  <a:ext uri="{FF2B5EF4-FFF2-40B4-BE49-F238E27FC236}">
                    <a16:creationId xmlns:a16="http://schemas.microsoft.com/office/drawing/2014/main" id="{D766015A-BC0E-4729-B686-687BCD5F177B}"/>
                  </a:ext>
                </a:extLst>
              </p:cNvPr>
              <p:cNvSpPr>
                <a:spLocks noChangeShapeType="1"/>
              </p:cNvSpPr>
              <p:nvPr/>
            </p:nvSpPr>
            <p:spPr bwMode="auto">
              <a:xfrm flipH="1">
                <a:off x="5700" y="132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7" name="Line 115">
                <a:extLst>
                  <a:ext uri="{FF2B5EF4-FFF2-40B4-BE49-F238E27FC236}">
                    <a16:creationId xmlns:a16="http://schemas.microsoft.com/office/drawing/2014/main" id="{08EBA797-22F4-4D76-AB46-24D7C4DE6F7B}"/>
                  </a:ext>
                </a:extLst>
              </p:cNvPr>
              <p:cNvSpPr>
                <a:spLocks noChangeShapeType="1"/>
              </p:cNvSpPr>
              <p:nvPr/>
            </p:nvSpPr>
            <p:spPr bwMode="auto">
              <a:xfrm>
                <a:off x="5697" y="130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8" name="Line 116">
                <a:extLst>
                  <a:ext uri="{FF2B5EF4-FFF2-40B4-BE49-F238E27FC236}">
                    <a16:creationId xmlns:a16="http://schemas.microsoft.com/office/drawing/2014/main" id="{3B32EAD7-230A-4A00-BE8B-126453EBBD76}"/>
                  </a:ext>
                </a:extLst>
              </p:cNvPr>
              <p:cNvSpPr>
                <a:spLocks noChangeShapeType="1"/>
              </p:cNvSpPr>
              <p:nvPr/>
            </p:nvSpPr>
            <p:spPr bwMode="auto">
              <a:xfrm flipH="1">
                <a:off x="5681" y="132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89" name="Line 117">
                <a:extLst>
                  <a:ext uri="{FF2B5EF4-FFF2-40B4-BE49-F238E27FC236}">
                    <a16:creationId xmlns:a16="http://schemas.microsoft.com/office/drawing/2014/main" id="{319DD293-9A7F-43BE-9665-C5420D17E806}"/>
                  </a:ext>
                </a:extLst>
              </p:cNvPr>
              <p:cNvSpPr>
                <a:spLocks noChangeShapeType="1"/>
              </p:cNvSpPr>
              <p:nvPr/>
            </p:nvSpPr>
            <p:spPr bwMode="auto">
              <a:xfrm>
                <a:off x="5681" y="129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0" name="Line 118">
                <a:extLst>
                  <a:ext uri="{FF2B5EF4-FFF2-40B4-BE49-F238E27FC236}">
                    <a16:creationId xmlns:a16="http://schemas.microsoft.com/office/drawing/2014/main" id="{84811FBA-FD39-4F89-8BC5-AE9CD88FB45C}"/>
                  </a:ext>
                </a:extLst>
              </p:cNvPr>
              <p:cNvSpPr>
                <a:spLocks noChangeShapeType="1"/>
              </p:cNvSpPr>
              <p:nvPr/>
            </p:nvSpPr>
            <p:spPr bwMode="auto">
              <a:xfrm flipH="1">
                <a:off x="5663" y="131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1" name="Line 119">
                <a:extLst>
                  <a:ext uri="{FF2B5EF4-FFF2-40B4-BE49-F238E27FC236}">
                    <a16:creationId xmlns:a16="http://schemas.microsoft.com/office/drawing/2014/main" id="{F00D1AA8-DACE-4475-A1E3-92450BD97BAA}"/>
                  </a:ext>
                </a:extLst>
              </p:cNvPr>
              <p:cNvSpPr>
                <a:spLocks noChangeShapeType="1"/>
              </p:cNvSpPr>
              <p:nvPr/>
            </p:nvSpPr>
            <p:spPr bwMode="auto">
              <a:xfrm>
                <a:off x="5672" y="128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2" name="Line 120">
                <a:extLst>
                  <a:ext uri="{FF2B5EF4-FFF2-40B4-BE49-F238E27FC236}">
                    <a16:creationId xmlns:a16="http://schemas.microsoft.com/office/drawing/2014/main" id="{4F82F56F-5C23-4B58-810D-3CC6400DB526}"/>
                  </a:ext>
                </a:extLst>
              </p:cNvPr>
              <p:cNvSpPr>
                <a:spLocks noChangeShapeType="1"/>
              </p:cNvSpPr>
              <p:nvPr/>
            </p:nvSpPr>
            <p:spPr bwMode="auto">
              <a:xfrm flipH="1">
                <a:off x="5655" y="130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3" name="Line 121">
                <a:extLst>
                  <a:ext uri="{FF2B5EF4-FFF2-40B4-BE49-F238E27FC236}">
                    <a16:creationId xmlns:a16="http://schemas.microsoft.com/office/drawing/2014/main" id="{B5D3DD86-4B88-4424-BE22-2435C1F79A8A}"/>
                  </a:ext>
                </a:extLst>
              </p:cNvPr>
              <p:cNvSpPr>
                <a:spLocks noChangeShapeType="1"/>
              </p:cNvSpPr>
              <p:nvPr/>
            </p:nvSpPr>
            <p:spPr bwMode="auto">
              <a:xfrm>
                <a:off x="5670" y="12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4" name="Line 122">
                <a:extLst>
                  <a:ext uri="{FF2B5EF4-FFF2-40B4-BE49-F238E27FC236}">
                    <a16:creationId xmlns:a16="http://schemas.microsoft.com/office/drawing/2014/main" id="{06F2C35F-CD98-498D-943B-8FAAA6A50E8C}"/>
                  </a:ext>
                </a:extLst>
              </p:cNvPr>
              <p:cNvSpPr>
                <a:spLocks noChangeShapeType="1"/>
              </p:cNvSpPr>
              <p:nvPr/>
            </p:nvSpPr>
            <p:spPr bwMode="auto">
              <a:xfrm flipH="1">
                <a:off x="5654" y="1300"/>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5" name="Line 123">
                <a:extLst>
                  <a:ext uri="{FF2B5EF4-FFF2-40B4-BE49-F238E27FC236}">
                    <a16:creationId xmlns:a16="http://schemas.microsoft.com/office/drawing/2014/main" id="{B8280DC7-A05E-42DA-99A5-3DF506E137EB}"/>
                  </a:ext>
                </a:extLst>
              </p:cNvPr>
              <p:cNvSpPr>
                <a:spLocks noChangeShapeType="1"/>
              </p:cNvSpPr>
              <p:nvPr/>
            </p:nvSpPr>
            <p:spPr bwMode="auto">
              <a:xfrm>
                <a:off x="5621" y="1218"/>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6" name="Line 124">
                <a:extLst>
                  <a:ext uri="{FF2B5EF4-FFF2-40B4-BE49-F238E27FC236}">
                    <a16:creationId xmlns:a16="http://schemas.microsoft.com/office/drawing/2014/main" id="{8C381450-E234-47D0-A4DA-7D96E894E78D}"/>
                  </a:ext>
                </a:extLst>
              </p:cNvPr>
              <p:cNvSpPr>
                <a:spLocks noChangeShapeType="1"/>
              </p:cNvSpPr>
              <p:nvPr/>
            </p:nvSpPr>
            <p:spPr bwMode="auto">
              <a:xfrm flipH="1">
                <a:off x="5605" y="123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7" name="Line 125">
                <a:extLst>
                  <a:ext uri="{FF2B5EF4-FFF2-40B4-BE49-F238E27FC236}">
                    <a16:creationId xmlns:a16="http://schemas.microsoft.com/office/drawing/2014/main" id="{B2251467-E813-4966-8039-188CDC79FD07}"/>
                  </a:ext>
                </a:extLst>
              </p:cNvPr>
              <p:cNvSpPr>
                <a:spLocks noChangeShapeType="1"/>
              </p:cNvSpPr>
              <p:nvPr/>
            </p:nvSpPr>
            <p:spPr bwMode="auto">
              <a:xfrm>
                <a:off x="5612" y="121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8" name="Line 126">
                <a:extLst>
                  <a:ext uri="{FF2B5EF4-FFF2-40B4-BE49-F238E27FC236}">
                    <a16:creationId xmlns:a16="http://schemas.microsoft.com/office/drawing/2014/main" id="{53999FD3-70DD-4396-A2DD-9DA75F545174}"/>
                  </a:ext>
                </a:extLst>
              </p:cNvPr>
              <p:cNvSpPr>
                <a:spLocks noChangeShapeType="1"/>
              </p:cNvSpPr>
              <p:nvPr/>
            </p:nvSpPr>
            <p:spPr bwMode="auto">
              <a:xfrm flipH="1">
                <a:off x="5594" y="123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999" name="Line 127">
                <a:extLst>
                  <a:ext uri="{FF2B5EF4-FFF2-40B4-BE49-F238E27FC236}">
                    <a16:creationId xmlns:a16="http://schemas.microsoft.com/office/drawing/2014/main" id="{B5FD6664-BE0C-4FDB-93BB-1963149189B6}"/>
                  </a:ext>
                </a:extLst>
              </p:cNvPr>
              <p:cNvSpPr>
                <a:spLocks noChangeShapeType="1"/>
              </p:cNvSpPr>
              <p:nvPr/>
            </p:nvSpPr>
            <p:spPr bwMode="auto">
              <a:xfrm>
                <a:off x="5564" y="118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0" name="Line 128">
                <a:extLst>
                  <a:ext uri="{FF2B5EF4-FFF2-40B4-BE49-F238E27FC236}">
                    <a16:creationId xmlns:a16="http://schemas.microsoft.com/office/drawing/2014/main" id="{5FD3D830-B8EE-446D-955C-45E20DDEFECC}"/>
                  </a:ext>
                </a:extLst>
              </p:cNvPr>
              <p:cNvSpPr>
                <a:spLocks noChangeShapeType="1"/>
              </p:cNvSpPr>
              <p:nvPr/>
            </p:nvSpPr>
            <p:spPr bwMode="auto">
              <a:xfrm flipH="1">
                <a:off x="5546" y="120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1" name="Line 129">
                <a:extLst>
                  <a:ext uri="{FF2B5EF4-FFF2-40B4-BE49-F238E27FC236}">
                    <a16:creationId xmlns:a16="http://schemas.microsoft.com/office/drawing/2014/main" id="{4EC6B13E-1806-4E75-A05C-D6550A59912E}"/>
                  </a:ext>
                </a:extLst>
              </p:cNvPr>
              <p:cNvSpPr>
                <a:spLocks noChangeShapeType="1"/>
              </p:cNvSpPr>
              <p:nvPr/>
            </p:nvSpPr>
            <p:spPr bwMode="auto">
              <a:xfrm>
                <a:off x="5506" y="11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2" name="Line 130">
                <a:extLst>
                  <a:ext uri="{FF2B5EF4-FFF2-40B4-BE49-F238E27FC236}">
                    <a16:creationId xmlns:a16="http://schemas.microsoft.com/office/drawing/2014/main" id="{C10A5D84-3EEE-41BD-B54F-A1CD09AA8DB2}"/>
                  </a:ext>
                </a:extLst>
              </p:cNvPr>
              <p:cNvSpPr>
                <a:spLocks noChangeShapeType="1"/>
              </p:cNvSpPr>
              <p:nvPr/>
            </p:nvSpPr>
            <p:spPr bwMode="auto">
              <a:xfrm flipH="1">
                <a:off x="5488" y="119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3" name="Line 131">
                <a:extLst>
                  <a:ext uri="{FF2B5EF4-FFF2-40B4-BE49-F238E27FC236}">
                    <a16:creationId xmlns:a16="http://schemas.microsoft.com/office/drawing/2014/main" id="{12CBA45A-F677-428E-9A02-15D45213413E}"/>
                  </a:ext>
                </a:extLst>
              </p:cNvPr>
              <p:cNvSpPr>
                <a:spLocks noChangeShapeType="1"/>
              </p:cNvSpPr>
              <p:nvPr/>
            </p:nvSpPr>
            <p:spPr bwMode="auto">
              <a:xfrm>
                <a:off x="5474" y="11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4" name="Line 132">
                <a:extLst>
                  <a:ext uri="{FF2B5EF4-FFF2-40B4-BE49-F238E27FC236}">
                    <a16:creationId xmlns:a16="http://schemas.microsoft.com/office/drawing/2014/main" id="{1ED1AC63-43F7-45E8-9BC5-53C1F857F535}"/>
                  </a:ext>
                </a:extLst>
              </p:cNvPr>
              <p:cNvSpPr>
                <a:spLocks noChangeShapeType="1"/>
              </p:cNvSpPr>
              <p:nvPr/>
            </p:nvSpPr>
            <p:spPr bwMode="auto">
              <a:xfrm flipH="1">
                <a:off x="5458" y="119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5" name="Line 133">
                <a:extLst>
                  <a:ext uri="{FF2B5EF4-FFF2-40B4-BE49-F238E27FC236}">
                    <a16:creationId xmlns:a16="http://schemas.microsoft.com/office/drawing/2014/main" id="{F2B78775-4045-48BA-9ED2-AA5BE87B803A}"/>
                  </a:ext>
                </a:extLst>
              </p:cNvPr>
              <p:cNvSpPr>
                <a:spLocks noChangeShapeType="1"/>
              </p:cNvSpPr>
              <p:nvPr/>
            </p:nvSpPr>
            <p:spPr bwMode="auto">
              <a:xfrm>
                <a:off x="5470" y="11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6" name="Line 134">
                <a:extLst>
                  <a:ext uri="{FF2B5EF4-FFF2-40B4-BE49-F238E27FC236}">
                    <a16:creationId xmlns:a16="http://schemas.microsoft.com/office/drawing/2014/main" id="{2C168C92-0FDF-4254-BCA2-C50B7AF5F604}"/>
                  </a:ext>
                </a:extLst>
              </p:cNvPr>
              <p:cNvSpPr>
                <a:spLocks noChangeShapeType="1"/>
              </p:cNvSpPr>
              <p:nvPr/>
            </p:nvSpPr>
            <p:spPr bwMode="auto">
              <a:xfrm flipH="1">
                <a:off x="5452" y="119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7" name="Line 135">
                <a:extLst>
                  <a:ext uri="{FF2B5EF4-FFF2-40B4-BE49-F238E27FC236}">
                    <a16:creationId xmlns:a16="http://schemas.microsoft.com/office/drawing/2014/main" id="{835E89B7-CFEF-435D-B10A-22769F072FE3}"/>
                  </a:ext>
                </a:extLst>
              </p:cNvPr>
              <p:cNvSpPr>
                <a:spLocks noChangeShapeType="1"/>
              </p:cNvSpPr>
              <p:nvPr/>
            </p:nvSpPr>
            <p:spPr bwMode="auto">
              <a:xfrm>
                <a:off x="5456" y="11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8" name="Line 136">
                <a:extLst>
                  <a:ext uri="{FF2B5EF4-FFF2-40B4-BE49-F238E27FC236}">
                    <a16:creationId xmlns:a16="http://schemas.microsoft.com/office/drawing/2014/main" id="{AF808136-BACA-4723-B614-B37106707203}"/>
                  </a:ext>
                </a:extLst>
              </p:cNvPr>
              <p:cNvSpPr>
                <a:spLocks noChangeShapeType="1"/>
              </p:cNvSpPr>
              <p:nvPr/>
            </p:nvSpPr>
            <p:spPr bwMode="auto">
              <a:xfrm flipH="1">
                <a:off x="5438" y="119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09" name="Line 137">
                <a:extLst>
                  <a:ext uri="{FF2B5EF4-FFF2-40B4-BE49-F238E27FC236}">
                    <a16:creationId xmlns:a16="http://schemas.microsoft.com/office/drawing/2014/main" id="{D1C90B36-BBEE-43D7-967E-9FBD78E63990}"/>
                  </a:ext>
                </a:extLst>
              </p:cNvPr>
              <p:cNvSpPr>
                <a:spLocks noChangeShapeType="1"/>
              </p:cNvSpPr>
              <p:nvPr/>
            </p:nvSpPr>
            <p:spPr bwMode="auto">
              <a:xfrm>
                <a:off x="5438" y="116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0" name="Line 138">
                <a:extLst>
                  <a:ext uri="{FF2B5EF4-FFF2-40B4-BE49-F238E27FC236}">
                    <a16:creationId xmlns:a16="http://schemas.microsoft.com/office/drawing/2014/main" id="{4F0B3186-12EA-4435-9F61-A709C089A8AE}"/>
                  </a:ext>
                </a:extLst>
              </p:cNvPr>
              <p:cNvSpPr>
                <a:spLocks noChangeShapeType="1"/>
              </p:cNvSpPr>
              <p:nvPr/>
            </p:nvSpPr>
            <p:spPr bwMode="auto">
              <a:xfrm flipH="1">
                <a:off x="5422" y="117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1" name="Line 139">
                <a:extLst>
                  <a:ext uri="{FF2B5EF4-FFF2-40B4-BE49-F238E27FC236}">
                    <a16:creationId xmlns:a16="http://schemas.microsoft.com/office/drawing/2014/main" id="{29BE6913-D2C9-47AF-9760-4B1985607D45}"/>
                  </a:ext>
                </a:extLst>
              </p:cNvPr>
              <p:cNvSpPr>
                <a:spLocks noChangeShapeType="1"/>
              </p:cNvSpPr>
              <p:nvPr/>
            </p:nvSpPr>
            <p:spPr bwMode="auto">
              <a:xfrm>
                <a:off x="5417" y="112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2" name="Line 140">
                <a:extLst>
                  <a:ext uri="{FF2B5EF4-FFF2-40B4-BE49-F238E27FC236}">
                    <a16:creationId xmlns:a16="http://schemas.microsoft.com/office/drawing/2014/main" id="{6206C722-2544-41CD-AECF-C94C5FF5DA9E}"/>
                  </a:ext>
                </a:extLst>
              </p:cNvPr>
              <p:cNvSpPr>
                <a:spLocks noChangeShapeType="1"/>
              </p:cNvSpPr>
              <p:nvPr/>
            </p:nvSpPr>
            <p:spPr bwMode="auto">
              <a:xfrm flipH="1">
                <a:off x="5399" y="114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3" name="Line 141">
                <a:extLst>
                  <a:ext uri="{FF2B5EF4-FFF2-40B4-BE49-F238E27FC236}">
                    <a16:creationId xmlns:a16="http://schemas.microsoft.com/office/drawing/2014/main" id="{2B1E3B2B-8B66-4523-A17F-BFFBC6DC75E7}"/>
                  </a:ext>
                </a:extLst>
              </p:cNvPr>
              <p:cNvSpPr>
                <a:spLocks noChangeShapeType="1"/>
              </p:cNvSpPr>
              <p:nvPr/>
            </p:nvSpPr>
            <p:spPr bwMode="auto">
              <a:xfrm>
                <a:off x="5414" y="112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4" name="Line 142">
                <a:extLst>
                  <a:ext uri="{FF2B5EF4-FFF2-40B4-BE49-F238E27FC236}">
                    <a16:creationId xmlns:a16="http://schemas.microsoft.com/office/drawing/2014/main" id="{D4CF4895-CA60-4719-9DF8-A33D09A6E2F0}"/>
                  </a:ext>
                </a:extLst>
              </p:cNvPr>
              <p:cNvSpPr>
                <a:spLocks noChangeShapeType="1"/>
              </p:cNvSpPr>
              <p:nvPr/>
            </p:nvSpPr>
            <p:spPr bwMode="auto">
              <a:xfrm flipH="1">
                <a:off x="5398" y="114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5" name="Line 143">
                <a:extLst>
                  <a:ext uri="{FF2B5EF4-FFF2-40B4-BE49-F238E27FC236}">
                    <a16:creationId xmlns:a16="http://schemas.microsoft.com/office/drawing/2014/main" id="{216B5F9F-ECF7-4EA5-8F18-9DBD70CE3729}"/>
                  </a:ext>
                </a:extLst>
              </p:cNvPr>
              <p:cNvSpPr>
                <a:spLocks noChangeShapeType="1"/>
              </p:cNvSpPr>
              <p:nvPr/>
            </p:nvSpPr>
            <p:spPr bwMode="auto">
              <a:xfrm>
                <a:off x="5411" y="111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6" name="Line 144">
                <a:extLst>
                  <a:ext uri="{FF2B5EF4-FFF2-40B4-BE49-F238E27FC236}">
                    <a16:creationId xmlns:a16="http://schemas.microsoft.com/office/drawing/2014/main" id="{25B150B9-56E1-43BB-A995-2DFB3B357011}"/>
                  </a:ext>
                </a:extLst>
              </p:cNvPr>
              <p:cNvSpPr>
                <a:spLocks noChangeShapeType="1"/>
              </p:cNvSpPr>
              <p:nvPr/>
            </p:nvSpPr>
            <p:spPr bwMode="auto">
              <a:xfrm flipH="1">
                <a:off x="5395" y="113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7" name="Line 145">
                <a:extLst>
                  <a:ext uri="{FF2B5EF4-FFF2-40B4-BE49-F238E27FC236}">
                    <a16:creationId xmlns:a16="http://schemas.microsoft.com/office/drawing/2014/main" id="{1BD87004-FA3B-43C0-A8F6-6CD4080688C0}"/>
                  </a:ext>
                </a:extLst>
              </p:cNvPr>
              <p:cNvSpPr>
                <a:spLocks noChangeShapeType="1"/>
              </p:cNvSpPr>
              <p:nvPr/>
            </p:nvSpPr>
            <p:spPr bwMode="auto">
              <a:xfrm>
                <a:off x="5399" y="1092"/>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8" name="Line 146">
                <a:extLst>
                  <a:ext uri="{FF2B5EF4-FFF2-40B4-BE49-F238E27FC236}">
                    <a16:creationId xmlns:a16="http://schemas.microsoft.com/office/drawing/2014/main" id="{EF2D5A57-23A0-4B1F-99F6-B269B3E24DED}"/>
                  </a:ext>
                </a:extLst>
              </p:cNvPr>
              <p:cNvSpPr>
                <a:spLocks noChangeShapeType="1"/>
              </p:cNvSpPr>
              <p:nvPr/>
            </p:nvSpPr>
            <p:spPr bwMode="auto">
              <a:xfrm flipH="1">
                <a:off x="5381" y="1108"/>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19" name="Line 147">
                <a:extLst>
                  <a:ext uri="{FF2B5EF4-FFF2-40B4-BE49-F238E27FC236}">
                    <a16:creationId xmlns:a16="http://schemas.microsoft.com/office/drawing/2014/main" id="{2702FB8F-C3DB-42D4-8C2C-5E24E35280CB}"/>
                  </a:ext>
                </a:extLst>
              </p:cNvPr>
              <p:cNvSpPr>
                <a:spLocks noChangeShapeType="1"/>
              </p:cNvSpPr>
              <p:nvPr/>
            </p:nvSpPr>
            <p:spPr bwMode="auto">
              <a:xfrm>
                <a:off x="5395" y="108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0" name="Line 148">
                <a:extLst>
                  <a:ext uri="{FF2B5EF4-FFF2-40B4-BE49-F238E27FC236}">
                    <a16:creationId xmlns:a16="http://schemas.microsoft.com/office/drawing/2014/main" id="{C51F2409-A202-439F-9165-22F16C15E834}"/>
                  </a:ext>
                </a:extLst>
              </p:cNvPr>
              <p:cNvSpPr>
                <a:spLocks noChangeShapeType="1"/>
              </p:cNvSpPr>
              <p:nvPr/>
            </p:nvSpPr>
            <p:spPr bwMode="auto">
              <a:xfrm flipH="1">
                <a:off x="5377" y="110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1" name="Line 149">
                <a:extLst>
                  <a:ext uri="{FF2B5EF4-FFF2-40B4-BE49-F238E27FC236}">
                    <a16:creationId xmlns:a16="http://schemas.microsoft.com/office/drawing/2014/main" id="{29609E36-82CB-4128-A5AC-0A3A78EC4A5C}"/>
                  </a:ext>
                </a:extLst>
              </p:cNvPr>
              <p:cNvSpPr>
                <a:spLocks noChangeShapeType="1"/>
              </p:cNvSpPr>
              <p:nvPr/>
            </p:nvSpPr>
            <p:spPr bwMode="auto">
              <a:xfrm>
                <a:off x="5343" y="105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2" name="Line 150">
                <a:extLst>
                  <a:ext uri="{FF2B5EF4-FFF2-40B4-BE49-F238E27FC236}">
                    <a16:creationId xmlns:a16="http://schemas.microsoft.com/office/drawing/2014/main" id="{825106B0-89BF-481E-AD09-72A36B91DA33}"/>
                  </a:ext>
                </a:extLst>
              </p:cNvPr>
              <p:cNvSpPr>
                <a:spLocks noChangeShapeType="1"/>
              </p:cNvSpPr>
              <p:nvPr/>
            </p:nvSpPr>
            <p:spPr bwMode="auto">
              <a:xfrm flipH="1">
                <a:off x="5325" y="107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3" name="Line 151">
                <a:extLst>
                  <a:ext uri="{FF2B5EF4-FFF2-40B4-BE49-F238E27FC236}">
                    <a16:creationId xmlns:a16="http://schemas.microsoft.com/office/drawing/2014/main" id="{420CFD7F-4628-4678-A42D-4845A92DBF5B}"/>
                  </a:ext>
                </a:extLst>
              </p:cNvPr>
              <p:cNvSpPr>
                <a:spLocks noChangeShapeType="1"/>
              </p:cNvSpPr>
              <p:nvPr/>
            </p:nvSpPr>
            <p:spPr bwMode="auto">
              <a:xfrm>
                <a:off x="5290" y="1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4" name="Line 152">
                <a:extLst>
                  <a:ext uri="{FF2B5EF4-FFF2-40B4-BE49-F238E27FC236}">
                    <a16:creationId xmlns:a16="http://schemas.microsoft.com/office/drawing/2014/main" id="{6B9F1FE1-7B1F-4495-917A-17A1FD54364A}"/>
                  </a:ext>
                </a:extLst>
              </p:cNvPr>
              <p:cNvSpPr>
                <a:spLocks noChangeShapeType="1"/>
              </p:cNvSpPr>
              <p:nvPr/>
            </p:nvSpPr>
            <p:spPr bwMode="auto">
              <a:xfrm flipH="1">
                <a:off x="5274" y="106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5" name="Line 153">
                <a:extLst>
                  <a:ext uri="{FF2B5EF4-FFF2-40B4-BE49-F238E27FC236}">
                    <a16:creationId xmlns:a16="http://schemas.microsoft.com/office/drawing/2014/main" id="{AD2D4CD1-7057-40BE-A522-75735B6DEB11}"/>
                  </a:ext>
                </a:extLst>
              </p:cNvPr>
              <p:cNvSpPr>
                <a:spLocks noChangeShapeType="1"/>
              </p:cNvSpPr>
              <p:nvPr/>
            </p:nvSpPr>
            <p:spPr bwMode="auto">
              <a:xfrm>
                <a:off x="5251" y="103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6" name="Line 154">
                <a:extLst>
                  <a:ext uri="{FF2B5EF4-FFF2-40B4-BE49-F238E27FC236}">
                    <a16:creationId xmlns:a16="http://schemas.microsoft.com/office/drawing/2014/main" id="{B7D2C9CE-E163-4ACF-875D-CCEBBC07AD77}"/>
                  </a:ext>
                </a:extLst>
              </p:cNvPr>
              <p:cNvSpPr>
                <a:spLocks noChangeShapeType="1"/>
              </p:cNvSpPr>
              <p:nvPr/>
            </p:nvSpPr>
            <p:spPr bwMode="auto">
              <a:xfrm flipH="1">
                <a:off x="5235" y="105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7" name="Line 155">
                <a:extLst>
                  <a:ext uri="{FF2B5EF4-FFF2-40B4-BE49-F238E27FC236}">
                    <a16:creationId xmlns:a16="http://schemas.microsoft.com/office/drawing/2014/main" id="{418B8C62-6F07-46FE-9AC1-3EB6024C09D3}"/>
                  </a:ext>
                </a:extLst>
              </p:cNvPr>
              <p:cNvSpPr>
                <a:spLocks noChangeShapeType="1"/>
              </p:cNvSpPr>
              <p:nvPr/>
            </p:nvSpPr>
            <p:spPr bwMode="auto">
              <a:xfrm>
                <a:off x="5221" y="102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8" name="Line 156">
                <a:extLst>
                  <a:ext uri="{FF2B5EF4-FFF2-40B4-BE49-F238E27FC236}">
                    <a16:creationId xmlns:a16="http://schemas.microsoft.com/office/drawing/2014/main" id="{C7FE001A-4CB1-4172-8F0D-82AB2C938648}"/>
                  </a:ext>
                </a:extLst>
              </p:cNvPr>
              <p:cNvSpPr>
                <a:spLocks noChangeShapeType="1"/>
              </p:cNvSpPr>
              <p:nvPr/>
            </p:nvSpPr>
            <p:spPr bwMode="auto">
              <a:xfrm flipH="1">
                <a:off x="5203" y="104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29" name="Line 157">
                <a:extLst>
                  <a:ext uri="{FF2B5EF4-FFF2-40B4-BE49-F238E27FC236}">
                    <a16:creationId xmlns:a16="http://schemas.microsoft.com/office/drawing/2014/main" id="{7BDB0F58-53EE-45BA-A0CB-44DF3C2AF22C}"/>
                  </a:ext>
                </a:extLst>
              </p:cNvPr>
              <p:cNvSpPr>
                <a:spLocks noChangeShapeType="1"/>
              </p:cNvSpPr>
              <p:nvPr/>
            </p:nvSpPr>
            <p:spPr bwMode="auto">
              <a:xfrm>
                <a:off x="5190" y="100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0" name="Line 158">
                <a:extLst>
                  <a:ext uri="{FF2B5EF4-FFF2-40B4-BE49-F238E27FC236}">
                    <a16:creationId xmlns:a16="http://schemas.microsoft.com/office/drawing/2014/main" id="{C07791E0-964F-443A-94DD-77C326B1CC5E}"/>
                  </a:ext>
                </a:extLst>
              </p:cNvPr>
              <p:cNvSpPr>
                <a:spLocks noChangeShapeType="1"/>
              </p:cNvSpPr>
              <p:nvPr/>
            </p:nvSpPr>
            <p:spPr bwMode="auto">
              <a:xfrm flipH="1">
                <a:off x="5172" y="102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1" name="Line 159">
                <a:extLst>
                  <a:ext uri="{FF2B5EF4-FFF2-40B4-BE49-F238E27FC236}">
                    <a16:creationId xmlns:a16="http://schemas.microsoft.com/office/drawing/2014/main" id="{51325A89-575D-4278-8FF8-306B46826030}"/>
                  </a:ext>
                </a:extLst>
              </p:cNvPr>
              <p:cNvSpPr>
                <a:spLocks noChangeShapeType="1"/>
              </p:cNvSpPr>
              <p:nvPr/>
            </p:nvSpPr>
            <p:spPr bwMode="auto">
              <a:xfrm>
                <a:off x="5184" y="99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2" name="Line 160">
                <a:extLst>
                  <a:ext uri="{FF2B5EF4-FFF2-40B4-BE49-F238E27FC236}">
                    <a16:creationId xmlns:a16="http://schemas.microsoft.com/office/drawing/2014/main" id="{D169DA94-2E5C-49DB-80BA-0955954940CC}"/>
                  </a:ext>
                </a:extLst>
              </p:cNvPr>
              <p:cNvSpPr>
                <a:spLocks noChangeShapeType="1"/>
              </p:cNvSpPr>
              <p:nvPr/>
            </p:nvSpPr>
            <p:spPr bwMode="auto">
              <a:xfrm flipH="1">
                <a:off x="5167" y="101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3" name="Line 161">
                <a:extLst>
                  <a:ext uri="{FF2B5EF4-FFF2-40B4-BE49-F238E27FC236}">
                    <a16:creationId xmlns:a16="http://schemas.microsoft.com/office/drawing/2014/main" id="{E9C5D2D8-E754-430C-9E5F-75F89BDEDA74}"/>
                  </a:ext>
                </a:extLst>
              </p:cNvPr>
              <p:cNvSpPr>
                <a:spLocks noChangeShapeType="1"/>
              </p:cNvSpPr>
              <p:nvPr/>
            </p:nvSpPr>
            <p:spPr bwMode="auto">
              <a:xfrm>
                <a:off x="5169" y="985"/>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4" name="Line 162">
                <a:extLst>
                  <a:ext uri="{FF2B5EF4-FFF2-40B4-BE49-F238E27FC236}">
                    <a16:creationId xmlns:a16="http://schemas.microsoft.com/office/drawing/2014/main" id="{3482F015-0CC7-4B2A-97DD-05671A25A1A7}"/>
                  </a:ext>
                </a:extLst>
              </p:cNvPr>
              <p:cNvSpPr>
                <a:spLocks noChangeShapeType="1"/>
              </p:cNvSpPr>
              <p:nvPr/>
            </p:nvSpPr>
            <p:spPr bwMode="auto">
              <a:xfrm flipH="1">
                <a:off x="5152" y="1002"/>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5" name="Line 163">
                <a:extLst>
                  <a:ext uri="{FF2B5EF4-FFF2-40B4-BE49-F238E27FC236}">
                    <a16:creationId xmlns:a16="http://schemas.microsoft.com/office/drawing/2014/main" id="{BD98E2B9-EBEB-4E7B-9904-90DE7C7D9AD8}"/>
                  </a:ext>
                </a:extLst>
              </p:cNvPr>
              <p:cNvSpPr>
                <a:spLocks noChangeShapeType="1"/>
              </p:cNvSpPr>
              <p:nvPr/>
            </p:nvSpPr>
            <p:spPr bwMode="auto">
              <a:xfrm>
                <a:off x="5067" y="945"/>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6" name="Line 164">
                <a:extLst>
                  <a:ext uri="{FF2B5EF4-FFF2-40B4-BE49-F238E27FC236}">
                    <a16:creationId xmlns:a16="http://schemas.microsoft.com/office/drawing/2014/main" id="{551A3BBB-47DD-4E62-AB87-409306393960}"/>
                  </a:ext>
                </a:extLst>
              </p:cNvPr>
              <p:cNvSpPr>
                <a:spLocks noChangeShapeType="1"/>
              </p:cNvSpPr>
              <p:nvPr/>
            </p:nvSpPr>
            <p:spPr bwMode="auto">
              <a:xfrm flipH="1">
                <a:off x="5051" y="96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7" name="Line 165">
                <a:extLst>
                  <a:ext uri="{FF2B5EF4-FFF2-40B4-BE49-F238E27FC236}">
                    <a16:creationId xmlns:a16="http://schemas.microsoft.com/office/drawing/2014/main" id="{219140C7-E6DC-4A69-B8AE-1F27CAEF5E50}"/>
                  </a:ext>
                </a:extLst>
              </p:cNvPr>
              <p:cNvSpPr>
                <a:spLocks noChangeShapeType="1"/>
              </p:cNvSpPr>
              <p:nvPr/>
            </p:nvSpPr>
            <p:spPr bwMode="auto">
              <a:xfrm>
                <a:off x="5063" y="945"/>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8" name="Line 166">
                <a:extLst>
                  <a:ext uri="{FF2B5EF4-FFF2-40B4-BE49-F238E27FC236}">
                    <a16:creationId xmlns:a16="http://schemas.microsoft.com/office/drawing/2014/main" id="{1839A5C3-0162-4368-9618-B7632406CCF1}"/>
                  </a:ext>
                </a:extLst>
              </p:cNvPr>
              <p:cNvSpPr>
                <a:spLocks noChangeShapeType="1"/>
              </p:cNvSpPr>
              <p:nvPr/>
            </p:nvSpPr>
            <p:spPr bwMode="auto">
              <a:xfrm flipH="1">
                <a:off x="5046" y="96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39" name="Line 167">
                <a:extLst>
                  <a:ext uri="{FF2B5EF4-FFF2-40B4-BE49-F238E27FC236}">
                    <a16:creationId xmlns:a16="http://schemas.microsoft.com/office/drawing/2014/main" id="{DDE4B4E6-ACB0-488D-87CF-D5E44902F2FB}"/>
                  </a:ext>
                </a:extLst>
              </p:cNvPr>
              <p:cNvSpPr>
                <a:spLocks noChangeShapeType="1"/>
              </p:cNvSpPr>
              <p:nvPr/>
            </p:nvSpPr>
            <p:spPr bwMode="auto">
              <a:xfrm>
                <a:off x="5033" y="91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0" name="Line 168">
                <a:extLst>
                  <a:ext uri="{FF2B5EF4-FFF2-40B4-BE49-F238E27FC236}">
                    <a16:creationId xmlns:a16="http://schemas.microsoft.com/office/drawing/2014/main" id="{6210D9DE-4101-463E-9B50-B683F93AE10B}"/>
                  </a:ext>
                </a:extLst>
              </p:cNvPr>
              <p:cNvSpPr>
                <a:spLocks noChangeShapeType="1"/>
              </p:cNvSpPr>
              <p:nvPr/>
            </p:nvSpPr>
            <p:spPr bwMode="auto">
              <a:xfrm flipH="1">
                <a:off x="5016" y="9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1" name="Line 169">
                <a:extLst>
                  <a:ext uri="{FF2B5EF4-FFF2-40B4-BE49-F238E27FC236}">
                    <a16:creationId xmlns:a16="http://schemas.microsoft.com/office/drawing/2014/main" id="{9124607C-2E15-41EA-B556-ACC9520A4053}"/>
                  </a:ext>
                </a:extLst>
              </p:cNvPr>
              <p:cNvSpPr>
                <a:spLocks noChangeShapeType="1"/>
              </p:cNvSpPr>
              <p:nvPr/>
            </p:nvSpPr>
            <p:spPr bwMode="auto">
              <a:xfrm>
                <a:off x="5039" y="918"/>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2" name="Line 170">
                <a:extLst>
                  <a:ext uri="{FF2B5EF4-FFF2-40B4-BE49-F238E27FC236}">
                    <a16:creationId xmlns:a16="http://schemas.microsoft.com/office/drawing/2014/main" id="{8BAE8AF3-B79A-4CA1-94CA-95A588FC6EDD}"/>
                  </a:ext>
                </a:extLst>
              </p:cNvPr>
              <p:cNvSpPr>
                <a:spLocks noChangeShapeType="1"/>
              </p:cNvSpPr>
              <p:nvPr/>
            </p:nvSpPr>
            <p:spPr bwMode="auto">
              <a:xfrm flipH="1">
                <a:off x="5021" y="93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3" name="Line 171">
                <a:extLst>
                  <a:ext uri="{FF2B5EF4-FFF2-40B4-BE49-F238E27FC236}">
                    <a16:creationId xmlns:a16="http://schemas.microsoft.com/office/drawing/2014/main" id="{77B9F6EF-4CE0-4359-A6E3-88B3E309431E}"/>
                  </a:ext>
                </a:extLst>
              </p:cNvPr>
              <p:cNvSpPr>
                <a:spLocks noChangeShapeType="1"/>
              </p:cNvSpPr>
              <p:nvPr/>
            </p:nvSpPr>
            <p:spPr bwMode="auto">
              <a:xfrm>
                <a:off x="5033" y="91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4" name="Line 172">
                <a:extLst>
                  <a:ext uri="{FF2B5EF4-FFF2-40B4-BE49-F238E27FC236}">
                    <a16:creationId xmlns:a16="http://schemas.microsoft.com/office/drawing/2014/main" id="{DD438A7B-1719-4122-BB8A-8B559B18FD99}"/>
                  </a:ext>
                </a:extLst>
              </p:cNvPr>
              <p:cNvSpPr>
                <a:spLocks noChangeShapeType="1"/>
              </p:cNvSpPr>
              <p:nvPr/>
            </p:nvSpPr>
            <p:spPr bwMode="auto">
              <a:xfrm flipH="1">
                <a:off x="5016" y="92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5" name="Line 173">
                <a:extLst>
                  <a:ext uri="{FF2B5EF4-FFF2-40B4-BE49-F238E27FC236}">
                    <a16:creationId xmlns:a16="http://schemas.microsoft.com/office/drawing/2014/main" id="{712962EE-86EC-427C-87BE-E2984C76A39E}"/>
                  </a:ext>
                </a:extLst>
              </p:cNvPr>
              <p:cNvSpPr>
                <a:spLocks noChangeShapeType="1"/>
              </p:cNvSpPr>
              <p:nvPr/>
            </p:nvSpPr>
            <p:spPr bwMode="auto">
              <a:xfrm>
                <a:off x="5042" y="92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6" name="Line 174">
                <a:extLst>
                  <a:ext uri="{FF2B5EF4-FFF2-40B4-BE49-F238E27FC236}">
                    <a16:creationId xmlns:a16="http://schemas.microsoft.com/office/drawing/2014/main" id="{28707261-AA41-4132-982D-21742661385B}"/>
                  </a:ext>
                </a:extLst>
              </p:cNvPr>
              <p:cNvSpPr>
                <a:spLocks noChangeShapeType="1"/>
              </p:cNvSpPr>
              <p:nvPr/>
            </p:nvSpPr>
            <p:spPr bwMode="auto">
              <a:xfrm flipH="1">
                <a:off x="5025" y="94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7" name="Line 175">
                <a:extLst>
                  <a:ext uri="{FF2B5EF4-FFF2-40B4-BE49-F238E27FC236}">
                    <a16:creationId xmlns:a16="http://schemas.microsoft.com/office/drawing/2014/main" id="{E24DEF86-2550-4830-ACF1-9501169D6F88}"/>
                  </a:ext>
                </a:extLst>
              </p:cNvPr>
              <p:cNvSpPr>
                <a:spLocks noChangeShapeType="1"/>
              </p:cNvSpPr>
              <p:nvPr/>
            </p:nvSpPr>
            <p:spPr bwMode="auto">
              <a:xfrm>
                <a:off x="5046" y="92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8" name="Line 176">
                <a:extLst>
                  <a:ext uri="{FF2B5EF4-FFF2-40B4-BE49-F238E27FC236}">
                    <a16:creationId xmlns:a16="http://schemas.microsoft.com/office/drawing/2014/main" id="{82B3FD24-E188-473E-925B-733C70F43252}"/>
                  </a:ext>
                </a:extLst>
              </p:cNvPr>
              <p:cNvSpPr>
                <a:spLocks noChangeShapeType="1"/>
              </p:cNvSpPr>
              <p:nvPr/>
            </p:nvSpPr>
            <p:spPr bwMode="auto">
              <a:xfrm flipH="1">
                <a:off x="5028" y="94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49" name="Line 177">
                <a:extLst>
                  <a:ext uri="{FF2B5EF4-FFF2-40B4-BE49-F238E27FC236}">
                    <a16:creationId xmlns:a16="http://schemas.microsoft.com/office/drawing/2014/main" id="{404FDFDB-0575-4D54-90AA-3848757A5BF8}"/>
                  </a:ext>
                </a:extLst>
              </p:cNvPr>
              <p:cNvSpPr>
                <a:spLocks noChangeShapeType="1"/>
              </p:cNvSpPr>
              <p:nvPr/>
            </p:nvSpPr>
            <p:spPr bwMode="auto">
              <a:xfrm>
                <a:off x="5028" y="90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0" name="Line 178">
                <a:extLst>
                  <a:ext uri="{FF2B5EF4-FFF2-40B4-BE49-F238E27FC236}">
                    <a16:creationId xmlns:a16="http://schemas.microsoft.com/office/drawing/2014/main" id="{3A5E468D-F885-4618-9229-4B891CFEA72F}"/>
                  </a:ext>
                </a:extLst>
              </p:cNvPr>
              <p:cNvSpPr>
                <a:spLocks noChangeShapeType="1"/>
              </p:cNvSpPr>
              <p:nvPr/>
            </p:nvSpPr>
            <p:spPr bwMode="auto">
              <a:xfrm flipH="1">
                <a:off x="5012" y="92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1" name="Line 179">
                <a:extLst>
                  <a:ext uri="{FF2B5EF4-FFF2-40B4-BE49-F238E27FC236}">
                    <a16:creationId xmlns:a16="http://schemas.microsoft.com/office/drawing/2014/main" id="{E8298E1B-A92E-4679-A82D-76DBA663910B}"/>
                  </a:ext>
                </a:extLst>
              </p:cNvPr>
              <p:cNvSpPr>
                <a:spLocks noChangeShapeType="1"/>
              </p:cNvSpPr>
              <p:nvPr/>
            </p:nvSpPr>
            <p:spPr bwMode="auto">
              <a:xfrm>
                <a:off x="5024" y="90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2" name="Line 180">
                <a:extLst>
                  <a:ext uri="{FF2B5EF4-FFF2-40B4-BE49-F238E27FC236}">
                    <a16:creationId xmlns:a16="http://schemas.microsoft.com/office/drawing/2014/main" id="{BB249821-DEF1-4105-9D87-AB9672D818E7}"/>
                  </a:ext>
                </a:extLst>
              </p:cNvPr>
              <p:cNvSpPr>
                <a:spLocks noChangeShapeType="1"/>
              </p:cNvSpPr>
              <p:nvPr/>
            </p:nvSpPr>
            <p:spPr bwMode="auto">
              <a:xfrm flipH="1">
                <a:off x="5007" y="91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3" name="Line 181">
                <a:extLst>
                  <a:ext uri="{FF2B5EF4-FFF2-40B4-BE49-F238E27FC236}">
                    <a16:creationId xmlns:a16="http://schemas.microsoft.com/office/drawing/2014/main" id="{53C21D79-9085-4EA9-A4C8-4E86E8338486}"/>
                  </a:ext>
                </a:extLst>
              </p:cNvPr>
              <p:cNvSpPr>
                <a:spLocks noChangeShapeType="1"/>
              </p:cNvSpPr>
              <p:nvPr/>
            </p:nvSpPr>
            <p:spPr bwMode="auto">
              <a:xfrm>
                <a:off x="5019" y="89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4" name="Line 182">
                <a:extLst>
                  <a:ext uri="{FF2B5EF4-FFF2-40B4-BE49-F238E27FC236}">
                    <a16:creationId xmlns:a16="http://schemas.microsoft.com/office/drawing/2014/main" id="{9423764D-8CA2-4027-950B-569E86326CFF}"/>
                  </a:ext>
                </a:extLst>
              </p:cNvPr>
              <p:cNvSpPr>
                <a:spLocks noChangeShapeType="1"/>
              </p:cNvSpPr>
              <p:nvPr/>
            </p:nvSpPr>
            <p:spPr bwMode="auto">
              <a:xfrm flipH="1">
                <a:off x="5003" y="91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5" name="Line 183">
                <a:extLst>
                  <a:ext uri="{FF2B5EF4-FFF2-40B4-BE49-F238E27FC236}">
                    <a16:creationId xmlns:a16="http://schemas.microsoft.com/office/drawing/2014/main" id="{0A1D7671-4068-4F1A-B50E-F2C8D0A431C6}"/>
                  </a:ext>
                </a:extLst>
              </p:cNvPr>
              <p:cNvSpPr>
                <a:spLocks noChangeShapeType="1"/>
              </p:cNvSpPr>
              <p:nvPr/>
            </p:nvSpPr>
            <p:spPr bwMode="auto">
              <a:xfrm>
                <a:off x="5016" y="89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6" name="Line 184">
                <a:extLst>
                  <a:ext uri="{FF2B5EF4-FFF2-40B4-BE49-F238E27FC236}">
                    <a16:creationId xmlns:a16="http://schemas.microsoft.com/office/drawing/2014/main" id="{621E6EAD-3209-4A9C-BA81-80804C65E70C}"/>
                  </a:ext>
                </a:extLst>
              </p:cNvPr>
              <p:cNvSpPr>
                <a:spLocks noChangeShapeType="1"/>
              </p:cNvSpPr>
              <p:nvPr/>
            </p:nvSpPr>
            <p:spPr bwMode="auto">
              <a:xfrm flipH="1">
                <a:off x="4998" y="91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7" name="Line 185">
                <a:extLst>
                  <a:ext uri="{FF2B5EF4-FFF2-40B4-BE49-F238E27FC236}">
                    <a16:creationId xmlns:a16="http://schemas.microsoft.com/office/drawing/2014/main" id="{D4255475-5A96-4BE8-9328-7100B6913B92}"/>
                  </a:ext>
                </a:extLst>
              </p:cNvPr>
              <p:cNvSpPr>
                <a:spLocks noChangeShapeType="1"/>
              </p:cNvSpPr>
              <p:nvPr/>
            </p:nvSpPr>
            <p:spPr bwMode="auto">
              <a:xfrm>
                <a:off x="5012" y="888"/>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8" name="Line 186">
                <a:extLst>
                  <a:ext uri="{FF2B5EF4-FFF2-40B4-BE49-F238E27FC236}">
                    <a16:creationId xmlns:a16="http://schemas.microsoft.com/office/drawing/2014/main" id="{6FAB0241-2D74-4917-BEC6-B135C31DF189}"/>
                  </a:ext>
                </a:extLst>
              </p:cNvPr>
              <p:cNvSpPr>
                <a:spLocks noChangeShapeType="1"/>
              </p:cNvSpPr>
              <p:nvPr/>
            </p:nvSpPr>
            <p:spPr bwMode="auto">
              <a:xfrm flipH="1">
                <a:off x="4994" y="90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59" name="Line 187">
                <a:extLst>
                  <a:ext uri="{FF2B5EF4-FFF2-40B4-BE49-F238E27FC236}">
                    <a16:creationId xmlns:a16="http://schemas.microsoft.com/office/drawing/2014/main" id="{FEF195D6-03F1-43FA-905F-B6EEFA240782}"/>
                  </a:ext>
                </a:extLst>
              </p:cNvPr>
              <p:cNvSpPr>
                <a:spLocks noChangeShapeType="1"/>
              </p:cNvSpPr>
              <p:nvPr/>
            </p:nvSpPr>
            <p:spPr bwMode="auto">
              <a:xfrm>
                <a:off x="5007" y="885"/>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0" name="Line 188">
                <a:extLst>
                  <a:ext uri="{FF2B5EF4-FFF2-40B4-BE49-F238E27FC236}">
                    <a16:creationId xmlns:a16="http://schemas.microsoft.com/office/drawing/2014/main" id="{37B9DECB-CD73-43ED-A256-730F735046C3}"/>
                  </a:ext>
                </a:extLst>
              </p:cNvPr>
              <p:cNvSpPr>
                <a:spLocks noChangeShapeType="1"/>
              </p:cNvSpPr>
              <p:nvPr/>
            </p:nvSpPr>
            <p:spPr bwMode="auto">
              <a:xfrm flipH="1">
                <a:off x="4989" y="90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1" name="Line 189">
                <a:extLst>
                  <a:ext uri="{FF2B5EF4-FFF2-40B4-BE49-F238E27FC236}">
                    <a16:creationId xmlns:a16="http://schemas.microsoft.com/office/drawing/2014/main" id="{1611E39D-B3BD-46F3-8BDE-A960FD5AB810}"/>
                  </a:ext>
                </a:extLst>
              </p:cNvPr>
              <p:cNvSpPr>
                <a:spLocks noChangeShapeType="1"/>
              </p:cNvSpPr>
              <p:nvPr/>
            </p:nvSpPr>
            <p:spPr bwMode="auto">
              <a:xfrm>
                <a:off x="5003" y="885"/>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2" name="Line 190">
                <a:extLst>
                  <a:ext uri="{FF2B5EF4-FFF2-40B4-BE49-F238E27FC236}">
                    <a16:creationId xmlns:a16="http://schemas.microsoft.com/office/drawing/2014/main" id="{59B845F2-FC4D-40BF-92C9-58E486B22286}"/>
                  </a:ext>
                </a:extLst>
              </p:cNvPr>
              <p:cNvSpPr>
                <a:spLocks noChangeShapeType="1"/>
              </p:cNvSpPr>
              <p:nvPr/>
            </p:nvSpPr>
            <p:spPr bwMode="auto">
              <a:xfrm flipH="1">
                <a:off x="4985" y="90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3" name="Line 191">
                <a:extLst>
                  <a:ext uri="{FF2B5EF4-FFF2-40B4-BE49-F238E27FC236}">
                    <a16:creationId xmlns:a16="http://schemas.microsoft.com/office/drawing/2014/main" id="{856E3F9D-7639-4E8A-918F-3B789A0D7C91}"/>
                  </a:ext>
                </a:extLst>
              </p:cNvPr>
              <p:cNvSpPr>
                <a:spLocks noChangeShapeType="1"/>
              </p:cNvSpPr>
              <p:nvPr/>
            </p:nvSpPr>
            <p:spPr bwMode="auto">
              <a:xfrm>
                <a:off x="4982" y="8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4" name="Line 192">
                <a:extLst>
                  <a:ext uri="{FF2B5EF4-FFF2-40B4-BE49-F238E27FC236}">
                    <a16:creationId xmlns:a16="http://schemas.microsoft.com/office/drawing/2014/main" id="{20B6792D-94B6-4CDA-8899-2DCF458A5E24}"/>
                  </a:ext>
                </a:extLst>
              </p:cNvPr>
              <p:cNvSpPr>
                <a:spLocks noChangeShapeType="1"/>
              </p:cNvSpPr>
              <p:nvPr/>
            </p:nvSpPr>
            <p:spPr bwMode="auto">
              <a:xfrm flipH="1">
                <a:off x="4964" y="88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5" name="Line 193">
                <a:extLst>
                  <a:ext uri="{FF2B5EF4-FFF2-40B4-BE49-F238E27FC236}">
                    <a16:creationId xmlns:a16="http://schemas.microsoft.com/office/drawing/2014/main" id="{BDC7009D-B48E-49C5-AF82-1352965BF1B9}"/>
                  </a:ext>
                </a:extLst>
              </p:cNvPr>
              <p:cNvSpPr>
                <a:spLocks noChangeShapeType="1"/>
              </p:cNvSpPr>
              <p:nvPr/>
            </p:nvSpPr>
            <p:spPr bwMode="auto">
              <a:xfrm>
                <a:off x="4935" y="85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6" name="Line 194">
                <a:extLst>
                  <a:ext uri="{FF2B5EF4-FFF2-40B4-BE49-F238E27FC236}">
                    <a16:creationId xmlns:a16="http://schemas.microsoft.com/office/drawing/2014/main" id="{3E895D7C-5ADF-4144-A88A-1E93352CC31A}"/>
                  </a:ext>
                </a:extLst>
              </p:cNvPr>
              <p:cNvSpPr>
                <a:spLocks noChangeShapeType="1"/>
              </p:cNvSpPr>
              <p:nvPr/>
            </p:nvSpPr>
            <p:spPr bwMode="auto">
              <a:xfrm flipH="1">
                <a:off x="4917" y="87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7" name="Line 195">
                <a:extLst>
                  <a:ext uri="{FF2B5EF4-FFF2-40B4-BE49-F238E27FC236}">
                    <a16:creationId xmlns:a16="http://schemas.microsoft.com/office/drawing/2014/main" id="{A7A14D14-B689-444E-B666-43261FA1BAC2}"/>
                  </a:ext>
                </a:extLst>
              </p:cNvPr>
              <p:cNvSpPr>
                <a:spLocks noChangeShapeType="1"/>
              </p:cNvSpPr>
              <p:nvPr/>
            </p:nvSpPr>
            <p:spPr bwMode="auto">
              <a:xfrm>
                <a:off x="4871" y="81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8" name="Line 196">
                <a:extLst>
                  <a:ext uri="{FF2B5EF4-FFF2-40B4-BE49-F238E27FC236}">
                    <a16:creationId xmlns:a16="http://schemas.microsoft.com/office/drawing/2014/main" id="{0486D9C9-85CD-4A81-A75A-84C34971A424}"/>
                  </a:ext>
                </a:extLst>
              </p:cNvPr>
              <p:cNvSpPr>
                <a:spLocks noChangeShapeType="1"/>
              </p:cNvSpPr>
              <p:nvPr/>
            </p:nvSpPr>
            <p:spPr bwMode="auto">
              <a:xfrm flipH="1">
                <a:off x="4854" y="83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69" name="Line 197">
                <a:extLst>
                  <a:ext uri="{FF2B5EF4-FFF2-40B4-BE49-F238E27FC236}">
                    <a16:creationId xmlns:a16="http://schemas.microsoft.com/office/drawing/2014/main" id="{6E604952-B75D-45A9-8265-D07B1EE15524}"/>
                  </a:ext>
                </a:extLst>
              </p:cNvPr>
              <p:cNvSpPr>
                <a:spLocks noChangeShapeType="1"/>
              </p:cNvSpPr>
              <p:nvPr/>
            </p:nvSpPr>
            <p:spPr bwMode="auto">
              <a:xfrm>
                <a:off x="4863" y="80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0" name="Line 198">
                <a:extLst>
                  <a:ext uri="{FF2B5EF4-FFF2-40B4-BE49-F238E27FC236}">
                    <a16:creationId xmlns:a16="http://schemas.microsoft.com/office/drawing/2014/main" id="{A608398D-01DF-453E-A7A6-B0C78E004E8D}"/>
                  </a:ext>
                </a:extLst>
              </p:cNvPr>
              <p:cNvSpPr>
                <a:spLocks noChangeShapeType="1"/>
              </p:cNvSpPr>
              <p:nvPr/>
            </p:nvSpPr>
            <p:spPr bwMode="auto">
              <a:xfrm flipH="1">
                <a:off x="4845" y="82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1" name="Line 199">
                <a:extLst>
                  <a:ext uri="{FF2B5EF4-FFF2-40B4-BE49-F238E27FC236}">
                    <a16:creationId xmlns:a16="http://schemas.microsoft.com/office/drawing/2014/main" id="{3A1D977E-B1B8-49B3-9016-813F9D9430C9}"/>
                  </a:ext>
                </a:extLst>
              </p:cNvPr>
              <p:cNvSpPr>
                <a:spLocks noChangeShapeType="1"/>
              </p:cNvSpPr>
              <p:nvPr/>
            </p:nvSpPr>
            <p:spPr bwMode="auto">
              <a:xfrm>
                <a:off x="4862" y="79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2" name="Line 200">
                <a:extLst>
                  <a:ext uri="{FF2B5EF4-FFF2-40B4-BE49-F238E27FC236}">
                    <a16:creationId xmlns:a16="http://schemas.microsoft.com/office/drawing/2014/main" id="{24D089BF-231B-46B2-B2EA-E7F05693EFF7}"/>
                  </a:ext>
                </a:extLst>
              </p:cNvPr>
              <p:cNvSpPr>
                <a:spLocks noChangeShapeType="1"/>
              </p:cNvSpPr>
              <p:nvPr/>
            </p:nvSpPr>
            <p:spPr bwMode="auto">
              <a:xfrm flipH="1">
                <a:off x="4844" y="81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3" name="Line 201">
                <a:extLst>
                  <a:ext uri="{FF2B5EF4-FFF2-40B4-BE49-F238E27FC236}">
                    <a16:creationId xmlns:a16="http://schemas.microsoft.com/office/drawing/2014/main" id="{C95FA74D-E8D7-4AE4-9FE5-8A11FD799F0B}"/>
                  </a:ext>
                </a:extLst>
              </p:cNvPr>
              <p:cNvSpPr>
                <a:spLocks noChangeShapeType="1"/>
              </p:cNvSpPr>
              <p:nvPr/>
            </p:nvSpPr>
            <p:spPr bwMode="auto">
              <a:xfrm>
                <a:off x="4853" y="73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4" name="Line 202">
                <a:extLst>
                  <a:ext uri="{FF2B5EF4-FFF2-40B4-BE49-F238E27FC236}">
                    <a16:creationId xmlns:a16="http://schemas.microsoft.com/office/drawing/2014/main" id="{777CF003-F05D-4499-9C9C-A7DC9801DD7C}"/>
                  </a:ext>
                </a:extLst>
              </p:cNvPr>
              <p:cNvSpPr>
                <a:spLocks noChangeShapeType="1"/>
              </p:cNvSpPr>
              <p:nvPr/>
            </p:nvSpPr>
            <p:spPr bwMode="auto">
              <a:xfrm flipH="1">
                <a:off x="4836" y="75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5" name="Line 203">
                <a:extLst>
                  <a:ext uri="{FF2B5EF4-FFF2-40B4-BE49-F238E27FC236}">
                    <a16:creationId xmlns:a16="http://schemas.microsoft.com/office/drawing/2014/main" id="{B97E206D-A6DD-4317-A491-27C505E135C3}"/>
                  </a:ext>
                </a:extLst>
              </p:cNvPr>
              <p:cNvSpPr>
                <a:spLocks noChangeShapeType="1"/>
              </p:cNvSpPr>
              <p:nvPr/>
            </p:nvSpPr>
            <p:spPr bwMode="auto">
              <a:xfrm>
                <a:off x="4851" y="729"/>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76" name="Line 204">
                <a:extLst>
                  <a:ext uri="{FF2B5EF4-FFF2-40B4-BE49-F238E27FC236}">
                    <a16:creationId xmlns:a16="http://schemas.microsoft.com/office/drawing/2014/main" id="{C2B73799-3619-4FA0-83EC-32269C63FB26}"/>
                  </a:ext>
                </a:extLst>
              </p:cNvPr>
              <p:cNvSpPr>
                <a:spLocks noChangeShapeType="1"/>
              </p:cNvSpPr>
              <p:nvPr/>
            </p:nvSpPr>
            <p:spPr bwMode="auto">
              <a:xfrm flipH="1">
                <a:off x="4834" y="74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sp>
          <p:nvSpPr>
            <p:cNvPr id="755" name="Line 206">
              <a:extLst>
                <a:ext uri="{FF2B5EF4-FFF2-40B4-BE49-F238E27FC236}">
                  <a16:creationId xmlns:a16="http://schemas.microsoft.com/office/drawing/2014/main" id="{C1CA1913-B568-4B86-A1EC-E608028B8CF2}"/>
                </a:ext>
              </a:extLst>
            </p:cNvPr>
            <p:cNvSpPr>
              <a:spLocks noChangeShapeType="1"/>
            </p:cNvSpPr>
            <p:nvPr/>
          </p:nvSpPr>
          <p:spPr bwMode="auto">
            <a:xfrm>
              <a:off x="4844" y="703"/>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56" name="Line 207">
              <a:extLst>
                <a:ext uri="{FF2B5EF4-FFF2-40B4-BE49-F238E27FC236}">
                  <a16:creationId xmlns:a16="http://schemas.microsoft.com/office/drawing/2014/main" id="{72EE24AD-D165-4783-A650-DCA7A2EF6DAA}"/>
                </a:ext>
              </a:extLst>
            </p:cNvPr>
            <p:cNvSpPr>
              <a:spLocks noChangeShapeType="1"/>
            </p:cNvSpPr>
            <p:nvPr/>
          </p:nvSpPr>
          <p:spPr bwMode="auto">
            <a:xfrm flipH="1">
              <a:off x="4826" y="72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57" name="Line 208">
              <a:extLst>
                <a:ext uri="{FF2B5EF4-FFF2-40B4-BE49-F238E27FC236}">
                  <a16:creationId xmlns:a16="http://schemas.microsoft.com/office/drawing/2014/main" id="{532AA57C-5801-432E-BA08-9C704FB6CBA2}"/>
                </a:ext>
              </a:extLst>
            </p:cNvPr>
            <p:cNvSpPr>
              <a:spLocks noChangeShapeType="1"/>
            </p:cNvSpPr>
            <p:nvPr/>
          </p:nvSpPr>
          <p:spPr bwMode="auto">
            <a:xfrm>
              <a:off x="4829" y="67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58" name="Line 209">
              <a:extLst>
                <a:ext uri="{FF2B5EF4-FFF2-40B4-BE49-F238E27FC236}">
                  <a16:creationId xmlns:a16="http://schemas.microsoft.com/office/drawing/2014/main" id="{2B7D3A1F-34EF-406E-8099-53D6FA449186}"/>
                </a:ext>
              </a:extLst>
            </p:cNvPr>
            <p:cNvSpPr>
              <a:spLocks noChangeShapeType="1"/>
            </p:cNvSpPr>
            <p:nvPr/>
          </p:nvSpPr>
          <p:spPr bwMode="auto">
            <a:xfrm flipH="1">
              <a:off x="4811" y="69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59" name="Line 210">
              <a:extLst>
                <a:ext uri="{FF2B5EF4-FFF2-40B4-BE49-F238E27FC236}">
                  <a16:creationId xmlns:a16="http://schemas.microsoft.com/office/drawing/2014/main" id="{8EBDFDD0-870C-4038-962A-3D7E432B5035}"/>
                </a:ext>
              </a:extLst>
            </p:cNvPr>
            <p:cNvSpPr>
              <a:spLocks noChangeShapeType="1"/>
            </p:cNvSpPr>
            <p:nvPr/>
          </p:nvSpPr>
          <p:spPr bwMode="auto">
            <a:xfrm>
              <a:off x="4826" y="67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0" name="Line 211">
              <a:extLst>
                <a:ext uri="{FF2B5EF4-FFF2-40B4-BE49-F238E27FC236}">
                  <a16:creationId xmlns:a16="http://schemas.microsoft.com/office/drawing/2014/main" id="{791EFF51-C527-430A-882B-2FA7211CF04E}"/>
                </a:ext>
              </a:extLst>
            </p:cNvPr>
            <p:cNvSpPr>
              <a:spLocks noChangeShapeType="1"/>
            </p:cNvSpPr>
            <p:nvPr/>
          </p:nvSpPr>
          <p:spPr bwMode="auto">
            <a:xfrm flipH="1">
              <a:off x="4808" y="68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1" name="Line 212">
              <a:extLst>
                <a:ext uri="{FF2B5EF4-FFF2-40B4-BE49-F238E27FC236}">
                  <a16:creationId xmlns:a16="http://schemas.microsoft.com/office/drawing/2014/main" id="{2FF0A347-8734-400D-A3A2-9118DFC68150}"/>
                </a:ext>
              </a:extLst>
            </p:cNvPr>
            <p:cNvSpPr>
              <a:spLocks noChangeShapeType="1"/>
            </p:cNvSpPr>
            <p:nvPr/>
          </p:nvSpPr>
          <p:spPr bwMode="auto">
            <a:xfrm>
              <a:off x="5164" y="97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2" name="Line 213">
              <a:extLst>
                <a:ext uri="{FF2B5EF4-FFF2-40B4-BE49-F238E27FC236}">
                  <a16:creationId xmlns:a16="http://schemas.microsoft.com/office/drawing/2014/main" id="{3DB05620-D999-41F4-A722-DAF83B5CC47F}"/>
                </a:ext>
              </a:extLst>
            </p:cNvPr>
            <p:cNvSpPr>
              <a:spLocks noChangeShapeType="1"/>
            </p:cNvSpPr>
            <p:nvPr/>
          </p:nvSpPr>
          <p:spPr bwMode="auto">
            <a:xfrm flipH="1">
              <a:off x="5148" y="99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3" name="Line 214">
              <a:extLst>
                <a:ext uri="{FF2B5EF4-FFF2-40B4-BE49-F238E27FC236}">
                  <a16:creationId xmlns:a16="http://schemas.microsoft.com/office/drawing/2014/main" id="{3090DC36-E9DD-490C-AC53-11703CD18E4F}"/>
                </a:ext>
              </a:extLst>
            </p:cNvPr>
            <p:cNvSpPr>
              <a:spLocks noChangeShapeType="1"/>
            </p:cNvSpPr>
            <p:nvPr/>
          </p:nvSpPr>
          <p:spPr bwMode="auto">
            <a:xfrm>
              <a:off x="5217" y="102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4" name="Line 215">
              <a:extLst>
                <a:ext uri="{FF2B5EF4-FFF2-40B4-BE49-F238E27FC236}">
                  <a16:creationId xmlns:a16="http://schemas.microsoft.com/office/drawing/2014/main" id="{51754130-4FD8-4A46-A4C0-3A545A1A8813}"/>
                </a:ext>
              </a:extLst>
            </p:cNvPr>
            <p:cNvSpPr>
              <a:spLocks noChangeShapeType="1"/>
            </p:cNvSpPr>
            <p:nvPr/>
          </p:nvSpPr>
          <p:spPr bwMode="auto">
            <a:xfrm flipH="1">
              <a:off x="5200" y="1042"/>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5" name="Line 216">
              <a:extLst>
                <a:ext uri="{FF2B5EF4-FFF2-40B4-BE49-F238E27FC236}">
                  <a16:creationId xmlns:a16="http://schemas.microsoft.com/office/drawing/2014/main" id="{427EE151-D3A1-4A69-9B01-09C0B44BDEDC}"/>
                </a:ext>
              </a:extLst>
            </p:cNvPr>
            <p:cNvSpPr>
              <a:spLocks noChangeShapeType="1"/>
            </p:cNvSpPr>
            <p:nvPr/>
          </p:nvSpPr>
          <p:spPr bwMode="auto">
            <a:xfrm>
              <a:off x="5214" y="102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6" name="Line 217">
              <a:extLst>
                <a:ext uri="{FF2B5EF4-FFF2-40B4-BE49-F238E27FC236}">
                  <a16:creationId xmlns:a16="http://schemas.microsoft.com/office/drawing/2014/main" id="{61C3AE04-2795-416F-9B0A-4CD52469FB6A}"/>
                </a:ext>
              </a:extLst>
            </p:cNvPr>
            <p:cNvSpPr>
              <a:spLocks noChangeShapeType="1"/>
            </p:cNvSpPr>
            <p:nvPr/>
          </p:nvSpPr>
          <p:spPr bwMode="auto">
            <a:xfrm flipH="1">
              <a:off x="5197" y="1042"/>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7" name="Line 218">
              <a:extLst>
                <a:ext uri="{FF2B5EF4-FFF2-40B4-BE49-F238E27FC236}">
                  <a16:creationId xmlns:a16="http://schemas.microsoft.com/office/drawing/2014/main" id="{48B37DD2-A670-48E0-B9AF-9180BD0B87BB}"/>
                </a:ext>
              </a:extLst>
            </p:cNvPr>
            <p:cNvSpPr>
              <a:spLocks noChangeShapeType="1"/>
            </p:cNvSpPr>
            <p:nvPr/>
          </p:nvSpPr>
          <p:spPr bwMode="auto">
            <a:xfrm>
              <a:off x="5904" y="1362"/>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8" name="Line 219">
              <a:extLst>
                <a:ext uri="{FF2B5EF4-FFF2-40B4-BE49-F238E27FC236}">
                  <a16:creationId xmlns:a16="http://schemas.microsoft.com/office/drawing/2014/main" id="{A2F9C800-119B-42EB-BFF9-273CFCE50E6B}"/>
                </a:ext>
              </a:extLst>
            </p:cNvPr>
            <p:cNvSpPr>
              <a:spLocks noChangeShapeType="1"/>
            </p:cNvSpPr>
            <p:nvPr/>
          </p:nvSpPr>
          <p:spPr bwMode="auto">
            <a:xfrm flipH="1">
              <a:off x="5887" y="1378"/>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69" name="Line 220">
              <a:extLst>
                <a:ext uri="{FF2B5EF4-FFF2-40B4-BE49-F238E27FC236}">
                  <a16:creationId xmlns:a16="http://schemas.microsoft.com/office/drawing/2014/main" id="{2DED6647-CD77-4BFA-9CC9-D810A5B96153}"/>
                </a:ext>
              </a:extLst>
            </p:cNvPr>
            <p:cNvSpPr>
              <a:spLocks noChangeShapeType="1"/>
            </p:cNvSpPr>
            <p:nvPr/>
          </p:nvSpPr>
          <p:spPr bwMode="auto">
            <a:xfrm>
              <a:off x="6407" y="14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0" name="Line 221">
              <a:extLst>
                <a:ext uri="{FF2B5EF4-FFF2-40B4-BE49-F238E27FC236}">
                  <a16:creationId xmlns:a16="http://schemas.microsoft.com/office/drawing/2014/main" id="{F65A03C1-925A-428A-B907-8B78BC554360}"/>
                </a:ext>
              </a:extLst>
            </p:cNvPr>
            <p:cNvSpPr>
              <a:spLocks noChangeShapeType="1"/>
            </p:cNvSpPr>
            <p:nvPr/>
          </p:nvSpPr>
          <p:spPr bwMode="auto">
            <a:xfrm flipH="1">
              <a:off x="6391" y="148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1" name="Freeform 222">
              <a:extLst>
                <a:ext uri="{FF2B5EF4-FFF2-40B4-BE49-F238E27FC236}">
                  <a16:creationId xmlns:a16="http://schemas.microsoft.com/office/drawing/2014/main" id="{23CB4C95-4FE3-46B3-87F7-ED395CAF7801}"/>
                </a:ext>
              </a:extLst>
            </p:cNvPr>
            <p:cNvSpPr>
              <a:spLocks/>
            </p:cNvSpPr>
            <p:nvPr/>
          </p:nvSpPr>
          <p:spPr bwMode="auto">
            <a:xfrm>
              <a:off x="4657" y="661"/>
              <a:ext cx="1754" cy="864"/>
            </a:xfrm>
            <a:custGeom>
              <a:avLst/>
              <a:gdLst>
                <a:gd name="T0" fmla="*/ 1325 w 1754"/>
                <a:gd name="T1" fmla="*/ 864 h 864"/>
                <a:gd name="T2" fmla="*/ 1269 w 1754"/>
                <a:gd name="T3" fmla="*/ 833 h 864"/>
                <a:gd name="T4" fmla="*/ 992 w 1754"/>
                <a:gd name="T5" fmla="*/ 806 h 864"/>
                <a:gd name="T6" fmla="*/ 943 w 1754"/>
                <a:gd name="T7" fmla="*/ 786 h 864"/>
                <a:gd name="T8" fmla="*/ 742 w 1754"/>
                <a:gd name="T9" fmla="*/ 768 h 864"/>
                <a:gd name="T10" fmla="*/ 617 w 1754"/>
                <a:gd name="T11" fmla="*/ 752 h 864"/>
                <a:gd name="T12" fmla="*/ 542 w 1754"/>
                <a:gd name="T13" fmla="*/ 735 h 864"/>
                <a:gd name="T14" fmla="*/ 527 w 1754"/>
                <a:gd name="T15" fmla="*/ 719 h 864"/>
                <a:gd name="T16" fmla="*/ 491 w 1754"/>
                <a:gd name="T17" fmla="*/ 704 h 864"/>
                <a:gd name="T18" fmla="*/ 444 w 1754"/>
                <a:gd name="T19" fmla="*/ 692 h 864"/>
                <a:gd name="T20" fmla="*/ 422 w 1754"/>
                <a:gd name="T21" fmla="*/ 680 h 864"/>
                <a:gd name="T22" fmla="*/ 406 w 1754"/>
                <a:gd name="T23" fmla="*/ 668 h 864"/>
                <a:gd name="T24" fmla="*/ 377 w 1754"/>
                <a:gd name="T25" fmla="*/ 657 h 864"/>
                <a:gd name="T26" fmla="*/ 365 w 1754"/>
                <a:gd name="T27" fmla="*/ 635 h 864"/>
                <a:gd name="T28" fmla="*/ 352 w 1754"/>
                <a:gd name="T29" fmla="*/ 623 h 864"/>
                <a:gd name="T30" fmla="*/ 349 w 1754"/>
                <a:gd name="T31" fmla="*/ 599 h 864"/>
                <a:gd name="T32" fmla="*/ 340 w 1754"/>
                <a:gd name="T33" fmla="*/ 566 h 864"/>
                <a:gd name="T34" fmla="*/ 332 w 1754"/>
                <a:gd name="T35" fmla="*/ 548 h 864"/>
                <a:gd name="T36" fmla="*/ 329 w 1754"/>
                <a:gd name="T37" fmla="*/ 537 h 864"/>
                <a:gd name="T38" fmla="*/ 320 w 1754"/>
                <a:gd name="T39" fmla="*/ 527 h 864"/>
                <a:gd name="T40" fmla="*/ 316 w 1754"/>
                <a:gd name="T41" fmla="*/ 519 h 864"/>
                <a:gd name="T42" fmla="*/ 307 w 1754"/>
                <a:gd name="T43" fmla="*/ 512 h 864"/>
                <a:gd name="T44" fmla="*/ 304 w 1754"/>
                <a:gd name="T45" fmla="*/ 501 h 864"/>
                <a:gd name="T46" fmla="*/ 301 w 1754"/>
                <a:gd name="T47" fmla="*/ 489 h 864"/>
                <a:gd name="T48" fmla="*/ 296 w 1754"/>
                <a:gd name="T49" fmla="*/ 473 h 864"/>
                <a:gd name="T50" fmla="*/ 272 w 1754"/>
                <a:gd name="T51" fmla="*/ 465 h 864"/>
                <a:gd name="T52" fmla="*/ 257 w 1754"/>
                <a:gd name="T53" fmla="*/ 453 h 864"/>
                <a:gd name="T54" fmla="*/ 235 w 1754"/>
                <a:gd name="T55" fmla="*/ 444 h 864"/>
                <a:gd name="T56" fmla="*/ 226 w 1754"/>
                <a:gd name="T57" fmla="*/ 438 h 864"/>
                <a:gd name="T58" fmla="*/ 214 w 1754"/>
                <a:gd name="T59" fmla="*/ 428 h 864"/>
                <a:gd name="T60" fmla="*/ 211 w 1754"/>
                <a:gd name="T61" fmla="*/ 410 h 864"/>
                <a:gd name="T62" fmla="*/ 206 w 1754"/>
                <a:gd name="T63" fmla="*/ 393 h 864"/>
                <a:gd name="T64" fmla="*/ 202 w 1754"/>
                <a:gd name="T65" fmla="*/ 365 h 864"/>
                <a:gd name="T66" fmla="*/ 197 w 1754"/>
                <a:gd name="T67" fmla="*/ 339 h 864"/>
                <a:gd name="T68" fmla="*/ 191 w 1754"/>
                <a:gd name="T69" fmla="*/ 314 h 864"/>
                <a:gd name="T70" fmla="*/ 187 w 1754"/>
                <a:gd name="T71" fmla="*/ 293 h 864"/>
                <a:gd name="T72" fmla="*/ 184 w 1754"/>
                <a:gd name="T73" fmla="*/ 269 h 864"/>
                <a:gd name="T74" fmla="*/ 179 w 1754"/>
                <a:gd name="T75" fmla="*/ 240 h 864"/>
                <a:gd name="T76" fmla="*/ 178 w 1754"/>
                <a:gd name="T77" fmla="*/ 210 h 864"/>
                <a:gd name="T78" fmla="*/ 175 w 1754"/>
                <a:gd name="T79" fmla="*/ 177 h 864"/>
                <a:gd name="T80" fmla="*/ 172 w 1754"/>
                <a:gd name="T81" fmla="*/ 158 h 864"/>
                <a:gd name="T82" fmla="*/ 168 w 1754"/>
                <a:gd name="T83" fmla="*/ 126 h 864"/>
                <a:gd name="T84" fmla="*/ 166 w 1754"/>
                <a:gd name="T85" fmla="*/ 117 h 864"/>
                <a:gd name="T86" fmla="*/ 160 w 1754"/>
                <a:gd name="T87" fmla="*/ 105 h 864"/>
                <a:gd name="T88" fmla="*/ 154 w 1754"/>
                <a:gd name="T89" fmla="*/ 93 h 864"/>
                <a:gd name="T90" fmla="*/ 145 w 1754"/>
                <a:gd name="T91" fmla="*/ 74 h 864"/>
                <a:gd name="T92" fmla="*/ 142 w 1754"/>
                <a:gd name="T93" fmla="*/ 59 h 864"/>
                <a:gd name="T94" fmla="*/ 129 w 1754"/>
                <a:gd name="T95" fmla="*/ 53 h 864"/>
                <a:gd name="T96" fmla="*/ 114 w 1754"/>
                <a:gd name="T97" fmla="*/ 39 h 864"/>
                <a:gd name="T98" fmla="*/ 97 w 1754"/>
                <a:gd name="T99" fmla="*/ 30 h 864"/>
                <a:gd name="T100" fmla="*/ 90 w 1754"/>
                <a:gd name="T101" fmla="*/ 24 h 864"/>
                <a:gd name="T102" fmla="*/ 72 w 1754"/>
                <a:gd name="T103" fmla="*/ 20 h 864"/>
                <a:gd name="T104" fmla="*/ 46 w 1754"/>
                <a:gd name="T105" fmla="*/ 14 h 864"/>
                <a:gd name="T106" fmla="*/ 18 w 1754"/>
                <a:gd name="T107" fmla="*/ 5 h 864"/>
                <a:gd name="T108" fmla="*/ 0 w 1754"/>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4" h="864">
                  <a:moveTo>
                    <a:pt x="1754" y="864"/>
                  </a:moveTo>
                  <a:lnTo>
                    <a:pt x="1325" y="864"/>
                  </a:lnTo>
                  <a:lnTo>
                    <a:pt x="1325" y="833"/>
                  </a:lnTo>
                  <a:lnTo>
                    <a:pt x="1269" y="833"/>
                  </a:lnTo>
                  <a:lnTo>
                    <a:pt x="1269" y="806"/>
                  </a:lnTo>
                  <a:lnTo>
                    <a:pt x="992" y="806"/>
                  </a:lnTo>
                  <a:lnTo>
                    <a:pt x="992" y="786"/>
                  </a:lnTo>
                  <a:lnTo>
                    <a:pt x="943" y="786"/>
                  </a:lnTo>
                  <a:lnTo>
                    <a:pt x="943" y="768"/>
                  </a:lnTo>
                  <a:lnTo>
                    <a:pt x="742" y="768"/>
                  </a:lnTo>
                  <a:lnTo>
                    <a:pt x="742" y="752"/>
                  </a:lnTo>
                  <a:lnTo>
                    <a:pt x="617" y="752"/>
                  </a:lnTo>
                  <a:lnTo>
                    <a:pt x="617" y="735"/>
                  </a:lnTo>
                  <a:lnTo>
                    <a:pt x="542" y="735"/>
                  </a:lnTo>
                  <a:lnTo>
                    <a:pt x="542" y="719"/>
                  </a:lnTo>
                  <a:lnTo>
                    <a:pt x="527" y="719"/>
                  </a:lnTo>
                  <a:lnTo>
                    <a:pt x="527" y="704"/>
                  </a:lnTo>
                  <a:lnTo>
                    <a:pt x="491" y="704"/>
                  </a:lnTo>
                  <a:lnTo>
                    <a:pt x="491" y="692"/>
                  </a:lnTo>
                  <a:lnTo>
                    <a:pt x="444" y="692"/>
                  </a:lnTo>
                  <a:lnTo>
                    <a:pt x="444" y="680"/>
                  </a:lnTo>
                  <a:lnTo>
                    <a:pt x="422" y="680"/>
                  </a:lnTo>
                  <a:lnTo>
                    <a:pt x="422" y="668"/>
                  </a:lnTo>
                  <a:lnTo>
                    <a:pt x="406" y="668"/>
                  </a:lnTo>
                  <a:lnTo>
                    <a:pt x="406" y="657"/>
                  </a:lnTo>
                  <a:lnTo>
                    <a:pt x="377" y="657"/>
                  </a:lnTo>
                  <a:lnTo>
                    <a:pt x="377" y="635"/>
                  </a:lnTo>
                  <a:lnTo>
                    <a:pt x="365" y="635"/>
                  </a:lnTo>
                  <a:lnTo>
                    <a:pt x="365" y="623"/>
                  </a:lnTo>
                  <a:lnTo>
                    <a:pt x="352" y="623"/>
                  </a:lnTo>
                  <a:lnTo>
                    <a:pt x="352" y="599"/>
                  </a:lnTo>
                  <a:lnTo>
                    <a:pt x="349" y="599"/>
                  </a:lnTo>
                  <a:lnTo>
                    <a:pt x="349" y="566"/>
                  </a:lnTo>
                  <a:lnTo>
                    <a:pt x="340" y="566"/>
                  </a:lnTo>
                  <a:lnTo>
                    <a:pt x="340" y="548"/>
                  </a:lnTo>
                  <a:lnTo>
                    <a:pt x="332" y="548"/>
                  </a:lnTo>
                  <a:lnTo>
                    <a:pt x="332" y="537"/>
                  </a:lnTo>
                  <a:lnTo>
                    <a:pt x="329" y="537"/>
                  </a:lnTo>
                  <a:lnTo>
                    <a:pt x="329" y="527"/>
                  </a:lnTo>
                  <a:lnTo>
                    <a:pt x="320" y="527"/>
                  </a:lnTo>
                  <a:lnTo>
                    <a:pt x="320" y="519"/>
                  </a:lnTo>
                  <a:lnTo>
                    <a:pt x="316" y="519"/>
                  </a:lnTo>
                  <a:lnTo>
                    <a:pt x="316" y="512"/>
                  </a:lnTo>
                  <a:lnTo>
                    <a:pt x="307" y="512"/>
                  </a:lnTo>
                  <a:lnTo>
                    <a:pt x="307" y="501"/>
                  </a:lnTo>
                  <a:lnTo>
                    <a:pt x="304" y="501"/>
                  </a:lnTo>
                  <a:lnTo>
                    <a:pt x="304" y="489"/>
                  </a:lnTo>
                  <a:lnTo>
                    <a:pt x="301" y="489"/>
                  </a:lnTo>
                  <a:lnTo>
                    <a:pt x="301" y="473"/>
                  </a:lnTo>
                  <a:lnTo>
                    <a:pt x="296" y="473"/>
                  </a:lnTo>
                  <a:lnTo>
                    <a:pt x="296" y="465"/>
                  </a:lnTo>
                  <a:lnTo>
                    <a:pt x="272" y="465"/>
                  </a:lnTo>
                  <a:lnTo>
                    <a:pt x="272" y="453"/>
                  </a:lnTo>
                  <a:lnTo>
                    <a:pt x="257" y="453"/>
                  </a:lnTo>
                  <a:lnTo>
                    <a:pt x="257" y="444"/>
                  </a:lnTo>
                  <a:lnTo>
                    <a:pt x="235" y="444"/>
                  </a:lnTo>
                  <a:lnTo>
                    <a:pt x="235" y="438"/>
                  </a:lnTo>
                  <a:lnTo>
                    <a:pt x="226" y="438"/>
                  </a:lnTo>
                  <a:lnTo>
                    <a:pt x="226" y="428"/>
                  </a:lnTo>
                  <a:lnTo>
                    <a:pt x="214" y="428"/>
                  </a:lnTo>
                  <a:lnTo>
                    <a:pt x="214" y="410"/>
                  </a:lnTo>
                  <a:lnTo>
                    <a:pt x="211" y="410"/>
                  </a:lnTo>
                  <a:lnTo>
                    <a:pt x="211" y="393"/>
                  </a:lnTo>
                  <a:lnTo>
                    <a:pt x="206" y="393"/>
                  </a:lnTo>
                  <a:lnTo>
                    <a:pt x="206" y="365"/>
                  </a:lnTo>
                  <a:lnTo>
                    <a:pt x="202" y="365"/>
                  </a:lnTo>
                  <a:lnTo>
                    <a:pt x="202" y="339"/>
                  </a:lnTo>
                  <a:lnTo>
                    <a:pt x="197" y="339"/>
                  </a:lnTo>
                  <a:lnTo>
                    <a:pt x="197" y="314"/>
                  </a:lnTo>
                  <a:lnTo>
                    <a:pt x="191" y="314"/>
                  </a:lnTo>
                  <a:lnTo>
                    <a:pt x="191" y="293"/>
                  </a:lnTo>
                  <a:lnTo>
                    <a:pt x="187" y="293"/>
                  </a:lnTo>
                  <a:lnTo>
                    <a:pt x="187" y="269"/>
                  </a:lnTo>
                  <a:lnTo>
                    <a:pt x="184" y="269"/>
                  </a:lnTo>
                  <a:lnTo>
                    <a:pt x="184" y="240"/>
                  </a:lnTo>
                  <a:lnTo>
                    <a:pt x="179" y="240"/>
                  </a:lnTo>
                  <a:lnTo>
                    <a:pt x="179" y="210"/>
                  </a:lnTo>
                  <a:lnTo>
                    <a:pt x="178" y="210"/>
                  </a:lnTo>
                  <a:lnTo>
                    <a:pt x="178" y="177"/>
                  </a:lnTo>
                  <a:lnTo>
                    <a:pt x="175" y="177"/>
                  </a:lnTo>
                  <a:lnTo>
                    <a:pt x="175" y="158"/>
                  </a:lnTo>
                  <a:lnTo>
                    <a:pt x="172" y="158"/>
                  </a:lnTo>
                  <a:lnTo>
                    <a:pt x="172" y="126"/>
                  </a:lnTo>
                  <a:lnTo>
                    <a:pt x="168" y="126"/>
                  </a:lnTo>
                  <a:lnTo>
                    <a:pt x="168" y="117"/>
                  </a:lnTo>
                  <a:lnTo>
                    <a:pt x="166" y="117"/>
                  </a:lnTo>
                  <a:lnTo>
                    <a:pt x="166" y="105"/>
                  </a:lnTo>
                  <a:lnTo>
                    <a:pt x="160" y="105"/>
                  </a:lnTo>
                  <a:lnTo>
                    <a:pt x="160" y="93"/>
                  </a:lnTo>
                  <a:lnTo>
                    <a:pt x="154" y="93"/>
                  </a:lnTo>
                  <a:lnTo>
                    <a:pt x="154" y="74"/>
                  </a:lnTo>
                  <a:lnTo>
                    <a:pt x="145" y="74"/>
                  </a:lnTo>
                  <a:lnTo>
                    <a:pt x="145" y="59"/>
                  </a:lnTo>
                  <a:lnTo>
                    <a:pt x="142" y="59"/>
                  </a:lnTo>
                  <a:lnTo>
                    <a:pt x="142" y="53"/>
                  </a:lnTo>
                  <a:lnTo>
                    <a:pt x="129" y="53"/>
                  </a:lnTo>
                  <a:lnTo>
                    <a:pt x="129" y="39"/>
                  </a:lnTo>
                  <a:lnTo>
                    <a:pt x="114" y="39"/>
                  </a:lnTo>
                  <a:lnTo>
                    <a:pt x="114" y="30"/>
                  </a:lnTo>
                  <a:lnTo>
                    <a:pt x="97" y="30"/>
                  </a:lnTo>
                  <a:lnTo>
                    <a:pt x="97" y="24"/>
                  </a:lnTo>
                  <a:lnTo>
                    <a:pt x="90" y="24"/>
                  </a:lnTo>
                  <a:lnTo>
                    <a:pt x="90" y="20"/>
                  </a:lnTo>
                  <a:lnTo>
                    <a:pt x="72" y="20"/>
                  </a:lnTo>
                  <a:lnTo>
                    <a:pt x="72" y="14"/>
                  </a:lnTo>
                  <a:lnTo>
                    <a:pt x="46" y="14"/>
                  </a:lnTo>
                  <a:lnTo>
                    <a:pt x="46" y="5"/>
                  </a:lnTo>
                  <a:lnTo>
                    <a:pt x="18" y="5"/>
                  </a:lnTo>
                  <a:lnTo>
                    <a:pt x="18" y="0"/>
                  </a:lnTo>
                  <a:lnTo>
                    <a:pt x="0" y="0"/>
                  </a:lnTo>
                </a:path>
              </a:pathLst>
            </a:cu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2" name="Oval 223">
              <a:extLst>
                <a:ext uri="{FF2B5EF4-FFF2-40B4-BE49-F238E27FC236}">
                  <a16:creationId xmlns:a16="http://schemas.microsoft.com/office/drawing/2014/main" id="{72BF84EC-3630-47CD-B646-A5E4510A69D0}"/>
                </a:ext>
              </a:extLst>
            </p:cNvPr>
            <p:cNvSpPr>
              <a:spLocks noChangeArrowheads="1"/>
            </p:cNvSpPr>
            <p:nvPr/>
          </p:nvSpPr>
          <p:spPr bwMode="auto">
            <a:xfrm>
              <a:off x="6380" y="1510"/>
              <a:ext cx="31"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3" name="Oval 224">
              <a:extLst>
                <a:ext uri="{FF2B5EF4-FFF2-40B4-BE49-F238E27FC236}">
                  <a16:creationId xmlns:a16="http://schemas.microsoft.com/office/drawing/2014/main" id="{8D7CBB9F-0750-4C03-A13A-53CA21A90E1A}"/>
                </a:ext>
              </a:extLst>
            </p:cNvPr>
            <p:cNvSpPr>
              <a:spLocks noChangeArrowheads="1"/>
            </p:cNvSpPr>
            <p:nvPr/>
          </p:nvSpPr>
          <p:spPr bwMode="auto">
            <a:xfrm>
              <a:off x="6167" y="1510"/>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4" name="Oval 225">
              <a:extLst>
                <a:ext uri="{FF2B5EF4-FFF2-40B4-BE49-F238E27FC236}">
                  <a16:creationId xmlns:a16="http://schemas.microsoft.com/office/drawing/2014/main" id="{681C4DC9-B1DE-4FE6-B582-70B17333B373}"/>
                </a:ext>
              </a:extLst>
            </p:cNvPr>
            <p:cNvSpPr>
              <a:spLocks noChangeArrowheads="1"/>
            </p:cNvSpPr>
            <p:nvPr/>
          </p:nvSpPr>
          <p:spPr bwMode="auto">
            <a:xfrm>
              <a:off x="6027" y="1510"/>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5" name="Oval 226">
              <a:extLst>
                <a:ext uri="{FF2B5EF4-FFF2-40B4-BE49-F238E27FC236}">
                  <a16:creationId xmlns:a16="http://schemas.microsoft.com/office/drawing/2014/main" id="{4EA19DFF-E69B-4061-8B8F-F1DAA5E40B82}"/>
                </a:ext>
              </a:extLst>
            </p:cNvPr>
            <p:cNvSpPr>
              <a:spLocks noChangeArrowheads="1"/>
            </p:cNvSpPr>
            <p:nvPr/>
          </p:nvSpPr>
          <p:spPr bwMode="auto">
            <a:xfrm>
              <a:off x="5919" y="147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6" name="Oval 227">
              <a:extLst>
                <a:ext uri="{FF2B5EF4-FFF2-40B4-BE49-F238E27FC236}">
                  <a16:creationId xmlns:a16="http://schemas.microsoft.com/office/drawing/2014/main" id="{482A94A4-4094-41F7-8680-11F030F3636F}"/>
                </a:ext>
              </a:extLst>
            </p:cNvPr>
            <p:cNvSpPr>
              <a:spLocks noChangeArrowheads="1"/>
            </p:cNvSpPr>
            <p:nvPr/>
          </p:nvSpPr>
          <p:spPr bwMode="auto">
            <a:xfrm>
              <a:off x="5702" y="145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7" name="Oval 228">
              <a:extLst>
                <a:ext uri="{FF2B5EF4-FFF2-40B4-BE49-F238E27FC236}">
                  <a16:creationId xmlns:a16="http://schemas.microsoft.com/office/drawing/2014/main" id="{E87BDF57-F9BE-4266-8BFF-5616A95AA28A}"/>
                </a:ext>
              </a:extLst>
            </p:cNvPr>
            <p:cNvSpPr>
              <a:spLocks noChangeArrowheads="1"/>
            </p:cNvSpPr>
            <p:nvPr/>
          </p:nvSpPr>
          <p:spPr bwMode="auto">
            <a:xfrm>
              <a:off x="5664" y="145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8" name="Oval 229">
              <a:extLst>
                <a:ext uri="{FF2B5EF4-FFF2-40B4-BE49-F238E27FC236}">
                  <a16:creationId xmlns:a16="http://schemas.microsoft.com/office/drawing/2014/main" id="{CA1696F9-32F0-409E-8591-31A9EC25F624}"/>
                </a:ext>
              </a:extLst>
            </p:cNvPr>
            <p:cNvSpPr>
              <a:spLocks noChangeArrowheads="1"/>
            </p:cNvSpPr>
            <p:nvPr/>
          </p:nvSpPr>
          <p:spPr bwMode="auto">
            <a:xfrm>
              <a:off x="5658" y="145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79" name="Oval 230">
              <a:extLst>
                <a:ext uri="{FF2B5EF4-FFF2-40B4-BE49-F238E27FC236}">
                  <a16:creationId xmlns:a16="http://schemas.microsoft.com/office/drawing/2014/main" id="{0E3BC866-EE17-4EAE-8D4C-679687A72659}"/>
                </a:ext>
              </a:extLst>
            </p:cNvPr>
            <p:cNvSpPr>
              <a:spLocks noChangeArrowheads="1"/>
            </p:cNvSpPr>
            <p:nvPr/>
          </p:nvSpPr>
          <p:spPr bwMode="auto">
            <a:xfrm>
              <a:off x="5596" y="1431"/>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0" name="Oval 231">
              <a:extLst>
                <a:ext uri="{FF2B5EF4-FFF2-40B4-BE49-F238E27FC236}">
                  <a16:creationId xmlns:a16="http://schemas.microsoft.com/office/drawing/2014/main" id="{480C2283-CC4C-43E5-827F-595741AA1752}"/>
                </a:ext>
              </a:extLst>
            </p:cNvPr>
            <p:cNvSpPr>
              <a:spLocks noChangeArrowheads="1"/>
            </p:cNvSpPr>
            <p:nvPr/>
          </p:nvSpPr>
          <p:spPr bwMode="auto">
            <a:xfrm>
              <a:off x="5256" y="138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1" name="Oval 232">
              <a:extLst>
                <a:ext uri="{FF2B5EF4-FFF2-40B4-BE49-F238E27FC236}">
                  <a16:creationId xmlns:a16="http://schemas.microsoft.com/office/drawing/2014/main" id="{E28B694A-2E18-4FFD-AADA-81A3DCEF0AC8}"/>
                </a:ext>
              </a:extLst>
            </p:cNvPr>
            <p:cNvSpPr>
              <a:spLocks noChangeArrowheads="1"/>
            </p:cNvSpPr>
            <p:nvPr/>
          </p:nvSpPr>
          <p:spPr bwMode="auto">
            <a:xfrm>
              <a:off x="5215" y="138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2" name="Oval 233">
              <a:extLst>
                <a:ext uri="{FF2B5EF4-FFF2-40B4-BE49-F238E27FC236}">
                  <a16:creationId xmlns:a16="http://schemas.microsoft.com/office/drawing/2014/main" id="{2032F430-1495-4370-92CB-83B80E79A5E8}"/>
                </a:ext>
              </a:extLst>
            </p:cNvPr>
            <p:cNvSpPr>
              <a:spLocks noChangeArrowheads="1"/>
            </p:cNvSpPr>
            <p:nvPr/>
          </p:nvSpPr>
          <p:spPr bwMode="auto">
            <a:xfrm>
              <a:off x="5151" y="135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3" name="Oval 234">
              <a:extLst>
                <a:ext uri="{FF2B5EF4-FFF2-40B4-BE49-F238E27FC236}">
                  <a16:creationId xmlns:a16="http://schemas.microsoft.com/office/drawing/2014/main" id="{0BB2D534-4B43-4C7E-B761-996FD46275C5}"/>
                </a:ext>
              </a:extLst>
            </p:cNvPr>
            <p:cNvSpPr>
              <a:spLocks noChangeArrowheads="1"/>
            </p:cNvSpPr>
            <p:nvPr/>
          </p:nvSpPr>
          <p:spPr bwMode="auto">
            <a:xfrm>
              <a:off x="5137" y="135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4" name="Oval 235">
              <a:extLst>
                <a:ext uri="{FF2B5EF4-FFF2-40B4-BE49-F238E27FC236}">
                  <a16:creationId xmlns:a16="http://schemas.microsoft.com/office/drawing/2014/main" id="{FF0C6713-28F2-4411-800C-BD2497DD5A4D}"/>
                </a:ext>
              </a:extLst>
            </p:cNvPr>
            <p:cNvSpPr>
              <a:spLocks noChangeArrowheads="1"/>
            </p:cNvSpPr>
            <p:nvPr/>
          </p:nvSpPr>
          <p:spPr bwMode="auto">
            <a:xfrm>
              <a:off x="5115" y="133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5" name="Oval 236">
              <a:extLst>
                <a:ext uri="{FF2B5EF4-FFF2-40B4-BE49-F238E27FC236}">
                  <a16:creationId xmlns:a16="http://schemas.microsoft.com/office/drawing/2014/main" id="{8287296A-4A6D-4F33-A847-6D1A7C5AA099}"/>
                </a:ext>
              </a:extLst>
            </p:cNvPr>
            <p:cNvSpPr>
              <a:spLocks noChangeArrowheads="1"/>
            </p:cNvSpPr>
            <p:nvPr/>
          </p:nvSpPr>
          <p:spPr bwMode="auto">
            <a:xfrm>
              <a:off x="5055" y="131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6" name="Oval 237">
              <a:extLst>
                <a:ext uri="{FF2B5EF4-FFF2-40B4-BE49-F238E27FC236}">
                  <a16:creationId xmlns:a16="http://schemas.microsoft.com/office/drawing/2014/main" id="{EFED188B-89B0-4ABC-9752-DBB827F91DC3}"/>
                </a:ext>
              </a:extLst>
            </p:cNvPr>
            <p:cNvSpPr>
              <a:spLocks noChangeArrowheads="1"/>
            </p:cNvSpPr>
            <p:nvPr/>
          </p:nvSpPr>
          <p:spPr bwMode="auto">
            <a:xfrm>
              <a:off x="4992" y="124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7" name="Oval 238">
              <a:extLst>
                <a:ext uri="{FF2B5EF4-FFF2-40B4-BE49-F238E27FC236}">
                  <a16:creationId xmlns:a16="http://schemas.microsoft.com/office/drawing/2014/main" id="{89CCE047-08C1-41ED-A8E2-29AA1B0B1BB7}"/>
                </a:ext>
              </a:extLst>
            </p:cNvPr>
            <p:cNvSpPr>
              <a:spLocks noChangeArrowheads="1"/>
            </p:cNvSpPr>
            <p:nvPr/>
          </p:nvSpPr>
          <p:spPr bwMode="auto">
            <a:xfrm>
              <a:off x="4988" y="122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8" name="Oval 239">
              <a:extLst>
                <a:ext uri="{FF2B5EF4-FFF2-40B4-BE49-F238E27FC236}">
                  <a16:creationId xmlns:a16="http://schemas.microsoft.com/office/drawing/2014/main" id="{3E7C034F-8C94-4764-8EE9-D22B5B2F523C}"/>
                </a:ext>
              </a:extLst>
            </p:cNvPr>
            <p:cNvSpPr>
              <a:spLocks noChangeArrowheads="1"/>
            </p:cNvSpPr>
            <p:nvPr/>
          </p:nvSpPr>
          <p:spPr bwMode="auto">
            <a:xfrm>
              <a:off x="4982" y="121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89" name="Oval 240">
              <a:extLst>
                <a:ext uri="{FF2B5EF4-FFF2-40B4-BE49-F238E27FC236}">
                  <a16:creationId xmlns:a16="http://schemas.microsoft.com/office/drawing/2014/main" id="{2B36BDE2-2DE1-4D9E-A0CE-B330CA795CDF}"/>
                </a:ext>
              </a:extLst>
            </p:cNvPr>
            <p:cNvSpPr>
              <a:spLocks noChangeArrowheads="1"/>
            </p:cNvSpPr>
            <p:nvPr/>
          </p:nvSpPr>
          <p:spPr bwMode="auto">
            <a:xfrm>
              <a:off x="4973" y="118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0" name="Oval 241">
              <a:extLst>
                <a:ext uri="{FF2B5EF4-FFF2-40B4-BE49-F238E27FC236}">
                  <a16:creationId xmlns:a16="http://schemas.microsoft.com/office/drawing/2014/main" id="{69D4F19D-06B3-4DD9-AA4B-C17E2ED6A03F}"/>
                </a:ext>
              </a:extLst>
            </p:cNvPr>
            <p:cNvSpPr>
              <a:spLocks noChangeArrowheads="1"/>
            </p:cNvSpPr>
            <p:nvPr/>
          </p:nvSpPr>
          <p:spPr bwMode="auto">
            <a:xfrm>
              <a:off x="4967" y="11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1" name="Oval 242">
              <a:extLst>
                <a:ext uri="{FF2B5EF4-FFF2-40B4-BE49-F238E27FC236}">
                  <a16:creationId xmlns:a16="http://schemas.microsoft.com/office/drawing/2014/main" id="{014DD025-341C-49D8-9101-A1432967DC8C}"/>
                </a:ext>
              </a:extLst>
            </p:cNvPr>
            <p:cNvSpPr>
              <a:spLocks noChangeArrowheads="1"/>
            </p:cNvSpPr>
            <p:nvPr/>
          </p:nvSpPr>
          <p:spPr bwMode="auto">
            <a:xfrm>
              <a:off x="4904" y="110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2" name="Oval 243">
              <a:extLst>
                <a:ext uri="{FF2B5EF4-FFF2-40B4-BE49-F238E27FC236}">
                  <a16:creationId xmlns:a16="http://schemas.microsoft.com/office/drawing/2014/main" id="{5170AE4B-A8A9-47C8-8823-5755459E297C}"/>
                </a:ext>
              </a:extLst>
            </p:cNvPr>
            <p:cNvSpPr>
              <a:spLocks noChangeArrowheads="1"/>
            </p:cNvSpPr>
            <p:nvPr/>
          </p:nvSpPr>
          <p:spPr bwMode="auto">
            <a:xfrm>
              <a:off x="4869" y="10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3" name="Oval 244">
              <a:extLst>
                <a:ext uri="{FF2B5EF4-FFF2-40B4-BE49-F238E27FC236}">
                  <a16:creationId xmlns:a16="http://schemas.microsoft.com/office/drawing/2014/main" id="{E841996F-A30E-4A4D-8507-5E226194084C}"/>
                </a:ext>
              </a:extLst>
            </p:cNvPr>
            <p:cNvSpPr>
              <a:spLocks noChangeArrowheads="1"/>
            </p:cNvSpPr>
            <p:nvPr/>
          </p:nvSpPr>
          <p:spPr bwMode="auto">
            <a:xfrm>
              <a:off x="4854" y="105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4" name="Oval 245">
              <a:extLst>
                <a:ext uri="{FF2B5EF4-FFF2-40B4-BE49-F238E27FC236}">
                  <a16:creationId xmlns:a16="http://schemas.microsoft.com/office/drawing/2014/main" id="{47FA1298-0A82-4F28-8F05-F413E43FD805}"/>
                </a:ext>
              </a:extLst>
            </p:cNvPr>
            <p:cNvSpPr>
              <a:spLocks noChangeArrowheads="1"/>
            </p:cNvSpPr>
            <p:nvPr/>
          </p:nvSpPr>
          <p:spPr bwMode="auto">
            <a:xfrm>
              <a:off x="4842" y="100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5" name="Oval 246">
              <a:extLst>
                <a:ext uri="{FF2B5EF4-FFF2-40B4-BE49-F238E27FC236}">
                  <a16:creationId xmlns:a16="http://schemas.microsoft.com/office/drawing/2014/main" id="{EA56A838-304A-4B41-B062-543CCA1BDAF2}"/>
                </a:ext>
              </a:extLst>
            </p:cNvPr>
            <p:cNvSpPr>
              <a:spLocks noChangeArrowheads="1"/>
            </p:cNvSpPr>
            <p:nvPr/>
          </p:nvSpPr>
          <p:spPr bwMode="auto">
            <a:xfrm>
              <a:off x="4850" y="103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6" name="Oval 247">
              <a:extLst>
                <a:ext uri="{FF2B5EF4-FFF2-40B4-BE49-F238E27FC236}">
                  <a16:creationId xmlns:a16="http://schemas.microsoft.com/office/drawing/2014/main" id="{63CEDB12-912E-4731-8184-4E7D625CDB4D}"/>
                </a:ext>
              </a:extLst>
            </p:cNvPr>
            <p:cNvSpPr>
              <a:spLocks noChangeArrowheads="1"/>
            </p:cNvSpPr>
            <p:nvPr/>
          </p:nvSpPr>
          <p:spPr bwMode="auto">
            <a:xfrm>
              <a:off x="4838" y="987"/>
              <a:ext cx="31"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7" name="Oval 248">
              <a:extLst>
                <a:ext uri="{FF2B5EF4-FFF2-40B4-BE49-F238E27FC236}">
                  <a16:creationId xmlns:a16="http://schemas.microsoft.com/office/drawing/2014/main" id="{E543C01A-F083-412D-83B8-088BC022B71D}"/>
                </a:ext>
              </a:extLst>
            </p:cNvPr>
            <p:cNvSpPr>
              <a:spLocks noChangeArrowheads="1"/>
            </p:cNvSpPr>
            <p:nvPr/>
          </p:nvSpPr>
          <p:spPr bwMode="auto">
            <a:xfrm>
              <a:off x="4835" y="96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8" name="Oval 249">
              <a:extLst>
                <a:ext uri="{FF2B5EF4-FFF2-40B4-BE49-F238E27FC236}">
                  <a16:creationId xmlns:a16="http://schemas.microsoft.com/office/drawing/2014/main" id="{A04B49B9-3E8E-420F-B501-8FA086315A9A}"/>
                </a:ext>
              </a:extLst>
            </p:cNvPr>
            <p:cNvSpPr>
              <a:spLocks noChangeArrowheads="1"/>
            </p:cNvSpPr>
            <p:nvPr/>
          </p:nvSpPr>
          <p:spPr bwMode="auto">
            <a:xfrm>
              <a:off x="4831" y="955"/>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9" name="Oval 250">
              <a:extLst>
                <a:ext uri="{FF2B5EF4-FFF2-40B4-BE49-F238E27FC236}">
                  <a16:creationId xmlns:a16="http://schemas.microsoft.com/office/drawing/2014/main" id="{7C736FE5-B914-4838-8B80-6F6D41D95602}"/>
                </a:ext>
              </a:extLst>
            </p:cNvPr>
            <p:cNvSpPr>
              <a:spLocks noChangeArrowheads="1"/>
            </p:cNvSpPr>
            <p:nvPr/>
          </p:nvSpPr>
          <p:spPr bwMode="auto">
            <a:xfrm>
              <a:off x="4829" y="940"/>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0" name="Oval 251">
              <a:extLst>
                <a:ext uri="{FF2B5EF4-FFF2-40B4-BE49-F238E27FC236}">
                  <a16:creationId xmlns:a16="http://schemas.microsoft.com/office/drawing/2014/main" id="{06300FE9-8EBD-45B9-94A8-2B27368D05A1}"/>
                </a:ext>
              </a:extLst>
            </p:cNvPr>
            <p:cNvSpPr>
              <a:spLocks noChangeArrowheads="1"/>
            </p:cNvSpPr>
            <p:nvPr/>
          </p:nvSpPr>
          <p:spPr bwMode="auto">
            <a:xfrm>
              <a:off x="4823" y="916"/>
              <a:ext cx="31"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1" name="Oval 252">
              <a:extLst>
                <a:ext uri="{FF2B5EF4-FFF2-40B4-BE49-F238E27FC236}">
                  <a16:creationId xmlns:a16="http://schemas.microsoft.com/office/drawing/2014/main" id="{E0B5ABCA-ADC1-44AA-B841-919C2F163556}"/>
                </a:ext>
              </a:extLst>
            </p:cNvPr>
            <p:cNvSpPr>
              <a:spLocks noChangeArrowheads="1"/>
            </p:cNvSpPr>
            <p:nvPr/>
          </p:nvSpPr>
          <p:spPr bwMode="auto">
            <a:xfrm>
              <a:off x="4822" y="886"/>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2" name="Oval 253">
              <a:extLst>
                <a:ext uri="{FF2B5EF4-FFF2-40B4-BE49-F238E27FC236}">
                  <a16:creationId xmlns:a16="http://schemas.microsoft.com/office/drawing/2014/main" id="{E5C01FED-ED7F-4D71-BD58-D8AA636D3D91}"/>
                </a:ext>
              </a:extLst>
            </p:cNvPr>
            <p:cNvSpPr>
              <a:spLocks noChangeArrowheads="1"/>
            </p:cNvSpPr>
            <p:nvPr/>
          </p:nvSpPr>
          <p:spPr bwMode="auto">
            <a:xfrm>
              <a:off x="4820" y="85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3" name="Oval 254">
              <a:extLst>
                <a:ext uri="{FF2B5EF4-FFF2-40B4-BE49-F238E27FC236}">
                  <a16:creationId xmlns:a16="http://schemas.microsoft.com/office/drawing/2014/main" id="{846636A5-3ED5-42DD-941C-7E46399B4A15}"/>
                </a:ext>
              </a:extLst>
            </p:cNvPr>
            <p:cNvSpPr>
              <a:spLocks noChangeArrowheads="1"/>
            </p:cNvSpPr>
            <p:nvPr/>
          </p:nvSpPr>
          <p:spPr bwMode="auto">
            <a:xfrm>
              <a:off x="4816" y="823"/>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4" name="Oval 255">
              <a:extLst>
                <a:ext uri="{FF2B5EF4-FFF2-40B4-BE49-F238E27FC236}">
                  <a16:creationId xmlns:a16="http://schemas.microsoft.com/office/drawing/2014/main" id="{C0DD7AE2-96A3-4DE7-A9E0-1EBD5D544C5E}"/>
                </a:ext>
              </a:extLst>
            </p:cNvPr>
            <p:cNvSpPr>
              <a:spLocks noChangeArrowheads="1"/>
            </p:cNvSpPr>
            <p:nvPr/>
          </p:nvSpPr>
          <p:spPr bwMode="auto">
            <a:xfrm>
              <a:off x="4814" y="80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5" name="Oval 256">
              <a:extLst>
                <a:ext uri="{FF2B5EF4-FFF2-40B4-BE49-F238E27FC236}">
                  <a16:creationId xmlns:a16="http://schemas.microsoft.com/office/drawing/2014/main" id="{9AEEEBB1-1450-408D-AE60-F599EE5F0D77}"/>
                </a:ext>
              </a:extLst>
            </p:cNvPr>
            <p:cNvSpPr>
              <a:spLocks noChangeArrowheads="1"/>
            </p:cNvSpPr>
            <p:nvPr/>
          </p:nvSpPr>
          <p:spPr bwMode="auto">
            <a:xfrm>
              <a:off x="4807" y="768"/>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6" name="Oval 257">
              <a:extLst>
                <a:ext uri="{FF2B5EF4-FFF2-40B4-BE49-F238E27FC236}">
                  <a16:creationId xmlns:a16="http://schemas.microsoft.com/office/drawing/2014/main" id="{0808EDA8-C1CE-41EF-B04B-8AFD7EA82025}"/>
                </a:ext>
              </a:extLst>
            </p:cNvPr>
            <p:cNvSpPr>
              <a:spLocks noChangeArrowheads="1"/>
            </p:cNvSpPr>
            <p:nvPr/>
          </p:nvSpPr>
          <p:spPr bwMode="auto">
            <a:xfrm>
              <a:off x="4799" y="73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7" name="Oval 258">
              <a:extLst>
                <a:ext uri="{FF2B5EF4-FFF2-40B4-BE49-F238E27FC236}">
                  <a16:creationId xmlns:a16="http://schemas.microsoft.com/office/drawing/2014/main" id="{814D4942-9A6E-4E19-A6AE-153E0A5F5D33}"/>
                </a:ext>
              </a:extLst>
            </p:cNvPr>
            <p:cNvSpPr>
              <a:spLocks noChangeArrowheads="1"/>
            </p:cNvSpPr>
            <p:nvPr/>
          </p:nvSpPr>
          <p:spPr bwMode="auto">
            <a:xfrm>
              <a:off x="4786" y="72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8" name="Oval 259">
              <a:extLst>
                <a:ext uri="{FF2B5EF4-FFF2-40B4-BE49-F238E27FC236}">
                  <a16:creationId xmlns:a16="http://schemas.microsoft.com/office/drawing/2014/main" id="{231834E2-7E7D-407C-A1DB-ABD69E3BFAD8}"/>
                </a:ext>
              </a:extLst>
            </p:cNvPr>
            <p:cNvSpPr>
              <a:spLocks noChangeArrowheads="1"/>
            </p:cNvSpPr>
            <p:nvPr/>
          </p:nvSpPr>
          <p:spPr bwMode="auto">
            <a:xfrm>
              <a:off x="4763" y="68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09" name="Oval 260">
              <a:extLst>
                <a:ext uri="{FF2B5EF4-FFF2-40B4-BE49-F238E27FC236}">
                  <a16:creationId xmlns:a16="http://schemas.microsoft.com/office/drawing/2014/main" id="{0E0AE318-9E0B-40BC-B3CF-F18874542D08}"/>
                </a:ext>
              </a:extLst>
            </p:cNvPr>
            <p:cNvSpPr>
              <a:spLocks noChangeArrowheads="1"/>
            </p:cNvSpPr>
            <p:nvPr/>
          </p:nvSpPr>
          <p:spPr bwMode="auto">
            <a:xfrm>
              <a:off x="4642" y="64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0" name="Oval 261">
              <a:extLst>
                <a:ext uri="{FF2B5EF4-FFF2-40B4-BE49-F238E27FC236}">
                  <a16:creationId xmlns:a16="http://schemas.microsoft.com/office/drawing/2014/main" id="{4E1A0F3E-E704-462D-9E0D-6705FF6AD35C}"/>
                </a:ext>
              </a:extLst>
            </p:cNvPr>
            <p:cNvSpPr>
              <a:spLocks noChangeArrowheads="1"/>
            </p:cNvSpPr>
            <p:nvPr/>
          </p:nvSpPr>
          <p:spPr bwMode="auto">
            <a:xfrm>
              <a:off x="4793" y="733"/>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1" name="Oval 262">
              <a:extLst>
                <a:ext uri="{FF2B5EF4-FFF2-40B4-BE49-F238E27FC236}">
                  <a16:creationId xmlns:a16="http://schemas.microsoft.com/office/drawing/2014/main" id="{118D9FD9-B03B-403D-99CE-FAFEA00F4F04}"/>
                </a:ext>
              </a:extLst>
            </p:cNvPr>
            <p:cNvSpPr>
              <a:spLocks noChangeArrowheads="1"/>
            </p:cNvSpPr>
            <p:nvPr/>
          </p:nvSpPr>
          <p:spPr bwMode="auto">
            <a:xfrm>
              <a:off x="4845" y="1009"/>
              <a:ext cx="32"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2" name="Oval 263">
              <a:extLst>
                <a:ext uri="{FF2B5EF4-FFF2-40B4-BE49-F238E27FC236}">
                  <a16:creationId xmlns:a16="http://schemas.microsoft.com/office/drawing/2014/main" id="{D4FB012B-E519-43BC-8A8C-BA3EACD25DA7}"/>
                </a:ext>
              </a:extLst>
            </p:cNvPr>
            <p:cNvSpPr>
              <a:spLocks noChangeArrowheads="1"/>
            </p:cNvSpPr>
            <p:nvPr/>
          </p:nvSpPr>
          <p:spPr bwMode="auto">
            <a:xfrm>
              <a:off x="5021" y="1303"/>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3" name="Oval 264">
              <a:extLst>
                <a:ext uri="{FF2B5EF4-FFF2-40B4-BE49-F238E27FC236}">
                  <a16:creationId xmlns:a16="http://schemas.microsoft.com/office/drawing/2014/main" id="{DA0A22B7-DB0C-482E-B51A-9B20F25C943D}"/>
                </a:ext>
              </a:extLst>
            </p:cNvPr>
            <p:cNvSpPr>
              <a:spLocks noChangeArrowheads="1"/>
            </p:cNvSpPr>
            <p:nvPr/>
          </p:nvSpPr>
          <p:spPr bwMode="auto">
            <a:xfrm>
              <a:off x="5018" y="1278"/>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4" name="Oval 265">
              <a:extLst>
                <a:ext uri="{FF2B5EF4-FFF2-40B4-BE49-F238E27FC236}">
                  <a16:creationId xmlns:a16="http://schemas.microsoft.com/office/drawing/2014/main" id="{EAABE0F9-40B6-469B-AA60-B8B6B733CCF3}"/>
                </a:ext>
              </a:extLst>
            </p:cNvPr>
            <p:cNvSpPr>
              <a:spLocks noChangeArrowheads="1"/>
            </p:cNvSpPr>
            <p:nvPr/>
          </p:nvSpPr>
          <p:spPr bwMode="auto">
            <a:xfrm>
              <a:off x="5173" y="136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5" name="Oval 266">
              <a:extLst>
                <a:ext uri="{FF2B5EF4-FFF2-40B4-BE49-F238E27FC236}">
                  <a16:creationId xmlns:a16="http://schemas.microsoft.com/office/drawing/2014/main" id="{4022DE8A-A40D-431D-9301-4CDB1B58A211}"/>
                </a:ext>
              </a:extLst>
            </p:cNvPr>
            <p:cNvSpPr>
              <a:spLocks noChangeArrowheads="1"/>
            </p:cNvSpPr>
            <p:nvPr/>
          </p:nvSpPr>
          <p:spPr bwMode="auto">
            <a:xfrm>
              <a:off x="6397" y="1510"/>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16" name="Rectangle 267">
              <a:extLst>
                <a:ext uri="{FF2B5EF4-FFF2-40B4-BE49-F238E27FC236}">
                  <a16:creationId xmlns:a16="http://schemas.microsoft.com/office/drawing/2014/main" id="{1959C11D-0CA6-45E1-ADA0-870D682D30BE}"/>
                </a:ext>
              </a:extLst>
            </p:cNvPr>
            <p:cNvSpPr>
              <a:spLocks noChangeArrowheads="1"/>
            </p:cNvSpPr>
            <p:nvPr/>
          </p:nvSpPr>
          <p:spPr bwMode="auto">
            <a:xfrm>
              <a:off x="5269" y="1803"/>
              <a:ext cx="9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Months since randomization</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17" name="Rectangle 268">
              <a:extLst>
                <a:ext uri="{FF2B5EF4-FFF2-40B4-BE49-F238E27FC236}">
                  <a16:creationId xmlns:a16="http://schemas.microsoft.com/office/drawing/2014/main" id="{35F35B74-8A42-47F6-8624-AACB0753C1B1}"/>
                </a:ext>
              </a:extLst>
            </p:cNvPr>
            <p:cNvSpPr>
              <a:spLocks noChangeArrowheads="1"/>
            </p:cNvSpPr>
            <p:nvPr/>
          </p:nvSpPr>
          <p:spPr bwMode="auto">
            <a:xfrm>
              <a:off x="3987" y="1901"/>
              <a:ext cx="31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No. at Risk</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18" name="Rectangle 269">
              <a:extLst>
                <a:ext uri="{FF2B5EF4-FFF2-40B4-BE49-F238E27FC236}">
                  <a16:creationId xmlns:a16="http://schemas.microsoft.com/office/drawing/2014/main" id="{869F38CD-F57D-41CE-B98C-2D834753B0B7}"/>
                </a:ext>
              </a:extLst>
            </p:cNvPr>
            <p:cNvSpPr>
              <a:spLocks noChangeArrowheads="1"/>
            </p:cNvSpPr>
            <p:nvPr/>
          </p:nvSpPr>
          <p:spPr bwMode="auto">
            <a:xfrm>
              <a:off x="3987" y="1976"/>
              <a:ext cx="5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rPr>
                <a:t>177</a:t>
              </a: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Lu-PSMA-617 + SC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19" name="Rectangle 270">
              <a:extLst>
                <a:ext uri="{FF2B5EF4-FFF2-40B4-BE49-F238E27FC236}">
                  <a16:creationId xmlns:a16="http://schemas.microsoft.com/office/drawing/2014/main" id="{9A6F1D2C-8120-47B2-9CA9-109142EBFBF3}"/>
                </a:ext>
              </a:extLst>
            </p:cNvPr>
            <p:cNvSpPr>
              <a:spLocks noChangeArrowheads="1"/>
            </p:cNvSpPr>
            <p:nvPr/>
          </p:nvSpPr>
          <p:spPr bwMode="auto">
            <a:xfrm rot="16200000">
              <a:off x="3887" y="1088"/>
              <a:ext cx="93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Percent of patients without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0" name="Rectangle 271">
              <a:extLst>
                <a:ext uri="{FF2B5EF4-FFF2-40B4-BE49-F238E27FC236}">
                  <a16:creationId xmlns:a16="http://schemas.microsoft.com/office/drawing/2014/main" id="{73FAAA65-9135-4591-9C2A-B7805D2437F3}"/>
                </a:ext>
              </a:extLst>
            </p:cNvPr>
            <p:cNvSpPr>
              <a:spLocks noChangeArrowheads="1"/>
            </p:cNvSpPr>
            <p:nvPr/>
          </p:nvSpPr>
          <p:spPr bwMode="auto">
            <a:xfrm rot="16200000">
              <a:off x="4065" y="1093"/>
              <a:ext cx="70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disease progression</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1" name="Rectangle 272">
              <a:extLst>
                <a:ext uri="{FF2B5EF4-FFF2-40B4-BE49-F238E27FC236}">
                  <a16:creationId xmlns:a16="http://schemas.microsoft.com/office/drawing/2014/main" id="{27878E77-FA00-43B3-BA35-92C87AC01AA1}"/>
                </a:ext>
              </a:extLst>
            </p:cNvPr>
            <p:cNvSpPr>
              <a:spLocks noChangeArrowheads="1"/>
            </p:cNvSpPr>
            <p:nvPr/>
          </p:nvSpPr>
          <p:spPr bwMode="auto">
            <a:xfrm>
              <a:off x="4642" y="1686"/>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2" name="Rectangle 273">
              <a:extLst>
                <a:ext uri="{FF2B5EF4-FFF2-40B4-BE49-F238E27FC236}">
                  <a16:creationId xmlns:a16="http://schemas.microsoft.com/office/drawing/2014/main" id="{1DAB9FD8-2282-4F6A-B484-7151F7E49E6B}"/>
                </a:ext>
              </a:extLst>
            </p:cNvPr>
            <p:cNvSpPr>
              <a:spLocks noChangeArrowheads="1"/>
            </p:cNvSpPr>
            <p:nvPr/>
          </p:nvSpPr>
          <p:spPr bwMode="auto">
            <a:xfrm>
              <a:off x="4585" y="1623"/>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3" name="Rectangle 274">
              <a:extLst>
                <a:ext uri="{FF2B5EF4-FFF2-40B4-BE49-F238E27FC236}">
                  <a16:creationId xmlns:a16="http://schemas.microsoft.com/office/drawing/2014/main" id="{ECDD46B6-4D39-4DD0-8826-E45721DEC6CC}"/>
                </a:ext>
              </a:extLst>
            </p:cNvPr>
            <p:cNvSpPr>
              <a:spLocks noChangeArrowheads="1"/>
            </p:cNvSpPr>
            <p:nvPr/>
          </p:nvSpPr>
          <p:spPr bwMode="auto">
            <a:xfrm>
              <a:off x="4555" y="1323"/>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4" name="Rectangle 275">
              <a:extLst>
                <a:ext uri="{FF2B5EF4-FFF2-40B4-BE49-F238E27FC236}">
                  <a16:creationId xmlns:a16="http://schemas.microsoft.com/office/drawing/2014/main" id="{1A026828-3580-4E0B-914B-0E3F76D45D77}"/>
                </a:ext>
              </a:extLst>
            </p:cNvPr>
            <p:cNvSpPr>
              <a:spLocks noChangeArrowheads="1"/>
            </p:cNvSpPr>
            <p:nvPr/>
          </p:nvSpPr>
          <p:spPr bwMode="auto">
            <a:xfrm>
              <a:off x="4555" y="1224"/>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5" name="Rectangle 276">
              <a:extLst>
                <a:ext uri="{FF2B5EF4-FFF2-40B4-BE49-F238E27FC236}">
                  <a16:creationId xmlns:a16="http://schemas.microsoft.com/office/drawing/2014/main" id="{07E2F328-48A2-4DFD-8290-0B30C48E7DEE}"/>
                </a:ext>
              </a:extLst>
            </p:cNvPr>
            <p:cNvSpPr>
              <a:spLocks noChangeArrowheads="1"/>
            </p:cNvSpPr>
            <p:nvPr/>
          </p:nvSpPr>
          <p:spPr bwMode="auto">
            <a:xfrm>
              <a:off x="4555" y="725"/>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90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6" name="Rectangle 277">
              <a:extLst>
                <a:ext uri="{FF2B5EF4-FFF2-40B4-BE49-F238E27FC236}">
                  <a16:creationId xmlns:a16="http://schemas.microsoft.com/office/drawing/2014/main" id="{A67895C6-46BA-4A32-93E7-12C043DDCD03}"/>
                </a:ext>
              </a:extLst>
            </p:cNvPr>
            <p:cNvSpPr>
              <a:spLocks noChangeArrowheads="1"/>
            </p:cNvSpPr>
            <p:nvPr/>
          </p:nvSpPr>
          <p:spPr bwMode="auto">
            <a:xfrm>
              <a:off x="4555" y="825"/>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80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7" name="Rectangle 278">
              <a:extLst>
                <a:ext uri="{FF2B5EF4-FFF2-40B4-BE49-F238E27FC236}">
                  <a16:creationId xmlns:a16="http://schemas.microsoft.com/office/drawing/2014/main" id="{245485F4-290F-4BE9-B19F-B702D8F7A85F}"/>
                </a:ext>
              </a:extLst>
            </p:cNvPr>
            <p:cNvSpPr>
              <a:spLocks noChangeArrowheads="1"/>
            </p:cNvSpPr>
            <p:nvPr/>
          </p:nvSpPr>
          <p:spPr bwMode="auto">
            <a:xfrm>
              <a:off x="4525" y="626"/>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8" name="Rectangle 279">
              <a:extLst>
                <a:ext uri="{FF2B5EF4-FFF2-40B4-BE49-F238E27FC236}">
                  <a16:creationId xmlns:a16="http://schemas.microsoft.com/office/drawing/2014/main" id="{F2B55E55-DC4A-4A9B-9053-0D38209A497E}"/>
                </a:ext>
              </a:extLst>
            </p:cNvPr>
            <p:cNvSpPr>
              <a:spLocks noChangeArrowheads="1"/>
            </p:cNvSpPr>
            <p:nvPr/>
          </p:nvSpPr>
          <p:spPr bwMode="auto">
            <a:xfrm>
              <a:off x="4555" y="1025"/>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29" name="Rectangle 280">
              <a:extLst>
                <a:ext uri="{FF2B5EF4-FFF2-40B4-BE49-F238E27FC236}">
                  <a16:creationId xmlns:a16="http://schemas.microsoft.com/office/drawing/2014/main" id="{30F3C4A6-AE58-44C8-A351-CC67DFAEDADD}"/>
                </a:ext>
              </a:extLst>
            </p:cNvPr>
            <p:cNvSpPr>
              <a:spLocks noChangeArrowheads="1"/>
            </p:cNvSpPr>
            <p:nvPr/>
          </p:nvSpPr>
          <p:spPr bwMode="auto">
            <a:xfrm>
              <a:off x="4555" y="1124"/>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0" name="Rectangle 281">
              <a:extLst>
                <a:ext uri="{FF2B5EF4-FFF2-40B4-BE49-F238E27FC236}">
                  <a16:creationId xmlns:a16="http://schemas.microsoft.com/office/drawing/2014/main" id="{20D7799D-B946-4770-9AEC-485C400E555E}"/>
                </a:ext>
              </a:extLst>
            </p:cNvPr>
            <p:cNvSpPr>
              <a:spLocks noChangeArrowheads="1"/>
            </p:cNvSpPr>
            <p:nvPr/>
          </p:nvSpPr>
          <p:spPr bwMode="auto">
            <a:xfrm>
              <a:off x="4555" y="1523"/>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1" name="Rectangle 282">
              <a:extLst>
                <a:ext uri="{FF2B5EF4-FFF2-40B4-BE49-F238E27FC236}">
                  <a16:creationId xmlns:a16="http://schemas.microsoft.com/office/drawing/2014/main" id="{66D62AD8-9024-439F-83E6-0AF19EB2EC53}"/>
                </a:ext>
              </a:extLst>
            </p:cNvPr>
            <p:cNvSpPr>
              <a:spLocks noChangeArrowheads="1"/>
            </p:cNvSpPr>
            <p:nvPr/>
          </p:nvSpPr>
          <p:spPr bwMode="auto">
            <a:xfrm>
              <a:off x="4555" y="1424"/>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2" name="Rectangle 283">
              <a:extLst>
                <a:ext uri="{FF2B5EF4-FFF2-40B4-BE49-F238E27FC236}">
                  <a16:creationId xmlns:a16="http://schemas.microsoft.com/office/drawing/2014/main" id="{F2AD4E83-590A-4B25-B63B-05A017AE12C3}"/>
                </a:ext>
              </a:extLst>
            </p:cNvPr>
            <p:cNvSpPr>
              <a:spLocks noChangeArrowheads="1"/>
            </p:cNvSpPr>
            <p:nvPr/>
          </p:nvSpPr>
          <p:spPr bwMode="auto">
            <a:xfrm>
              <a:off x="4555" y="924"/>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3" name="Rectangle 284">
              <a:extLst>
                <a:ext uri="{FF2B5EF4-FFF2-40B4-BE49-F238E27FC236}">
                  <a16:creationId xmlns:a16="http://schemas.microsoft.com/office/drawing/2014/main" id="{16EFA8AC-3AEB-4BD6-A08D-29916A36CFAD}"/>
                </a:ext>
              </a:extLst>
            </p:cNvPr>
            <p:cNvSpPr>
              <a:spLocks noChangeArrowheads="1"/>
            </p:cNvSpPr>
            <p:nvPr/>
          </p:nvSpPr>
          <p:spPr bwMode="auto">
            <a:xfrm>
              <a:off x="5175" y="1686"/>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4" name="Rectangle 285">
              <a:extLst>
                <a:ext uri="{FF2B5EF4-FFF2-40B4-BE49-F238E27FC236}">
                  <a16:creationId xmlns:a16="http://schemas.microsoft.com/office/drawing/2014/main" id="{31A83284-7ABF-47FA-9B7E-A88F4A9FD4EA}"/>
                </a:ext>
              </a:extLst>
            </p:cNvPr>
            <p:cNvSpPr>
              <a:spLocks noChangeArrowheads="1"/>
            </p:cNvSpPr>
            <p:nvPr/>
          </p:nvSpPr>
          <p:spPr bwMode="auto">
            <a:xfrm>
              <a:off x="5352" y="1686"/>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5" name="Rectangle 286">
              <a:extLst>
                <a:ext uri="{FF2B5EF4-FFF2-40B4-BE49-F238E27FC236}">
                  <a16:creationId xmlns:a16="http://schemas.microsoft.com/office/drawing/2014/main" id="{5EC76BDD-035D-4E7D-9144-283DC8A6841B}"/>
                </a:ext>
              </a:extLst>
            </p:cNvPr>
            <p:cNvSpPr>
              <a:spLocks noChangeArrowheads="1"/>
            </p:cNvSpPr>
            <p:nvPr/>
          </p:nvSpPr>
          <p:spPr bwMode="auto">
            <a:xfrm>
              <a:off x="5515"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6" name="Rectangle 287">
              <a:extLst>
                <a:ext uri="{FF2B5EF4-FFF2-40B4-BE49-F238E27FC236}">
                  <a16:creationId xmlns:a16="http://schemas.microsoft.com/office/drawing/2014/main" id="{89505E1B-F8D0-4FF2-9F2E-F5C7AA3852D8}"/>
                </a:ext>
              </a:extLst>
            </p:cNvPr>
            <p:cNvSpPr>
              <a:spLocks noChangeArrowheads="1"/>
            </p:cNvSpPr>
            <p:nvPr/>
          </p:nvSpPr>
          <p:spPr bwMode="auto">
            <a:xfrm>
              <a:off x="5545" y="944"/>
              <a:ext cx="73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30000" noProof="0" dirty="0">
                  <a:ln>
                    <a:noFill/>
                  </a:ln>
                  <a:solidFill>
                    <a:srgbClr val="FF6600"/>
                  </a:solidFill>
                  <a:effectLst/>
                  <a:uLnTx/>
                  <a:uFillTx/>
                  <a:latin typeface="Arial" panose="020B0604020202020204" pitchFamily="34" charset="0"/>
                  <a:ea typeface="+mn-ea"/>
                  <a:cs typeface="Arial" charset="0"/>
                </a:rPr>
                <a:t>177</a:t>
              </a:r>
              <a:r>
                <a:rPr kumimoji="0" lang="en-US" altLang="en-US" sz="9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charset="0"/>
                </a:rPr>
                <a:t>Lu-PSMA-617 + SC</a:t>
              </a:r>
              <a:endParaRPr kumimoji="0" lang="en-US" altLang="en-US" sz="2400" b="0" i="0" u="none" strike="noStrike" kern="1200" cap="none" spc="0" normalizeH="0" baseline="0" noProof="0" dirty="0">
                <a:ln>
                  <a:noFill/>
                </a:ln>
                <a:solidFill>
                  <a:srgbClr val="FF6600"/>
                </a:solidFill>
                <a:effectLst/>
                <a:uLnTx/>
                <a:uFillTx/>
                <a:latin typeface="Arial" panose="020B0604020202020204" pitchFamily="34" charset="0"/>
                <a:ea typeface="+mn-ea"/>
                <a:cs typeface="Arial" charset="0"/>
              </a:endParaRPr>
            </a:p>
          </p:txBody>
        </p:sp>
        <p:sp>
          <p:nvSpPr>
            <p:cNvPr id="837" name="Rectangle 288">
              <a:extLst>
                <a:ext uri="{FF2B5EF4-FFF2-40B4-BE49-F238E27FC236}">
                  <a16:creationId xmlns:a16="http://schemas.microsoft.com/office/drawing/2014/main" id="{AECCAF50-8EB7-4161-B0B9-B39E38058F42}"/>
                </a:ext>
              </a:extLst>
            </p:cNvPr>
            <p:cNvSpPr>
              <a:spLocks noChangeArrowheads="1"/>
            </p:cNvSpPr>
            <p:nvPr/>
          </p:nvSpPr>
          <p:spPr bwMode="auto">
            <a:xfrm>
              <a:off x="5545" y="1025"/>
              <a:ext cx="8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Median rPFS, 8.7 months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8" name="Rectangle 289">
              <a:extLst>
                <a:ext uri="{FF2B5EF4-FFF2-40B4-BE49-F238E27FC236}">
                  <a16:creationId xmlns:a16="http://schemas.microsoft.com/office/drawing/2014/main" id="{772D2EB5-BAA9-4AB1-9228-95D6B2321F07}"/>
                </a:ext>
              </a:extLst>
            </p:cNvPr>
            <p:cNvSpPr>
              <a:spLocks noChangeArrowheads="1"/>
            </p:cNvSpPr>
            <p:nvPr/>
          </p:nvSpPr>
          <p:spPr bwMode="auto">
            <a:xfrm>
              <a:off x="6233" y="1142"/>
              <a:ext cx="120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Hazard ratio for progression or death,</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39" name="Rectangle 290">
              <a:extLst>
                <a:ext uri="{FF2B5EF4-FFF2-40B4-BE49-F238E27FC236}">
                  <a16:creationId xmlns:a16="http://schemas.microsoft.com/office/drawing/2014/main" id="{3598666C-DA80-4854-AE2C-B6E8D9E3EFCD}"/>
                </a:ext>
              </a:extLst>
            </p:cNvPr>
            <p:cNvSpPr>
              <a:spLocks noChangeArrowheads="1"/>
            </p:cNvSpPr>
            <p:nvPr/>
          </p:nvSpPr>
          <p:spPr bwMode="auto">
            <a:xfrm>
              <a:off x="6233" y="1222"/>
              <a:ext cx="87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0.40 (99.2% CI, 0.29-0.57)</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0" name="Rectangle 291">
              <a:extLst>
                <a:ext uri="{FF2B5EF4-FFF2-40B4-BE49-F238E27FC236}">
                  <a16:creationId xmlns:a16="http://schemas.microsoft.com/office/drawing/2014/main" id="{77A33D05-3BCE-4595-B99B-42CE7D3CDA1F}"/>
                </a:ext>
              </a:extLst>
            </p:cNvPr>
            <p:cNvSpPr>
              <a:spLocks noChangeArrowheads="1"/>
            </p:cNvSpPr>
            <p:nvPr/>
          </p:nvSpPr>
          <p:spPr bwMode="auto">
            <a:xfrm>
              <a:off x="6233" y="1295"/>
              <a:ext cx="2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P</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&lt;.001</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1" name="Rectangle 292">
              <a:extLst>
                <a:ext uri="{FF2B5EF4-FFF2-40B4-BE49-F238E27FC236}">
                  <a16:creationId xmlns:a16="http://schemas.microsoft.com/office/drawing/2014/main" id="{096705B5-3F80-43F3-A29A-6298D94F6A02}"/>
                </a:ext>
              </a:extLst>
            </p:cNvPr>
            <p:cNvSpPr>
              <a:spLocks noChangeArrowheads="1"/>
            </p:cNvSpPr>
            <p:nvPr/>
          </p:nvSpPr>
          <p:spPr bwMode="auto">
            <a:xfrm>
              <a:off x="5009" y="1447"/>
              <a:ext cx="31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charset="0"/>
                </a:rPr>
                <a:t>SC alone</a:t>
              </a:r>
              <a:endParaRPr kumimoji="0" lang="en-US" altLang="en-US" sz="2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charset="0"/>
              </a:endParaRPr>
            </a:p>
          </p:txBody>
        </p:sp>
        <p:sp>
          <p:nvSpPr>
            <p:cNvPr id="842" name="Rectangle 293">
              <a:extLst>
                <a:ext uri="{FF2B5EF4-FFF2-40B4-BE49-F238E27FC236}">
                  <a16:creationId xmlns:a16="http://schemas.microsoft.com/office/drawing/2014/main" id="{21084B73-44CC-4079-A084-04E21A1C227A}"/>
                </a:ext>
              </a:extLst>
            </p:cNvPr>
            <p:cNvSpPr>
              <a:spLocks noChangeArrowheads="1"/>
            </p:cNvSpPr>
            <p:nvPr/>
          </p:nvSpPr>
          <p:spPr bwMode="auto">
            <a:xfrm>
              <a:off x="5009" y="1521"/>
              <a:ext cx="8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Median rPFS, 3.4 months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3" name="Rectangle 294">
              <a:extLst>
                <a:ext uri="{FF2B5EF4-FFF2-40B4-BE49-F238E27FC236}">
                  <a16:creationId xmlns:a16="http://schemas.microsoft.com/office/drawing/2014/main" id="{25356E5F-53CB-4974-B061-52514FE1CF3E}"/>
                </a:ext>
              </a:extLst>
            </p:cNvPr>
            <p:cNvSpPr>
              <a:spLocks noChangeArrowheads="1"/>
            </p:cNvSpPr>
            <p:nvPr/>
          </p:nvSpPr>
          <p:spPr bwMode="auto">
            <a:xfrm>
              <a:off x="5693"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4" name="Rectangle 295">
              <a:extLst>
                <a:ext uri="{FF2B5EF4-FFF2-40B4-BE49-F238E27FC236}">
                  <a16:creationId xmlns:a16="http://schemas.microsoft.com/office/drawing/2014/main" id="{BFCF4889-0700-4F4F-AE40-F4FB419AD4EC}"/>
                </a:ext>
              </a:extLst>
            </p:cNvPr>
            <p:cNvSpPr>
              <a:spLocks noChangeArrowheads="1"/>
            </p:cNvSpPr>
            <p:nvPr/>
          </p:nvSpPr>
          <p:spPr bwMode="auto">
            <a:xfrm>
              <a:off x="4819" y="1686"/>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5" name="Rectangle 296">
              <a:extLst>
                <a:ext uri="{FF2B5EF4-FFF2-40B4-BE49-F238E27FC236}">
                  <a16:creationId xmlns:a16="http://schemas.microsoft.com/office/drawing/2014/main" id="{27CC23DD-02E2-4AF6-90BB-3EF7A434810B}"/>
                </a:ext>
              </a:extLst>
            </p:cNvPr>
            <p:cNvSpPr>
              <a:spLocks noChangeArrowheads="1"/>
            </p:cNvSpPr>
            <p:nvPr/>
          </p:nvSpPr>
          <p:spPr bwMode="auto">
            <a:xfrm>
              <a:off x="4997" y="1686"/>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6" name="Rectangle 297">
              <a:extLst>
                <a:ext uri="{FF2B5EF4-FFF2-40B4-BE49-F238E27FC236}">
                  <a16:creationId xmlns:a16="http://schemas.microsoft.com/office/drawing/2014/main" id="{8F7BCDF9-4CD4-4F1C-84A8-0E7D6B083C4D}"/>
                </a:ext>
              </a:extLst>
            </p:cNvPr>
            <p:cNvSpPr>
              <a:spLocks noChangeArrowheads="1"/>
            </p:cNvSpPr>
            <p:nvPr/>
          </p:nvSpPr>
          <p:spPr bwMode="auto">
            <a:xfrm>
              <a:off x="5871"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7" name="Rectangle 298">
              <a:extLst>
                <a:ext uri="{FF2B5EF4-FFF2-40B4-BE49-F238E27FC236}">
                  <a16:creationId xmlns:a16="http://schemas.microsoft.com/office/drawing/2014/main" id="{3C2D0A6D-63DE-46D3-B788-EFE309A7620A}"/>
                </a:ext>
              </a:extLst>
            </p:cNvPr>
            <p:cNvSpPr>
              <a:spLocks noChangeArrowheads="1"/>
            </p:cNvSpPr>
            <p:nvPr/>
          </p:nvSpPr>
          <p:spPr bwMode="auto">
            <a:xfrm>
              <a:off x="6048"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8" name="Rectangle 299">
              <a:extLst>
                <a:ext uri="{FF2B5EF4-FFF2-40B4-BE49-F238E27FC236}">
                  <a16:creationId xmlns:a16="http://schemas.microsoft.com/office/drawing/2014/main" id="{F768639F-4873-43C6-9383-D46A0E60E216}"/>
                </a:ext>
              </a:extLst>
            </p:cNvPr>
            <p:cNvSpPr>
              <a:spLocks noChangeArrowheads="1"/>
            </p:cNvSpPr>
            <p:nvPr/>
          </p:nvSpPr>
          <p:spPr bwMode="auto">
            <a:xfrm>
              <a:off x="6226"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49" name="Rectangle 300">
              <a:extLst>
                <a:ext uri="{FF2B5EF4-FFF2-40B4-BE49-F238E27FC236}">
                  <a16:creationId xmlns:a16="http://schemas.microsoft.com/office/drawing/2014/main" id="{62DEA966-F1F8-48C6-8F16-212841FA5E34}"/>
                </a:ext>
              </a:extLst>
            </p:cNvPr>
            <p:cNvSpPr>
              <a:spLocks noChangeArrowheads="1"/>
            </p:cNvSpPr>
            <p:nvPr/>
          </p:nvSpPr>
          <p:spPr bwMode="auto">
            <a:xfrm>
              <a:off x="6402"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0" name="Rectangle 301">
              <a:extLst>
                <a:ext uri="{FF2B5EF4-FFF2-40B4-BE49-F238E27FC236}">
                  <a16:creationId xmlns:a16="http://schemas.microsoft.com/office/drawing/2014/main" id="{4E2708ED-0773-4956-85DA-0E4FAA2F4863}"/>
                </a:ext>
              </a:extLst>
            </p:cNvPr>
            <p:cNvSpPr>
              <a:spLocks noChangeArrowheads="1"/>
            </p:cNvSpPr>
            <p:nvPr/>
          </p:nvSpPr>
          <p:spPr bwMode="auto">
            <a:xfrm>
              <a:off x="6581" y="1686"/>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1" name="Rectangle 302">
              <a:extLst>
                <a:ext uri="{FF2B5EF4-FFF2-40B4-BE49-F238E27FC236}">
                  <a16:creationId xmlns:a16="http://schemas.microsoft.com/office/drawing/2014/main" id="{96E22C51-2D54-4093-8E3B-A0D66AA138C1}"/>
                </a:ext>
              </a:extLst>
            </p:cNvPr>
            <p:cNvSpPr>
              <a:spLocks noChangeArrowheads="1"/>
            </p:cNvSpPr>
            <p:nvPr/>
          </p:nvSpPr>
          <p:spPr bwMode="auto">
            <a:xfrm>
              <a:off x="4612"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385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2" name="Rectangle 303">
              <a:extLst>
                <a:ext uri="{FF2B5EF4-FFF2-40B4-BE49-F238E27FC236}">
                  <a16:creationId xmlns:a16="http://schemas.microsoft.com/office/drawing/2014/main" id="{6B664DB3-3161-4368-8DA7-BC1F2F399AE5}"/>
                </a:ext>
              </a:extLst>
            </p:cNvPr>
            <p:cNvSpPr>
              <a:spLocks noChangeArrowheads="1"/>
            </p:cNvSpPr>
            <p:nvPr/>
          </p:nvSpPr>
          <p:spPr bwMode="auto">
            <a:xfrm>
              <a:off x="5145"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215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3" name="Rectangle 304">
              <a:extLst>
                <a:ext uri="{FF2B5EF4-FFF2-40B4-BE49-F238E27FC236}">
                  <a16:creationId xmlns:a16="http://schemas.microsoft.com/office/drawing/2014/main" id="{1FA0A79C-313C-40F1-951B-91B92F9EBB1F}"/>
                </a:ext>
              </a:extLst>
            </p:cNvPr>
            <p:cNvSpPr>
              <a:spLocks noChangeArrowheads="1"/>
            </p:cNvSpPr>
            <p:nvPr/>
          </p:nvSpPr>
          <p:spPr bwMode="auto">
            <a:xfrm>
              <a:off x="5322"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182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4" name="Rectangle 305">
              <a:extLst>
                <a:ext uri="{FF2B5EF4-FFF2-40B4-BE49-F238E27FC236}">
                  <a16:creationId xmlns:a16="http://schemas.microsoft.com/office/drawing/2014/main" id="{01B20AE4-4126-4734-BEEE-65CE9C6EE14C}"/>
                </a:ext>
              </a:extLst>
            </p:cNvPr>
            <p:cNvSpPr>
              <a:spLocks noChangeArrowheads="1"/>
            </p:cNvSpPr>
            <p:nvPr/>
          </p:nvSpPr>
          <p:spPr bwMode="auto">
            <a:xfrm>
              <a:off x="5500"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137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5" name="Rectangle 306">
              <a:extLst>
                <a:ext uri="{FF2B5EF4-FFF2-40B4-BE49-F238E27FC236}">
                  <a16:creationId xmlns:a16="http://schemas.microsoft.com/office/drawing/2014/main" id="{0A609609-DD09-4FFD-B4B8-26BE38451304}"/>
                </a:ext>
              </a:extLst>
            </p:cNvPr>
            <p:cNvSpPr>
              <a:spLocks noChangeArrowheads="1"/>
            </p:cNvSpPr>
            <p:nvPr/>
          </p:nvSpPr>
          <p:spPr bwMode="auto">
            <a:xfrm>
              <a:off x="5693" y="1982"/>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88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6" name="Rectangle 307">
              <a:extLst>
                <a:ext uri="{FF2B5EF4-FFF2-40B4-BE49-F238E27FC236}">
                  <a16:creationId xmlns:a16="http://schemas.microsoft.com/office/drawing/2014/main" id="{B424F8DA-406B-4271-BD44-FD9C79BF296D}"/>
                </a:ext>
              </a:extLst>
            </p:cNvPr>
            <p:cNvSpPr>
              <a:spLocks noChangeArrowheads="1"/>
            </p:cNvSpPr>
            <p:nvPr/>
          </p:nvSpPr>
          <p:spPr bwMode="auto">
            <a:xfrm>
              <a:off x="4789"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362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7" name="Rectangle 308">
              <a:extLst>
                <a:ext uri="{FF2B5EF4-FFF2-40B4-BE49-F238E27FC236}">
                  <a16:creationId xmlns:a16="http://schemas.microsoft.com/office/drawing/2014/main" id="{162CBA2F-D5AF-4E2A-8D22-BDBC158DB47C}"/>
                </a:ext>
              </a:extLst>
            </p:cNvPr>
            <p:cNvSpPr>
              <a:spLocks noChangeArrowheads="1"/>
            </p:cNvSpPr>
            <p:nvPr/>
          </p:nvSpPr>
          <p:spPr bwMode="auto">
            <a:xfrm>
              <a:off x="4967" y="1982"/>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272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8" name="Rectangle 309">
              <a:extLst>
                <a:ext uri="{FF2B5EF4-FFF2-40B4-BE49-F238E27FC236}">
                  <a16:creationId xmlns:a16="http://schemas.microsoft.com/office/drawing/2014/main" id="{1F6678ED-BE64-4819-93DA-7F79C7AA5857}"/>
                </a:ext>
              </a:extLst>
            </p:cNvPr>
            <p:cNvSpPr>
              <a:spLocks noChangeArrowheads="1"/>
            </p:cNvSpPr>
            <p:nvPr/>
          </p:nvSpPr>
          <p:spPr bwMode="auto">
            <a:xfrm>
              <a:off x="5871" y="1982"/>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59" name="Rectangle 310">
              <a:extLst>
                <a:ext uri="{FF2B5EF4-FFF2-40B4-BE49-F238E27FC236}">
                  <a16:creationId xmlns:a16="http://schemas.microsoft.com/office/drawing/2014/main" id="{B8ED76FD-C87F-4803-BB2E-09EA847B9508}"/>
                </a:ext>
              </a:extLst>
            </p:cNvPr>
            <p:cNvSpPr>
              <a:spLocks noChangeArrowheads="1"/>
            </p:cNvSpPr>
            <p:nvPr/>
          </p:nvSpPr>
          <p:spPr bwMode="auto">
            <a:xfrm>
              <a:off x="6048" y="1982"/>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49</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0" name="Rectangle 311">
              <a:extLst>
                <a:ext uri="{FF2B5EF4-FFF2-40B4-BE49-F238E27FC236}">
                  <a16:creationId xmlns:a16="http://schemas.microsoft.com/office/drawing/2014/main" id="{2A183CB8-7A3F-43A4-A533-E6AAC36F6CC2}"/>
                </a:ext>
              </a:extLst>
            </p:cNvPr>
            <p:cNvSpPr>
              <a:spLocks noChangeArrowheads="1"/>
            </p:cNvSpPr>
            <p:nvPr/>
          </p:nvSpPr>
          <p:spPr bwMode="auto">
            <a:xfrm>
              <a:off x="6226" y="1982"/>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1" name="Rectangle 312">
              <a:extLst>
                <a:ext uri="{FF2B5EF4-FFF2-40B4-BE49-F238E27FC236}">
                  <a16:creationId xmlns:a16="http://schemas.microsoft.com/office/drawing/2014/main" id="{81F6D93A-0233-4E03-9894-8A7A69CC7DAD}"/>
                </a:ext>
              </a:extLst>
            </p:cNvPr>
            <p:cNvSpPr>
              <a:spLocks noChangeArrowheads="1"/>
            </p:cNvSpPr>
            <p:nvPr/>
          </p:nvSpPr>
          <p:spPr bwMode="auto">
            <a:xfrm>
              <a:off x="6417" y="1982"/>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2" name="Rectangle 313">
              <a:extLst>
                <a:ext uri="{FF2B5EF4-FFF2-40B4-BE49-F238E27FC236}">
                  <a16:creationId xmlns:a16="http://schemas.microsoft.com/office/drawing/2014/main" id="{71B85D63-0AC6-4653-BA39-63915EBDE13C}"/>
                </a:ext>
              </a:extLst>
            </p:cNvPr>
            <p:cNvSpPr>
              <a:spLocks noChangeArrowheads="1"/>
            </p:cNvSpPr>
            <p:nvPr/>
          </p:nvSpPr>
          <p:spPr bwMode="auto">
            <a:xfrm>
              <a:off x="6596" y="1982"/>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3" name="Rectangle 314">
              <a:extLst>
                <a:ext uri="{FF2B5EF4-FFF2-40B4-BE49-F238E27FC236}">
                  <a16:creationId xmlns:a16="http://schemas.microsoft.com/office/drawing/2014/main" id="{B7BF922B-D4AA-4906-B6AE-B8F8E2E4F218}"/>
                </a:ext>
              </a:extLst>
            </p:cNvPr>
            <p:cNvSpPr>
              <a:spLocks noChangeArrowheads="1"/>
            </p:cNvSpPr>
            <p:nvPr/>
          </p:nvSpPr>
          <p:spPr bwMode="auto">
            <a:xfrm>
              <a:off x="3987" y="2051"/>
              <a:ext cx="2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SC alone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4" name="Rectangle 315">
              <a:extLst>
                <a:ext uri="{FF2B5EF4-FFF2-40B4-BE49-F238E27FC236}">
                  <a16:creationId xmlns:a16="http://schemas.microsoft.com/office/drawing/2014/main" id="{D14C75BB-DA6F-40C9-B720-EBB71F25DBC4}"/>
                </a:ext>
              </a:extLst>
            </p:cNvPr>
            <p:cNvSpPr>
              <a:spLocks noChangeArrowheads="1"/>
            </p:cNvSpPr>
            <p:nvPr/>
          </p:nvSpPr>
          <p:spPr bwMode="auto">
            <a:xfrm>
              <a:off x="4612" y="2057"/>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196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5" name="Rectangle 316">
              <a:extLst>
                <a:ext uri="{FF2B5EF4-FFF2-40B4-BE49-F238E27FC236}">
                  <a16:creationId xmlns:a16="http://schemas.microsoft.com/office/drawing/2014/main" id="{B7955761-56BC-4343-973C-13D4ACC0E806}"/>
                </a:ext>
              </a:extLst>
            </p:cNvPr>
            <p:cNvSpPr>
              <a:spLocks noChangeArrowheads="1"/>
            </p:cNvSpPr>
            <p:nvPr/>
          </p:nvSpPr>
          <p:spPr bwMode="auto">
            <a:xfrm>
              <a:off x="5160" y="2057"/>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19</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6" name="Rectangle 317">
              <a:extLst>
                <a:ext uri="{FF2B5EF4-FFF2-40B4-BE49-F238E27FC236}">
                  <a16:creationId xmlns:a16="http://schemas.microsoft.com/office/drawing/2014/main" id="{01A876EB-1C72-48CA-88A2-D4A2070C04A1}"/>
                </a:ext>
              </a:extLst>
            </p:cNvPr>
            <p:cNvSpPr>
              <a:spLocks noChangeArrowheads="1"/>
            </p:cNvSpPr>
            <p:nvPr/>
          </p:nvSpPr>
          <p:spPr bwMode="auto">
            <a:xfrm>
              <a:off x="5337" y="2057"/>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7" name="Rectangle 318">
              <a:extLst>
                <a:ext uri="{FF2B5EF4-FFF2-40B4-BE49-F238E27FC236}">
                  <a16:creationId xmlns:a16="http://schemas.microsoft.com/office/drawing/2014/main" id="{A71164EF-51C5-4CFB-899F-BD7BF5B8D1F9}"/>
                </a:ext>
              </a:extLst>
            </p:cNvPr>
            <p:cNvSpPr>
              <a:spLocks noChangeArrowheads="1"/>
            </p:cNvSpPr>
            <p:nvPr/>
          </p:nvSpPr>
          <p:spPr bwMode="auto">
            <a:xfrm>
              <a:off x="5515" y="2057"/>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8" name="Rectangle 319">
              <a:extLst>
                <a:ext uri="{FF2B5EF4-FFF2-40B4-BE49-F238E27FC236}">
                  <a16:creationId xmlns:a16="http://schemas.microsoft.com/office/drawing/2014/main" id="{5DB97418-1032-4172-A735-D33AC30EE451}"/>
                </a:ext>
              </a:extLst>
            </p:cNvPr>
            <p:cNvSpPr>
              <a:spLocks noChangeArrowheads="1"/>
            </p:cNvSpPr>
            <p:nvPr/>
          </p:nvSpPr>
          <p:spPr bwMode="auto">
            <a:xfrm>
              <a:off x="5708"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69" name="Rectangle 320">
              <a:extLst>
                <a:ext uri="{FF2B5EF4-FFF2-40B4-BE49-F238E27FC236}">
                  <a16:creationId xmlns:a16="http://schemas.microsoft.com/office/drawing/2014/main" id="{98394FEA-7D85-4AF7-8663-912829DF962A}"/>
                </a:ext>
              </a:extLst>
            </p:cNvPr>
            <p:cNvSpPr>
              <a:spLocks noChangeArrowheads="1"/>
            </p:cNvSpPr>
            <p:nvPr/>
          </p:nvSpPr>
          <p:spPr bwMode="auto">
            <a:xfrm>
              <a:off x="4792"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0" name="Rectangle 321">
              <a:extLst>
                <a:ext uri="{FF2B5EF4-FFF2-40B4-BE49-F238E27FC236}">
                  <a16:creationId xmlns:a16="http://schemas.microsoft.com/office/drawing/2014/main" id="{8D9F6C2B-C647-4B60-A2AC-5DAD6B00D5D3}"/>
                </a:ext>
              </a:extLst>
            </p:cNvPr>
            <p:cNvSpPr>
              <a:spLocks noChangeArrowheads="1"/>
            </p:cNvSpPr>
            <p:nvPr/>
          </p:nvSpPr>
          <p:spPr bwMode="auto">
            <a:xfrm>
              <a:off x="4817" y="2057"/>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19</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1" name="Rectangle 322">
              <a:extLst>
                <a:ext uri="{FF2B5EF4-FFF2-40B4-BE49-F238E27FC236}">
                  <a16:creationId xmlns:a16="http://schemas.microsoft.com/office/drawing/2014/main" id="{66556360-3D23-43A4-A5C9-9D2627229B03}"/>
                </a:ext>
              </a:extLst>
            </p:cNvPr>
            <p:cNvSpPr>
              <a:spLocks noChangeArrowheads="1"/>
            </p:cNvSpPr>
            <p:nvPr/>
          </p:nvSpPr>
          <p:spPr bwMode="auto">
            <a:xfrm>
              <a:off x="4982" y="2057"/>
              <a:ext cx="8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2" name="Rectangle 323">
              <a:extLst>
                <a:ext uri="{FF2B5EF4-FFF2-40B4-BE49-F238E27FC236}">
                  <a16:creationId xmlns:a16="http://schemas.microsoft.com/office/drawing/2014/main" id="{844D68D4-4B97-4E71-B75D-785A41F792B1}"/>
                </a:ext>
              </a:extLst>
            </p:cNvPr>
            <p:cNvSpPr>
              <a:spLocks noChangeArrowheads="1"/>
            </p:cNvSpPr>
            <p:nvPr/>
          </p:nvSpPr>
          <p:spPr bwMode="auto">
            <a:xfrm>
              <a:off x="5886"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3" name="Rectangle 324">
              <a:extLst>
                <a:ext uri="{FF2B5EF4-FFF2-40B4-BE49-F238E27FC236}">
                  <a16:creationId xmlns:a16="http://schemas.microsoft.com/office/drawing/2014/main" id="{4F933661-A586-4E08-8F00-ABF7A7021836}"/>
                </a:ext>
              </a:extLst>
            </p:cNvPr>
            <p:cNvSpPr>
              <a:spLocks noChangeArrowheads="1"/>
            </p:cNvSpPr>
            <p:nvPr/>
          </p:nvSpPr>
          <p:spPr bwMode="auto">
            <a:xfrm>
              <a:off x="6063"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4" name="Rectangle 325">
              <a:extLst>
                <a:ext uri="{FF2B5EF4-FFF2-40B4-BE49-F238E27FC236}">
                  <a16:creationId xmlns:a16="http://schemas.microsoft.com/office/drawing/2014/main" id="{09732D5F-7519-49B0-9BBC-AC1CC374A03E}"/>
                </a:ext>
              </a:extLst>
            </p:cNvPr>
            <p:cNvSpPr>
              <a:spLocks noChangeArrowheads="1"/>
            </p:cNvSpPr>
            <p:nvPr/>
          </p:nvSpPr>
          <p:spPr bwMode="auto">
            <a:xfrm>
              <a:off x="6241"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5" name="Rectangle 326">
              <a:extLst>
                <a:ext uri="{FF2B5EF4-FFF2-40B4-BE49-F238E27FC236}">
                  <a16:creationId xmlns:a16="http://schemas.microsoft.com/office/drawing/2014/main" id="{3EED7F9B-A004-4E5B-8296-3FE68937118B}"/>
                </a:ext>
              </a:extLst>
            </p:cNvPr>
            <p:cNvSpPr>
              <a:spLocks noChangeArrowheads="1"/>
            </p:cNvSpPr>
            <p:nvPr/>
          </p:nvSpPr>
          <p:spPr bwMode="auto">
            <a:xfrm>
              <a:off x="6417"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876" name="Rectangle 327">
              <a:extLst>
                <a:ext uri="{FF2B5EF4-FFF2-40B4-BE49-F238E27FC236}">
                  <a16:creationId xmlns:a16="http://schemas.microsoft.com/office/drawing/2014/main" id="{9B867047-B63F-4D76-BE69-F4FD226D2BEE}"/>
                </a:ext>
              </a:extLst>
            </p:cNvPr>
            <p:cNvSpPr>
              <a:spLocks noChangeArrowheads="1"/>
            </p:cNvSpPr>
            <p:nvPr/>
          </p:nvSpPr>
          <p:spPr bwMode="auto">
            <a:xfrm>
              <a:off x="6596" y="2057"/>
              <a:ext cx="5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grpSp>
      <p:grpSp>
        <p:nvGrpSpPr>
          <p:cNvPr id="1077" name="Group 330">
            <a:extLst>
              <a:ext uri="{FF2B5EF4-FFF2-40B4-BE49-F238E27FC236}">
                <a16:creationId xmlns:a16="http://schemas.microsoft.com/office/drawing/2014/main" id="{9071FB08-3607-44D6-9533-4B142A429E3A}"/>
              </a:ext>
            </a:extLst>
          </p:cNvPr>
          <p:cNvGrpSpPr>
            <a:grpSpLocks noChangeAspect="1"/>
          </p:cNvGrpSpPr>
          <p:nvPr/>
        </p:nvGrpSpPr>
        <p:grpSpPr bwMode="auto">
          <a:xfrm>
            <a:off x="5954713" y="3405253"/>
            <a:ext cx="6040437" cy="2420937"/>
            <a:chOff x="3751" y="2347"/>
            <a:chExt cx="3805" cy="1525"/>
          </a:xfrm>
        </p:grpSpPr>
        <p:sp>
          <p:nvSpPr>
            <p:cNvPr id="1078" name="AutoShape 329">
              <a:extLst>
                <a:ext uri="{FF2B5EF4-FFF2-40B4-BE49-F238E27FC236}">
                  <a16:creationId xmlns:a16="http://schemas.microsoft.com/office/drawing/2014/main" id="{E072FF4A-149A-405B-B3B4-43D669994CE2}"/>
                </a:ext>
              </a:extLst>
            </p:cNvPr>
            <p:cNvSpPr>
              <a:spLocks noChangeAspect="1" noChangeArrowheads="1" noTextEdit="1"/>
            </p:cNvSpPr>
            <p:nvPr/>
          </p:nvSpPr>
          <p:spPr bwMode="auto">
            <a:xfrm>
              <a:off x="3751" y="2351"/>
              <a:ext cx="3781"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nvGrpSpPr>
            <p:cNvPr id="1079" name="Group 531">
              <a:extLst>
                <a:ext uri="{FF2B5EF4-FFF2-40B4-BE49-F238E27FC236}">
                  <a16:creationId xmlns:a16="http://schemas.microsoft.com/office/drawing/2014/main" id="{75B0FB57-0837-48C7-9B59-BA182BF7F12E}"/>
                </a:ext>
              </a:extLst>
            </p:cNvPr>
            <p:cNvGrpSpPr>
              <a:grpSpLocks/>
            </p:cNvGrpSpPr>
            <p:nvPr/>
          </p:nvGrpSpPr>
          <p:grpSpPr bwMode="auto">
            <a:xfrm>
              <a:off x="4631" y="2379"/>
              <a:ext cx="2870" cy="1032"/>
              <a:chOff x="4631" y="2379"/>
              <a:chExt cx="2870" cy="1032"/>
            </a:xfrm>
          </p:grpSpPr>
          <p:sp>
            <p:nvSpPr>
              <p:cNvPr id="1329" name="Line 331">
                <a:extLst>
                  <a:ext uri="{FF2B5EF4-FFF2-40B4-BE49-F238E27FC236}">
                    <a16:creationId xmlns:a16="http://schemas.microsoft.com/office/drawing/2014/main" id="{30BBCFCB-44AA-4517-9081-0DAE9BA04582}"/>
                  </a:ext>
                </a:extLst>
              </p:cNvPr>
              <p:cNvSpPr>
                <a:spLocks noChangeShapeType="1"/>
              </p:cNvSpPr>
              <p:nvPr/>
            </p:nvSpPr>
            <p:spPr bwMode="auto">
              <a:xfrm>
                <a:off x="4631" y="2480"/>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0" name="Line 332">
                <a:extLst>
                  <a:ext uri="{FF2B5EF4-FFF2-40B4-BE49-F238E27FC236}">
                    <a16:creationId xmlns:a16="http://schemas.microsoft.com/office/drawing/2014/main" id="{989E0A80-8615-4311-9467-7A337677E08C}"/>
                  </a:ext>
                </a:extLst>
              </p:cNvPr>
              <p:cNvSpPr>
                <a:spLocks noChangeShapeType="1"/>
              </p:cNvSpPr>
              <p:nvPr/>
            </p:nvSpPr>
            <p:spPr bwMode="auto">
              <a:xfrm>
                <a:off x="4631" y="2579"/>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1" name="Line 333">
                <a:extLst>
                  <a:ext uri="{FF2B5EF4-FFF2-40B4-BE49-F238E27FC236}">
                    <a16:creationId xmlns:a16="http://schemas.microsoft.com/office/drawing/2014/main" id="{097A711F-68FC-4235-868B-98016823287B}"/>
                  </a:ext>
                </a:extLst>
              </p:cNvPr>
              <p:cNvSpPr>
                <a:spLocks noChangeShapeType="1"/>
              </p:cNvSpPr>
              <p:nvPr/>
            </p:nvSpPr>
            <p:spPr bwMode="auto">
              <a:xfrm>
                <a:off x="4631" y="2979"/>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2" name="Line 334">
                <a:extLst>
                  <a:ext uri="{FF2B5EF4-FFF2-40B4-BE49-F238E27FC236}">
                    <a16:creationId xmlns:a16="http://schemas.microsoft.com/office/drawing/2014/main" id="{F930AD27-93B7-4DD6-A6D2-77984883897B}"/>
                  </a:ext>
                </a:extLst>
              </p:cNvPr>
              <p:cNvSpPr>
                <a:spLocks noChangeShapeType="1"/>
              </p:cNvSpPr>
              <p:nvPr/>
            </p:nvSpPr>
            <p:spPr bwMode="auto">
              <a:xfrm>
                <a:off x="4631" y="3078"/>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3" name="Line 335">
                <a:extLst>
                  <a:ext uri="{FF2B5EF4-FFF2-40B4-BE49-F238E27FC236}">
                    <a16:creationId xmlns:a16="http://schemas.microsoft.com/office/drawing/2014/main" id="{0FE8D4D9-67DB-4E59-8BF8-2EC52AB9BFC1}"/>
                  </a:ext>
                </a:extLst>
              </p:cNvPr>
              <p:cNvSpPr>
                <a:spLocks noChangeShapeType="1"/>
              </p:cNvSpPr>
              <p:nvPr/>
            </p:nvSpPr>
            <p:spPr bwMode="auto">
              <a:xfrm>
                <a:off x="4631" y="3378"/>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4" name="Line 336">
                <a:extLst>
                  <a:ext uri="{FF2B5EF4-FFF2-40B4-BE49-F238E27FC236}">
                    <a16:creationId xmlns:a16="http://schemas.microsoft.com/office/drawing/2014/main" id="{CF9B4FBD-6273-4710-927B-329EC2897032}"/>
                  </a:ext>
                </a:extLst>
              </p:cNvPr>
              <p:cNvSpPr>
                <a:spLocks noChangeShapeType="1"/>
              </p:cNvSpPr>
              <p:nvPr/>
            </p:nvSpPr>
            <p:spPr bwMode="auto">
              <a:xfrm flipV="1">
                <a:off x="5546"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5" name="Line 337">
                <a:extLst>
                  <a:ext uri="{FF2B5EF4-FFF2-40B4-BE49-F238E27FC236}">
                    <a16:creationId xmlns:a16="http://schemas.microsoft.com/office/drawing/2014/main" id="{2F8C1550-62B7-4C76-8015-44FD053E2295}"/>
                  </a:ext>
                </a:extLst>
              </p:cNvPr>
              <p:cNvSpPr>
                <a:spLocks noChangeShapeType="1"/>
              </p:cNvSpPr>
              <p:nvPr/>
            </p:nvSpPr>
            <p:spPr bwMode="auto">
              <a:xfrm flipV="1">
                <a:off x="5724" y="3378"/>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6" name="Line 338">
                <a:extLst>
                  <a:ext uri="{FF2B5EF4-FFF2-40B4-BE49-F238E27FC236}">
                    <a16:creationId xmlns:a16="http://schemas.microsoft.com/office/drawing/2014/main" id="{0BCF99FD-941B-4C56-962A-262A02C8AF4E}"/>
                  </a:ext>
                </a:extLst>
              </p:cNvPr>
              <p:cNvSpPr>
                <a:spLocks noChangeShapeType="1"/>
              </p:cNvSpPr>
              <p:nvPr/>
            </p:nvSpPr>
            <p:spPr bwMode="auto">
              <a:xfrm flipV="1">
                <a:off x="5900" y="3378"/>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7" name="Line 339">
                <a:extLst>
                  <a:ext uri="{FF2B5EF4-FFF2-40B4-BE49-F238E27FC236}">
                    <a16:creationId xmlns:a16="http://schemas.microsoft.com/office/drawing/2014/main" id="{FE24DEB3-09EB-4569-9757-2B00CE9CF86D}"/>
                  </a:ext>
                </a:extLst>
              </p:cNvPr>
              <p:cNvSpPr>
                <a:spLocks noChangeShapeType="1"/>
              </p:cNvSpPr>
              <p:nvPr/>
            </p:nvSpPr>
            <p:spPr bwMode="auto">
              <a:xfrm flipV="1">
                <a:off x="6079" y="3378"/>
                <a:ext cx="0" cy="2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8" name="Line 340">
                <a:extLst>
                  <a:ext uri="{FF2B5EF4-FFF2-40B4-BE49-F238E27FC236}">
                    <a16:creationId xmlns:a16="http://schemas.microsoft.com/office/drawing/2014/main" id="{6C814CD9-2B59-4CAF-AA1B-DD8B85C432BB}"/>
                  </a:ext>
                </a:extLst>
              </p:cNvPr>
              <p:cNvSpPr>
                <a:spLocks noChangeShapeType="1"/>
              </p:cNvSpPr>
              <p:nvPr/>
            </p:nvSpPr>
            <p:spPr bwMode="auto">
              <a:xfrm flipV="1">
                <a:off x="4835"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39" name="Line 341">
                <a:extLst>
                  <a:ext uri="{FF2B5EF4-FFF2-40B4-BE49-F238E27FC236}">
                    <a16:creationId xmlns:a16="http://schemas.microsoft.com/office/drawing/2014/main" id="{AF7CBCF5-4A4E-4B17-A746-C76FBC19C654}"/>
                  </a:ext>
                </a:extLst>
              </p:cNvPr>
              <p:cNvSpPr>
                <a:spLocks noChangeShapeType="1"/>
              </p:cNvSpPr>
              <p:nvPr/>
            </p:nvSpPr>
            <p:spPr bwMode="auto">
              <a:xfrm flipV="1">
                <a:off x="5013"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0" name="Line 342">
                <a:extLst>
                  <a:ext uri="{FF2B5EF4-FFF2-40B4-BE49-F238E27FC236}">
                    <a16:creationId xmlns:a16="http://schemas.microsoft.com/office/drawing/2014/main" id="{39B3172D-3599-4046-8191-FA423D258C1C}"/>
                  </a:ext>
                </a:extLst>
              </p:cNvPr>
              <p:cNvSpPr>
                <a:spLocks noChangeShapeType="1"/>
              </p:cNvSpPr>
              <p:nvPr/>
            </p:nvSpPr>
            <p:spPr bwMode="auto">
              <a:xfrm flipV="1">
                <a:off x="4658"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1" name="Line 343">
                <a:extLst>
                  <a:ext uri="{FF2B5EF4-FFF2-40B4-BE49-F238E27FC236}">
                    <a16:creationId xmlns:a16="http://schemas.microsoft.com/office/drawing/2014/main" id="{0F88C7A9-8EC3-4E86-A038-C7B5E91B8E63}"/>
                  </a:ext>
                </a:extLst>
              </p:cNvPr>
              <p:cNvSpPr>
                <a:spLocks noChangeShapeType="1"/>
              </p:cNvSpPr>
              <p:nvPr/>
            </p:nvSpPr>
            <p:spPr bwMode="auto">
              <a:xfrm flipV="1">
                <a:off x="5191"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2" name="Line 344">
                <a:extLst>
                  <a:ext uri="{FF2B5EF4-FFF2-40B4-BE49-F238E27FC236}">
                    <a16:creationId xmlns:a16="http://schemas.microsoft.com/office/drawing/2014/main" id="{B66389EA-3D93-470E-8F56-B1F4E2A0BBE5}"/>
                  </a:ext>
                </a:extLst>
              </p:cNvPr>
              <p:cNvSpPr>
                <a:spLocks noChangeShapeType="1"/>
              </p:cNvSpPr>
              <p:nvPr/>
            </p:nvSpPr>
            <p:spPr bwMode="auto">
              <a:xfrm flipV="1">
                <a:off x="5368" y="3378"/>
                <a:ext cx="0" cy="33"/>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3" name="Line 345">
                <a:extLst>
                  <a:ext uri="{FF2B5EF4-FFF2-40B4-BE49-F238E27FC236}">
                    <a16:creationId xmlns:a16="http://schemas.microsoft.com/office/drawing/2014/main" id="{788D3186-006D-47C4-8BF6-437879C01051}"/>
                  </a:ext>
                </a:extLst>
              </p:cNvPr>
              <p:cNvSpPr>
                <a:spLocks noChangeShapeType="1"/>
              </p:cNvSpPr>
              <p:nvPr/>
            </p:nvSpPr>
            <p:spPr bwMode="auto">
              <a:xfrm>
                <a:off x="4631" y="2778"/>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4" name="Line 346">
                <a:extLst>
                  <a:ext uri="{FF2B5EF4-FFF2-40B4-BE49-F238E27FC236}">
                    <a16:creationId xmlns:a16="http://schemas.microsoft.com/office/drawing/2014/main" id="{8B12D39A-1732-4F21-AED3-7A0450144863}"/>
                  </a:ext>
                </a:extLst>
              </p:cNvPr>
              <p:cNvSpPr>
                <a:spLocks noChangeShapeType="1"/>
              </p:cNvSpPr>
              <p:nvPr/>
            </p:nvSpPr>
            <p:spPr bwMode="auto">
              <a:xfrm>
                <a:off x="4631" y="2879"/>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5" name="Line 347">
                <a:extLst>
                  <a:ext uri="{FF2B5EF4-FFF2-40B4-BE49-F238E27FC236}">
                    <a16:creationId xmlns:a16="http://schemas.microsoft.com/office/drawing/2014/main" id="{B2B8D518-30D5-42F7-B2AD-574135192D64}"/>
                  </a:ext>
                </a:extLst>
              </p:cNvPr>
              <p:cNvSpPr>
                <a:spLocks noChangeShapeType="1"/>
              </p:cNvSpPr>
              <p:nvPr/>
            </p:nvSpPr>
            <p:spPr bwMode="auto">
              <a:xfrm>
                <a:off x="4631" y="3278"/>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6" name="Line 348">
                <a:extLst>
                  <a:ext uri="{FF2B5EF4-FFF2-40B4-BE49-F238E27FC236}">
                    <a16:creationId xmlns:a16="http://schemas.microsoft.com/office/drawing/2014/main" id="{8C41435A-A0D3-4EC9-B3EA-EAA2E7CA475E}"/>
                  </a:ext>
                </a:extLst>
              </p:cNvPr>
              <p:cNvSpPr>
                <a:spLocks noChangeShapeType="1"/>
              </p:cNvSpPr>
              <p:nvPr/>
            </p:nvSpPr>
            <p:spPr bwMode="auto">
              <a:xfrm>
                <a:off x="4631" y="3179"/>
                <a:ext cx="2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7" name="Line 349">
                <a:extLst>
                  <a:ext uri="{FF2B5EF4-FFF2-40B4-BE49-F238E27FC236}">
                    <a16:creationId xmlns:a16="http://schemas.microsoft.com/office/drawing/2014/main" id="{F78A1EDA-B7A9-4017-8FFA-14754A006910}"/>
                  </a:ext>
                </a:extLst>
              </p:cNvPr>
              <p:cNvSpPr>
                <a:spLocks noChangeShapeType="1"/>
              </p:cNvSpPr>
              <p:nvPr/>
            </p:nvSpPr>
            <p:spPr bwMode="auto">
              <a:xfrm flipH="1">
                <a:off x="4631" y="2679"/>
                <a:ext cx="26"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8" name="Line 350">
                <a:extLst>
                  <a:ext uri="{FF2B5EF4-FFF2-40B4-BE49-F238E27FC236}">
                    <a16:creationId xmlns:a16="http://schemas.microsoft.com/office/drawing/2014/main" id="{6FF47C88-8467-41CE-9062-67F485B58460}"/>
                  </a:ext>
                </a:extLst>
              </p:cNvPr>
              <p:cNvSpPr>
                <a:spLocks noChangeShapeType="1"/>
              </p:cNvSpPr>
              <p:nvPr/>
            </p:nvSpPr>
            <p:spPr bwMode="auto">
              <a:xfrm>
                <a:off x="6150" y="3378"/>
                <a:ext cx="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49" name="Line 351">
                <a:extLst>
                  <a:ext uri="{FF2B5EF4-FFF2-40B4-BE49-F238E27FC236}">
                    <a16:creationId xmlns:a16="http://schemas.microsoft.com/office/drawing/2014/main" id="{D07B0823-0173-4597-B59A-D61E3B566182}"/>
                  </a:ext>
                </a:extLst>
              </p:cNvPr>
              <p:cNvSpPr>
                <a:spLocks noChangeShapeType="1"/>
              </p:cNvSpPr>
              <p:nvPr/>
            </p:nvSpPr>
            <p:spPr bwMode="auto">
              <a:xfrm flipV="1">
                <a:off x="6257"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0" name="Line 352">
                <a:extLst>
                  <a:ext uri="{FF2B5EF4-FFF2-40B4-BE49-F238E27FC236}">
                    <a16:creationId xmlns:a16="http://schemas.microsoft.com/office/drawing/2014/main" id="{7006942F-C4B6-4EDE-80D6-3BBA791C11F9}"/>
                  </a:ext>
                </a:extLst>
              </p:cNvPr>
              <p:cNvSpPr>
                <a:spLocks noChangeShapeType="1"/>
              </p:cNvSpPr>
              <p:nvPr/>
            </p:nvSpPr>
            <p:spPr bwMode="auto">
              <a:xfrm flipV="1">
                <a:off x="6435"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1" name="Line 353">
                <a:extLst>
                  <a:ext uri="{FF2B5EF4-FFF2-40B4-BE49-F238E27FC236}">
                    <a16:creationId xmlns:a16="http://schemas.microsoft.com/office/drawing/2014/main" id="{3F2584D6-9754-42E3-8608-9BD3B4575755}"/>
                  </a:ext>
                </a:extLst>
              </p:cNvPr>
              <p:cNvSpPr>
                <a:spLocks noChangeShapeType="1"/>
              </p:cNvSpPr>
              <p:nvPr/>
            </p:nvSpPr>
            <p:spPr bwMode="auto">
              <a:xfrm>
                <a:off x="6611" y="3378"/>
                <a:ext cx="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2" name="Line 354">
                <a:extLst>
                  <a:ext uri="{FF2B5EF4-FFF2-40B4-BE49-F238E27FC236}">
                    <a16:creationId xmlns:a16="http://schemas.microsoft.com/office/drawing/2014/main" id="{6EF4A60B-658B-4021-A59C-AD59CEF16CA6}"/>
                  </a:ext>
                </a:extLst>
              </p:cNvPr>
              <p:cNvSpPr>
                <a:spLocks noChangeShapeType="1"/>
              </p:cNvSpPr>
              <p:nvPr/>
            </p:nvSpPr>
            <p:spPr bwMode="auto">
              <a:xfrm flipV="1">
                <a:off x="6611"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3" name="Line 355">
                <a:extLst>
                  <a:ext uri="{FF2B5EF4-FFF2-40B4-BE49-F238E27FC236}">
                    <a16:creationId xmlns:a16="http://schemas.microsoft.com/office/drawing/2014/main" id="{CF972DC8-4463-40B3-B698-45CDA62FC6A4}"/>
                  </a:ext>
                </a:extLst>
              </p:cNvPr>
              <p:cNvSpPr>
                <a:spLocks noChangeShapeType="1"/>
              </p:cNvSpPr>
              <p:nvPr/>
            </p:nvSpPr>
            <p:spPr bwMode="auto">
              <a:xfrm flipV="1">
                <a:off x="6790"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4" name="Freeform 356">
                <a:extLst>
                  <a:ext uri="{FF2B5EF4-FFF2-40B4-BE49-F238E27FC236}">
                    <a16:creationId xmlns:a16="http://schemas.microsoft.com/office/drawing/2014/main" id="{B3EE8146-12BB-4F93-BA81-84177C0C5BBF}"/>
                  </a:ext>
                </a:extLst>
              </p:cNvPr>
              <p:cNvSpPr>
                <a:spLocks/>
              </p:cNvSpPr>
              <p:nvPr/>
            </p:nvSpPr>
            <p:spPr bwMode="auto">
              <a:xfrm>
                <a:off x="4631" y="2379"/>
                <a:ext cx="2870" cy="1028"/>
              </a:xfrm>
              <a:custGeom>
                <a:avLst/>
                <a:gdLst>
                  <a:gd name="T0" fmla="*/ 2870 w 2870"/>
                  <a:gd name="T1" fmla="*/ 1028 h 1028"/>
                  <a:gd name="T2" fmla="*/ 2870 w 2870"/>
                  <a:gd name="T3" fmla="*/ 999 h 1028"/>
                  <a:gd name="T4" fmla="*/ 2870 w 2870"/>
                  <a:gd name="T5" fmla="*/ 999 h 1028"/>
                  <a:gd name="T6" fmla="*/ 27 w 2870"/>
                  <a:gd name="T7" fmla="*/ 999 h 1028"/>
                  <a:gd name="T8" fmla="*/ 27 w 2870"/>
                  <a:gd name="T9" fmla="*/ 0 h 1028"/>
                  <a:gd name="T10" fmla="*/ 26 w 2870"/>
                  <a:gd name="T11" fmla="*/ 0 h 1028"/>
                  <a:gd name="T12" fmla="*/ 0 w 2870"/>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2870" h="1028">
                    <a:moveTo>
                      <a:pt x="2870" y="1028"/>
                    </a:moveTo>
                    <a:lnTo>
                      <a:pt x="2870" y="999"/>
                    </a:lnTo>
                    <a:lnTo>
                      <a:pt x="2870" y="999"/>
                    </a:lnTo>
                    <a:lnTo>
                      <a:pt x="27" y="999"/>
                    </a:lnTo>
                    <a:lnTo>
                      <a:pt x="27" y="0"/>
                    </a:lnTo>
                    <a:lnTo>
                      <a:pt x="26" y="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5" name="Line 357">
                <a:extLst>
                  <a:ext uri="{FF2B5EF4-FFF2-40B4-BE49-F238E27FC236}">
                    <a16:creationId xmlns:a16="http://schemas.microsoft.com/office/drawing/2014/main" id="{B257BCB5-D62E-48CA-BB07-EBA2A0179417}"/>
                  </a:ext>
                </a:extLst>
              </p:cNvPr>
              <p:cNvSpPr>
                <a:spLocks noChangeShapeType="1"/>
              </p:cNvSpPr>
              <p:nvPr/>
            </p:nvSpPr>
            <p:spPr bwMode="auto">
              <a:xfrm flipV="1">
                <a:off x="7322"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6" name="Line 358">
                <a:extLst>
                  <a:ext uri="{FF2B5EF4-FFF2-40B4-BE49-F238E27FC236}">
                    <a16:creationId xmlns:a16="http://schemas.microsoft.com/office/drawing/2014/main" id="{85E187EE-3A3D-4AF1-958E-CBBEAF7D883D}"/>
                  </a:ext>
                </a:extLst>
              </p:cNvPr>
              <p:cNvSpPr>
                <a:spLocks noChangeShapeType="1"/>
              </p:cNvSpPr>
              <p:nvPr/>
            </p:nvSpPr>
            <p:spPr bwMode="auto">
              <a:xfrm flipV="1">
                <a:off x="7144"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7" name="Line 359">
                <a:extLst>
                  <a:ext uri="{FF2B5EF4-FFF2-40B4-BE49-F238E27FC236}">
                    <a16:creationId xmlns:a16="http://schemas.microsoft.com/office/drawing/2014/main" id="{7A55FFA7-6995-4D21-85C2-D6D169A2F13A}"/>
                  </a:ext>
                </a:extLst>
              </p:cNvPr>
              <p:cNvSpPr>
                <a:spLocks noChangeShapeType="1"/>
              </p:cNvSpPr>
              <p:nvPr/>
            </p:nvSpPr>
            <p:spPr bwMode="auto">
              <a:xfrm flipV="1">
                <a:off x="6968" y="3378"/>
                <a:ext cx="0" cy="2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8" name="Freeform 360">
                <a:extLst>
                  <a:ext uri="{FF2B5EF4-FFF2-40B4-BE49-F238E27FC236}">
                    <a16:creationId xmlns:a16="http://schemas.microsoft.com/office/drawing/2014/main" id="{AED371DE-859E-484C-BDB2-935791705D27}"/>
                  </a:ext>
                </a:extLst>
              </p:cNvPr>
              <p:cNvSpPr>
                <a:spLocks/>
              </p:cNvSpPr>
              <p:nvPr/>
            </p:nvSpPr>
            <p:spPr bwMode="auto">
              <a:xfrm>
                <a:off x="4658" y="2387"/>
                <a:ext cx="2814" cy="795"/>
              </a:xfrm>
              <a:custGeom>
                <a:avLst/>
                <a:gdLst>
                  <a:gd name="T0" fmla="*/ 2376 w 2814"/>
                  <a:gd name="T1" fmla="*/ 736 h 795"/>
                  <a:gd name="T2" fmla="*/ 2218 w 2814"/>
                  <a:gd name="T3" fmla="*/ 717 h 795"/>
                  <a:gd name="T4" fmla="*/ 2114 w 2814"/>
                  <a:gd name="T5" fmla="*/ 693 h 795"/>
                  <a:gd name="T6" fmla="*/ 2006 w 2814"/>
                  <a:gd name="T7" fmla="*/ 678 h 795"/>
                  <a:gd name="T8" fmla="*/ 1965 w 2814"/>
                  <a:gd name="T9" fmla="*/ 660 h 795"/>
                  <a:gd name="T10" fmla="*/ 1898 w 2814"/>
                  <a:gd name="T11" fmla="*/ 645 h 795"/>
                  <a:gd name="T12" fmla="*/ 1838 w 2814"/>
                  <a:gd name="T13" fmla="*/ 618 h 795"/>
                  <a:gd name="T14" fmla="*/ 1768 w 2814"/>
                  <a:gd name="T15" fmla="*/ 609 h 795"/>
                  <a:gd name="T16" fmla="*/ 1714 w 2814"/>
                  <a:gd name="T17" fmla="*/ 586 h 795"/>
                  <a:gd name="T18" fmla="*/ 1623 w 2814"/>
                  <a:gd name="T19" fmla="*/ 574 h 795"/>
                  <a:gd name="T20" fmla="*/ 1569 w 2814"/>
                  <a:gd name="T21" fmla="*/ 546 h 795"/>
                  <a:gd name="T22" fmla="*/ 1468 w 2814"/>
                  <a:gd name="T23" fmla="*/ 528 h 795"/>
                  <a:gd name="T24" fmla="*/ 1439 w 2814"/>
                  <a:gd name="T25" fmla="*/ 511 h 795"/>
                  <a:gd name="T26" fmla="*/ 1370 w 2814"/>
                  <a:gd name="T27" fmla="*/ 499 h 795"/>
                  <a:gd name="T28" fmla="*/ 1334 w 2814"/>
                  <a:gd name="T29" fmla="*/ 477 h 795"/>
                  <a:gd name="T30" fmla="*/ 1290 w 2814"/>
                  <a:gd name="T31" fmla="*/ 463 h 795"/>
                  <a:gd name="T32" fmla="*/ 1238 w 2814"/>
                  <a:gd name="T33" fmla="*/ 433 h 795"/>
                  <a:gd name="T34" fmla="*/ 1196 w 2814"/>
                  <a:gd name="T35" fmla="*/ 424 h 795"/>
                  <a:gd name="T36" fmla="*/ 1156 w 2814"/>
                  <a:gd name="T37" fmla="*/ 411 h 795"/>
                  <a:gd name="T38" fmla="*/ 1111 w 2814"/>
                  <a:gd name="T39" fmla="*/ 400 h 795"/>
                  <a:gd name="T40" fmla="*/ 1082 w 2814"/>
                  <a:gd name="T41" fmla="*/ 384 h 795"/>
                  <a:gd name="T42" fmla="*/ 1034 w 2814"/>
                  <a:gd name="T43" fmla="*/ 367 h 795"/>
                  <a:gd name="T44" fmla="*/ 1024 w 2814"/>
                  <a:gd name="T45" fmla="*/ 351 h 795"/>
                  <a:gd name="T46" fmla="*/ 982 w 2814"/>
                  <a:gd name="T47" fmla="*/ 345 h 795"/>
                  <a:gd name="T48" fmla="*/ 943 w 2814"/>
                  <a:gd name="T49" fmla="*/ 330 h 795"/>
                  <a:gd name="T50" fmla="*/ 930 w 2814"/>
                  <a:gd name="T51" fmla="*/ 325 h 795"/>
                  <a:gd name="T52" fmla="*/ 907 w 2814"/>
                  <a:gd name="T53" fmla="*/ 306 h 795"/>
                  <a:gd name="T54" fmla="*/ 880 w 2814"/>
                  <a:gd name="T55" fmla="*/ 292 h 795"/>
                  <a:gd name="T56" fmla="*/ 864 w 2814"/>
                  <a:gd name="T57" fmla="*/ 279 h 795"/>
                  <a:gd name="T58" fmla="*/ 834 w 2814"/>
                  <a:gd name="T59" fmla="*/ 273 h 795"/>
                  <a:gd name="T60" fmla="*/ 814 w 2814"/>
                  <a:gd name="T61" fmla="*/ 252 h 795"/>
                  <a:gd name="T62" fmla="*/ 778 w 2814"/>
                  <a:gd name="T63" fmla="*/ 238 h 795"/>
                  <a:gd name="T64" fmla="*/ 759 w 2814"/>
                  <a:gd name="T65" fmla="*/ 226 h 795"/>
                  <a:gd name="T66" fmla="*/ 714 w 2814"/>
                  <a:gd name="T67" fmla="*/ 211 h 795"/>
                  <a:gd name="T68" fmla="*/ 695 w 2814"/>
                  <a:gd name="T69" fmla="*/ 199 h 795"/>
                  <a:gd name="T70" fmla="*/ 669 w 2814"/>
                  <a:gd name="T71" fmla="*/ 190 h 795"/>
                  <a:gd name="T72" fmla="*/ 653 w 2814"/>
                  <a:gd name="T73" fmla="*/ 175 h 795"/>
                  <a:gd name="T74" fmla="*/ 627 w 2814"/>
                  <a:gd name="T75" fmla="*/ 168 h 795"/>
                  <a:gd name="T76" fmla="*/ 611 w 2814"/>
                  <a:gd name="T77" fmla="*/ 153 h 795"/>
                  <a:gd name="T78" fmla="*/ 585 w 2814"/>
                  <a:gd name="T79" fmla="*/ 147 h 795"/>
                  <a:gd name="T80" fmla="*/ 567 w 2814"/>
                  <a:gd name="T81" fmla="*/ 135 h 795"/>
                  <a:gd name="T82" fmla="*/ 528 w 2814"/>
                  <a:gd name="T83" fmla="*/ 127 h 795"/>
                  <a:gd name="T84" fmla="*/ 508 w 2814"/>
                  <a:gd name="T85" fmla="*/ 115 h 795"/>
                  <a:gd name="T86" fmla="*/ 466 w 2814"/>
                  <a:gd name="T87" fmla="*/ 103 h 795"/>
                  <a:gd name="T88" fmla="*/ 446 w 2814"/>
                  <a:gd name="T89" fmla="*/ 90 h 795"/>
                  <a:gd name="T90" fmla="*/ 403 w 2814"/>
                  <a:gd name="T91" fmla="*/ 81 h 795"/>
                  <a:gd name="T92" fmla="*/ 382 w 2814"/>
                  <a:gd name="T93" fmla="*/ 69 h 795"/>
                  <a:gd name="T94" fmla="*/ 334 w 2814"/>
                  <a:gd name="T95" fmla="*/ 61 h 795"/>
                  <a:gd name="T96" fmla="*/ 320 w 2814"/>
                  <a:gd name="T97" fmla="*/ 49 h 795"/>
                  <a:gd name="T98" fmla="*/ 270 w 2814"/>
                  <a:gd name="T99" fmla="*/ 42 h 795"/>
                  <a:gd name="T100" fmla="*/ 255 w 2814"/>
                  <a:gd name="T101" fmla="*/ 27 h 795"/>
                  <a:gd name="T102" fmla="*/ 184 w 2814"/>
                  <a:gd name="T103" fmla="*/ 19 h 795"/>
                  <a:gd name="T104" fmla="*/ 123 w 2814"/>
                  <a:gd name="T105" fmla="*/ 6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4" h="795">
                    <a:moveTo>
                      <a:pt x="2814" y="795"/>
                    </a:moveTo>
                    <a:lnTo>
                      <a:pt x="2453" y="795"/>
                    </a:lnTo>
                    <a:lnTo>
                      <a:pt x="2453" y="760"/>
                    </a:lnTo>
                    <a:lnTo>
                      <a:pt x="2376" y="760"/>
                    </a:lnTo>
                    <a:lnTo>
                      <a:pt x="2376" y="736"/>
                    </a:lnTo>
                    <a:lnTo>
                      <a:pt x="2277" y="736"/>
                    </a:lnTo>
                    <a:lnTo>
                      <a:pt x="2277" y="726"/>
                    </a:lnTo>
                    <a:lnTo>
                      <a:pt x="2233" y="726"/>
                    </a:lnTo>
                    <a:lnTo>
                      <a:pt x="2233" y="717"/>
                    </a:lnTo>
                    <a:lnTo>
                      <a:pt x="2218" y="717"/>
                    </a:lnTo>
                    <a:lnTo>
                      <a:pt x="2218" y="708"/>
                    </a:lnTo>
                    <a:lnTo>
                      <a:pt x="2191" y="708"/>
                    </a:lnTo>
                    <a:lnTo>
                      <a:pt x="2191" y="696"/>
                    </a:lnTo>
                    <a:lnTo>
                      <a:pt x="2114" y="696"/>
                    </a:lnTo>
                    <a:lnTo>
                      <a:pt x="2114" y="693"/>
                    </a:lnTo>
                    <a:lnTo>
                      <a:pt x="2099" y="693"/>
                    </a:lnTo>
                    <a:lnTo>
                      <a:pt x="2099" y="682"/>
                    </a:lnTo>
                    <a:lnTo>
                      <a:pt x="2084" y="682"/>
                    </a:lnTo>
                    <a:lnTo>
                      <a:pt x="2084" y="678"/>
                    </a:lnTo>
                    <a:lnTo>
                      <a:pt x="2006" y="678"/>
                    </a:lnTo>
                    <a:lnTo>
                      <a:pt x="2006" y="675"/>
                    </a:lnTo>
                    <a:lnTo>
                      <a:pt x="1983" y="675"/>
                    </a:lnTo>
                    <a:lnTo>
                      <a:pt x="1983" y="670"/>
                    </a:lnTo>
                    <a:lnTo>
                      <a:pt x="1965" y="670"/>
                    </a:lnTo>
                    <a:lnTo>
                      <a:pt x="1965" y="660"/>
                    </a:lnTo>
                    <a:lnTo>
                      <a:pt x="1941" y="660"/>
                    </a:lnTo>
                    <a:lnTo>
                      <a:pt x="1941" y="652"/>
                    </a:lnTo>
                    <a:lnTo>
                      <a:pt x="1922" y="652"/>
                    </a:lnTo>
                    <a:lnTo>
                      <a:pt x="1922" y="645"/>
                    </a:lnTo>
                    <a:lnTo>
                      <a:pt x="1898" y="645"/>
                    </a:lnTo>
                    <a:lnTo>
                      <a:pt x="1898" y="639"/>
                    </a:lnTo>
                    <a:lnTo>
                      <a:pt x="1859" y="639"/>
                    </a:lnTo>
                    <a:lnTo>
                      <a:pt x="1859" y="627"/>
                    </a:lnTo>
                    <a:lnTo>
                      <a:pt x="1838" y="627"/>
                    </a:lnTo>
                    <a:lnTo>
                      <a:pt x="1838" y="618"/>
                    </a:lnTo>
                    <a:lnTo>
                      <a:pt x="1817" y="618"/>
                    </a:lnTo>
                    <a:lnTo>
                      <a:pt x="1817" y="613"/>
                    </a:lnTo>
                    <a:lnTo>
                      <a:pt x="1783" y="613"/>
                    </a:lnTo>
                    <a:lnTo>
                      <a:pt x="1783" y="609"/>
                    </a:lnTo>
                    <a:lnTo>
                      <a:pt x="1768" y="609"/>
                    </a:lnTo>
                    <a:lnTo>
                      <a:pt x="1768" y="604"/>
                    </a:lnTo>
                    <a:lnTo>
                      <a:pt x="1745" y="604"/>
                    </a:lnTo>
                    <a:lnTo>
                      <a:pt x="1745" y="598"/>
                    </a:lnTo>
                    <a:lnTo>
                      <a:pt x="1714" y="598"/>
                    </a:lnTo>
                    <a:lnTo>
                      <a:pt x="1714" y="586"/>
                    </a:lnTo>
                    <a:lnTo>
                      <a:pt x="1690" y="586"/>
                    </a:lnTo>
                    <a:lnTo>
                      <a:pt x="1690" y="583"/>
                    </a:lnTo>
                    <a:lnTo>
                      <a:pt x="1638" y="583"/>
                    </a:lnTo>
                    <a:lnTo>
                      <a:pt x="1638" y="574"/>
                    </a:lnTo>
                    <a:lnTo>
                      <a:pt x="1623" y="574"/>
                    </a:lnTo>
                    <a:lnTo>
                      <a:pt x="1623" y="568"/>
                    </a:lnTo>
                    <a:lnTo>
                      <a:pt x="1596" y="568"/>
                    </a:lnTo>
                    <a:lnTo>
                      <a:pt x="1596" y="558"/>
                    </a:lnTo>
                    <a:lnTo>
                      <a:pt x="1569" y="558"/>
                    </a:lnTo>
                    <a:lnTo>
                      <a:pt x="1569" y="546"/>
                    </a:lnTo>
                    <a:lnTo>
                      <a:pt x="1518" y="546"/>
                    </a:lnTo>
                    <a:lnTo>
                      <a:pt x="1518" y="531"/>
                    </a:lnTo>
                    <a:lnTo>
                      <a:pt x="1480" y="531"/>
                    </a:lnTo>
                    <a:lnTo>
                      <a:pt x="1480" y="528"/>
                    </a:lnTo>
                    <a:lnTo>
                      <a:pt x="1468" y="528"/>
                    </a:lnTo>
                    <a:lnTo>
                      <a:pt x="1468" y="525"/>
                    </a:lnTo>
                    <a:lnTo>
                      <a:pt x="1445" y="525"/>
                    </a:lnTo>
                    <a:lnTo>
                      <a:pt x="1445" y="519"/>
                    </a:lnTo>
                    <a:lnTo>
                      <a:pt x="1439" y="519"/>
                    </a:lnTo>
                    <a:lnTo>
                      <a:pt x="1439" y="511"/>
                    </a:lnTo>
                    <a:lnTo>
                      <a:pt x="1409" y="511"/>
                    </a:lnTo>
                    <a:lnTo>
                      <a:pt x="1409" y="505"/>
                    </a:lnTo>
                    <a:lnTo>
                      <a:pt x="1391" y="505"/>
                    </a:lnTo>
                    <a:lnTo>
                      <a:pt x="1391" y="499"/>
                    </a:lnTo>
                    <a:lnTo>
                      <a:pt x="1370" y="499"/>
                    </a:lnTo>
                    <a:lnTo>
                      <a:pt x="1370" y="493"/>
                    </a:lnTo>
                    <a:lnTo>
                      <a:pt x="1346" y="493"/>
                    </a:lnTo>
                    <a:lnTo>
                      <a:pt x="1346" y="483"/>
                    </a:lnTo>
                    <a:lnTo>
                      <a:pt x="1334" y="483"/>
                    </a:lnTo>
                    <a:lnTo>
                      <a:pt x="1334" y="477"/>
                    </a:lnTo>
                    <a:lnTo>
                      <a:pt x="1314" y="477"/>
                    </a:lnTo>
                    <a:lnTo>
                      <a:pt x="1314" y="471"/>
                    </a:lnTo>
                    <a:lnTo>
                      <a:pt x="1305" y="471"/>
                    </a:lnTo>
                    <a:lnTo>
                      <a:pt x="1305" y="463"/>
                    </a:lnTo>
                    <a:lnTo>
                      <a:pt x="1290" y="463"/>
                    </a:lnTo>
                    <a:lnTo>
                      <a:pt x="1290" y="454"/>
                    </a:lnTo>
                    <a:lnTo>
                      <a:pt x="1253" y="454"/>
                    </a:lnTo>
                    <a:lnTo>
                      <a:pt x="1253" y="444"/>
                    </a:lnTo>
                    <a:lnTo>
                      <a:pt x="1238" y="444"/>
                    </a:lnTo>
                    <a:lnTo>
                      <a:pt x="1238" y="433"/>
                    </a:lnTo>
                    <a:lnTo>
                      <a:pt x="1226" y="433"/>
                    </a:lnTo>
                    <a:lnTo>
                      <a:pt x="1226" y="429"/>
                    </a:lnTo>
                    <a:lnTo>
                      <a:pt x="1211" y="429"/>
                    </a:lnTo>
                    <a:lnTo>
                      <a:pt x="1211" y="424"/>
                    </a:lnTo>
                    <a:lnTo>
                      <a:pt x="1196" y="424"/>
                    </a:lnTo>
                    <a:lnTo>
                      <a:pt x="1196" y="420"/>
                    </a:lnTo>
                    <a:lnTo>
                      <a:pt x="1180" y="420"/>
                    </a:lnTo>
                    <a:lnTo>
                      <a:pt x="1180" y="415"/>
                    </a:lnTo>
                    <a:lnTo>
                      <a:pt x="1156" y="415"/>
                    </a:lnTo>
                    <a:lnTo>
                      <a:pt x="1156" y="411"/>
                    </a:lnTo>
                    <a:lnTo>
                      <a:pt x="1150" y="411"/>
                    </a:lnTo>
                    <a:lnTo>
                      <a:pt x="1150" y="405"/>
                    </a:lnTo>
                    <a:lnTo>
                      <a:pt x="1120" y="405"/>
                    </a:lnTo>
                    <a:lnTo>
                      <a:pt x="1120" y="400"/>
                    </a:lnTo>
                    <a:lnTo>
                      <a:pt x="1111" y="400"/>
                    </a:lnTo>
                    <a:lnTo>
                      <a:pt x="1111" y="394"/>
                    </a:lnTo>
                    <a:lnTo>
                      <a:pt x="1093" y="394"/>
                    </a:lnTo>
                    <a:lnTo>
                      <a:pt x="1093" y="388"/>
                    </a:lnTo>
                    <a:lnTo>
                      <a:pt x="1082" y="388"/>
                    </a:lnTo>
                    <a:lnTo>
                      <a:pt x="1082" y="384"/>
                    </a:lnTo>
                    <a:lnTo>
                      <a:pt x="1067" y="384"/>
                    </a:lnTo>
                    <a:lnTo>
                      <a:pt x="1067" y="375"/>
                    </a:lnTo>
                    <a:lnTo>
                      <a:pt x="1054" y="375"/>
                    </a:lnTo>
                    <a:lnTo>
                      <a:pt x="1054" y="367"/>
                    </a:lnTo>
                    <a:lnTo>
                      <a:pt x="1034" y="367"/>
                    </a:lnTo>
                    <a:lnTo>
                      <a:pt x="1034" y="363"/>
                    </a:lnTo>
                    <a:lnTo>
                      <a:pt x="1030" y="363"/>
                    </a:lnTo>
                    <a:lnTo>
                      <a:pt x="1030" y="355"/>
                    </a:lnTo>
                    <a:lnTo>
                      <a:pt x="1024" y="355"/>
                    </a:lnTo>
                    <a:lnTo>
                      <a:pt x="1024" y="351"/>
                    </a:lnTo>
                    <a:lnTo>
                      <a:pt x="1015" y="351"/>
                    </a:lnTo>
                    <a:lnTo>
                      <a:pt x="1015" y="348"/>
                    </a:lnTo>
                    <a:lnTo>
                      <a:pt x="1000" y="348"/>
                    </a:lnTo>
                    <a:lnTo>
                      <a:pt x="1000" y="345"/>
                    </a:lnTo>
                    <a:lnTo>
                      <a:pt x="982" y="345"/>
                    </a:lnTo>
                    <a:lnTo>
                      <a:pt x="982" y="337"/>
                    </a:lnTo>
                    <a:lnTo>
                      <a:pt x="964" y="337"/>
                    </a:lnTo>
                    <a:lnTo>
                      <a:pt x="964" y="336"/>
                    </a:lnTo>
                    <a:lnTo>
                      <a:pt x="943" y="336"/>
                    </a:lnTo>
                    <a:lnTo>
                      <a:pt x="943" y="330"/>
                    </a:lnTo>
                    <a:lnTo>
                      <a:pt x="939" y="330"/>
                    </a:lnTo>
                    <a:lnTo>
                      <a:pt x="939" y="327"/>
                    </a:lnTo>
                    <a:lnTo>
                      <a:pt x="934" y="327"/>
                    </a:lnTo>
                    <a:lnTo>
                      <a:pt x="934" y="325"/>
                    </a:lnTo>
                    <a:lnTo>
                      <a:pt x="930" y="325"/>
                    </a:lnTo>
                    <a:lnTo>
                      <a:pt x="930" y="318"/>
                    </a:lnTo>
                    <a:lnTo>
                      <a:pt x="915" y="318"/>
                    </a:lnTo>
                    <a:lnTo>
                      <a:pt x="915" y="312"/>
                    </a:lnTo>
                    <a:lnTo>
                      <a:pt x="907" y="312"/>
                    </a:lnTo>
                    <a:lnTo>
                      <a:pt x="907" y="306"/>
                    </a:lnTo>
                    <a:lnTo>
                      <a:pt x="900" y="306"/>
                    </a:lnTo>
                    <a:lnTo>
                      <a:pt x="900" y="297"/>
                    </a:lnTo>
                    <a:lnTo>
                      <a:pt x="886" y="297"/>
                    </a:lnTo>
                    <a:lnTo>
                      <a:pt x="886" y="292"/>
                    </a:lnTo>
                    <a:lnTo>
                      <a:pt x="880" y="292"/>
                    </a:lnTo>
                    <a:lnTo>
                      <a:pt x="880" y="288"/>
                    </a:lnTo>
                    <a:lnTo>
                      <a:pt x="871" y="288"/>
                    </a:lnTo>
                    <a:lnTo>
                      <a:pt x="871" y="285"/>
                    </a:lnTo>
                    <a:lnTo>
                      <a:pt x="864" y="285"/>
                    </a:lnTo>
                    <a:lnTo>
                      <a:pt x="864" y="279"/>
                    </a:lnTo>
                    <a:lnTo>
                      <a:pt x="855" y="279"/>
                    </a:lnTo>
                    <a:lnTo>
                      <a:pt x="855" y="276"/>
                    </a:lnTo>
                    <a:lnTo>
                      <a:pt x="846" y="276"/>
                    </a:lnTo>
                    <a:lnTo>
                      <a:pt x="846" y="273"/>
                    </a:lnTo>
                    <a:lnTo>
                      <a:pt x="834" y="273"/>
                    </a:lnTo>
                    <a:lnTo>
                      <a:pt x="834" y="268"/>
                    </a:lnTo>
                    <a:lnTo>
                      <a:pt x="828" y="268"/>
                    </a:lnTo>
                    <a:lnTo>
                      <a:pt x="828" y="262"/>
                    </a:lnTo>
                    <a:lnTo>
                      <a:pt x="814" y="262"/>
                    </a:lnTo>
                    <a:lnTo>
                      <a:pt x="814" y="252"/>
                    </a:lnTo>
                    <a:lnTo>
                      <a:pt x="801" y="252"/>
                    </a:lnTo>
                    <a:lnTo>
                      <a:pt x="801" y="241"/>
                    </a:lnTo>
                    <a:lnTo>
                      <a:pt x="792" y="241"/>
                    </a:lnTo>
                    <a:lnTo>
                      <a:pt x="792" y="238"/>
                    </a:lnTo>
                    <a:lnTo>
                      <a:pt x="778" y="238"/>
                    </a:lnTo>
                    <a:lnTo>
                      <a:pt x="778" y="235"/>
                    </a:lnTo>
                    <a:lnTo>
                      <a:pt x="766" y="235"/>
                    </a:lnTo>
                    <a:lnTo>
                      <a:pt x="766" y="232"/>
                    </a:lnTo>
                    <a:lnTo>
                      <a:pt x="759" y="232"/>
                    </a:lnTo>
                    <a:lnTo>
                      <a:pt x="759" y="226"/>
                    </a:lnTo>
                    <a:lnTo>
                      <a:pt x="740" y="226"/>
                    </a:lnTo>
                    <a:lnTo>
                      <a:pt x="740" y="214"/>
                    </a:lnTo>
                    <a:lnTo>
                      <a:pt x="731" y="214"/>
                    </a:lnTo>
                    <a:lnTo>
                      <a:pt x="731" y="211"/>
                    </a:lnTo>
                    <a:lnTo>
                      <a:pt x="714" y="211"/>
                    </a:lnTo>
                    <a:lnTo>
                      <a:pt x="714" y="207"/>
                    </a:lnTo>
                    <a:lnTo>
                      <a:pt x="702" y="207"/>
                    </a:lnTo>
                    <a:lnTo>
                      <a:pt x="702" y="204"/>
                    </a:lnTo>
                    <a:lnTo>
                      <a:pt x="695" y="204"/>
                    </a:lnTo>
                    <a:lnTo>
                      <a:pt x="695" y="199"/>
                    </a:lnTo>
                    <a:lnTo>
                      <a:pt x="686" y="199"/>
                    </a:lnTo>
                    <a:lnTo>
                      <a:pt x="686" y="195"/>
                    </a:lnTo>
                    <a:lnTo>
                      <a:pt x="680" y="195"/>
                    </a:lnTo>
                    <a:lnTo>
                      <a:pt x="680" y="190"/>
                    </a:lnTo>
                    <a:lnTo>
                      <a:pt x="669" y="190"/>
                    </a:lnTo>
                    <a:lnTo>
                      <a:pt x="669" y="187"/>
                    </a:lnTo>
                    <a:lnTo>
                      <a:pt x="663" y="187"/>
                    </a:lnTo>
                    <a:lnTo>
                      <a:pt x="663" y="184"/>
                    </a:lnTo>
                    <a:lnTo>
                      <a:pt x="653" y="184"/>
                    </a:lnTo>
                    <a:lnTo>
                      <a:pt x="653" y="175"/>
                    </a:lnTo>
                    <a:lnTo>
                      <a:pt x="648" y="175"/>
                    </a:lnTo>
                    <a:lnTo>
                      <a:pt x="648" y="172"/>
                    </a:lnTo>
                    <a:lnTo>
                      <a:pt x="639" y="172"/>
                    </a:lnTo>
                    <a:lnTo>
                      <a:pt x="639" y="168"/>
                    </a:lnTo>
                    <a:lnTo>
                      <a:pt x="627" y="168"/>
                    </a:lnTo>
                    <a:lnTo>
                      <a:pt x="627" y="163"/>
                    </a:lnTo>
                    <a:lnTo>
                      <a:pt x="618" y="163"/>
                    </a:lnTo>
                    <a:lnTo>
                      <a:pt x="618" y="156"/>
                    </a:lnTo>
                    <a:lnTo>
                      <a:pt x="611" y="156"/>
                    </a:lnTo>
                    <a:lnTo>
                      <a:pt x="611" y="153"/>
                    </a:lnTo>
                    <a:lnTo>
                      <a:pt x="599" y="153"/>
                    </a:lnTo>
                    <a:lnTo>
                      <a:pt x="599" y="150"/>
                    </a:lnTo>
                    <a:lnTo>
                      <a:pt x="588" y="150"/>
                    </a:lnTo>
                    <a:lnTo>
                      <a:pt x="588" y="147"/>
                    </a:lnTo>
                    <a:lnTo>
                      <a:pt x="585" y="147"/>
                    </a:lnTo>
                    <a:lnTo>
                      <a:pt x="585" y="141"/>
                    </a:lnTo>
                    <a:lnTo>
                      <a:pt x="572" y="141"/>
                    </a:lnTo>
                    <a:lnTo>
                      <a:pt x="572" y="138"/>
                    </a:lnTo>
                    <a:lnTo>
                      <a:pt x="567" y="138"/>
                    </a:lnTo>
                    <a:lnTo>
                      <a:pt x="567" y="135"/>
                    </a:lnTo>
                    <a:lnTo>
                      <a:pt x="561" y="135"/>
                    </a:lnTo>
                    <a:lnTo>
                      <a:pt x="561" y="132"/>
                    </a:lnTo>
                    <a:lnTo>
                      <a:pt x="546" y="132"/>
                    </a:lnTo>
                    <a:lnTo>
                      <a:pt x="546" y="127"/>
                    </a:lnTo>
                    <a:lnTo>
                      <a:pt x="528" y="127"/>
                    </a:lnTo>
                    <a:lnTo>
                      <a:pt x="528" y="123"/>
                    </a:lnTo>
                    <a:lnTo>
                      <a:pt x="523" y="123"/>
                    </a:lnTo>
                    <a:lnTo>
                      <a:pt x="523" y="121"/>
                    </a:lnTo>
                    <a:lnTo>
                      <a:pt x="508" y="121"/>
                    </a:lnTo>
                    <a:lnTo>
                      <a:pt x="508" y="115"/>
                    </a:lnTo>
                    <a:lnTo>
                      <a:pt x="490" y="115"/>
                    </a:lnTo>
                    <a:lnTo>
                      <a:pt x="490" y="109"/>
                    </a:lnTo>
                    <a:lnTo>
                      <a:pt x="475" y="109"/>
                    </a:lnTo>
                    <a:lnTo>
                      <a:pt x="475" y="103"/>
                    </a:lnTo>
                    <a:lnTo>
                      <a:pt x="466" y="103"/>
                    </a:lnTo>
                    <a:lnTo>
                      <a:pt x="466" y="100"/>
                    </a:lnTo>
                    <a:lnTo>
                      <a:pt x="460" y="100"/>
                    </a:lnTo>
                    <a:lnTo>
                      <a:pt x="460" y="94"/>
                    </a:lnTo>
                    <a:lnTo>
                      <a:pt x="446" y="94"/>
                    </a:lnTo>
                    <a:lnTo>
                      <a:pt x="446" y="90"/>
                    </a:lnTo>
                    <a:lnTo>
                      <a:pt x="437" y="90"/>
                    </a:lnTo>
                    <a:lnTo>
                      <a:pt x="437" y="87"/>
                    </a:lnTo>
                    <a:lnTo>
                      <a:pt x="416" y="87"/>
                    </a:lnTo>
                    <a:lnTo>
                      <a:pt x="416" y="81"/>
                    </a:lnTo>
                    <a:lnTo>
                      <a:pt x="403" y="81"/>
                    </a:lnTo>
                    <a:lnTo>
                      <a:pt x="403" y="78"/>
                    </a:lnTo>
                    <a:lnTo>
                      <a:pt x="397" y="78"/>
                    </a:lnTo>
                    <a:lnTo>
                      <a:pt x="397" y="73"/>
                    </a:lnTo>
                    <a:lnTo>
                      <a:pt x="382" y="73"/>
                    </a:lnTo>
                    <a:lnTo>
                      <a:pt x="382" y="69"/>
                    </a:lnTo>
                    <a:lnTo>
                      <a:pt x="356" y="69"/>
                    </a:lnTo>
                    <a:lnTo>
                      <a:pt x="356" y="66"/>
                    </a:lnTo>
                    <a:lnTo>
                      <a:pt x="338" y="66"/>
                    </a:lnTo>
                    <a:lnTo>
                      <a:pt x="338" y="61"/>
                    </a:lnTo>
                    <a:lnTo>
                      <a:pt x="334" y="61"/>
                    </a:lnTo>
                    <a:lnTo>
                      <a:pt x="334" y="58"/>
                    </a:lnTo>
                    <a:lnTo>
                      <a:pt x="325" y="58"/>
                    </a:lnTo>
                    <a:lnTo>
                      <a:pt x="325" y="54"/>
                    </a:lnTo>
                    <a:lnTo>
                      <a:pt x="320" y="54"/>
                    </a:lnTo>
                    <a:lnTo>
                      <a:pt x="320" y="49"/>
                    </a:lnTo>
                    <a:lnTo>
                      <a:pt x="310" y="49"/>
                    </a:lnTo>
                    <a:lnTo>
                      <a:pt x="310" y="46"/>
                    </a:lnTo>
                    <a:lnTo>
                      <a:pt x="289" y="46"/>
                    </a:lnTo>
                    <a:lnTo>
                      <a:pt x="289" y="42"/>
                    </a:lnTo>
                    <a:lnTo>
                      <a:pt x="270" y="42"/>
                    </a:lnTo>
                    <a:lnTo>
                      <a:pt x="270" y="34"/>
                    </a:lnTo>
                    <a:lnTo>
                      <a:pt x="261" y="34"/>
                    </a:lnTo>
                    <a:lnTo>
                      <a:pt x="261" y="31"/>
                    </a:lnTo>
                    <a:lnTo>
                      <a:pt x="255" y="31"/>
                    </a:lnTo>
                    <a:lnTo>
                      <a:pt x="255" y="27"/>
                    </a:lnTo>
                    <a:lnTo>
                      <a:pt x="220" y="27"/>
                    </a:lnTo>
                    <a:lnTo>
                      <a:pt x="220" y="22"/>
                    </a:lnTo>
                    <a:lnTo>
                      <a:pt x="196" y="22"/>
                    </a:lnTo>
                    <a:lnTo>
                      <a:pt x="196" y="19"/>
                    </a:lnTo>
                    <a:lnTo>
                      <a:pt x="184" y="19"/>
                    </a:lnTo>
                    <a:lnTo>
                      <a:pt x="184" y="15"/>
                    </a:lnTo>
                    <a:lnTo>
                      <a:pt x="160" y="15"/>
                    </a:lnTo>
                    <a:lnTo>
                      <a:pt x="160" y="12"/>
                    </a:lnTo>
                    <a:lnTo>
                      <a:pt x="123" y="12"/>
                    </a:lnTo>
                    <a:lnTo>
                      <a:pt x="123" y="6"/>
                    </a:lnTo>
                    <a:lnTo>
                      <a:pt x="112" y="6"/>
                    </a:lnTo>
                    <a:lnTo>
                      <a:pt x="112" y="0"/>
                    </a:lnTo>
                    <a:lnTo>
                      <a:pt x="0" y="0"/>
                    </a:lnTo>
                  </a:path>
                </a:pathLst>
              </a:custGeom>
              <a:noFill/>
              <a:ln w="9525"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59" name="Line 361">
                <a:extLst>
                  <a:ext uri="{FF2B5EF4-FFF2-40B4-BE49-F238E27FC236}">
                    <a16:creationId xmlns:a16="http://schemas.microsoft.com/office/drawing/2014/main" id="{38AFA950-B68B-4C9B-91A9-FD0436E8134B}"/>
                  </a:ext>
                </a:extLst>
              </p:cNvPr>
              <p:cNvSpPr>
                <a:spLocks noChangeShapeType="1"/>
              </p:cNvSpPr>
              <p:nvPr/>
            </p:nvSpPr>
            <p:spPr bwMode="auto">
              <a:xfrm>
                <a:off x="7454"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0" name="Line 362">
                <a:extLst>
                  <a:ext uri="{FF2B5EF4-FFF2-40B4-BE49-F238E27FC236}">
                    <a16:creationId xmlns:a16="http://schemas.microsoft.com/office/drawing/2014/main" id="{934022C4-B2C7-467D-BED7-F5575422EB8F}"/>
                  </a:ext>
                </a:extLst>
              </p:cNvPr>
              <p:cNvSpPr>
                <a:spLocks noChangeShapeType="1"/>
              </p:cNvSpPr>
              <p:nvPr/>
            </p:nvSpPr>
            <p:spPr bwMode="auto">
              <a:xfrm flipH="1">
                <a:off x="7438" y="31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1" name="Line 363">
                <a:extLst>
                  <a:ext uri="{FF2B5EF4-FFF2-40B4-BE49-F238E27FC236}">
                    <a16:creationId xmlns:a16="http://schemas.microsoft.com/office/drawing/2014/main" id="{DB1E696D-441E-41C0-BF75-28A98F7E4D40}"/>
                  </a:ext>
                </a:extLst>
              </p:cNvPr>
              <p:cNvSpPr>
                <a:spLocks noChangeShapeType="1"/>
              </p:cNvSpPr>
              <p:nvPr/>
            </p:nvSpPr>
            <p:spPr bwMode="auto">
              <a:xfrm>
                <a:off x="7448"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2" name="Line 364">
                <a:extLst>
                  <a:ext uri="{FF2B5EF4-FFF2-40B4-BE49-F238E27FC236}">
                    <a16:creationId xmlns:a16="http://schemas.microsoft.com/office/drawing/2014/main" id="{F38A2D0E-A5AA-4FDD-860A-051A797041DF}"/>
                  </a:ext>
                </a:extLst>
              </p:cNvPr>
              <p:cNvSpPr>
                <a:spLocks noChangeShapeType="1"/>
              </p:cNvSpPr>
              <p:nvPr/>
            </p:nvSpPr>
            <p:spPr bwMode="auto">
              <a:xfrm flipH="1">
                <a:off x="7432" y="31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3" name="Line 365">
                <a:extLst>
                  <a:ext uri="{FF2B5EF4-FFF2-40B4-BE49-F238E27FC236}">
                    <a16:creationId xmlns:a16="http://schemas.microsoft.com/office/drawing/2014/main" id="{0E07C7D6-5CFA-460C-ACA3-5F95861398A1}"/>
                  </a:ext>
                </a:extLst>
              </p:cNvPr>
              <p:cNvSpPr>
                <a:spLocks noChangeShapeType="1"/>
              </p:cNvSpPr>
              <p:nvPr/>
            </p:nvSpPr>
            <p:spPr bwMode="auto">
              <a:xfrm>
                <a:off x="7207"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4" name="Line 366">
                <a:extLst>
                  <a:ext uri="{FF2B5EF4-FFF2-40B4-BE49-F238E27FC236}">
                    <a16:creationId xmlns:a16="http://schemas.microsoft.com/office/drawing/2014/main" id="{035E106A-5CA1-42BA-B72D-7225C7E96558}"/>
                  </a:ext>
                </a:extLst>
              </p:cNvPr>
              <p:cNvSpPr>
                <a:spLocks noChangeShapeType="1"/>
              </p:cNvSpPr>
              <p:nvPr/>
            </p:nvSpPr>
            <p:spPr bwMode="auto">
              <a:xfrm flipH="1">
                <a:off x="7189" y="3182"/>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5" name="Line 367">
                <a:extLst>
                  <a:ext uri="{FF2B5EF4-FFF2-40B4-BE49-F238E27FC236}">
                    <a16:creationId xmlns:a16="http://schemas.microsoft.com/office/drawing/2014/main" id="{570157C2-8E1A-4B55-AB76-CCCDEF1A267D}"/>
                  </a:ext>
                </a:extLst>
              </p:cNvPr>
              <p:cNvSpPr>
                <a:spLocks noChangeShapeType="1"/>
              </p:cNvSpPr>
              <p:nvPr/>
            </p:nvSpPr>
            <p:spPr bwMode="auto">
              <a:xfrm>
                <a:off x="7177"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6" name="Line 368">
                <a:extLst>
                  <a:ext uri="{FF2B5EF4-FFF2-40B4-BE49-F238E27FC236}">
                    <a16:creationId xmlns:a16="http://schemas.microsoft.com/office/drawing/2014/main" id="{B6AF6615-C03F-4C0A-9D83-3BC4AB0F8DF5}"/>
                  </a:ext>
                </a:extLst>
              </p:cNvPr>
              <p:cNvSpPr>
                <a:spLocks noChangeShapeType="1"/>
              </p:cNvSpPr>
              <p:nvPr/>
            </p:nvSpPr>
            <p:spPr bwMode="auto">
              <a:xfrm flipH="1">
                <a:off x="7161" y="31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7" name="Line 369">
                <a:extLst>
                  <a:ext uri="{FF2B5EF4-FFF2-40B4-BE49-F238E27FC236}">
                    <a16:creationId xmlns:a16="http://schemas.microsoft.com/office/drawing/2014/main" id="{2CC3E4AA-F38B-4E3B-93AB-074ABF72A5FB}"/>
                  </a:ext>
                </a:extLst>
              </p:cNvPr>
              <p:cNvSpPr>
                <a:spLocks noChangeShapeType="1"/>
              </p:cNvSpPr>
              <p:nvPr/>
            </p:nvSpPr>
            <p:spPr bwMode="auto">
              <a:xfrm>
                <a:off x="7149"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8" name="Line 370">
                <a:extLst>
                  <a:ext uri="{FF2B5EF4-FFF2-40B4-BE49-F238E27FC236}">
                    <a16:creationId xmlns:a16="http://schemas.microsoft.com/office/drawing/2014/main" id="{712EB7B6-A8CD-4696-BD25-2C3AC5EB1653}"/>
                  </a:ext>
                </a:extLst>
              </p:cNvPr>
              <p:cNvSpPr>
                <a:spLocks noChangeShapeType="1"/>
              </p:cNvSpPr>
              <p:nvPr/>
            </p:nvSpPr>
            <p:spPr bwMode="auto">
              <a:xfrm flipH="1">
                <a:off x="7132" y="3182"/>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69" name="Line 371">
                <a:extLst>
                  <a:ext uri="{FF2B5EF4-FFF2-40B4-BE49-F238E27FC236}">
                    <a16:creationId xmlns:a16="http://schemas.microsoft.com/office/drawing/2014/main" id="{216D91CD-33D4-410D-A320-A737AD602159}"/>
                  </a:ext>
                </a:extLst>
              </p:cNvPr>
              <p:cNvSpPr>
                <a:spLocks noChangeShapeType="1"/>
              </p:cNvSpPr>
              <p:nvPr/>
            </p:nvSpPr>
            <p:spPr bwMode="auto">
              <a:xfrm>
                <a:off x="7135" y="316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0" name="Line 372">
                <a:extLst>
                  <a:ext uri="{FF2B5EF4-FFF2-40B4-BE49-F238E27FC236}">
                    <a16:creationId xmlns:a16="http://schemas.microsoft.com/office/drawing/2014/main" id="{FBEDE4FB-BA93-4C93-AFC6-7013C124AEE0}"/>
                  </a:ext>
                </a:extLst>
              </p:cNvPr>
              <p:cNvSpPr>
                <a:spLocks noChangeShapeType="1"/>
              </p:cNvSpPr>
              <p:nvPr/>
            </p:nvSpPr>
            <p:spPr bwMode="auto">
              <a:xfrm flipH="1">
                <a:off x="7119" y="31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1" name="Line 373">
                <a:extLst>
                  <a:ext uri="{FF2B5EF4-FFF2-40B4-BE49-F238E27FC236}">
                    <a16:creationId xmlns:a16="http://schemas.microsoft.com/office/drawing/2014/main" id="{AB504B94-BD9C-4A01-A46B-8D592DE1EEE1}"/>
                  </a:ext>
                </a:extLst>
              </p:cNvPr>
              <p:cNvSpPr>
                <a:spLocks noChangeShapeType="1"/>
              </p:cNvSpPr>
              <p:nvPr/>
            </p:nvSpPr>
            <p:spPr bwMode="auto">
              <a:xfrm>
                <a:off x="7072" y="313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2" name="Line 374">
                <a:extLst>
                  <a:ext uri="{FF2B5EF4-FFF2-40B4-BE49-F238E27FC236}">
                    <a16:creationId xmlns:a16="http://schemas.microsoft.com/office/drawing/2014/main" id="{7C946C37-A49E-4AF8-A73E-AE03FAFFB57A}"/>
                  </a:ext>
                </a:extLst>
              </p:cNvPr>
              <p:cNvSpPr>
                <a:spLocks noChangeShapeType="1"/>
              </p:cNvSpPr>
              <p:nvPr/>
            </p:nvSpPr>
            <p:spPr bwMode="auto">
              <a:xfrm flipH="1">
                <a:off x="7055" y="314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3" name="Line 375">
                <a:extLst>
                  <a:ext uri="{FF2B5EF4-FFF2-40B4-BE49-F238E27FC236}">
                    <a16:creationId xmlns:a16="http://schemas.microsoft.com/office/drawing/2014/main" id="{13136C00-9728-4138-9110-A8D749C1D7D8}"/>
                  </a:ext>
                </a:extLst>
              </p:cNvPr>
              <p:cNvSpPr>
                <a:spLocks noChangeShapeType="1"/>
              </p:cNvSpPr>
              <p:nvPr/>
            </p:nvSpPr>
            <p:spPr bwMode="auto">
              <a:xfrm>
                <a:off x="7032"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4" name="Line 376">
                <a:extLst>
                  <a:ext uri="{FF2B5EF4-FFF2-40B4-BE49-F238E27FC236}">
                    <a16:creationId xmlns:a16="http://schemas.microsoft.com/office/drawing/2014/main" id="{4703B4FF-D55C-406F-A294-0F392EE94EAA}"/>
                  </a:ext>
                </a:extLst>
              </p:cNvPr>
              <p:cNvSpPr>
                <a:spLocks noChangeShapeType="1"/>
              </p:cNvSpPr>
              <p:nvPr/>
            </p:nvSpPr>
            <p:spPr bwMode="auto">
              <a:xfrm flipH="1">
                <a:off x="7016" y="312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5" name="Line 377">
                <a:extLst>
                  <a:ext uri="{FF2B5EF4-FFF2-40B4-BE49-F238E27FC236}">
                    <a16:creationId xmlns:a16="http://schemas.microsoft.com/office/drawing/2014/main" id="{49DED4BD-77F9-4173-B850-1493E3CAB00D}"/>
                  </a:ext>
                </a:extLst>
              </p:cNvPr>
              <p:cNvSpPr>
                <a:spLocks noChangeShapeType="1"/>
              </p:cNvSpPr>
              <p:nvPr/>
            </p:nvSpPr>
            <p:spPr bwMode="auto">
              <a:xfrm>
                <a:off x="7023"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6" name="Line 378">
                <a:extLst>
                  <a:ext uri="{FF2B5EF4-FFF2-40B4-BE49-F238E27FC236}">
                    <a16:creationId xmlns:a16="http://schemas.microsoft.com/office/drawing/2014/main" id="{85C59B6B-F083-4646-B823-B18449A21709}"/>
                  </a:ext>
                </a:extLst>
              </p:cNvPr>
              <p:cNvSpPr>
                <a:spLocks noChangeShapeType="1"/>
              </p:cNvSpPr>
              <p:nvPr/>
            </p:nvSpPr>
            <p:spPr bwMode="auto">
              <a:xfrm flipH="1">
                <a:off x="7005" y="312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7" name="Line 379">
                <a:extLst>
                  <a:ext uri="{FF2B5EF4-FFF2-40B4-BE49-F238E27FC236}">
                    <a16:creationId xmlns:a16="http://schemas.microsoft.com/office/drawing/2014/main" id="{CE855DA0-9A18-47D6-B0DC-84E2897137ED}"/>
                  </a:ext>
                </a:extLst>
              </p:cNvPr>
              <p:cNvSpPr>
                <a:spLocks noChangeShapeType="1"/>
              </p:cNvSpPr>
              <p:nvPr/>
            </p:nvSpPr>
            <p:spPr bwMode="auto">
              <a:xfrm>
                <a:off x="7007"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8" name="Line 380">
                <a:extLst>
                  <a:ext uri="{FF2B5EF4-FFF2-40B4-BE49-F238E27FC236}">
                    <a16:creationId xmlns:a16="http://schemas.microsoft.com/office/drawing/2014/main" id="{E4924F83-F6E7-4AF8-8069-9738DC35F0A3}"/>
                  </a:ext>
                </a:extLst>
              </p:cNvPr>
              <p:cNvSpPr>
                <a:spLocks noChangeShapeType="1"/>
              </p:cNvSpPr>
              <p:nvPr/>
            </p:nvSpPr>
            <p:spPr bwMode="auto">
              <a:xfrm flipH="1">
                <a:off x="6989" y="312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79" name="Line 381">
                <a:extLst>
                  <a:ext uri="{FF2B5EF4-FFF2-40B4-BE49-F238E27FC236}">
                    <a16:creationId xmlns:a16="http://schemas.microsoft.com/office/drawing/2014/main" id="{FBB2441A-1A97-4207-911D-AC6C6B549612}"/>
                  </a:ext>
                </a:extLst>
              </p:cNvPr>
              <p:cNvSpPr>
                <a:spLocks noChangeShapeType="1"/>
              </p:cNvSpPr>
              <p:nvPr/>
            </p:nvSpPr>
            <p:spPr bwMode="auto">
              <a:xfrm>
                <a:off x="6986"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0" name="Line 382">
                <a:extLst>
                  <a:ext uri="{FF2B5EF4-FFF2-40B4-BE49-F238E27FC236}">
                    <a16:creationId xmlns:a16="http://schemas.microsoft.com/office/drawing/2014/main" id="{91D33203-D99C-4279-9282-EA094E55F294}"/>
                  </a:ext>
                </a:extLst>
              </p:cNvPr>
              <p:cNvSpPr>
                <a:spLocks noChangeShapeType="1"/>
              </p:cNvSpPr>
              <p:nvPr/>
            </p:nvSpPr>
            <p:spPr bwMode="auto">
              <a:xfrm flipH="1">
                <a:off x="6969" y="312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1" name="Line 383">
                <a:extLst>
                  <a:ext uri="{FF2B5EF4-FFF2-40B4-BE49-F238E27FC236}">
                    <a16:creationId xmlns:a16="http://schemas.microsoft.com/office/drawing/2014/main" id="{ED161E35-DC80-4178-A567-3F93425B86C7}"/>
                  </a:ext>
                </a:extLst>
              </p:cNvPr>
              <p:cNvSpPr>
                <a:spLocks noChangeShapeType="1"/>
              </p:cNvSpPr>
              <p:nvPr/>
            </p:nvSpPr>
            <p:spPr bwMode="auto">
              <a:xfrm>
                <a:off x="6962"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2" name="Line 384">
                <a:extLst>
                  <a:ext uri="{FF2B5EF4-FFF2-40B4-BE49-F238E27FC236}">
                    <a16:creationId xmlns:a16="http://schemas.microsoft.com/office/drawing/2014/main" id="{201F06B9-6A9A-4485-8B9C-9712341CDD5C}"/>
                  </a:ext>
                </a:extLst>
              </p:cNvPr>
              <p:cNvSpPr>
                <a:spLocks noChangeShapeType="1"/>
              </p:cNvSpPr>
              <p:nvPr/>
            </p:nvSpPr>
            <p:spPr bwMode="auto">
              <a:xfrm flipH="1">
                <a:off x="6944" y="312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3" name="Line 385">
                <a:extLst>
                  <a:ext uri="{FF2B5EF4-FFF2-40B4-BE49-F238E27FC236}">
                    <a16:creationId xmlns:a16="http://schemas.microsoft.com/office/drawing/2014/main" id="{973690B0-A721-4CFC-91AE-11C8F34864D1}"/>
                  </a:ext>
                </a:extLst>
              </p:cNvPr>
              <p:cNvSpPr>
                <a:spLocks noChangeShapeType="1"/>
              </p:cNvSpPr>
              <p:nvPr/>
            </p:nvSpPr>
            <p:spPr bwMode="auto">
              <a:xfrm>
                <a:off x="6950"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4" name="Line 386">
                <a:extLst>
                  <a:ext uri="{FF2B5EF4-FFF2-40B4-BE49-F238E27FC236}">
                    <a16:creationId xmlns:a16="http://schemas.microsoft.com/office/drawing/2014/main" id="{F7BF1BFB-B833-4463-B0D3-EC38143598FB}"/>
                  </a:ext>
                </a:extLst>
              </p:cNvPr>
              <p:cNvSpPr>
                <a:spLocks noChangeShapeType="1"/>
              </p:cNvSpPr>
              <p:nvPr/>
            </p:nvSpPr>
            <p:spPr bwMode="auto">
              <a:xfrm flipH="1">
                <a:off x="6933" y="312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5" name="Line 387">
                <a:extLst>
                  <a:ext uri="{FF2B5EF4-FFF2-40B4-BE49-F238E27FC236}">
                    <a16:creationId xmlns:a16="http://schemas.microsoft.com/office/drawing/2014/main" id="{82E6FCF2-541C-4447-BCEB-113836548531}"/>
                  </a:ext>
                </a:extLst>
              </p:cNvPr>
              <p:cNvSpPr>
                <a:spLocks noChangeShapeType="1"/>
              </p:cNvSpPr>
              <p:nvPr/>
            </p:nvSpPr>
            <p:spPr bwMode="auto">
              <a:xfrm>
                <a:off x="6944"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6" name="Line 388">
                <a:extLst>
                  <a:ext uri="{FF2B5EF4-FFF2-40B4-BE49-F238E27FC236}">
                    <a16:creationId xmlns:a16="http://schemas.microsoft.com/office/drawing/2014/main" id="{35EC48CB-ECDB-43D1-8CDD-5F26E3F5E615}"/>
                  </a:ext>
                </a:extLst>
              </p:cNvPr>
              <p:cNvSpPr>
                <a:spLocks noChangeShapeType="1"/>
              </p:cNvSpPr>
              <p:nvPr/>
            </p:nvSpPr>
            <p:spPr bwMode="auto">
              <a:xfrm flipH="1">
                <a:off x="6927" y="312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7" name="Line 389">
                <a:extLst>
                  <a:ext uri="{FF2B5EF4-FFF2-40B4-BE49-F238E27FC236}">
                    <a16:creationId xmlns:a16="http://schemas.microsoft.com/office/drawing/2014/main" id="{F84C382D-4501-47AF-B3DC-76D723C5C713}"/>
                  </a:ext>
                </a:extLst>
              </p:cNvPr>
              <p:cNvSpPr>
                <a:spLocks noChangeShapeType="1"/>
              </p:cNvSpPr>
              <p:nvPr/>
            </p:nvSpPr>
            <p:spPr bwMode="auto">
              <a:xfrm>
                <a:off x="6939"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8" name="Line 390">
                <a:extLst>
                  <a:ext uri="{FF2B5EF4-FFF2-40B4-BE49-F238E27FC236}">
                    <a16:creationId xmlns:a16="http://schemas.microsoft.com/office/drawing/2014/main" id="{A5D68B9F-F855-469E-BED2-01FB5DDFBA4A}"/>
                  </a:ext>
                </a:extLst>
              </p:cNvPr>
              <p:cNvSpPr>
                <a:spLocks noChangeShapeType="1"/>
              </p:cNvSpPr>
              <p:nvPr/>
            </p:nvSpPr>
            <p:spPr bwMode="auto">
              <a:xfrm flipH="1">
                <a:off x="6923" y="3123"/>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89" name="Line 391">
                <a:extLst>
                  <a:ext uri="{FF2B5EF4-FFF2-40B4-BE49-F238E27FC236}">
                    <a16:creationId xmlns:a16="http://schemas.microsoft.com/office/drawing/2014/main" id="{93734FC8-3221-4C8C-BCFA-28FA7B0DC5F8}"/>
                  </a:ext>
                </a:extLst>
              </p:cNvPr>
              <p:cNvSpPr>
                <a:spLocks noChangeShapeType="1"/>
              </p:cNvSpPr>
              <p:nvPr/>
            </p:nvSpPr>
            <p:spPr bwMode="auto">
              <a:xfrm>
                <a:off x="6933"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0" name="Line 392">
                <a:extLst>
                  <a:ext uri="{FF2B5EF4-FFF2-40B4-BE49-F238E27FC236}">
                    <a16:creationId xmlns:a16="http://schemas.microsoft.com/office/drawing/2014/main" id="{640E45D0-8D02-4274-A3E8-A0631C816263}"/>
                  </a:ext>
                </a:extLst>
              </p:cNvPr>
              <p:cNvSpPr>
                <a:spLocks noChangeShapeType="1"/>
              </p:cNvSpPr>
              <p:nvPr/>
            </p:nvSpPr>
            <p:spPr bwMode="auto">
              <a:xfrm flipH="1">
                <a:off x="6917" y="312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1" name="Line 393">
                <a:extLst>
                  <a:ext uri="{FF2B5EF4-FFF2-40B4-BE49-F238E27FC236}">
                    <a16:creationId xmlns:a16="http://schemas.microsoft.com/office/drawing/2014/main" id="{06228B39-66D2-48B7-B069-B84419826D4F}"/>
                  </a:ext>
                </a:extLst>
              </p:cNvPr>
              <p:cNvSpPr>
                <a:spLocks noChangeShapeType="1"/>
              </p:cNvSpPr>
              <p:nvPr/>
            </p:nvSpPr>
            <p:spPr bwMode="auto">
              <a:xfrm>
                <a:off x="6923" y="310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2" name="Line 394">
                <a:extLst>
                  <a:ext uri="{FF2B5EF4-FFF2-40B4-BE49-F238E27FC236}">
                    <a16:creationId xmlns:a16="http://schemas.microsoft.com/office/drawing/2014/main" id="{6BEF32AF-D207-4193-BEEE-BD2454A92366}"/>
                  </a:ext>
                </a:extLst>
              </p:cNvPr>
              <p:cNvSpPr>
                <a:spLocks noChangeShapeType="1"/>
              </p:cNvSpPr>
              <p:nvPr/>
            </p:nvSpPr>
            <p:spPr bwMode="auto">
              <a:xfrm flipH="1">
                <a:off x="6905" y="312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3" name="Line 395">
                <a:extLst>
                  <a:ext uri="{FF2B5EF4-FFF2-40B4-BE49-F238E27FC236}">
                    <a16:creationId xmlns:a16="http://schemas.microsoft.com/office/drawing/2014/main" id="{9CE30AC1-CA22-4B4B-91E0-35FEB68AE985}"/>
                  </a:ext>
                </a:extLst>
              </p:cNvPr>
              <p:cNvSpPr>
                <a:spLocks noChangeShapeType="1"/>
              </p:cNvSpPr>
              <p:nvPr/>
            </p:nvSpPr>
            <p:spPr bwMode="auto">
              <a:xfrm>
                <a:off x="6921" y="309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4" name="Line 396">
                <a:extLst>
                  <a:ext uri="{FF2B5EF4-FFF2-40B4-BE49-F238E27FC236}">
                    <a16:creationId xmlns:a16="http://schemas.microsoft.com/office/drawing/2014/main" id="{94E382A3-FE84-46ED-B772-1D875BCD0C96}"/>
                  </a:ext>
                </a:extLst>
              </p:cNvPr>
              <p:cNvSpPr>
                <a:spLocks noChangeShapeType="1"/>
              </p:cNvSpPr>
              <p:nvPr/>
            </p:nvSpPr>
            <p:spPr bwMode="auto">
              <a:xfrm flipH="1">
                <a:off x="6903" y="311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5" name="Line 397">
                <a:extLst>
                  <a:ext uri="{FF2B5EF4-FFF2-40B4-BE49-F238E27FC236}">
                    <a16:creationId xmlns:a16="http://schemas.microsoft.com/office/drawing/2014/main" id="{71F3059A-A369-43C1-BCFA-CF461EF7DB48}"/>
                  </a:ext>
                </a:extLst>
              </p:cNvPr>
              <p:cNvSpPr>
                <a:spLocks noChangeShapeType="1"/>
              </p:cNvSpPr>
              <p:nvPr/>
            </p:nvSpPr>
            <p:spPr bwMode="auto">
              <a:xfrm>
                <a:off x="6908" y="309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6" name="Line 398">
                <a:extLst>
                  <a:ext uri="{FF2B5EF4-FFF2-40B4-BE49-F238E27FC236}">
                    <a16:creationId xmlns:a16="http://schemas.microsoft.com/office/drawing/2014/main" id="{50A9D105-1E5C-4D75-936B-9D247111105F}"/>
                  </a:ext>
                </a:extLst>
              </p:cNvPr>
              <p:cNvSpPr>
                <a:spLocks noChangeShapeType="1"/>
              </p:cNvSpPr>
              <p:nvPr/>
            </p:nvSpPr>
            <p:spPr bwMode="auto">
              <a:xfrm flipH="1">
                <a:off x="6891" y="311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7" name="Line 399">
                <a:extLst>
                  <a:ext uri="{FF2B5EF4-FFF2-40B4-BE49-F238E27FC236}">
                    <a16:creationId xmlns:a16="http://schemas.microsoft.com/office/drawing/2014/main" id="{5A980E19-CDDB-4D6E-8171-F70E5F337D30}"/>
                  </a:ext>
                </a:extLst>
              </p:cNvPr>
              <p:cNvSpPr>
                <a:spLocks noChangeShapeType="1"/>
              </p:cNvSpPr>
              <p:nvPr/>
            </p:nvSpPr>
            <p:spPr bwMode="auto">
              <a:xfrm>
                <a:off x="6882" y="3087"/>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8" name="Line 400">
                <a:extLst>
                  <a:ext uri="{FF2B5EF4-FFF2-40B4-BE49-F238E27FC236}">
                    <a16:creationId xmlns:a16="http://schemas.microsoft.com/office/drawing/2014/main" id="{15F421CE-4ABF-46E8-B087-D50B1792859C}"/>
                  </a:ext>
                </a:extLst>
              </p:cNvPr>
              <p:cNvSpPr>
                <a:spLocks noChangeShapeType="1"/>
              </p:cNvSpPr>
              <p:nvPr/>
            </p:nvSpPr>
            <p:spPr bwMode="auto">
              <a:xfrm flipH="1">
                <a:off x="6864" y="310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99" name="Line 401">
                <a:extLst>
                  <a:ext uri="{FF2B5EF4-FFF2-40B4-BE49-F238E27FC236}">
                    <a16:creationId xmlns:a16="http://schemas.microsoft.com/office/drawing/2014/main" id="{35C86699-F43C-453B-B980-ABB26BD1E37C}"/>
                  </a:ext>
                </a:extLst>
              </p:cNvPr>
              <p:cNvSpPr>
                <a:spLocks noChangeShapeType="1"/>
              </p:cNvSpPr>
              <p:nvPr/>
            </p:nvSpPr>
            <p:spPr bwMode="auto">
              <a:xfrm>
                <a:off x="6876" y="3087"/>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0" name="Line 402">
                <a:extLst>
                  <a:ext uri="{FF2B5EF4-FFF2-40B4-BE49-F238E27FC236}">
                    <a16:creationId xmlns:a16="http://schemas.microsoft.com/office/drawing/2014/main" id="{9FC65BC7-47DB-4F86-B156-4F9F63C496DC}"/>
                  </a:ext>
                </a:extLst>
              </p:cNvPr>
              <p:cNvSpPr>
                <a:spLocks noChangeShapeType="1"/>
              </p:cNvSpPr>
              <p:nvPr/>
            </p:nvSpPr>
            <p:spPr bwMode="auto">
              <a:xfrm flipH="1">
                <a:off x="6860" y="310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1" name="Line 403">
                <a:extLst>
                  <a:ext uri="{FF2B5EF4-FFF2-40B4-BE49-F238E27FC236}">
                    <a16:creationId xmlns:a16="http://schemas.microsoft.com/office/drawing/2014/main" id="{36E10E0B-2D7B-47DF-A0F1-DEF8008DC5D7}"/>
                  </a:ext>
                </a:extLst>
              </p:cNvPr>
              <p:cNvSpPr>
                <a:spLocks noChangeShapeType="1"/>
              </p:cNvSpPr>
              <p:nvPr/>
            </p:nvSpPr>
            <p:spPr bwMode="auto">
              <a:xfrm>
                <a:off x="6849"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2" name="Line 404">
                <a:extLst>
                  <a:ext uri="{FF2B5EF4-FFF2-40B4-BE49-F238E27FC236}">
                    <a16:creationId xmlns:a16="http://schemas.microsoft.com/office/drawing/2014/main" id="{904FD521-7FA0-4BBF-BDDB-26F74B74CE51}"/>
                  </a:ext>
                </a:extLst>
              </p:cNvPr>
              <p:cNvSpPr>
                <a:spLocks noChangeShapeType="1"/>
              </p:cNvSpPr>
              <p:nvPr/>
            </p:nvSpPr>
            <p:spPr bwMode="auto">
              <a:xfrm flipH="1">
                <a:off x="6831" y="308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3" name="Line 405">
                <a:extLst>
                  <a:ext uri="{FF2B5EF4-FFF2-40B4-BE49-F238E27FC236}">
                    <a16:creationId xmlns:a16="http://schemas.microsoft.com/office/drawing/2014/main" id="{1B01BC69-9B36-469A-AAF1-A7B6E13C7B49}"/>
                  </a:ext>
                </a:extLst>
              </p:cNvPr>
              <p:cNvSpPr>
                <a:spLocks noChangeShapeType="1"/>
              </p:cNvSpPr>
              <p:nvPr/>
            </p:nvSpPr>
            <p:spPr bwMode="auto">
              <a:xfrm>
                <a:off x="6836"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4" name="Line 406">
                <a:extLst>
                  <a:ext uri="{FF2B5EF4-FFF2-40B4-BE49-F238E27FC236}">
                    <a16:creationId xmlns:a16="http://schemas.microsoft.com/office/drawing/2014/main" id="{93B61D2C-92FE-42F1-82A4-87979892850A}"/>
                  </a:ext>
                </a:extLst>
              </p:cNvPr>
              <p:cNvSpPr>
                <a:spLocks noChangeShapeType="1"/>
              </p:cNvSpPr>
              <p:nvPr/>
            </p:nvSpPr>
            <p:spPr bwMode="auto">
              <a:xfrm flipH="1">
                <a:off x="6818" y="308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5" name="Line 407">
                <a:extLst>
                  <a:ext uri="{FF2B5EF4-FFF2-40B4-BE49-F238E27FC236}">
                    <a16:creationId xmlns:a16="http://schemas.microsoft.com/office/drawing/2014/main" id="{C956B381-3529-4354-B594-D9E7B22176DC}"/>
                  </a:ext>
                </a:extLst>
              </p:cNvPr>
              <p:cNvSpPr>
                <a:spLocks noChangeShapeType="1"/>
              </p:cNvSpPr>
              <p:nvPr/>
            </p:nvSpPr>
            <p:spPr bwMode="auto">
              <a:xfrm>
                <a:off x="6831"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6" name="Line 408">
                <a:extLst>
                  <a:ext uri="{FF2B5EF4-FFF2-40B4-BE49-F238E27FC236}">
                    <a16:creationId xmlns:a16="http://schemas.microsoft.com/office/drawing/2014/main" id="{8C5A4B0F-3F5E-4319-BE64-3A89822B48B4}"/>
                  </a:ext>
                </a:extLst>
              </p:cNvPr>
              <p:cNvSpPr>
                <a:spLocks noChangeShapeType="1"/>
              </p:cNvSpPr>
              <p:nvPr/>
            </p:nvSpPr>
            <p:spPr bwMode="auto">
              <a:xfrm flipH="1">
                <a:off x="6815" y="308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7" name="Line 409">
                <a:extLst>
                  <a:ext uri="{FF2B5EF4-FFF2-40B4-BE49-F238E27FC236}">
                    <a16:creationId xmlns:a16="http://schemas.microsoft.com/office/drawing/2014/main" id="{6CA32F8E-7F55-4DEB-8048-C934A7ACB54F}"/>
                  </a:ext>
                </a:extLst>
              </p:cNvPr>
              <p:cNvSpPr>
                <a:spLocks noChangeShapeType="1"/>
              </p:cNvSpPr>
              <p:nvPr/>
            </p:nvSpPr>
            <p:spPr bwMode="auto">
              <a:xfrm>
                <a:off x="6827"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8" name="Line 410">
                <a:extLst>
                  <a:ext uri="{FF2B5EF4-FFF2-40B4-BE49-F238E27FC236}">
                    <a16:creationId xmlns:a16="http://schemas.microsoft.com/office/drawing/2014/main" id="{C9344DC0-66F2-4B77-A75C-75A1E1D9D6B7}"/>
                  </a:ext>
                </a:extLst>
              </p:cNvPr>
              <p:cNvSpPr>
                <a:spLocks noChangeShapeType="1"/>
              </p:cNvSpPr>
              <p:nvPr/>
            </p:nvSpPr>
            <p:spPr bwMode="auto">
              <a:xfrm flipH="1">
                <a:off x="6811" y="308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09" name="Line 411">
                <a:extLst>
                  <a:ext uri="{FF2B5EF4-FFF2-40B4-BE49-F238E27FC236}">
                    <a16:creationId xmlns:a16="http://schemas.microsoft.com/office/drawing/2014/main" id="{F1D30203-B3F1-49D0-AEB2-797D32064264}"/>
                  </a:ext>
                </a:extLst>
              </p:cNvPr>
              <p:cNvSpPr>
                <a:spLocks noChangeShapeType="1"/>
              </p:cNvSpPr>
              <p:nvPr/>
            </p:nvSpPr>
            <p:spPr bwMode="auto">
              <a:xfrm>
                <a:off x="6793"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0" name="Line 412">
                <a:extLst>
                  <a:ext uri="{FF2B5EF4-FFF2-40B4-BE49-F238E27FC236}">
                    <a16:creationId xmlns:a16="http://schemas.microsoft.com/office/drawing/2014/main" id="{C758F63E-C428-4749-8853-DED5283E2747}"/>
                  </a:ext>
                </a:extLst>
              </p:cNvPr>
              <p:cNvSpPr>
                <a:spLocks noChangeShapeType="1"/>
              </p:cNvSpPr>
              <p:nvPr/>
            </p:nvSpPr>
            <p:spPr bwMode="auto">
              <a:xfrm flipH="1">
                <a:off x="6776" y="308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1" name="Line 413">
                <a:extLst>
                  <a:ext uri="{FF2B5EF4-FFF2-40B4-BE49-F238E27FC236}">
                    <a16:creationId xmlns:a16="http://schemas.microsoft.com/office/drawing/2014/main" id="{81E9384F-91D4-4D91-B9C0-9B299B57D385}"/>
                  </a:ext>
                </a:extLst>
              </p:cNvPr>
              <p:cNvSpPr>
                <a:spLocks noChangeShapeType="1"/>
              </p:cNvSpPr>
              <p:nvPr/>
            </p:nvSpPr>
            <p:spPr bwMode="auto">
              <a:xfrm>
                <a:off x="6782"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2" name="Line 414">
                <a:extLst>
                  <a:ext uri="{FF2B5EF4-FFF2-40B4-BE49-F238E27FC236}">
                    <a16:creationId xmlns:a16="http://schemas.microsoft.com/office/drawing/2014/main" id="{F9AD420A-F1F0-4DEC-9269-AC15D73CCF0E}"/>
                  </a:ext>
                </a:extLst>
              </p:cNvPr>
              <p:cNvSpPr>
                <a:spLocks noChangeShapeType="1"/>
              </p:cNvSpPr>
              <p:nvPr/>
            </p:nvSpPr>
            <p:spPr bwMode="auto">
              <a:xfrm flipH="1">
                <a:off x="6764" y="308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3" name="Line 415">
                <a:extLst>
                  <a:ext uri="{FF2B5EF4-FFF2-40B4-BE49-F238E27FC236}">
                    <a16:creationId xmlns:a16="http://schemas.microsoft.com/office/drawing/2014/main" id="{F43F20ED-263B-46C5-8443-E6DFEF14B476}"/>
                  </a:ext>
                </a:extLst>
              </p:cNvPr>
              <p:cNvSpPr>
                <a:spLocks noChangeShapeType="1"/>
              </p:cNvSpPr>
              <p:nvPr/>
            </p:nvSpPr>
            <p:spPr bwMode="auto">
              <a:xfrm>
                <a:off x="6778" y="306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4" name="Line 416">
                <a:extLst>
                  <a:ext uri="{FF2B5EF4-FFF2-40B4-BE49-F238E27FC236}">
                    <a16:creationId xmlns:a16="http://schemas.microsoft.com/office/drawing/2014/main" id="{2BF8A2CB-2753-4FFE-95F5-E7BE1741749C}"/>
                  </a:ext>
                </a:extLst>
              </p:cNvPr>
              <p:cNvSpPr>
                <a:spLocks noChangeShapeType="1"/>
              </p:cNvSpPr>
              <p:nvPr/>
            </p:nvSpPr>
            <p:spPr bwMode="auto">
              <a:xfrm flipH="1">
                <a:off x="6760" y="308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5" name="Line 417">
                <a:extLst>
                  <a:ext uri="{FF2B5EF4-FFF2-40B4-BE49-F238E27FC236}">
                    <a16:creationId xmlns:a16="http://schemas.microsoft.com/office/drawing/2014/main" id="{4A3C1646-FC41-47C8-9F5D-41D6F6D24AF9}"/>
                  </a:ext>
                </a:extLst>
              </p:cNvPr>
              <p:cNvSpPr>
                <a:spLocks noChangeShapeType="1"/>
              </p:cNvSpPr>
              <p:nvPr/>
            </p:nvSpPr>
            <p:spPr bwMode="auto">
              <a:xfrm>
                <a:off x="6758" y="306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6" name="Line 418">
                <a:extLst>
                  <a:ext uri="{FF2B5EF4-FFF2-40B4-BE49-F238E27FC236}">
                    <a16:creationId xmlns:a16="http://schemas.microsoft.com/office/drawing/2014/main" id="{D4E72441-D495-4390-BFFA-CB06B189484F}"/>
                  </a:ext>
                </a:extLst>
              </p:cNvPr>
              <p:cNvSpPr>
                <a:spLocks noChangeShapeType="1"/>
              </p:cNvSpPr>
              <p:nvPr/>
            </p:nvSpPr>
            <p:spPr bwMode="auto">
              <a:xfrm flipH="1">
                <a:off x="6742" y="307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7" name="Line 419">
                <a:extLst>
                  <a:ext uri="{FF2B5EF4-FFF2-40B4-BE49-F238E27FC236}">
                    <a16:creationId xmlns:a16="http://schemas.microsoft.com/office/drawing/2014/main" id="{E2ED49CC-62DF-4671-9A49-006ED1CD39C1}"/>
                  </a:ext>
                </a:extLst>
              </p:cNvPr>
              <p:cNvSpPr>
                <a:spLocks noChangeShapeType="1"/>
              </p:cNvSpPr>
              <p:nvPr/>
            </p:nvSpPr>
            <p:spPr bwMode="auto">
              <a:xfrm>
                <a:off x="6731"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8" name="Line 420">
                <a:extLst>
                  <a:ext uri="{FF2B5EF4-FFF2-40B4-BE49-F238E27FC236}">
                    <a16:creationId xmlns:a16="http://schemas.microsoft.com/office/drawing/2014/main" id="{8076E2F9-66DA-4869-90C1-9DD108998A29}"/>
                  </a:ext>
                </a:extLst>
              </p:cNvPr>
              <p:cNvSpPr>
                <a:spLocks noChangeShapeType="1"/>
              </p:cNvSpPr>
              <p:nvPr/>
            </p:nvSpPr>
            <p:spPr bwMode="auto">
              <a:xfrm flipH="1">
                <a:off x="6713" y="30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19" name="Line 421">
                <a:extLst>
                  <a:ext uri="{FF2B5EF4-FFF2-40B4-BE49-F238E27FC236}">
                    <a16:creationId xmlns:a16="http://schemas.microsoft.com/office/drawing/2014/main" id="{C505D4F5-15D8-4A39-AF0B-32EFBD5D0AB6}"/>
                  </a:ext>
                </a:extLst>
              </p:cNvPr>
              <p:cNvSpPr>
                <a:spLocks noChangeShapeType="1"/>
              </p:cNvSpPr>
              <p:nvPr/>
            </p:nvSpPr>
            <p:spPr bwMode="auto">
              <a:xfrm>
                <a:off x="6722"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0" name="Line 422">
                <a:extLst>
                  <a:ext uri="{FF2B5EF4-FFF2-40B4-BE49-F238E27FC236}">
                    <a16:creationId xmlns:a16="http://schemas.microsoft.com/office/drawing/2014/main" id="{6BA55E33-3E56-40EF-9EF4-B0873FD807C3}"/>
                  </a:ext>
                </a:extLst>
              </p:cNvPr>
              <p:cNvSpPr>
                <a:spLocks noChangeShapeType="1"/>
              </p:cNvSpPr>
              <p:nvPr/>
            </p:nvSpPr>
            <p:spPr bwMode="auto">
              <a:xfrm flipH="1">
                <a:off x="6704" y="30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1" name="Line 423">
                <a:extLst>
                  <a:ext uri="{FF2B5EF4-FFF2-40B4-BE49-F238E27FC236}">
                    <a16:creationId xmlns:a16="http://schemas.microsoft.com/office/drawing/2014/main" id="{878C2C96-5BCB-4042-B3D4-CD24F6E23A29}"/>
                  </a:ext>
                </a:extLst>
              </p:cNvPr>
              <p:cNvSpPr>
                <a:spLocks noChangeShapeType="1"/>
              </p:cNvSpPr>
              <p:nvPr/>
            </p:nvSpPr>
            <p:spPr bwMode="auto">
              <a:xfrm>
                <a:off x="6710"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2" name="Line 424">
                <a:extLst>
                  <a:ext uri="{FF2B5EF4-FFF2-40B4-BE49-F238E27FC236}">
                    <a16:creationId xmlns:a16="http://schemas.microsoft.com/office/drawing/2014/main" id="{30CD58C3-C6AF-4750-A1FC-75129106B155}"/>
                  </a:ext>
                </a:extLst>
              </p:cNvPr>
              <p:cNvSpPr>
                <a:spLocks noChangeShapeType="1"/>
              </p:cNvSpPr>
              <p:nvPr/>
            </p:nvSpPr>
            <p:spPr bwMode="auto">
              <a:xfrm flipH="1">
                <a:off x="6692" y="30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3" name="Line 425">
                <a:extLst>
                  <a:ext uri="{FF2B5EF4-FFF2-40B4-BE49-F238E27FC236}">
                    <a16:creationId xmlns:a16="http://schemas.microsoft.com/office/drawing/2014/main" id="{9B5F47A1-30A5-4B0C-94BC-64238EE117FC}"/>
                  </a:ext>
                </a:extLst>
              </p:cNvPr>
              <p:cNvSpPr>
                <a:spLocks noChangeShapeType="1"/>
              </p:cNvSpPr>
              <p:nvPr/>
            </p:nvSpPr>
            <p:spPr bwMode="auto">
              <a:xfrm>
                <a:off x="6701"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4" name="Line 426">
                <a:extLst>
                  <a:ext uri="{FF2B5EF4-FFF2-40B4-BE49-F238E27FC236}">
                    <a16:creationId xmlns:a16="http://schemas.microsoft.com/office/drawing/2014/main" id="{B78FA60B-8C5A-4680-BDF3-938ACCE920D0}"/>
                  </a:ext>
                </a:extLst>
              </p:cNvPr>
              <p:cNvSpPr>
                <a:spLocks noChangeShapeType="1"/>
              </p:cNvSpPr>
              <p:nvPr/>
            </p:nvSpPr>
            <p:spPr bwMode="auto">
              <a:xfrm flipH="1">
                <a:off x="6685" y="306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5" name="Line 427">
                <a:extLst>
                  <a:ext uri="{FF2B5EF4-FFF2-40B4-BE49-F238E27FC236}">
                    <a16:creationId xmlns:a16="http://schemas.microsoft.com/office/drawing/2014/main" id="{84C0F9FF-5D77-4D1B-BD8E-A881D5B83F5E}"/>
                  </a:ext>
                </a:extLst>
              </p:cNvPr>
              <p:cNvSpPr>
                <a:spLocks noChangeShapeType="1"/>
              </p:cNvSpPr>
              <p:nvPr/>
            </p:nvSpPr>
            <p:spPr bwMode="auto">
              <a:xfrm>
                <a:off x="6680"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6" name="Line 428">
                <a:extLst>
                  <a:ext uri="{FF2B5EF4-FFF2-40B4-BE49-F238E27FC236}">
                    <a16:creationId xmlns:a16="http://schemas.microsoft.com/office/drawing/2014/main" id="{D3E9CA66-BACC-4EAA-A54A-07FC90BA788F}"/>
                  </a:ext>
                </a:extLst>
              </p:cNvPr>
              <p:cNvSpPr>
                <a:spLocks noChangeShapeType="1"/>
              </p:cNvSpPr>
              <p:nvPr/>
            </p:nvSpPr>
            <p:spPr bwMode="auto">
              <a:xfrm flipH="1">
                <a:off x="6664" y="306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7" name="Line 429">
                <a:extLst>
                  <a:ext uri="{FF2B5EF4-FFF2-40B4-BE49-F238E27FC236}">
                    <a16:creationId xmlns:a16="http://schemas.microsoft.com/office/drawing/2014/main" id="{999A130E-445E-4785-A2C1-D0C1A75B34A2}"/>
                  </a:ext>
                </a:extLst>
              </p:cNvPr>
              <p:cNvSpPr>
                <a:spLocks noChangeShapeType="1"/>
              </p:cNvSpPr>
              <p:nvPr/>
            </p:nvSpPr>
            <p:spPr bwMode="auto">
              <a:xfrm>
                <a:off x="6668"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8" name="Line 430">
                <a:extLst>
                  <a:ext uri="{FF2B5EF4-FFF2-40B4-BE49-F238E27FC236}">
                    <a16:creationId xmlns:a16="http://schemas.microsoft.com/office/drawing/2014/main" id="{C2BF48F2-159E-438A-B671-21D334B42CE1}"/>
                  </a:ext>
                </a:extLst>
              </p:cNvPr>
              <p:cNvSpPr>
                <a:spLocks noChangeShapeType="1"/>
              </p:cNvSpPr>
              <p:nvPr/>
            </p:nvSpPr>
            <p:spPr bwMode="auto">
              <a:xfrm flipH="1">
                <a:off x="6650" y="30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29" name="Line 431">
                <a:extLst>
                  <a:ext uri="{FF2B5EF4-FFF2-40B4-BE49-F238E27FC236}">
                    <a16:creationId xmlns:a16="http://schemas.microsoft.com/office/drawing/2014/main" id="{4AEA757E-F16C-4039-86D5-D0F8AF3A7678}"/>
                  </a:ext>
                </a:extLst>
              </p:cNvPr>
              <p:cNvSpPr>
                <a:spLocks noChangeShapeType="1"/>
              </p:cNvSpPr>
              <p:nvPr/>
            </p:nvSpPr>
            <p:spPr bwMode="auto">
              <a:xfrm>
                <a:off x="6664" y="304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0" name="Line 432">
                <a:extLst>
                  <a:ext uri="{FF2B5EF4-FFF2-40B4-BE49-F238E27FC236}">
                    <a16:creationId xmlns:a16="http://schemas.microsoft.com/office/drawing/2014/main" id="{D01A0E17-487F-4217-B281-2BD386513393}"/>
                  </a:ext>
                </a:extLst>
              </p:cNvPr>
              <p:cNvSpPr>
                <a:spLocks noChangeShapeType="1"/>
              </p:cNvSpPr>
              <p:nvPr/>
            </p:nvSpPr>
            <p:spPr bwMode="auto">
              <a:xfrm flipH="1">
                <a:off x="6647" y="30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1" name="Line 433">
                <a:extLst>
                  <a:ext uri="{FF2B5EF4-FFF2-40B4-BE49-F238E27FC236}">
                    <a16:creationId xmlns:a16="http://schemas.microsoft.com/office/drawing/2014/main" id="{5395CA73-9AC8-4303-816F-76C18B785FF7}"/>
                  </a:ext>
                </a:extLst>
              </p:cNvPr>
              <p:cNvSpPr>
                <a:spLocks noChangeShapeType="1"/>
              </p:cNvSpPr>
              <p:nvPr/>
            </p:nvSpPr>
            <p:spPr bwMode="auto">
              <a:xfrm>
                <a:off x="6653" y="304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2" name="Line 434">
                <a:extLst>
                  <a:ext uri="{FF2B5EF4-FFF2-40B4-BE49-F238E27FC236}">
                    <a16:creationId xmlns:a16="http://schemas.microsoft.com/office/drawing/2014/main" id="{40A49739-867A-409B-AB14-F80D6E235AFB}"/>
                  </a:ext>
                </a:extLst>
              </p:cNvPr>
              <p:cNvSpPr>
                <a:spLocks noChangeShapeType="1"/>
              </p:cNvSpPr>
              <p:nvPr/>
            </p:nvSpPr>
            <p:spPr bwMode="auto">
              <a:xfrm flipH="1">
                <a:off x="6635" y="305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3" name="Line 435">
                <a:extLst>
                  <a:ext uri="{FF2B5EF4-FFF2-40B4-BE49-F238E27FC236}">
                    <a16:creationId xmlns:a16="http://schemas.microsoft.com/office/drawing/2014/main" id="{C11975A3-AC9F-4EC9-8FC9-A489660F3191}"/>
                  </a:ext>
                </a:extLst>
              </p:cNvPr>
              <p:cNvSpPr>
                <a:spLocks noChangeShapeType="1"/>
              </p:cNvSpPr>
              <p:nvPr/>
            </p:nvSpPr>
            <p:spPr bwMode="auto">
              <a:xfrm>
                <a:off x="6641" y="304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4" name="Line 436">
                <a:extLst>
                  <a:ext uri="{FF2B5EF4-FFF2-40B4-BE49-F238E27FC236}">
                    <a16:creationId xmlns:a16="http://schemas.microsoft.com/office/drawing/2014/main" id="{DA48DBFF-6E3C-4253-B19C-E3850710AAD9}"/>
                  </a:ext>
                </a:extLst>
              </p:cNvPr>
              <p:cNvSpPr>
                <a:spLocks noChangeShapeType="1"/>
              </p:cNvSpPr>
              <p:nvPr/>
            </p:nvSpPr>
            <p:spPr bwMode="auto">
              <a:xfrm flipH="1">
                <a:off x="6625" y="305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5" name="Line 437">
                <a:extLst>
                  <a:ext uri="{FF2B5EF4-FFF2-40B4-BE49-F238E27FC236}">
                    <a16:creationId xmlns:a16="http://schemas.microsoft.com/office/drawing/2014/main" id="{3F44BCFB-40CD-4993-B1B2-9F9110A4459D}"/>
                  </a:ext>
                </a:extLst>
              </p:cNvPr>
              <p:cNvSpPr>
                <a:spLocks noChangeShapeType="1"/>
              </p:cNvSpPr>
              <p:nvPr/>
            </p:nvSpPr>
            <p:spPr bwMode="auto">
              <a:xfrm>
                <a:off x="6628" y="304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6" name="Line 438">
                <a:extLst>
                  <a:ext uri="{FF2B5EF4-FFF2-40B4-BE49-F238E27FC236}">
                    <a16:creationId xmlns:a16="http://schemas.microsoft.com/office/drawing/2014/main" id="{1BED97B9-5C73-4956-99A8-F313B228EDBA}"/>
                  </a:ext>
                </a:extLst>
              </p:cNvPr>
              <p:cNvSpPr>
                <a:spLocks noChangeShapeType="1"/>
              </p:cNvSpPr>
              <p:nvPr/>
            </p:nvSpPr>
            <p:spPr bwMode="auto">
              <a:xfrm flipH="1">
                <a:off x="6611" y="305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7" name="Line 439">
                <a:extLst>
                  <a:ext uri="{FF2B5EF4-FFF2-40B4-BE49-F238E27FC236}">
                    <a16:creationId xmlns:a16="http://schemas.microsoft.com/office/drawing/2014/main" id="{EAF172C0-E4B3-43B0-BFA2-33EC447F2793}"/>
                  </a:ext>
                </a:extLst>
              </p:cNvPr>
              <p:cNvSpPr>
                <a:spLocks noChangeShapeType="1"/>
              </p:cNvSpPr>
              <p:nvPr/>
            </p:nvSpPr>
            <p:spPr bwMode="auto">
              <a:xfrm>
                <a:off x="6607" y="302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8" name="Line 440">
                <a:extLst>
                  <a:ext uri="{FF2B5EF4-FFF2-40B4-BE49-F238E27FC236}">
                    <a16:creationId xmlns:a16="http://schemas.microsoft.com/office/drawing/2014/main" id="{8CFD61F6-8FAB-46E7-AE02-0E1E8A70FC2D}"/>
                  </a:ext>
                </a:extLst>
              </p:cNvPr>
              <p:cNvSpPr>
                <a:spLocks noChangeShapeType="1"/>
              </p:cNvSpPr>
              <p:nvPr/>
            </p:nvSpPr>
            <p:spPr bwMode="auto">
              <a:xfrm flipH="1">
                <a:off x="6589" y="304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39" name="Line 441">
                <a:extLst>
                  <a:ext uri="{FF2B5EF4-FFF2-40B4-BE49-F238E27FC236}">
                    <a16:creationId xmlns:a16="http://schemas.microsoft.com/office/drawing/2014/main" id="{F1AAB1E4-76B3-4B20-8F22-B831964A3B4F}"/>
                  </a:ext>
                </a:extLst>
              </p:cNvPr>
              <p:cNvSpPr>
                <a:spLocks noChangeShapeType="1"/>
              </p:cNvSpPr>
              <p:nvPr/>
            </p:nvSpPr>
            <p:spPr bwMode="auto">
              <a:xfrm>
                <a:off x="6601" y="302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0" name="Line 442">
                <a:extLst>
                  <a:ext uri="{FF2B5EF4-FFF2-40B4-BE49-F238E27FC236}">
                    <a16:creationId xmlns:a16="http://schemas.microsoft.com/office/drawing/2014/main" id="{C99CF3D0-3659-4B6B-9716-0DC19DAF08C0}"/>
                  </a:ext>
                </a:extLst>
              </p:cNvPr>
              <p:cNvSpPr>
                <a:spLocks noChangeShapeType="1"/>
              </p:cNvSpPr>
              <p:nvPr/>
            </p:nvSpPr>
            <p:spPr bwMode="auto">
              <a:xfrm flipH="1">
                <a:off x="6585" y="304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1" name="Line 443">
                <a:extLst>
                  <a:ext uri="{FF2B5EF4-FFF2-40B4-BE49-F238E27FC236}">
                    <a16:creationId xmlns:a16="http://schemas.microsoft.com/office/drawing/2014/main" id="{AD28AA6D-2312-4FED-8B48-F3EA80C77EA7}"/>
                  </a:ext>
                </a:extLst>
              </p:cNvPr>
              <p:cNvSpPr>
                <a:spLocks noChangeShapeType="1"/>
              </p:cNvSpPr>
              <p:nvPr/>
            </p:nvSpPr>
            <p:spPr bwMode="auto">
              <a:xfrm>
                <a:off x="6596" y="302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2" name="Line 444">
                <a:extLst>
                  <a:ext uri="{FF2B5EF4-FFF2-40B4-BE49-F238E27FC236}">
                    <a16:creationId xmlns:a16="http://schemas.microsoft.com/office/drawing/2014/main" id="{14E5FCAE-D7DF-40AA-9376-1E1F71962F1D}"/>
                  </a:ext>
                </a:extLst>
              </p:cNvPr>
              <p:cNvSpPr>
                <a:spLocks noChangeShapeType="1"/>
              </p:cNvSpPr>
              <p:nvPr/>
            </p:nvSpPr>
            <p:spPr bwMode="auto">
              <a:xfrm flipH="1">
                <a:off x="6580" y="304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3" name="Line 445">
                <a:extLst>
                  <a:ext uri="{FF2B5EF4-FFF2-40B4-BE49-F238E27FC236}">
                    <a16:creationId xmlns:a16="http://schemas.microsoft.com/office/drawing/2014/main" id="{18EC6FC9-74B1-4AF8-AC51-63360AA1806C}"/>
                  </a:ext>
                </a:extLst>
              </p:cNvPr>
              <p:cNvSpPr>
                <a:spLocks noChangeShapeType="1"/>
              </p:cNvSpPr>
              <p:nvPr/>
            </p:nvSpPr>
            <p:spPr bwMode="auto">
              <a:xfrm>
                <a:off x="6579" y="302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4" name="Line 446">
                <a:extLst>
                  <a:ext uri="{FF2B5EF4-FFF2-40B4-BE49-F238E27FC236}">
                    <a16:creationId xmlns:a16="http://schemas.microsoft.com/office/drawing/2014/main" id="{D67D4397-0411-4CE3-9682-421E427114FC}"/>
                  </a:ext>
                </a:extLst>
              </p:cNvPr>
              <p:cNvSpPr>
                <a:spLocks noChangeShapeType="1"/>
              </p:cNvSpPr>
              <p:nvPr/>
            </p:nvSpPr>
            <p:spPr bwMode="auto">
              <a:xfrm flipH="1">
                <a:off x="6562" y="303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5" name="Line 447">
                <a:extLst>
                  <a:ext uri="{FF2B5EF4-FFF2-40B4-BE49-F238E27FC236}">
                    <a16:creationId xmlns:a16="http://schemas.microsoft.com/office/drawing/2014/main" id="{F32B78AB-E39D-4137-BE5E-D998621A3355}"/>
                  </a:ext>
                </a:extLst>
              </p:cNvPr>
              <p:cNvSpPr>
                <a:spLocks noChangeShapeType="1"/>
              </p:cNvSpPr>
              <p:nvPr/>
            </p:nvSpPr>
            <p:spPr bwMode="auto">
              <a:xfrm>
                <a:off x="6568" y="302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6" name="Line 448">
                <a:extLst>
                  <a:ext uri="{FF2B5EF4-FFF2-40B4-BE49-F238E27FC236}">
                    <a16:creationId xmlns:a16="http://schemas.microsoft.com/office/drawing/2014/main" id="{D1404565-8619-4E4B-B80B-C30300F3158B}"/>
                  </a:ext>
                </a:extLst>
              </p:cNvPr>
              <p:cNvSpPr>
                <a:spLocks noChangeShapeType="1"/>
              </p:cNvSpPr>
              <p:nvPr/>
            </p:nvSpPr>
            <p:spPr bwMode="auto">
              <a:xfrm flipH="1">
                <a:off x="6552" y="303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7" name="Line 449">
                <a:extLst>
                  <a:ext uri="{FF2B5EF4-FFF2-40B4-BE49-F238E27FC236}">
                    <a16:creationId xmlns:a16="http://schemas.microsoft.com/office/drawing/2014/main" id="{C2E78BEF-9EF3-4BF9-9ED0-DD75E1375079}"/>
                  </a:ext>
                </a:extLst>
              </p:cNvPr>
              <p:cNvSpPr>
                <a:spLocks noChangeShapeType="1"/>
              </p:cNvSpPr>
              <p:nvPr/>
            </p:nvSpPr>
            <p:spPr bwMode="auto">
              <a:xfrm>
                <a:off x="6564" y="302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8" name="Line 450">
                <a:extLst>
                  <a:ext uri="{FF2B5EF4-FFF2-40B4-BE49-F238E27FC236}">
                    <a16:creationId xmlns:a16="http://schemas.microsoft.com/office/drawing/2014/main" id="{877EFCFE-9C0C-470E-95F9-6FFC920ACC1F}"/>
                  </a:ext>
                </a:extLst>
              </p:cNvPr>
              <p:cNvSpPr>
                <a:spLocks noChangeShapeType="1"/>
              </p:cNvSpPr>
              <p:nvPr/>
            </p:nvSpPr>
            <p:spPr bwMode="auto">
              <a:xfrm flipH="1">
                <a:off x="6546" y="303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49" name="Line 451">
                <a:extLst>
                  <a:ext uri="{FF2B5EF4-FFF2-40B4-BE49-F238E27FC236}">
                    <a16:creationId xmlns:a16="http://schemas.microsoft.com/office/drawing/2014/main" id="{1C2D38EF-2509-40F9-BBCB-C0048C56101F}"/>
                  </a:ext>
                </a:extLst>
              </p:cNvPr>
              <p:cNvSpPr>
                <a:spLocks noChangeShapeType="1"/>
              </p:cNvSpPr>
              <p:nvPr/>
            </p:nvSpPr>
            <p:spPr bwMode="auto">
              <a:xfrm>
                <a:off x="6561" y="302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0" name="Line 452">
                <a:extLst>
                  <a:ext uri="{FF2B5EF4-FFF2-40B4-BE49-F238E27FC236}">
                    <a16:creationId xmlns:a16="http://schemas.microsoft.com/office/drawing/2014/main" id="{483AEC8B-E582-4BC4-8A0E-48F5EB0A55FF}"/>
                  </a:ext>
                </a:extLst>
              </p:cNvPr>
              <p:cNvSpPr>
                <a:spLocks noChangeShapeType="1"/>
              </p:cNvSpPr>
              <p:nvPr/>
            </p:nvSpPr>
            <p:spPr bwMode="auto">
              <a:xfrm flipH="1">
                <a:off x="6543" y="3038"/>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1" name="Line 453">
                <a:extLst>
                  <a:ext uri="{FF2B5EF4-FFF2-40B4-BE49-F238E27FC236}">
                    <a16:creationId xmlns:a16="http://schemas.microsoft.com/office/drawing/2014/main" id="{230AE65A-04FF-4BC7-AD15-9B596F2CCAB6}"/>
                  </a:ext>
                </a:extLst>
              </p:cNvPr>
              <p:cNvSpPr>
                <a:spLocks noChangeShapeType="1"/>
              </p:cNvSpPr>
              <p:nvPr/>
            </p:nvSpPr>
            <p:spPr bwMode="auto">
              <a:xfrm>
                <a:off x="6556" y="301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2" name="Line 454">
                <a:extLst>
                  <a:ext uri="{FF2B5EF4-FFF2-40B4-BE49-F238E27FC236}">
                    <a16:creationId xmlns:a16="http://schemas.microsoft.com/office/drawing/2014/main" id="{4F517933-4911-4DAC-88C5-4DBF7EE67950}"/>
                  </a:ext>
                </a:extLst>
              </p:cNvPr>
              <p:cNvSpPr>
                <a:spLocks noChangeShapeType="1"/>
              </p:cNvSpPr>
              <p:nvPr/>
            </p:nvSpPr>
            <p:spPr bwMode="auto">
              <a:xfrm flipH="1">
                <a:off x="6540" y="303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3" name="Line 455">
                <a:extLst>
                  <a:ext uri="{FF2B5EF4-FFF2-40B4-BE49-F238E27FC236}">
                    <a16:creationId xmlns:a16="http://schemas.microsoft.com/office/drawing/2014/main" id="{95BA67D1-ABC1-4259-A012-60B02244F437}"/>
                  </a:ext>
                </a:extLst>
              </p:cNvPr>
              <p:cNvSpPr>
                <a:spLocks noChangeShapeType="1"/>
              </p:cNvSpPr>
              <p:nvPr/>
            </p:nvSpPr>
            <p:spPr bwMode="auto">
              <a:xfrm>
                <a:off x="6543" y="301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4" name="Line 456">
                <a:extLst>
                  <a:ext uri="{FF2B5EF4-FFF2-40B4-BE49-F238E27FC236}">
                    <a16:creationId xmlns:a16="http://schemas.microsoft.com/office/drawing/2014/main" id="{81EF236F-8576-4861-BC8B-0208879018CE}"/>
                  </a:ext>
                </a:extLst>
              </p:cNvPr>
              <p:cNvSpPr>
                <a:spLocks noChangeShapeType="1"/>
              </p:cNvSpPr>
              <p:nvPr/>
            </p:nvSpPr>
            <p:spPr bwMode="auto">
              <a:xfrm flipH="1">
                <a:off x="6526" y="302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5" name="Line 457">
                <a:extLst>
                  <a:ext uri="{FF2B5EF4-FFF2-40B4-BE49-F238E27FC236}">
                    <a16:creationId xmlns:a16="http://schemas.microsoft.com/office/drawing/2014/main" id="{0A0F4656-648D-4A38-B05A-CD049176CE23}"/>
                  </a:ext>
                </a:extLst>
              </p:cNvPr>
              <p:cNvSpPr>
                <a:spLocks noChangeShapeType="1"/>
              </p:cNvSpPr>
              <p:nvPr/>
            </p:nvSpPr>
            <p:spPr bwMode="auto">
              <a:xfrm>
                <a:off x="6523" y="301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6" name="Line 458">
                <a:extLst>
                  <a:ext uri="{FF2B5EF4-FFF2-40B4-BE49-F238E27FC236}">
                    <a16:creationId xmlns:a16="http://schemas.microsoft.com/office/drawing/2014/main" id="{1EE35D69-0040-4DC4-A991-D0673DB2F0EA}"/>
                  </a:ext>
                </a:extLst>
              </p:cNvPr>
              <p:cNvSpPr>
                <a:spLocks noChangeShapeType="1"/>
              </p:cNvSpPr>
              <p:nvPr/>
            </p:nvSpPr>
            <p:spPr bwMode="auto">
              <a:xfrm flipH="1">
                <a:off x="6505" y="302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7" name="Line 459">
                <a:extLst>
                  <a:ext uri="{FF2B5EF4-FFF2-40B4-BE49-F238E27FC236}">
                    <a16:creationId xmlns:a16="http://schemas.microsoft.com/office/drawing/2014/main" id="{9512FBB5-CD23-4A8E-92C3-9A255BCF59DC}"/>
                  </a:ext>
                </a:extLst>
              </p:cNvPr>
              <p:cNvSpPr>
                <a:spLocks noChangeShapeType="1"/>
              </p:cNvSpPr>
              <p:nvPr/>
            </p:nvSpPr>
            <p:spPr bwMode="auto">
              <a:xfrm>
                <a:off x="6501" y="299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8" name="Line 460">
                <a:extLst>
                  <a:ext uri="{FF2B5EF4-FFF2-40B4-BE49-F238E27FC236}">
                    <a16:creationId xmlns:a16="http://schemas.microsoft.com/office/drawing/2014/main" id="{4643CBBF-775E-4CC8-849C-755762B3DF53}"/>
                  </a:ext>
                </a:extLst>
              </p:cNvPr>
              <p:cNvSpPr>
                <a:spLocks noChangeShapeType="1"/>
              </p:cNvSpPr>
              <p:nvPr/>
            </p:nvSpPr>
            <p:spPr bwMode="auto">
              <a:xfrm flipH="1">
                <a:off x="6483" y="301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59" name="Line 461">
                <a:extLst>
                  <a:ext uri="{FF2B5EF4-FFF2-40B4-BE49-F238E27FC236}">
                    <a16:creationId xmlns:a16="http://schemas.microsoft.com/office/drawing/2014/main" id="{3CF66847-6A80-47B4-9347-1D2893C00282}"/>
                  </a:ext>
                </a:extLst>
              </p:cNvPr>
              <p:cNvSpPr>
                <a:spLocks noChangeShapeType="1"/>
              </p:cNvSpPr>
              <p:nvPr/>
            </p:nvSpPr>
            <p:spPr bwMode="auto">
              <a:xfrm>
                <a:off x="6489" y="299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0" name="Line 462">
                <a:extLst>
                  <a:ext uri="{FF2B5EF4-FFF2-40B4-BE49-F238E27FC236}">
                    <a16:creationId xmlns:a16="http://schemas.microsoft.com/office/drawing/2014/main" id="{237FFBD9-F753-464B-BFCA-D95EF7310910}"/>
                  </a:ext>
                </a:extLst>
              </p:cNvPr>
              <p:cNvSpPr>
                <a:spLocks noChangeShapeType="1"/>
              </p:cNvSpPr>
              <p:nvPr/>
            </p:nvSpPr>
            <p:spPr bwMode="auto">
              <a:xfrm flipH="1">
                <a:off x="6471" y="301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1" name="Line 463">
                <a:extLst>
                  <a:ext uri="{FF2B5EF4-FFF2-40B4-BE49-F238E27FC236}">
                    <a16:creationId xmlns:a16="http://schemas.microsoft.com/office/drawing/2014/main" id="{1152F374-7790-4ABA-8208-E8A4606513E6}"/>
                  </a:ext>
                </a:extLst>
              </p:cNvPr>
              <p:cNvSpPr>
                <a:spLocks noChangeShapeType="1"/>
              </p:cNvSpPr>
              <p:nvPr/>
            </p:nvSpPr>
            <p:spPr bwMode="auto">
              <a:xfrm>
                <a:off x="6483" y="299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2" name="Line 464">
                <a:extLst>
                  <a:ext uri="{FF2B5EF4-FFF2-40B4-BE49-F238E27FC236}">
                    <a16:creationId xmlns:a16="http://schemas.microsoft.com/office/drawing/2014/main" id="{AFAA3E30-B87E-4FC1-93DD-3D32EAB1F3FE}"/>
                  </a:ext>
                </a:extLst>
              </p:cNvPr>
              <p:cNvSpPr>
                <a:spLocks noChangeShapeType="1"/>
              </p:cNvSpPr>
              <p:nvPr/>
            </p:nvSpPr>
            <p:spPr bwMode="auto">
              <a:xfrm flipH="1">
                <a:off x="6466" y="300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3" name="Line 465">
                <a:extLst>
                  <a:ext uri="{FF2B5EF4-FFF2-40B4-BE49-F238E27FC236}">
                    <a16:creationId xmlns:a16="http://schemas.microsoft.com/office/drawing/2014/main" id="{0CD71657-25D9-4D4F-A32A-8D577DA976D9}"/>
                  </a:ext>
                </a:extLst>
              </p:cNvPr>
              <p:cNvSpPr>
                <a:spLocks noChangeShapeType="1"/>
              </p:cNvSpPr>
              <p:nvPr/>
            </p:nvSpPr>
            <p:spPr bwMode="auto">
              <a:xfrm>
                <a:off x="6481" y="298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4" name="Line 466">
                <a:extLst>
                  <a:ext uri="{FF2B5EF4-FFF2-40B4-BE49-F238E27FC236}">
                    <a16:creationId xmlns:a16="http://schemas.microsoft.com/office/drawing/2014/main" id="{0D145D14-23D7-4FC3-8123-6F83A350F3FB}"/>
                  </a:ext>
                </a:extLst>
              </p:cNvPr>
              <p:cNvSpPr>
                <a:spLocks noChangeShapeType="1"/>
              </p:cNvSpPr>
              <p:nvPr/>
            </p:nvSpPr>
            <p:spPr bwMode="auto">
              <a:xfrm flipH="1">
                <a:off x="6463" y="300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5" name="Line 467">
                <a:extLst>
                  <a:ext uri="{FF2B5EF4-FFF2-40B4-BE49-F238E27FC236}">
                    <a16:creationId xmlns:a16="http://schemas.microsoft.com/office/drawing/2014/main" id="{5CBB7AC7-FB2E-4B71-8E28-BE0929EFE10C}"/>
                  </a:ext>
                </a:extLst>
              </p:cNvPr>
              <p:cNvSpPr>
                <a:spLocks noChangeShapeType="1"/>
              </p:cNvSpPr>
              <p:nvPr/>
            </p:nvSpPr>
            <p:spPr bwMode="auto">
              <a:xfrm>
                <a:off x="6475" y="298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6" name="Line 468">
                <a:extLst>
                  <a:ext uri="{FF2B5EF4-FFF2-40B4-BE49-F238E27FC236}">
                    <a16:creationId xmlns:a16="http://schemas.microsoft.com/office/drawing/2014/main" id="{412FECA0-03B1-4B26-B444-0856ADBA71D4}"/>
                  </a:ext>
                </a:extLst>
              </p:cNvPr>
              <p:cNvSpPr>
                <a:spLocks noChangeShapeType="1"/>
              </p:cNvSpPr>
              <p:nvPr/>
            </p:nvSpPr>
            <p:spPr bwMode="auto">
              <a:xfrm flipH="1">
                <a:off x="6459" y="300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7" name="Line 469">
                <a:extLst>
                  <a:ext uri="{FF2B5EF4-FFF2-40B4-BE49-F238E27FC236}">
                    <a16:creationId xmlns:a16="http://schemas.microsoft.com/office/drawing/2014/main" id="{3286F00D-A731-4DDF-AC49-AC380572ACA8}"/>
                  </a:ext>
                </a:extLst>
              </p:cNvPr>
              <p:cNvSpPr>
                <a:spLocks noChangeShapeType="1"/>
              </p:cNvSpPr>
              <p:nvPr/>
            </p:nvSpPr>
            <p:spPr bwMode="auto">
              <a:xfrm>
                <a:off x="6472" y="29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8" name="Line 470">
                <a:extLst>
                  <a:ext uri="{FF2B5EF4-FFF2-40B4-BE49-F238E27FC236}">
                    <a16:creationId xmlns:a16="http://schemas.microsoft.com/office/drawing/2014/main" id="{33F9DF69-1381-42F5-AFBA-3F742DDF9F40}"/>
                  </a:ext>
                </a:extLst>
              </p:cNvPr>
              <p:cNvSpPr>
                <a:spLocks noChangeShapeType="1"/>
              </p:cNvSpPr>
              <p:nvPr/>
            </p:nvSpPr>
            <p:spPr bwMode="auto">
              <a:xfrm flipH="1">
                <a:off x="6456" y="3000"/>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69" name="Line 471">
                <a:extLst>
                  <a:ext uri="{FF2B5EF4-FFF2-40B4-BE49-F238E27FC236}">
                    <a16:creationId xmlns:a16="http://schemas.microsoft.com/office/drawing/2014/main" id="{7AA16237-6B04-4A0E-BC87-22EC0BB52A3A}"/>
                  </a:ext>
                </a:extLst>
              </p:cNvPr>
              <p:cNvSpPr>
                <a:spLocks noChangeShapeType="1"/>
              </p:cNvSpPr>
              <p:nvPr/>
            </p:nvSpPr>
            <p:spPr bwMode="auto">
              <a:xfrm>
                <a:off x="6456" y="29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0" name="Line 472">
                <a:extLst>
                  <a:ext uri="{FF2B5EF4-FFF2-40B4-BE49-F238E27FC236}">
                    <a16:creationId xmlns:a16="http://schemas.microsoft.com/office/drawing/2014/main" id="{C1699298-2891-411A-A1CF-A78C34EA8740}"/>
                  </a:ext>
                </a:extLst>
              </p:cNvPr>
              <p:cNvSpPr>
                <a:spLocks noChangeShapeType="1"/>
              </p:cNvSpPr>
              <p:nvPr/>
            </p:nvSpPr>
            <p:spPr bwMode="auto">
              <a:xfrm flipH="1">
                <a:off x="6439" y="300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1" name="Line 473">
                <a:extLst>
                  <a:ext uri="{FF2B5EF4-FFF2-40B4-BE49-F238E27FC236}">
                    <a16:creationId xmlns:a16="http://schemas.microsoft.com/office/drawing/2014/main" id="{3118E99B-4CDD-4713-B5B9-2D3EDB7FA876}"/>
                  </a:ext>
                </a:extLst>
              </p:cNvPr>
              <p:cNvSpPr>
                <a:spLocks noChangeShapeType="1"/>
              </p:cNvSpPr>
              <p:nvPr/>
            </p:nvSpPr>
            <p:spPr bwMode="auto">
              <a:xfrm>
                <a:off x="6439" y="29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2" name="Line 474">
                <a:extLst>
                  <a:ext uri="{FF2B5EF4-FFF2-40B4-BE49-F238E27FC236}">
                    <a16:creationId xmlns:a16="http://schemas.microsoft.com/office/drawing/2014/main" id="{68398B74-D77C-4E6B-8345-CCC87F0D6114}"/>
                  </a:ext>
                </a:extLst>
              </p:cNvPr>
              <p:cNvSpPr>
                <a:spLocks noChangeShapeType="1"/>
              </p:cNvSpPr>
              <p:nvPr/>
            </p:nvSpPr>
            <p:spPr bwMode="auto">
              <a:xfrm flipH="1">
                <a:off x="6421" y="300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3" name="Line 475">
                <a:extLst>
                  <a:ext uri="{FF2B5EF4-FFF2-40B4-BE49-F238E27FC236}">
                    <a16:creationId xmlns:a16="http://schemas.microsoft.com/office/drawing/2014/main" id="{59FE9C3D-4F6C-4EF7-B7D2-FC6F88F75FFC}"/>
                  </a:ext>
                </a:extLst>
              </p:cNvPr>
              <p:cNvSpPr>
                <a:spLocks noChangeShapeType="1"/>
              </p:cNvSpPr>
              <p:nvPr/>
            </p:nvSpPr>
            <p:spPr bwMode="auto">
              <a:xfrm>
                <a:off x="6435" y="29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4" name="Line 476">
                <a:extLst>
                  <a:ext uri="{FF2B5EF4-FFF2-40B4-BE49-F238E27FC236}">
                    <a16:creationId xmlns:a16="http://schemas.microsoft.com/office/drawing/2014/main" id="{9606402B-51C4-48B8-B914-2EC7B6545DE7}"/>
                  </a:ext>
                </a:extLst>
              </p:cNvPr>
              <p:cNvSpPr>
                <a:spLocks noChangeShapeType="1"/>
              </p:cNvSpPr>
              <p:nvPr/>
            </p:nvSpPr>
            <p:spPr bwMode="auto">
              <a:xfrm flipH="1">
                <a:off x="6417" y="300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5" name="Line 477">
                <a:extLst>
                  <a:ext uri="{FF2B5EF4-FFF2-40B4-BE49-F238E27FC236}">
                    <a16:creationId xmlns:a16="http://schemas.microsoft.com/office/drawing/2014/main" id="{2D76EF55-9907-47E2-A633-72AFE65D0AD1}"/>
                  </a:ext>
                </a:extLst>
              </p:cNvPr>
              <p:cNvSpPr>
                <a:spLocks noChangeShapeType="1"/>
              </p:cNvSpPr>
              <p:nvPr/>
            </p:nvSpPr>
            <p:spPr bwMode="auto">
              <a:xfrm>
                <a:off x="6430" y="298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6" name="Line 478">
                <a:extLst>
                  <a:ext uri="{FF2B5EF4-FFF2-40B4-BE49-F238E27FC236}">
                    <a16:creationId xmlns:a16="http://schemas.microsoft.com/office/drawing/2014/main" id="{465A4CFE-F132-4A36-9920-23FB6D09DCA8}"/>
                  </a:ext>
                </a:extLst>
              </p:cNvPr>
              <p:cNvSpPr>
                <a:spLocks noChangeShapeType="1"/>
              </p:cNvSpPr>
              <p:nvPr/>
            </p:nvSpPr>
            <p:spPr bwMode="auto">
              <a:xfrm flipH="1">
                <a:off x="6412" y="300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7" name="Line 479">
                <a:extLst>
                  <a:ext uri="{FF2B5EF4-FFF2-40B4-BE49-F238E27FC236}">
                    <a16:creationId xmlns:a16="http://schemas.microsoft.com/office/drawing/2014/main" id="{55E14313-0383-4135-96E0-3BDD9451DF1D}"/>
                  </a:ext>
                </a:extLst>
              </p:cNvPr>
              <p:cNvSpPr>
                <a:spLocks noChangeShapeType="1"/>
              </p:cNvSpPr>
              <p:nvPr/>
            </p:nvSpPr>
            <p:spPr bwMode="auto">
              <a:xfrm>
                <a:off x="6420" y="297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8" name="Line 480">
                <a:extLst>
                  <a:ext uri="{FF2B5EF4-FFF2-40B4-BE49-F238E27FC236}">
                    <a16:creationId xmlns:a16="http://schemas.microsoft.com/office/drawing/2014/main" id="{FAAF9C75-20F3-4560-BFEA-64A61F1CB121}"/>
                  </a:ext>
                </a:extLst>
              </p:cNvPr>
              <p:cNvSpPr>
                <a:spLocks noChangeShapeType="1"/>
              </p:cNvSpPr>
              <p:nvPr/>
            </p:nvSpPr>
            <p:spPr bwMode="auto">
              <a:xfrm flipH="1">
                <a:off x="6402" y="299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79" name="Line 481">
                <a:extLst>
                  <a:ext uri="{FF2B5EF4-FFF2-40B4-BE49-F238E27FC236}">
                    <a16:creationId xmlns:a16="http://schemas.microsoft.com/office/drawing/2014/main" id="{1DF6746D-5EB2-413D-A0E3-1EB6677EAAE0}"/>
                  </a:ext>
                </a:extLst>
              </p:cNvPr>
              <p:cNvSpPr>
                <a:spLocks noChangeShapeType="1"/>
              </p:cNvSpPr>
              <p:nvPr/>
            </p:nvSpPr>
            <p:spPr bwMode="auto">
              <a:xfrm>
                <a:off x="6415" y="297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0" name="Line 482">
                <a:extLst>
                  <a:ext uri="{FF2B5EF4-FFF2-40B4-BE49-F238E27FC236}">
                    <a16:creationId xmlns:a16="http://schemas.microsoft.com/office/drawing/2014/main" id="{E471D3F5-DAAF-4191-9B79-9EB85E00420D}"/>
                  </a:ext>
                </a:extLst>
              </p:cNvPr>
              <p:cNvSpPr>
                <a:spLocks noChangeShapeType="1"/>
              </p:cNvSpPr>
              <p:nvPr/>
            </p:nvSpPr>
            <p:spPr bwMode="auto">
              <a:xfrm flipH="1">
                <a:off x="6399" y="2990"/>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1" name="Line 483">
                <a:extLst>
                  <a:ext uri="{FF2B5EF4-FFF2-40B4-BE49-F238E27FC236}">
                    <a16:creationId xmlns:a16="http://schemas.microsoft.com/office/drawing/2014/main" id="{37ADC14B-56BF-44A0-80A8-2F8E4397FEED}"/>
                  </a:ext>
                </a:extLst>
              </p:cNvPr>
              <p:cNvSpPr>
                <a:spLocks noChangeShapeType="1"/>
              </p:cNvSpPr>
              <p:nvPr/>
            </p:nvSpPr>
            <p:spPr bwMode="auto">
              <a:xfrm>
                <a:off x="6409" y="2973"/>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2" name="Line 484">
                <a:extLst>
                  <a:ext uri="{FF2B5EF4-FFF2-40B4-BE49-F238E27FC236}">
                    <a16:creationId xmlns:a16="http://schemas.microsoft.com/office/drawing/2014/main" id="{2AA0450D-B375-4FEA-A6FB-EF9688A65E5A}"/>
                  </a:ext>
                </a:extLst>
              </p:cNvPr>
              <p:cNvSpPr>
                <a:spLocks noChangeShapeType="1"/>
              </p:cNvSpPr>
              <p:nvPr/>
            </p:nvSpPr>
            <p:spPr bwMode="auto">
              <a:xfrm flipH="1">
                <a:off x="6393" y="299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3" name="Line 485">
                <a:extLst>
                  <a:ext uri="{FF2B5EF4-FFF2-40B4-BE49-F238E27FC236}">
                    <a16:creationId xmlns:a16="http://schemas.microsoft.com/office/drawing/2014/main" id="{29ECD295-2D24-4A9E-A503-DA4097B4C333}"/>
                  </a:ext>
                </a:extLst>
              </p:cNvPr>
              <p:cNvSpPr>
                <a:spLocks noChangeShapeType="1"/>
              </p:cNvSpPr>
              <p:nvPr/>
            </p:nvSpPr>
            <p:spPr bwMode="auto">
              <a:xfrm>
                <a:off x="6403" y="297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4" name="Line 486">
                <a:extLst>
                  <a:ext uri="{FF2B5EF4-FFF2-40B4-BE49-F238E27FC236}">
                    <a16:creationId xmlns:a16="http://schemas.microsoft.com/office/drawing/2014/main" id="{BD342D25-A381-47BB-A294-56BE38C33A38}"/>
                  </a:ext>
                </a:extLst>
              </p:cNvPr>
              <p:cNvSpPr>
                <a:spLocks noChangeShapeType="1"/>
              </p:cNvSpPr>
              <p:nvPr/>
            </p:nvSpPr>
            <p:spPr bwMode="auto">
              <a:xfrm flipH="1">
                <a:off x="6387" y="298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5" name="Line 487">
                <a:extLst>
                  <a:ext uri="{FF2B5EF4-FFF2-40B4-BE49-F238E27FC236}">
                    <a16:creationId xmlns:a16="http://schemas.microsoft.com/office/drawing/2014/main" id="{F301052C-D1FC-4004-AC6E-B7508F0CCC20}"/>
                  </a:ext>
                </a:extLst>
              </p:cNvPr>
              <p:cNvSpPr>
                <a:spLocks noChangeShapeType="1"/>
              </p:cNvSpPr>
              <p:nvPr/>
            </p:nvSpPr>
            <p:spPr bwMode="auto">
              <a:xfrm>
                <a:off x="6400" y="297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6" name="Line 488">
                <a:extLst>
                  <a:ext uri="{FF2B5EF4-FFF2-40B4-BE49-F238E27FC236}">
                    <a16:creationId xmlns:a16="http://schemas.microsoft.com/office/drawing/2014/main" id="{361E3A2E-8EE9-48AD-AED8-B84AE829D92A}"/>
                  </a:ext>
                </a:extLst>
              </p:cNvPr>
              <p:cNvSpPr>
                <a:spLocks noChangeShapeType="1"/>
              </p:cNvSpPr>
              <p:nvPr/>
            </p:nvSpPr>
            <p:spPr bwMode="auto">
              <a:xfrm flipH="1">
                <a:off x="6382" y="298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7" name="Line 489">
                <a:extLst>
                  <a:ext uri="{FF2B5EF4-FFF2-40B4-BE49-F238E27FC236}">
                    <a16:creationId xmlns:a16="http://schemas.microsoft.com/office/drawing/2014/main" id="{3E5AB6E1-E203-4234-B47F-62360DFEDBB2}"/>
                  </a:ext>
                </a:extLst>
              </p:cNvPr>
              <p:cNvSpPr>
                <a:spLocks noChangeShapeType="1"/>
              </p:cNvSpPr>
              <p:nvPr/>
            </p:nvSpPr>
            <p:spPr bwMode="auto">
              <a:xfrm>
                <a:off x="6394" y="297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8" name="Line 490">
                <a:extLst>
                  <a:ext uri="{FF2B5EF4-FFF2-40B4-BE49-F238E27FC236}">
                    <a16:creationId xmlns:a16="http://schemas.microsoft.com/office/drawing/2014/main" id="{253B4163-2AA0-412B-B2E8-CB99805C9F16}"/>
                  </a:ext>
                </a:extLst>
              </p:cNvPr>
              <p:cNvSpPr>
                <a:spLocks noChangeShapeType="1"/>
              </p:cNvSpPr>
              <p:nvPr/>
            </p:nvSpPr>
            <p:spPr bwMode="auto">
              <a:xfrm flipH="1">
                <a:off x="6376" y="298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89" name="Line 491">
                <a:extLst>
                  <a:ext uri="{FF2B5EF4-FFF2-40B4-BE49-F238E27FC236}">
                    <a16:creationId xmlns:a16="http://schemas.microsoft.com/office/drawing/2014/main" id="{79FE2F03-B1E8-48F6-9BFD-52FDE58757BA}"/>
                  </a:ext>
                </a:extLst>
              </p:cNvPr>
              <p:cNvSpPr>
                <a:spLocks noChangeShapeType="1"/>
              </p:cNvSpPr>
              <p:nvPr/>
            </p:nvSpPr>
            <p:spPr bwMode="auto">
              <a:xfrm>
                <a:off x="6382" y="297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0" name="Line 492">
                <a:extLst>
                  <a:ext uri="{FF2B5EF4-FFF2-40B4-BE49-F238E27FC236}">
                    <a16:creationId xmlns:a16="http://schemas.microsoft.com/office/drawing/2014/main" id="{D4F2E295-13E6-4C36-BC49-E6C586EDC8C3}"/>
                  </a:ext>
                </a:extLst>
              </p:cNvPr>
              <p:cNvSpPr>
                <a:spLocks noChangeShapeType="1"/>
              </p:cNvSpPr>
              <p:nvPr/>
            </p:nvSpPr>
            <p:spPr bwMode="auto">
              <a:xfrm flipH="1">
                <a:off x="6366" y="298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1" name="Line 493">
                <a:extLst>
                  <a:ext uri="{FF2B5EF4-FFF2-40B4-BE49-F238E27FC236}">
                    <a16:creationId xmlns:a16="http://schemas.microsoft.com/office/drawing/2014/main" id="{3C23A117-E532-49DF-89B8-D424565DCCAD}"/>
                  </a:ext>
                </a:extLst>
              </p:cNvPr>
              <p:cNvSpPr>
                <a:spLocks noChangeShapeType="1"/>
              </p:cNvSpPr>
              <p:nvPr/>
            </p:nvSpPr>
            <p:spPr bwMode="auto">
              <a:xfrm>
                <a:off x="6361" y="295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2" name="Line 494">
                <a:extLst>
                  <a:ext uri="{FF2B5EF4-FFF2-40B4-BE49-F238E27FC236}">
                    <a16:creationId xmlns:a16="http://schemas.microsoft.com/office/drawing/2014/main" id="{83107E80-C678-471A-85A5-FD41C3E52564}"/>
                  </a:ext>
                </a:extLst>
              </p:cNvPr>
              <p:cNvSpPr>
                <a:spLocks noChangeShapeType="1"/>
              </p:cNvSpPr>
              <p:nvPr/>
            </p:nvSpPr>
            <p:spPr bwMode="auto">
              <a:xfrm flipH="1">
                <a:off x="6345" y="297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3" name="Line 495">
                <a:extLst>
                  <a:ext uri="{FF2B5EF4-FFF2-40B4-BE49-F238E27FC236}">
                    <a16:creationId xmlns:a16="http://schemas.microsoft.com/office/drawing/2014/main" id="{68F49D49-7FE5-4467-8D33-A323F4C90253}"/>
                  </a:ext>
                </a:extLst>
              </p:cNvPr>
              <p:cNvSpPr>
                <a:spLocks noChangeShapeType="1"/>
              </p:cNvSpPr>
              <p:nvPr/>
            </p:nvSpPr>
            <p:spPr bwMode="auto">
              <a:xfrm>
                <a:off x="6357" y="295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4" name="Line 496">
                <a:extLst>
                  <a:ext uri="{FF2B5EF4-FFF2-40B4-BE49-F238E27FC236}">
                    <a16:creationId xmlns:a16="http://schemas.microsoft.com/office/drawing/2014/main" id="{856F7C32-8AEC-4088-A378-F6FD3CC2A07A}"/>
                  </a:ext>
                </a:extLst>
              </p:cNvPr>
              <p:cNvSpPr>
                <a:spLocks noChangeShapeType="1"/>
              </p:cNvSpPr>
              <p:nvPr/>
            </p:nvSpPr>
            <p:spPr bwMode="auto">
              <a:xfrm flipH="1">
                <a:off x="6339" y="297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5" name="Line 497">
                <a:extLst>
                  <a:ext uri="{FF2B5EF4-FFF2-40B4-BE49-F238E27FC236}">
                    <a16:creationId xmlns:a16="http://schemas.microsoft.com/office/drawing/2014/main" id="{99D46FFC-AFD2-4ED4-98E4-5533995E74DD}"/>
                  </a:ext>
                </a:extLst>
              </p:cNvPr>
              <p:cNvSpPr>
                <a:spLocks noChangeShapeType="1"/>
              </p:cNvSpPr>
              <p:nvPr/>
            </p:nvSpPr>
            <p:spPr bwMode="auto">
              <a:xfrm>
                <a:off x="6345" y="295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6" name="Line 498">
                <a:extLst>
                  <a:ext uri="{FF2B5EF4-FFF2-40B4-BE49-F238E27FC236}">
                    <a16:creationId xmlns:a16="http://schemas.microsoft.com/office/drawing/2014/main" id="{6812D81B-553C-4D1D-9337-8FF26A16E454}"/>
                  </a:ext>
                </a:extLst>
              </p:cNvPr>
              <p:cNvSpPr>
                <a:spLocks noChangeShapeType="1"/>
              </p:cNvSpPr>
              <p:nvPr/>
            </p:nvSpPr>
            <p:spPr bwMode="auto">
              <a:xfrm flipH="1">
                <a:off x="6329" y="2973"/>
                <a:ext cx="32"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7" name="Line 499">
                <a:extLst>
                  <a:ext uri="{FF2B5EF4-FFF2-40B4-BE49-F238E27FC236}">
                    <a16:creationId xmlns:a16="http://schemas.microsoft.com/office/drawing/2014/main" id="{756ACB42-F29D-4D88-940A-106A6DE003A2}"/>
                  </a:ext>
                </a:extLst>
              </p:cNvPr>
              <p:cNvSpPr>
                <a:spLocks noChangeShapeType="1"/>
              </p:cNvSpPr>
              <p:nvPr/>
            </p:nvSpPr>
            <p:spPr bwMode="auto">
              <a:xfrm>
                <a:off x="6332" y="295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8" name="Line 500">
                <a:extLst>
                  <a:ext uri="{FF2B5EF4-FFF2-40B4-BE49-F238E27FC236}">
                    <a16:creationId xmlns:a16="http://schemas.microsoft.com/office/drawing/2014/main" id="{C775CF64-C944-4F10-88D5-9A6D9C8B6206}"/>
                  </a:ext>
                </a:extLst>
              </p:cNvPr>
              <p:cNvSpPr>
                <a:spLocks noChangeShapeType="1"/>
              </p:cNvSpPr>
              <p:nvPr/>
            </p:nvSpPr>
            <p:spPr bwMode="auto">
              <a:xfrm flipH="1">
                <a:off x="6314" y="297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499" name="Line 501">
                <a:extLst>
                  <a:ext uri="{FF2B5EF4-FFF2-40B4-BE49-F238E27FC236}">
                    <a16:creationId xmlns:a16="http://schemas.microsoft.com/office/drawing/2014/main" id="{E302216E-9918-4016-BB5C-1B02A3030ACC}"/>
                  </a:ext>
                </a:extLst>
              </p:cNvPr>
              <p:cNvSpPr>
                <a:spLocks noChangeShapeType="1"/>
              </p:cNvSpPr>
              <p:nvPr/>
            </p:nvSpPr>
            <p:spPr bwMode="auto">
              <a:xfrm>
                <a:off x="6321" y="295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0" name="Line 502">
                <a:extLst>
                  <a:ext uri="{FF2B5EF4-FFF2-40B4-BE49-F238E27FC236}">
                    <a16:creationId xmlns:a16="http://schemas.microsoft.com/office/drawing/2014/main" id="{66463A3C-32A7-467F-8569-52A2589174D4}"/>
                  </a:ext>
                </a:extLst>
              </p:cNvPr>
              <p:cNvSpPr>
                <a:spLocks noChangeShapeType="1"/>
              </p:cNvSpPr>
              <p:nvPr/>
            </p:nvSpPr>
            <p:spPr bwMode="auto">
              <a:xfrm flipH="1">
                <a:off x="6305" y="2970"/>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1" name="Line 503">
                <a:extLst>
                  <a:ext uri="{FF2B5EF4-FFF2-40B4-BE49-F238E27FC236}">
                    <a16:creationId xmlns:a16="http://schemas.microsoft.com/office/drawing/2014/main" id="{EC50B3BF-0165-47C7-A095-CFB38E10496B}"/>
                  </a:ext>
                </a:extLst>
              </p:cNvPr>
              <p:cNvSpPr>
                <a:spLocks noChangeShapeType="1"/>
              </p:cNvSpPr>
              <p:nvPr/>
            </p:nvSpPr>
            <p:spPr bwMode="auto">
              <a:xfrm>
                <a:off x="6309" y="295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2" name="Line 504">
                <a:extLst>
                  <a:ext uri="{FF2B5EF4-FFF2-40B4-BE49-F238E27FC236}">
                    <a16:creationId xmlns:a16="http://schemas.microsoft.com/office/drawing/2014/main" id="{6B108ADE-26FF-44E3-B0B3-21A24D3D2DE1}"/>
                  </a:ext>
                </a:extLst>
              </p:cNvPr>
              <p:cNvSpPr>
                <a:spLocks noChangeShapeType="1"/>
              </p:cNvSpPr>
              <p:nvPr/>
            </p:nvSpPr>
            <p:spPr bwMode="auto">
              <a:xfrm flipH="1">
                <a:off x="6291" y="2970"/>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3" name="Line 505">
                <a:extLst>
                  <a:ext uri="{FF2B5EF4-FFF2-40B4-BE49-F238E27FC236}">
                    <a16:creationId xmlns:a16="http://schemas.microsoft.com/office/drawing/2014/main" id="{7FC24724-4AF6-4F0F-BB8A-E22E71FDD22B}"/>
                  </a:ext>
                </a:extLst>
              </p:cNvPr>
              <p:cNvSpPr>
                <a:spLocks noChangeShapeType="1"/>
              </p:cNvSpPr>
              <p:nvPr/>
            </p:nvSpPr>
            <p:spPr bwMode="auto">
              <a:xfrm>
                <a:off x="6303" y="295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4" name="Line 506">
                <a:extLst>
                  <a:ext uri="{FF2B5EF4-FFF2-40B4-BE49-F238E27FC236}">
                    <a16:creationId xmlns:a16="http://schemas.microsoft.com/office/drawing/2014/main" id="{9B0A2296-0564-4AFC-95F1-6879E86332E9}"/>
                  </a:ext>
                </a:extLst>
              </p:cNvPr>
              <p:cNvSpPr>
                <a:spLocks noChangeShapeType="1"/>
              </p:cNvSpPr>
              <p:nvPr/>
            </p:nvSpPr>
            <p:spPr bwMode="auto">
              <a:xfrm flipH="1">
                <a:off x="6287" y="297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5" name="Line 507">
                <a:extLst>
                  <a:ext uri="{FF2B5EF4-FFF2-40B4-BE49-F238E27FC236}">
                    <a16:creationId xmlns:a16="http://schemas.microsoft.com/office/drawing/2014/main" id="{26EBAA47-06D3-421B-9174-87D10B6016BC}"/>
                  </a:ext>
                </a:extLst>
              </p:cNvPr>
              <p:cNvSpPr>
                <a:spLocks noChangeShapeType="1"/>
              </p:cNvSpPr>
              <p:nvPr/>
            </p:nvSpPr>
            <p:spPr bwMode="auto">
              <a:xfrm>
                <a:off x="6299" y="295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6" name="Line 508">
                <a:extLst>
                  <a:ext uri="{FF2B5EF4-FFF2-40B4-BE49-F238E27FC236}">
                    <a16:creationId xmlns:a16="http://schemas.microsoft.com/office/drawing/2014/main" id="{6B1F5153-D861-400E-8C2C-A810FC908317}"/>
                  </a:ext>
                </a:extLst>
              </p:cNvPr>
              <p:cNvSpPr>
                <a:spLocks noChangeShapeType="1"/>
              </p:cNvSpPr>
              <p:nvPr/>
            </p:nvSpPr>
            <p:spPr bwMode="auto">
              <a:xfrm flipH="1">
                <a:off x="6281" y="297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7" name="Line 509">
                <a:extLst>
                  <a:ext uri="{FF2B5EF4-FFF2-40B4-BE49-F238E27FC236}">
                    <a16:creationId xmlns:a16="http://schemas.microsoft.com/office/drawing/2014/main" id="{7467854F-8D47-4615-89D4-B44094F3E55E}"/>
                  </a:ext>
                </a:extLst>
              </p:cNvPr>
              <p:cNvSpPr>
                <a:spLocks noChangeShapeType="1"/>
              </p:cNvSpPr>
              <p:nvPr/>
            </p:nvSpPr>
            <p:spPr bwMode="auto">
              <a:xfrm>
                <a:off x="6293" y="294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8" name="Line 510">
                <a:extLst>
                  <a:ext uri="{FF2B5EF4-FFF2-40B4-BE49-F238E27FC236}">
                    <a16:creationId xmlns:a16="http://schemas.microsoft.com/office/drawing/2014/main" id="{38DEEF32-10EF-4F73-ACBB-A80BC855A398}"/>
                  </a:ext>
                </a:extLst>
              </p:cNvPr>
              <p:cNvSpPr>
                <a:spLocks noChangeShapeType="1"/>
              </p:cNvSpPr>
              <p:nvPr/>
            </p:nvSpPr>
            <p:spPr bwMode="auto">
              <a:xfrm flipH="1">
                <a:off x="6276" y="2967"/>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09" name="Line 511">
                <a:extLst>
                  <a:ext uri="{FF2B5EF4-FFF2-40B4-BE49-F238E27FC236}">
                    <a16:creationId xmlns:a16="http://schemas.microsoft.com/office/drawing/2014/main" id="{F3645692-907C-4448-9DB4-EFD55F7D0BB8}"/>
                  </a:ext>
                </a:extLst>
              </p:cNvPr>
              <p:cNvSpPr>
                <a:spLocks noChangeShapeType="1"/>
              </p:cNvSpPr>
              <p:nvPr/>
            </p:nvSpPr>
            <p:spPr bwMode="auto">
              <a:xfrm>
                <a:off x="6276" y="2939"/>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0" name="Line 512">
                <a:extLst>
                  <a:ext uri="{FF2B5EF4-FFF2-40B4-BE49-F238E27FC236}">
                    <a16:creationId xmlns:a16="http://schemas.microsoft.com/office/drawing/2014/main" id="{A274B360-AEE7-4A0A-B29D-805CABD2A95F}"/>
                  </a:ext>
                </a:extLst>
              </p:cNvPr>
              <p:cNvSpPr>
                <a:spLocks noChangeShapeType="1"/>
              </p:cNvSpPr>
              <p:nvPr/>
            </p:nvSpPr>
            <p:spPr bwMode="auto">
              <a:xfrm flipH="1">
                <a:off x="6260" y="295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1" name="Line 513">
                <a:extLst>
                  <a:ext uri="{FF2B5EF4-FFF2-40B4-BE49-F238E27FC236}">
                    <a16:creationId xmlns:a16="http://schemas.microsoft.com/office/drawing/2014/main" id="{7885F286-2D4E-4A30-9D5C-69E7B253E225}"/>
                  </a:ext>
                </a:extLst>
              </p:cNvPr>
              <p:cNvSpPr>
                <a:spLocks noChangeShapeType="1"/>
              </p:cNvSpPr>
              <p:nvPr/>
            </p:nvSpPr>
            <p:spPr bwMode="auto">
              <a:xfrm>
                <a:off x="6267" y="293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2" name="Line 514">
                <a:extLst>
                  <a:ext uri="{FF2B5EF4-FFF2-40B4-BE49-F238E27FC236}">
                    <a16:creationId xmlns:a16="http://schemas.microsoft.com/office/drawing/2014/main" id="{781D5DE6-C0E2-471F-868A-11D06FE20151}"/>
                  </a:ext>
                </a:extLst>
              </p:cNvPr>
              <p:cNvSpPr>
                <a:spLocks noChangeShapeType="1"/>
              </p:cNvSpPr>
              <p:nvPr/>
            </p:nvSpPr>
            <p:spPr bwMode="auto">
              <a:xfrm flipH="1">
                <a:off x="6251" y="295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3" name="Line 515">
                <a:extLst>
                  <a:ext uri="{FF2B5EF4-FFF2-40B4-BE49-F238E27FC236}">
                    <a16:creationId xmlns:a16="http://schemas.microsoft.com/office/drawing/2014/main" id="{61912CAE-7D93-411A-80B0-4F30F38574DE}"/>
                  </a:ext>
                </a:extLst>
              </p:cNvPr>
              <p:cNvSpPr>
                <a:spLocks noChangeShapeType="1"/>
              </p:cNvSpPr>
              <p:nvPr/>
            </p:nvSpPr>
            <p:spPr bwMode="auto">
              <a:xfrm>
                <a:off x="6257" y="2934"/>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4" name="Line 516">
                <a:extLst>
                  <a:ext uri="{FF2B5EF4-FFF2-40B4-BE49-F238E27FC236}">
                    <a16:creationId xmlns:a16="http://schemas.microsoft.com/office/drawing/2014/main" id="{45488B72-33D0-4F60-B5BF-FE6534447FC1}"/>
                  </a:ext>
                </a:extLst>
              </p:cNvPr>
              <p:cNvSpPr>
                <a:spLocks noChangeShapeType="1"/>
              </p:cNvSpPr>
              <p:nvPr/>
            </p:nvSpPr>
            <p:spPr bwMode="auto">
              <a:xfrm flipH="1">
                <a:off x="6239" y="295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5" name="Line 517">
                <a:extLst>
                  <a:ext uri="{FF2B5EF4-FFF2-40B4-BE49-F238E27FC236}">
                    <a16:creationId xmlns:a16="http://schemas.microsoft.com/office/drawing/2014/main" id="{587224DF-21B9-46F9-A1E4-8024E9664955}"/>
                  </a:ext>
                </a:extLst>
              </p:cNvPr>
              <p:cNvSpPr>
                <a:spLocks noChangeShapeType="1"/>
              </p:cNvSpPr>
              <p:nvPr/>
            </p:nvSpPr>
            <p:spPr bwMode="auto">
              <a:xfrm>
                <a:off x="6252" y="293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6" name="Line 518">
                <a:extLst>
                  <a:ext uri="{FF2B5EF4-FFF2-40B4-BE49-F238E27FC236}">
                    <a16:creationId xmlns:a16="http://schemas.microsoft.com/office/drawing/2014/main" id="{E8A9C15B-905D-4C92-813C-164BF63AAF10}"/>
                  </a:ext>
                </a:extLst>
              </p:cNvPr>
              <p:cNvSpPr>
                <a:spLocks noChangeShapeType="1"/>
              </p:cNvSpPr>
              <p:nvPr/>
            </p:nvSpPr>
            <p:spPr bwMode="auto">
              <a:xfrm flipH="1">
                <a:off x="6236" y="2949"/>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7" name="Line 519">
                <a:extLst>
                  <a:ext uri="{FF2B5EF4-FFF2-40B4-BE49-F238E27FC236}">
                    <a16:creationId xmlns:a16="http://schemas.microsoft.com/office/drawing/2014/main" id="{5A351120-3568-4C7C-95D9-9E5BC86EF934}"/>
                  </a:ext>
                </a:extLst>
              </p:cNvPr>
              <p:cNvSpPr>
                <a:spLocks noChangeShapeType="1"/>
              </p:cNvSpPr>
              <p:nvPr/>
            </p:nvSpPr>
            <p:spPr bwMode="auto">
              <a:xfrm>
                <a:off x="6240" y="2930"/>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8" name="Line 520">
                <a:extLst>
                  <a:ext uri="{FF2B5EF4-FFF2-40B4-BE49-F238E27FC236}">
                    <a16:creationId xmlns:a16="http://schemas.microsoft.com/office/drawing/2014/main" id="{68DCABB5-D0DC-44C1-A07D-6A8FF57D7E80}"/>
                  </a:ext>
                </a:extLst>
              </p:cNvPr>
              <p:cNvSpPr>
                <a:spLocks noChangeShapeType="1"/>
              </p:cNvSpPr>
              <p:nvPr/>
            </p:nvSpPr>
            <p:spPr bwMode="auto">
              <a:xfrm flipH="1">
                <a:off x="6224" y="294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19" name="Line 521">
                <a:extLst>
                  <a:ext uri="{FF2B5EF4-FFF2-40B4-BE49-F238E27FC236}">
                    <a16:creationId xmlns:a16="http://schemas.microsoft.com/office/drawing/2014/main" id="{73DD0DF4-4DFD-42C8-A0FF-4CCCB537D864}"/>
                  </a:ext>
                </a:extLst>
              </p:cNvPr>
              <p:cNvSpPr>
                <a:spLocks noChangeShapeType="1"/>
              </p:cNvSpPr>
              <p:nvPr/>
            </p:nvSpPr>
            <p:spPr bwMode="auto">
              <a:xfrm>
                <a:off x="6236" y="2930"/>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0" name="Line 522">
                <a:extLst>
                  <a:ext uri="{FF2B5EF4-FFF2-40B4-BE49-F238E27FC236}">
                    <a16:creationId xmlns:a16="http://schemas.microsoft.com/office/drawing/2014/main" id="{AEE91FAA-53DB-4929-BF4B-7B1E777CCF90}"/>
                  </a:ext>
                </a:extLst>
              </p:cNvPr>
              <p:cNvSpPr>
                <a:spLocks noChangeShapeType="1"/>
              </p:cNvSpPr>
              <p:nvPr/>
            </p:nvSpPr>
            <p:spPr bwMode="auto">
              <a:xfrm flipH="1">
                <a:off x="6219" y="2946"/>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1" name="Line 523">
                <a:extLst>
                  <a:ext uri="{FF2B5EF4-FFF2-40B4-BE49-F238E27FC236}">
                    <a16:creationId xmlns:a16="http://schemas.microsoft.com/office/drawing/2014/main" id="{93455A9E-DA51-4320-975E-121076AA0A5E}"/>
                  </a:ext>
                </a:extLst>
              </p:cNvPr>
              <p:cNvSpPr>
                <a:spLocks noChangeShapeType="1"/>
              </p:cNvSpPr>
              <p:nvPr/>
            </p:nvSpPr>
            <p:spPr bwMode="auto">
              <a:xfrm>
                <a:off x="6231" y="2927"/>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2" name="Line 524">
                <a:extLst>
                  <a:ext uri="{FF2B5EF4-FFF2-40B4-BE49-F238E27FC236}">
                    <a16:creationId xmlns:a16="http://schemas.microsoft.com/office/drawing/2014/main" id="{81A78EC3-CFE3-4DA4-91B5-4F5116D03697}"/>
                  </a:ext>
                </a:extLst>
              </p:cNvPr>
              <p:cNvSpPr>
                <a:spLocks noChangeShapeType="1"/>
              </p:cNvSpPr>
              <p:nvPr/>
            </p:nvSpPr>
            <p:spPr bwMode="auto">
              <a:xfrm flipH="1">
                <a:off x="6215" y="294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3" name="Line 525">
                <a:extLst>
                  <a:ext uri="{FF2B5EF4-FFF2-40B4-BE49-F238E27FC236}">
                    <a16:creationId xmlns:a16="http://schemas.microsoft.com/office/drawing/2014/main" id="{FF9EFE02-344D-4381-B3BC-7997CDBB4F87}"/>
                  </a:ext>
                </a:extLst>
              </p:cNvPr>
              <p:cNvSpPr>
                <a:spLocks noChangeShapeType="1"/>
              </p:cNvSpPr>
              <p:nvPr/>
            </p:nvSpPr>
            <p:spPr bwMode="auto">
              <a:xfrm>
                <a:off x="6227" y="2922"/>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4" name="Line 526">
                <a:extLst>
                  <a:ext uri="{FF2B5EF4-FFF2-40B4-BE49-F238E27FC236}">
                    <a16:creationId xmlns:a16="http://schemas.microsoft.com/office/drawing/2014/main" id="{1A012EE4-47DC-46C9-BAA3-7EC00D8350FF}"/>
                  </a:ext>
                </a:extLst>
              </p:cNvPr>
              <p:cNvSpPr>
                <a:spLocks noChangeShapeType="1"/>
              </p:cNvSpPr>
              <p:nvPr/>
            </p:nvSpPr>
            <p:spPr bwMode="auto">
              <a:xfrm flipH="1">
                <a:off x="6210" y="2939"/>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5" name="Line 527">
                <a:extLst>
                  <a:ext uri="{FF2B5EF4-FFF2-40B4-BE49-F238E27FC236}">
                    <a16:creationId xmlns:a16="http://schemas.microsoft.com/office/drawing/2014/main" id="{E50E7DCC-3E2C-4ECF-A67C-179FA2A90359}"/>
                  </a:ext>
                </a:extLst>
              </p:cNvPr>
              <p:cNvSpPr>
                <a:spLocks noChangeShapeType="1"/>
              </p:cNvSpPr>
              <p:nvPr/>
            </p:nvSpPr>
            <p:spPr bwMode="auto">
              <a:xfrm>
                <a:off x="6224" y="291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6" name="Line 528">
                <a:extLst>
                  <a:ext uri="{FF2B5EF4-FFF2-40B4-BE49-F238E27FC236}">
                    <a16:creationId xmlns:a16="http://schemas.microsoft.com/office/drawing/2014/main" id="{29F55DEE-62DF-4604-88BE-CAF11249FBD5}"/>
                  </a:ext>
                </a:extLst>
              </p:cNvPr>
              <p:cNvSpPr>
                <a:spLocks noChangeShapeType="1"/>
              </p:cNvSpPr>
              <p:nvPr/>
            </p:nvSpPr>
            <p:spPr bwMode="auto">
              <a:xfrm flipH="1">
                <a:off x="6206" y="293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7" name="Line 529">
                <a:extLst>
                  <a:ext uri="{FF2B5EF4-FFF2-40B4-BE49-F238E27FC236}">
                    <a16:creationId xmlns:a16="http://schemas.microsoft.com/office/drawing/2014/main" id="{15CDC0EE-09EA-4330-8E9E-97B9779EB01C}"/>
                  </a:ext>
                </a:extLst>
              </p:cNvPr>
              <p:cNvSpPr>
                <a:spLocks noChangeShapeType="1"/>
              </p:cNvSpPr>
              <p:nvPr/>
            </p:nvSpPr>
            <p:spPr bwMode="auto">
              <a:xfrm>
                <a:off x="6212" y="291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528" name="Line 530">
                <a:extLst>
                  <a:ext uri="{FF2B5EF4-FFF2-40B4-BE49-F238E27FC236}">
                    <a16:creationId xmlns:a16="http://schemas.microsoft.com/office/drawing/2014/main" id="{130954A9-6116-4ABE-9CFC-358A418F9BA8}"/>
                  </a:ext>
                </a:extLst>
              </p:cNvPr>
              <p:cNvSpPr>
                <a:spLocks noChangeShapeType="1"/>
              </p:cNvSpPr>
              <p:nvPr/>
            </p:nvSpPr>
            <p:spPr bwMode="auto">
              <a:xfrm flipH="1">
                <a:off x="6194" y="293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1080" name="Group 732">
              <a:extLst>
                <a:ext uri="{FF2B5EF4-FFF2-40B4-BE49-F238E27FC236}">
                  <a16:creationId xmlns:a16="http://schemas.microsoft.com/office/drawing/2014/main" id="{945DF820-AAEC-40A4-B61E-F83979989CB7}"/>
                </a:ext>
              </a:extLst>
            </p:cNvPr>
            <p:cNvGrpSpPr>
              <a:grpSpLocks/>
            </p:cNvGrpSpPr>
            <p:nvPr/>
          </p:nvGrpSpPr>
          <p:grpSpPr bwMode="auto">
            <a:xfrm>
              <a:off x="4526" y="2347"/>
              <a:ext cx="2985" cy="1264"/>
              <a:chOff x="4526" y="2347"/>
              <a:chExt cx="2985" cy="1264"/>
            </a:xfrm>
          </p:grpSpPr>
          <p:sp>
            <p:nvSpPr>
              <p:cNvPr id="1129" name="Line 532">
                <a:extLst>
                  <a:ext uri="{FF2B5EF4-FFF2-40B4-BE49-F238E27FC236}">
                    <a16:creationId xmlns:a16="http://schemas.microsoft.com/office/drawing/2014/main" id="{7BCC2B20-B3E0-44F4-BCE5-BC52F24B054A}"/>
                  </a:ext>
                </a:extLst>
              </p:cNvPr>
              <p:cNvSpPr>
                <a:spLocks noChangeShapeType="1"/>
              </p:cNvSpPr>
              <p:nvPr/>
            </p:nvSpPr>
            <p:spPr bwMode="auto">
              <a:xfrm>
                <a:off x="6200" y="291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0" name="Line 533">
                <a:extLst>
                  <a:ext uri="{FF2B5EF4-FFF2-40B4-BE49-F238E27FC236}">
                    <a16:creationId xmlns:a16="http://schemas.microsoft.com/office/drawing/2014/main" id="{9AC2CE7A-F060-4807-AC21-05F96A9B98B9}"/>
                  </a:ext>
                </a:extLst>
              </p:cNvPr>
              <p:cNvSpPr>
                <a:spLocks noChangeShapeType="1"/>
              </p:cNvSpPr>
              <p:nvPr/>
            </p:nvSpPr>
            <p:spPr bwMode="auto">
              <a:xfrm flipH="1">
                <a:off x="6183" y="29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1" name="Line 534">
                <a:extLst>
                  <a:ext uri="{FF2B5EF4-FFF2-40B4-BE49-F238E27FC236}">
                    <a16:creationId xmlns:a16="http://schemas.microsoft.com/office/drawing/2014/main" id="{1826FEB4-AA2A-4683-AC0C-CE0DB3B453DE}"/>
                  </a:ext>
                </a:extLst>
              </p:cNvPr>
              <p:cNvSpPr>
                <a:spLocks noChangeShapeType="1"/>
              </p:cNvSpPr>
              <p:nvPr/>
            </p:nvSpPr>
            <p:spPr bwMode="auto">
              <a:xfrm>
                <a:off x="6191" y="291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2" name="Line 535">
                <a:extLst>
                  <a:ext uri="{FF2B5EF4-FFF2-40B4-BE49-F238E27FC236}">
                    <a16:creationId xmlns:a16="http://schemas.microsoft.com/office/drawing/2014/main" id="{23EE03D9-C99A-447A-B25A-C93AFA1212D7}"/>
                  </a:ext>
                </a:extLst>
              </p:cNvPr>
              <p:cNvSpPr>
                <a:spLocks noChangeShapeType="1"/>
              </p:cNvSpPr>
              <p:nvPr/>
            </p:nvSpPr>
            <p:spPr bwMode="auto">
              <a:xfrm flipH="1">
                <a:off x="6173" y="293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3" name="Line 536">
                <a:extLst>
                  <a:ext uri="{FF2B5EF4-FFF2-40B4-BE49-F238E27FC236}">
                    <a16:creationId xmlns:a16="http://schemas.microsoft.com/office/drawing/2014/main" id="{A4BB0795-C528-4184-9835-48712193C892}"/>
                  </a:ext>
                </a:extLst>
              </p:cNvPr>
              <p:cNvSpPr>
                <a:spLocks noChangeShapeType="1"/>
              </p:cNvSpPr>
              <p:nvPr/>
            </p:nvSpPr>
            <p:spPr bwMode="auto">
              <a:xfrm>
                <a:off x="6185" y="291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4" name="Line 537">
                <a:extLst>
                  <a:ext uri="{FF2B5EF4-FFF2-40B4-BE49-F238E27FC236}">
                    <a16:creationId xmlns:a16="http://schemas.microsoft.com/office/drawing/2014/main" id="{BB548929-385E-4CBC-B0C3-3F53192B7269}"/>
                  </a:ext>
                </a:extLst>
              </p:cNvPr>
              <p:cNvSpPr>
                <a:spLocks noChangeShapeType="1"/>
              </p:cNvSpPr>
              <p:nvPr/>
            </p:nvSpPr>
            <p:spPr bwMode="auto">
              <a:xfrm flipH="1">
                <a:off x="6168" y="29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5" name="Line 538">
                <a:extLst>
                  <a:ext uri="{FF2B5EF4-FFF2-40B4-BE49-F238E27FC236}">
                    <a16:creationId xmlns:a16="http://schemas.microsoft.com/office/drawing/2014/main" id="{CBF02CFC-E3A7-4BD0-972B-31FDFEF297BD}"/>
                  </a:ext>
                </a:extLst>
              </p:cNvPr>
              <p:cNvSpPr>
                <a:spLocks noChangeShapeType="1"/>
              </p:cNvSpPr>
              <p:nvPr/>
            </p:nvSpPr>
            <p:spPr bwMode="auto">
              <a:xfrm>
                <a:off x="6180" y="291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6" name="Line 539">
                <a:extLst>
                  <a:ext uri="{FF2B5EF4-FFF2-40B4-BE49-F238E27FC236}">
                    <a16:creationId xmlns:a16="http://schemas.microsoft.com/office/drawing/2014/main" id="{93269C10-86C4-466E-98A8-DA0BC130C3A1}"/>
                  </a:ext>
                </a:extLst>
              </p:cNvPr>
              <p:cNvSpPr>
                <a:spLocks noChangeShapeType="1"/>
              </p:cNvSpPr>
              <p:nvPr/>
            </p:nvSpPr>
            <p:spPr bwMode="auto">
              <a:xfrm flipH="1">
                <a:off x="6164" y="293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7" name="Line 540">
                <a:extLst>
                  <a:ext uri="{FF2B5EF4-FFF2-40B4-BE49-F238E27FC236}">
                    <a16:creationId xmlns:a16="http://schemas.microsoft.com/office/drawing/2014/main" id="{4DA07D3E-81CF-439E-B437-AC45F6881FE9}"/>
                  </a:ext>
                </a:extLst>
              </p:cNvPr>
              <p:cNvSpPr>
                <a:spLocks noChangeShapeType="1"/>
              </p:cNvSpPr>
              <p:nvPr/>
            </p:nvSpPr>
            <p:spPr bwMode="auto">
              <a:xfrm>
                <a:off x="6176" y="2910"/>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8" name="Line 541">
                <a:extLst>
                  <a:ext uri="{FF2B5EF4-FFF2-40B4-BE49-F238E27FC236}">
                    <a16:creationId xmlns:a16="http://schemas.microsoft.com/office/drawing/2014/main" id="{34936B4E-1236-476E-B447-A14BAAD7F4D9}"/>
                  </a:ext>
                </a:extLst>
              </p:cNvPr>
              <p:cNvSpPr>
                <a:spLocks noChangeShapeType="1"/>
              </p:cNvSpPr>
              <p:nvPr/>
            </p:nvSpPr>
            <p:spPr bwMode="auto">
              <a:xfrm flipH="1">
                <a:off x="6159" y="2928"/>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39" name="Line 542">
                <a:extLst>
                  <a:ext uri="{FF2B5EF4-FFF2-40B4-BE49-F238E27FC236}">
                    <a16:creationId xmlns:a16="http://schemas.microsoft.com/office/drawing/2014/main" id="{DB2D577F-A142-4B7F-9B12-5EDC6370BD7D}"/>
                  </a:ext>
                </a:extLst>
              </p:cNvPr>
              <p:cNvSpPr>
                <a:spLocks noChangeShapeType="1"/>
              </p:cNvSpPr>
              <p:nvPr/>
            </p:nvSpPr>
            <p:spPr bwMode="auto">
              <a:xfrm>
                <a:off x="6168" y="290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0" name="Line 543">
                <a:extLst>
                  <a:ext uri="{FF2B5EF4-FFF2-40B4-BE49-F238E27FC236}">
                    <a16:creationId xmlns:a16="http://schemas.microsoft.com/office/drawing/2014/main" id="{DBE9B59D-297E-46F2-93B7-9DEC18770BE9}"/>
                  </a:ext>
                </a:extLst>
              </p:cNvPr>
              <p:cNvSpPr>
                <a:spLocks noChangeShapeType="1"/>
              </p:cNvSpPr>
              <p:nvPr/>
            </p:nvSpPr>
            <p:spPr bwMode="auto">
              <a:xfrm flipH="1">
                <a:off x="6152" y="292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1" name="Line 544">
                <a:extLst>
                  <a:ext uri="{FF2B5EF4-FFF2-40B4-BE49-F238E27FC236}">
                    <a16:creationId xmlns:a16="http://schemas.microsoft.com/office/drawing/2014/main" id="{E11E658A-3880-40FE-977A-9119CA9CE5F0}"/>
                  </a:ext>
                </a:extLst>
              </p:cNvPr>
              <p:cNvSpPr>
                <a:spLocks noChangeShapeType="1"/>
              </p:cNvSpPr>
              <p:nvPr/>
            </p:nvSpPr>
            <p:spPr bwMode="auto">
              <a:xfrm>
                <a:off x="6159" y="290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2" name="Line 545">
                <a:extLst>
                  <a:ext uri="{FF2B5EF4-FFF2-40B4-BE49-F238E27FC236}">
                    <a16:creationId xmlns:a16="http://schemas.microsoft.com/office/drawing/2014/main" id="{70D22083-A168-4379-83CB-D9715E83A741}"/>
                  </a:ext>
                </a:extLst>
              </p:cNvPr>
              <p:cNvSpPr>
                <a:spLocks noChangeShapeType="1"/>
              </p:cNvSpPr>
              <p:nvPr/>
            </p:nvSpPr>
            <p:spPr bwMode="auto">
              <a:xfrm flipH="1">
                <a:off x="6141" y="292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3" name="Line 546">
                <a:extLst>
                  <a:ext uri="{FF2B5EF4-FFF2-40B4-BE49-F238E27FC236}">
                    <a16:creationId xmlns:a16="http://schemas.microsoft.com/office/drawing/2014/main" id="{00088C6B-3EC1-4684-A47F-E10DE699D5A7}"/>
                  </a:ext>
                </a:extLst>
              </p:cNvPr>
              <p:cNvSpPr>
                <a:spLocks noChangeShapeType="1"/>
              </p:cNvSpPr>
              <p:nvPr/>
            </p:nvSpPr>
            <p:spPr bwMode="auto">
              <a:xfrm>
                <a:off x="6155" y="290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4" name="Line 547">
                <a:extLst>
                  <a:ext uri="{FF2B5EF4-FFF2-40B4-BE49-F238E27FC236}">
                    <a16:creationId xmlns:a16="http://schemas.microsoft.com/office/drawing/2014/main" id="{99CFC402-5F8B-4042-ABB4-F6AD2F5E95DE}"/>
                  </a:ext>
                </a:extLst>
              </p:cNvPr>
              <p:cNvSpPr>
                <a:spLocks noChangeShapeType="1"/>
              </p:cNvSpPr>
              <p:nvPr/>
            </p:nvSpPr>
            <p:spPr bwMode="auto">
              <a:xfrm flipH="1">
                <a:off x="6137" y="292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5" name="Line 548">
                <a:extLst>
                  <a:ext uri="{FF2B5EF4-FFF2-40B4-BE49-F238E27FC236}">
                    <a16:creationId xmlns:a16="http://schemas.microsoft.com/office/drawing/2014/main" id="{116D6A80-FA92-40F3-9A4A-3E7E218A625F}"/>
                  </a:ext>
                </a:extLst>
              </p:cNvPr>
              <p:cNvSpPr>
                <a:spLocks noChangeShapeType="1"/>
              </p:cNvSpPr>
              <p:nvPr/>
            </p:nvSpPr>
            <p:spPr bwMode="auto">
              <a:xfrm>
                <a:off x="6152" y="290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6" name="Line 549">
                <a:extLst>
                  <a:ext uri="{FF2B5EF4-FFF2-40B4-BE49-F238E27FC236}">
                    <a16:creationId xmlns:a16="http://schemas.microsoft.com/office/drawing/2014/main" id="{F38BD5EE-5CAF-46A5-A885-D593700F0D2C}"/>
                  </a:ext>
                </a:extLst>
              </p:cNvPr>
              <p:cNvSpPr>
                <a:spLocks noChangeShapeType="1"/>
              </p:cNvSpPr>
              <p:nvPr/>
            </p:nvSpPr>
            <p:spPr bwMode="auto">
              <a:xfrm flipH="1">
                <a:off x="6134" y="291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7" name="Line 550">
                <a:extLst>
                  <a:ext uri="{FF2B5EF4-FFF2-40B4-BE49-F238E27FC236}">
                    <a16:creationId xmlns:a16="http://schemas.microsoft.com/office/drawing/2014/main" id="{F580DDAD-5786-4C39-9615-F5582E89F40A}"/>
                  </a:ext>
                </a:extLst>
              </p:cNvPr>
              <p:cNvSpPr>
                <a:spLocks noChangeShapeType="1"/>
              </p:cNvSpPr>
              <p:nvPr/>
            </p:nvSpPr>
            <p:spPr bwMode="auto">
              <a:xfrm>
                <a:off x="6149" y="2904"/>
                <a:ext cx="0" cy="33"/>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8" name="Line 551">
                <a:extLst>
                  <a:ext uri="{FF2B5EF4-FFF2-40B4-BE49-F238E27FC236}">
                    <a16:creationId xmlns:a16="http://schemas.microsoft.com/office/drawing/2014/main" id="{9C9542FB-15B3-416A-AEA7-C252CDEC8838}"/>
                  </a:ext>
                </a:extLst>
              </p:cNvPr>
              <p:cNvSpPr>
                <a:spLocks noChangeShapeType="1"/>
              </p:cNvSpPr>
              <p:nvPr/>
            </p:nvSpPr>
            <p:spPr bwMode="auto">
              <a:xfrm flipH="1">
                <a:off x="6131" y="292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49" name="Line 552">
                <a:extLst>
                  <a:ext uri="{FF2B5EF4-FFF2-40B4-BE49-F238E27FC236}">
                    <a16:creationId xmlns:a16="http://schemas.microsoft.com/office/drawing/2014/main" id="{32002018-C458-42A8-BDD1-2D8F5D7E5052}"/>
                  </a:ext>
                </a:extLst>
              </p:cNvPr>
              <p:cNvSpPr>
                <a:spLocks noChangeShapeType="1"/>
              </p:cNvSpPr>
              <p:nvPr/>
            </p:nvSpPr>
            <p:spPr bwMode="auto">
              <a:xfrm>
                <a:off x="6146" y="289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0" name="Line 553">
                <a:extLst>
                  <a:ext uri="{FF2B5EF4-FFF2-40B4-BE49-F238E27FC236}">
                    <a16:creationId xmlns:a16="http://schemas.microsoft.com/office/drawing/2014/main" id="{6D208E82-AD9C-47C8-8DAC-A6DBC0F35AF3}"/>
                  </a:ext>
                </a:extLst>
              </p:cNvPr>
              <p:cNvSpPr>
                <a:spLocks noChangeShapeType="1"/>
              </p:cNvSpPr>
              <p:nvPr/>
            </p:nvSpPr>
            <p:spPr bwMode="auto">
              <a:xfrm flipH="1">
                <a:off x="6129" y="2915"/>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1" name="Line 554">
                <a:extLst>
                  <a:ext uri="{FF2B5EF4-FFF2-40B4-BE49-F238E27FC236}">
                    <a16:creationId xmlns:a16="http://schemas.microsoft.com/office/drawing/2014/main" id="{A850F20B-0F0C-47AF-B5C5-B3FCCBB42068}"/>
                  </a:ext>
                </a:extLst>
              </p:cNvPr>
              <p:cNvSpPr>
                <a:spLocks noChangeShapeType="1"/>
              </p:cNvSpPr>
              <p:nvPr/>
            </p:nvSpPr>
            <p:spPr bwMode="auto">
              <a:xfrm>
                <a:off x="6141" y="289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2" name="Line 555">
                <a:extLst>
                  <a:ext uri="{FF2B5EF4-FFF2-40B4-BE49-F238E27FC236}">
                    <a16:creationId xmlns:a16="http://schemas.microsoft.com/office/drawing/2014/main" id="{78D69587-2752-4489-A4DD-156F4247F8C1}"/>
                  </a:ext>
                </a:extLst>
              </p:cNvPr>
              <p:cNvSpPr>
                <a:spLocks noChangeShapeType="1"/>
              </p:cNvSpPr>
              <p:nvPr/>
            </p:nvSpPr>
            <p:spPr bwMode="auto">
              <a:xfrm flipH="1">
                <a:off x="6125" y="291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3" name="Line 556">
                <a:extLst>
                  <a:ext uri="{FF2B5EF4-FFF2-40B4-BE49-F238E27FC236}">
                    <a16:creationId xmlns:a16="http://schemas.microsoft.com/office/drawing/2014/main" id="{42CA0E62-D16E-45DD-ABD6-FF660ECDAAC8}"/>
                  </a:ext>
                </a:extLst>
              </p:cNvPr>
              <p:cNvSpPr>
                <a:spLocks noChangeShapeType="1"/>
              </p:cNvSpPr>
              <p:nvPr/>
            </p:nvSpPr>
            <p:spPr bwMode="auto">
              <a:xfrm>
                <a:off x="6129" y="289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4" name="Line 557">
                <a:extLst>
                  <a:ext uri="{FF2B5EF4-FFF2-40B4-BE49-F238E27FC236}">
                    <a16:creationId xmlns:a16="http://schemas.microsoft.com/office/drawing/2014/main" id="{F212D604-4FE4-46AE-B7DE-1EB15A139C4D}"/>
                  </a:ext>
                </a:extLst>
              </p:cNvPr>
              <p:cNvSpPr>
                <a:spLocks noChangeShapeType="1"/>
              </p:cNvSpPr>
              <p:nvPr/>
            </p:nvSpPr>
            <p:spPr bwMode="auto">
              <a:xfrm flipH="1">
                <a:off x="6112" y="291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5" name="Line 558">
                <a:extLst>
                  <a:ext uri="{FF2B5EF4-FFF2-40B4-BE49-F238E27FC236}">
                    <a16:creationId xmlns:a16="http://schemas.microsoft.com/office/drawing/2014/main" id="{EFC5B628-470F-49C7-A58F-4E3A48B3A7D1}"/>
                  </a:ext>
                </a:extLst>
              </p:cNvPr>
              <p:cNvSpPr>
                <a:spLocks noChangeShapeType="1"/>
              </p:cNvSpPr>
              <p:nvPr/>
            </p:nvSpPr>
            <p:spPr bwMode="auto">
              <a:xfrm>
                <a:off x="6118" y="289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6" name="Line 559">
                <a:extLst>
                  <a:ext uri="{FF2B5EF4-FFF2-40B4-BE49-F238E27FC236}">
                    <a16:creationId xmlns:a16="http://schemas.microsoft.com/office/drawing/2014/main" id="{E170F4B2-FE1B-4FFB-A916-D9945B40A599}"/>
                  </a:ext>
                </a:extLst>
              </p:cNvPr>
              <p:cNvSpPr>
                <a:spLocks noChangeShapeType="1"/>
              </p:cNvSpPr>
              <p:nvPr/>
            </p:nvSpPr>
            <p:spPr bwMode="auto">
              <a:xfrm flipH="1">
                <a:off x="6101" y="2915"/>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7" name="Line 560">
                <a:extLst>
                  <a:ext uri="{FF2B5EF4-FFF2-40B4-BE49-F238E27FC236}">
                    <a16:creationId xmlns:a16="http://schemas.microsoft.com/office/drawing/2014/main" id="{8FC88990-B430-4F7F-B7A9-37740CE46056}"/>
                  </a:ext>
                </a:extLst>
              </p:cNvPr>
              <p:cNvSpPr>
                <a:spLocks noChangeShapeType="1"/>
              </p:cNvSpPr>
              <p:nvPr/>
            </p:nvSpPr>
            <p:spPr bwMode="auto">
              <a:xfrm>
                <a:off x="6103" y="289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8" name="Line 561">
                <a:extLst>
                  <a:ext uri="{FF2B5EF4-FFF2-40B4-BE49-F238E27FC236}">
                    <a16:creationId xmlns:a16="http://schemas.microsoft.com/office/drawing/2014/main" id="{5B7A8D25-BE03-4369-BB99-9201F1A20E56}"/>
                  </a:ext>
                </a:extLst>
              </p:cNvPr>
              <p:cNvSpPr>
                <a:spLocks noChangeShapeType="1"/>
              </p:cNvSpPr>
              <p:nvPr/>
            </p:nvSpPr>
            <p:spPr bwMode="auto">
              <a:xfrm flipH="1">
                <a:off x="6086" y="291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59" name="Line 562">
                <a:extLst>
                  <a:ext uri="{FF2B5EF4-FFF2-40B4-BE49-F238E27FC236}">
                    <a16:creationId xmlns:a16="http://schemas.microsoft.com/office/drawing/2014/main" id="{1C51C8A0-9995-4B36-B2A3-557E120B6F61}"/>
                  </a:ext>
                </a:extLst>
              </p:cNvPr>
              <p:cNvSpPr>
                <a:spLocks noChangeShapeType="1"/>
              </p:cNvSpPr>
              <p:nvPr/>
            </p:nvSpPr>
            <p:spPr bwMode="auto">
              <a:xfrm>
                <a:off x="6085" y="2882"/>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0" name="Line 563">
                <a:extLst>
                  <a:ext uri="{FF2B5EF4-FFF2-40B4-BE49-F238E27FC236}">
                    <a16:creationId xmlns:a16="http://schemas.microsoft.com/office/drawing/2014/main" id="{0C2ADC96-13DA-41A4-BD9F-EC48CAB4C5D7}"/>
                  </a:ext>
                </a:extLst>
              </p:cNvPr>
              <p:cNvSpPr>
                <a:spLocks noChangeShapeType="1"/>
              </p:cNvSpPr>
              <p:nvPr/>
            </p:nvSpPr>
            <p:spPr bwMode="auto">
              <a:xfrm flipH="1">
                <a:off x="6067" y="290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1" name="Line 564">
                <a:extLst>
                  <a:ext uri="{FF2B5EF4-FFF2-40B4-BE49-F238E27FC236}">
                    <a16:creationId xmlns:a16="http://schemas.microsoft.com/office/drawing/2014/main" id="{DE3670ED-9BBF-4CC8-973B-F2505085DF4D}"/>
                  </a:ext>
                </a:extLst>
              </p:cNvPr>
              <p:cNvSpPr>
                <a:spLocks noChangeShapeType="1"/>
              </p:cNvSpPr>
              <p:nvPr/>
            </p:nvSpPr>
            <p:spPr bwMode="auto">
              <a:xfrm>
                <a:off x="6052" y="28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2" name="Line 565">
                <a:extLst>
                  <a:ext uri="{FF2B5EF4-FFF2-40B4-BE49-F238E27FC236}">
                    <a16:creationId xmlns:a16="http://schemas.microsoft.com/office/drawing/2014/main" id="{48FD79EE-3293-4B73-8A1B-293F23DE102B}"/>
                  </a:ext>
                </a:extLst>
              </p:cNvPr>
              <p:cNvSpPr>
                <a:spLocks noChangeShapeType="1"/>
              </p:cNvSpPr>
              <p:nvPr/>
            </p:nvSpPr>
            <p:spPr bwMode="auto">
              <a:xfrm flipH="1">
                <a:off x="6035" y="2892"/>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3" name="Line 566">
                <a:extLst>
                  <a:ext uri="{FF2B5EF4-FFF2-40B4-BE49-F238E27FC236}">
                    <a16:creationId xmlns:a16="http://schemas.microsoft.com/office/drawing/2014/main" id="{D7B57059-FEC2-4074-A935-934F4C46066D}"/>
                  </a:ext>
                </a:extLst>
              </p:cNvPr>
              <p:cNvSpPr>
                <a:spLocks noChangeShapeType="1"/>
              </p:cNvSpPr>
              <p:nvPr/>
            </p:nvSpPr>
            <p:spPr bwMode="auto">
              <a:xfrm>
                <a:off x="6038" y="287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4" name="Line 567">
                <a:extLst>
                  <a:ext uri="{FF2B5EF4-FFF2-40B4-BE49-F238E27FC236}">
                    <a16:creationId xmlns:a16="http://schemas.microsoft.com/office/drawing/2014/main" id="{A867B4D3-B8EB-4A8B-AB28-A2416AFBE4B8}"/>
                  </a:ext>
                </a:extLst>
              </p:cNvPr>
              <p:cNvSpPr>
                <a:spLocks noChangeShapeType="1"/>
              </p:cNvSpPr>
              <p:nvPr/>
            </p:nvSpPr>
            <p:spPr bwMode="auto">
              <a:xfrm flipH="1">
                <a:off x="6022" y="289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5" name="Line 568">
                <a:extLst>
                  <a:ext uri="{FF2B5EF4-FFF2-40B4-BE49-F238E27FC236}">
                    <a16:creationId xmlns:a16="http://schemas.microsoft.com/office/drawing/2014/main" id="{2264E7D5-7E09-4CC4-B7A0-E67380401D07}"/>
                  </a:ext>
                </a:extLst>
              </p:cNvPr>
              <p:cNvSpPr>
                <a:spLocks noChangeShapeType="1"/>
              </p:cNvSpPr>
              <p:nvPr/>
            </p:nvSpPr>
            <p:spPr bwMode="auto">
              <a:xfrm>
                <a:off x="6034" y="2868"/>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6" name="Line 569">
                <a:extLst>
                  <a:ext uri="{FF2B5EF4-FFF2-40B4-BE49-F238E27FC236}">
                    <a16:creationId xmlns:a16="http://schemas.microsoft.com/office/drawing/2014/main" id="{84039A70-60EB-4AF7-8AD4-CB012D03D516}"/>
                  </a:ext>
                </a:extLst>
              </p:cNvPr>
              <p:cNvSpPr>
                <a:spLocks noChangeShapeType="1"/>
              </p:cNvSpPr>
              <p:nvPr/>
            </p:nvSpPr>
            <p:spPr bwMode="auto">
              <a:xfrm flipH="1">
                <a:off x="6016" y="2885"/>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7" name="Line 570">
                <a:extLst>
                  <a:ext uri="{FF2B5EF4-FFF2-40B4-BE49-F238E27FC236}">
                    <a16:creationId xmlns:a16="http://schemas.microsoft.com/office/drawing/2014/main" id="{7D18BAE8-5399-45CE-920E-5D418743C6F8}"/>
                  </a:ext>
                </a:extLst>
              </p:cNvPr>
              <p:cNvSpPr>
                <a:spLocks noChangeShapeType="1"/>
              </p:cNvSpPr>
              <p:nvPr/>
            </p:nvSpPr>
            <p:spPr bwMode="auto">
              <a:xfrm>
                <a:off x="6022" y="286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8" name="Line 571">
                <a:extLst>
                  <a:ext uri="{FF2B5EF4-FFF2-40B4-BE49-F238E27FC236}">
                    <a16:creationId xmlns:a16="http://schemas.microsoft.com/office/drawing/2014/main" id="{7BF1DC8D-5F33-4557-AB64-32A0CBEB3E3A}"/>
                  </a:ext>
                </a:extLst>
              </p:cNvPr>
              <p:cNvSpPr>
                <a:spLocks noChangeShapeType="1"/>
              </p:cNvSpPr>
              <p:nvPr/>
            </p:nvSpPr>
            <p:spPr bwMode="auto">
              <a:xfrm flipH="1">
                <a:off x="6004" y="28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69" name="Line 572">
                <a:extLst>
                  <a:ext uri="{FF2B5EF4-FFF2-40B4-BE49-F238E27FC236}">
                    <a16:creationId xmlns:a16="http://schemas.microsoft.com/office/drawing/2014/main" id="{8EAC9961-E7FA-4A3D-97D3-27DD28BA1B5F}"/>
                  </a:ext>
                </a:extLst>
              </p:cNvPr>
              <p:cNvSpPr>
                <a:spLocks noChangeShapeType="1"/>
              </p:cNvSpPr>
              <p:nvPr/>
            </p:nvSpPr>
            <p:spPr bwMode="auto">
              <a:xfrm>
                <a:off x="6017" y="286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0" name="Line 573">
                <a:extLst>
                  <a:ext uri="{FF2B5EF4-FFF2-40B4-BE49-F238E27FC236}">
                    <a16:creationId xmlns:a16="http://schemas.microsoft.com/office/drawing/2014/main" id="{358BF58A-0BC0-48DB-9974-40252816DC7D}"/>
                  </a:ext>
                </a:extLst>
              </p:cNvPr>
              <p:cNvSpPr>
                <a:spLocks noChangeShapeType="1"/>
              </p:cNvSpPr>
              <p:nvPr/>
            </p:nvSpPr>
            <p:spPr bwMode="auto">
              <a:xfrm flipH="1">
                <a:off x="6001" y="288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1" name="Line 574">
                <a:extLst>
                  <a:ext uri="{FF2B5EF4-FFF2-40B4-BE49-F238E27FC236}">
                    <a16:creationId xmlns:a16="http://schemas.microsoft.com/office/drawing/2014/main" id="{1112A53C-1F2F-4F1F-BA56-8FC0BBA8409C}"/>
                  </a:ext>
                </a:extLst>
              </p:cNvPr>
              <p:cNvSpPr>
                <a:spLocks noChangeShapeType="1"/>
              </p:cNvSpPr>
              <p:nvPr/>
            </p:nvSpPr>
            <p:spPr bwMode="auto">
              <a:xfrm>
                <a:off x="6016" y="286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2" name="Line 575">
                <a:extLst>
                  <a:ext uri="{FF2B5EF4-FFF2-40B4-BE49-F238E27FC236}">
                    <a16:creationId xmlns:a16="http://schemas.microsoft.com/office/drawing/2014/main" id="{22055EF1-FC31-4D94-80E0-77AB5CEDF00A}"/>
                  </a:ext>
                </a:extLst>
              </p:cNvPr>
              <p:cNvSpPr>
                <a:spLocks noChangeShapeType="1"/>
              </p:cNvSpPr>
              <p:nvPr/>
            </p:nvSpPr>
            <p:spPr bwMode="auto">
              <a:xfrm flipH="1">
                <a:off x="5998" y="287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3" name="Line 576">
                <a:extLst>
                  <a:ext uri="{FF2B5EF4-FFF2-40B4-BE49-F238E27FC236}">
                    <a16:creationId xmlns:a16="http://schemas.microsoft.com/office/drawing/2014/main" id="{F8F67738-7F02-4E7A-AB12-062E8FDE198E}"/>
                  </a:ext>
                </a:extLst>
              </p:cNvPr>
              <p:cNvSpPr>
                <a:spLocks noChangeShapeType="1"/>
              </p:cNvSpPr>
              <p:nvPr/>
            </p:nvSpPr>
            <p:spPr bwMode="auto">
              <a:xfrm>
                <a:off x="5989" y="284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4" name="Line 577">
                <a:extLst>
                  <a:ext uri="{FF2B5EF4-FFF2-40B4-BE49-F238E27FC236}">
                    <a16:creationId xmlns:a16="http://schemas.microsoft.com/office/drawing/2014/main" id="{DEF30104-AEFB-41C2-827C-F03A229F5642}"/>
                  </a:ext>
                </a:extLst>
              </p:cNvPr>
              <p:cNvSpPr>
                <a:spLocks noChangeShapeType="1"/>
              </p:cNvSpPr>
              <p:nvPr/>
            </p:nvSpPr>
            <p:spPr bwMode="auto">
              <a:xfrm flipH="1">
                <a:off x="5972" y="2865"/>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5" name="Line 578">
                <a:extLst>
                  <a:ext uri="{FF2B5EF4-FFF2-40B4-BE49-F238E27FC236}">
                    <a16:creationId xmlns:a16="http://schemas.microsoft.com/office/drawing/2014/main" id="{75264A13-149B-403A-962E-F664C2C2115A}"/>
                  </a:ext>
                </a:extLst>
              </p:cNvPr>
              <p:cNvSpPr>
                <a:spLocks noChangeShapeType="1"/>
              </p:cNvSpPr>
              <p:nvPr/>
            </p:nvSpPr>
            <p:spPr bwMode="auto">
              <a:xfrm>
                <a:off x="5963" y="283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6" name="Line 579">
                <a:extLst>
                  <a:ext uri="{FF2B5EF4-FFF2-40B4-BE49-F238E27FC236}">
                    <a16:creationId xmlns:a16="http://schemas.microsoft.com/office/drawing/2014/main" id="{6789EAA3-F4B4-44E5-AA69-4FA1AF4052BB}"/>
                  </a:ext>
                </a:extLst>
              </p:cNvPr>
              <p:cNvSpPr>
                <a:spLocks noChangeShapeType="1"/>
              </p:cNvSpPr>
              <p:nvPr/>
            </p:nvSpPr>
            <p:spPr bwMode="auto">
              <a:xfrm flipH="1">
                <a:off x="5947" y="2853"/>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7" name="Line 580">
                <a:extLst>
                  <a:ext uri="{FF2B5EF4-FFF2-40B4-BE49-F238E27FC236}">
                    <a16:creationId xmlns:a16="http://schemas.microsoft.com/office/drawing/2014/main" id="{830135A1-8F04-47B5-8F03-770BA543121D}"/>
                  </a:ext>
                </a:extLst>
              </p:cNvPr>
              <p:cNvSpPr>
                <a:spLocks noChangeShapeType="1"/>
              </p:cNvSpPr>
              <p:nvPr/>
            </p:nvSpPr>
            <p:spPr bwMode="auto">
              <a:xfrm>
                <a:off x="5948" y="283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8" name="Line 581">
                <a:extLst>
                  <a:ext uri="{FF2B5EF4-FFF2-40B4-BE49-F238E27FC236}">
                    <a16:creationId xmlns:a16="http://schemas.microsoft.com/office/drawing/2014/main" id="{FDC8C9CA-20E4-4411-B493-F7D2DB68101E}"/>
                  </a:ext>
                </a:extLst>
              </p:cNvPr>
              <p:cNvSpPr>
                <a:spLocks noChangeShapeType="1"/>
              </p:cNvSpPr>
              <p:nvPr/>
            </p:nvSpPr>
            <p:spPr bwMode="auto">
              <a:xfrm flipH="1">
                <a:off x="5932" y="284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79" name="Line 582">
                <a:extLst>
                  <a:ext uri="{FF2B5EF4-FFF2-40B4-BE49-F238E27FC236}">
                    <a16:creationId xmlns:a16="http://schemas.microsoft.com/office/drawing/2014/main" id="{E3B9A9DB-1B93-497D-93FE-872EABB82704}"/>
                  </a:ext>
                </a:extLst>
              </p:cNvPr>
              <p:cNvSpPr>
                <a:spLocks noChangeShapeType="1"/>
              </p:cNvSpPr>
              <p:nvPr/>
            </p:nvSpPr>
            <p:spPr bwMode="auto">
              <a:xfrm>
                <a:off x="5944" y="283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0" name="Line 583">
                <a:extLst>
                  <a:ext uri="{FF2B5EF4-FFF2-40B4-BE49-F238E27FC236}">
                    <a16:creationId xmlns:a16="http://schemas.microsoft.com/office/drawing/2014/main" id="{989DFD6A-28AE-496C-86B3-ABB8AE006A9F}"/>
                  </a:ext>
                </a:extLst>
              </p:cNvPr>
              <p:cNvSpPr>
                <a:spLocks noChangeShapeType="1"/>
              </p:cNvSpPr>
              <p:nvPr/>
            </p:nvSpPr>
            <p:spPr bwMode="auto">
              <a:xfrm flipH="1">
                <a:off x="5927" y="284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1" name="Line 584">
                <a:extLst>
                  <a:ext uri="{FF2B5EF4-FFF2-40B4-BE49-F238E27FC236}">
                    <a16:creationId xmlns:a16="http://schemas.microsoft.com/office/drawing/2014/main" id="{C15FA889-7239-47FB-9FB0-1E33404D5E68}"/>
                  </a:ext>
                </a:extLst>
              </p:cNvPr>
              <p:cNvSpPr>
                <a:spLocks noChangeShapeType="1"/>
              </p:cNvSpPr>
              <p:nvPr/>
            </p:nvSpPr>
            <p:spPr bwMode="auto">
              <a:xfrm>
                <a:off x="5936" y="282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2" name="Line 585">
                <a:extLst>
                  <a:ext uri="{FF2B5EF4-FFF2-40B4-BE49-F238E27FC236}">
                    <a16:creationId xmlns:a16="http://schemas.microsoft.com/office/drawing/2014/main" id="{40C1A465-998B-45DA-8B43-5BD0EDD31590}"/>
                  </a:ext>
                </a:extLst>
              </p:cNvPr>
              <p:cNvSpPr>
                <a:spLocks noChangeShapeType="1"/>
              </p:cNvSpPr>
              <p:nvPr/>
            </p:nvSpPr>
            <p:spPr bwMode="auto">
              <a:xfrm flipH="1">
                <a:off x="5918" y="284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3" name="Line 586">
                <a:extLst>
                  <a:ext uri="{FF2B5EF4-FFF2-40B4-BE49-F238E27FC236}">
                    <a16:creationId xmlns:a16="http://schemas.microsoft.com/office/drawing/2014/main" id="{3A1E23FE-6C2C-48A5-9F63-04E3DB25D326}"/>
                  </a:ext>
                </a:extLst>
              </p:cNvPr>
              <p:cNvSpPr>
                <a:spLocks noChangeShapeType="1"/>
              </p:cNvSpPr>
              <p:nvPr/>
            </p:nvSpPr>
            <p:spPr bwMode="auto">
              <a:xfrm>
                <a:off x="5932" y="282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4" name="Line 587">
                <a:extLst>
                  <a:ext uri="{FF2B5EF4-FFF2-40B4-BE49-F238E27FC236}">
                    <a16:creationId xmlns:a16="http://schemas.microsoft.com/office/drawing/2014/main" id="{171337F9-1436-490B-8DDE-C138683B0420}"/>
                  </a:ext>
                </a:extLst>
              </p:cNvPr>
              <p:cNvSpPr>
                <a:spLocks noChangeShapeType="1"/>
              </p:cNvSpPr>
              <p:nvPr/>
            </p:nvSpPr>
            <p:spPr bwMode="auto">
              <a:xfrm flipH="1">
                <a:off x="5914" y="2841"/>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5" name="Line 588">
                <a:extLst>
                  <a:ext uri="{FF2B5EF4-FFF2-40B4-BE49-F238E27FC236}">
                    <a16:creationId xmlns:a16="http://schemas.microsoft.com/office/drawing/2014/main" id="{4F5BD195-82E1-4658-9471-7AEDAD36B033}"/>
                  </a:ext>
                </a:extLst>
              </p:cNvPr>
              <p:cNvSpPr>
                <a:spLocks noChangeShapeType="1"/>
              </p:cNvSpPr>
              <p:nvPr/>
            </p:nvSpPr>
            <p:spPr bwMode="auto">
              <a:xfrm>
                <a:off x="5926" y="2825"/>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6" name="Line 589">
                <a:extLst>
                  <a:ext uri="{FF2B5EF4-FFF2-40B4-BE49-F238E27FC236}">
                    <a16:creationId xmlns:a16="http://schemas.microsoft.com/office/drawing/2014/main" id="{74749A0E-8591-458D-B676-D545AC9C2EC7}"/>
                  </a:ext>
                </a:extLst>
              </p:cNvPr>
              <p:cNvSpPr>
                <a:spLocks noChangeShapeType="1"/>
              </p:cNvSpPr>
              <p:nvPr/>
            </p:nvSpPr>
            <p:spPr bwMode="auto">
              <a:xfrm flipH="1">
                <a:off x="5909" y="284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7" name="Line 590">
                <a:extLst>
                  <a:ext uri="{FF2B5EF4-FFF2-40B4-BE49-F238E27FC236}">
                    <a16:creationId xmlns:a16="http://schemas.microsoft.com/office/drawing/2014/main" id="{A99BECB7-7884-442C-B902-69F6C094E616}"/>
                  </a:ext>
                </a:extLst>
              </p:cNvPr>
              <p:cNvSpPr>
                <a:spLocks noChangeShapeType="1"/>
              </p:cNvSpPr>
              <p:nvPr/>
            </p:nvSpPr>
            <p:spPr bwMode="auto">
              <a:xfrm>
                <a:off x="5909" y="2814"/>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8" name="Line 591">
                <a:extLst>
                  <a:ext uri="{FF2B5EF4-FFF2-40B4-BE49-F238E27FC236}">
                    <a16:creationId xmlns:a16="http://schemas.microsoft.com/office/drawing/2014/main" id="{86FFFD78-DEF0-4FD2-9898-482C3D45120E}"/>
                  </a:ext>
                </a:extLst>
              </p:cNvPr>
              <p:cNvSpPr>
                <a:spLocks noChangeShapeType="1"/>
              </p:cNvSpPr>
              <p:nvPr/>
            </p:nvSpPr>
            <p:spPr bwMode="auto">
              <a:xfrm flipH="1">
                <a:off x="5891" y="2831"/>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9" name="Line 592">
                <a:extLst>
                  <a:ext uri="{FF2B5EF4-FFF2-40B4-BE49-F238E27FC236}">
                    <a16:creationId xmlns:a16="http://schemas.microsoft.com/office/drawing/2014/main" id="{B5BE1D04-3659-40F1-9199-675A3D0F8D3F}"/>
                  </a:ext>
                </a:extLst>
              </p:cNvPr>
              <p:cNvSpPr>
                <a:spLocks noChangeShapeType="1"/>
              </p:cNvSpPr>
              <p:nvPr/>
            </p:nvSpPr>
            <p:spPr bwMode="auto">
              <a:xfrm>
                <a:off x="5900" y="2810"/>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0" name="Line 593">
                <a:extLst>
                  <a:ext uri="{FF2B5EF4-FFF2-40B4-BE49-F238E27FC236}">
                    <a16:creationId xmlns:a16="http://schemas.microsoft.com/office/drawing/2014/main" id="{0C5810A0-9C8F-402A-B9AC-29D1F7783374}"/>
                  </a:ext>
                </a:extLst>
              </p:cNvPr>
              <p:cNvSpPr>
                <a:spLocks noChangeShapeType="1"/>
              </p:cNvSpPr>
              <p:nvPr/>
            </p:nvSpPr>
            <p:spPr bwMode="auto">
              <a:xfrm flipH="1">
                <a:off x="5884" y="282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1" name="Line 594">
                <a:extLst>
                  <a:ext uri="{FF2B5EF4-FFF2-40B4-BE49-F238E27FC236}">
                    <a16:creationId xmlns:a16="http://schemas.microsoft.com/office/drawing/2014/main" id="{E89DA046-0553-4D09-A7CD-F0BA53567E59}"/>
                  </a:ext>
                </a:extLst>
              </p:cNvPr>
              <p:cNvSpPr>
                <a:spLocks noChangeShapeType="1"/>
              </p:cNvSpPr>
              <p:nvPr/>
            </p:nvSpPr>
            <p:spPr bwMode="auto">
              <a:xfrm>
                <a:off x="5884" y="280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2" name="Line 595">
                <a:extLst>
                  <a:ext uri="{FF2B5EF4-FFF2-40B4-BE49-F238E27FC236}">
                    <a16:creationId xmlns:a16="http://schemas.microsoft.com/office/drawing/2014/main" id="{B884ACFF-DA75-4A2D-B913-92FE044C8C8E}"/>
                  </a:ext>
                </a:extLst>
              </p:cNvPr>
              <p:cNvSpPr>
                <a:spLocks noChangeShapeType="1"/>
              </p:cNvSpPr>
              <p:nvPr/>
            </p:nvSpPr>
            <p:spPr bwMode="auto">
              <a:xfrm flipH="1">
                <a:off x="5868" y="2819"/>
                <a:ext cx="32"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3" name="Line 596">
                <a:extLst>
                  <a:ext uri="{FF2B5EF4-FFF2-40B4-BE49-F238E27FC236}">
                    <a16:creationId xmlns:a16="http://schemas.microsoft.com/office/drawing/2014/main" id="{B0C18767-3A17-4DB7-AA5F-8261896D434F}"/>
                  </a:ext>
                </a:extLst>
              </p:cNvPr>
              <p:cNvSpPr>
                <a:spLocks noChangeShapeType="1"/>
              </p:cNvSpPr>
              <p:nvPr/>
            </p:nvSpPr>
            <p:spPr bwMode="auto">
              <a:xfrm>
                <a:off x="5869" y="2796"/>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4" name="Line 597">
                <a:extLst>
                  <a:ext uri="{FF2B5EF4-FFF2-40B4-BE49-F238E27FC236}">
                    <a16:creationId xmlns:a16="http://schemas.microsoft.com/office/drawing/2014/main" id="{87AB32BD-1D82-4EF7-A01C-DA4BE85E1461}"/>
                  </a:ext>
                </a:extLst>
              </p:cNvPr>
              <p:cNvSpPr>
                <a:spLocks noChangeShapeType="1"/>
              </p:cNvSpPr>
              <p:nvPr/>
            </p:nvSpPr>
            <p:spPr bwMode="auto">
              <a:xfrm flipH="1">
                <a:off x="5853" y="2814"/>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5" name="Line 598">
                <a:extLst>
                  <a:ext uri="{FF2B5EF4-FFF2-40B4-BE49-F238E27FC236}">
                    <a16:creationId xmlns:a16="http://schemas.microsoft.com/office/drawing/2014/main" id="{622F8B25-126D-4E0A-BBA0-1793E24F9AD5}"/>
                  </a:ext>
                </a:extLst>
              </p:cNvPr>
              <p:cNvSpPr>
                <a:spLocks noChangeShapeType="1"/>
              </p:cNvSpPr>
              <p:nvPr/>
            </p:nvSpPr>
            <p:spPr bwMode="auto">
              <a:xfrm>
                <a:off x="5829" y="2787"/>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6" name="Line 599">
                <a:extLst>
                  <a:ext uri="{FF2B5EF4-FFF2-40B4-BE49-F238E27FC236}">
                    <a16:creationId xmlns:a16="http://schemas.microsoft.com/office/drawing/2014/main" id="{9C9DD3FB-100C-4AA4-9C3D-A6616AC6D7B9}"/>
                  </a:ext>
                </a:extLst>
              </p:cNvPr>
              <p:cNvSpPr>
                <a:spLocks noChangeShapeType="1"/>
              </p:cNvSpPr>
              <p:nvPr/>
            </p:nvSpPr>
            <p:spPr bwMode="auto">
              <a:xfrm flipH="1">
                <a:off x="5812" y="280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7" name="Line 600">
                <a:extLst>
                  <a:ext uri="{FF2B5EF4-FFF2-40B4-BE49-F238E27FC236}">
                    <a16:creationId xmlns:a16="http://schemas.microsoft.com/office/drawing/2014/main" id="{1469A022-08B6-4776-A263-7333E806F7CD}"/>
                  </a:ext>
                </a:extLst>
              </p:cNvPr>
              <p:cNvSpPr>
                <a:spLocks noChangeShapeType="1"/>
              </p:cNvSpPr>
              <p:nvPr/>
            </p:nvSpPr>
            <p:spPr bwMode="auto">
              <a:xfrm>
                <a:off x="5824" y="278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8" name="Line 601">
                <a:extLst>
                  <a:ext uri="{FF2B5EF4-FFF2-40B4-BE49-F238E27FC236}">
                    <a16:creationId xmlns:a16="http://schemas.microsoft.com/office/drawing/2014/main" id="{9934D275-2CDB-47E1-8D13-FC5245DB71AB}"/>
                  </a:ext>
                </a:extLst>
              </p:cNvPr>
              <p:cNvSpPr>
                <a:spLocks noChangeShapeType="1"/>
              </p:cNvSpPr>
              <p:nvPr/>
            </p:nvSpPr>
            <p:spPr bwMode="auto">
              <a:xfrm flipH="1">
                <a:off x="5808" y="279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99" name="Line 602">
                <a:extLst>
                  <a:ext uri="{FF2B5EF4-FFF2-40B4-BE49-F238E27FC236}">
                    <a16:creationId xmlns:a16="http://schemas.microsoft.com/office/drawing/2014/main" id="{437FD3CC-2739-4A7B-AB9C-6822A639420A}"/>
                  </a:ext>
                </a:extLst>
              </p:cNvPr>
              <p:cNvSpPr>
                <a:spLocks noChangeShapeType="1"/>
              </p:cNvSpPr>
              <p:nvPr/>
            </p:nvSpPr>
            <p:spPr bwMode="auto">
              <a:xfrm>
                <a:off x="5788" y="2775"/>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0" name="Line 603">
                <a:extLst>
                  <a:ext uri="{FF2B5EF4-FFF2-40B4-BE49-F238E27FC236}">
                    <a16:creationId xmlns:a16="http://schemas.microsoft.com/office/drawing/2014/main" id="{9B3C0B08-8D8D-43ED-A79A-CC5B558CF1A1}"/>
                  </a:ext>
                </a:extLst>
              </p:cNvPr>
              <p:cNvSpPr>
                <a:spLocks noChangeShapeType="1"/>
              </p:cNvSpPr>
              <p:nvPr/>
            </p:nvSpPr>
            <p:spPr bwMode="auto">
              <a:xfrm flipH="1">
                <a:off x="5772" y="279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1" name="Line 604">
                <a:extLst>
                  <a:ext uri="{FF2B5EF4-FFF2-40B4-BE49-F238E27FC236}">
                    <a16:creationId xmlns:a16="http://schemas.microsoft.com/office/drawing/2014/main" id="{C9C1276B-6BC5-47BE-A960-436100A26927}"/>
                  </a:ext>
                </a:extLst>
              </p:cNvPr>
              <p:cNvSpPr>
                <a:spLocks noChangeShapeType="1"/>
              </p:cNvSpPr>
              <p:nvPr/>
            </p:nvSpPr>
            <p:spPr bwMode="auto">
              <a:xfrm>
                <a:off x="5475" y="263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2" name="Line 605">
                <a:extLst>
                  <a:ext uri="{FF2B5EF4-FFF2-40B4-BE49-F238E27FC236}">
                    <a16:creationId xmlns:a16="http://schemas.microsoft.com/office/drawing/2014/main" id="{E9089360-9F97-4A5D-9C4E-28B1397CC0A5}"/>
                  </a:ext>
                </a:extLst>
              </p:cNvPr>
              <p:cNvSpPr>
                <a:spLocks noChangeShapeType="1"/>
              </p:cNvSpPr>
              <p:nvPr/>
            </p:nvSpPr>
            <p:spPr bwMode="auto">
              <a:xfrm flipH="1">
                <a:off x="5459" y="2649"/>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3" name="Line 606">
                <a:extLst>
                  <a:ext uri="{FF2B5EF4-FFF2-40B4-BE49-F238E27FC236}">
                    <a16:creationId xmlns:a16="http://schemas.microsoft.com/office/drawing/2014/main" id="{9771A267-0F9C-4558-AC3A-4227612187EF}"/>
                  </a:ext>
                </a:extLst>
              </p:cNvPr>
              <p:cNvSpPr>
                <a:spLocks noChangeShapeType="1"/>
              </p:cNvSpPr>
              <p:nvPr/>
            </p:nvSpPr>
            <p:spPr bwMode="auto">
              <a:xfrm>
                <a:off x="5401" y="2594"/>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4" name="Line 607">
                <a:extLst>
                  <a:ext uri="{FF2B5EF4-FFF2-40B4-BE49-F238E27FC236}">
                    <a16:creationId xmlns:a16="http://schemas.microsoft.com/office/drawing/2014/main" id="{0A3C0009-8BF6-4471-A381-ADC687BE5557}"/>
                  </a:ext>
                </a:extLst>
              </p:cNvPr>
              <p:cNvSpPr>
                <a:spLocks noChangeShapeType="1"/>
              </p:cNvSpPr>
              <p:nvPr/>
            </p:nvSpPr>
            <p:spPr bwMode="auto">
              <a:xfrm flipH="1">
                <a:off x="5383" y="2612"/>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5" name="Line 608">
                <a:extLst>
                  <a:ext uri="{FF2B5EF4-FFF2-40B4-BE49-F238E27FC236}">
                    <a16:creationId xmlns:a16="http://schemas.microsoft.com/office/drawing/2014/main" id="{9A11D594-70C1-4A25-9CC9-AF78FD2647B4}"/>
                  </a:ext>
                </a:extLst>
              </p:cNvPr>
              <p:cNvSpPr>
                <a:spLocks noChangeShapeType="1"/>
              </p:cNvSpPr>
              <p:nvPr/>
            </p:nvSpPr>
            <p:spPr bwMode="auto">
              <a:xfrm>
                <a:off x="5133" y="2477"/>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6" name="Line 609">
                <a:extLst>
                  <a:ext uri="{FF2B5EF4-FFF2-40B4-BE49-F238E27FC236}">
                    <a16:creationId xmlns:a16="http://schemas.microsoft.com/office/drawing/2014/main" id="{FAD1AD64-15E2-416D-9ECC-9FCC0AE49FAC}"/>
                  </a:ext>
                </a:extLst>
              </p:cNvPr>
              <p:cNvSpPr>
                <a:spLocks noChangeShapeType="1"/>
              </p:cNvSpPr>
              <p:nvPr/>
            </p:nvSpPr>
            <p:spPr bwMode="auto">
              <a:xfrm flipH="1">
                <a:off x="5116" y="2493"/>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7" name="Line 610">
                <a:extLst>
                  <a:ext uri="{FF2B5EF4-FFF2-40B4-BE49-F238E27FC236}">
                    <a16:creationId xmlns:a16="http://schemas.microsoft.com/office/drawing/2014/main" id="{9D3D812B-A402-4688-B731-F1D5909E695D}"/>
                  </a:ext>
                </a:extLst>
              </p:cNvPr>
              <p:cNvSpPr>
                <a:spLocks noChangeShapeType="1"/>
              </p:cNvSpPr>
              <p:nvPr/>
            </p:nvSpPr>
            <p:spPr bwMode="auto">
              <a:xfrm>
                <a:off x="5079" y="245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8" name="Line 611">
                <a:extLst>
                  <a:ext uri="{FF2B5EF4-FFF2-40B4-BE49-F238E27FC236}">
                    <a16:creationId xmlns:a16="http://schemas.microsoft.com/office/drawing/2014/main" id="{EBECA742-0259-4DCB-8A01-DDA1D13C3428}"/>
                  </a:ext>
                </a:extLst>
              </p:cNvPr>
              <p:cNvSpPr>
                <a:spLocks noChangeShapeType="1"/>
              </p:cNvSpPr>
              <p:nvPr/>
            </p:nvSpPr>
            <p:spPr bwMode="auto">
              <a:xfrm flipH="1">
                <a:off x="5062" y="2474"/>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09" name="Line 612">
                <a:extLst>
                  <a:ext uri="{FF2B5EF4-FFF2-40B4-BE49-F238E27FC236}">
                    <a16:creationId xmlns:a16="http://schemas.microsoft.com/office/drawing/2014/main" id="{B153414C-C77F-4E97-BA3F-3B28ABBC842E}"/>
                  </a:ext>
                </a:extLst>
              </p:cNvPr>
              <p:cNvSpPr>
                <a:spLocks noChangeShapeType="1"/>
              </p:cNvSpPr>
              <p:nvPr/>
            </p:nvSpPr>
            <p:spPr bwMode="auto">
              <a:xfrm>
                <a:off x="5040" y="244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0" name="Line 613">
                <a:extLst>
                  <a:ext uri="{FF2B5EF4-FFF2-40B4-BE49-F238E27FC236}">
                    <a16:creationId xmlns:a16="http://schemas.microsoft.com/office/drawing/2014/main" id="{CA9E7B50-E75F-492C-ABAE-B1A2CB5D24BF}"/>
                  </a:ext>
                </a:extLst>
              </p:cNvPr>
              <p:cNvSpPr>
                <a:spLocks noChangeShapeType="1"/>
              </p:cNvSpPr>
              <p:nvPr/>
            </p:nvSpPr>
            <p:spPr bwMode="auto">
              <a:xfrm flipH="1">
                <a:off x="5022" y="246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1" name="Line 614">
                <a:extLst>
                  <a:ext uri="{FF2B5EF4-FFF2-40B4-BE49-F238E27FC236}">
                    <a16:creationId xmlns:a16="http://schemas.microsoft.com/office/drawing/2014/main" id="{DA20EDD5-ECBA-4AFF-9774-7EB145DE1D8B}"/>
                  </a:ext>
                </a:extLst>
              </p:cNvPr>
              <p:cNvSpPr>
                <a:spLocks noChangeShapeType="1"/>
              </p:cNvSpPr>
              <p:nvPr/>
            </p:nvSpPr>
            <p:spPr bwMode="auto">
              <a:xfrm>
                <a:off x="5026" y="243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2" name="Line 615">
                <a:extLst>
                  <a:ext uri="{FF2B5EF4-FFF2-40B4-BE49-F238E27FC236}">
                    <a16:creationId xmlns:a16="http://schemas.microsoft.com/office/drawing/2014/main" id="{83898D34-C23F-4FDF-91D4-DCD45882B34A}"/>
                  </a:ext>
                </a:extLst>
              </p:cNvPr>
              <p:cNvSpPr>
                <a:spLocks noChangeShapeType="1"/>
              </p:cNvSpPr>
              <p:nvPr/>
            </p:nvSpPr>
            <p:spPr bwMode="auto">
              <a:xfrm flipH="1">
                <a:off x="5010" y="245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3" name="Line 616">
                <a:extLst>
                  <a:ext uri="{FF2B5EF4-FFF2-40B4-BE49-F238E27FC236}">
                    <a16:creationId xmlns:a16="http://schemas.microsoft.com/office/drawing/2014/main" id="{2F070D82-7DA7-402C-832B-2504926D08CA}"/>
                  </a:ext>
                </a:extLst>
              </p:cNvPr>
              <p:cNvSpPr>
                <a:spLocks noChangeShapeType="1"/>
              </p:cNvSpPr>
              <p:nvPr/>
            </p:nvSpPr>
            <p:spPr bwMode="auto">
              <a:xfrm>
                <a:off x="4947" y="2412"/>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4" name="Line 617">
                <a:extLst>
                  <a:ext uri="{FF2B5EF4-FFF2-40B4-BE49-F238E27FC236}">
                    <a16:creationId xmlns:a16="http://schemas.microsoft.com/office/drawing/2014/main" id="{800295DE-1B51-497D-8219-1748A4975C65}"/>
                  </a:ext>
                </a:extLst>
              </p:cNvPr>
              <p:cNvSpPr>
                <a:spLocks noChangeShapeType="1"/>
              </p:cNvSpPr>
              <p:nvPr/>
            </p:nvSpPr>
            <p:spPr bwMode="auto">
              <a:xfrm flipH="1">
                <a:off x="4929" y="2430"/>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5" name="Line 618">
                <a:extLst>
                  <a:ext uri="{FF2B5EF4-FFF2-40B4-BE49-F238E27FC236}">
                    <a16:creationId xmlns:a16="http://schemas.microsoft.com/office/drawing/2014/main" id="{3C0616D6-4808-4AEA-96BB-DC083BCE2912}"/>
                  </a:ext>
                </a:extLst>
              </p:cNvPr>
              <p:cNvSpPr>
                <a:spLocks noChangeShapeType="1"/>
              </p:cNvSpPr>
              <p:nvPr/>
            </p:nvSpPr>
            <p:spPr bwMode="auto">
              <a:xfrm>
                <a:off x="4866" y="2391"/>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6" name="Line 619">
                <a:extLst>
                  <a:ext uri="{FF2B5EF4-FFF2-40B4-BE49-F238E27FC236}">
                    <a16:creationId xmlns:a16="http://schemas.microsoft.com/office/drawing/2014/main" id="{BC69A282-8C70-4B27-9072-65EE1E568B5A}"/>
                  </a:ext>
                </a:extLst>
              </p:cNvPr>
              <p:cNvSpPr>
                <a:spLocks noChangeShapeType="1"/>
              </p:cNvSpPr>
              <p:nvPr/>
            </p:nvSpPr>
            <p:spPr bwMode="auto">
              <a:xfrm flipH="1">
                <a:off x="4848" y="2408"/>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7" name="Line 620">
                <a:extLst>
                  <a:ext uri="{FF2B5EF4-FFF2-40B4-BE49-F238E27FC236}">
                    <a16:creationId xmlns:a16="http://schemas.microsoft.com/office/drawing/2014/main" id="{7FD9DE24-7004-4D5A-B910-0DB859803E70}"/>
                  </a:ext>
                </a:extLst>
              </p:cNvPr>
              <p:cNvSpPr>
                <a:spLocks noChangeShapeType="1"/>
              </p:cNvSpPr>
              <p:nvPr/>
            </p:nvSpPr>
            <p:spPr bwMode="auto">
              <a:xfrm>
                <a:off x="4800" y="238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8" name="Line 621">
                <a:extLst>
                  <a:ext uri="{FF2B5EF4-FFF2-40B4-BE49-F238E27FC236}">
                    <a16:creationId xmlns:a16="http://schemas.microsoft.com/office/drawing/2014/main" id="{911C235D-4BDE-4CBD-8E6E-DB173C6924D2}"/>
                  </a:ext>
                </a:extLst>
              </p:cNvPr>
              <p:cNvSpPr>
                <a:spLocks noChangeShapeType="1"/>
              </p:cNvSpPr>
              <p:nvPr/>
            </p:nvSpPr>
            <p:spPr bwMode="auto">
              <a:xfrm flipH="1">
                <a:off x="4782" y="2399"/>
                <a:ext cx="35"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19" name="Line 622">
                <a:extLst>
                  <a:ext uri="{FF2B5EF4-FFF2-40B4-BE49-F238E27FC236}">
                    <a16:creationId xmlns:a16="http://schemas.microsoft.com/office/drawing/2014/main" id="{933CA8AD-8C5A-4996-B4FF-14F7D4B3FD2C}"/>
                  </a:ext>
                </a:extLst>
              </p:cNvPr>
              <p:cNvSpPr>
                <a:spLocks noChangeShapeType="1"/>
              </p:cNvSpPr>
              <p:nvPr/>
            </p:nvSpPr>
            <p:spPr bwMode="auto">
              <a:xfrm>
                <a:off x="5725" y="2753"/>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0" name="Line 623">
                <a:extLst>
                  <a:ext uri="{FF2B5EF4-FFF2-40B4-BE49-F238E27FC236}">
                    <a16:creationId xmlns:a16="http://schemas.microsoft.com/office/drawing/2014/main" id="{29ADF5C7-CC5C-4D2D-A320-2425CDC38BFC}"/>
                  </a:ext>
                </a:extLst>
              </p:cNvPr>
              <p:cNvSpPr>
                <a:spLocks noChangeShapeType="1"/>
              </p:cNvSpPr>
              <p:nvPr/>
            </p:nvSpPr>
            <p:spPr bwMode="auto">
              <a:xfrm flipH="1">
                <a:off x="5709" y="2769"/>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1" name="Line 624">
                <a:extLst>
                  <a:ext uri="{FF2B5EF4-FFF2-40B4-BE49-F238E27FC236}">
                    <a16:creationId xmlns:a16="http://schemas.microsoft.com/office/drawing/2014/main" id="{D8C3732B-D1AB-4152-A203-57EBD807C587}"/>
                  </a:ext>
                </a:extLst>
              </p:cNvPr>
              <p:cNvSpPr>
                <a:spLocks noChangeShapeType="1"/>
              </p:cNvSpPr>
              <p:nvPr/>
            </p:nvSpPr>
            <p:spPr bwMode="auto">
              <a:xfrm>
                <a:off x="5700" y="2739"/>
                <a:ext cx="0" cy="35"/>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2" name="Line 625">
                <a:extLst>
                  <a:ext uri="{FF2B5EF4-FFF2-40B4-BE49-F238E27FC236}">
                    <a16:creationId xmlns:a16="http://schemas.microsoft.com/office/drawing/2014/main" id="{7AEF919A-3AB8-4A4D-ABC6-ECD9613EC34F}"/>
                  </a:ext>
                </a:extLst>
              </p:cNvPr>
              <p:cNvSpPr>
                <a:spLocks noChangeShapeType="1"/>
              </p:cNvSpPr>
              <p:nvPr/>
            </p:nvSpPr>
            <p:spPr bwMode="auto">
              <a:xfrm flipH="1">
                <a:off x="5682" y="2756"/>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3" name="Line 626">
                <a:extLst>
                  <a:ext uri="{FF2B5EF4-FFF2-40B4-BE49-F238E27FC236}">
                    <a16:creationId xmlns:a16="http://schemas.microsoft.com/office/drawing/2014/main" id="{D15FB207-2BB7-4DCA-B6AD-3D0D710788A1}"/>
                  </a:ext>
                </a:extLst>
              </p:cNvPr>
              <p:cNvSpPr>
                <a:spLocks noChangeShapeType="1"/>
              </p:cNvSpPr>
              <p:nvPr/>
            </p:nvSpPr>
            <p:spPr bwMode="auto">
              <a:xfrm>
                <a:off x="6171" y="2906"/>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4" name="Line 627">
                <a:extLst>
                  <a:ext uri="{FF2B5EF4-FFF2-40B4-BE49-F238E27FC236}">
                    <a16:creationId xmlns:a16="http://schemas.microsoft.com/office/drawing/2014/main" id="{1E5180F7-10C8-488A-A764-CDEF65521231}"/>
                  </a:ext>
                </a:extLst>
              </p:cNvPr>
              <p:cNvSpPr>
                <a:spLocks noChangeShapeType="1"/>
              </p:cNvSpPr>
              <p:nvPr/>
            </p:nvSpPr>
            <p:spPr bwMode="auto">
              <a:xfrm flipH="1">
                <a:off x="6155" y="2924"/>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5" name="Line 628">
                <a:extLst>
                  <a:ext uri="{FF2B5EF4-FFF2-40B4-BE49-F238E27FC236}">
                    <a16:creationId xmlns:a16="http://schemas.microsoft.com/office/drawing/2014/main" id="{48A7046C-5CB4-4CB2-A0C4-4F44D59B103A}"/>
                  </a:ext>
                </a:extLst>
              </p:cNvPr>
              <p:cNvSpPr>
                <a:spLocks noChangeShapeType="1"/>
              </p:cNvSpPr>
              <p:nvPr/>
            </p:nvSpPr>
            <p:spPr bwMode="auto">
              <a:xfrm>
                <a:off x="6623" y="304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6" name="Line 629">
                <a:extLst>
                  <a:ext uri="{FF2B5EF4-FFF2-40B4-BE49-F238E27FC236}">
                    <a16:creationId xmlns:a16="http://schemas.microsoft.com/office/drawing/2014/main" id="{419E36D7-A11C-4029-B8ED-904183EFA116}"/>
                  </a:ext>
                </a:extLst>
              </p:cNvPr>
              <p:cNvSpPr>
                <a:spLocks noChangeShapeType="1"/>
              </p:cNvSpPr>
              <p:nvPr/>
            </p:nvSpPr>
            <p:spPr bwMode="auto">
              <a:xfrm flipH="1">
                <a:off x="6607" y="3057"/>
                <a:ext cx="33"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7" name="Line 630">
                <a:extLst>
                  <a:ext uri="{FF2B5EF4-FFF2-40B4-BE49-F238E27FC236}">
                    <a16:creationId xmlns:a16="http://schemas.microsoft.com/office/drawing/2014/main" id="{EE99758D-A267-44E6-9A71-3CD28DFB81B2}"/>
                  </a:ext>
                </a:extLst>
              </p:cNvPr>
              <p:cNvSpPr>
                <a:spLocks noChangeShapeType="1"/>
              </p:cNvSpPr>
              <p:nvPr/>
            </p:nvSpPr>
            <p:spPr bwMode="auto">
              <a:xfrm>
                <a:off x="7066" y="3131"/>
                <a:ext cx="0" cy="34"/>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8" name="Line 631">
                <a:extLst>
                  <a:ext uri="{FF2B5EF4-FFF2-40B4-BE49-F238E27FC236}">
                    <a16:creationId xmlns:a16="http://schemas.microsoft.com/office/drawing/2014/main" id="{847450E4-2244-413A-A44A-BE0EB1BB492D}"/>
                  </a:ext>
                </a:extLst>
              </p:cNvPr>
              <p:cNvSpPr>
                <a:spLocks noChangeShapeType="1"/>
              </p:cNvSpPr>
              <p:nvPr/>
            </p:nvSpPr>
            <p:spPr bwMode="auto">
              <a:xfrm flipH="1">
                <a:off x="7050" y="3147"/>
                <a:ext cx="34" cy="0"/>
              </a:xfrm>
              <a:prstGeom prst="line">
                <a:avLst/>
              </a:prstGeom>
              <a:noFill/>
              <a:ln w="9525" cap="flat">
                <a:solidFill>
                  <a:srgbClr val="FF66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29" name="Oval 632">
                <a:extLst>
                  <a:ext uri="{FF2B5EF4-FFF2-40B4-BE49-F238E27FC236}">
                    <a16:creationId xmlns:a16="http://schemas.microsoft.com/office/drawing/2014/main" id="{90D07703-2AB4-436E-8689-0318580EDCD4}"/>
                  </a:ext>
                </a:extLst>
              </p:cNvPr>
              <p:cNvSpPr>
                <a:spLocks noChangeArrowheads="1"/>
              </p:cNvSpPr>
              <p:nvPr/>
            </p:nvSpPr>
            <p:spPr bwMode="auto">
              <a:xfrm>
                <a:off x="7046" y="3281"/>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0" name="Oval 633">
                <a:extLst>
                  <a:ext uri="{FF2B5EF4-FFF2-40B4-BE49-F238E27FC236}">
                    <a16:creationId xmlns:a16="http://schemas.microsoft.com/office/drawing/2014/main" id="{E78AC133-D929-4E9B-A3B5-831E03CFE9EA}"/>
                  </a:ext>
                </a:extLst>
              </p:cNvPr>
              <p:cNvSpPr>
                <a:spLocks noChangeArrowheads="1"/>
              </p:cNvSpPr>
              <p:nvPr/>
            </p:nvSpPr>
            <p:spPr bwMode="auto">
              <a:xfrm>
                <a:off x="7010" y="328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1" name="Oval 634">
                <a:extLst>
                  <a:ext uri="{FF2B5EF4-FFF2-40B4-BE49-F238E27FC236}">
                    <a16:creationId xmlns:a16="http://schemas.microsoft.com/office/drawing/2014/main" id="{041F9BA6-E622-41EA-9787-AE8BF6ABB227}"/>
                  </a:ext>
                </a:extLst>
              </p:cNvPr>
              <p:cNvSpPr>
                <a:spLocks noChangeArrowheads="1"/>
              </p:cNvSpPr>
              <p:nvPr/>
            </p:nvSpPr>
            <p:spPr bwMode="auto">
              <a:xfrm>
                <a:off x="6872" y="319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2" name="Oval 635">
                <a:extLst>
                  <a:ext uri="{FF2B5EF4-FFF2-40B4-BE49-F238E27FC236}">
                    <a16:creationId xmlns:a16="http://schemas.microsoft.com/office/drawing/2014/main" id="{66E65DE9-D12C-4ECF-B17B-41F4FC846E76}"/>
                  </a:ext>
                </a:extLst>
              </p:cNvPr>
              <p:cNvSpPr>
                <a:spLocks noChangeArrowheads="1"/>
              </p:cNvSpPr>
              <p:nvPr/>
            </p:nvSpPr>
            <p:spPr bwMode="auto">
              <a:xfrm>
                <a:off x="6823" y="3197"/>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3" name="Oval 636">
                <a:extLst>
                  <a:ext uri="{FF2B5EF4-FFF2-40B4-BE49-F238E27FC236}">
                    <a16:creationId xmlns:a16="http://schemas.microsoft.com/office/drawing/2014/main" id="{EF262BC2-19E2-44DC-B59D-129275597AEA}"/>
                  </a:ext>
                </a:extLst>
              </p:cNvPr>
              <p:cNvSpPr>
                <a:spLocks noChangeArrowheads="1"/>
              </p:cNvSpPr>
              <p:nvPr/>
            </p:nvSpPr>
            <p:spPr bwMode="auto">
              <a:xfrm>
                <a:off x="6728" y="319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4" name="Oval 637">
                <a:extLst>
                  <a:ext uri="{FF2B5EF4-FFF2-40B4-BE49-F238E27FC236}">
                    <a16:creationId xmlns:a16="http://schemas.microsoft.com/office/drawing/2014/main" id="{CEAF68B6-F742-4EE8-BFEA-1B1CF24AC818}"/>
                  </a:ext>
                </a:extLst>
              </p:cNvPr>
              <p:cNvSpPr>
                <a:spLocks noChangeArrowheads="1"/>
              </p:cNvSpPr>
              <p:nvPr/>
            </p:nvSpPr>
            <p:spPr bwMode="auto">
              <a:xfrm>
                <a:off x="6707" y="319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5" name="Oval 638">
                <a:extLst>
                  <a:ext uri="{FF2B5EF4-FFF2-40B4-BE49-F238E27FC236}">
                    <a16:creationId xmlns:a16="http://schemas.microsoft.com/office/drawing/2014/main" id="{88286E72-7792-493D-8393-4CE5768F215E}"/>
                  </a:ext>
                </a:extLst>
              </p:cNvPr>
              <p:cNvSpPr>
                <a:spLocks noChangeArrowheads="1"/>
              </p:cNvSpPr>
              <p:nvPr/>
            </p:nvSpPr>
            <p:spPr bwMode="auto">
              <a:xfrm>
                <a:off x="6671" y="31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6" name="Oval 639">
                <a:extLst>
                  <a:ext uri="{FF2B5EF4-FFF2-40B4-BE49-F238E27FC236}">
                    <a16:creationId xmlns:a16="http://schemas.microsoft.com/office/drawing/2014/main" id="{F2453EE5-1A43-4872-B41A-4A813B41EB1C}"/>
                  </a:ext>
                </a:extLst>
              </p:cNvPr>
              <p:cNvSpPr>
                <a:spLocks noChangeArrowheads="1"/>
              </p:cNvSpPr>
              <p:nvPr/>
            </p:nvSpPr>
            <p:spPr bwMode="auto">
              <a:xfrm>
                <a:off x="6641" y="31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7" name="Oval 640">
                <a:extLst>
                  <a:ext uri="{FF2B5EF4-FFF2-40B4-BE49-F238E27FC236}">
                    <a16:creationId xmlns:a16="http://schemas.microsoft.com/office/drawing/2014/main" id="{5CCE32EB-BA69-46F2-9FA1-700315B3D152}"/>
                  </a:ext>
                </a:extLst>
              </p:cNvPr>
              <p:cNvSpPr>
                <a:spLocks noChangeArrowheads="1"/>
              </p:cNvSpPr>
              <p:nvPr/>
            </p:nvSpPr>
            <p:spPr bwMode="auto">
              <a:xfrm>
                <a:off x="6653" y="31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8" name="Oval 641">
                <a:extLst>
                  <a:ext uri="{FF2B5EF4-FFF2-40B4-BE49-F238E27FC236}">
                    <a16:creationId xmlns:a16="http://schemas.microsoft.com/office/drawing/2014/main" id="{BD35BFF5-7DA5-42AB-8B3E-F8DD350B6BF0}"/>
                  </a:ext>
                </a:extLst>
              </p:cNvPr>
              <p:cNvSpPr>
                <a:spLocks noChangeArrowheads="1"/>
              </p:cNvSpPr>
              <p:nvPr/>
            </p:nvSpPr>
            <p:spPr bwMode="auto">
              <a:xfrm>
                <a:off x="6631" y="31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39" name="Oval 642">
                <a:extLst>
                  <a:ext uri="{FF2B5EF4-FFF2-40B4-BE49-F238E27FC236}">
                    <a16:creationId xmlns:a16="http://schemas.microsoft.com/office/drawing/2014/main" id="{2C7CC75B-EE9D-4CD5-888B-25A8853CA14E}"/>
                  </a:ext>
                </a:extLst>
              </p:cNvPr>
              <p:cNvSpPr>
                <a:spLocks noChangeArrowheads="1"/>
              </p:cNvSpPr>
              <p:nvPr/>
            </p:nvSpPr>
            <p:spPr bwMode="auto">
              <a:xfrm>
                <a:off x="6596" y="31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0" name="Oval 643">
                <a:extLst>
                  <a:ext uri="{FF2B5EF4-FFF2-40B4-BE49-F238E27FC236}">
                    <a16:creationId xmlns:a16="http://schemas.microsoft.com/office/drawing/2014/main" id="{5DD197A6-2B8E-466D-8E88-5F0BA2C95960}"/>
                  </a:ext>
                </a:extLst>
              </p:cNvPr>
              <p:cNvSpPr>
                <a:spLocks noChangeArrowheads="1"/>
              </p:cNvSpPr>
              <p:nvPr/>
            </p:nvSpPr>
            <p:spPr bwMode="auto">
              <a:xfrm>
                <a:off x="6586" y="31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1" name="Oval 644">
                <a:extLst>
                  <a:ext uri="{FF2B5EF4-FFF2-40B4-BE49-F238E27FC236}">
                    <a16:creationId xmlns:a16="http://schemas.microsoft.com/office/drawing/2014/main" id="{984C7352-016F-46B4-9A49-7EB39E99345F}"/>
                  </a:ext>
                </a:extLst>
              </p:cNvPr>
              <p:cNvSpPr>
                <a:spLocks noChangeArrowheads="1"/>
              </p:cNvSpPr>
              <p:nvPr/>
            </p:nvSpPr>
            <p:spPr bwMode="auto">
              <a:xfrm>
                <a:off x="6570" y="3164"/>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2" name="Oval 645">
                <a:extLst>
                  <a:ext uri="{FF2B5EF4-FFF2-40B4-BE49-F238E27FC236}">
                    <a16:creationId xmlns:a16="http://schemas.microsoft.com/office/drawing/2014/main" id="{B13B206D-3B55-46E3-889B-2127CF1AECF3}"/>
                  </a:ext>
                </a:extLst>
              </p:cNvPr>
              <p:cNvSpPr>
                <a:spLocks noChangeArrowheads="1"/>
              </p:cNvSpPr>
              <p:nvPr/>
            </p:nvSpPr>
            <p:spPr bwMode="auto">
              <a:xfrm>
                <a:off x="6549" y="31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3" name="Oval 646">
                <a:extLst>
                  <a:ext uri="{FF2B5EF4-FFF2-40B4-BE49-F238E27FC236}">
                    <a16:creationId xmlns:a16="http://schemas.microsoft.com/office/drawing/2014/main" id="{6763DCF0-2B0C-4DAD-A62A-04AC1F1C45DB}"/>
                  </a:ext>
                </a:extLst>
              </p:cNvPr>
              <p:cNvSpPr>
                <a:spLocks noChangeArrowheads="1"/>
              </p:cNvSpPr>
              <p:nvPr/>
            </p:nvSpPr>
            <p:spPr bwMode="auto">
              <a:xfrm>
                <a:off x="6517" y="31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4" name="Oval 647">
                <a:extLst>
                  <a:ext uri="{FF2B5EF4-FFF2-40B4-BE49-F238E27FC236}">
                    <a16:creationId xmlns:a16="http://schemas.microsoft.com/office/drawing/2014/main" id="{CFD170CC-F1DB-47EF-BF13-C38F7934F97A}"/>
                  </a:ext>
                </a:extLst>
              </p:cNvPr>
              <p:cNvSpPr>
                <a:spLocks noChangeArrowheads="1"/>
              </p:cNvSpPr>
              <p:nvPr/>
            </p:nvSpPr>
            <p:spPr bwMode="auto">
              <a:xfrm>
                <a:off x="6493" y="314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5" name="Oval 648">
                <a:extLst>
                  <a:ext uri="{FF2B5EF4-FFF2-40B4-BE49-F238E27FC236}">
                    <a16:creationId xmlns:a16="http://schemas.microsoft.com/office/drawing/2014/main" id="{D626F976-0DA1-4BE1-95A8-BEF32116E97C}"/>
                  </a:ext>
                </a:extLst>
              </p:cNvPr>
              <p:cNvSpPr>
                <a:spLocks noChangeArrowheads="1"/>
              </p:cNvSpPr>
              <p:nvPr/>
            </p:nvSpPr>
            <p:spPr bwMode="auto">
              <a:xfrm>
                <a:off x="6444" y="3138"/>
                <a:ext cx="31"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6" name="Oval 649">
                <a:extLst>
                  <a:ext uri="{FF2B5EF4-FFF2-40B4-BE49-F238E27FC236}">
                    <a16:creationId xmlns:a16="http://schemas.microsoft.com/office/drawing/2014/main" id="{F9846783-F7F6-478A-B05C-9DE93103DEC0}"/>
                  </a:ext>
                </a:extLst>
              </p:cNvPr>
              <p:cNvSpPr>
                <a:spLocks noChangeArrowheads="1"/>
              </p:cNvSpPr>
              <p:nvPr/>
            </p:nvSpPr>
            <p:spPr bwMode="auto">
              <a:xfrm>
                <a:off x="6405" y="310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7" name="Oval 650">
                <a:extLst>
                  <a:ext uri="{FF2B5EF4-FFF2-40B4-BE49-F238E27FC236}">
                    <a16:creationId xmlns:a16="http://schemas.microsoft.com/office/drawing/2014/main" id="{C3172834-3AA3-41A8-AA35-07263802A70C}"/>
                  </a:ext>
                </a:extLst>
              </p:cNvPr>
              <p:cNvSpPr>
                <a:spLocks noChangeArrowheads="1"/>
              </p:cNvSpPr>
              <p:nvPr/>
            </p:nvSpPr>
            <p:spPr bwMode="auto">
              <a:xfrm>
                <a:off x="6384" y="310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8" name="Oval 651">
                <a:extLst>
                  <a:ext uri="{FF2B5EF4-FFF2-40B4-BE49-F238E27FC236}">
                    <a16:creationId xmlns:a16="http://schemas.microsoft.com/office/drawing/2014/main" id="{0A6A9EC4-C671-43E9-9EFC-3BFE40EFD051}"/>
                  </a:ext>
                </a:extLst>
              </p:cNvPr>
              <p:cNvSpPr>
                <a:spLocks noChangeArrowheads="1"/>
              </p:cNvSpPr>
              <p:nvPr/>
            </p:nvSpPr>
            <p:spPr bwMode="auto">
              <a:xfrm>
                <a:off x="6364" y="310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49" name="Oval 652">
                <a:extLst>
                  <a:ext uri="{FF2B5EF4-FFF2-40B4-BE49-F238E27FC236}">
                    <a16:creationId xmlns:a16="http://schemas.microsoft.com/office/drawing/2014/main" id="{13F2285E-DCF2-4B06-B5AE-DD7537A2316D}"/>
                  </a:ext>
                </a:extLst>
              </p:cNvPr>
              <p:cNvSpPr>
                <a:spLocks noChangeArrowheads="1"/>
              </p:cNvSpPr>
              <p:nvPr/>
            </p:nvSpPr>
            <p:spPr bwMode="auto">
              <a:xfrm>
                <a:off x="6350" y="3104"/>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0" name="Oval 653">
                <a:extLst>
                  <a:ext uri="{FF2B5EF4-FFF2-40B4-BE49-F238E27FC236}">
                    <a16:creationId xmlns:a16="http://schemas.microsoft.com/office/drawing/2014/main" id="{F9B79D65-44BA-4A9E-814C-935AC1E8DB5C}"/>
                  </a:ext>
                </a:extLst>
              </p:cNvPr>
              <p:cNvSpPr>
                <a:spLocks noChangeArrowheads="1"/>
              </p:cNvSpPr>
              <p:nvPr/>
            </p:nvSpPr>
            <p:spPr bwMode="auto">
              <a:xfrm>
                <a:off x="6300" y="308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1" name="Oval 654">
                <a:extLst>
                  <a:ext uri="{FF2B5EF4-FFF2-40B4-BE49-F238E27FC236}">
                    <a16:creationId xmlns:a16="http://schemas.microsoft.com/office/drawing/2014/main" id="{FBBEC1E4-61A0-4C24-BFC2-C6564439FB27}"/>
                  </a:ext>
                </a:extLst>
              </p:cNvPr>
              <p:cNvSpPr>
                <a:spLocks noChangeArrowheads="1"/>
              </p:cNvSpPr>
              <p:nvPr/>
            </p:nvSpPr>
            <p:spPr bwMode="auto">
              <a:xfrm>
                <a:off x="6294" y="308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2" name="Oval 655">
                <a:extLst>
                  <a:ext uri="{FF2B5EF4-FFF2-40B4-BE49-F238E27FC236}">
                    <a16:creationId xmlns:a16="http://schemas.microsoft.com/office/drawing/2014/main" id="{83449165-82CB-455E-93A3-2A4568212395}"/>
                  </a:ext>
                </a:extLst>
              </p:cNvPr>
              <p:cNvSpPr>
                <a:spLocks noChangeArrowheads="1"/>
              </p:cNvSpPr>
              <p:nvPr/>
            </p:nvSpPr>
            <p:spPr bwMode="auto">
              <a:xfrm>
                <a:off x="6270" y="308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3" name="Oval 656">
                <a:extLst>
                  <a:ext uri="{FF2B5EF4-FFF2-40B4-BE49-F238E27FC236}">
                    <a16:creationId xmlns:a16="http://schemas.microsoft.com/office/drawing/2014/main" id="{75A0B6F3-BA21-42D7-9140-F0F93422C6E8}"/>
                  </a:ext>
                </a:extLst>
              </p:cNvPr>
              <p:cNvSpPr>
                <a:spLocks noChangeArrowheads="1"/>
              </p:cNvSpPr>
              <p:nvPr/>
            </p:nvSpPr>
            <p:spPr bwMode="auto">
              <a:xfrm>
                <a:off x="6240" y="307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4" name="Oval 657">
                <a:extLst>
                  <a:ext uri="{FF2B5EF4-FFF2-40B4-BE49-F238E27FC236}">
                    <a16:creationId xmlns:a16="http://schemas.microsoft.com/office/drawing/2014/main" id="{3F342E6F-D5C8-49A5-9802-E186016ED1A5}"/>
                  </a:ext>
                </a:extLst>
              </p:cNvPr>
              <p:cNvSpPr>
                <a:spLocks noChangeArrowheads="1"/>
              </p:cNvSpPr>
              <p:nvPr/>
            </p:nvSpPr>
            <p:spPr bwMode="auto">
              <a:xfrm>
                <a:off x="6219" y="307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5" name="Oval 658">
                <a:extLst>
                  <a:ext uri="{FF2B5EF4-FFF2-40B4-BE49-F238E27FC236}">
                    <a16:creationId xmlns:a16="http://schemas.microsoft.com/office/drawing/2014/main" id="{FED88BAB-59D2-42E8-AC8F-037EC049C3F2}"/>
                  </a:ext>
                </a:extLst>
              </p:cNvPr>
              <p:cNvSpPr>
                <a:spLocks noChangeArrowheads="1"/>
              </p:cNvSpPr>
              <p:nvPr/>
            </p:nvSpPr>
            <p:spPr bwMode="auto">
              <a:xfrm>
                <a:off x="6194" y="306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6" name="Oval 659">
                <a:extLst>
                  <a:ext uri="{FF2B5EF4-FFF2-40B4-BE49-F238E27FC236}">
                    <a16:creationId xmlns:a16="http://schemas.microsoft.com/office/drawing/2014/main" id="{D3BAA2E5-C610-4350-A735-C9B3079F1BC9}"/>
                  </a:ext>
                </a:extLst>
              </p:cNvPr>
              <p:cNvSpPr>
                <a:spLocks noChangeArrowheads="1"/>
              </p:cNvSpPr>
              <p:nvPr/>
            </p:nvSpPr>
            <p:spPr bwMode="auto">
              <a:xfrm>
                <a:off x="6186" y="306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7" name="Oval 660">
                <a:extLst>
                  <a:ext uri="{FF2B5EF4-FFF2-40B4-BE49-F238E27FC236}">
                    <a16:creationId xmlns:a16="http://schemas.microsoft.com/office/drawing/2014/main" id="{4CCCE03F-B81B-4773-81AC-C73363872A25}"/>
                  </a:ext>
                </a:extLst>
              </p:cNvPr>
              <p:cNvSpPr>
                <a:spLocks noChangeArrowheads="1"/>
              </p:cNvSpPr>
              <p:nvPr/>
            </p:nvSpPr>
            <p:spPr bwMode="auto">
              <a:xfrm>
                <a:off x="6173" y="3053"/>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8" name="Oval 661">
                <a:extLst>
                  <a:ext uri="{FF2B5EF4-FFF2-40B4-BE49-F238E27FC236}">
                    <a16:creationId xmlns:a16="http://schemas.microsoft.com/office/drawing/2014/main" id="{3F69D3EE-CA84-4302-B96A-8D5D9E6AB58E}"/>
                  </a:ext>
                </a:extLst>
              </p:cNvPr>
              <p:cNvSpPr>
                <a:spLocks noChangeArrowheads="1"/>
              </p:cNvSpPr>
              <p:nvPr/>
            </p:nvSpPr>
            <p:spPr bwMode="auto">
              <a:xfrm>
                <a:off x="6137" y="3053"/>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59" name="Oval 662">
                <a:extLst>
                  <a:ext uri="{FF2B5EF4-FFF2-40B4-BE49-F238E27FC236}">
                    <a16:creationId xmlns:a16="http://schemas.microsoft.com/office/drawing/2014/main" id="{49A39B7B-E96D-4B18-AB8B-C6D097553097}"/>
                  </a:ext>
                </a:extLst>
              </p:cNvPr>
              <p:cNvSpPr>
                <a:spLocks noChangeArrowheads="1"/>
              </p:cNvSpPr>
              <p:nvPr/>
            </p:nvSpPr>
            <p:spPr bwMode="auto">
              <a:xfrm>
                <a:off x="6085" y="303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0" name="Oval 663">
                <a:extLst>
                  <a:ext uri="{FF2B5EF4-FFF2-40B4-BE49-F238E27FC236}">
                    <a16:creationId xmlns:a16="http://schemas.microsoft.com/office/drawing/2014/main" id="{3F2F0B76-6A34-4641-A69F-091390388702}"/>
                  </a:ext>
                </a:extLst>
              </p:cNvPr>
              <p:cNvSpPr>
                <a:spLocks noChangeArrowheads="1"/>
              </p:cNvSpPr>
              <p:nvPr/>
            </p:nvSpPr>
            <p:spPr bwMode="auto">
              <a:xfrm>
                <a:off x="6013" y="300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1" name="Oval 664">
                <a:extLst>
                  <a:ext uri="{FF2B5EF4-FFF2-40B4-BE49-F238E27FC236}">
                    <a16:creationId xmlns:a16="http://schemas.microsoft.com/office/drawing/2014/main" id="{4DECC656-CA82-4E4C-815A-A634A5D011E0}"/>
                  </a:ext>
                </a:extLst>
              </p:cNvPr>
              <p:cNvSpPr>
                <a:spLocks noChangeArrowheads="1"/>
              </p:cNvSpPr>
              <p:nvPr/>
            </p:nvSpPr>
            <p:spPr bwMode="auto">
              <a:xfrm>
                <a:off x="5815" y="291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2" name="Oval 665">
                <a:extLst>
                  <a:ext uri="{FF2B5EF4-FFF2-40B4-BE49-F238E27FC236}">
                    <a16:creationId xmlns:a16="http://schemas.microsoft.com/office/drawing/2014/main" id="{9D7805D5-39ED-4A7B-A0C3-3410CFFE590A}"/>
                  </a:ext>
                </a:extLst>
              </p:cNvPr>
              <p:cNvSpPr>
                <a:spLocks noChangeArrowheads="1"/>
              </p:cNvSpPr>
              <p:nvPr/>
            </p:nvSpPr>
            <p:spPr bwMode="auto">
              <a:xfrm>
                <a:off x="5773" y="2907"/>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3" name="Oval 666">
                <a:extLst>
                  <a:ext uri="{FF2B5EF4-FFF2-40B4-BE49-F238E27FC236}">
                    <a16:creationId xmlns:a16="http://schemas.microsoft.com/office/drawing/2014/main" id="{4E0A745C-29A5-44D4-A9C3-E5942B329E5D}"/>
                  </a:ext>
                </a:extLst>
              </p:cNvPr>
              <p:cNvSpPr>
                <a:spLocks noChangeArrowheads="1"/>
              </p:cNvSpPr>
              <p:nvPr/>
            </p:nvSpPr>
            <p:spPr bwMode="auto">
              <a:xfrm>
                <a:off x="5414" y="275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4" name="Oval 667">
                <a:extLst>
                  <a:ext uri="{FF2B5EF4-FFF2-40B4-BE49-F238E27FC236}">
                    <a16:creationId xmlns:a16="http://schemas.microsoft.com/office/drawing/2014/main" id="{CEDC5981-A146-4F95-9FD5-229DF4AADB10}"/>
                  </a:ext>
                </a:extLst>
              </p:cNvPr>
              <p:cNvSpPr>
                <a:spLocks noChangeArrowheads="1"/>
              </p:cNvSpPr>
              <p:nvPr/>
            </p:nvSpPr>
            <p:spPr bwMode="auto">
              <a:xfrm>
                <a:off x="5365" y="2730"/>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5" name="Oval 668">
                <a:extLst>
                  <a:ext uri="{FF2B5EF4-FFF2-40B4-BE49-F238E27FC236}">
                    <a16:creationId xmlns:a16="http://schemas.microsoft.com/office/drawing/2014/main" id="{53B2C039-C3C9-4C4D-B2B0-E2098C5EF5AE}"/>
                  </a:ext>
                </a:extLst>
              </p:cNvPr>
              <p:cNvSpPr>
                <a:spLocks noChangeArrowheads="1"/>
              </p:cNvSpPr>
              <p:nvPr/>
            </p:nvSpPr>
            <p:spPr bwMode="auto">
              <a:xfrm>
                <a:off x="5130" y="2628"/>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6" name="Oval 669">
                <a:extLst>
                  <a:ext uri="{FF2B5EF4-FFF2-40B4-BE49-F238E27FC236}">
                    <a16:creationId xmlns:a16="http://schemas.microsoft.com/office/drawing/2014/main" id="{BEAD9441-1189-49F7-9875-146B668808B3}"/>
                  </a:ext>
                </a:extLst>
              </p:cNvPr>
              <p:cNvSpPr>
                <a:spLocks noChangeArrowheads="1"/>
              </p:cNvSpPr>
              <p:nvPr/>
            </p:nvSpPr>
            <p:spPr bwMode="auto">
              <a:xfrm>
                <a:off x="5103" y="262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7" name="Oval 670">
                <a:extLst>
                  <a:ext uri="{FF2B5EF4-FFF2-40B4-BE49-F238E27FC236}">
                    <a16:creationId xmlns:a16="http://schemas.microsoft.com/office/drawing/2014/main" id="{0EA4797B-FD3F-4AB0-B876-F2DD645B5D0A}"/>
                  </a:ext>
                </a:extLst>
              </p:cNvPr>
              <p:cNvSpPr>
                <a:spLocks noChangeArrowheads="1"/>
              </p:cNvSpPr>
              <p:nvPr/>
            </p:nvSpPr>
            <p:spPr bwMode="auto">
              <a:xfrm>
                <a:off x="5058" y="2588"/>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8" name="Oval 671">
                <a:extLst>
                  <a:ext uri="{FF2B5EF4-FFF2-40B4-BE49-F238E27FC236}">
                    <a16:creationId xmlns:a16="http://schemas.microsoft.com/office/drawing/2014/main" id="{60E0079D-29FE-495A-8052-494AB804EBCD}"/>
                  </a:ext>
                </a:extLst>
              </p:cNvPr>
              <p:cNvSpPr>
                <a:spLocks noChangeArrowheads="1"/>
              </p:cNvSpPr>
              <p:nvPr/>
            </p:nvSpPr>
            <p:spPr bwMode="auto">
              <a:xfrm>
                <a:off x="5034" y="257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69" name="Oval 672">
                <a:extLst>
                  <a:ext uri="{FF2B5EF4-FFF2-40B4-BE49-F238E27FC236}">
                    <a16:creationId xmlns:a16="http://schemas.microsoft.com/office/drawing/2014/main" id="{6A6C39D6-AC35-4C2E-B72D-ED4E6F53551C}"/>
                  </a:ext>
                </a:extLst>
              </p:cNvPr>
              <p:cNvSpPr>
                <a:spLocks noChangeArrowheads="1"/>
              </p:cNvSpPr>
              <p:nvPr/>
            </p:nvSpPr>
            <p:spPr bwMode="auto">
              <a:xfrm>
                <a:off x="5004" y="255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0" name="Oval 673">
                <a:extLst>
                  <a:ext uri="{FF2B5EF4-FFF2-40B4-BE49-F238E27FC236}">
                    <a16:creationId xmlns:a16="http://schemas.microsoft.com/office/drawing/2014/main" id="{6D030883-AD8B-4B9C-AED9-136D2958C10F}"/>
                  </a:ext>
                </a:extLst>
              </p:cNvPr>
              <p:cNvSpPr>
                <a:spLocks noChangeArrowheads="1"/>
              </p:cNvSpPr>
              <p:nvPr/>
            </p:nvSpPr>
            <p:spPr bwMode="auto">
              <a:xfrm>
                <a:off x="4953" y="250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1" name="Oval 674">
                <a:extLst>
                  <a:ext uri="{FF2B5EF4-FFF2-40B4-BE49-F238E27FC236}">
                    <a16:creationId xmlns:a16="http://schemas.microsoft.com/office/drawing/2014/main" id="{7FD4B239-C71C-4276-9ADF-942C6D73A6D6}"/>
                  </a:ext>
                </a:extLst>
              </p:cNvPr>
              <p:cNvSpPr>
                <a:spLocks noChangeArrowheads="1"/>
              </p:cNvSpPr>
              <p:nvPr/>
            </p:nvSpPr>
            <p:spPr bwMode="auto">
              <a:xfrm>
                <a:off x="4860" y="244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2" name="Oval 675">
                <a:extLst>
                  <a:ext uri="{FF2B5EF4-FFF2-40B4-BE49-F238E27FC236}">
                    <a16:creationId xmlns:a16="http://schemas.microsoft.com/office/drawing/2014/main" id="{EFC564CE-3472-47BA-B8D5-2BA58E8E96FF}"/>
                  </a:ext>
                </a:extLst>
              </p:cNvPr>
              <p:cNvSpPr>
                <a:spLocks noChangeArrowheads="1"/>
              </p:cNvSpPr>
              <p:nvPr/>
            </p:nvSpPr>
            <p:spPr bwMode="auto">
              <a:xfrm>
                <a:off x="4848" y="243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3" name="Oval 676">
                <a:extLst>
                  <a:ext uri="{FF2B5EF4-FFF2-40B4-BE49-F238E27FC236}">
                    <a16:creationId xmlns:a16="http://schemas.microsoft.com/office/drawing/2014/main" id="{6FED1DCB-996C-4656-99C1-72E37F2766F5}"/>
                  </a:ext>
                </a:extLst>
              </p:cNvPr>
              <p:cNvSpPr>
                <a:spLocks noChangeArrowheads="1"/>
              </p:cNvSpPr>
              <p:nvPr/>
            </p:nvSpPr>
            <p:spPr bwMode="auto">
              <a:xfrm>
                <a:off x="4818" y="2418"/>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4" name="Oval 677">
                <a:extLst>
                  <a:ext uri="{FF2B5EF4-FFF2-40B4-BE49-F238E27FC236}">
                    <a16:creationId xmlns:a16="http://schemas.microsoft.com/office/drawing/2014/main" id="{94A21B48-57F4-41B0-8D77-868CB9658F44}"/>
                  </a:ext>
                </a:extLst>
              </p:cNvPr>
              <p:cNvSpPr>
                <a:spLocks noChangeArrowheads="1"/>
              </p:cNvSpPr>
              <p:nvPr/>
            </p:nvSpPr>
            <p:spPr bwMode="auto">
              <a:xfrm>
                <a:off x="4811" y="2415"/>
                <a:ext cx="31"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5" name="Oval 678">
                <a:extLst>
                  <a:ext uri="{FF2B5EF4-FFF2-40B4-BE49-F238E27FC236}">
                    <a16:creationId xmlns:a16="http://schemas.microsoft.com/office/drawing/2014/main" id="{6A3E06BB-636B-443C-9E5B-6B79CEACA1AE}"/>
                  </a:ext>
                </a:extLst>
              </p:cNvPr>
              <p:cNvSpPr>
                <a:spLocks noChangeArrowheads="1"/>
              </p:cNvSpPr>
              <p:nvPr/>
            </p:nvSpPr>
            <p:spPr bwMode="auto">
              <a:xfrm>
                <a:off x="4764" y="238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6" name="Oval 679">
                <a:extLst>
                  <a:ext uri="{FF2B5EF4-FFF2-40B4-BE49-F238E27FC236}">
                    <a16:creationId xmlns:a16="http://schemas.microsoft.com/office/drawing/2014/main" id="{B9538186-5D51-4709-B151-D9707C7F4189}"/>
                  </a:ext>
                </a:extLst>
              </p:cNvPr>
              <p:cNvSpPr>
                <a:spLocks noChangeArrowheads="1"/>
              </p:cNvSpPr>
              <p:nvPr/>
            </p:nvSpPr>
            <p:spPr bwMode="auto">
              <a:xfrm>
                <a:off x="4743" y="23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7" name="Oval 680">
                <a:extLst>
                  <a:ext uri="{FF2B5EF4-FFF2-40B4-BE49-F238E27FC236}">
                    <a16:creationId xmlns:a16="http://schemas.microsoft.com/office/drawing/2014/main" id="{8C750210-C8DC-4DEB-BCC2-CDD32DA700C7}"/>
                  </a:ext>
                </a:extLst>
              </p:cNvPr>
              <p:cNvSpPr>
                <a:spLocks noChangeArrowheads="1"/>
              </p:cNvSpPr>
              <p:nvPr/>
            </p:nvSpPr>
            <p:spPr bwMode="auto">
              <a:xfrm>
                <a:off x="4731"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8" name="Oval 681">
                <a:extLst>
                  <a:ext uri="{FF2B5EF4-FFF2-40B4-BE49-F238E27FC236}">
                    <a16:creationId xmlns:a16="http://schemas.microsoft.com/office/drawing/2014/main" id="{A1B82FA6-4FCC-453D-BBA6-237390C0B955}"/>
                  </a:ext>
                </a:extLst>
              </p:cNvPr>
              <p:cNvSpPr>
                <a:spLocks noChangeArrowheads="1"/>
              </p:cNvSpPr>
              <p:nvPr/>
            </p:nvSpPr>
            <p:spPr bwMode="auto">
              <a:xfrm>
                <a:off x="4722"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79" name="Oval 682">
                <a:extLst>
                  <a:ext uri="{FF2B5EF4-FFF2-40B4-BE49-F238E27FC236}">
                    <a16:creationId xmlns:a16="http://schemas.microsoft.com/office/drawing/2014/main" id="{1997AA74-6956-4798-BE26-0E8A1F0BD567}"/>
                  </a:ext>
                </a:extLst>
              </p:cNvPr>
              <p:cNvSpPr>
                <a:spLocks noChangeArrowheads="1"/>
              </p:cNvSpPr>
              <p:nvPr/>
            </p:nvSpPr>
            <p:spPr bwMode="auto">
              <a:xfrm>
                <a:off x="4716"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0" name="Oval 683">
                <a:extLst>
                  <a:ext uri="{FF2B5EF4-FFF2-40B4-BE49-F238E27FC236}">
                    <a16:creationId xmlns:a16="http://schemas.microsoft.com/office/drawing/2014/main" id="{058936CD-025A-4D41-AEE3-A39C5B1BD17B}"/>
                  </a:ext>
                </a:extLst>
              </p:cNvPr>
              <p:cNvSpPr>
                <a:spLocks noChangeArrowheads="1"/>
              </p:cNvSpPr>
              <p:nvPr/>
            </p:nvSpPr>
            <p:spPr bwMode="auto">
              <a:xfrm>
                <a:off x="4709"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1" name="Oval 684">
                <a:extLst>
                  <a:ext uri="{FF2B5EF4-FFF2-40B4-BE49-F238E27FC236}">
                    <a16:creationId xmlns:a16="http://schemas.microsoft.com/office/drawing/2014/main" id="{B6F5DFB9-A7E6-4536-A17B-B744A3DB0FE6}"/>
                  </a:ext>
                </a:extLst>
              </p:cNvPr>
              <p:cNvSpPr>
                <a:spLocks noChangeArrowheads="1"/>
              </p:cNvSpPr>
              <p:nvPr/>
            </p:nvSpPr>
            <p:spPr bwMode="auto">
              <a:xfrm>
                <a:off x="4702" y="2372"/>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2" name="Oval 685">
                <a:extLst>
                  <a:ext uri="{FF2B5EF4-FFF2-40B4-BE49-F238E27FC236}">
                    <a16:creationId xmlns:a16="http://schemas.microsoft.com/office/drawing/2014/main" id="{D759805F-6AC7-4E09-827D-ABF18C9784B6}"/>
                  </a:ext>
                </a:extLst>
              </p:cNvPr>
              <p:cNvSpPr>
                <a:spLocks noChangeArrowheads="1"/>
              </p:cNvSpPr>
              <p:nvPr/>
            </p:nvSpPr>
            <p:spPr bwMode="auto">
              <a:xfrm>
                <a:off x="4708" y="2372"/>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3" name="Oval 686">
                <a:extLst>
                  <a:ext uri="{FF2B5EF4-FFF2-40B4-BE49-F238E27FC236}">
                    <a16:creationId xmlns:a16="http://schemas.microsoft.com/office/drawing/2014/main" id="{A79D9D0F-B31D-462B-B20F-CE51177D16D8}"/>
                  </a:ext>
                </a:extLst>
              </p:cNvPr>
              <p:cNvSpPr>
                <a:spLocks noChangeArrowheads="1"/>
              </p:cNvSpPr>
              <p:nvPr/>
            </p:nvSpPr>
            <p:spPr bwMode="auto">
              <a:xfrm>
                <a:off x="4699" y="2372"/>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4" name="Oval 687">
                <a:extLst>
                  <a:ext uri="{FF2B5EF4-FFF2-40B4-BE49-F238E27FC236}">
                    <a16:creationId xmlns:a16="http://schemas.microsoft.com/office/drawing/2014/main" id="{CEB3C861-844D-4F98-B392-87EFF0030486}"/>
                  </a:ext>
                </a:extLst>
              </p:cNvPr>
              <p:cNvSpPr>
                <a:spLocks noChangeArrowheads="1"/>
              </p:cNvSpPr>
              <p:nvPr/>
            </p:nvSpPr>
            <p:spPr bwMode="auto">
              <a:xfrm>
                <a:off x="4693" y="2372"/>
                <a:ext cx="29"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5" name="Oval 688">
                <a:extLst>
                  <a:ext uri="{FF2B5EF4-FFF2-40B4-BE49-F238E27FC236}">
                    <a16:creationId xmlns:a16="http://schemas.microsoft.com/office/drawing/2014/main" id="{7BFF5C3A-5F47-4AFF-BC10-83CA214D4C61}"/>
                  </a:ext>
                </a:extLst>
              </p:cNvPr>
              <p:cNvSpPr>
                <a:spLocks noChangeArrowheads="1"/>
              </p:cNvSpPr>
              <p:nvPr/>
            </p:nvSpPr>
            <p:spPr bwMode="auto">
              <a:xfrm>
                <a:off x="4685"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6" name="Oval 689">
                <a:extLst>
                  <a:ext uri="{FF2B5EF4-FFF2-40B4-BE49-F238E27FC236}">
                    <a16:creationId xmlns:a16="http://schemas.microsoft.com/office/drawing/2014/main" id="{6810C42B-103E-41C0-AA2A-924018E0F787}"/>
                  </a:ext>
                </a:extLst>
              </p:cNvPr>
              <p:cNvSpPr>
                <a:spLocks noChangeArrowheads="1"/>
              </p:cNvSpPr>
              <p:nvPr/>
            </p:nvSpPr>
            <p:spPr bwMode="auto">
              <a:xfrm>
                <a:off x="4678" y="237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7" name="Oval 690">
                <a:extLst>
                  <a:ext uri="{FF2B5EF4-FFF2-40B4-BE49-F238E27FC236}">
                    <a16:creationId xmlns:a16="http://schemas.microsoft.com/office/drawing/2014/main" id="{7F44E34B-7933-4BF0-8193-AECEACDA48A5}"/>
                  </a:ext>
                </a:extLst>
              </p:cNvPr>
              <p:cNvSpPr>
                <a:spLocks noChangeArrowheads="1"/>
              </p:cNvSpPr>
              <p:nvPr/>
            </p:nvSpPr>
            <p:spPr bwMode="auto">
              <a:xfrm>
                <a:off x="4675" y="236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8" name="Oval 691">
                <a:extLst>
                  <a:ext uri="{FF2B5EF4-FFF2-40B4-BE49-F238E27FC236}">
                    <a16:creationId xmlns:a16="http://schemas.microsoft.com/office/drawing/2014/main" id="{9EDE40AE-3E6F-4F1E-9F8E-F5DB58438118}"/>
                  </a:ext>
                </a:extLst>
              </p:cNvPr>
              <p:cNvSpPr>
                <a:spLocks noChangeArrowheads="1"/>
              </p:cNvSpPr>
              <p:nvPr/>
            </p:nvSpPr>
            <p:spPr bwMode="auto">
              <a:xfrm>
                <a:off x="4654" y="23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89" name="Oval 692">
                <a:extLst>
                  <a:ext uri="{FF2B5EF4-FFF2-40B4-BE49-F238E27FC236}">
                    <a16:creationId xmlns:a16="http://schemas.microsoft.com/office/drawing/2014/main" id="{F0FC8C61-67B1-42DC-B11F-278BD08F7B9E}"/>
                  </a:ext>
                </a:extLst>
              </p:cNvPr>
              <p:cNvSpPr>
                <a:spLocks noChangeArrowheads="1"/>
              </p:cNvSpPr>
              <p:nvPr/>
            </p:nvSpPr>
            <p:spPr bwMode="auto">
              <a:xfrm>
                <a:off x="4648" y="236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0" name="Oval 693">
                <a:extLst>
                  <a:ext uri="{FF2B5EF4-FFF2-40B4-BE49-F238E27FC236}">
                    <a16:creationId xmlns:a16="http://schemas.microsoft.com/office/drawing/2014/main" id="{6D3E2C9E-7276-4389-BA33-E24E0E314C5C}"/>
                  </a:ext>
                </a:extLst>
              </p:cNvPr>
              <p:cNvSpPr>
                <a:spLocks noChangeArrowheads="1"/>
              </p:cNvSpPr>
              <p:nvPr/>
            </p:nvSpPr>
            <p:spPr bwMode="auto">
              <a:xfrm>
                <a:off x="5971" y="2976"/>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1" name="Oval 694">
                <a:extLst>
                  <a:ext uri="{FF2B5EF4-FFF2-40B4-BE49-F238E27FC236}">
                    <a16:creationId xmlns:a16="http://schemas.microsoft.com/office/drawing/2014/main" id="{7DAB1694-D5F6-4BEA-A20E-59B9BD850E6C}"/>
                  </a:ext>
                </a:extLst>
              </p:cNvPr>
              <p:cNvSpPr>
                <a:spLocks noChangeArrowheads="1"/>
              </p:cNvSpPr>
              <p:nvPr/>
            </p:nvSpPr>
            <p:spPr bwMode="auto">
              <a:xfrm>
                <a:off x="6038" y="3012"/>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2" name="Oval 695">
                <a:extLst>
                  <a:ext uri="{FF2B5EF4-FFF2-40B4-BE49-F238E27FC236}">
                    <a16:creationId xmlns:a16="http://schemas.microsoft.com/office/drawing/2014/main" id="{3A5E8280-9F67-4BB9-AB56-C7D8DCEE5795}"/>
                  </a:ext>
                </a:extLst>
              </p:cNvPr>
              <p:cNvSpPr>
                <a:spLocks noChangeArrowheads="1"/>
              </p:cNvSpPr>
              <p:nvPr/>
            </p:nvSpPr>
            <p:spPr bwMode="auto">
              <a:xfrm>
                <a:off x="6070" y="3035"/>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3" name="Oval 696">
                <a:extLst>
                  <a:ext uri="{FF2B5EF4-FFF2-40B4-BE49-F238E27FC236}">
                    <a16:creationId xmlns:a16="http://schemas.microsoft.com/office/drawing/2014/main" id="{4E234C6E-B39A-4E27-9811-5C328558C10A}"/>
                  </a:ext>
                </a:extLst>
              </p:cNvPr>
              <p:cNvSpPr>
                <a:spLocks noChangeArrowheads="1"/>
              </p:cNvSpPr>
              <p:nvPr/>
            </p:nvSpPr>
            <p:spPr bwMode="auto">
              <a:xfrm>
                <a:off x="6056" y="3023"/>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4" name="Oval 697">
                <a:extLst>
                  <a:ext uri="{FF2B5EF4-FFF2-40B4-BE49-F238E27FC236}">
                    <a16:creationId xmlns:a16="http://schemas.microsoft.com/office/drawing/2014/main" id="{47D2B2A5-977F-4376-9338-8D16A957B822}"/>
                  </a:ext>
                </a:extLst>
              </p:cNvPr>
              <p:cNvSpPr>
                <a:spLocks noChangeArrowheads="1"/>
              </p:cNvSpPr>
              <p:nvPr/>
            </p:nvSpPr>
            <p:spPr bwMode="auto">
              <a:xfrm>
                <a:off x="6264" y="3081"/>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5" name="Oval 698">
                <a:extLst>
                  <a:ext uri="{FF2B5EF4-FFF2-40B4-BE49-F238E27FC236}">
                    <a16:creationId xmlns:a16="http://schemas.microsoft.com/office/drawing/2014/main" id="{4E56759B-F583-41BE-ADF5-23EBF3581F18}"/>
                  </a:ext>
                </a:extLst>
              </p:cNvPr>
              <p:cNvSpPr>
                <a:spLocks noChangeArrowheads="1"/>
              </p:cNvSpPr>
              <p:nvPr/>
            </p:nvSpPr>
            <p:spPr bwMode="auto">
              <a:xfrm>
                <a:off x="6421" y="3119"/>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6" name="Oval 699">
                <a:extLst>
                  <a:ext uri="{FF2B5EF4-FFF2-40B4-BE49-F238E27FC236}">
                    <a16:creationId xmlns:a16="http://schemas.microsoft.com/office/drawing/2014/main" id="{F2B56337-BAA4-4850-BEC9-4706FBC001F6}"/>
                  </a:ext>
                </a:extLst>
              </p:cNvPr>
              <p:cNvSpPr>
                <a:spLocks noChangeArrowheads="1"/>
              </p:cNvSpPr>
              <p:nvPr/>
            </p:nvSpPr>
            <p:spPr bwMode="auto">
              <a:xfrm>
                <a:off x="6471" y="3144"/>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7" name="Oval 700">
                <a:extLst>
                  <a:ext uri="{FF2B5EF4-FFF2-40B4-BE49-F238E27FC236}">
                    <a16:creationId xmlns:a16="http://schemas.microsoft.com/office/drawing/2014/main" id="{F6C3F4F1-2C69-47E2-B5F2-5ADD1860AB46}"/>
                  </a:ext>
                </a:extLst>
              </p:cNvPr>
              <p:cNvSpPr>
                <a:spLocks noChangeArrowheads="1"/>
              </p:cNvSpPr>
              <p:nvPr/>
            </p:nvSpPr>
            <p:spPr bwMode="auto">
              <a:xfrm>
                <a:off x="6421" y="3128"/>
                <a:ext cx="30" cy="30"/>
              </a:xfrm>
              <a:prstGeom prst="ellipse">
                <a:avLst/>
              </a:pr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8" name="Freeform 701">
                <a:extLst>
                  <a:ext uri="{FF2B5EF4-FFF2-40B4-BE49-F238E27FC236}">
                    <a16:creationId xmlns:a16="http://schemas.microsoft.com/office/drawing/2014/main" id="{37C69627-0FE8-4995-BF5E-CE4A84C835A8}"/>
                  </a:ext>
                </a:extLst>
              </p:cNvPr>
              <p:cNvSpPr>
                <a:spLocks/>
              </p:cNvSpPr>
              <p:nvPr/>
            </p:nvSpPr>
            <p:spPr bwMode="auto">
              <a:xfrm>
                <a:off x="4658" y="2381"/>
                <a:ext cx="2402" cy="915"/>
              </a:xfrm>
              <a:custGeom>
                <a:avLst/>
                <a:gdLst>
                  <a:gd name="T0" fmla="*/ 2256 w 2402"/>
                  <a:gd name="T1" fmla="*/ 873 h 915"/>
                  <a:gd name="T2" fmla="*/ 1973 w 2402"/>
                  <a:gd name="T3" fmla="*/ 808 h 915"/>
                  <a:gd name="T4" fmla="*/ 1805 w 2402"/>
                  <a:gd name="T5" fmla="*/ 778 h 915"/>
                  <a:gd name="T6" fmla="*/ 1780 w 2402"/>
                  <a:gd name="T7" fmla="*/ 766 h 915"/>
                  <a:gd name="T8" fmla="*/ 1684 w 2402"/>
                  <a:gd name="T9" fmla="*/ 735 h 915"/>
                  <a:gd name="T10" fmla="*/ 1642 w 2402"/>
                  <a:gd name="T11" fmla="*/ 720 h 915"/>
                  <a:gd name="T12" fmla="*/ 1590 w 2402"/>
                  <a:gd name="T13" fmla="*/ 709 h 915"/>
                  <a:gd name="T14" fmla="*/ 1537 w 2402"/>
                  <a:gd name="T15" fmla="*/ 697 h 915"/>
                  <a:gd name="T16" fmla="*/ 1465 w 2402"/>
                  <a:gd name="T17" fmla="*/ 679 h 915"/>
                  <a:gd name="T18" fmla="*/ 1422 w 2402"/>
                  <a:gd name="T19" fmla="*/ 670 h 915"/>
                  <a:gd name="T20" fmla="*/ 1400 w 2402"/>
                  <a:gd name="T21" fmla="*/ 651 h 915"/>
                  <a:gd name="T22" fmla="*/ 1371 w 2402"/>
                  <a:gd name="T23" fmla="*/ 642 h 915"/>
                  <a:gd name="T24" fmla="*/ 1355 w 2402"/>
                  <a:gd name="T25" fmla="*/ 631 h 915"/>
                  <a:gd name="T26" fmla="*/ 1334 w 2402"/>
                  <a:gd name="T27" fmla="*/ 613 h 915"/>
                  <a:gd name="T28" fmla="*/ 1299 w 2402"/>
                  <a:gd name="T29" fmla="*/ 600 h 915"/>
                  <a:gd name="T30" fmla="*/ 1263 w 2402"/>
                  <a:gd name="T31" fmla="*/ 588 h 915"/>
                  <a:gd name="T32" fmla="*/ 1202 w 2402"/>
                  <a:gd name="T33" fmla="*/ 573 h 915"/>
                  <a:gd name="T34" fmla="*/ 1184 w 2402"/>
                  <a:gd name="T35" fmla="*/ 559 h 915"/>
                  <a:gd name="T36" fmla="*/ 1151 w 2402"/>
                  <a:gd name="T37" fmla="*/ 550 h 915"/>
                  <a:gd name="T38" fmla="*/ 1121 w 2402"/>
                  <a:gd name="T39" fmla="*/ 541 h 915"/>
                  <a:gd name="T40" fmla="*/ 1103 w 2402"/>
                  <a:gd name="T41" fmla="*/ 531 h 915"/>
                  <a:gd name="T42" fmla="*/ 1085 w 2402"/>
                  <a:gd name="T43" fmla="*/ 514 h 915"/>
                  <a:gd name="T44" fmla="*/ 1022 w 2402"/>
                  <a:gd name="T45" fmla="*/ 505 h 915"/>
                  <a:gd name="T46" fmla="*/ 987 w 2402"/>
                  <a:gd name="T47" fmla="*/ 496 h 915"/>
                  <a:gd name="T48" fmla="*/ 958 w 2402"/>
                  <a:gd name="T49" fmla="*/ 487 h 915"/>
                  <a:gd name="T50" fmla="*/ 942 w 2402"/>
                  <a:gd name="T51" fmla="*/ 471 h 915"/>
                  <a:gd name="T52" fmla="*/ 906 w 2402"/>
                  <a:gd name="T53" fmla="*/ 462 h 915"/>
                  <a:gd name="T54" fmla="*/ 876 w 2402"/>
                  <a:gd name="T55" fmla="*/ 441 h 915"/>
                  <a:gd name="T56" fmla="*/ 831 w 2402"/>
                  <a:gd name="T57" fmla="*/ 421 h 915"/>
                  <a:gd name="T58" fmla="*/ 814 w 2402"/>
                  <a:gd name="T59" fmla="*/ 408 h 915"/>
                  <a:gd name="T60" fmla="*/ 790 w 2402"/>
                  <a:gd name="T61" fmla="*/ 394 h 915"/>
                  <a:gd name="T62" fmla="*/ 753 w 2402"/>
                  <a:gd name="T63" fmla="*/ 381 h 915"/>
                  <a:gd name="T64" fmla="*/ 737 w 2402"/>
                  <a:gd name="T65" fmla="*/ 373 h 915"/>
                  <a:gd name="T66" fmla="*/ 707 w 2402"/>
                  <a:gd name="T67" fmla="*/ 360 h 915"/>
                  <a:gd name="T68" fmla="*/ 671 w 2402"/>
                  <a:gd name="T69" fmla="*/ 349 h 915"/>
                  <a:gd name="T70" fmla="*/ 650 w 2402"/>
                  <a:gd name="T71" fmla="*/ 340 h 915"/>
                  <a:gd name="T72" fmla="*/ 627 w 2402"/>
                  <a:gd name="T73" fmla="*/ 331 h 915"/>
                  <a:gd name="T74" fmla="*/ 620 w 2402"/>
                  <a:gd name="T75" fmla="*/ 322 h 915"/>
                  <a:gd name="T76" fmla="*/ 597 w 2402"/>
                  <a:gd name="T77" fmla="*/ 316 h 915"/>
                  <a:gd name="T78" fmla="*/ 560 w 2402"/>
                  <a:gd name="T79" fmla="*/ 303 h 915"/>
                  <a:gd name="T80" fmla="*/ 542 w 2402"/>
                  <a:gd name="T81" fmla="*/ 289 h 915"/>
                  <a:gd name="T82" fmla="*/ 518 w 2402"/>
                  <a:gd name="T83" fmla="*/ 280 h 915"/>
                  <a:gd name="T84" fmla="*/ 511 w 2402"/>
                  <a:gd name="T85" fmla="*/ 270 h 915"/>
                  <a:gd name="T86" fmla="*/ 470 w 2402"/>
                  <a:gd name="T87" fmla="*/ 259 h 915"/>
                  <a:gd name="T88" fmla="*/ 455 w 2402"/>
                  <a:gd name="T89" fmla="*/ 250 h 915"/>
                  <a:gd name="T90" fmla="*/ 448 w 2402"/>
                  <a:gd name="T91" fmla="*/ 232 h 915"/>
                  <a:gd name="T92" fmla="*/ 401 w 2402"/>
                  <a:gd name="T93" fmla="*/ 222 h 915"/>
                  <a:gd name="T94" fmla="*/ 383 w 2402"/>
                  <a:gd name="T95" fmla="*/ 211 h 915"/>
                  <a:gd name="T96" fmla="*/ 371 w 2402"/>
                  <a:gd name="T97" fmla="*/ 199 h 915"/>
                  <a:gd name="T98" fmla="*/ 355 w 2402"/>
                  <a:gd name="T99" fmla="*/ 189 h 915"/>
                  <a:gd name="T100" fmla="*/ 346 w 2402"/>
                  <a:gd name="T101" fmla="*/ 169 h 915"/>
                  <a:gd name="T102" fmla="*/ 322 w 2402"/>
                  <a:gd name="T103" fmla="*/ 144 h 915"/>
                  <a:gd name="T104" fmla="*/ 305 w 2402"/>
                  <a:gd name="T105" fmla="*/ 135 h 915"/>
                  <a:gd name="T106" fmla="*/ 274 w 2402"/>
                  <a:gd name="T107" fmla="*/ 121 h 915"/>
                  <a:gd name="T108" fmla="*/ 259 w 2402"/>
                  <a:gd name="T109" fmla="*/ 112 h 915"/>
                  <a:gd name="T110" fmla="*/ 241 w 2402"/>
                  <a:gd name="T111" fmla="*/ 103 h 915"/>
                  <a:gd name="T112" fmla="*/ 219 w 2402"/>
                  <a:gd name="T113" fmla="*/ 88 h 915"/>
                  <a:gd name="T114" fmla="*/ 196 w 2402"/>
                  <a:gd name="T115" fmla="*/ 72 h 915"/>
                  <a:gd name="T116" fmla="*/ 180 w 2402"/>
                  <a:gd name="T117" fmla="*/ 57 h 915"/>
                  <a:gd name="T118" fmla="*/ 162 w 2402"/>
                  <a:gd name="T119" fmla="*/ 49 h 915"/>
                  <a:gd name="T120" fmla="*/ 130 w 2402"/>
                  <a:gd name="T121" fmla="*/ 28 h 915"/>
                  <a:gd name="T122" fmla="*/ 12 w 2402"/>
                  <a:gd name="T123" fmla="*/ 6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2" h="915">
                    <a:moveTo>
                      <a:pt x="2402" y="915"/>
                    </a:moveTo>
                    <a:lnTo>
                      <a:pt x="2263" y="915"/>
                    </a:lnTo>
                    <a:lnTo>
                      <a:pt x="2263" y="873"/>
                    </a:lnTo>
                    <a:lnTo>
                      <a:pt x="2256" y="873"/>
                    </a:lnTo>
                    <a:lnTo>
                      <a:pt x="2256" y="834"/>
                    </a:lnTo>
                    <a:lnTo>
                      <a:pt x="2040" y="834"/>
                    </a:lnTo>
                    <a:lnTo>
                      <a:pt x="2040" y="808"/>
                    </a:lnTo>
                    <a:lnTo>
                      <a:pt x="1973" y="808"/>
                    </a:lnTo>
                    <a:lnTo>
                      <a:pt x="1973" y="798"/>
                    </a:lnTo>
                    <a:lnTo>
                      <a:pt x="1855" y="798"/>
                    </a:lnTo>
                    <a:lnTo>
                      <a:pt x="1855" y="778"/>
                    </a:lnTo>
                    <a:lnTo>
                      <a:pt x="1805" y="778"/>
                    </a:lnTo>
                    <a:lnTo>
                      <a:pt x="1805" y="772"/>
                    </a:lnTo>
                    <a:lnTo>
                      <a:pt x="1799" y="772"/>
                    </a:lnTo>
                    <a:lnTo>
                      <a:pt x="1799" y="766"/>
                    </a:lnTo>
                    <a:lnTo>
                      <a:pt x="1780" y="766"/>
                    </a:lnTo>
                    <a:lnTo>
                      <a:pt x="1780" y="741"/>
                    </a:lnTo>
                    <a:lnTo>
                      <a:pt x="1693" y="741"/>
                    </a:lnTo>
                    <a:lnTo>
                      <a:pt x="1693" y="735"/>
                    </a:lnTo>
                    <a:lnTo>
                      <a:pt x="1684" y="735"/>
                    </a:lnTo>
                    <a:lnTo>
                      <a:pt x="1684" y="726"/>
                    </a:lnTo>
                    <a:lnTo>
                      <a:pt x="1672" y="726"/>
                    </a:lnTo>
                    <a:lnTo>
                      <a:pt x="1672" y="720"/>
                    </a:lnTo>
                    <a:lnTo>
                      <a:pt x="1642" y="720"/>
                    </a:lnTo>
                    <a:lnTo>
                      <a:pt x="1642" y="714"/>
                    </a:lnTo>
                    <a:lnTo>
                      <a:pt x="1602" y="714"/>
                    </a:lnTo>
                    <a:lnTo>
                      <a:pt x="1602" y="709"/>
                    </a:lnTo>
                    <a:lnTo>
                      <a:pt x="1590" y="709"/>
                    </a:lnTo>
                    <a:lnTo>
                      <a:pt x="1590" y="702"/>
                    </a:lnTo>
                    <a:lnTo>
                      <a:pt x="1563" y="702"/>
                    </a:lnTo>
                    <a:lnTo>
                      <a:pt x="1563" y="697"/>
                    </a:lnTo>
                    <a:lnTo>
                      <a:pt x="1537" y="697"/>
                    </a:lnTo>
                    <a:lnTo>
                      <a:pt x="1537" y="688"/>
                    </a:lnTo>
                    <a:lnTo>
                      <a:pt x="1485" y="688"/>
                    </a:lnTo>
                    <a:lnTo>
                      <a:pt x="1485" y="679"/>
                    </a:lnTo>
                    <a:lnTo>
                      <a:pt x="1465" y="679"/>
                    </a:lnTo>
                    <a:lnTo>
                      <a:pt x="1465" y="675"/>
                    </a:lnTo>
                    <a:lnTo>
                      <a:pt x="1440" y="675"/>
                    </a:lnTo>
                    <a:lnTo>
                      <a:pt x="1440" y="670"/>
                    </a:lnTo>
                    <a:lnTo>
                      <a:pt x="1422" y="670"/>
                    </a:lnTo>
                    <a:lnTo>
                      <a:pt x="1422" y="657"/>
                    </a:lnTo>
                    <a:lnTo>
                      <a:pt x="1410" y="657"/>
                    </a:lnTo>
                    <a:lnTo>
                      <a:pt x="1410" y="651"/>
                    </a:lnTo>
                    <a:lnTo>
                      <a:pt x="1400" y="651"/>
                    </a:lnTo>
                    <a:lnTo>
                      <a:pt x="1400" y="648"/>
                    </a:lnTo>
                    <a:lnTo>
                      <a:pt x="1386" y="648"/>
                    </a:lnTo>
                    <a:lnTo>
                      <a:pt x="1386" y="642"/>
                    </a:lnTo>
                    <a:lnTo>
                      <a:pt x="1371" y="642"/>
                    </a:lnTo>
                    <a:lnTo>
                      <a:pt x="1371" y="639"/>
                    </a:lnTo>
                    <a:lnTo>
                      <a:pt x="1362" y="639"/>
                    </a:lnTo>
                    <a:lnTo>
                      <a:pt x="1362" y="631"/>
                    </a:lnTo>
                    <a:lnTo>
                      <a:pt x="1355" y="631"/>
                    </a:lnTo>
                    <a:lnTo>
                      <a:pt x="1355" y="624"/>
                    </a:lnTo>
                    <a:lnTo>
                      <a:pt x="1340" y="624"/>
                    </a:lnTo>
                    <a:lnTo>
                      <a:pt x="1340" y="613"/>
                    </a:lnTo>
                    <a:lnTo>
                      <a:pt x="1334" y="613"/>
                    </a:lnTo>
                    <a:lnTo>
                      <a:pt x="1334" y="607"/>
                    </a:lnTo>
                    <a:lnTo>
                      <a:pt x="1311" y="607"/>
                    </a:lnTo>
                    <a:lnTo>
                      <a:pt x="1311" y="600"/>
                    </a:lnTo>
                    <a:lnTo>
                      <a:pt x="1299" y="600"/>
                    </a:lnTo>
                    <a:lnTo>
                      <a:pt x="1299" y="591"/>
                    </a:lnTo>
                    <a:lnTo>
                      <a:pt x="1277" y="591"/>
                    </a:lnTo>
                    <a:lnTo>
                      <a:pt x="1277" y="588"/>
                    </a:lnTo>
                    <a:lnTo>
                      <a:pt x="1263" y="588"/>
                    </a:lnTo>
                    <a:lnTo>
                      <a:pt x="1263" y="579"/>
                    </a:lnTo>
                    <a:lnTo>
                      <a:pt x="1208" y="579"/>
                    </a:lnTo>
                    <a:lnTo>
                      <a:pt x="1208" y="573"/>
                    </a:lnTo>
                    <a:lnTo>
                      <a:pt x="1202" y="573"/>
                    </a:lnTo>
                    <a:lnTo>
                      <a:pt x="1202" y="568"/>
                    </a:lnTo>
                    <a:lnTo>
                      <a:pt x="1199" y="568"/>
                    </a:lnTo>
                    <a:lnTo>
                      <a:pt x="1199" y="559"/>
                    </a:lnTo>
                    <a:lnTo>
                      <a:pt x="1184" y="559"/>
                    </a:lnTo>
                    <a:lnTo>
                      <a:pt x="1184" y="553"/>
                    </a:lnTo>
                    <a:lnTo>
                      <a:pt x="1157" y="553"/>
                    </a:lnTo>
                    <a:lnTo>
                      <a:pt x="1157" y="550"/>
                    </a:lnTo>
                    <a:lnTo>
                      <a:pt x="1151" y="550"/>
                    </a:lnTo>
                    <a:lnTo>
                      <a:pt x="1151" y="544"/>
                    </a:lnTo>
                    <a:lnTo>
                      <a:pt x="1133" y="544"/>
                    </a:lnTo>
                    <a:lnTo>
                      <a:pt x="1133" y="541"/>
                    </a:lnTo>
                    <a:lnTo>
                      <a:pt x="1121" y="541"/>
                    </a:lnTo>
                    <a:lnTo>
                      <a:pt x="1121" y="535"/>
                    </a:lnTo>
                    <a:lnTo>
                      <a:pt x="1106" y="535"/>
                    </a:lnTo>
                    <a:lnTo>
                      <a:pt x="1106" y="531"/>
                    </a:lnTo>
                    <a:lnTo>
                      <a:pt x="1103" y="531"/>
                    </a:lnTo>
                    <a:lnTo>
                      <a:pt x="1103" y="525"/>
                    </a:lnTo>
                    <a:lnTo>
                      <a:pt x="1087" y="525"/>
                    </a:lnTo>
                    <a:lnTo>
                      <a:pt x="1087" y="514"/>
                    </a:lnTo>
                    <a:lnTo>
                      <a:pt x="1085" y="514"/>
                    </a:lnTo>
                    <a:lnTo>
                      <a:pt x="1085" y="508"/>
                    </a:lnTo>
                    <a:lnTo>
                      <a:pt x="1046" y="508"/>
                    </a:lnTo>
                    <a:lnTo>
                      <a:pt x="1046" y="505"/>
                    </a:lnTo>
                    <a:lnTo>
                      <a:pt x="1022" y="505"/>
                    </a:lnTo>
                    <a:lnTo>
                      <a:pt x="1022" y="499"/>
                    </a:lnTo>
                    <a:lnTo>
                      <a:pt x="1007" y="499"/>
                    </a:lnTo>
                    <a:lnTo>
                      <a:pt x="1007" y="496"/>
                    </a:lnTo>
                    <a:lnTo>
                      <a:pt x="987" y="496"/>
                    </a:lnTo>
                    <a:lnTo>
                      <a:pt x="987" y="490"/>
                    </a:lnTo>
                    <a:lnTo>
                      <a:pt x="981" y="490"/>
                    </a:lnTo>
                    <a:lnTo>
                      <a:pt x="981" y="487"/>
                    </a:lnTo>
                    <a:lnTo>
                      <a:pt x="958" y="487"/>
                    </a:lnTo>
                    <a:lnTo>
                      <a:pt x="958" y="478"/>
                    </a:lnTo>
                    <a:lnTo>
                      <a:pt x="946" y="478"/>
                    </a:lnTo>
                    <a:lnTo>
                      <a:pt x="946" y="471"/>
                    </a:lnTo>
                    <a:lnTo>
                      <a:pt x="942" y="471"/>
                    </a:lnTo>
                    <a:lnTo>
                      <a:pt x="942" y="466"/>
                    </a:lnTo>
                    <a:lnTo>
                      <a:pt x="927" y="466"/>
                    </a:lnTo>
                    <a:lnTo>
                      <a:pt x="927" y="462"/>
                    </a:lnTo>
                    <a:lnTo>
                      <a:pt x="906" y="462"/>
                    </a:lnTo>
                    <a:lnTo>
                      <a:pt x="906" y="448"/>
                    </a:lnTo>
                    <a:lnTo>
                      <a:pt x="900" y="448"/>
                    </a:lnTo>
                    <a:lnTo>
                      <a:pt x="900" y="441"/>
                    </a:lnTo>
                    <a:lnTo>
                      <a:pt x="876" y="441"/>
                    </a:lnTo>
                    <a:lnTo>
                      <a:pt x="876" y="432"/>
                    </a:lnTo>
                    <a:lnTo>
                      <a:pt x="849" y="432"/>
                    </a:lnTo>
                    <a:lnTo>
                      <a:pt x="849" y="421"/>
                    </a:lnTo>
                    <a:lnTo>
                      <a:pt x="831" y="421"/>
                    </a:lnTo>
                    <a:lnTo>
                      <a:pt x="831" y="412"/>
                    </a:lnTo>
                    <a:lnTo>
                      <a:pt x="826" y="412"/>
                    </a:lnTo>
                    <a:lnTo>
                      <a:pt x="826" y="408"/>
                    </a:lnTo>
                    <a:lnTo>
                      <a:pt x="814" y="408"/>
                    </a:lnTo>
                    <a:lnTo>
                      <a:pt x="814" y="399"/>
                    </a:lnTo>
                    <a:lnTo>
                      <a:pt x="807" y="399"/>
                    </a:lnTo>
                    <a:lnTo>
                      <a:pt x="807" y="394"/>
                    </a:lnTo>
                    <a:lnTo>
                      <a:pt x="790" y="394"/>
                    </a:lnTo>
                    <a:lnTo>
                      <a:pt x="790" y="390"/>
                    </a:lnTo>
                    <a:lnTo>
                      <a:pt x="759" y="390"/>
                    </a:lnTo>
                    <a:lnTo>
                      <a:pt x="759" y="381"/>
                    </a:lnTo>
                    <a:lnTo>
                      <a:pt x="753" y="381"/>
                    </a:lnTo>
                    <a:lnTo>
                      <a:pt x="753" y="376"/>
                    </a:lnTo>
                    <a:lnTo>
                      <a:pt x="741" y="376"/>
                    </a:lnTo>
                    <a:lnTo>
                      <a:pt x="741" y="373"/>
                    </a:lnTo>
                    <a:lnTo>
                      <a:pt x="737" y="373"/>
                    </a:lnTo>
                    <a:lnTo>
                      <a:pt x="737" y="366"/>
                    </a:lnTo>
                    <a:lnTo>
                      <a:pt x="713" y="366"/>
                    </a:lnTo>
                    <a:lnTo>
                      <a:pt x="713" y="360"/>
                    </a:lnTo>
                    <a:lnTo>
                      <a:pt x="707" y="360"/>
                    </a:lnTo>
                    <a:lnTo>
                      <a:pt x="707" y="355"/>
                    </a:lnTo>
                    <a:lnTo>
                      <a:pt x="687" y="355"/>
                    </a:lnTo>
                    <a:lnTo>
                      <a:pt x="687" y="349"/>
                    </a:lnTo>
                    <a:lnTo>
                      <a:pt x="671" y="349"/>
                    </a:lnTo>
                    <a:lnTo>
                      <a:pt x="671" y="345"/>
                    </a:lnTo>
                    <a:lnTo>
                      <a:pt x="665" y="345"/>
                    </a:lnTo>
                    <a:lnTo>
                      <a:pt x="665" y="340"/>
                    </a:lnTo>
                    <a:lnTo>
                      <a:pt x="650" y="340"/>
                    </a:lnTo>
                    <a:lnTo>
                      <a:pt x="650" y="337"/>
                    </a:lnTo>
                    <a:lnTo>
                      <a:pt x="642" y="337"/>
                    </a:lnTo>
                    <a:lnTo>
                      <a:pt x="642" y="331"/>
                    </a:lnTo>
                    <a:lnTo>
                      <a:pt x="627" y="331"/>
                    </a:lnTo>
                    <a:lnTo>
                      <a:pt x="627" y="328"/>
                    </a:lnTo>
                    <a:lnTo>
                      <a:pt x="623" y="328"/>
                    </a:lnTo>
                    <a:lnTo>
                      <a:pt x="623" y="322"/>
                    </a:lnTo>
                    <a:lnTo>
                      <a:pt x="620" y="322"/>
                    </a:lnTo>
                    <a:lnTo>
                      <a:pt x="620" y="319"/>
                    </a:lnTo>
                    <a:lnTo>
                      <a:pt x="603" y="319"/>
                    </a:lnTo>
                    <a:lnTo>
                      <a:pt x="603" y="316"/>
                    </a:lnTo>
                    <a:lnTo>
                      <a:pt x="597" y="316"/>
                    </a:lnTo>
                    <a:lnTo>
                      <a:pt x="597" y="312"/>
                    </a:lnTo>
                    <a:lnTo>
                      <a:pt x="576" y="312"/>
                    </a:lnTo>
                    <a:lnTo>
                      <a:pt x="576" y="303"/>
                    </a:lnTo>
                    <a:lnTo>
                      <a:pt x="560" y="303"/>
                    </a:lnTo>
                    <a:lnTo>
                      <a:pt x="560" y="294"/>
                    </a:lnTo>
                    <a:lnTo>
                      <a:pt x="549" y="294"/>
                    </a:lnTo>
                    <a:lnTo>
                      <a:pt x="549" y="289"/>
                    </a:lnTo>
                    <a:lnTo>
                      <a:pt x="542" y="289"/>
                    </a:lnTo>
                    <a:lnTo>
                      <a:pt x="542" y="282"/>
                    </a:lnTo>
                    <a:lnTo>
                      <a:pt x="530" y="282"/>
                    </a:lnTo>
                    <a:lnTo>
                      <a:pt x="530" y="280"/>
                    </a:lnTo>
                    <a:lnTo>
                      <a:pt x="518" y="280"/>
                    </a:lnTo>
                    <a:lnTo>
                      <a:pt x="518" y="273"/>
                    </a:lnTo>
                    <a:lnTo>
                      <a:pt x="515" y="273"/>
                    </a:lnTo>
                    <a:lnTo>
                      <a:pt x="515" y="270"/>
                    </a:lnTo>
                    <a:lnTo>
                      <a:pt x="511" y="270"/>
                    </a:lnTo>
                    <a:lnTo>
                      <a:pt x="511" y="264"/>
                    </a:lnTo>
                    <a:lnTo>
                      <a:pt x="491" y="264"/>
                    </a:lnTo>
                    <a:lnTo>
                      <a:pt x="491" y="259"/>
                    </a:lnTo>
                    <a:lnTo>
                      <a:pt x="470" y="259"/>
                    </a:lnTo>
                    <a:lnTo>
                      <a:pt x="470" y="255"/>
                    </a:lnTo>
                    <a:lnTo>
                      <a:pt x="460" y="255"/>
                    </a:lnTo>
                    <a:lnTo>
                      <a:pt x="460" y="250"/>
                    </a:lnTo>
                    <a:lnTo>
                      <a:pt x="455" y="250"/>
                    </a:lnTo>
                    <a:lnTo>
                      <a:pt x="455" y="243"/>
                    </a:lnTo>
                    <a:lnTo>
                      <a:pt x="452" y="243"/>
                    </a:lnTo>
                    <a:lnTo>
                      <a:pt x="452" y="232"/>
                    </a:lnTo>
                    <a:lnTo>
                      <a:pt x="448" y="232"/>
                    </a:lnTo>
                    <a:lnTo>
                      <a:pt x="448" y="225"/>
                    </a:lnTo>
                    <a:lnTo>
                      <a:pt x="418" y="225"/>
                    </a:lnTo>
                    <a:lnTo>
                      <a:pt x="418" y="222"/>
                    </a:lnTo>
                    <a:lnTo>
                      <a:pt x="401" y="222"/>
                    </a:lnTo>
                    <a:lnTo>
                      <a:pt x="401" y="214"/>
                    </a:lnTo>
                    <a:lnTo>
                      <a:pt x="394" y="214"/>
                    </a:lnTo>
                    <a:lnTo>
                      <a:pt x="394" y="211"/>
                    </a:lnTo>
                    <a:lnTo>
                      <a:pt x="383" y="211"/>
                    </a:lnTo>
                    <a:lnTo>
                      <a:pt x="383" y="202"/>
                    </a:lnTo>
                    <a:lnTo>
                      <a:pt x="377" y="202"/>
                    </a:lnTo>
                    <a:lnTo>
                      <a:pt x="377" y="199"/>
                    </a:lnTo>
                    <a:lnTo>
                      <a:pt x="371" y="199"/>
                    </a:lnTo>
                    <a:lnTo>
                      <a:pt x="371" y="192"/>
                    </a:lnTo>
                    <a:lnTo>
                      <a:pt x="359" y="192"/>
                    </a:lnTo>
                    <a:lnTo>
                      <a:pt x="359" y="189"/>
                    </a:lnTo>
                    <a:lnTo>
                      <a:pt x="355" y="189"/>
                    </a:lnTo>
                    <a:lnTo>
                      <a:pt x="355" y="177"/>
                    </a:lnTo>
                    <a:lnTo>
                      <a:pt x="350" y="177"/>
                    </a:lnTo>
                    <a:lnTo>
                      <a:pt x="350" y="169"/>
                    </a:lnTo>
                    <a:lnTo>
                      <a:pt x="346" y="169"/>
                    </a:lnTo>
                    <a:lnTo>
                      <a:pt x="346" y="165"/>
                    </a:lnTo>
                    <a:lnTo>
                      <a:pt x="334" y="165"/>
                    </a:lnTo>
                    <a:lnTo>
                      <a:pt x="334" y="144"/>
                    </a:lnTo>
                    <a:lnTo>
                      <a:pt x="322" y="144"/>
                    </a:lnTo>
                    <a:lnTo>
                      <a:pt x="322" y="141"/>
                    </a:lnTo>
                    <a:lnTo>
                      <a:pt x="317" y="141"/>
                    </a:lnTo>
                    <a:lnTo>
                      <a:pt x="317" y="135"/>
                    </a:lnTo>
                    <a:lnTo>
                      <a:pt x="305" y="135"/>
                    </a:lnTo>
                    <a:lnTo>
                      <a:pt x="305" y="132"/>
                    </a:lnTo>
                    <a:lnTo>
                      <a:pt x="302" y="132"/>
                    </a:lnTo>
                    <a:lnTo>
                      <a:pt x="302" y="121"/>
                    </a:lnTo>
                    <a:lnTo>
                      <a:pt x="274" y="121"/>
                    </a:lnTo>
                    <a:lnTo>
                      <a:pt x="274" y="118"/>
                    </a:lnTo>
                    <a:lnTo>
                      <a:pt x="267" y="118"/>
                    </a:lnTo>
                    <a:lnTo>
                      <a:pt x="267" y="112"/>
                    </a:lnTo>
                    <a:lnTo>
                      <a:pt x="259" y="112"/>
                    </a:lnTo>
                    <a:lnTo>
                      <a:pt x="259" y="109"/>
                    </a:lnTo>
                    <a:lnTo>
                      <a:pt x="255" y="109"/>
                    </a:lnTo>
                    <a:lnTo>
                      <a:pt x="255" y="103"/>
                    </a:lnTo>
                    <a:lnTo>
                      <a:pt x="241" y="103"/>
                    </a:lnTo>
                    <a:lnTo>
                      <a:pt x="241" y="99"/>
                    </a:lnTo>
                    <a:lnTo>
                      <a:pt x="228" y="99"/>
                    </a:lnTo>
                    <a:lnTo>
                      <a:pt x="228" y="88"/>
                    </a:lnTo>
                    <a:lnTo>
                      <a:pt x="219" y="88"/>
                    </a:lnTo>
                    <a:lnTo>
                      <a:pt x="219" y="78"/>
                    </a:lnTo>
                    <a:lnTo>
                      <a:pt x="207" y="78"/>
                    </a:lnTo>
                    <a:lnTo>
                      <a:pt x="207" y="72"/>
                    </a:lnTo>
                    <a:lnTo>
                      <a:pt x="196" y="72"/>
                    </a:lnTo>
                    <a:lnTo>
                      <a:pt x="196" y="63"/>
                    </a:lnTo>
                    <a:lnTo>
                      <a:pt x="187" y="63"/>
                    </a:lnTo>
                    <a:lnTo>
                      <a:pt x="187" y="57"/>
                    </a:lnTo>
                    <a:lnTo>
                      <a:pt x="180" y="57"/>
                    </a:lnTo>
                    <a:lnTo>
                      <a:pt x="180" y="52"/>
                    </a:lnTo>
                    <a:lnTo>
                      <a:pt x="175" y="52"/>
                    </a:lnTo>
                    <a:lnTo>
                      <a:pt x="175" y="49"/>
                    </a:lnTo>
                    <a:lnTo>
                      <a:pt x="162" y="49"/>
                    </a:lnTo>
                    <a:lnTo>
                      <a:pt x="162" y="36"/>
                    </a:lnTo>
                    <a:lnTo>
                      <a:pt x="145" y="36"/>
                    </a:lnTo>
                    <a:lnTo>
                      <a:pt x="145" y="28"/>
                    </a:lnTo>
                    <a:lnTo>
                      <a:pt x="130" y="28"/>
                    </a:lnTo>
                    <a:lnTo>
                      <a:pt x="130" y="18"/>
                    </a:lnTo>
                    <a:lnTo>
                      <a:pt x="99" y="18"/>
                    </a:lnTo>
                    <a:lnTo>
                      <a:pt x="99" y="6"/>
                    </a:lnTo>
                    <a:lnTo>
                      <a:pt x="12" y="6"/>
                    </a:lnTo>
                    <a:lnTo>
                      <a:pt x="12" y="0"/>
                    </a:lnTo>
                    <a:lnTo>
                      <a:pt x="0" y="0"/>
                    </a:lnTo>
                  </a:path>
                </a:pathLst>
              </a:custGeom>
              <a:noFill/>
              <a:ln w="9525" cap="flat">
                <a:solidFill>
                  <a:srgbClr val="B6B9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99" name="Rectangle 702">
                <a:extLst>
                  <a:ext uri="{FF2B5EF4-FFF2-40B4-BE49-F238E27FC236}">
                    <a16:creationId xmlns:a16="http://schemas.microsoft.com/office/drawing/2014/main" id="{161B7041-10B3-43B1-9087-2B84B7E4ECEE}"/>
                  </a:ext>
                </a:extLst>
              </p:cNvPr>
              <p:cNvSpPr>
                <a:spLocks noChangeArrowheads="1"/>
              </p:cNvSpPr>
              <p:nvPr/>
            </p:nvSpPr>
            <p:spPr bwMode="auto">
              <a:xfrm>
                <a:off x="5703" y="3524"/>
                <a:ext cx="9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Months since randomization</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0" name="Rectangle 703">
                <a:extLst>
                  <a:ext uri="{FF2B5EF4-FFF2-40B4-BE49-F238E27FC236}">
                    <a16:creationId xmlns:a16="http://schemas.microsoft.com/office/drawing/2014/main" id="{3D036B40-6A79-4719-983E-A33B40ECFED7}"/>
                  </a:ext>
                </a:extLst>
              </p:cNvPr>
              <p:cNvSpPr>
                <a:spLocks noChangeArrowheads="1"/>
              </p:cNvSpPr>
              <p:nvPr/>
            </p:nvSpPr>
            <p:spPr bwMode="auto">
              <a:xfrm>
                <a:off x="4642" y="3407"/>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1" name="Rectangle 704">
                <a:extLst>
                  <a:ext uri="{FF2B5EF4-FFF2-40B4-BE49-F238E27FC236}">
                    <a16:creationId xmlns:a16="http://schemas.microsoft.com/office/drawing/2014/main" id="{CA4A0A6A-3AE4-4998-971D-24140DF3BC12}"/>
                  </a:ext>
                </a:extLst>
              </p:cNvPr>
              <p:cNvSpPr>
                <a:spLocks noChangeArrowheads="1"/>
              </p:cNvSpPr>
              <p:nvPr/>
            </p:nvSpPr>
            <p:spPr bwMode="auto">
              <a:xfrm>
                <a:off x="4585" y="3344"/>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2" name="Rectangle 705">
                <a:extLst>
                  <a:ext uri="{FF2B5EF4-FFF2-40B4-BE49-F238E27FC236}">
                    <a16:creationId xmlns:a16="http://schemas.microsoft.com/office/drawing/2014/main" id="{974497AF-5092-4AA6-BBF2-1F7FC315F221}"/>
                  </a:ext>
                </a:extLst>
              </p:cNvPr>
              <p:cNvSpPr>
                <a:spLocks noChangeArrowheads="1"/>
              </p:cNvSpPr>
              <p:nvPr/>
            </p:nvSpPr>
            <p:spPr bwMode="auto">
              <a:xfrm>
                <a:off x="4555" y="304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3" name="Rectangle 706">
                <a:extLst>
                  <a:ext uri="{FF2B5EF4-FFF2-40B4-BE49-F238E27FC236}">
                    <a16:creationId xmlns:a16="http://schemas.microsoft.com/office/drawing/2014/main" id="{E3E8B485-0959-431D-BDD8-4FE328EA4B9B}"/>
                  </a:ext>
                </a:extLst>
              </p:cNvPr>
              <p:cNvSpPr>
                <a:spLocks noChangeArrowheads="1"/>
              </p:cNvSpPr>
              <p:nvPr/>
            </p:nvSpPr>
            <p:spPr bwMode="auto">
              <a:xfrm>
                <a:off x="4555" y="2945"/>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4" name="Rectangle 707">
                <a:extLst>
                  <a:ext uri="{FF2B5EF4-FFF2-40B4-BE49-F238E27FC236}">
                    <a16:creationId xmlns:a16="http://schemas.microsoft.com/office/drawing/2014/main" id="{3D1861A4-4367-42EC-961F-82F788F34592}"/>
                  </a:ext>
                </a:extLst>
              </p:cNvPr>
              <p:cNvSpPr>
                <a:spLocks noChangeArrowheads="1"/>
              </p:cNvSpPr>
              <p:nvPr/>
            </p:nvSpPr>
            <p:spPr bwMode="auto">
              <a:xfrm>
                <a:off x="4555" y="2446"/>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90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5" name="Rectangle 708">
                <a:extLst>
                  <a:ext uri="{FF2B5EF4-FFF2-40B4-BE49-F238E27FC236}">
                    <a16:creationId xmlns:a16="http://schemas.microsoft.com/office/drawing/2014/main" id="{4647AA7E-5D3A-4913-B9BC-235CEA283C98}"/>
                  </a:ext>
                </a:extLst>
              </p:cNvPr>
              <p:cNvSpPr>
                <a:spLocks noChangeArrowheads="1"/>
              </p:cNvSpPr>
              <p:nvPr/>
            </p:nvSpPr>
            <p:spPr bwMode="auto">
              <a:xfrm>
                <a:off x="4555" y="2546"/>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80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6" name="Rectangle 709">
                <a:extLst>
                  <a:ext uri="{FF2B5EF4-FFF2-40B4-BE49-F238E27FC236}">
                    <a16:creationId xmlns:a16="http://schemas.microsoft.com/office/drawing/2014/main" id="{3BD2BEF5-D171-4281-97DD-4C35BFB8F02D}"/>
                  </a:ext>
                </a:extLst>
              </p:cNvPr>
              <p:cNvSpPr>
                <a:spLocks noChangeArrowheads="1"/>
              </p:cNvSpPr>
              <p:nvPr/>
            </p:nvSpPr>
            <p:spPr bwMode="auto">
              <a:xfrm>
                <a:off x="4526" y="2347"/>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7" name="Rectangle 710">
                <a:extLst>
                  <a:ext uri="{FF2B5EF4-FFF2-40B4-BE49-F238E27FC236}">
                    <a16:creationId xmlns:a16="http://schemas.microsoft.com/office/drawing/2014/main" id="{8D15DA23-7D4F-4F26-8E7F-0BE11EC1A96F}"/>
                  </a:ext>
                </a:extLst>
              </p:cNvPr>
              <p:cNvSpPr>
                <a:spLocks noChangeArrowheads="1"/>
              </p:cNvSpPr>
              <p:nvPr/>
            </p:nvSpPr>
            <p:spPr bwMode="auto">
              <a:xfrm>
                <a:off x="4555" y="2746"/>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8" name="Rectangle 711">
                <a:extLst>
                  <a:ext uri="{FF2B5EF4-FFF2-40B4-BE49-F238E27FC236}">
                    <a16:creationId xmlns:a16="http://schemas.microsoft.com/office/drawing/2014/main" id="{BCF61E1C-307E-48BC-B7C5-20D44B3BBF79}"/>
                  </a:ext>
                </a:extLst>
              </p:cNvPr>
              <p:cNvSpPr>
                <a:spLocks noChangeArrowheads="1"/>
              </p:cNvSpPr>
              <p:nvPr/>
            </p:nvSpPr>
            <p:spPr bwMode="auto">
              <a:xfrm>
                <a:off x="4555" y="2845"/>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09" name="Rectangle 712">
                <a:extLst>
                  <a:ext uri="{FF2B5EF4-FFF2-40B4-BE49-F238E27FC236}">
                    <a16:creationId xmlns:a16="http://schemas.microsoft.com/office/drawing/2014/main" id="{BB3505FE-59C2-43BE-8AE3-5B374A5F5AF6}"/>
                  </a:ext>
                </a:extLst>
              </p:cNvPr>
              <p:cNvSpPr>
                <a:spLocks noChangeArrowheads="1"/>
              </p:cNvSpPr>
              <p:nvPr/>
            </p:nvSpPr>
            <p:spPr bwMode="auto">
              <a:xfrm>
                <a:off x="4555" y="324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0" name="Rectangle 713">
                <a:extLst>
                  <a:ext uri="{FF2B5EF4-FFF2-40B4-BE49-F238E27FC236}">
                    <a16:creationId xmlns:a16="http://schemas.microsoft.com/office/drawing/2014/main" id="{7A458DBE-2AA3-40CE-8556-30101A89D44E}"/>
                  </a:ext>
                </a:extLst>
              </p:cNvPr>
              <p:cNvSpPr>
                <a:spLocks noChangeArrowheads="1"/>
              </p:cNvSpPr>
              <p:nvPr/>
            </p:nvSpPr>
            <p:spPr bwMode="auto">
              <a:xfrm>
                <a:off x="4555" y="3145"/>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1" name="Rectangle 714">
                <a:extLst>
                  <a:ext uri="{FF2B5EF4-FFF2-40B4-BE49-F238E27FC236}">
                    <a16:creationId xmlns:a16="http://schemas.microsoft.com/office/drawing/2014/main" id="{764751E7-811F-4749-B918-EB59D3D58464}"/>
                  </a:ext>
                </a:extLst>
              </p:cNvPr>
              <p:cNvSpPr>
                <a:spLocks noChangeArrowheads="1"/>
              </p:cNvSpPr>
              <p:nvPr/>
            </p:nvSpPr>
            <p:spPr bwMode="auto">
              <a:xfrm>
                <a:off x="4555" y="2645"/>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2" name="Rectangle 715">
                <a:extLst>
                  <a:ext uri="{FF2B5EF4-FFF2-40B4-BE49-F238E27FC236}">
                    <a16:creationId xmlns:a16="http://schemas.microsoft.com/office/drawing/2014/main" id="{C5161CBC-3C58-45B7-9BB2-B78BB5979CA8}"/>
                  </a:ext>
                </a:extLst>
              </p:cNvPr>
              <p:cNvSpPr>
                <a:spLocks noChangeArrowheads="1"/>
              </p:cNvSpPr>
              <p:nvPr/>
            </p:nvSpPr>
            <p:spPr bwMode="auto">
              <a:xfrm>
                <a:off x="5175" y="3407"/>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3" name="Rectangle 716">
                <a:extLst>
                  <a:ext uri="{FF2B5EF4-FFF2-40B4-BE49-F238E27FC236}">
                    <a16:creationId xmlns:a16="http://schemas.microsoft.com/office/drawing/2014/main" id="{BD5D4216-4E74-4B21-9D63-6AD7C226803A}"/>
                  </a:ext>
                </a:extLst>
              </p:cNvPr>
              <p:cNvSpPr>
                <a:spLocks noChangeArrowheads="1"/>
              </p:cNvSpPr>
              <p:nvPr/>
            </p:nvSpPr>
            <p:spPr bwMode="auto">
              <a:xfrm>
                <a:off x="5353" y="3407"/>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4" name="Rectangle 717">
                <a:extLst>
                  <a:ext uri="{FF2B5EF4-FFF2-40B4-BE49-F238E27FC236}">
                    <a16:creationId xmlns:a16="http://schemas.microsoft.com/office/drawing/2014/main" id="{A1B9918B-3BC6-4FC4-9BB1-567CB031463C}"/>
                  </a:ext>
                </a:extLst>
              </p:cNvPr>
              <p:cNvSpPr>
                <a:spLocks noChangeArrowheads="1"/>
              </p:cNvSpPr>
              <p:nvPr/>
            </p:nvSpPr>
            <p:spPr bwMode="auto">
              <a:xfrm>
                <a:off x="5516"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5" name="Rectangle 718">
                <a:extLst>
                  <a:ext uri="{FF2B5EF4-FFF2-40B4-BE49-F238E27FC236}">
                    <a16:creationId xmlns:a16="http://schemas.microsoft.com/office/drawing/2014/main" id="{C6E42B05-3A58-4132-8721-3483D9EB69A5}"/>
                  </a:ext>
                </a:extLst>
              </p:cNvPr>
              <p:cNvSpPr>
                <a:spLocks noChangeArrowheads="1"/>
              </p:cNvSpPr>
              <p:nvPr/>
            </p:nvSpPr>
            <p:spPr bwMode="auto">
              <a:xfrm>
                <a:off x="5628" y="2546"/>
                <a:ext cx="73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30000" noProof="0" dirty="0">
                    <a:ln>
                      <a:noFill/>
                    </a:ln>
                    <a:solidFill>
                      <a:srgbClr val="FF6600"/>
                    </a:solidFill>
                    <a:effectLst/>
                    <a:uLnTx/>
                    <a:uFillTx/>
                    <a:latin typeface="Arial" panose="020B0604020202020204" pitchFamily="34" charset="0"/>
                    <a:ea typeface="+mn-ea"/>
                    <a:cs typeface="Arial" charset="0"/>
                  </a:rPr>
                  <a:t>177</a:t>
                </a:r>
                <a:r>
                  <a:rPr kumimoji="0" lang="en-US" altLang="en-US" sz="9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charset="0"/>
                  </a:rPr>
                  <a:t>Lu-PSMA-617 + SC</a:t>
                </a:r>
                <a:endParaRPr kumimoji="0" lang="en-US" altLang="en-US" sz="2400" b="0" i="0" u="none" strike="noStrike" kern="1200" cap="none" spc="0" normalizeH="0" baseline="0" noProof="0" dirty="0">
                  <a:ln>
                    <a:noFill/>
                  </a:ln>
                  <a:solidFill>
                    <a:srgbClr val="FF6600"/>
                  </a:solidFill>
                  <a:effectLst/>
                  <a:uLnTx/>
                  <a:uFillTx/>
                  <a:latin typeface="Arial" panose="020B0604020202020204" pitchFamily="34" charset="0"/>
                  <a:ea typeface="+mn-ea"/>
                  <a:cs typeface="Arial" charset="0"/>
                </a:endParaRPr>
              </a:p>
            </p:txBody>
          </p:sp>
          <p:sp>
            <p:nvSpPr>
              <p:cNvPr id="1316" name="Rectangle 719">
                <a:extLst>
                  <a:ext uri="{FF2B5EF4-FFF2-40B4-BE49-F238E27FC236}">
                    <a16:creationId xmlns:a16="http://schemas.microsoft.com/office/drawing/2014/main" id="{3A10BDE2-5A49-43E3-AAEA-3EC52F96EBD9}"/>
                  </a:ext>
                </a:extLst>
              </p:cNvPr>
              <p:cNvSpPr>
                <a:spLocks noChangeArrowheads="1"/>
              </p:cNvSpPr>
              <p:nvPr/>
            </p:nvSpPr>
            <p:spPr bwMode="auto">
              <a:xfrm>
                <a:off x="5628" y="2627"/>
                <a:ext cx="8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Median OS, 15.3 months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7" name="Rectangle 720">
                <a:extLst>
                  <a:ext uri="{FF2B5EF4-FFF2-40B4-BE49-F238E27FC236}">
                    <a16:creationId xmlns:a16="http://schemas.microsoft.com/office/drawing/2014/main" id="{3D749E77-5577-496D-B26E-1F1AAC2FE895}"/>
                  </a:ext>
                </a:extLst>
              </p:cNvPr>
              <p:cNvSpPr>
                <a:spLocks noChangeArrowheads="1"/>
              </p:cNvSpPr>
              <p:nvPr/>
            </p:nvSpPr>
            <p:spPr bwMode="auto">
              <a:xfrm>
                <a:off x="6695" y="2780"/>
                <a:ext cx="7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Hazard ratio for death,</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8" name="Rectangle 721">
                <a:extLst>
                  <a:ext uri="{FF2B5EF4-FFF2-40B4-BE49-F238E27FC236}">
                    <a16:creationId xmlns:a16="http://schemas.microsoft.com/office/drawing/2014/main" id="{79784F66-8C75-4E12-B821-4BEE3EB4DE19}"/>
                  </a:ext>
                </a:extLst>
              </p:cNvPr>
              <p:cNvSpPr>
                <a:spLocks noChangeArrowheads="1"/>
              </p:cNvSpPr>
              <p:nvPr/>
            </p:nvSpPr>
            <p:spPr bwMode="auto">
              <a:xfrm>
                <a:off x="6695" y="2853"/>
                <a:ext cx="81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0.62 (95% CI, 0.52-0.74)</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19" name="Rectangle 722">
                <a:extLst>
                  <a:ext uri="{FF2B5EF4-FFF2-40B4-BE49-F238E27FC236}">
                    <a16:creationId xmlns:a16="http://schemas.microsoft.com/office/drawing/2014/main" id="{85BE9CE4-05A2-4C36-8596-F91BBB6478B2}"/>
                  </a:ext>
                </a:extLst>
              </p:cNvPr>
              <p:cNvSpPr>
                <a:spLocks noChangeArrowheads="1"/>
              </p:cNvSpPr>
              <p:nvPr/>
            </p:nvSpPr>
            <p:spPr bwMode="auto">
              <a:xfrm>
                <a:off x="6695" y="2933"/>
                <a:ext cx="2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P</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&lt;.001</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0" name="Rectangle 723">
                <a:extLst>
                  <a:ext uri="{FF2B5EF4-FFF2-40B4-BE49-F238E27FC236}">
                    <a16:creationId xmlns:a16="http://schemas.microsoft.com/office/drawing/2014/main" id="{981E48DC-0385-4A71-ABF0-05A5F10A33DE}"/>
                  </a:ext>
                </a:extLst>
              </p:cNvPr>
              <p:cNvSpPr>
                <a:spLocks noChangeArrowheads="1"/>
              </p:cNvSpPr>
              <p:nvPr/>
            </p:nvSpPr>
            <p:spPr bwMode="auto">
              <a:xfrm>
                <a:off x="5010" y="2879"/>
                <a:ext cx="31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charset="0"/>
                  </a:rPr>
                  <a:t>SC alone</a:t>
                </a:r>
                <a:endParaRPr kumimoji="0" lang="en-US" altLang="en-US" sz="2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charset="0"/>
                </a:endParaRPr>
              </a:p>
            </p:txBody>
          </p:sp>
          <p:sp>
            <p:nvSpPr>
              <p:cNvPr id="1321" name="Rectangle 724">
                <a:extLst>
                  <a:ext uri="{FF2B5EF4-FFF2-40B4-BE49-F238E27FC236}">
                    <a16:creationId xmlns:a16="http://schemas.microsoft.com/office/drawing/2014/main" id="{EAC13508-0E02-45A4-BE2A-3F7B4248374A}"/>
                  </a:ext>
                </a:extLst>
              </p:cNvPr>
              <p:cNvSpPr>
                <a:spLocks noChangeArrowheads="1"/>
              </p:cNvSpPr>
              <p:nvPr/>
            </p:nvSpPr>
            <p:spPr bwMode="auto">
              <a:xfrm>
                <a:off x="5010" y="2951"/>
                <a:ext cx="39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Median OS,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3" name="Rectangle 726">
                <a:extLst>
                  <a:ext uri="{FF2B5EF4-FFF2-40B4-BE49-F238E27FC236}">
                    <a16:creationId xmlns:a16="http://schemas.microsoft.com/office/drawing/2014/main" id="{BED6D2F6-B47D-495F-B1B9-38E326FDC9A9}"/>
                  </a:ext>
                </a:extLst>
              </p:cNvPr>
              <p:cNvSpPr>
                <a:spLocks noChangeArrowheads="1"/>
              </p:cNvSpPr>
              <p:nvPr/>
            </p:nvSpPr>
            <p:spPr bwMode="auto">
              <a:xfrm>
                <a:off x="5417" y="2951"/>
                <a:ext cx="42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11.3 months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4" name="Rectangle 727">
                <a:extLst>
                  <a:ext uri="{FF2B5EF4-FFF2-40B4-BE49-F238E27FC236}">
                    <a16:creationId xmlns:a16="http://schemas.microsoft.com/office/drawing/2014/main" id="{6AF0AC50-5EFD-4574-8A4D-A37FAC27C6A2}"/>
                  </a:ext>
                </a:extLst>
              </p:cNvPr>
              <p:cNvSpPr>
                <a:spLocks noChangeArrowheads="1"/>
              </p:cNvSpPr>
              <p:nvPr/>
            </p:nvSpPr>
            <p:spPr bwMode="auto">
              <a:xfrm>
                <a:off x="5692"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5" name="Rectangle 728">
                <a:extLst>
                  <a:ext uri="{FF2B5EF4-FFF2-40B4-BE49-F238E27FC236}">
                    <a16:creationId xmlns:a16="http://schemas.microsoft.com/office/drawing/2014/main" id="{36F2A9F2-05F9-4EA2-9098-1169A73D6822}"/>
                  </a:ext>
                </a:extLst>
              </p:cNvPr>
              <p:cNvSpPr>
                <a:spLocks noChangeArrowheads="1"/>
              </p:cNvSpPr>
              <p:nvPr/>
            </p:nvSpPr>
            <p:spPr bwMode="auto">
              <a:xfrm>
                <a:off x="4820" y="3407"/>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6" name="Rectangle 729">
                <a:extLst>
                  <a:ext uri="{FF2B5EF4-FFF2-40B4-BE49-F238E27FC236}">
                    <a16:creationId xmlns:a16="http://schemas.microsoft.com/office/drawing/2014/main" id="{6CF53AAD-2A18-4540-ADB3-9DCC2CE62191}"/>
                  </a:ext>
                </a:extLst>
              </p:cNvPr>
              <p:cNvSpPr>
                <a:spLocks noChangeArrowheads="1"/>
              </p:cNvSpPr>
              <p:nvPr/>
            </p:nvSpPr>
            <p:spPr bwMode="auto">
              <a:xfrm>
                <a:off x="4996" y="3407"/>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7" name="Rectangle 730">
                <a:extLst>
                  <a:ext uri="{FF2B5EF4-FFF2-40B4-BE49-F238E27FC236}">
                    <a16:creationId xmlns:a16="http://schemas.microsoft.com/office/drawing/2014/main" id="{CBFBB46D-7A51-4545-8CE4-1474AFC015DB}"/>
                  </a:ext>
                </a:extLst>
              </p:cNvPr>
              <p:cNvSpPr>
                <a:spLocks noChangeArrowheads="1"/>
              </p:cNvSpPr>
              <p:nvPr/>
            </p:nvSpPr>
            <p:spPr bwMode="auto">
              <a:xfrm>
                <a:off x="5871"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328" name="Rectangle 731">
                <a:extLst>
                  <a:ext uri="{FF2B5EF4-FFF2-40B4-BE49-F238E27FC236}">
                    <a16:creationId xmlns:a16="http://schemas.microsoft.com/office/drawing/2014/main" id="{86C3024D-2BCD-47A5-9403-B06EE7D0943A}"/>
                  </a:ext>
                </a:extLst>
              </p:cNvPr>
              <p:cNvSpPr>
                <a:spLocks noChangeArrowheads="1"/>
              </p:cNvSpPr>
              <p:nvPr/>
            </p:nvSpPr>
            <p:spPr bwMode="auto">
              <a:xfrm>
                <a:off x="6049"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grpSp>
        <p:sp>
          <p:nvSpPr>
            <p:cNvPr id="1081" name="Rectangle 733">
              <a:extLst>
                <a:ext uri="{FF2B5EF4-FFF2-40B4-BE49-F238E27FC236}">
                  <a16:creationId xmlns:a16="http://schemas.microsoft.com/office/drawing/2014/main" id="{C9B20544-954A-41B3-BF5C-3AE86476D639}"/>
                </a:ext>
              </a:extLst>
            </p:cNvPr>
            <p:cNvSpPr>
              <a:spLocks noChangeArrowheads="1"/>
            </p:cNvSpPr>
            <p:nvPr/>
          </p:nvSpPr>
          <p:spPr bwMode="auto">
            <a:xfrm>
              <a:off x="6225"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2" name="Rectangle 734">
              <a:extLst>
                <a:ext uri="{FF2B5EF4-FFF2-40B4-BE49-F238E27FC236}">
                  <a16:creationId xmlns:a16="http://schemas.microsoft.com/office/drawing/2014/main" id="{88265B96-0284-45EC-8635-48E82AD7776A}"/>
                </a:ext>
              </a:extLst>
            </p:cNvPr>
            <p:cNvSpPr>
              <a:spLocks noChangeArrowheads="1"/>
            </p:cNvSpPr>
            <p:nvPr/>
          </p:nvSpPr>
          <p:spPr bwMode="auto">
            <a:xfrm>
              <a:off x="6403"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3" name="Rectangle 735">
              <a:extLst>
                <a:ext uri="{FF2B5EF4-FFF2-40B4-BE49-F238E27FC236}">
                  <a16:creationId xmlns:a16="http://schemas.microsoft.com/office/drawing/2014/main" id="{FF46EC3C-B950-4A15-A80C-72E418B73B73}"/>
                </a:ext>
              </a:extLst>
            </p:cNvPr>
            <p:cNvSpPr>
              <a:spLocks noChangeArrowheads="1"/>
            </p:cNvSpPr>
            <p:nvPr/>
          </p:nvSpPr>
          <p:spPr bwMode="auto">
            <a:xfrm>
              <a:off x="6582"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4" name="Rectangle 736">
              <a:extLst>
                <a:ext uri="{FF2B5EF4-FFF2-40B4-BE49-F238E27FC236}">
                  <a16:creationId xmlns:a16="http://schemas.microsoft.com/office/drawing/2014/main" id="{5FB54E9C-D0AE-4953-8D3A-D85B251424D2}"/>
                </a:ext>
              </a:extLst>
            </p:cNvPr>
            <p:cNvSpPr>
              <a:spLocks noChangeArrowheads="1"/>
            </p:cNvSpPr>
            <p:nvPr/>
          </p:nvSpPr>
          <p:spPr bwMode="auto">
            <a:xfrm>
              <a:off x="6758"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5" name="Rectangle 737">
              <a:extLst>
                <a:ext uri="{FF2B5EF4-FFF2-40B4-BE49-F238E27FC236}">
                  <a16:creationId xmlns:a16="http://schemas.microsoft.com/office/drawing/2014/main" id="{DC3E9E7A-6E6E-4BB5-ABB5-00ED17EF28F7}"/>
                </a:ext>
              </a:extLst>
            </p:cNvPr>
            <p:cNvSpPr>
              <a:spLocks noChangeArrowheads="1"/>
            </p:cNvSpPr>
            <p:nvPr/>
          </p:nvSpPr>
          <p:spPr bwMode="auto">
            <a:xfrm>
              <a:off x="6936"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6" name="Rectangle 738">
              <a:extLst>
                <a:ext uri="{FF2B5EF4-FFF2-40B4-BE49-F238E27FC236}">
                  <a16:creationId xmlns:a16="http://schemas.microsoft.com/office/drawing/2014/main" id="{59CE7225-65BD-42EB-A07D-613957A61920}"/>
                </a:ext>
              </a:extLst>
            </p:cNvPr>
            <p:cNvSpPr>
              <a:spLocks noChangeArrowheads="1"/>
            </p:cNvSpPr>
            <p:nvPr/>
          </p:nvSpPr>
          <p:spPr bwMode="auto">
            <a:xfrm>
              <a:off x="7114"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7" name="Rectangle 739">
              <a:extLst>
                <a:ext uri="{FF2B5EF4-FFF2-40B4-BE49-F238E27FC236}">
                  <a16:creationId xmlns:a16="http://schemas.microsoft.com/office/drawing/2014/main" id="{286B3093-05B4-4BB6-A014-3D50A64CFFD0}"/>
                </a:ext>
              </a:extLst>
            </p:cNvPr>
            <p:cNvSpPr>
              <a:spLocks noChangeArrowheads="1"/>
            </p:cNvSpPr>
            <p:nvPr/>
          </p:nvSpPr>
          <p:spPr bwMode="auto">
            <a:xfrm>
              <a:off x="7292"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8" name="Rectangle 740">
              <a:extLst>
                <a:ext uri="{FF2B5EF4-FFF2-40B4-BE49-F238E27FC236}">
                  <a16:creationId xmlns:a16="http://schemas.microsoft.com/office/drawing/2014/main" id="{8602C2DC-9CF8-4AF5-991D-C202B92917A6}"/>
                </a:ext>
              </a:extLst>
            </p:cNvPr>
            <p:cNvSpPr>
              <a:spLocks noChangeArrowheads="1"/>
            </p:cNvSpPr>
            <p:nvPr/>
          </p:nvSpPr>
          <p:spPr bwMode="auto">
            <a:xfrm>
              <a:off x="7469" y="3407"/>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89" name="Rectangle 741">
              <a:extLst>
                <a:ext uri="{FF2B5EF4-FFF2-40B4-BE49-F238E27FC236}">
                  <a16:creationId xmlns:a16="http://schemas.microsoft.com/office/drawing/2014/main" id="{9A84934E-6EFF-4C1B-B935-C04CB1174AAD}"/>
                </a:ext>
              </a:extLst>
            </p:cNvPr>
            <p:cNvSpPr>
              <a:spLocks noChangeArrowheads="1"/>
            </p:cNvSpPr>
            <p:nvPr/>
          </p:nvSpPr>
          <p:spPr bwMode="auto">
            <a:xfrm>
              <a:off x="4612"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551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0" name="Rectangle 742">
              <a:extLst>
                <a:ext uri="{FF2B5EF4-FFF2-40B4-BE49-F238E27FC236}">
                  <a16:creationId xmlns:a16="http://schemas.microsoft.com/office/drawing/2014/main" id="{B7E62255-DC40-40BF-A842-2E3478D51B66}"/>
                </a:ext>
              </a:extLst>
            </p:cNvPr>
            <p:cNvSpPr>
              <a:spLocks noChangeArrowheads="1"/>
            </p:cNvSpPr>
            <p:nvPr/>
          </p:nvSpPr>
          <p:spPr bwMode="auto">
            <a:xfrm>
              <a:off x="5145"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470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1" name="Rectangle 743">
              <a:extLst>
                <a:ext uri="{FF2B5EF4-FFF2-40B4-BE49-F238E27FC236}">
                  <a16:creationId xmlns:a16="http://schemas.microsoft.com/office/drawing/2014/main" id="{63598FDA-84A0-4586-B714-C054974F2D1B}"/>
                </a:ext>
              </a:extLst>
            </p:cNvPr>
            <p:cNvSpPr>
              <a:spLocks noChangeArrowheads="1"/>
            </p:cNvSpPr>
            <p:nvPr/>
          </p:nvSpPr>
          <p:spPr bwMode="auto">
            <a:xfrm>
              <a:off x="5323"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425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2" name="Rectangle 744">
              <a:extLst>
                <a:ext uri="{FF2B5EF4-FFF2-40B4-BE49-F238E27FC236}">
                  <a16:creationId xmlns:a16="http://schemas.microsoft.com/office/drawing/2014/main" id="{EE82C841-7AA8-40B3-9DCF-EEB0C95E30A8}"/>
                </a:ext>
              </a:extLst>
            </p:cNvPr>
            <p:cNvSpPr>
              <a:spLocks noChangeArrowheads="1"/>
            </p:cNvSpPr>
            <p:nvPr/>
          </p:nvSpPr>
          <p:spPr bwMode="auto">
            <a:xfrm>
              <a:off x="5501"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377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3" name="Rectangle 745">
              <a:extLst>
                <a:ext uri="{FF2B5EF4-FFF2-40B4-BE49-F238E27FC236}">
                  <a16:creationId xmlns:a16="http://schemas.microsoft.com/office/drawing/2014/main" id="{F9FC5B7D-0BEC-4EA5-8B8E-69AF030D671C}"/>
                </a:ext>
              </a:extLst>
            </p:cNvPr>
            <p:cNvSpPr>
              <a:spLocks noChangeArrowheads="1"/>
            </p:cNvSpPr>
            <p:nvPr/>
          </p:nvSpPr>
          <p:spPr bwMode="auto">
            <a:xfrm>
              <a:off x="5677"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332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4" name="Rectangle 746">
              <a:extLst>
                <a:ext uri="{FF2B5EF4-FFF2-40B4-BE49-F238E27FC236}">
                  <a16:creationId xmlns:a16="http://schemas.microsoft.com/office/drawing/2014/main" id="{7B2365AA-4339-45E7-B479-9C58C4476F43}"/>
                </a:ext>
              </a:extLst>
            </p:cNvPr>
            <p:cNvSpPr>
              <a:spLocks noChangeArrowheads="1"/>
            </p:cNvSpPr>
            <p:nvPr/>
          </p:nvSpPr>
          <p:spPr bwMode="auto">
            <a:xfrm>
              <a:off x="4790"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535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5" name="Rectangle 747">
              <a:extLst>
                <a:ext uri="{FF2B5EF4-FFF2-40B4-BE49-F238E27FC236}">
                  <a16:creationId xmlns:a16="http://schemas.microsoft.com/office/drawing/2014/main" id="{DF8096EC-08AB-4E97-8EBC-E16E7C62EE17}"/>
                </a:ext>
              </a:extLst>
            </p:cNvPr>
            <p:cNvSpPr>
              <a:spLocks noChangeArrowheads="1"/>
            </p:cNvSpPr>
            <p:nvPr/>
          </p:nvSpPr>
          <p:spPr bwMode="auto">
            <a:xfrm>
              <a:off x="4966"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506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6" name="Rectangle 748">
              <a:extLst>
                <a:ext uri="{FF2B5EF4-FFF2-40B4-BE49-F238E27FC236}">
                  <a16:creationId xmlns:a16="http://schemas.microsoft.com/office/drawing/2014/main" id="{DE18029D-F68B-4241-8BCC-BCA5290ECF58}"/>
                </a:ext>
              </a:extLst>
            </p:cNvPr>
            <p:cNvSpPr>
              <a:spLocks noChangeArrowheads="1"/>
            </p:cNvSpPr>
            <p:nvPr/>
          </p:nvSpPr>
          <p:spPr bwMode="auto">
            <a:xfrm>
              <a:off x="5856"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289</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7" name="Rectangle 749">
              <a:extLst>
                <a:ext uri="{FF2B5EF4-FFF2-40B4-BE49-F238E27FC236}">
                  <a16:creationId xmlns:a16="http://schemas.microsoft.com/office/drawing/2014/main" id="{DA6204DC-B13B-4DDE-B1CD-1604CA14E736}"/>
                </a:ext>
              </a:extLst>
            </p:cNvPr>
            <p:cNvSpPr>
              <a:spLocks noChangeArrowheads="1"/>
            </p:cNvSpPr>
            <p:nvPr/>
          </p:nvSpPr>
          <p:spPr bwMode="auto">
            <a:xfrm>
              <a:off x="6034"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236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8" name="Rectangle 750">
              <a:extLst>
                <a:ext uri="{FF2B5EF4-FFF2-40B4-BE49-F238E27FC236}">
                  <a16:creationId xmlns:a16="http://schemas.microsoft.com/office/drawing/2014/main" id="{A728BE74-1944-43F9-9F9D-4EB9E56CB481}"/>
                </a:ext>
              </a:extLst>
            </p:cNvPr>
            <p:cNvSpPr>
              <a:spLocks noChangeArrowheads="1"/>
            </p:cNvSpPr>
            <p:nvPr/>
          </p:nvSpPr>
          <p:spPr bwMode="auto">
            <a:xfrm>
              <a:off x="6210" y="3721"/>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166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099" name="Rectangle 751">
              <a:extLst>
                <a:ext uri="{FF2B5EF4-FFF2-40B4-BE49-F238E27FC236}">
                  <a16:creationId xmlns:a16="http://schemas.microsoft.com/office/drawing/2014/main" id="{491C3513-B0BC-4549-ADD3-0BC11ECDA58E}"/>
                </a:ext>
              </a:extLst>
            </p:cNvPr>
            <p:cNvSpPr>
              <a:spLocks noChangeArrowheads="1"/>
            </p:cNvSpPr>
            <p:nvPr/>
          </p:nvSpPr>
          <p:spPr bwMode="auto">
            <a:xfrm>
              <a:off x="6390" y="3721"/>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0" name="Rectangle 752">
              <a:extLst>
                <a:ext uri="{FF2B5EF4-FFF2-40B4-BE49-F238E27FC236}">
                  <a16:creationId xmlns:a16="http://schemas.microsoft.com/office/drawing/2014/main" id="{784C69D2-C56F-4ABB-A97F-EC36683D612F}"/>
                </a:ext>
              </a:extLst>
            </p:cNvPr>
            <p:cNvSpPr>
              <a:spLocks noChangeArrowheads="1"/>
            </p:cNvSpPr>
            <p:nvPr/>
          </p:nvSpPr>
          <p:spPr bwMode="auto">
            <a:xfrm>
              <a:off x="6417" y="3721"/>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1" name="Rectangle 753">
              <a:extLst>
                <a:ext uri="{FF2B5EF4-FFF2-40B4-BE49-F238E27FC236}">
                  <a16:creationId xmlns:a16="http://schemas.microsoft.com/office/drawing/2014/main" id="{7AD3F6F8-7B7D-4356-B572-65444342D359}"/>
                </a:ext>
              </a:extLst>
            </p:cNvPr>
            <p:cNvSpPr>
              <a:spLocks noChangeArrowheads="1"/>
            </p:cNvSpPr>
            <p:nvPr/>
          </p:nvSpPr>
          <p:spPr bwMode="auto">
            <a:xfrm>
              <a:off x="6582" y="3721"/>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2" name="Rectangle 754">
              <a:extLst>
                <a:ext uri="{FF2B5EF4-FFF2-40B4-BE49-F238E27FC236}">
                  <a16:creationId xmlns:a16="http://schemas.microsoft.com/office/drawing/2014/main" id="{55E2ED6D-D21F-4376-A406-D2D85A2525DE}"/>
                </a:ext>
              </a:extLst>
            </p:cNvPr>
            <p:cNvSpPr>
              <a:spLocks noChangeArrowheads="1"/>
            </p:cNvSpPr>
            <p:nvPr/>
          </p:nvSpPr>
          <p:spPr bwMode="auto">
            <a:xfrm>
              <a:off x="6758" y="3721"/>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3" name="Rectangle 755">
              <a:extLst>
                <a:ext uri="{FF2B5EF4-FFF2-40B4-BE49-F238E27FC236}">
                  <a16:creationId xmlns:a16="http://schemas.microsoft.com/office/drawing/2014/main" id="{8A62BD4C-9D33-4C03-9C97-5F6FEB2DA455}"/>
                </a:ext>
              </a:extLst>
            </p:cNvPr>
            <p:cNvSpPr>
              <a:spLocks noChangeArrowheads="1"/>
            </p:cNvSpPr>
            <p:nvPr/>
          </p:nvSpPr>
          <p:spPr bwMode="auto">
            <a:xfrm>
              <a:off x="6936" y="3721"/>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4" name="Rectangle 756">
              <a:extLst>
                <a:ext uri="{FF2B5EF4-FFF2-40B4-BE49-F238E27FC236}">
                  <a16:creationId xmlns:a16="http://schemas.microsoft.com/office/drawing/2014/main" id="{3BF23300-0A19-4F99-91B2-BD1EE3423E1A}"/>
                </a:ext>
              </a:extLst>
            </p:cNvPr>
            <p:cNvSpPr>
              <a:spLocks noChangeArrowheads="1"/>
            </p:cNvSpPr>
            <p:nvPr/>
          </p:nvSpPr>
          <p:spPr bwMode="auto">
            <a:xfrm>
              <a:off x="7129" y="3721"/>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5" name="Rectangle 757">
              <a:extLst>
                <a:ext uri="{FF2B5EF4-FFF2-40B4-BE49-F238E27FC236}">
                  <a16:creationId xmlns:a16="http://schemas.microsoft.com/office/drawing/2014/main" id="{DE01A92A-72DF-4A64-B171-F6523AF91C1D}"/>
                </a:ext>
              </a:extLst>
            </p:cNvPr>
            <p:cNvSpPr>
              <a:spLocks noChangeArrowheads="1"/>
            </p:cNvSpPr>
            <p:nvPr/>
          </p:nvSpPr>
          <p:spPr bwMode="auto">
            <a:xfrm>
              <a:off x="7307" y="3721"/>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6" name="Rectangle 758">
              <a:extLst>
                <a:ext uri="{FF2B5EF4-FFF2-40B4-BE49-F238E27FC236}">
                  <a16:creationId xmlns:a16="http://schemas.microsoft.com/office/drawing/2014/main" id="{11223D64-2561-488E-B515-91FCFF80A614}"/>
                </a:ext>
              </a:extLst>
            </p:cNvPr>
            <p:cNvSpPr>
              <a:spLocks noChangeArrowheads="1"/>
            </p:cNvSpPr>
            <p:nvPr/>
          </p:nvSpPr>
          <p:spPr bwMode="auto">
            <a:xfrm>
              <a:off x="7484" y="3721"/>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7" name="Rectangle 759">
              <a:extLst>
                <a:ext uri="{FF2B5EF4-FFF2-40B4-BE49-F238E27FC236}">
                  <a16:creationId xmlns:a16="http://schemas.microsoft.com/office/drawing/2014/main" id="{0DB13DB1-3226-4778-9B2C-3FFB73B6E8E6}"/>
                </a:ext>
              </a:extLst>
            </p:cNvPr>
            <p:cNvSpPr>
              <a:spLocks noChangeArrowheads="1"/>
            </p:cNvSpPr>
            <p:nvPr/>
          </p:nvSpPr>
          <p:spPr bwMode="auto">
            <a:xfrm>
              <a:off x="4612"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280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8" name="Rectangle 760">
              <a:extLst>
                <a:ext uri="{FF2B5EF4-FFF2-40B4-BE49-F238E27FC236}">
                  <a16:creationId xmlns:a16="http://schemas.microsoft.com/office/drawing/2014/main" id="{736229A3-D331-47E5-AACB-AED9F0C3C98B}"/>
                </a:ext>
              </a:extLst>
            </p:cNvPr>
            <p:cNvSpPr>
              <a:spLocks noChangeArrowheads="1"/>
            </p:cNvSpPr>
            <p:nvPr/>
          </p:nvSpPr>
          <p:spPr bwMode="auto">
            <a:xfrm>
              <a:off x="5145"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173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09" name="Rectangle 761">
              <a:extLst>
                <a:ext uri="{FF2B5EF4-FFF2-40B4-BE49-F238E27FC236}">
                  <a16:creationId xmlns:a16="http://schemas.microsoft.com/office/drawing/2014/main" id="{D8149ACD-D21F-4287-819C-17E81237BC2B}"/>
                </a:ext>
              </a:extLst>
            </p:cNvPr>
            <p:cNvSpPr>
              <a:spLocks noChangeArrowheads="1"/>
            </p:cNvSpPr>
            <p:nvPr/>
          </p:nvSpPr>
          <p:spPr bwMode="auto">
            <a:xfrm>
              <a:off x="5323"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155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0" name="Rectangle 762">
              <a:extLst>
                <a:ext uri="{FF2B5EF4-FFF2-40B4-BE49-F238E27FC236}">
                  <a16:creationId xmlns:a16="http://schemas.microsoft.com/office/drawing/2014/main" id="{5ABC1CA1-51D8-4FEA-B5C2-26FD95263478}"/>
                </a:ext>
              </a:extLst>
            </p:cNvPr>
            <p:cNvSpPr>
              <a:spLocks noChangeArrowheads="1"/>
            </p:cNvSpPr>
            <p:nvPr/>
          </p:nvSpPr>
          <p:spPr bwMode="auto">
            <a:xfrm>
              <a:off x="5501"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133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1" name="Rectangle 763">
              <a:extLst>
                <a:ext uri="{FF2B5EF4-FFF2-40B4-BE49-F238E27FC236}">
                  <a16:creationId xmlns:a16="http://schemas.microsoft.com/office/drawing/2014/main" id="{46B778D8-D6CA-4256-B3CD-9CBBAEBC5012}"/>
                </a:ext>
              </a:extLst>
            </p:cNvPr>
            <p:cNvSpPr>
              <a:spLocks noChangeArrowheads="1"/>
            </p:cNvSpPr>
            <p:nvPr/>
          </p:nvSpPr>
          <p:spPr bwMode="auto">
            <a:xfrm>
              <a:off x="5680" y="3794"/>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2" name="Rectangle 764">
              <a:extLst>
                <a:ext uri="{FF2B5EF4-FFF2-40B4-BE49-F238E27FC236}">
                  <a16:creationId xmlns:a16="http://schemas.microsoft.com/office/drawing/2014/main" id="{707F0099-E66E-49BB-A5C1-8768DF4CFDAA}"/>
                </a:ext>
              </a:extLst>
            </p:cNvPr>
            <p:cNvSpPr>
              <a:spLocks noChangeArrowheads="1"/>
            </p:cNvSpPr>
            <p:nvPr/>
          </p:nvSpPr>
          <p:spPr bwMode="auto">
            <a:xfrm>
              <a:off x="5706" y="379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3" name="Rectangle 765">
              <a:extLst>
                <a:ext uri="{FF2B5EF4-FFF2-40B4-BE49-F238E27FC236}">
                  <a16:creationId xmlns:a16="http://schemas.microsoft.com/office/drawing/2014/main" id="{80DA3907-5696-47AB-95C0-342CECCF3574}"/>
                </a:ext>
              </a:extLst>
            </p:cNvPr>
            <p:cNvSpPr>
              <a:spLocks noChangeArrowheads="1"/>
            </p:cNvSpPr>
            <p:nvPr/>
          </p:nvSpPr>
          <p:spPr bwMode="auto">
            <a:xfrm>
              <a:off x="4790"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238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4" name="Rectangle 766">
              <a:extLst>
                <a:ext uri="{FF2B5EF4-FFF2-40B4-BE49-F238E27FC236}">
                  <a16:creationId xmlns:a16="http://schemas.microsoft.com/office/drawing/2014/main" id="{03948DD6-C92C-48EB-A9E3-D3C513F85966}"/>
                </a:ext>
              </a:extLst>
            </p:cNvPr>
            <p:cNvSpPr>
              <a:spLocks noChangeArrowheads="1"/>
            </p:cNvSpPr>
            <p:nvPr/>
          </p:nvSpPr>
          <p:spPr bwMode="auto">
            <a:xfrm>
              <a:off x="4966" y="3794"/>
              <a:ext cx="11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203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5" name="Rectangle 767">
              <a:extLst>
                <a:ext uri="{FF2B5EF4-FFF2-40B4-BE49-F238E27FC236}">
                  <a16:creationId xmlns:a16="http://schemas.microsoft.com/office/drawing/2014/main" id="{1D3574D7-102E-4C0D-BBC7-D81E8EE60457}"/>
                </a:ext>
              </a:extLst>
            </p:cNvPr>
            <p:cNvSpPr>
              <a:spLocks noChangeArrowheads="1"/>
            </p:cNvSpPr>
            <p:nvPr/>
          </p:nvSpPr>
          <p:spPr bwMode="auto">
            <a:xfrm>
              <a:off x="5871" y="379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98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6" name="Rectangle 768">
              <a:extLst>
                <a:ext uri="{FF2B5EF4-FFF2-40B4-BE49-F238E27FC236}">
                  <a16:creationId xmlns:a16="http://schemas.microsoft.com/office/drawing/2014/main" id="{6A43DAAB-CAB9-4646-9A6D-C024C802E462}"/>
                </a:ext>
              </a:extLst>
            </p:cNvPr>
            <p:cNvSpPr>
              <a:spLocks noChangeArrowheads="1"/>
            </p:cNvSpPr>
            <p:nvPr/>
          </p:nvSpPr>
          <p:spPr bwMode="auto">
            <a:xfrm>
              <a:off x="6049" y="379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73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7" name="Rectangle 769">
              <a:extLst>
                <a:ext uri="{FF2B5EF4-FFF2-40B4-BE49-F238E27FC236}">
                  <a16:creationId xmlns:a16="http://schemas.microsoft.com/office/drawing/2014/main" id="{93157DA4-B3CB-4229-BA55-C33B9B2DBF4F}"/>
                </a:ext>
              </a:extLst>
            </p:cNvPr>
            <p:cNvSpPr>
              <a:spLocks noChangeArrowheads="1"/>
            </p:cNvSpPr>
            <p:nvPr/>
          </p:nvSpPr>
          <p:spPr bwMode="auto">
            <a:xfrm>
              <a:off x="6225" y="379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51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8" name="Rectangle 770">
              <a:extLst>
                <a:ext uri="{FF2B5EF4-FFF2-40B4-BE49-F238E27FC236}">
                  <a16:creationId xmlns:a16="http://schemas.microsoft.com/office/drawing/2014/main" id="{577AA1AC-F9C5-4766-9C73-90CFBD01EA89}"/>
                </a:ext>
              </a:extLst>
            </p:cNvPr>
            <p:cNvSpPr>
              <a:spLocks noChangeArrowheads="1"/>
            </p:cNvSpPr>
            <p:nvPr/>
          </p:nvSpPr>
          <p:spPr bwMode="auto">
            <a:xfrm>
              <a:off x="6403" y="3794"/>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33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19" name="Rectangle 771">
              <a:extLst>
                <a:ext uri="{FF2B5EF4-FFF2-40B4-BE49-F238E27FC236}">
                  <a16:creationId xmlns:a16="http://schemas.microsoft.com/office/drawing/2014/main" id="{F277C428-7456-42A4-B96F-9D860C5219E0}"/>
                </a:ext>
              </a:extLst>
            </p:cNvPr>
            <p:cNvSpPr>
              <a:spLocks noChangeArrowheads="1"/>
            </p:cNvSpPr>
            <p:nvPr/>
          </p:nvSpPr>
          <p:spPr bwMode="auto">
            <a:xfrm>
              <a:off x="6582" y="3796"/>
              <a:ext cx="8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16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0" name="Rectangle 772">
              <a:extLst>
                <a:ext uri="{FF2B5EF4-FFF2-40B4-BE49-F238E27FC236}">
                  <a16:creationId xmlns:a16="http://schemas.microsoft.com/office/drawing/2014/main" id="{A1A2F2A3-7AC9-4285-B32E-27F7AD14CBF9}"/>
                </a:ext>
              </a:extLst>
            </p:cNvPr>
            <p:cNvSpPr>
              <a:spLocks noChangeArrowheads="1"/>
            </p:cNvSpPr>
            <p:nvPr/>
          </p:nvSpPr>
          <p:spPr bwMode="auto">
            <a:xfrm>
              <a:off x="6773" y="3796"/>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1" name="Rectangle 773">
              <a:extLst>
                <a:ext uri="{FF2B5EF4-FFF2-40B4-BE49-F238E27FC236}">
                  <a16:creationId xmlns:a16="http://schemas.microsoft.com/office/drawing/2014/main" id="{0BF7ACE4-4625-43F9-B5BA-F52CC98D10DD}"/>
                </a:ext>
              </a:extLst>
            </p:cNvPr>
            <p:cNvSpPr>
              <a:spLocks noChangeArrowheads="1"/>
            </p:cNvSpPr>
            <p:nvPr/>
          </p:nvSpPr>
          <p:spPr bwMode="auto">
            <a:xfrm>
              <a:off x="6951" y="3796"/>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2" name="Rectangle 774">
              <a:extLst>
                <a:ext uri="{FF2B5EF4-FFF2-40B4-BE49-F238E27FC236}">
                  <a16:creationId xmlns:a16="http://schemas.microsoft.com/office/drawing/2014/main" id="{4C89830E-3CEF-4B50-AB97-FE4A495223E3}"/>
                </a:ext>
              </a:extLst>
            </p:cNvPr>
            <p:cNvSpPr>
              <a:spLocks noChangeArrowheads="1"/>
            </p:cNvSpPr>
            <p:nvPr/>
          </p:nvSpPr>
          <p:spPr bwMode="auto">
            <a:xfrm>
              <a:off x="7129" y="3796"/>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3" name="Rectangle 775">
              <a:extLst>
                <a:ext uri="{FF2B5EF4-FFF2-40B4-BE49-F238E27FC236}">
                  <a16:creationId xmlns:a16="http://schemas.microsoft.com/office/drawing/2014/main" id="{B864B7CB-9FE6-48BF-B037-293453D848CF}"/>
                </a:ext>
              </a:extLst>
            </p:cNvPr>
            <p:cNvSpPr>
              <a:spLocks noChangeArrowheads="1"/>
            </p:cNvSpPr>
            <p:nvPr/>
          </p:nvSpPr>
          <p:spPr bwMode="auto">
            <a:xfrm>
              <a:off x="7307" y="3796"/>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4" name="Rectangle 776">
              <a:extLst>
                <a:ext uri="{FF2B5EF4-FFF2-40B4-BE49-F238E27FC236}">
                  <a16:creationId xmlns:a16="http://schemas.microsoft.com/office/drawing/2014/main" id="{31D6A446-DA54-4CE1-A2F2-56C1F0E9A8CC}"/>
                </a:ext>
              </a:extLst>
            </p:cNvPr>
            <p:cNvSpPr>
              <a:spLocks noChangeArrowheads="1"/>
            </p:cNvSpPr>
            <p:nvPr/>
          </p:nvSpPr>
          <p:spPr bwMode="auto">
            <a:xfrm>
              <a:off x="7484" y="3796"/>
              <a:ext cx="5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5" name="Rectangle 777">
              <a:extLst>
                <a:ext uri="{FF2B5EF4-FFF2-40B4-BE49-F238E27FC236}">
                  <a16:creationId xmlns:a16="http://schemas.microsoft.com/office/drawing/2014/main" id="{C5EC9E02-DE78-4E01-A7B5-D5291415DC92}"/>
                </a:ext>
              </a:extLst>
            </p:cNvPr>
            <p:cNvSpPr>
              <a:spLocks noChangeArrowheads="1"/>
            </p:cNvSpPr>
            <p:nvPr/>
          </p:nvSpPr>
          <p:spPr bwMode="auto">
            <a:xfrm rot="16200000">
              <a:off x="4028" y="2835"/>
              <a:ext cx="8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Percent of patients alive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6" name="Rectangle 778">
              <a:extLst>
                <a:ext uri="{FF2B5EF4-FFF2-40B4-BE49-F238E27FC236}">
                  <a16:creationId xmlns:a16="http://schemas.microsoft.com/office/drawing/2014/main" id="{8819E109-4F68-40CE-B776-DDFDFD69F247}"/>
                </a:ext>
              </a:extLst>
            </p:cNvPr>
            <p:cNvSpPr>
              <a:spLocks noChangeArrowheads="1"/>
            </p:cNvSpPr>
            <p:nvPr/>
          </p:nvSpPr>
          <p:spPr bwMode="auto">
            <a:xfrm>
              <a:off x="3959" y="3640"/>
              <a:ext cx="31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No. at Risk</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7" name="Rectangle 779">
              <a:extLst>
                <a:ext uri="{FF2B5EF4-FFF2-40B4-BE49-F238E27FC236}">
                  <a16:creationId xmlns:a16="http://schemas.microsoft.com/office/drawing/2014/main" id="{9FD36C7E-86F3-43E1-8F39-40A5CF4587E3}"/>
                </a:ext>
              </a:extLst>
            </p:cNvPr>
            <p:cNvSpPr>
              <a:spLocks noChangeArrowheads="1"/>
            </p:cNvSpPr>
            <p:nvPr/>
          </p:nvSpPr>
          <p:spPr bwMode="auto">
            <a:xfrm>
              <a:off x="3959" y="3715"/>
              <a:ext cx="5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rPr>
                <a:t>177</a:t>
              </a: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Lu-PSMA-617 + SC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28" name="Rectangle 780">
              <a:extLst>
                <a:ext uri="{FF2B5EF4-FFF2-40B4-BE49-F238E27FC236}">
                  <a16:creationId xmlns:a16="http://schemas.microsoft.com/office/drawing/2014/main" id="{FAE1F367-F381-478A-813B-3F7201644F9B}"/>
                </a:ext>
              </a:extLst>
            </p:cNvPr>
            <p:cNvSpPr>
              <a:spLocks noChangeArrowheads="1"/>
            </p:cNvSpPr>
            <p:nvPr/>
          </p:nvSpPr>
          <p:spPr bwMode="auto">
            <a:xfrm>
              <a:off x="3959" y="3788"/>
              <a:ext cx="2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SC alone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grpSp>
      <p:sp>
        <p:nvSpPr>
          <p:cNvPr id="1322" name="Text Placeholder 4">
            <a:extLst>
              <a:ext uri="{FF2B5EF4-FFF2-40B4-BE49-F238E27FC236}">
                <a16:creationId xmlns:a16="http://schemas.microsoft.com/office/drawing/2014/main" id="{FD6368BF-8A7F-966F-8417-175FF72A1C20}"/>
              </a:ext>
            </a:extLst>
          </p:cNvPr>
          <p:cNvSpPr txBox="1">
            <a:spLocks/>
          </p:cNvSpPr>
          <p:nvPr/>
        </p:nvSpPr>
        <p:spPr bwMode="auto">
          <a:xfrm>
            <a:off x="6362934" y="5848493"/>
            <a:ext cx="58101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rtl="0" eaLnBrk="1" fontAlgn="base" hangingPunct="1">
              <a:spcBef>
                <a:spcPts val="0"/>
              </a:spcBef>
              <a:spcAft>
                <a:spcPct val="0"/>
              </a:spcAft>
              <a:buClr>
                <a:srgbClr val="00B0F0"/>
              </a:buClr>
              <a:buFontTx/>
              <a:buNone/>
              <a:defRPr sz="800" kern="1200">
                <a:solidFill>
                  <a:schemeClr val="tx1"/>
                </a:solidFill>
                <a:latin typeface="+mn-lt"/>
                <a:ea typeface="+mn-ea"/>
                <a:cs typeface="+mn-cs"/>
              </a:defRPr>
            </a:lvl1pPr>
            <a:lvl2pPr marL="576263" indent="-238125" algn="l" rtl="0" eaLnBrk="1" fontAlgn="base" hangingPunct="1">
              <a:spcBef>
                <a:spcPct val="20000"/>
              </a:spcBef>
              <a:spcAft>
                <a:spcPct val="0"/>
              </a:spcAft>
              <a:buClr>
                <a:srgbClr val="00B0F0"/>
              </a:buClr>
              <a:buFont typeface="Arial" pitchFamily="34" charset="0"/>
              <a:buChar char="•"/>
              <a:defRPr sz="2400" kern="1200">
                <a:solidFill>
                  <a:schemeClr val="tx1"/>
                </a:solidFill>
                <a:latin typeface="+mn-lt"/>
                <a:ea typeface="+mn-ea"/>
                <a:cs typeface="+mn-cs"/>
              </a:defRPr>
            </a:lvl2pPr>
            <a:lvl3pPr marL="1027113" indent="-225425" algn="l" rtl="0" eaLnBrk="1" fontAlgn="base" hangingPunct="1">
              <a:spcBef>
                <a:spcPct val="20000"/>
              </a:spcBef>
              <a:spcAft>
                <a:spcPct val="0"/>
              </a:spcAft>
              <a:buClr>
                <a:srgbClr val="00B0F0"/>
              </a:buClr>
              <a:buFont typeface="Arial" pitchFamily="34" charset="0"/>
              <a:buChar char="•"/>
              <a:defRPr sz="2200" kern="1200">
                <a:solidFill>
                  <a:schemeClr val="tx1"/>
                </a:solidFill>
                <a:latin typeface="+mn-lt"/>
                <a:ea typeface="+mn-ea"/>
                <a:cs typeface="+mn-cs"/>
              </a:defRPr>
            </a:lvl3pPr>
            <a:lvl4pPr marL="1490663" indent="-238125"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B0F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de Sartor O,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2021;385:1091-1103. Copyright © 2021 Massachusetts Medical Society. Reprinted with permission from Massachusetts Medical Society. </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77191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250" y="1"/>
            <a:ext cx="9144000" cy="1010265"/>
          </a:xfrm>
          <a:prstGeom prst="rect">
            <a:avLst/>
          </a:prstGeom>
        </p:spPr>
      </p:pic>
      <p:pic>
        <p:nvPicPr>
          <p:cNvPr id="2" name="Picture 1">
            <a:extLst>
              <a:ext uri="{FF2B5EF4-FFF2-40B4-BE49-F238E27FC236}">
                <a16:creationId xmlns:a16="http://schemas.microsoft.com/office/drawing/2014/main" id="{B75DDB33-0283-7C1A-597B-7362C8804325}"/>
              </a:ext>
            </a:extLst>
          </p:cNvPr>
          <p:cNvPicPr>
            <a:picLocks noChangeAspect="1"/>
          </p:cNvPicPr>
          <p:nvPr/>
        </p:nvPicPr>
        <p:blipFill>
          <a:blip r:embed="rId4"/>
          <a:stretch>
            <a:fillRect/>
          </a:stretch>
        </p:blipFill>
        <p:spPr>
          <a:xfrm>
            <a:off x="546410" y="371270"/>
            <a:ext cx="8003536" cy="2822406"/>
          </a:xfrm>
          <a:prstGeom prst="rect">
            <a:avLst/>
          </a:prstGeom>
        </p:spPr>
      </p:pic>
      <p:sp>
        <p:nvSpPr>
          <p:cNvPr id="3" name="TextBox 2">
            <a:extLst>
              <a:ext uri="{FF2B5EF4-FFF2-40B4-BE49-F238E27FC236}">
                <a16:creationId xmlns:a16="http://schemas.microsoft.com/office/drawing/2014/main" id="{ABE38C24-D9CE-A08B-281D-712F9ED20B5E}"/>
              </a:ext>
            </a:extLst>
          </p:cNvPr>
          <p:cNvSpPr txBox="1"/>
          <p:nvPr/>
        </p:nvSpPr>
        <p:spPr>
          <a:xfrm>
            <a:off x="420701" y="3664324"/>
            <a:ext cx="11223612"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TheraP</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trial -- ¹⁷⁷Lu-PSMA-617 improved PSA response rate and progression-free survival compared with cabazitaxel in men with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mCRPC</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Used both PSMA and FDG for eligibility. ~70% of screened pts were PSMA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PSMA and FDG imaging parameters were evaluated as predictive and prognostic biomarkers in this patient population. </a:t>
            </a:r>
          </a:p>
        </p:txBody>
      </p:sp>
      <p:sp>
        <p:nvSpPr>
          <p:cNvPr id="4" name="TextBox 3">
            <a:extLst>
              <a:ext uri="{FF2B5EF4-FFF2-40B4-BE49-F238E27FC236}">
                <a16:creationId xmlns:a16="http://schemas.microsoft.com/office/drawing/2014/main" id="{B2706175-8356-465F-D0C8-C935322B6A22}"/>
              </a:ext>
            </a:extLst>
          </p:cNvPr>
          <p:cNvSpPr txBox="1"/>
          <p:nvPr/>
        </p:nvSpPr>
        <p:spPr>
          <a:xfrm>
            <a:off x="914400" y="6110868"/>
            <a:ext cx="3162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Buteau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Lancet Oncol 2022</a:t>
            </a:r>
          </a:p>
        </p:txBody>
      </p:sp>
    </p:spTree>
    <p:extLst>
      <p:ext uri="{BB962C8B-B14F-4D97-AF65-F5344CB8AC3E}">
        <p14:creationId xmlns:p14="http://schemas.microsoft.com/office/powerpoint/2010/main" val="3614207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250" y="1"/>
            <a:ext cx="9144000" cy="1010265"/>
          </a:xfrm>
          <a:prstGeom prst="rect">
            <a:avLst/>
          </a:prstGeom>
        </p:spPr>
      </p:pic>
      <p:pic>
        <p:nvPicPr>
          <p:cNvPr id="2" name="Picture 1">
            <a:extLst>
              <a:ext uri="{FF2B5EF4-FFF2-40B4-BE49-F238E27FC236}">
                <a16:creationId xmlns:a16="http://schemas.microsoft.com/office/drawing/2014/main" id="{530E9A0E-A929-9836-4047-D440597A07E1}"/>
              </a:ext>
            </a:extLst>
          </p:cNvPr>
          <p:cNvPicPr>
            <a:picLocks noChangeAspect="1"/>
          </p:cNvPicPr>
          <p:nvPr/>
        </p:nvPicPr>
        <p:blipFill>
          <a:blip r:embed="rId4"/>
          <a:stretch>
            <a:fillRect/>
          </a:stretch>
        </p:blipFill>
        <p:spPr>
          <a:xfrm>
            <a:off x="0" y="338579"/>
            <a:ext cx="7720367" cy="6519421"/>
          </a:xfrm>
          <a:prstGeom prst="rect">
            <a:avLst/>
          </a:prstGeom>
        </p:spPr>
      </p:pic>
      <p:sp>
        <p:nvSpPr>
          <p:cNvPr id="4" name="TextBox 3">
            <a:extLst>
              <a:ext uri="{FF2B5EF4-FFF2-40B4-BE49-F238E27FC236}">
                <a16:creationId xmlns:a16="http://schemas.microsoft.com/office/drawing/2014/main" id="{3D17D0AD-D5AF-BF93-5726-698DA006F857}"/>
              </a:ext>
            </a:extLst>
          </p:cNvPr>
          <p:cNvSpPr txBox="1"/>
          <p:nvPr/>
        </p:nvSpPr>
        <p:spPr>
          <a:xfrm>
            <a:off x="7972424" y="649030"/>
            <a:ext cx="395938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Odds of PSA response to ¹⁷⁷Lu-PSMA-617 versus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cabazitaxel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significantly higher for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SUVmean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10 or higher compared with those 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SUVmean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less than 10  (odds ratio [OR] 12·19 [95% CI 3·42. –58·76] vs 2·22 [1·11–4·51].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SUVmean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also correlates with outcomes in VISION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Kuo</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et al, ASCO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note: </a:t>
            </a:r>
            <a:r>
              <a:rPr kumimoji="0" lang="en-US" sz="1800" b="0" i="1" u="none" strike="noStrike" kern="1200" cap="none" spc="0" normalizeH="0" baseline="0" noProof="0" dirty="0">
                <a:ln>
                  <a:noFill/>
                </a:ln>
                <a:solidFill>
                  <a:srgbClr val="212121"/>
                </a:solidFill>
                <a:effectLst/>
                <a:uLnTx/>
                <a:uFillTx/>
                <a:latin typeface="Calibri" panose="020F0502020204030204"/>
                <a:ea typeface="+mn-ea"/>
                <a:cs typeface="+mn-cs"/>
              </a:rPr>
              <a:t>Quantitative PET parameters used for </a:t>
            </a:r>
            <a:r>
              <a:rPr kumimoji="0" lang="en-US" sz="1800" b="0" i="1" u="none" strike="noStrike" kern="1200" cap="none" spc="0" normalizeH="0" baseline="0" noProof="0" dirty="0" err="1">
                <a:ln>
                  <a:noFill/>
                </a:ln>
                <a:solidFill>
                  <a:srgbClr val="212121"/>
                </a:solidFill>
                <a:effectLst/>
                <a:uLnTx/>
                <a:uFillTx/>
                <a:latin typeface="Calibri" panose="020F0502020204030204"/>
                <a:ea typeface="+mn-ea"/>
                <a:cs typeface="+mn-cs"/>
              </a:rPr>
              <a:t>SUVmean</a:t>
            </a:r>
            <a:r>
              <a:rPr kumimoji="0" lang="en-US" sz="1800" b="0" i="1" u="none" strike="noStrike" kern="1200" cap="none" spc="0" normalizeH="0" baseline="0" noProof="0" dirty="0">
                <a:ln>
                  <a:noFill/>
                </a:ln>
                <a:solidFill>
                  <a:srgbClr val="212121"/>
                </a:solidFill>
                <a:effectLst/>
                <a:uLnTx/>
                <a:uFillTx/>
                <a:latin typeface="Calibri" panose="020F0502020204030204"/>
                <a:ea typeface="+mn-ea"/>
                <a:cs typeface="+mn-cs"/>
              </a:rPr>
              <a:t> calculation require </a:t>
            </a:r>
            <a:r>
              <a:rPr kumimoji="0" lang="en-US" sz="1800" b="0" i="1" u="none" strike="noStrike" kern="1200" cap="none" spc="0" normalizeH="0" baseline="0" noProof="0" dirty="0" err="1">
                <a:ln>
                  <a:noFill/>
                </a:ln>
                <a:solidFill>
                  <a:srgbClr val="212121"/>
                </a:solidFill>
                <a:effectLst/>
                <a:uLnTx/>
                <a:uFillTx/>
                <a:latin typeface="Calibri" panose="020F0502020204030204"/>
                <a:ea typeface="+mn-ea"/>
                <a:cs typeface="+mn-cs"/>
              </a:rPr>
              <a:t>specialised</a:t>
            </a:r>
            <a:r>
              <a:rPr kumimoji="0" lang="en-US" sz="1800" b="0" i="1" u="none" strike="noStrike" kern="1200" cap="none" spc="0" normalizeH="0" baseline="0" noProof="0" dirty="0">
                <a:ln>
                  <a:noFill/>
                </a:ln>
                <a:solidFill>
                  <a:srgbClr val="212121"/>
                </a:solidFill>
                <a:effectLst/>
                <a:uLnTx/>
                <a:uFillTx/>
                <a:latin typeface="Calibri" panose="020F0502020204030204"/>
                <a:ea typeface="+mn-ea"/>
                <a:cs typeface="+mn-cs"/>
              </a:rPr>
              <a:t> software and are not yet routinely available in most clinics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9E42026-C4B7-D8D1-3FAD-CEA0CAC97962}"/>
              </a:ext>
            </a:extLst>
          </p:cNvPr>
          <p:cNvSpPr/>
          <p:nvPr/>
        </p:nvSpPr>
        <p:spPr>
          <a:xfrm>
            <a:off x="0" y="5990784"/>
            <a:ext cx="8129588" cy="86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C40D7FF-1228-0175-35DD-80CBF515CBCB}"/>
              </a:ext>
            </a:extLst>
          </p:cNvPr>
          <p:cNvSpPr txBox="1"/>
          <p:nvPr/>
        </p:nvSpPr>
        <p:spPr>
          <a:xfrm>
            <a:off x="914400" y="6110868"/>
            <a:ext cx="3162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Buteau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Lancet Oncol 2022</a:t>
            </a:r>
          </a:p>
        </p:txBody>
      </p:sp>
    </p:spTree>
    <p:extLst>
      <p:ext uri="{BB962C8B-B14F-4D97-AF65-F5344CB8AC3E}">
        <p14:creationId xmlns:p14="http://schemas.microsoft.com/office/powerpoint/2010/main" val="66566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250" y="1"/>
            <a:ext cx="9144000" cy="1010265"/>
          </a:xfrm>
          <a:prstGeom prst="rect">
            <a:avLst/>
          </a:prstGeom>
        </p:spPr>
      </p:pic>
      <p:pic>
        <p:nvPicPr>
          <p:cNvPr id="2" name="Picture 1">
            <a:extLst>
              <a:ext uri="{FF2B5EF4-FFF2-40B4-BE49-F238E27FC236}">
                <a16:creationId xmlns:a16="http://schemas.microsoft.com/office/drawing/2014/main" id="{0646A23C-2D46-A977-4928-C959778CC7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76215" y="696509"/>
            <a:ext cx="9477035" cy="5780319"/>
          </a:xfrm>
          <a:prstGeom prst="rect">
            <a:avLst/>
          </a:prstGeom>
        </p:spPr>
      </p:pic>
      <p:sp>
        <p:nvSpPr>
          <p:cNvPr id="3" name="TextBox 2">
            <a:extLst>
              <a:ext uri="{FF2B5EF4-FFF2-40B4-BE49-F238E27FC236}">
                <a16:creationId xmlns:a16="http://schemas.microsoft.com/office/drawing/2014/main" id="{A0A0C934-EC0F-C0AF-4715-D44CD791343F}"/>
              </a:ext>
            </a:extLst>
          </p:cNvPr>
          <p:cNvSpPr txBox="1"/>
          <p:nvPr/>
        </p:nvSpPr>
        <p:spPr>
          <a:xfrm>
            <a:off x="1285875" y="145647"/>
            <a:ext cx="51126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FDG volume in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TheraP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prognostic </a:t>
            </a:r>
          </a:p>
        </p:txBody>
      </p:sp>
      <p:sp>
        <p:nvSpPr>
          <p:cNvPr id="4" name="TextBox 3">
            <a:extLst>
              <a:ext uri="{FF2B5EF4-FFF2-40B4-BE49-F238E27FC236}">
                <a16:creationId xmlns:a16="http://schemas.microsoft.com/office/drawing/2014/main" id="{9BCFCF3C-F69F-4FF9-A79A-8D6C17C86023}"/>
              </a:ext>
            </a:extLst>
          </p:cNvPr>
          <p:cNvSpPr txBox="1"/>
          <p:nvPr/>
        </p:nvSpPr>
        <p:spPr>
          <a:xfrm>
            <a:off x="1285875" y="6476828"/>
            <a:ext cx="3162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Buteau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Lancet Oncol 2022</a:t>
            </a:r>
          </a:p>
        </p:txBody>
      </p:sp>
    </p:spTree>
    <p:extLst>
      <p:ext uri="{BB962C8B-B14F-4D97-AF65-F5344CB8AC3E}">
        <p14:creationId xmlns:p14="http://schemas.microsoft.com/office/powerpoint/2010/main" val="34692536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4330909" y="1790222"/>
            <a:ext cx="928044" cy="3861919"/>
          </a:xfrm>
          <a:custGeom>
            <a:avLst/>
            <a:gdLst>
              <a:gd name="connsiteX0" fmla="*/ 1080105 w 1113652"/>
              <a:gd name="connsiteY0" fmla="*/ 4629509 h 4634302"/>
              <a:gd name="connsiteX1" fmla="*/ 1065728 w 1113652"/>
              <a:gd name="connsiteY1" fmla="*/ 4634302 h 4634302"/>
              <a:gd name="connsiteX2" fmla="*/ 1080105 w 1113652"/>
              <a:gd name="connsiteY2" fmla="*/ 4591170 h 4634302"/>
              <a:gd name="connsiteX3" fmla="*/ 1084897 w 1113652"/>
              <a:gd name="connsiteY3" fmla="*/ 4567207 h 4634302"/>
              <a:gd name="connsiteX4" fmla="*/ 1089690 w 1113652"/>
              <a:gd name="connsiteY4" fmla="*/ 4552830 h 4634302"/>
              <a:gd name="connsiteX5" fmla="*/ 1094482 w 1113652"/>
              <a:gd name="connsiteY5" fmla="*/ 4509698 h 4634302"/>
              <a:gd name="connsiteX6" fmla="*/ 1099275 w 1113652"/>
              <a:gd name="connsiteY6" fmla="*/ 4461773 h 4634302"/>
              <a:gd name="connsiteX7" fmla="*/ 1108860 w 1113652"/>
              <a:gd name="connsiteY7" fmla="*/ 4404264 h 4634302"/>
              <a:gd name="connsiteX8" fmla="*/ 1113652 w 1113652"/>
              <a:gd name="connsiteY8" fmla="*/ 4375509 h 4634302"/>
              <a:gd name="connsiteX9" fmla="*/ 1108860 w 1113652"/>
              <a:gd name="connsiteY9" fmla="*/ 4073585 h 4634302"/>
              <a:gd name="connsiteX10" fmla="*/ 1104067 w 1113652"/>
              <a:gd name="connsiteY10" fmla="*/ 4035245 h 4634302"/>
              <a:gd name="connsiteX11" fmla="*/ 1099275 w 1113652"/>
              <a:gd name="connsiteY11" fmla="*/ 4020868 h 4634302"/>
              <a:gd name="connsiteX12" fmla="*/ 1070520 w 1113652"/>
              <a:gd name="connsiteY12" fmla="*/ 4016075 h 4634302"/>
              <a:gd name="connsiteX13" fmla="*/ 16180 w 1113652"/>
              <a:gd name="connsiteY13" fmla="*/ 488830 h 4634302"/>
              <a:gd name="connsiteX14" fmla="*/ 6595 w 1113652"/>
              <a:gd name="connsiteY14" fmla="*/ 354641 h 4634302"/>
              <a:gd name="connsiteX15" fmla="*/ 40143 w 1113652"/>
              <a:gd name="connsiteY15" fmla="*/ 301924 h 4634302"/>
              <a:gd name="connsiteX16" fmla="*/ 135992 w 1113652"/>
              <a:gd name="connsiteY16" fmla="*/ 210868 h 4634302"/>
              <a:gd name="connsiteX17" fmla="*/ 183916 w 1113652"/>
              <a:gd name="connsiteY17" fmla="*/ 177320 h 4634302"/>
              <a:gd name="connsiteX18" fmla="*/ 255803 w 1113652"/>
              <a:gd name="connsiteY18" fmla="*/ 115019 h 4634302"/>
              <a:gd name="connsiteX19" fmla="*/ 279765 w 1113652"/>
              <a:gd name="connsiteY19" fmla="*/ 91056 h 4634302"/>
              <a:gd name="connsiteX20" fmla="*/ 294143 w 1113652"/>
              <a:gd name="connsiteY20" fmla="*/ 67094 h 4634302"/>
              <a:gd name="connsiteX21" fmla="*/ 322897 w 1113652"/>
              <a:gd name="connsiteY21" fmla="*/ 19170 h 4634302"/>
              <a:gd name="connsiteX22" fmla="*/ 332482 w 1113652"/>
              <a:gd name="connsiteY22" fmla="*/ 0 h 46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652" h="4634302">
                <a:moveTo>
                  <a:pt x="1080105" y="4629509"/>
                </a:moveTo>
                <a:lnTo>
                  <a:pt x="1065728" y="4634302"/>
                </a:lnTo>
                <a:cubicBezTo>
                  <a:pt x="1070520" y="4619925"/>
                  <a:pt x="1075942" y="4605742"/>
                  <a:pt x="1080105" y="4591170"/>
                </a:cubicBezTo>
                <a:cubicBezTo>
                  <a:pt x="1082343" y="4583338"/>
                  <a:pt x="1082921" y="4575110"/>
                  <a:pt x="1084897" y="4567207"/>
                </a:cubicBezTo>
                <a:cubicBezTo>
                  <a:pt x="1086122" y="4562306"/>
                  <a:pt x="1088092" y="4557622"/>
                  <a:pt x="1089690" y="4552830"/>
                </a:cubicBezTo>
                <a:cubicBezTo>
                  <a:pt x="1091287" y="4538453"/>
                  <a:pt x="1092968" y="4524084"/>
                  <a:pt x="1094482" y="4509698"/>
                </a:cubicBezTo>
                <a:cubicBezTo>
                  <a:pt x="1096163" y="4493732"/>
                  <a:pt x="1097106" y="4477680"/>
                  <a:pt x="1099275" y="4461773"/>
                </a:cubicBezTo>
                <a:cubicBezTo>
                  <a:pt x="1101901" y="4442517"/>
                  <a:pt x="1105665" y="4423434"/>
                  <a:pt x="1108860" y="4404264"/>
                </a:cubicBezTo>
                <a:lnTo>
                  <a:pt x="1113652" y="4375509"/>
                </a:lnTo>
                <a:cubicBezTo>
                  <a:pt x="1112055" y="4274868"/>
                  <a:pt x="1111694" y="4174199"/>
                  <a:pt x="1108860" y="4073585"/>
                </a:cubicBezTo>
                <a:cubicBezTo>
                  <a:pt x="1108497" y="4060711"/>
                  <a:pt x="1106371" y="4047917"/>
                  <a:pt x="1104067" y="4035245"/>
                </a:cubicBezTo>
                <a:cubicBezTo>
                  <a:pt x="1103163" y="4030275"/>
                  <a:pt x="1102847" y="4024440"/>
                  <a:pt x="1099275" y="4020868"/>
                </a:cubicBezTo>
                <a:cubicBezTo>
                  <a:pt x="1092966" y="4014559"/>
                  <a:pt x="1077981" y="4016075"/>
                  <a:pt x="1070520" y="4016075"/>
                </a:cubicBezTo>
                <a:lnTo>
                  <a:pt x="16180" y="488830"/>
                </a:lnTo>
                <a:cubicBezTo>
                  <a:pt x="6249" y="442483"/>
                  <a:pt x="-8790" y="402719"/>
                  <a:pt x="6595" y="354641"/>
                </a:cubicBezTo>
                <a:cubicBezTo>
                  <a:pt x="12943" y="334803"/>
                  <a:pt x="27037" y="318113"/>
                  <a:pt x="40143" y="301924"/>
                </a:cubicBezTo>
                <a:cubicBezTo>
                  <a:pt x="53519" y="285401"/>
                  <a:pt x="118599" y="224783"/>
                  <a:pt x="135992" y="210868"/>
                </a:cubicBezTo>
                <a:cubicBezTo>
                  <a:pt x="151219" y="198686"/>
                  <a:pt x="168689" y="189501"/>
                  <a:pt x="183916" y="177320"/>
                </a:cubicBezTo>
                <a:cubicBezTo>
                  <a:pt x="208677" y="157512"/>
                  <a:pt x="233382" y="137441"/>
                  <a:pt x="255803" y="115019"/>
                </a:cubicBezTo>
                <a:cubicBezTo>
                  <a:pt x="263790" y="107031"/>
                  <a:pt x="272708" y="99877"/>
                  <a:pt x="279765" y="91056"/>
                </a:cubicBezTo>
                <a:cubicBezTo>
                  <a:pt x="285584" y="83782"/>
                  <a:pt x="288801" y="74725"/>
                  <a:pt x="294143" y="67094"/>
                </a:cubicBezTo>
                <a:cubicBezTo>
                  <a:pt x="328863" y="17494"/>
                  <a:pt x="300954" y="68541"/>
                  <a:pt x="322897" y="19170"/>
                </a:cubicBezTo>
                <a:cubicBezTo>
                  <a:pt x="325799" y="12642"/>
                  <a:pt x="332482" y="0"/>
                  <a:pt x="332482" y="0"/>
                </a:cubicBezTo>
              </a:path>
            </a:pathLst>
          </a:custGeom>
        </p:spPr>
        <p:txBody>
          <a:bodyPr vert="horz" wrap="square" lIns="76200" tIns="38100" rIns="76200" bIns="38100" numCol="1" rtlCol="0" anchor="t" anchorCtr="0" compatLnSpc="1">
            <a:prstTxWarp prst="textNoShape">
              <a:avLst/>
            </a:prstTxWarp>
          </a:bodyPr>
          <a:lstStyle/>
          <a:p>
            <a:pPr marL="0" marR="0" lvl="0" indent="0" algn="l" defTabSz="1092702" rtl="0" eaLnBrk="1" fontAlgn="base" latinLnBrk="0" hangingPunct="1">
              <a:lnSpc>
                <a:spcPct val="100000"/>
              </a:lnSpc>
              <a:spcBef>
                <a:spcPct val="0"/>
              </a:spcBef>
              <a:spcAft>
                <a:spcPct val="0"/>
              </a:spcAft>
              <a:buClrTx/>
              <a:buSzTx/>
              <a:buFontTx/>
              <a:buNone/>
              <a:tabLst/>
              <a:defRPr/>
            </a:pPr>
            <a:endParaRPr kumimoji="0" lang="en-US" sz="2167"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 Placeholder 5"/>
          <p:cNvSpPr>
            <a:spLocks noGrp="1"/>
          </p:cNvSpPr>
          <p:nvPr>
            <p:ph type="body" sz="quarter" idx="4294967295"/>
          </p:nvPr>
        </p:nvSpPr>
        <p:spPr>
          <a:xfrm>
            <a:off x="1529407" y="357837"/>
            <a:ext cx="9398000" cy="762000"/>
          </a:xfrm>
          <a:prstGeom prst="rect">
            <a:avLst/>
          </a:prstGeom>
        </p:spPr>
        <p:txBody>
          <a:bodyPr/>
          <a:lstStyle/>
          <a:p>
            <a:pPr marL="0" indent="0">
              <a:buNone/>
            </a:pPr>
            <a:r>
              <a:rPr lang="en-US" sz="3000" b="1" dirty="0">
                <a:latin typeface="Arial" panose="020B0604020202020204" pitchFamily="34" charset="0"/>
                <a:cs typeface="Arial" panose="020B0604020202020204" pitchFamily="34" charset="0"/>
              </a:rPr>
              <a:t>Loss of PSMA Expression in a Subset of CRPC </a:t>
            </a:r>
          </a:p>
        </p:txBody>
      </p:sp>
      <p:pic>
        <p:nvPicPr>
          <p:cNvPr id="3" name="Picture 2" descr="ASCO 2020: TheraP: A Randomised Phase II Trial of 177Lu-PSMA-617  Theranostic Versus Cabazitaxel in Metastatic Castration Resistant Prostate  Cancer Progressing after Docetaxel: Initial Results (ANZUP protocol 1603)">
            <a:extLst>
              <a:ext uri="{FF2B5EF4-FFF2-40B4-BE49-F238E27FC236}">
                <a16:creationId xmlns:a16="http://schemas.microsoft.com/office/drawing/2014/main" id="{20DB0297-0F26-B163-E09B-19765DC44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3" t="17365" r="52018" b="3236"/>
          <a:stretch/>
        </p:blipFill>
        <p:spPr bwMode="auto">
          <a:xfrm>
            <a:off x="1393775" y="1788833"/>
            <a:ext cx="4314309" cy="37427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8F0E71-CBE3-95B8-30F2-21CEEA89DB94}"/>
              </a:ext>
            </a:extLst>
          </p:cNvPr>
          <p:cNvSpPr txBox="1"/>
          <p:nvPr/>
        </p:nvSpPr>
        <p:spPr>
          <a:xfrm>
            <a:off x="1149678" y="1130813"/>
            <a:ext cx="4958591" cy="60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black"/>
                </a:solidFill>
                <a:effectLst/>
                <a:uLnTx/>
                <a:uFillTx/>
                <a:latin typeface="Calibri" panose="020F0502020204030204"/>
                <a:ea typeface="+mn-ea"/>
                <a:cs typeface="+mn-cs"/>
              </a:rPr>
              <a:t>12.6% (VISION) + 28% (</a:t>
            </a:r>
            <a:r>
              <a:rPr kumimoji="0" lang="en-US" sz="1667" b="0" i="0" u="none" strike="noStrike" kern="1200" cap="none" spc="0" normalizeH="0" baseline="0" noProof="0" dirty="0" err="1">
                <a:ln>
                  <a:noFill/>
                </a:ln>
                <a:solidFill>
                  <a:prstClr val="black"/>
                </a:solidFill>
                <a:effectLst/>
                <a:uLnTx/>
                <a:uFillTx/>
                <a:latin typeface="Calibri" panose="020F0502020204030204"/>
                <a:ea typeface="+mn-ea"/>
                <a:cs typeface="+mn-cs"/>
              </a:rPr>
              <a:t>TheraP</a:t>
            </a:r>
            <a:r>
              <a:rPr kumimoji="0" lang="en-US" sz="1667" b="0" i="0" u="none" strike="noStrike" kern="1200" cap="none" spc="0" normalizeH="0" baseline="0" noProof="0" dirty="0">
                <a:ln>
                  <a:noFill/>
                </a:ln>
                <a:solidFill>
                  <a:prstClr val="black"/>
                </a:solidFill>
                <a:effectLst/>
                <a:uLnTx/>
                <a:uFillTx/>
                <a:latin typeface="Calibri" panose="020F0502020204030204"/>
                <a:ea typeface="+mn-ea"/>
                <a:cs typeface="+mn-cs"/>
              </a:rPr>
              <a:t>) were not eligible for Lu-PSMA due to PSMA-negative disease</a:t>
            </a:r>
          </a:p>
        </p:txBody>
      </p:sp>
      <p:pic>
        <p:nvPicPr>
          <p:cNvPr id="2" name="Picture 1">
            <a:extLst>
              <a:ext uri="{FF2B5EF4-FFF2-40B4-BE49-F238E27FC236}">
                <a16:creationId xmlns:a16="http://schemas.microsoft.com/office/drawing/2014/main" id="{111598B6-C5F8-0F51-A5C1-14734780C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407" y="1627880"/>
            <a:ext cx="4833620" cy="3602240"/>
          </a:xfrm>
          <a:prstGeom prst="rect">
            <a:avLst/>
          </a:prstGeom>
        </p:spPr>
      </p:pic>
      <p:sp>
        <p:nvSpPr>
          <p:cNvPr id="13" name="TextBox 12">
            <a:extLst>
              <a:ext uri="{FF2B5EF4-FFF2-40B4-BE49-F238E27FC236}">
                <a16:creationId xmlns:a16="http://schemas.microsoft.com/office/drawing/2014/main" id="{1E509771-D671-B9C0-54BE-4ADCCCA10C93}"/>
              </a:ext>
            </a:extLst>
          </p:cNvPr>
          <p:cNvSpPr txBox="1"/>
          <p:nvPr/>
        </p:nvSpPr>
        <p:spPr>
          <a:xfrm>
            <a:off x="6389697" y="1341749"/>
            <a:ext cx="371723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PSMA-low biopsies may reveal NEPC</a:t>
            </a:r>
          </a:p>
        </p:txBody>
      </p:sp>
      <p:sp>
        <p:nvSpPr>
          <p:cNvPr id="14" name="TextBox 13">
            <a:extLst>
              <a:ext uri="{FF2B5EF4-FFF2-40B4-BE49-F238E27FC236}">
                <a16:creationId xmlns:a16="http://schemas.microsoft.com/office/drawing/2014/main" id="{307161DB-1E6C-2C3E-6327-A75CABAF67F1}"/>
              </a:ext>
            </a:extLst>
          </p:cNvPr>
          <p:cNvSpPr txBox="1"/>
          <p:nvPr/>
        </p:nvSpPr>
        <p:spPr>
          <a:xfrm>
            <a:off x="6389698" y="5105883"/>
            <a:ext cx="1961947" cy="8719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prstClr val="black"/>
                </a:solidFill>
                <a:effectLst/>
                <a:uLnTx/>
                <a:uFillTx/>
                <a:latin typeface="Calibri" panose="020F0502020204030204"/>
                <a:ea typeface="+mn-ea"/>
                <a:cs typeface="+mn-cs"/>
              </a:rPr>
              <a:t>Tosoian</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 et al,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Bakht et al, Nat Cancer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E2A39C7-2F4E-F2D4-BBD1-7B49B6D44368}"/>
              </a:ext>
            </a:extLst>
          </p:cNvPr>
          <p:cNvSpPr txBox="1"/>
          <p:nvPr/>
        </p:nvSpPr>
        <p:spPr>
          <a:xfrm>
            <a:off x="1012359" y="6063628"/>
            <a:ext cx="107546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PSMA negative disease associated with poor prognosis (median OS 2.5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TheraP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Rectangle 4">
            <a:extLst>
              <a:ext uri="{FF2B5EF4-FFF2-40B4-BE49-F238E27FC236}">
                <a16:creationId xmlns:a16="http://schemas.microsoft.com/office/drawing/2014/main" id="{A6327D62-4576-DFA0-74A2-06089B7EF73A}"/>
              </a:ext>
            </a:extLst>
          </p:cNvPr>
          <p:cNvSpPr/>
          <p:nvPr/>
        </p:nvSpPr>
        <p:spPr>
          <a:xfrm>
            <a:off x="6523348" y="1766885"/>
            <a:ext cx="553040" cy="5458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298B59-3E80-B013-E65A-4D3815C713A6}"/>
              </a:ext>
            </a:extLst>
          </p:cNvPr>
          <p:cNvSpPr/>
          <p:nvPr/>
        </p:nvSpPr>
        <p:spPr>
          <a:xfrm>
            <a:off x="1393775" y="5599099"/>
            <a:ext cx="43224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Hofman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Lancet Oncol 2018,</a:t>
            </a: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06" charset="-128"/>
                <a:cs typeface="Arial Narrow"/>
              </a:rPr>
              <a:t> Thang et al, Eur </a:t>
            </a:r>
            <a:r>
              <a:rPr kumimoji="0" lang="en-US" sz="1200" b="0" i="0" u="none" strike="noStrike" kern="1200" cap="none" spc="0" normalizeH="0" baseline="0" noProof="0" dirty="0" err="1">
                <a:ln>
                  <a:noFill/>
                </a:ln>
                <a:solidFill>
                  <a:prstClr val="black"/>
                </a:solidFill>
                <a:effectLst/>
                <a:uLnTx/>
                <a:uFillTx/>
                <a:latin typeface="Calibri" panose="020F0502020204030204"/>
                <a:ea typeface="ＭＳ Ｐゴシック" pitchFamily="-106" charset="-128"/>
                <a:cs typeface="Arial Narrow"/>
              </a:rPr>
              <a:t>Urol</a:t>
            </a: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06" charset="-128"/>
                <a:cs typeface="Arial Narrow"/>
              </a:rPr>
              <a:t> Oncol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17248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3752731" y="1790222"/>
            <a:ext cx="928044" cy="3861919"/>
          </a:xfrm>
          <a:custGeom>
            <a:avLst/>
            <a:gdLst>
              <a:gd name="connsiteX0" fmla="*/ 1080105 w 1113652"/>
              <a:gd name="connsiteY0" fmla="*/ 4629509 h 4634302"/>
              <a:gd name="connsiteX1" fmla="*/ 1065728 w 1113652"/>
              <a:gd name="connsiteY1" fmla="*/ 4634302 h 4634302"/>
              <a:gd name="connsiteX2" fmla="*/ 1080105 w 1113652"/>
              <a:gd name="connsiteY2" fmla="*/ 4591170 h 4634302"/>
              <a:gd name="connsiteX3" fmla="*/ 1084897 w 1113652"/>
              <a:gd name="connsiteY3" fmla="*/ 4567207 h 4634302"/>
              <a:gd name="connsiteX4" fmla="*/ 1089690 w 1113652"/>
              <a:gd name="connsiteY4" fmla="*/ 4552830 h 4634302"/>
              <a:gd name="connsiteX5" fmla="*/ 1094482 w 1113652"/>
              <a:gd name="connsiteY5" fmla="*/ 4509698 h 4634302"/>
              <a:gd name="connsiteX6" fmla="*/ 1099275 w 1113652"/>
              <a:gd name="connsiteY6" fmla="*/ 4461773 h 4634302"/>
              <a:gd name="connsiteX7" fmla="*/ 1108860 w 1113652"/>
              <a:gd name="connsiteY7" fmla="*/ 4404264 h 4634302"/>
              <a:gd name="connsiteX8" fmla="*/ 1113652 w 1113652"/>
              <a:gd name="connsiteY8" fmla="*/ 4375509 h 4634302"/>
              <a:gd name="connsiteX9" fmla="*/ 1108860 w 1113652"/>
              <a:gd name="connsiteY9" fmla="*/ 4073585 h 4634302"/>
              <a:gd name="connsiteX10" fmla="*/ 1104067 w 1113652"/>
              <a:gd name="connsiteY10" fmla="*/ 4035245 h 4634302"/>
              <a:gd name="connsiteX11" fmla="*/ 1099275 w 1113652"/>
              <a:gd name="connsiteY11" fmla="*/ 4020868 h 4634302"/>
              <a:gd name="connsiteX12" fmla="*/ 1070520 w 1113652"/>
              <a:gd name="connsiteY12" fmla="*/ 4016075 h 4634302"/>
              <a:gd name="connsiteX13" fmla="*/ 16180 w 1113652"/>
              <a:gd name="connsiteY13" fmla="*/ 488830 h 4634302"/>
              <a:gd name="connsiteX14" fmla="*/ 6595 w 1113652"/>
              <a:gd name="connsiteY14" fmla="*/ 354641 h 4634302"/>
              <a:gd name="connsiteX15" fmla="*/ 40143 w 1113652"/>
              <a:gd name="connsiteY15" fmla="*/ 301924 h 4634302"/>
              <a:gd name="connsiteX16" fmla="*/ 135992 w 1113652"/>
              <a:gd name="connsiteY16" fmla="*/ 210868 h 4634302"/>
              <a:gd name="connsiteX17" fmla="*/ 183916 w 1113652"/>
              <a:gd name="connsiteY17" fmla="*/ 177320 h 4634302"/>
              <a:gd name="connsiteX18" fmla="*/ 255803 w 1113652"/>
              <a:gd name="connsiteY18" fmla="*/ 115019 h 4634302"/>
              <a:gd name="connsiteX19" fmla="*/ 279765 w 1113652"/>
              <a:gd name="connsiteY19" fmla="*/ 91056 h 4634302"/>
              <a:gd name="connsiteX20" fmla="*/ 294143 w 1113652"/>
              <a:gd name="connsiteY20" fmla="*/ 67094 h 4634302"/>
              <a:gd name="connsiteX21" fmla="*/ 322897 w 1113652"/>
              <a:gd name="connsiteY21" fmla="*/ 19170 h 4634302"/>
              <a:gd name="connsiteX22" fmla="*/ 332482 w 1113652"/>
              <a:gd name="connsiteY22" fmla="*/ 0 h 46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652" h="4634302">
                <a:moveTo>
                  <a:pt x="1080105" y="4629509"/>
                </a:moveTo>
                <a:lnTo>
                  <a:pt x="1065728" y="4634302"/>
                </a:lnTo>
                <a:cubicBezTo>
                  <a:pt x="1070520" y="4619925"/>
                  <a:pt x="1075942" y="4605742"/>
                  <a:pt x="1080105" y="4591170"/>
                </a:cubicBezTo>
                <a:cubicBezTo>
                  <a:pt x="1082343" y="4583338"/>
                  <a:pt x="1082921" y="4575110"/>
                  <a:pt x="1084897" y="4567207"/>
                </a:cubicBezTo>
                <a:cubicBezTo>
                  <a:pt x="1086122" y="4562306"/>
                  <a:pt x="1088092" y="4557622"/>
                  <a:pt x="1089690" y="4552830"/>
                </a:cubicBezTo>
                <a:cubicBezTo>
                  <a:pt x="1091287" y="4538453"/>
                  <a:pt x="1092968" y="4524084"/>
                  <a:pt x="1094482" y="4509698"/>
                </a:cubicBezTo>
                <a:cubicBezTo>
                  <a:pt x="1096163" y="4493732"/>
                  <a:pt x="1097106" y="4477680"/>
                  <a:pt x="1099275" y="4461773"/>
                </a:cubicBezTo>
                <a:cubicBezTo>
                  <a:pt x="1101901" y="4442517"/>
                  <a:pt x="1105665" y="4423434"/>
                  <a:pt x="1108860" y="4404264"/>
                </a:cubicBezTo>
                <a:lnTo>
                  <a:pt x="1113652" y="4375509"/>
                </a:lnTo>
                <a:cubicBezTo>
                  <a:pt x="1112055" y="4274868"/>
                  <a:pt x="1111694" y="4174199"/>
                  <a:pt x="1108860" y="4073585"/>
                </a:cubicBezTo>
                <a:cubicBezTo>
                  <a:pt x="1108497" y="4060711"/>
                  <a:pt x="1106371" y="4047917"/>
                  <a:pt x="1104067" y="4035245"/>
                </a:cubicBezTo>
                <a:cubicBezTo>
                  <a:pt x="1103163" y="4030275"/>
                  <a:pt x="1102847" y="4024440"/>
                  <a:pt x="1099275" y="4020868"/>
                </a:cubicBezTo>
                <a:cubicBezTo>
                  <a:pt x="1092966" y="4014559"/>
                  <a:pt x="1077981" y="4016075"/>
                  <a:pt x="1070520" y="4016075"/>
                </a:cubicBezTo>
                <a:lnTo>
                  <a:pt x="16180" y="488830"/>
                </a:lnTo>
                <a:cubicBezTo>
                  <a:pt x="6249" y="442483"/>
                  <a:pt x="-8790" y="402719"/>
                  <a:pt x="6595" y="354641"/>
                </a:cubicBezTo>
                <a:cubicBezTo>
                  <a:pt x="12943" y="334803"/>
                  <a:pt x="27037" y="318113"/>
                  <a:pt x="40143" y="301924"/>
                </a:cubicBezTo>
                <a:cubicBezTo>
                  <a:pt x="53519" y="285401"/>
                  <a:pt x="118599" y="224783"/>
                  <a:pt x="135992" y="210868"/>
                </a:cubicBezTo>
                <a:cubicBezTo>
                  <a:pt x="151219" y="198686"/>
                  <a:pt x="168689" y="189501"/>
                  <a:pt x="183916" y="177320"/>
                </a:cubicBezTo>
                <a:cubicBezTo>
                  <a:pt x="208677" y="157512"/>
                  <a:pt x="233382" y="137441"/>
                  <a:pt x="255803" y="115019"/>
                </a:cubicBezTo>
                <a:cubicBezTo>
                  <a:pt x="263790" y="107031"/>
                  <a:pt x="272708" y="99877"/>
                  <a:pt x="279765" y="91056"/>
                </a:cubicBezTo>
                <a:cubicBezTo>
                  <a:pt x="285584" y="83782"/>
                  <a:pt x="288801" y="74725"/>
                  <a:pt x="294143" y="67094"/>
                </a:cubicBezTo>
                <a:cubicBezTo>
                  <a:pt x="328863" y="17494"/>
                  <a:pt x="300954" y="68541"/>
                  <a:pt x="322897" y="19170"/>
                </a:cubicBezTo>
                <a:cubicBezTo>
                  <a:pt x="325799" y="12642"/>
                  <a:pt x="332482" y="0"/>
                  <a:pt x="332482" y="0"/>
                </a:cubicBezTo>
              </a:path>
            </a:pathLst>
          </a:custGeom>
        </p:spPr>
        <p:txBody>
          <a:bodyPr vert="horz" wrap="square" lIns="76200" tIns="38100" rIns="76200" bIns="38100" numCol="1" rtlCol="0" anchor="t" anchorCtr="0" compatLnSpc="1">
            <a:prstTxWarp prst="textNoShape">
              <a:avLst/>
            </a:prstTxWarp>
          </a:bodyPr>
          <a:lstStyle/>
          <a:p>
            <a:pPr marL="0" marR="0" lvl="0" indent="0" algn="l" defTabSz="1092702" rtl="0" eaLnBrk="1" fontAlgn="base" latinLnBrk="0" hangingPunct="1">
              <a:lnSpc>
                <a:spcPct val="100000"/>
              </a:lnSpc>
              <a:spcBef>
                <a:spcPct val="0"/>
              </a:spcBef>
              <a:spcAft>
                <a:spcPct val="0"/>
              </a:spcAft>
              <a:buClrTx/>
              <a:buSzTx/>
              <a:buFontTx/>
              <a:buNone/>
              <a:tabLst/>
              <a:defRPr/>
            </a:pPr>
            <a:endParaRPr kumimoji="0" lang="en-US" sz="2167"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 Placeholder 5"/>
          <p:cNvSpPr>
            <a:spLocks noGrp="1"/>
          </p:cNvSpPr>
          <p:nvPr>
            <p:ph type="body" sz="quarter" idx="4294967295"/>
          </p:nvPr>
        </p:nvSpPr>
        <p:spPr>
          <a:xfrm>
            <a:off x="1301132" y="403321"/>
            <a:ext cx="9398000" cy="762000"/>
          </a:xfrm>
          <a:prstGeom prst="rect">
            <a:avLst/>
          </a:prstGeom>
        </p:spPr>
        <p:txBody>
          <a:bodyPr/>
          <a:lstStyle/>
          <a:p>
            <a:pPr marL="0" indent="0">
              <a:buNone/>
            </a:pPr>
            <a:r>
              <a:rPr lang="en-US" sz="3000" b="1" dirty="0">
                <a:latin typeface="Arial" panose="020B0604020202020204" pitchFamily="34" charset="0"/>
                <a:cs typeface="Arial" panose="020B0604020202020204" pitchFamily="34" charset="0"/>
              </a:rPr>
              <a:t>AR Regulation of PSMA</a:t>
            </a:r>
          </a:p>
        </p:txBody>
      </p:sp>
      <p:grpSp>
        <p:nvGrpSpPr>
          <p:cNvPr id="2" name="Group 1">
            <a:extLst>
              <a:ext uri="{FF2B5EF4-FFF2-40B4-BE49-F238E27FC236}">
                <a16:creationId xmlns:a16="http://schemas.microsoft.com/office/drawing/2014/main" id="{D202E8DA-CB94-0866-E1E6-79C031588A85}"/>
              </a:ext>
            </a:extLst>
          </p:cNvPr>
          <p:cNvGrpSpPr/>
          <p:nvPr/>
        </p:nvGrpSpPr>
        <p:grpSpPr>
          <a:xfrm>
            <a:off x="6477001" y="1996960"/>
            <a:ext cx="3985604" cy="2819898"/>
            <a:chOff x="5561321" y="2259738"/>
            <a:chExt cx="3247189" cy="2289396"/>
          </a:xfrm>
        </p:grpSpPr>
        <p:pic>
          <p:nvPicPr>
            <p:cNvPr id="3" name="Picture 2" descr="A picture containing graphical user interface&#10;&#10;Description automatically generated">
              <a:extLst>
                <a:ext uri="{FF2B5EF4-FFF2-40B4-BE49-F238E27FC236}">
                  <a16:creationId xmlns:a16="http://schemas.microsoft.com/office/drawing/2014/main" id="{AA6E980F-31EE-8CBE-73E7-DEDCB871C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21" y="2259738"/>
              <a:ext cx="3247189" cy="1932696"/>
            </a:xfrm>
            <a:prstGeom prst="rect">
              <a:avLst/>
            </a:prstGeom>
          </p:spPr>
        </p:pic>
        <p:sp>
          <p:nvSpPr>
            <p:cNvPr id="4" name="TextBox 3">
              <a:extLst>
                <a:ext uri="{FF2B5EF4-FFF2-40B4-BE49-F238E27FC236}">
                  <a16:creationId xmlns:a16="http://schemas.microsoft.com/office/drawing/2014/main" id="{49999AF8-815B-70FE-C983-950F6D2097B2}"/>
                </a:ext>
              </a:extLst>
            </p:cNvPr>
            <p:cNvSpPr txBox="1"/>
            <p:nvPr/>
          </p:nvSpPr>
          <p:spPr>
            <a:xfrm>
              <a:off x="7260311" y="4336740"/>
              <a:ext cx="1180898" cy="212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Evans et al </a:t>
              </a:r>
              <a:r>
                <a:rPr kumimoji="0" lang="en-US" sz="1100" b="1" i="1" u="none" strike="noStrike" kern="1200" cap="none" spc="0" normalizeH="0" baseline="0" noProof="0" dirty="0">
                  <a:ln>
                    <a:noFill/>
                  </a:ln>
                  <a:solidFill>
                    <a:prstClr val="black"/>
                  </a:solidFill>
                  <a:effectLst/>
                  <a:uLnTx/>
                  <a:uFillTx/>
                  <a:latin typeface="Calibri Light" panose="020F0302020204030204"/>
                  <a:ea typeface="+mn-ea"/>
                  <a:cs typeface="+mn-cs"/>
                </a:rPr>
                <a:t>PNAS 2011</a:t>
              </a:r>
            </a:p>
          </p:txBody>
        </p:sp>
      </p:grpSp>
      <p:grpSp>
        <p:nvGrpSpPr>
          <p:cNvPr id="5" name="Group 4">
            <a:extLst>
              <a:ext uri="{FF2B5EF4-FFF2-40B4-BE49-F238E27FC236}">
                <a16:creationId xmlns:a16="http://schemas.microsoft.com/office/drawing/2014/main" id="{1C2A10BB-3305-9B3C-A703-C49C7DD83BAE}"/>
              </a:ext>
            </a:extLst>
          </p:cNvPr>
          <p:cNvGrpSpPr/>
          <p:nvPr/>
        </p:nvGrpSpPr>
        <p:grpSpPr>
          <a:xfrm>
            <a:off x="700605" y="1034145"/>
            <a:ext cx="5642427" cy="3918799"/>
            <a:chOff x="500677" y="1718070"/>
            <a:chExt cx="4864055" cy="3378202"/>
          </a:xfrm>
        </p:grpSpPr>
        <p:pic>
          <p:nvPicPr>
            <p:cNvPr id="7" name="Picture 6" descr="A picture containing text, screen&#10;&#10;Description automatically generated">
              <a:extLst>
                <a:ext uri="{FF2B5EF4-FFF2-40B4-BE49-F238E27FC236}">
                  <a16:creationId xmlns:a16="http://schemas.microsoft.com/office/drawing/2014/main" id="{5096772E-740A-7149-F233-76D8F2A3C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51" t="12108" r="14391" b="36361"/>
            <a:stretch/>
          </p:blipFill>
          <p:spPr>
            <a:xfrm>
              <a:off x="972280" y="2240268"/>
              <a:ext cx="4392452" cy="2236057"/>
            </a:xfrm>
            <a:prstGeom prst="rect">
              <a:avLst/>
            </a:prstGeom>
          </p:spPr>
        </p:pic>
        <p:grpSp>
          <p:nvGrpSpPr>
            <p:cNvPr id="8" name="Group 7">
              <a:extLst>
                <a:ext uri="{FF2B5EF4-FFF2-40B4-BE49-F238E27FC236}">
                  <a16:creationId xmlns:a16="http://schemas.microsoft.com/office/drawing/2014/main" id="{7A3B1A7C-DF12-8054-C856-A3C448481655}"/>
                </a:ext>
              </a:extLst>
            </p:cNvPr>
            <p:cNvGrpSpPr/>
            <p:nvPr/>
          </p:nvGrpSpPr>
          <p:grpSpPr>
            <a:xfrm>
              <a:off x="500677" y="1718070"/>
              <a:ext cx="4677594" cy="3378202"/>
              <a:chOff x="47556" y="1291180"/>
              <a:chExt cx="4677594" cy="3378202"/>
            </a:xfrm>
          </p:grpSpPr>
          <p:grpSp>
            <p:nvGrpSpPr>
              <p:cNvPr id="12" name="Group 11">
                <a:extLst>
                  <a:ext uri="{FF2B5EF4-FFF2-40B4-BE49-F238E27FC236}">
                    <a16:creationId xmlns:a16="http://schemas.microsoft.com/office/drawing/2014/main" id="{5AFBF866-2BE2-E634-2F93-560C8D53FA04}"/>
                  </a:ext>
                </a:extLst>
              </p:cNvPr>
              <p:cNvGrpSpPr/>
              <p:nvPr/>
            </p:nvGrpSpPr>
            <p:grpSpPr>
              <a:xfrm>
                <a:off x="4068598" y="2490127"/>
                <a:ext cx="656552" cy="1379795"/>
                <a:chOff x="4068598" y="2002967"/>
                <a:chExt cx="656552" cy="1379795"/>
              </a:xfrm>
            </p:grpSpPr>
            <p:sp>
              <p:nvSpPr>
                <p:cNvPr id="15" name="Rectangle 14">
                  <a:extLst>
                    <a:ext uri="{FF2B5EF4-FFF2-40B4-BE49-F238E27FC236}">
                      <a16:creationId xmlns:a16="http://schemas.microsoft.com/office/drawing/2014/main" id="{4D14BF53-6594-ED8F-54B3-8188899AE1C6}"/>
                    </a:ext>
                  </a:extLst>
                </p:cNvPr>
                <p:cNvSpPr/>
                <p:nvPr/>
              </p:nvSpPr>
              <p:spPr>
                <a:xfrm>
                  <a:off x="4068599" y="2002967"/>
                  <a:ext cx="65655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FOLH1*</a:t>
                  </a:r>
                  <a:endParaRPr kumimoji="0" lang="en-US" sz="9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C63225A0-D660-8D96-49CF-D408E1D7C0F3}"/>
                    </a:ext>
                  </a:extLst>
                </p:cNvPr>
                <p:cNvSpPr/>
                <p:nvPr/>
              </p:nvSpPr>
              <p:spPr>
                <a:xfrm>
                  <a:off x="4068598" y="3151930"/>
                  <a:ext cx="65655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FOLH1</a:t>
                  </a:r>
                  <a:endParaRPr kumimoji="0" lang="en-US" sz="9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
            <p:nvSpPr>
              <p:cNvPr id="13" name="Rectangle 12">
                <a:extLst>
                  <a:ext uri="{FF2B5EF4-FFF2-40B4-BE49-F238E27FC236}">
                    <a16:creationId xmlns:a16="http://schemas.microsoft.com/office/drawing/2014/main" id="{AD5D964D-31C9-EF35-743E-22FB8D7C1E37}"/>
                  </a:ext>
                </a:extLst>
              </p:cNvPr>
              <p:cNvSpPr/>
              <p:nvPr/>
            </p:nvSpPr>
            <p:spPr>
              <a:xfrm rot="16200000">
                <a:off x="-1364546" y="2703282"/>
                <a:ext cx="337820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Projected PSMA regulation models</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D35DFCB2-005C-1A46-DB7B-AB8F80A48428}"/>
                  </a:ext>
                </a:extLst>
              </p:cNvPr>
              <p:cNvCxnSpPr>
                <a:cxnSpLocks/>
              </p:cNvCxnSpPr>
              <p:nvPr/>
            </p:nvCxnSpPr>
            <p:spPr>
              <a:xfrm>
                <a:off x="565636" y="2002508"/>
                <a:ext cx="0" cy="1955545"/>
              </a:xfrm>
              <a:prstGeom prst="line">
                <a:avLst/>
              </a:prstGeom>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F3D3F810-52C1-2A0D-B5B2-5EA02A86F755}"/>
                </a:ext>
              </a:extLst>
            </p:cNvPr>
            <p:cNvSpPr txBox="1"/>
            <p:nvPr/>
          </p:nvSpPr>
          <p:spPr>
            <a:xfrm>
              <a:off x="972280" y="4741209"/>
              <a:ext cx="29999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*FOLH1</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gene encodes PSMA protein</a:t>
              </a:r>
            </a:p>
          </p:txBody>
        </p:sp>
        <p:sp>
          <p:nvSpPr>
            <p:cNvPr id="10" name="Rectangle 9">
              <a:extLst>
                <a:ext uri="{FF2B5EF4-FFF2-40B4-BE49-F238E27FC236}">
                  <a16:creationId xmlns:a16="http://schemas.microsoft.com/office/drawing/2014/main" id="{70AA2BEE-1178-AD7D-B9F5-8F17DB55EF69}"/>
                </a:ext>
              </a:extLst>
            </p:cNvPr>
            <p:cNvSpPr/>
            <p:nvPr/>
          </p:nvSpPr>
          <p:spPr>
            <a:xfrm rot="18234230">
              <a:off x="2280169" y="2605402"/>
              <a:ext cx="45339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AR</a:t>
              </a:r>
              <a:endParaRPr kumimoji="0" lang="en-US" sz="9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E86A1A8F-CF96-4C57-231A-DA4C9DA5C057}"/>
                </a:ext>
              </a:extLst>
            </p:cNvPr>
            <p:cNvSpPr/>
            <p:nvPr/>
          </p:nvSpPr>
          <p:spPr>
            <a:xfrm rot="18349480">
              <a:off x="1659761" y="2603596"/>
              <a:ext cx="895312"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rPr>
                <a:t>Co-regulators</a:t>
              </a:r>
              <a:endParaRPr kumimoji="0" lang="en-US" sz="800" b="0" i="0" u="none" strike="noStrike" kern="1200" cap="none" spc="0" normalizeH="0" baseline="0" noProof="0" dirty="0">
                <a:ln>
                  <a:noFill/>
                </a:ln>
                <a:solidFill>
                  <a:srgbClr val="008764"/>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0FDFEA2D-F3C4-661A-674A-6C7D129B407A}"/>
              </a:ext>
            </a:extLst>
          </p:cNvPr>
          <p:cNvSpPr txBox="1"/>
          <p:nvPr/>
        </p:nvSpPr>
        <p:spPr>
          <a:xfrm>
            <a:off x="1700835" y="5089030"/>
            <a:ext cx="6912568" cy="338554"/>
          </a:xfrm>
          <a:custGeom>
            <a:avLst/>
            <a:gdLst>
              <a:gd name="connsiteX0" fmla="*/ 0 w 6912568"/>
              <a:gd name="connsiteY0" fmla="*/ 0 h 338554"/>
              <a:gd name="connsiteX1" fmla="*/ 691257 w 6912568"/>
              <a:gd name="connsiteY1" fmla="*/ 0 h 338554"/>
              <a:gd name="connsiteX2" fmla="*/ 1382514 w 6912568"/>
              <a:gd name="connsiteY2" fmla="*/ 0 h 338554"/>
              <a:gd name="connsiteX3" fmla="*/ 2073770 w 6912568"/>
              <a:gd name="connsiteY3" fmla="*/ 0 h 338554"/>
              <a:gd name="connsiteX4" fmla="*/ 2903279 w 6912568"/>
              <a:gd name="connsiteY4" fmla="*/ 0 h 338554"/>
              <a:gd name="connsiteX5" fmla="*/ 3663661 w 6912568"/>
              <a:gd name="connsiteY5" fmla="*/ 0 h 338554"/>
              <a:gd name="connsiteX6" fmla="*/ 4147541 w 6912568"/>
              <a:gd name="connsiteY6" fmla="*/ 0 h 338554"/>
              <a:gd name="connsiteX7" fmla="*/ 4769672 w 6912568"/>
              <a:gd name="connsiteY7" fmla="*/ 0 h 338554"/>
              <a:gd name="connsiteX8" fmla="*/ 5599180 w 6912568"/>
              <a:gd name="connsiteY8" fmla="*/ 0 h 338554"/>
              <a:gd name="connsiteX9" fmla="*/ 6290437 w 6912568"/>
              <a:gd name="connsiteY9" fmla="*/ 0 h 338554"/>
              <a:gd name="connsiteX10" fmla="*/ 6912568 w 6912568"/>
              <a:gd name="connsiteY10" fmla="*/ 0 h 338554"/>
              <a:gd name="connsiteX11" fmla="*/ 6912568 w 6912568"/>
              <a:gd name="connsiteY11" fmla="*/ 338554 h 338554"/>
              <a:gd name="connsiteX12" fmla="*/ 6359563 w 6912568"/>
              <a:gd name="connsiteY12" fmla="*/ 338554 h 338554"/>
              <a:gd name="connsiteX13" fmla="*/ 5530054 w 6912568"/>
              <a:gd name="connsiteY13" fmla="*/ 338554 h 338554"/>
              <a:gd name="connsiteX14" fmla="*/ 4977049 w 6912568"/>
              <a:gd name="connsiteY14" fmla="*/ 338554 h 338554"/>
              <a:gd name="connsiteX15" fmla="*/ 4493169 w 6912568"/>
              <a:gd name="connsiteY15" fmla="*/ 338554 h 338554"/>
              <a:gd name="connsiteX16" fmla="*/ 4009289 w 6912568"/>
              <a:gd name="connsiteY16" fmla="*/ 338554 h 338554"/>
              <a:gd name="connsiteX17" fmla="*/ 3248907 w 6912568"/>
              <a:gd name="connsiteY17" fmla="*/ 338554 h 338554"/>
              <a:gd name="connsiteX18" fmla="*/ 2765027 w 6912568"/>
              <a:gd name="connsiteY18" fmla="*/ 338554 h 338554"/>
              <a:gd name="connsiteX19" fmla="*/ 2073770 w 6912568"/>
              <a:gd name="connsiteY19" fmla="*/ 338554 h 338554"/>
              <a:gd name="connsiteX20" fmla="*/ 1520765 w 6912568"/>
              <a:gd name="connsiteY20" fmla="*/ 338554 h 338554"/>
              <a:gd name="connsiteX21" fmla="*/ 829508 w 6912568"/>
              <a:gd name="connsiteY21" fmla="*/ 338554 h 338554"/>
              <a:gd name="connsiteX22" fmla="*/ 0 w 6912568"/>
              <a:gd name="connsiteY22" fmla="*/ 338554 h 338554"/>
              <a:gd name="connsiteX23" fmla="*/ 0 w 6912568"/>
              <a:gd name="connsiteY23"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2568" h="338554" fill="none" extrusionOk="0">
                <a:moveTo>
                  <a:pt x="0" y="0"/>
                </a:moveTo>
                <a:cubicBezTo>
                  <a:pt x="232377" y="33900"/>
                  <a:pt x="374330" y="11515"/>
                  <a:pt x="691257" y="0"/>
                </a:cubicBezTo>
                <a:cubicBezTo>
                  <a:pt x="1008184" y="-11515"/>
                  <a:pt x="1209620" y="-23190"/>
                  <a:pt x="1382514" y="0"/>
                </a:cubicBezTo>
                <a:cubicBezTo>
                  <a:pt x="1555408" y="23190"/>
                  <a:pt x="1816392" y="-24253"/>
                  <a:pt x="2073770" y="0"/>
                </a:cubicBezTo>
                <a:cubicBezTo>
                  <a:pt x="2331148" y="24253"/>
                  <a:pt x="2717194" y="19543"/>
                  <a:pt x="2903279" y="0"/>
                </a:cubicBezTo>
                <a:cubicBezTo>
                  <a:pt x="3089364" y="-19543"/>
                  <a:pt x="3292596" y="-20896"/>
                  <a:pt x="3663661" y="0"/>
                </a:cubicBezTo>
                <a:cubicBezTo>
                  <a:pt x="4034726" y="20896"/>
                  <a:pt x="3921679" y="-15989"/>
                  <a:pt x="4147541" y="0"/>
                </a:cubicBezTo>
                <a:cubicBezTo>
                  <a:pt x="4373403" y="15989"/>
                  <a:pt x="4600080" y="4587"/>
                  <a:pt x="4769672" y="0"/>
                </a:cubicBezTo>
                <a:cubicBezTo>
                  <a:pt x="4939264" y="-4587"/>
                  <a:pt x="5311897" y="40804"/>
                  <a:pt x="5599180" y="0"/>
                </a:cubicBezTo>
                <a:cubicBezTo>
                  <a:pt x="5886463" y="-40804"/>
                  <a:pt x="5988970" y="-24920"/>
                  <a:pt x="6290437" y="0"/>
                </a:cubicBezTo>
                <a:cubicBezTo>
                  <a:pt x="6591904" y="24920"/>
                  <a:pt x="6682168" y="-27867"/>
                  <a:pt x="6912568" y="0"/>
                </a:cubicBezTo>
                <a:cubicBezTo>
                  <a:pt x="6908842" y="166002"/>
                  <a:pt x="6903499" y="218773"/>
                  <a:pt x="6912568" y="338554"/>
                </a:cubicBezTo>
                <a:cubicBezTo>
                  <a:pt x="6684456" y="352195"/>
                  <a:pt x="6509971" y="335918"/>
                  <a:pt x="6359563" y="338554"/>
                </a:cubicBezTo>
                <a:cubicBezTo>
                  <a:pt x="6209155" y="341190"/>
                  <a:pt x="5844030" y="315314"/>
                  <a:pt x="5530054" y="338554"/>
                </a:cubicBezTo>
                <a:cubicBezTo>
                  <a:pt x="5216078" y="361794"/>
                  <a:pt x="5242894" y="327851"/>
                  <a:pt x="4977049" y="338554"/>
                </a:cubicBezTo>
                <a:cubicBezTo>
                  <a:pt x="4711204" y="349257"/>
                  <a:pt x="4672175" y="331999"/>
                  <a:pt x="4493169" y="338554"/>
                </a:cubicBezTo>
                <a:cubicBezTo>
                  <a:pt x="4314163" y="345109"/>
                  <a:pt x="4193722" y="361852"/>
                  <a:pt x="4009289" y="338554"/>
                </a:cubicBezTo>
                <a:cubicBezTo>
                  <a:pt x="3824856" y="315256"/>
                  <a:pt x="3513039" y="301690"/>
                  <a:pt x="3248907" y="338554"/>
                </a:cubicBezTo>
                <a:cubicBezTo>
                  <a:pt x="2984775" y="375418"/>
                  <a:pt x="2901779" y="316284"/>
                  <a:pt x="2765027" y="338554"/>
                </a:cubicBezTo>
                <a:cubicBezTo>
                  <a:pt x="2628275" y="360824"/>
                  <a:pt x="2316901" y="331659"/>
                  <a:pt x="2073770" y="338554"/>
                </a:cubicBezTo>
                <a:cubicBezTo>
                  <a:pt x="1830639" y="345449"/>
                  <a:pt x="1712746" y="314450"/>
                  <a:pt x="1520765" y="338554"/>
                </a:cubicBezTo>
                <a:cubicBezTo>
                  <a:pt x="1328784" y="362658"/>
                  <a:pt x="1081302" y="329206"/>
                  <a:pt x="829508" y="338554"/>
                </a:cubicBezTo>
                <a:cubicBezTo>
                  <a:pt x="577714" y="347902"/>
                  <a:pt x="171943" y="309560"/>
                  <a:pt x="0" y="338554"/>
                </a:cubicBezTo>
                <a:cubicBezTo>
                  <a:pt x="-2995" y="220156"/>
                  <a:pt x="2330" y="160204"/>
                  <a:pt x="0" y="0"/>
                </a:cubicBezTo>
                <a:close/>
              </a:path>
              <a:path w="6912568" h="338554" stroke="0" extrusionOk="0">
                <a:moveTo>
                  <a:pt x="0" y="0"/>
                </a:moveTo>
                <a:cubicBezTo>
                  <a:pt x="182666" y="-29520"/>
                  <a:pt x="485677" y="15656"/>
                  <a:pt x="622131" y="0"/>
                </a:cubicBezTo>
                <a:cubicBezTo>
                  <a:pt x="758585" y="-15656"/>
                  <a:pt x="984529" y="2739"/>
                  <a:pt x="1106011" y="0"/>
                </a:cubicBezTo>
                <a:cubicBezTo>
                  <a:pt x="1227493" y="-2739"/>
                  <a:pt x="1538902" y="-8446"/>
                  <a:pt x="1935519" y="0"/>
                </a:cubicBezTo>
                <a:cubicBezTo>
                  <a:pt x="2332136" y="8446"/>
                  <a:pt x="2292398" y="20266"/>
                  <a:pt x="2557650" y="0"/>
                </a:cubicBezTo>
                <a:cubicBezTo>
                  <a:pt x="2822902" y="-20266"/>
                  <a:pt x="2950514" y="-29960"/>
                  <a:pt x="3179781" y="0"/>
                </a:cubicBezTo>
                <a:cubicBezTo>
                  <a:pt x="3409048" y="29960"/>
                  <a:pt x="3688989" y="14082"/>
                  <a:pt x="4009289" y="0"/>
                </a:cubicBezTo>
                <a:cubicBezTo>
                  <a:pt x="4329589" y="-14082"/>
                  <a:pt x="4345232" y="-20729"/>
                  <a:pt x="4562295" y="0"/>
                </a:cubicBezTo>
                <a:cubicBezTo>
                  <a:pt x="4779358" y="20729"/>
                  <a:pt x="5161245" y="-8154"/>
                  <a:pt x="5391803" y="0"/>
                </a:cubicBezTo>
                <a:cubicBezTo>
                  <a:pt x="5622361" y="8154"/>
                  <a:pt x="5913030" y="-9952"/>
                  <a:pt x="6221311" y="0"/>
                </a:cubicBezTo>
                <a:cubicBezTo>
                  <a:pt x="6529592" y="9952"/>
                  <a:pt x="6656145" y="-21234"/>
                  <a:pt x="6912568" y="0"/>
                </a:cubicBezTo>
                <a:cubicBezTo>
                  <a:pt x="6911918" y="105727"/>
                  <a:pt x="6916818" y="228310"/>
                  <a:pt x="6912568" y="338554"/>
                </a:cubicBezTo>
                <a:cubicBezTo>
                  <a:pt x="6600462" y="317904"/>
                  <a:pt x="6392262" y="333636"/>
                  <a:pt x="6152186" y="338554"/>
                </a:cubicBezTo>
                <a:cubicBezTo>
                  <a:pt x="5912110" y="343472"/>
                  <a:pt x="5614437" y="315085"/>
                  <a:pt x="5322677" y="338554"/>
                </a:cubicBezTo>
                <a:cubicBezTo>
                  <a:pt x="5030917" y="362023"/>
                  <a:pt x="4726049" y="339050"/>
                  <a:pt x="4493169" y="338554"/>
                </a:cubicBezTo>
                <a:cubicBezTo>
                  <a:pt x="4260289" y="338058"/>
                  <a:pt x="4200144" y="365248"/>
                  <a:pt x="3940164" y="338554"/>
                </a:cubicBezTo>
                <a:cubicBezTo>
                  <a:pt x="3680184" y="311860"/>
                  <a:pt x="3404132" y="344132"/>
                  <a:pt x="3248907" y="338554"/>
                </a:cubicBezTo>
                <a:cubicBezTo>
                  <a:pt x="3093682" y="332976"/>
                  <a:pt x="2641462" y="369163"/>
                  <a:pt x="2419399" y="338554"/>
                </a:cubicBezTo>
                <a:cubicBezTo>
                  <a:pt x="2197336" y="307945"/>
                  <a:pt x="1953140" y="359727"/>
                  <a:pt x="1728142" y="338554"/>
                </a:cubicBezTo>
                <a:cubicBezTo>
                  <a:pt x="1503144" y="317381"/>
                  <a:pt x="1395591" y="355369"/>
                  <a:pt x="1244262" y="338554"/>
                </a:cubicBezTo>
                <a:cubicBezTo>
                  <a:pt x="1092933" y="321739"/>
                  <a:pt x="851921" y="312245"/>
                  <a:pt x="691257" y="338554"/>
                </a:cubicBezTo>
                <a:cubicBezTo>
                  <a:pt x="530594" y="364863"/>
                  <a:pt x="313492" y="328996"/>
                  <a:pt x="0" y="338554"/>
                </a:cubicBezTo>
                <a:cubicBezTo>
                  <a:pt x="1966" y="226308"/>
                  <a:pt x="-5208" y="74706"/>
                  <a:pt x="0" y="0"/>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accent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 negative prostate cancer associates with loss of PSMA expression</a:t>
            </a:r>
          </a:p>
        </p:txBody>
      </p:sp>
      <p:sp>
        <p:nvSpPr>
          <p:cNvPr id="18" name="TextBox 17">
            <a:extLst>
              <a:ext uri="{FF2B5EF4-FFF2-40B4-BE49-F238E27FC236}">
                <a16:creationId xmlns:a16="http://schemas.microsoft.com/office/drawing/2014/main" id="{43AF5805-777E-07F4-ADA7-E0320B9F91FC}"/>
              </a:ext>
            </a:extLst>
          </p:cNvPr>
          <p:cNvSpPr txBox="1"/>
          <p:nvPr/>
        </p:nvSpPr>
        <p:spPr>
          <a:xfrm>
            <a:off x="1790288" y="6338363"/>
            <a:ext cx="22594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Bakht et al, Nat Cancer 2023</a:t>
            </a:r>
          </a:p>
        </p:txBody>
      </p:sp>
      <p:sp>
        <p:nvSpPr>
          <p:cNvPr id="19" name="TextBox 18">
            <a:extLst>
              <a:ext uri="{FF2B5EF4-FFF2-40B4-BE49-F238E27FC236}">
                <a16:creationId xmlns:a16="http://schemas.microsoft.com/office/drawing/2014/main" id="{2476AE6A-85C6-80DC-C1DE-BCDA1C83D6FA}"/>
              </a:ext>
            </a:extLst>
          </p:cNvPr>
          <p:cNvSpPr txBox="1"/>
          <p:nvPr/>
        </p:nvSpPr>
        <p:spPr>
          <a:xfrm>
            <a:off x="1884556" y="5652141"/>
            <a:ext cx="46703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But there are exceptions to this rule </a:t>
            </a:r>
          </a:p>
        </p:txBody>
      </p:sp>
    </p:spTree>
    <p:extLst>
      <p:ext uri="{BB962C8B-B14F-4D97-AF65-F5344CB8AC3E}">
        <p14:creationId xmlns:p14="http://schemas.microsoft.com/office/powerpoint/2010/main" val="1047730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FA8B-ED50-4DC4-92BE-6A41963E598B}"/>
              </a:ext>
            </a:extLst>
          </p:cNvPr>
          <p:cNvSpPr>
            <a:spLocks noGrp="1"/>
          </p:cNvSpPr>
          <p:nvPr>
            <p:ph type="ctrTitle"/>
          </p:nvPr>
        </p:nvSpPr>
        <p:spPr>
          <a:xfrm>
            <a:off x="5446832" y="431898"/>
            <a:ext cx="5960308" cy="1970998"/>
          </a:xfrm>
        </p:spPr>
        <p:txBody>
          <a:bodyPr>
            <a:normAutofit/>
          </a:bodyPr>
          <a:lstStyle/>
          <a:p>
            <a:r>
              <a:rPr lang="en-US" sz="3600" dirty="0">
                <a:solidFill>
                  <a:schemeClr val="tx1"/>
                </a:solidFill>
              </a:rPr>
              <a:t>Patient selection for PSMA-directed therapy</a:t>
            </a:r>
          </a:p>
        </p:txBody>
      </p:sp>
      <p:sp>
        <p:nvSpPr>
          <p:cNvPr id="7" name="TextBox 6">
            <a:extLst>
              <a:ext uri="{FF2B5EF4-FFF2-40B4-BE49-F238E27FC236}">
                <a16:creationId xmlns:a16="http://schemas.microsoft.com/office/drawing/2014/main" id="{02D8A097-B0C6-4DD0-ABC6-4599FE7590F1}"/>
              </a:ext>
            </a:extLst>
          </p:cNvPr>
          <p:cNvSpPr txBox="1"/>
          <p:nvPr/>
        </p:nvSpPr>
        <p:spPr>
          <a:xfrm>
            <a:off x="5347944" y="2402896"/>
            <a:ext cx="6181861" cy="35394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Expression of the target (PSMA)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Other biomarkers of response (tumor features, drug features, drug mechanism)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Mechanisms of resistance (guide next therapy)</a:t>
            </a:r>
          </a:p>
        </p:txBody>
      </p:sp>
      <p:pic>
        <p:nvPicPr>
          <p:cNvPr id="5" name="Picture 4">
            <a:extLst>
              <a:ext uri="{FF2B5EF4-FFF2-40B4-BE49-F238E27FC236}">
                <a16:creationId xmlns:a16="http://schemas.microsoft.com/office/drawing/2014/main" id="{F9AD399F-D12A-B44C-9C12-CC860E5AB1FE}"/>
              </a:ext>
            </a:extLst>
          </p:cNvPr>
          <p:cNvPicPr>
            <a:picLocks noChangeAspect="1"/>
          </p:cNvPicPr>
          <p:nvPr/>
        </p:nvPicPr>
        <p:blipFill rotWithShape="1">
          <a:blip r:embed="rId2"/>
          <a:srcRect l="44242"/>
          <a:stretch/>
        </p:blipFill>
        <p:spPr>
          <a:xfrm>
            <a:off x="388620" y="1376792"/>
            <a:ext cx="4497300" cy="3571692"/>
          </a:xfrm>
          <a:prstGeom prst="rect">
            <a:avLst/>
          </a:prstGeom>
        </p:spPr>
      </p:pic>
      <p:pic>
        <p:nvPicPr>
          <p:cNvPr id="10" name="Picture 9" descr="Text&#10;&#10;Description automatically generated">
            <a:extLst>
              <a:ext uri="{FF2B5EF4-FFF2-40B4-BE49-F238E27FC236}">
                <a16:creationId xmlns:a16="http://schemas.microsoft.com/office/drawing/2014/main" id="{B40678BE-EC23-B64F-BCAF-0C557B145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320" y="1593057"/>
            <a:ext cx="1409700" cy="1067065"/>
          </a:xfrm>
          <a:prstGeom prst="rect">
            <a:avLst/>
          </a:prstGeom>
        </p:spPr>
      </p:pic>
      <p:sp>
        <p:nvSpPr>
          <p:cNvPr id="11" name="Rectangle 10">
            <a:extLst>
              <a:ext uri="{FF2B5EF4-FFF2-40B4-BE49-F238E27FC236}">
                <a16:creationId xmlns:a16="http://schemas.microsoft.com/office/drawing/2014/main" id="{12FDB0D3-D651-BE40-A9A9-AB6871C7D5C7}"/>
              </a:ext>
            </a:extLst>
          </p:cNvPr>
          <p:cNvSpPr/>
          <p:nvPr/>
        </p:nvSpPr>
        <p:spPr>
          <a:xfrm>
            <a:off x="0" y="1376793"/>
            <a:ext cx="1084060" cy="357169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B4D2417-D37F-3B4A-B802-8BA965F3F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060" y="1376792"/>
            <a:ext cx="215900" cy="3619500"/>
          </a:xfrm>
          <a:prstGeom prst="rect">
            <a:avLst/>
          </a:prstGeom>
        </p:spPr>
      </p:pic>
      <p:sp>
        <p:nvSpPr>
          <p:cNvPr id="14" name="TextBox 13">
            <a:extLst>
              <a:ext uri="{FF2B5EF4-FFF2-40B4-BE49-F238E27FC236}">
                <a16:creationId xmlns:a16="http://schemas.microsoft.com/office/drawing/2014/main" id="{1C4BAD08-D2F9-8043-9815-A244FB8E17BA}"/>
              </a:ext>
            </a:extLst>
          </p:cNvPr>
          <p:cNvSpPr txBox="1"/>
          <p:nvPr/>
        </p:nvSpPr>
        <p:spPr>
          <a:xfrm>
            <a:off x="1955800" y="5046215"/>
            <a:ext cx="26581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TheraP</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trial--</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Hofman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Lancet 2021</a:t>
            </a:r>
          </a:p>
        </p:txBody>
      </p:sp>
      <p:sp>
        <p:nvSpPr>
          <p:cNvPr id="16" name="Oval 15">
            <a:extLst>
              <a:ext uri="{FF2B5EF4-FFF2-40B4-BE49-F238E27FC236}">
                <a16:creationId xmlns:a16="http://schemas.microsoft.com/office/drawing/2014/main" id="{B2C239B4-250F-A948-B803-81F177C35C12}"/>
              </a:ext>
            </a:extLst>
          </p:cNvPr>
          <p:cNvSpPr/>
          <p:nvPr/>
        </p:nvSpPr>
        <p:spPr>
          <a:xfrm>
            <a:off x="1084060" y="1376792"/>
            <a:ext cx="1154720" cy="2052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830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B4CB-600F-C84F-B9F7-CA2644B978A1}"/>
              </a:ext>
            </a:extLst>
          </p:cNvPr>
          <p:cNvSpPr>
            <a:spLocks noGrp="1"/>
          </p:cNvSpPr>
          <p:nvPr>
            <p:ph type="title"/>
          </p:nvPr>
        </p:nvSpPr>
        <p:spPr>
          <a:xfrm>
            <a:off x="1058126" y="230012"/>
            <a:ext cx="10515600" cy="1325563"/>
          </a:xfrm>
        </p:spPr>
        <p:txBody>
          <a:bodyPr/>
          <a:lstStyle/>
          <a:p>
            <a:r>
              <a:rPr lang="en-US" b="1" dirty="0">
                <a:latin typeface="+mn-lt"/>
              </a:rPr>
              <a:t>Other drugs that target PSMA</a:t>
            </a:r>
          </a:p>
        </p:txBody>
      </p:sp>
      <p:sp>
        <p:nvSpPr>
          <p:cNvPr id="3" name="Content Placeholder 2">
            <a:extLst>
              <a:ext uri="{FF2B5EF4-FFF2-40B4-BE49-F238E27FC236}">
                <a16:creationId xmlns:a16="http://schemas.microsoft.com/office/drawing/2014/main" id="{94EC173F-D4E1-A24F-8D04-F6ED59266A0E}"/>
              </a:ext>
            </a:extLst>
          </p:cNvPr>
          <p:cNvSpPr>
            <a:spLocks noGrp="1"/>
          </p:cNvSpPr>
          <p:nvPr>
            <p:ph idx="1"/>
          </p:nvPr>
        </p:nvSpPr>
        <p:spPr>
          <a:xfrm>
            <a:off x="1058126" y="1466365"/>
            <a:ext cx="10515600" cy="4351338"/>
          </a:xfrm>
        </p:spPr>
        <p:txBody>
          <a:bodyPr>
            <a:noAutofit/>
          </a:bodyPr>
          <a:lstStyle/>
          <a:p>
            <a:r>
              <a:rPr lang="en-US" sz="3000" dirty="0"/>
              <a:t>Radionuclide therapies	</a:t>
            </a:r>
          </a:p>
          <a:p>
            <a:pPr lvl="1"/>
            <a:r>
              <a:rPr lang="en-US" sz="3000" baseline="30000" dirty="0"/>
              <a:t>225</a:t>
            </a:r>
            <a:r>
              <a:rPr lang="en-US" sz="3000" dirty="0"/>
              <a:t>Ac-PSMA-617, </a:t>
            </a:r>
            <a:r>
              <a:rPr lang="en-US" sz="3000" b="1" baseline="30000" dirty="0"/>
              <a:t>177</a:t>
            </a:r>
            <a:r>
              <a:rPr lang="en-US" sz="3000" dirty="0"/>
              <a:t>Lu-J591, </a:t>
            </a:r>
            <a:r>
              <a:rPr lang="en-US" sz="3000" baseline="30000" dirty="0"/>
              <a:t>225</a:t>
            </a:r>
            <a:r>
              <a:rPr lang="en-US" sz="3000" dirty="0"/>
              <a:t>Ac-J591, </a:t>
            </a:r>
            <a:r>
              <a:rPr lang="en-US" sz="3000" baseline="30000" dirty="0"/>
              <a:t>90</a:t>
            </a:r>
            <a:r>
              <a:rPr lang="en-US" sz="3000" dirty="0"/>
              <a:t>Y, others</a:t>
            </a:r>
          </a:p>
          <a:p>
            <a:r>
              <a:rPr lang="en-US" sz="3000" dirty="0"/>
              <a:t>Bispecific T Cell Engager-- AMG160,</a:t>
            </a:r>
            <a:r>
              <a:rPr lang="en-US" sz="3000" b="1" dirty="0"/>
              <a:t> </a:t>
            </a:r>
            <a:r>
              <a:rPr lang="en-US" sz="3000" dirty="0"/>
              <a:t>BAY2010112,</a:t>
            </a:r>
            <a:r>
              <a:rPr lang="en-US" dirty="0"/>
              <a:t> </a:t>
            </a:r>
            <a:r>
              <a:rPr lang="en-US" cap="all" dirty="0"/>
              <a:t>REGN5678</a:t>
            </a:r>
            <a:r>
              <a:rPr lang="en-US" dirty="0"/>
              <a:t> </a:t>
            </a:r>
            <a:endParaRPr lang="en-US" sz="3000" dirty="0"/>
          </a:p>
          <a:p>
            <a:r>
              <a:rPr lang="en-US" sz="3000" dirty="0"/>
              <a:t>CAR-T –CART-PSMA-TGF</a:t>
            </a:r>
            <a:r>
              <a:rPr lang="el-GR" sz="3000" dirty="0"/>
              <a:t>β</a:t>
            </a:r>
            <a:r>
              <a:rPr lang="en-US" sz="3000" dirty="0"/>
              <a:t>RDN, P-PSMA-101  </a:t>
            </a:r>
          </a:p>
          <a:p>
            <a:r>
              <a:rPr lang="en-US" sz="3000" dirty="0"/>
              <a:t>PSMA-ADC </a:t>
            </a:r>
          </a:p>
          <a:p>
            <a:r>
              <a:rPr lang="en-US" sz="3000" b="1" dirty="0"/>
              <a:t>Is there cross resistance between drugs? </a:t>
            </a:r>
            <a:endParaRPr lang="en-US" sz="3000" dirty="0"/>
          </a:p>
          <a:p>
            <a:r>
              <a:rPr lang="en-US" sz="3000" b="1" dirty="0"/>
              <a:t>Optimal combination therapies?</a:t>
            </a:r>
          </a:p>
        </p:txBody>
      </p:sp>
    </p:spTree>
    <p:extLst>
      <p:ext uri="{BB962C8B-B14F-4D97-AF65-F5344CB8AC3E}">
        <p14:creationId xmlns:p14="http://schemas.microsoft.com/office/powerpoint/2010/main" val="215008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916515" y="1515708"/>
            <a:ext cx="10358967" cy="4514258"/>
          </a:xfrm>
        </p:spPr>
        <p:txBody>
          <a:bodyPr/>
          <a:lstStyle/>
          <a:p>
            <a:pPr marL="98425" indent="0">
              <a:buNone/>
            </a:pPr>
            <a:r>
              <a:rPr lang="en-US" sz="1900" b="0" dirty="0"/>
              <a:t>“Today, [it was announced that] the pivotal Phase III </a:t>
            </a:r>
            <a:r>
              <a:rPr lang="en-US" sz="1900" b="0" dirty="0" err="1"/>
              <a:t>PSMAfore</a:t>
            </a:r>
            <a:r>
              <a:rPr lang="en-US" sz="1900" b="0" dirty="0"/>
              <a:t> study with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 a prostate-specific membrane antigen (PSMA)-targeted radioligand therapy, met its primary endpoint.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 demonstrated a statistically significant and clinically meaningful improvement in radiographic progression-free survival (</a:t>
            </a:r>
            <a:r>
              <a:rPr lang="en-US" sz="1900" b="0" dirty="0" err="1"/>
              <a:t>rPFS</a:t>
            </a:r>
            <a:r>
              <a:rPr lang="en-US" sz="1900" b="0" dirty="0"/>
              <a:t>) in patients with PSMA-positive metastatic castration-resistant prostate cancer (</a:t>
            </a:r>
            <a:r>
              <a:rPr lang="en-US" sz="1900" b="0" dirty="0" err="1"/>
              <a:t>mCRPC</a:t>
            </a:r>
            <a:r>
              <a:rPr lang="en-US" sz="1900" b="0" dirty="0"/>
              <a:t>) after treatment with androgen-receptor pathway inhibitor (ARPI) therapy, compared to a change in ARPI. No unexpected safety findings were observed in </a:t>
            </a:r>
            <a:r>
              <a:rPr lang="en-US" sz="1900" b="0" dirty="0" err="1"/>
              <a:t>PSMAfore</a:t>
            </a:r>
            <a:r>
              <a:rPr lang="en-US" sz="1900" b="0" dirty="0"/>
              <a:t>; data are consistent with the already-well established safety profile of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a:t>
            </a:r>
          </a:p>
          <a:p>
            <a:pPr marL="98425" indent="0">
              <a:buNone/>
            </a:pPr>
            <a:r>
              <a:rPr lang="en-US" sz="1900" b="0" dirty="0"/>
              <a:t>This is the second positive read-out for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 in a Phase III trial following the VISION study, where patients with PSMA-positive </a:t>
            </a:r>
            <a:r>
              <a:rPr lang="en-US" sz="1900" b="0" dirty="0" err="1"/>
              <a:t>mCRPC</a:t>
            </a:r>
            <a:r>
              <a:rPr lang="en-US" sz="1900" b="0" dirty="0"/>
              <a:t> who received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 plus standard of care after being treated with ARPI and </a:t>
            </a:r>
            <a:r>
              <a:rPr lang="en-US" sz="1900" b="0" dirty="0" err="1"/>
              <a:t>taxane</a:t>
            </a:r>
            <a:r>
              <a:rPr lang="en-US" sz="1900" b="0" dirty="0"/>
              <a:t>-based chemotherapy had a statistically significant reduction in risk of death. The </a:t>
            </a:r>
            <a:r>
              <a:rPr lang="en-US" sz="1900" b="0" dirty="0" err="1"/>
              <a:t>PSMAfore</a:t>
            </a:r>
            <a:r>
              <a:rPr lang="en-US" sz="1900" b="0" dirty="0"/>
              <a:t> results continue to support the important role of </a:t>
            </a:r>
            <a:r>
              <a:rPr kumimoji="0" lang="en-US" sz="1900" b="0" i="0" u="none" strike="noStrike" kern="1200" cap="none" spc="0" normalizeH="0" baseline="30000" noProof="0" dirty="0">
                <a:ln>
                  <a:noFill/>
                </a:ln>
                <a:solidFill>
                  <a:srgbClr val="000000"/>
                </a:solidFill>
                <a:effectLst/>
                <a:uLnTx/>
                <a:uFillTx/>
                <a:latin typeface="Calibri"/>
                <a:ea typeface="+mn-ea"/>
                <a:cs typeface="+mn-cs"/>
              </a:rPr>
              <a:t>177</a:t>
            </a:r>
            <a:r>
              <a:rPr kumimoji="0" lang="en-US" sz="1900" b="0" i="0" u="none" strike="noStrike" kern="1200" cap="none" spc="0" normalizeH="0" baseline="0" noProof="0" dirty="0">
                <a:ln>
                  <a:noFill/>
                </a:ln>
                <a:solidFill>
                  <a:srgbClr val="000000"/>
                </a:solidFill>
                <a:effectLst/>
                <a:uLnTx/>
                <a:uFillTx/>
                <a:latin typeface="Calibri"/>
                <a:ea typeface="+mn-ea"/>
                <a:cs typeface="+mn-cs"/>
              </a:rPr>
              <a:t>Lu-PSMA-617</a:t>
            </a:r>
            <a:r>
              <a:rPr lang="en-US" sz="1900" b="0" dirty="0"/>
              <a:t> in treating patients with prostate cancer. The Phase III data will be presented at an upcoming medical meeting and discussed with the US Food and Drug Administration (FDA) in 2023 for regulatory </a:t>
            </a:r>
            <a:r>
              <a:rPr lang="en-US" sz="1900" b="0"/>
              <a:t>approval.”</a:t>
            </a:r>
            <a:endParaRPr lang="en-US" sz="1900" b="0" dirty="0"/>
          </a:p>
        </p:txBody>
      </p:sp>
      <p:sp>
        <p:nvSpPr>
          <p:cNvPr id="6" name="TextBox 5">
            <a:extLst>
              <a:ext uri="{FF2B5EF4-FFF2-40B4-BE49-F238E27FC236}">
                <a16:creationId xmlns:a16="http://schemas.microsoft.com/office/drawing/2014/main" id="{4CFADE0C-F38C-4145-85BA-89B9F8C094AD}"/>
              </a:ext>
            </a:extLst>
          </p:cNvPr>
          <p:cNvSpPr txBox="1"/>
          <p:nvPr/>
        </p:nvSpPr>
        <p:spPr>
          <a:xfrm>
            <a:off x="238773" y="6286042"/>
            <a:ext cx="1106268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www.globenewswire.com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/news-release/2022/12/05/2567028/0/</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/Novartis-PluvictoTM-shows-statistically-significant-and-clinically-meaningful-radiographic-progression-free-survival-benefit-in-patients-with-PSMA-positive-metastatic-castration-re.html</a:t>
            </a:r>
          </a:p>
        </p:txBody>
      </p:sp>
      <p:sp>
        <p:nvSpPr>
          <p:cNvPr id="2" name="Title 3">
            <a:extLst>
              <a:ext uri="{FF2B5EF4-FFF2-40B4-BE49-F238E27FC236}">
                <a16:creationId xmlns:a16="http://schemas.microsoft.com/office/drawing/2014/main" id="{C951ADA2-AF6A-268A-D010-CDBA38C1002F}"/>
              </a:ext>
            </a:extLst>
          </p:cNvPr>
          <p:cNvSpPr txBox="1">
            <a:spLocks/>
          </p:cNvSpPr>
          <p:nvPr/>
        </p:nvSpPr>
        <p:spPr bwMode="auto">
          <a:xfrm>
            <a:off x="916516" y="11663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Phase III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PMSAfore</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 Trial Meets Primary Endpoint with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30000" noProof="0" dirty="0">
                <a:ln>
                  <a:noFill/>
                </a:ln>
                <a:solidFill>
                  <a:srgbClr val="3333FF"/>
                </a:solidFill>
                <a:effectLst/>
                <a:uLnTx/>
                <a:uFillTx/>
                <a:latin typeface="Calibri"/>
                <a:ea typeface="MS PGothic" pitchFamily="34" charset="-128"/>
                <a:cs typeface="Calibri"/>
              </a:rPr>
              <a:t>177</a:t>
            </a:r>
            <a:r>
              <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rPr>
              <a:t>Lu-PSMA-617 for PSMA-Positive </a:t>
            </a:r>
            <a:r>
              <a:rPr kumimoji="0" lang="en-US" sz="3000" b="1" i="0" u="none" strike="noStrike" kern="1200" cap="none" spc="0" normalizeH="0" baseline="0" noProof="0" dirty="0" err="1">
                <a:ln>
                  <a:noFill/>
                </a:ln>
                <a:solidFill>
                  <a:srgbClr val="3333FF"/>
                </a:solidFill>
                <a:effectLst/>
                <a:uLnTx/>
                <a:uFillTx/>
                <a:latin typeface="Calibri"/>
                <a:ea typeface="MS PGothic" pitchFamily="34" charset="-128"/>
                <a:cs typeface="Calibri"/>
              </a:rPr>
              <a:t>mCRPC</a:t>
            </a:r>
            <a:endParaRPr kumimoji="0" lang="en-US" sz="3000" b="1" i="0" u="none" strike="noStrike" kern="120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0" cap="none" spc="0" normalizeH="0" baseline="0" noProof="0" dirty="0">
                <a:ln>
                  <a:noFill/>
                </a:ln>
                <a:solidFill>
                  <a:srgbClr val="3333FF"/>
                </a:solidFill>
                <a:effectLst/>
                <a:uLnTx/>
                <a:uFillTx/>
                <a:latin typeface="Calibri"/>
                <a:ea typeface="MS PGothic" pitchFamily="34" charset="-128"/>
                <a:cs typeface="Calibri"/>
              </a:rPr>
              <a:t>Press Release: December 5, 2022</a:t>
            </a:r>
          </a:p>
        </p:txBody>
      </p:sp>
    </p:spTree>
    <p:extLst>
      <p:ext uri="{BB962C8B-B14F-4D97-AF65-F5344CB8AC3E}">
        <p14:creationId xmlns:p14="http://schemas.microsoft.com/office/powerpoint/2010/main" val="586723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620A-8B63-4BBF-A6DF-4725D19CA737}"/>
              </a:ext>
            </a:extLst>
          </p:cNvPr>
          <p:cNvSpPr>
            <a:spLocks noGrp="1"/>
          </p:cNvSpPr>
          <p:nvPr>
            <p:ph type="title"/>
          </p:nvPr>
        </p:nvSpPr>
        <p:spPr>
          <a:xfrm>
            <a:off x="751741" y="8764"/>
            <a:ext cx="10835583" cy="1325563"/>
          </a:xfrm>
        </p:spPr>
        <p:txBody>
          <a:bodyPr>
            <a:normAutofit/>
          </a:bodyPr>
          <a:lstStyle/>
          <a:p>
            <a:r>
              <a:rPr lang="en-US" sz="3600" dirty="0"/>
              <a:t>Radiopharmaceuticals: Radium-223 (</a:t>
            </a:r>
            <a:r>
              <a:rPr lang="el-GR" sz="3600" dirty="0"/>
              <a:t>α-</a:t>
            </a:r>
            <a:r>
              <a:rPr lang="en-US" sz="3600" dirty="0"/>
              <a:t>emitting isotope, bone targeted)</a:t>
            </a:r>
          </a:p>
        </p:txBody>
      </p:sp>
      <p:sp>
        <p:nvSpPr>
          <p:cNvPr id="5" name="Content Placeholder 4">
            <a:extLst>
              <a:ext uri="{FF2B5EF4-FFF2-40B4-BE49-F238E27FC236}">
                <a16:creationId xmlns:a16="http://schemas.microsoft.com/office/drawing/2014/main" id="{9F9560FE-22AD-0B3F-29D6-8DCFA158B2BB}"/>
              </a:ext>
            </a:extLst>
          </p:cNvPr>
          <p:cNvSpPr>
            <a:spLocks noGrp="1"/>
          </p:cNvSpPr>
          <p:nvPr>
            <p:ph idx="1"/>
          </p:nvPr>
        </p:nvSpPr>
        <p:spPr>
          <a:xfrm>
            <a:off x="604675" y="4753145"/>
            <a:ext cx="11129459" cy="2096091"/>
          </a:xfrm>
        </p:spPr>
        <p:txBody>
          <a:bodyPr>
            <a:normAutofit/>
          </a:bodyPr>
          <a:lstStyle/>
          <a:p>
            <a:r>
              <a:rPr lang="en-US" sz="2000" dirty="0"/>
              <a:t>FDA approved for CRPC with symptomatic bone metastases and no known visceral metastases</a:t>
            </a:r>
            <a:endParaRPr lang="en-US" sz="2000" dirty="0">
              <a:highlight>
                <a:srgbClr val="FFFF00"/>
              </a:highlight>
            </a:endParaRPr>
          </a:p>
          <a:p>
            <a:pPr>
              <a:spcBef>
                <a:spcPts val="1300"/>
              </a:spcBef>
            </a:pPr>
            <a:r>
              <a:rPr lang="en-US" sz="2000" dirty="0"/>
              <a:t>Most common AEs: bone pain, nausea, anemia (no between-group differences)</a:t>
            </a:r>
          </a:p>
          <a:p>
            <a:pPr>
              <a:spcBef>
                <a:spcPts val="1300"/>
              </a:spcBef>
            </a:pPr>
            <a:r>
              <a:rPr lang="en-US" sz="2000" dirty="0"/>
              <a:t>Seems feasible to give </a:t>
            </a:r>
            <a:r>
              <a:rPr lang="en-US" sz="2000" baseline="30000" dirty="0"/>
              <a:t>177</a:t>
            </a:r>
            <a:r>
              <a:rPr lang="en-US" sz="2000" dirty="0"/>
              <a:t>Lu-PSMA-617 after Radium-223 – 1/3 pts in VISION had radium 223 (must have been &gt;6 </a:t>
            </a:r>
            <a:r>
              <a:rPr lang="en-US" sz="2000" dirty="0" err="1"/>
              <a:t>mo</a:t>
            </a:r>
            <a:r>
              <a:rPr lang="en-US" sz="2000" dirty="0"/>
              <a:t> prior). Also supported by retrospective RALU study (Rahbar et al)- both safety and efficacy data </a:t>
            </a:r>
          </a:p>
        </p:txBody>
      </p:sp>
      <p:grpSp>
        <p:nvGrpSpPr>
          <p:cNvPr id="6" name="Group 5">
            <a:extLst>
              <a:ext uri="{FF2B5EF4-FFF2-40B4-BE49-F238E27FC236}">
                <a16:creationId xmlns:a16="http://schemas.microsoft.com/office/drawing/2014/main" id="{A7060E3A-F8D9-2796-E0E7-A63B4677FEF1}"/>
              </a:ext>
            </a:extLst>
          </p:cNvPr>
          <p:cNvGrpSpPr/>
          <p:nvPr/>
        </p:nvGrpSpPr>
        <p:grpSpPr>
          <a:xfrm>
            <a:off x="582466" y="1127365"/>
            <a:ext cx="11151668" cy="3642891"/>
            <a:chOff x="582466" y="1885983"/>
            <a:chExt cx="11151668" cy="3642891"/>
          </a:xfrm>
        </p:grpSpPr>
        <p:sp>
          <p:nvSpPr>
            <p:cNvPr id="67" name="TextBox 66">
              <a:extLst>
                <a:ext uri="{FF2B5EF4-FFF2-40B4-BE49-F238E27FC236}">
                  <a16:creationId xmlns:a16="http://schemas.microsoft.com/office/drawing/2014/main" id="{32C917F7-3504-43DF-9EC2-5EEB8368AAAB}"/>
                </a:ext>
              </a:extLst>
            </p:cNvPr>
            <p:cNvSpPr txBox="1"/>
            <p:nvPr/>
          </p:nvSpPr>
          <p:spPr>
            <a:xfrm>
              <a:off x="1234647" y="2329844"/>
              <a:ext cx="417068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OS</a:t>
              </a:r>
              <a:b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br>
              <a:r>
                <a:rPr kumimoji="0" lang="de-DE" sz="1400" b="0" i="0" u="none" strike="noStrike" kern="0" cap="none" spc="0" normalizeH="0" baseline="0" noProof="0" dirty="0">
                  <a:ln>
                    <a:noFill/>
                  </a:ln>
                  <a:solidFill>
                    <a:srgbClr val="000000"/>
                  </a:solidFill>
                  <a:effectLst/>
                  <a:uLnTx/>
                  <a:uFillTx/>
                  <a:latin typeface="Calibri Light" panose="020F0302020204030204"/>
                  <a:ea typeface="+mn-ea"/>
                  <a:cs typeface="+mn-cs"/>
                </a:rPr>
                <a:t>HR: 0.70 (95% Cl: 0.58-0.83; </a:t>
              </a:r>
              <a:r>
                <a:rPr kumimoji="0" lang="de-DE" sz="1400" b="0" i="1" u="none" strike="noStrike" kern="0" cap="none" spc="0" normalizeH="0" baseline="0" noProof="0" dirty="0">
                  <a:ln>
                    <a:noFill/>
                  </a:ln>
                  <a:solidFill>
                    <a:srgbClr val="000000"/>
                  </a:solidFill>
                  <a:effectLst/>
                  <a:uLnTx/>
                  <a:uFillTx/>
                  <a:latin typeface="Calibri Light" panose="020F0302020204030204"/>
                  <a:ea typeface="+mn-ea"/>
                  <a:cs typeface="+mn-cs"/>
                </a:rPr>
                <a:t>P</a:t>
              </a:r>
              <a:r>
                <a:rPr kumimoji="0" lang="de-DE" sz="1400" b="0" i="0" u="none" strike="noStrike" kern="0" cap="none" spc="0" normalizeH="0" baseline="0" noProof="0" dirty="0">
                  <a:ln>
                    <a:noFill/>
                  </a:ln>
                  <a:solidFill>
                    <a:srgbClr val="000000"/>
                  </a:solidFill>
                  <a:effectLst/>
                  <a:uLnTx/>
                  <a:uFillTx/>
                  <a:latin typeface="Calibri Light" panose="020F0302020204030204"/>
                  <a:ea typeface="+mn-ea"/>
                  <a:cs typeface="+mn-cs"/>
                </a:rPr>
                <a:t> &lt;.001)</a:t>
              </a:r>
            </a:p>
          </p:txBody>
        </p:sp>
        <p:sp>
          <p:nvSpPr>
            <p:cNvPr id="68" name="TextBox 67">
              <a:extLst>
                <a:ext uri="{FF2B5EF4-FFF2-40B4-BE49-F238E27FC236}">
                  <a16:creationId xmlns:a16="http://schemas.microsoft.com/office/drawing/2014/main" id="{D46E5305-CE8B-4F0E-A854-B50EB4C0AA54}"/>
                </a:ext>
              </a:extLst>
            </p:cNvPr>
            <p:cNvSpPr txBox="1"/>
            <p:nvPr/>
          </p:nvSpPr>
          <p:spPr>
            <a:xfrm>
              <a:off x="7115528" y="2309710"/>
              <a:ext cx="423760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Time to First Symptomatic Skeletal Event</a:t>
              </a:r>
              <a:b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br>
              <a:r>
                <a:rPr kumimoji="0" lang="de-DE" sz="1400" b="0" i="0" u="none" strike="noStrike" kern="0" cap="none" spc="0" normalizeH="0" baseline="0" noProof="0" dirty="0">
                  <a:ln>
                    <a:noFill/>
                  </a:ln>
                  <a:solidFill>
                    <a:srgbClr val="000000"/>
                  </a:solidFill>
                  <a:effectLst/>
                  <a:uLnTx/>
                  <a:uFillTx/>
                  <a:latin typeface="Calibri Light" panose="020F0302020204030204"/>
                  <a:ea typeface="+mn-ea"/>
                  <a:cs typeface="+mn-cs"/>
                </a:rPr>
                <a:t>HR: 0.66 (95% Cl: 0.52-0.83; </a:t>
              </a:r>
              <a:r>
                <a:rPr kumimoji="0" lang="de-DE" sz="1400" b="0" i="1" u="none" strike="noStrike" kern="0" cap="none" spc="0" normalizeH="0" baseline="0" noProof="0" dirty="0">
                  <a:ln>
                    <a:noFill/>
                  </a:ln>
                  <a:solidFill>
                    <a:srgbClr val="000000"/>
                  </a:solidFill>
                  <a:effectLst/>
                  <a:uLnTx/>
                  <a:uFillTx/>
                  <a:latin typeface="Calibri Light" panose="020F0302020204030204"/>
                  <a:ea typeface="+mn-ea"/>
                  <a:cs typeface="+mn-cs"/>
                </a:rPr>
                <a:t>P</a:t>
              </a:r>
              <a:r>
                <a:rPr kumimoji="0" lang="de-DE" sz="1400" b="0" i="0" u="none" strike="noStrike" kern="0" cap="none" spc="0" normalizeH="0" baseline="0" noProof="0" dirty="0">
                  <a:ln>
                    <a:noFill/>
                  </a:ln>
                  <a:solidFill>
                    <a:srgbClr val="000000"/>
                  </a:solidFill>
                  <a:effectLst/>
                  <a:uLnTx/>
                  <a:uFillTx/>
                  <a:latin typeface="Calibri Light" panose="020F0302020204030204"/>
                  <a:ea typeface="+mn-ea"/>
                  <a:cs typeface="+mn-cs"/>
                </a:rPr>
                <a:t> &lt;.001)</a:t>
              </a:r>
            </a:p>
          </p:txBody>
        </p:sp>
        <p:sp>
          <p:nvSpPr>
            <p:cNvPr id="66" name="TextBox 65">
              <a:extLst>
                <a:ext uri="{FF2B5EF4-FFF2-40B4-BE49-F238E27FC236}">
                  <a16:creationId xmlns:a16="http://schemas.microsoft.com/office/drawing/2014/main" id="{A8FF2E6A-122A-4A25-BF6B-8E5AE20762E6}"/>
                </a:ext>
              </a:extLst>
            </p:cNvPr>
            <p:cNvSpPr txBox="1"/>
            <p:nvPr/>
          </p:nvSpPr>
          <p:spPr>
            <a:xfrm>
              <a:off x="7115146" y="4985831"/>
              <a:ext cx="44721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0       3        6         9       12      15      18      21      24      27     30</a:t>
              </a:r>
            </a:p>
          </p:txBody>
        </p:sp>
        <p:sp>
          <p:nvSpPr>
            <p:cNvPr id="72" name="TextBox 71">
              <a:extLst>
                <a:ext uri="{FF2B5EF4-FFF2-40B4-BE49-F238E27FC236}">
                  <a16:creationId xmlns:a16="http://schemas.microsoft.com/office/drawing/2014/main" id="{CB392B18-BA8F-4510-8731-67581CB8EA7A}"/>
                </a:ext>
              </a:extLst>
            </p:cNvPr>
            <p:cNvSpPr txBox="1"/>
            <p:nvPr/>
          </p:nvSpPr>
          <p:spPr>
            <a:xfrm>
              <a:off x="7242218" y="4037186"/>
              <a:ext cx="262924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t>Placebo</a:t>
              </a:r>
              <a:b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br>
              <a: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t>(median time to first SSE: 9.8 mo)</a:t>
              </a:r>
            </a:p>
          </p:txBody>
        </p:sp>
        <p:sp>
          <p:nvSpPr>
            <p:cNvPr id="74" name="TextBox 73">
              <a:extLst>
                <a:ext uri="{FF2B5EF4-FFF2-40B4-BE49-F238E27FC236}">
                  <a16:creationId xmlns:a16="http://schemas.microsoft.com/office/drawing/2014/main" id="{FFBE9930-6C04-40F3-BEA5-FB3137493CE5}"/>
                </a:ext>
              </a:extLst>
            </p:cNvPr>
            <p:cNvSpPr txBox="1"/>
            <p:nvPr/>
          </p:nvSpPr>
          <p:spPr>
            <a:xfrm>
              <a:off x="9013517" y="3257715"/>
              <a:ext cx="27206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t>Radium-223</a:t>
              </a:r>
              <a:b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br>
              <a: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t>(median time to first SSE: 15.6 mo)</a:t>
              </a:r>
            </a:p>
          </p:txBody>
        </p:sp>
        <p:sp>
          <p:nvSpPr>
            <p:cNvPr id="76" name="TextBox 75">
              <a:extLst>
                <a:ext uri="{FF2B5EF4-FFF2-40B4-BE49-F238E27FC236}">
                  <a16:creationId xmlns:a16="http://schemas.microsoft.com/office/drawing/2014/main" id="{E66EC1F7-F9C8-468B-B625-5CF07310C569}"/>
                </a:ext>
              </a:extLst>
            </p:cNvPr>
            <p:cNvSpPr txBox="1"/>
            <p:nvPr/>
          </p:nvSpPr>
          <p:spPr>
            <a:xfrm rot="16200000">
              <a:off x="5516444" y="3793014"/>
              <a:ext cx="230063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Patients Without SSE (%)</a:t>
              </a:r>
            </a:p>
          </p:txBody>
        </p:sp>
        <p:sp>
          <p:nvSpPr>
            <p:cNvPr id="78" name="TextBox 77">
              <a:extLst>
                <a:ext uri="{FF2B5EF4-FFF2-40B4-BE49-F238E27FC236}">
                  <a16:creationId xmlns:a16="http://schemas.microsoft.com/office/drawing/2014/main" id="{55FB1424-454E-4AC7-8C15-859A513C7C34}"/>
                </a:ext>
              </a:extLst>
            </p:cNvPr>
            <p:cNvSpPr txBox="1"/>
            <p:nvPr/>
          </p:nvSpPr>
          <p:spPr>
            <a:xfrm>
              <a:off x="8208303" y="5190320"/>
              <a:ext cx="230383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Mo Since Randomization</a:t>
              </a:r>
            </a:p>
          </p:txBody>
        </p:sp>
        <p:grpSp>
          <p:nvGrpSpPr>
            <p:cNvPr id="82" name="Group 81">
              <a:extLst>
                <a:ext uri="{FF2B5EF4-FFF2-40B4-BE49-F238E27FC236}">
                  <a16:creationId xmlns:a16="http://schemas.microsoft.com/office/drawing/2014/main" id="{1A1C502E-F5D9-4928-BD76-27503815E014}"/>
                </a:ext>
              </a:extLst>
            </p:cNvPr>
            <p:cNvGrpSpPr/>
            <p:nvPr/>
          </p:nvGrpSpPr>
          <p:grpSpPr>
            <a:xfrm>
              <a:off x="7176836" y="2880013"/>
              <a:ext cx="4190003" cy="2132695"/>
              <a:chOff x="7205542" y="3122446"/>
              <a:chExt cx="3684585" cy="1875439"/>
            </a:xfrm>
          </p:grpSpPr>
          <p:cxnSp>
            <p:nvCxnSpPr>
              <p:cNvPr id="83" name="Straight Connector 82">
                <a:extLst>
                  <a:ext uri="{FF2B5EF4-FFF2-40B4-BE49-F238E27FC236}">
                    <a16:creationId xmlns:a16="http://schemas.microsoft.com/office/drawing/2014/main" id="{494544C8-9FE0-4F8D-8474-30C327E7B98F}"/>
                  </a:ext>
                </a:extLst>
              </p:cNvPr>
              <p:cNvCxnSpPr/>
              <p:nvPr/>
            </p:nvCxnSpPr>
            <p:spPr>
              <a:xfrm>
                <a:off x="7267776" y="3122446"/>
                <a:ext cx="0" cy="1868714"/>
              </a:xfrm>
              <a:prstGeom prst="line">
                <a:avLst/>
              </a:prstGeom>
              <a:noFill/>
              <a:ln w="28575" cap="flat" cmpd="sng" algn="ctr">
                <a:solidFill>
                  <a:srgbClr val="000000"/>
                </a:solidFill>
                <a:prstDash val="solid"/>
                <a:miter lim="800000"/>
              </a:ln>
              <a:effectLst/>
            </p:spPr>
          </p:cxnSp>
          <p:cxnSp>
            <p:nvCxnSpPr>
              <p:cNvPr id="84" name="Straight Connector 83">
                <a:extLst>
                  <a:ext uri="{FF2B5EF4-FFF2-40B4-BE49-F238E27FC236}">
                    <a16:creationId xmlns:a16="http://schemas.microsoft.com/office/drawing/2014/main" id="{8CC26C52-3E43-430B-B871-CB43B9BD45DC}"/>
                  </a:ext>
                </a:extLst>
              </p:cNvPr>
              <p:cNvCxnSpPr/>
              <p:nvPr/>
            </p:nvCxnSpPr>
            <p:spPr>
              <a:xfrm>
                <a:off x="7210756" y="4947648"/>
                <a:ext cx="3679371" cy="0"/>
              </a:xfrm>
              <a:prstGeom prst="line">
                <a:avLst/>
              </a:prstGeom>
              <a:noFill/>
              <a:ln w="28575" cap="flat" cmpd="sng" algn="ctr">
                <a:solidFill>
                  <a:srgbClr val="000000"/>
                </a:solidFill>
                <a:prstDash val="solid"/>
                <a:miter lim="800000"/>
              </a:ln>
              <a:effectLst/>
            </p:spPr>
          </p:cxnSp>
          <p:cxnSp>
            <p:nvCxnSpPr>
              <p:cNvPr id="85" name="Straight Connector 84">
                <a:extLst>
                  <a:ext uri="{FF2B5EF4-FFF2-40B4-BE49-F238E27FC236}">
                    <a16:creationId xmlns:a16="http://schemas.microsoft.com/office/drawing/2014/main" id="{B20E2BEE-40BC-41B9-9BBC-3164E2E9CAE5}"/>
                  </a:ext>
                </a:extLst>
              </p:cNvPr>
              <p:cNvCxnSpPr/>
              <p:nvPr/>
            </p:nvCxnSpPr>
            <p:spPr>
              <a:xfrm>
                <a:off x="7609705" y="4944171"/>
                <a:ext cx="0" cy="46989"/>
              </a:xfrm>
              <a:prstGeom prst="line">
                <a:avLst/>
              </a:prstGeom>
              <a:noFill/>
              <a:ln w="28575" cap="flat" cmpd="sng" algn="ctr">
                <a:solidFill>
                  <a:srgbClr val="000000"/>
                </a:solidFill>
                <a:prstDash val="solid"/>
                <a:miter lim="800000"/>
              </a:ln>
              <a:effectLst/>
            </p:spPr>
          </p:cxnSp>
          <p:cxnSp>
            <p:nvCxnSpPr>
              <p:cNvPr id="86" name="Straight Connector 85">
                <a:extLst>
                  <a:ext uri="{FF2B5EF4-FFF2-40B4-BE49-F238E27FC236}">
                    <a16:creationId xmlns:a16="http://schemas.microsoft.com/office/drawing/2014/main" id="{3C6946C2-74F5-4846-8E64-F59D16818128}"/>
                  </a:ext>
                </a:extLst>
              </p:cNvPr>
              <p:cNvCxnSpPr/>
              <p:nvPr/>
            </p:nvCxnSpPr>
            <p:spPr>
              <a:xfrm>
                <a:off x="7976583" y="4944170"/>
                <a:ext cx="0" cy="46989"/>
              </a:xfrm>
              <a:prstGeom prst="line">
                <a:avLst/>
              </a:prstGeom>
              <a:noFill/>
              <a:ln w="28575" cap="flat" cmpd="sng" algn="ctr">
                <a:solidFill>
                  <a:srgbClr val="000000"/>
                </a:solidFill>
                <a:prstDash val="solid"/>
                <a:miter lim="800000"/>
              </a:ln>
              <a:effectLst/>
            </p:spPr>
          </p:cxnSp>
          <p:cxnSp>
            <p:nvCxnSpPr>
              <p:cNvPr id="87" name="Straight Connector 86">
                <a:extLst>
                  <a:ext uri="{FF2B5EF4-FFF2-40B4-BE49-F238E27FC236}">
                    <a16:creationId xmlns:a16="http://schemas.microsoft.com/office/drawing/2014/main" id="{2011C21F-401B-4488-8AA4-7E411A0D6E99}"/>
                  </a:ext>
                </a:extLst>
              </p:cNvPr>
              <p:cNvCxnSpPr/>
              <p:nvPr/>
            </p:nvCxnSpPr>
            <p:spPr>
              <a:xfrm>
                <a:off x="8333252" y="4944266"/>
                <a:ext cx="0" cy="46989"/>
              </a:xfrm>
              <a:prstGeom prst="line">
                <a:avLst/>
              </a:prstGeom>
              <a:noFill/>
              <a:ln w="28575" cap="flat" cmpd="sng" algn="ctr">
                <a:solidFill>
                  <a:srgbClr val="000000"/>
                </a:solidFill>
                <a:prstDash val="solid"/>
                <a:miter lim="800000"/>
              </a:ln>
              <a:effectLst/>
            </p:spPr>
          </p:cxnSp>
          <p:cxnSp>
            <p:nvCxnSpPr>
              <p:cNvPr id="88" name="Straight Connector 87">
                <a:extLst>
                  <a:ext uri="{FF2B5EF4-FFF2-40B4-BE49-F238E27FC236}">
                    <a16:creationId xmlns:a16="http://schemas.microsoft.com/office/drawing/2014/main" id="{298FD8DB-BF9F-45F5-B7AD-00778B0F78B3}"/>
                  </a:ext>
                </a:extLst>
              </p:cNvPr>
              <p:cNvCxnSpPr/>
              <p:nvPr/>
            </p:nvCxnSpPr>
            <p:spPr>
              <a:xfrm>
                <a:off x="8705896" y="4950802"/>
                <a:ext cx="0" cy="46989"/>
              </a:xfrm>
              <a:prstGeom prst="line">
                <a:avLst/>
              </a:prstGeom>
              <a:noFill/>
              <a:ln w="28575" cap="flat" cmpd="sng" algn="ctr">
                <a:solidFill>
                  <a:srgbClr val="000000"/>
                </a:solidFill>
                <a:prstDash val="solid"/>
                <a:miter lim="800000"/>
              </a:ln>
              <a:effectLst/>
            </p:spPr>
          </p:cxnSp>
          <p:cxnSp>
            <p:nvCxnSpPr>
              <p:cNvPr id="89" name="Straight Connector 88">
                <a:extLst>
                  <a:ext uri="{FF2B5EF4-FFF2-40B4-BE49-F238E27FC236}">
                    <a16:creationId xmlns:a16="http://schemas.microsoft.com/office/drawing/2014/main" id="{6BCADFCC-A087-4204-852B-9E71F1E06951}"/>
                  </a:ext>
                </a:extLst>
              </p:cNvPr>
              <p:cNvCxnSpPr/>
              <p:nvPr/>
            </p:nvCxnSpPr>
            <p:spPr>
              <a:xfrm>
                <a:off x="9068866" y="4946893"/>
                <a:ext cx="0" cy="46989"/>
              </a:xfrm>
              <a:prstGeom prst="line">
                <a:avLst/>
              </a:prstGeom>
              <a:noFill/>
              <a:ln w="28575" cap="flat" cmpd="sng" algn="ctr">
                <a:solidFill>
                  <a:srgbClr val="000000"/>
                </a:solidFill>
                <a:prstDash val="solid"/>
                <a:miter lim="800000"/>
              </a:ln>
              <a:effectLst/>
            </p:spPr>
          </p:cxnSp>
          <p:cxnSp>
            <p:nvCxnSpPr>
              <p:cNvPr id="90" name="Straight Connector 89">
                <a:extLst>
                  <a:ext uri="{FF2B5EF4-FFF2-40B4-BE49-F238E27FC236}">
                    <a16:creationId xmlns:a16="http://schemas.microsoft.com/office/drawing/2014/main" id="{30A17CEC-49EC-4BB1-8EE0-6E00EE3512E9}"/>
                  </a:ext>
                </a:extLst>
              </p:cNvPr>
              <p:cNvCxnSpPr/>
              <p:nvPr/>
            </p:nvCxnSpPr>
            <p:spPr>
              <a:xfrm>
                <a:off x="9421153" y="4950896"/>
                <a:ext cx="0" cy="46989"/>
              </a:xfrm>
              <a:prstGeom prst="line">
                <a:avLst/>
              </a:prstGeom>
              <a:noFill/>
              <a:ln w="28575" cap="flat" cmpd="sng" algn="ctr">
                <a:solidFill>
                  <a:srgbClr val="000000"/>
                </a:solidFill>
                <a:prstDash val="solid"/>
                <a:miter lim="800000"/>
              </a:ln>
              <a:effectLst/>
            </p:spPr>
          </p:cxnSp>
          <p:cxnSp>
            <p:nvCxnSpPr>
              <p:cNvPr id="91" name="Straight Connector 90">
                <a:extLst>
                  <a:ext uri="{FF2B5EF4-FFF2-40B4-BE49-F238E27FC236}">
                    <a16:creationId xmlns:a16="http://schemas.microsoft.com/office/drawing/2014/main" id="{3D2F28DA-9944-4CF8-9531-D4BC8A0FA0F5}"/>
                  </a:ext>
                </a:extLst>
              </p:cNvPr>
              <p:cNvCxnSpPr/>
              <p:nvPr/>
            </p:nvCxnSpPr>
            <p:spPr>
              <a:xfrm>
                <a:off x="9789698" y="4947178"/>
                <a:ext cx="0" cy="46989"/>
              </a:xfrm>
              <a:prstGeom prst="line">
                <a:avLst/>
              </a:prstGeom>
              <a:noFill/>
              <a:ln w="28575" cap="flat" cmpd="sng" algn="ctr">
                <a:solidFill>
                  <a:srgbClr val="000000"/>
                </a:solidFill>
                <a:prstDash val="solid"/>
                <a:miter lim="800000"/>
              </a:ln>
              <a:effectLst/>
            </p:spPr>
          </p:cxnSp>
          <p:cxnSp>
            <p:nvCxnSpPr>
              <p:cNvPr id="92" name="Straight Connector 91">
                <a:extLst>
                  <a:ext uri="{FF2B5EF4-FFF2-40B4-BE49-F238E27FC236}">
                    <a16:creationId xmlns:a16="http://schemas.microsoft.com/office/drawing/2014/main" id="{6D6B64CE-FD37-4352-BFD7-83CAA1D26421}"/>
                  </a:ext>
                </a:extLst>
              </p:cNvPr>
              <p:cNvCxnSpPr/>
              <p:nvPr/>
            </p:nvCxnSpPr>
            <p:spPr>
              <a:xfrm>
                <a:off x="10151092" y="4945899"/>
                <a:ext cx="0" cy="46989"/>
              </a:xfrm>
              <a:prstGeom prst="line">
                <a:avLst/>
              </a:prstGeom>
              <a:noFill/>
              <a:ln w="28575" cap="flat" cmpd="sng" algn="ctr">
                <a:solidFill>
                  <a:srgbClr val="000000"/>
                </a:solidFill>
                <a:prstDash val="solid"/>
                <a:miter lim="800000"/>
              </a:ln>
              <a:effectLst/>
            </p:spPr>
          </p:cxnSp>
          <p:cxnSp>
            <p:nvCxnSpPr>
              <p:cNvPr id="93" name="Straight Connector 92">
                <a:extLst>
                  <a:ext uri="{FF2B5EF4-FFF2-40B4-BE49-F238E27FC236}">
                    <a16:creationId xmlns:a16="http://schemas.microsoft.com/office/drawing/2014/main" id="{DA910A25-9AEC-423F-93FD-C2C29EF7A025}"/>
                  </a:ext>
                </a:extLst>
              </p:cNvPr>
              <p:cNvCxnSpPr/>
              <p:nvPr/>
            </p:nvCxnSpPr>
            <p:spPr>
              <a:xfrm>
                <a:off x="10517970" y="4949806"/>
                <a:ext cx="0" cy="46989"/>
              </a:xfrm>
              <a:prstGeom prst="line">
                <a:avLst/>
              </a:prstGeom>
              <a:noFill/>
              <a:ln w="28575" cap="flat" cmpd="sng" algn="ctr">
                <a:solidFill>
                  <a:srgbClr val="000000"/>
                </a:solidFill>
                <a:prstDash val="solid"/>
                <a:miter lim="800000"/>
              </a:ln>
              <a:effectLst/>
            </p:spPr>
          </p:cxnSp>
          <p:cxnSp>
            <p:nvCxnSpPr>
              <p:cNvPr id="94" name="Straight Connector 93">
                <a:extLst>
                  <a:ext uri="{FF2B5EF4-FFF2-40B4-BE49-F238E27FC236}">
                    <a16:creationId xmlns:a16="http://schemas.microsoft.com/office/drawing/2014/main" id="{A477D12F-A754-4EDF-9C1C-B3DD2CC8B67A}"/>
                  </a:ext>
                </a:extLst>
              </p:cNvPr>
              <p:cNvCxnSpPr/>
              <p:nvPr/>
            </p:nvCxnSpPr>
            <p:spPr>
              <a:xfrm>
                <a:off x="10878073" y="4949901"/>
                <a:ext cx="0" cy="46989"/>
              </a:xfrm>
              <a:prstGeom prst="line">
                <a:avLst/>
              </a:prstGeom>
              <a:noFill/>
              <a:ln w="28575" cap="flat" cmpd="sng" algn="ctr">
                <a:solidFill>
                  <a:srgbClr val="000000"/>
                </a:solidFill>
                <a:prstDash val="solid"/>
                <a:miter lim="800000"/>
              </a:ln>
              <a:effectLst/>
            </p:spPr>
          </p:cxnSp>
          <p:cxnSp>
            <p:nvCxnSpPr>
              <p:cNvPr id="95" name="Straight Connector 94">
                <a:extLst>
                  <a:ext uri="{FF2B5EF4-FFF2-40B4-BE49-F238E27FC236}">
                    <a16:creationId xmlns:a16="http://schemas.microsoft.com/office/drawing/2014/main" id="{A6BB0AAB-687E-4949-B758-5AAC87B15BD0}"/>
                  </a:ext>
                </a:extLst>
              </p:cNvPr>
              <p:cNvCxnSpPr/>
              <p:nvPr/>
            </p:nvCxnSpPr>
            <p:spPr>
              <a:xfrm>
                <a:off x="7211514" y="3126879"/>
                <a:ext cx="57020" cy="0"/>
              </a:xfrm>
              <a:prstGeom prst="line">
                <a:avLst/>
              </a:prstGeom>
              <a:noFill/>
              <a:ln w="28575" cap="flat" cmpd="sng" algn="ctr">
                <a:solidFill>
                  <a:srgbClr val="000000"/>
                </a:solidFill>
                <a:prstDash val="solid"/>
                <a:miter lim="800000"/>
              </a:ln>
              <a:effectLst/>
            </p:spPr>
          </p:cxnSp>
          <p:cxnSp>
            <p:nvCxnSpPr>
              <p:cNvPr id="96" name="Straight Connector 95">
                <a:extLst>
                  <a:ext uri="{FF2B5EF4-FFF2-40B4-BE49-F238E27FC236}">
                    <a16:creationId xmlns:a16="http://schemas.microsoft.com/office/drawing/2014/main" id="{1AECF6D4-4FF5-4DED-B665-8B4E3DDD2B80}"/>
                  </a:ext>
                </a:extLst>
              </p:cNvPr>
              <p:cNvCxnSpPr/>
              <p:nvPr/>
            </p:nvCxnSpPr>
            <p:spPr>
              <a:xfrm>
                <a:off x="7209092" y="3493036"/>
                <a:ext cx="57020" cy="0"/>
              </a:xfrm>
              <a:prstGeom prst="line">
                <a:avLst/>
              </a:prstGeom>
              <a:noFill/>
              <a:ln w="28575" cap="flat" cmpd="sng" algn="ctr">
                <a:solidFill>
                  <a:srgbClr val="000000"/>
                </a:solidFill>
                <a:prstDash val="solid"/>
                <a:miter lim="800000"/>
              </a:ln>
              <a:effectLst/>
            </p:spPr>
          </p:cxnSp>
          <p:cxnSp>
            <p:nvCxnSpPr>
              <p:cNvPr id="97" name="Straight Connector 96">
                <a:extLst>
                  <a:ext uri="{FF2B5EF4-FFF2-40B4-BE49-F238E27FC236}">
                    <a16:creationId xmlns:a16="http://schemas.microsoft.com/office/drawing/2014/main" id="{0B75A140-28BA-40FC-A520-9802D9C934B7}"/>
                  </a:ext>
                </a:extLst>
              </p:cNvPr>
              <p:cNvCxnSpPr/>
              <p:nvPr/>
            </p:nvCxnSpPr>
            <p:spPr>
              <a:xfrm>
                <a:off x="7207206" y="3856795"/>
                <a:ext cx="57020" cy="0"/>
              </a:xfrm>
              <a:prstGeom prst="line">
                <a:avLst/>
              </a:prstGeom>
              <a:noFill/>
              <a:ln w="28575" cap="flat" cmpd="sng" algn="ctr">
                <a:solidFill>
                  <a:srgbClr val="000000"/>
                </a:solidFill>
                <a:prstDash val="solid"/>
                <a:miter lim="800000"/>
              </a:ln>
              <a:effectLst/>
            </p:spPr>
          </p:cxnSp>
          <p:cxnSp>
            <p:nvCxnSpPr>
              <p:cNvPr id="98" name="Straight Connector 97">
                <a:extLst>
                  <a:ext uri="{FF2B5EF4-FFF2-40B4-BE49-F238E27FC236}">
                    <a16:creationId xmlns:a16="http://schemas.microsoft.com/office/drawing/2014/main" id="{585604AA-E147-4F1C-AE1B-C8B27D9CA8D0}"/>
                  </a:ext>
                </a:extLst>
              </p:cNvPr>
              <p:cNvCxnSpPr/>
              <p:nvPr/>
            </p:nvCxnSpPr>
            <p:spPr>
              <a:xfrm>
                <a:off x="7210428" y="4217886"/>
                <a:ext cx="57020" cy="0"/>
              </a:xfrm>
              <a:prstGeom prst="line">
                <a:avLst/>
              </a:prstGeom>
              <a:noFill/>
              <a:ln w="28575" cap="flat" cmpd="sng" algn="ctr">
                <a:solidFill>
                  <a:srgbClr val="000000"/>
                </a:solidFill>
                <a:prstDash val="solid"/>
                <a:miter lim="800000"/>
              </a:ln>
              <a:effectLst/>
            </p:spPr>
          </p:cxnSp>
          <p:cxnSp>
            <p:nvCxnSpPr>
              <p:cNvPr id="99" name="Straight Connector 98">
                <a:extLst>
                  <a:ext uri="{FF2B5EF4-FFF2-40B4-BE49-F238E27FC236}">
                    <a16:creationId xmlns:a16="http://schemas.microsoft.com/office/drawing/2014/main" id="{8BED81B9-1020-41F7-A61C-A4FD5F51C4DC}"/>
                  </a:ext>
                </a:extLst>
              </p:cNvPr>
              <p:cNvCxnSpPr/>
              <p:nvPr/>
            </p:nvCxnSpPr>
            <p:spPr>
              <a:xfrm>
                <a:off x="7205542" y="4577989"/>
                <a:ext cx="57020" cy="0"/>
              </a:xfrm>
              <a:prstGeom prst="line">
                <a:avLst/>
              </a:prstGeom>
              <a:noFill/>
              <a:ln w="28575" cap="flat" cmpd="sng" algn="ctr">
                <a:solidFill>
                  <a:srgbClr val="000000"/>
                </a:solidFill>
                <a:prstDash val="solid"/>
                <a:miter lim="800000"/>
              </a:ln>
              <a:effectLst/>
            </p:spPr>
          </p:cxnSp>
        </p:grpSp>
        <p:sp>
          <p:nvSpPr>
            <p:cNvPr id="100" name="Freeform 166">
              <a:extLst>
                <a:ext uri="{FF2B5EF4-FFF2-40B4-BE49-F238E27FC236}">
                  <a16:creationId xmlns:a16="http://schemas.microsoft.com/office/drawing/2014/main" id="{09E1A6AB-F64C-47C8-9D2A-63464C32C7AE}"/>
                </a:ext>
              </a:extLst>
            </p:cNvPr>
            <p:cNvSpPr/>
            <p:nvPr/>
          </p:nvSpPr>
          <p:spPr>
            <a:xfrm>
              <a:off x="9976823" y="4224796"/>
              <a:ext cx="1076041" cy="68600"/>
            </a:xfrm>
            <a:custGeom>
              <a:avLst/>
              <a:gdLst>
                <a:gd name="connsiteX0" fmla="*/ 946244 w 946244"/>
                <a:gd name="connsiteY0" fmla="*/ 60325 h 60325"/>
                <a:gd name="connsiteX1" fmla="*/ 3269 w 946244"/>
                <a:gd name="connsiteY1" fmla="*/ 60325 h 60325"/>
                <a:gd name="connsiteX2" fmla="*/ 94 w 946244"/>
                <a:gd name="connsiteY2" fmla="*/ 0 h 60325"/>
              </a:gdLst>
              <a:ahLst/>
              <a:cxnLst>
                <a:cxn ang="0">
                  <a:pos x="connsiteX0" y="connsiteY0"/>
                </a:cxn>
                <a:cxn ang="0">
                  <a:pos x="connsiteX1" y="connsiteY1"/>
                </a:cxn>
                <a:cxn ang="0">
                  <a:pos x="connsiteX2" y="connsiteY2"/>
                </a:cxn>
              </a:cxnLst>
              <a:rect l="l" t="t" r="r" b="b"/>
              <a:pathLst>
                <a:path w="946244" h="60325">
                  <a:moveTo>
                    <a:pt x="946244" y="60325"/>
                  </a:moveTo>
                  <a:lnTo>
                    <a:pt x="3269" y="60325"/>
                  </a:lnTo>
                  <a:cubicBezTo>
                    <a:pt x="-854" y="19097"/>
                    <a:pt x="94" y="39211"/>
                    <a:pt x="94" y="0"/>
                  </a:cubicBezTo>
                </a:path>
              </a:pathLst>
            </a:custGeom>
            <a:noFill/>
            <a:ln w="12700" cap="flat" cmpd="sng" algn="ctr">
              <a:solidFill>
                <a:srgbClr val="00A799">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n-ea"/>
                <a:cs typeface="+mn-cs"/>
              </a:endParaRPr>
            </a:p>
          </p:txBody>
        </p:sp>
        <p:sp>
          <p:nvSpPr>
            <p:cNvPr id="101" name="Freeform 167">
              <a:extLst>
                <a:ext uri="{FF2B5EF4-FFF2-40B4-BE49-F238E27FC236}">
                  <a16:creationId xmlns:a16="http://schemas.microsoft.com/office/drawing/2014/main" id="{D5F4AB91-B299-4365-A2E8-645B3505A7FA}"/>
                </a:ext>
              </a:extLst>
            </p:cNvPr>
            <p:cNvSpPr/>
            <p:nvPr/>
          </p:nvSpPr>
          <p:spPr>
            <a:xfrm>
              <a:off x="7258210" y="2903347"/>
              <a:ext cx="3830759" cy="2057995"/>
            </a:xfrm>
            <a:custGeom>
              <a:avLst/>
              <a:gdLst>
                <a:gd name="connsiteX0" fmla="*/ 3368675 w 3368675"/>
                <a:gd name="connsiteY0" fmla="*/ 1809750 h 1809750"/>
                <a:gd name="connsiteX1" fmla="*/ 3368675 w 3368675"/>
                <a:gd name="connsiteY1" fmla="*/ 1254125 h 1809750"/>
                <a:gd name="connsiteX2" fmla="*/ 2746375 w 3368675"/>
                <a:gd name="connsiteY2" fmla="*/ 1254125 h 1809750"/>
                <a:gd name="connsiteX3" fmla="*/ 2746375 w 3368675"/>
                <a:gd name="connsiteY3" fmla="*/ 1136650 h 1809750"/>
                <a:gd name="connsiteX4" fmla="*/ 2260600 w 3368675"/>
                <a:gd name="connsiteY4" fmla="*/ 1136650 h 1809750"/>
                <a:gd name="connsiteX5" fmla="*/ 2260600 w 3368675"/>
                <a:gd name="connsiteY5" fmla="*/ 1031875 h 1809750"/>
                <a:gd name="connsiteX6" fmla="*/ 2028825 w 3368675"/>
                <a:gd name="connsiteY6" fmla="*/ 1031875 h 1809750"/>
                <a:gd name="connsiteX7" fmla="*/ 2028825 w 3368675"/>
                <a:gd name="connsiteY7" fmla="*/ 981075 h 1809750"/>
                <a:gd name="connsiteX8" fmla="*/ 1289050 w 3368675"/>
                <a:gd name="connsiteY8" fmla="*/ 981075 h 1809750"/>
                <a:gd name="connsiteX9" fmla="*/ 1289050 w 3368675"/>
                <a:gd name="connsiteY9" fmla="*/ 958850 h 1809750"/>
                <a:gd name="connsiteX10" fmla="*/ 1181100 w 3368675"/>
                <a:gd name="connsiteY10" fmla="*/ 958850 h 1809750"/>
                <a:gd name="connsiteX11" fmla="*/ 1181100 w 3368675"/>
                <a:gd name="connsiteY11" fmla="*/ 914400 h 1809750"/>
                <a:gd name="connsiteX12" fmla="*/ 1123950 w 3368675"/>
                <a:gd name="connsiteY12" fmla="*/ 914400 h 1809750"/>
                <a:gd name="connsiteX13" fmla="*/ 1123950 w 3368675"/>
                <a:gd name="connsiteY13" fmla="*/ 898525 h 1809750"/>
                <a:gd name="connsiteX14" fmla="*/ 1041400 w 3368675"/>
                <a:gd name="connsiteY14" fmla="*/ 898525 h 1809750"/>
                <a:gd name="connsiteX15" fmla="*/ 1041400 w 3368675"/>
                <a:gd name="connsiteY15" fmla="*/ 898525 h 1809750"/>
                <a:gd name="connsiteX16" fmla="*/ 968375 w 3368675"/>
                <a:gd name="connsiteY16" fmla="*/ 898525 h 1809750"/>
                <a:gd name="connsiteX17" fmla="*/ 968375 w 3368675"/>
                <a:gd name="connsiteY17" fmla="*/ 863600 h 1809750"/>
                <a:gd name="connsiteX18" fmla="*/ 952500 w 3368675"/>
                <a:gd name="connsiteY18" fmla="*/ 863600 h 1809750"/>
                <a:gd name="connsiteX19" fmla="*/ 952500 w 3368675"/>
                <a:gd name="connsiteY19" fmla="*/ 854075 h 1809750"/>
                <a:gd name="connsiteX20" fmla="*/ 898525 w 3368675"/>
                <a:gd name="connsiteY20" fmla="*/ 854075 h 1809750"/>
                <a:gd name="connsiteX21" fmla="*/ 898525 w 3368675"/>
                <a:gd name="connsiteY21" fmla="*/ 809625 h 1809750"/>
                <a:gd name="connsiteX22" fmla="*/ 885825 w 3368675"/>
                <a:gd name="connsiteY22" fmla="*/ 809625 h 1809750"/>
                <a:gd name="connsiteX23" fmla="*/ 885825 w 3368675"/>
                <a:gd name="connsiteY23" fmla="*/ 787400 h 1809750"/>
                <a:gd name="connsiteX24" fmla="*/ 885825 w 3368675"/>
                <a:gd name="connsiteY24" fmla="*/ 787400 h 1809750"/>
                <a:gd name="connsiteX25" fmla="*/ 819150 w 3368675"/>
                <a:gd name="connsiteY25" fmla="*/ 787400 h 1809750"/>
                <a:gd name="connsiteX26" fmla="*/ 819150 w 3368675"/>
                <a:gd name="connsiteY26" fmla="*/ 765175 h 1809750"/>
                <a:gd name="connsiteX27" fmla="*/ 765175 w 3368675"/>
                <a:gd name="connsiteY27" fmla="*/ 765175 h 1809750"/>
                <a:gd name="connsiteX28" fmla="*/ 765175 w 3368675"/>
                <a:gd name="connsiteY28" fmla="*/ 717550 h 1809750"/>
                <a:gd name="connsiteX29" fmla="*/ 739775 w 3368675"/>
                <a:gd name="connsiteY29" fmla="*/ 717550 h 1809750"/>
                <a:gd name="connsiteX30" fmla="*/ 739775 w 3368675"/>
                <a:gd name="connsiteY30" fmla="*/ 685800 h 1809750"/>
                <a:gd name="connsiteX31" fmla="*/ 730250 w 3368675"/>
                <a:gd name="connsiteY31" fmla="*/ 685800 h 1809750"/>
                <a:gd name="connsiteX32" fmla="*/ 730250 w 3368675"/>
                <a:gd name="connsiteY32" fmla="*/ 663575 h 1809750"/>
                <a:gd name="connsiteX33" fmla="*/ 704850 w 3368675"/>
                <a:gd name="connsiteY33" fmla="*/ 663575 h 1809750"/>
                <a:gd name="connsiteX34" fmla="*/ 704850 w 3368675"/>
                <a:gd name="connsiteY34" fmla="*/ 663575 h 1809750"/>
                <a:gd name="connsiteX35" fmla="*/ 676275 w 3368675"/>
                <a:gd name="connsiteY35" fmla="*/ 635000 h 1809750"/>
                <a:gd name="connsiteX36" fmla="*/ 676275 w 3368675"/>
                <a:gd name="connsiteY36" fmla="*/ 625475 h 1809750"/>
                <a:gd name="connsiteX37" fmla="*/ 654050 w 3368675"/>
                <a:gd name="connsiteY37" fmla="*/ 603250 h 1809750"/>
                <a:gd name="connsiteX38" fmla="*/ 638175 w 3368675"/>
                <a:gd name="connsiteY38" fmla="*/ 587375 h 1809750"/>
                <a:gd name="connsiteX39" fmla="*/ 625475 w 3368675"/>
                <a:gd name="connsiteY39" fmla="*/ 574675 h 1809750"/>
                <a:gd name="connsiteX40" fmla="*/ 609600 w 3368675"/>
                <a:gd name="connsiteY40" fmla="*/ 558800 h 1809750"/>
                <a:gd name="connsiteX41" fmla="*/ 609600 w 3368675"/>
                <a:gd name="connsiteY41" fmla="*/ 542925 h 1809750"/>
                <a:gd name="connsiteX42" fmla="*/ 577850 w 3368675"/>
                <a:gd name="connsiteY42" fmla="*/ 542925 h 1809750"/>
                <a:gd name="connsiteX43" fmla="*/ 577850 w 3368675"/>
                <a:gd name="connsiteY43" fmla="*/ 542925 h 1809750"/>
                <a:gd name="connsiteX44" fmla="*/ 546100 w 3368675"/>
                <a:gd name="connsiteY44" fmla="*/ 511175 h 1809750"/>
                <a:gd name="connsiteX45" fmla="*/ 546100 w 3368675"/>
                <a:gd name="connsiteY45" fmla="*/ 482600 h 1809750"/>
                <a:gd name="connsiteX46" fmla="*/ 504825 w 3368675"/>
                <a:gd name="connsiteY46" fmla="*/ 482600 h 1809750"/>
                <a:gd name="connsiteX47" fmla="*/ 504825 w 3368675"/>
                <a:gd name="connsiteY47" fmla="*/ 457200 h 1809750"/>
                <a:gd name="connsiteX48" fmla="*/ 454025 w 3368675"/>
                <a:gd name="connsiteY48" fmla="*/ 457200 h 1809750"/>
                <a:gd name="connsiteX49" fmla="*/ 454025 w 3368675"/>
                <a:gd name="connsiteY49" fmla="*/ 422275 h 1809750"/>
                <a:gd name="connsiteX50" fmla="*/ 434975 w 3368675"/>
                <a:gd name="connsiteY50" fmla="*/ 422275 h 1809750"/>
                <a:gd name="connsiteX51" fmla="*/ 434975 w 3368675"/>
                <a:gd name="connsiteY51" fmla="*/ 374650 h 1809750"/>
                <a:gd name="connsiteX52" fmla="*/ 371475 w 3368675"/>
                <a:gd name="connsiteY52" fmla="*/ 374650 h 1809750"/>
                <a:gd name="connsiteX53" fmla="*/ 371475 w 3368675"/>
                <a:gd name="connsiteY53" fmla="*/ 336550 h 1809750"/>
                <a:gd name="connsiteX54" fmla="*/ 311150 w 3368675"/>
                <a:gd name="connsiteY54" fmla="*/ 336550 h 1809750"/>
                <a:gd name="connsiteX55" fmla="*/ 311150 w 3368675"/>
                <a:gd name="connsiteY55" fmla="*/ 279400 h 1809750"/>
                <a:gd name="connsiteX56" fmla="*/ 301625 w 3368675"/>
                <a:gd name="connsiteY56" fmla="*/ 279400 h 1809750"/>
                <a:gd name="connsiteX57" fmla="*/ 301625 w 3368675"/>
                <a:gd name="connsiteY57" fmla="*/ 250825 h 1809750"/>
                <a:gd name="connsiteX58" fmla="*/ 273050 w 3368675"/>
                <a:gd name="connsiteY58" fmla="*/ 250825 h 1809750"/>
                <a:gd name="connsiteX59" fmla="*/ 273050 w 3368675"/>
                <a:gd name="connsiteY59" fmla="*/ 212725 h 1809750"/>
                <a:gd name="connsiteX60" fmla="*/ 244475 w 3368675"/>
                <a:gd name="connsiteY60" fmla="*/ 184150 h 1809750"/>
                <a:gd name="connsiteX61" fmla="*/ 244475 w 3368675"/>
                <a:gd name="connsiteY61" fmla="*/ 184150 h 1809750"/>
                <a:gd name="connsiteX62" fmla="*/ 209550 w 3368675"/>
                <a:gd name="connsiteY62" fmla="*/ 149225 h 1809750"/>
                <a:gd name="connsiteX63" fmla="*/ 209550 w 3368675"/>
                <a:gd name="connsiteY63" fmla="*/ 111125 h 1809750"/>
                <a:gd name="connsiteX64" fmla="*/ 165100 w 3368675"/>
                <a:gd name="connsiteY64" fmla="*/ 111125 h 1809750"/>
                <a:gd name="connsiteX65" fmla="*/ 177800 w 3368675"/>
                <a:gd name="connsiteY65" fmla="*/ 98425 h 1809750"/>
                <a:gd name="connsiteX66" fmla="*/ 139700 w 3368675"/>
                <a:gd name="connsiteY66" fmla="*/ 98425 h 1809750"/>
                <a:gd name="connsiteX67" fmla="*/ 139700 w 3368675"/>
                <a:gd name="connsiteY67" fmla="*/ 57150 h 1809750"/>
                <a:gd name="connsiteX68" fmla="*/ 101600 w 3368675"/>
                <a:gd name="connsiteY68" fmla="*/ 57150 h 1809750"/>
                <a:gd name="connsiteX69" fmla="*/ 69850 w 3368675"/>
                <a:gd name="connsiteY69" fmla="*/ 25400 h 1809750"/>
                <a:gd name="connsiteX70" fmla="*/ 44450 w 3368675"/>
                <a:gd name="connsiteY70" fmla="*/ 0 h 1809750"/>
                <a:gd name="connsiteX71" fmla="*/ 0 w 3368675"/>
                <a:gd name="connsiteY71" fmla="*/ 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68675" h="1809750">
                  <a:moveTo>
                    <a:pt x="3368675" y="1809750"/>
                  </a:moveTo>
                  <a:lnTo>
                    <a:pt x="3368675" y="1254125"/>
                  </a:lnTo>
                  <a:lnTo>
                    <a:pt x="2746375" y="1254125"/>
                  </a:lnTo>
                  <a:lnTo>
                    <a:pt x="2746375" y="1136650"/>
                  </a:lnTo>
                  <a:lnTo>
                    <a:pt x="2260600" y="1136650"/>
                  </a:lnTo>
                  <a:lnTo>
                    <a:pt x="2260600" y="1031875"/>
                  </a:lnTo>
                  <a:lnTo>
                    <a:pt x="2028825" y="1031875"/>
                  </a:lnTo>
                  <a:lnTo>
                    <a:pt x="2028825" y="981075"/>
                  </a:lnTo>
                  <a:lnTo>
                    <a:pt x="1289050" y="981075"/>
                  </a:lnTo>
                  <a:lnTo>
                    <a:pt x="1289050" y="958850"/>
                  </a:lnTo>
                  <a:lnTo>
                    <a:pt x="1181100" y="958850"/>
                  </a:lnTo>
                  <a:lnTo>
                    <a:pt x="1181100" y="914400"/>
                  </a:lnTo>
                  <a:lnTo>
                    <a:pt x="1123950" y="914400"/>
                  </a:lnTo>
                  <a:lnTo>
                    <a:pt x="1123950" y="898525"/>
                  </a:lnTo>
                  <a:lnTo>
                    <a:pt x="1041400" y="898525"/>
                  </a:lnTo>
                  <a:lnTo>
                    <a:pt x="1041400" y="898525"/>
                  </a:lnTo>
                  <a:lnTo>
                    <a:pt x="968375" y="898525"/>
                  </a:lnTo>
                  <a:lnTo>
                    <a:pt x="968375" y="863600"/>
                  </a:lnTo>
                  <a:lnTo>
                    <a:pt x="952500" y="863600"/>
                  </a:lnTo>
                  <a:lnTo>
                    <a:pt x="952500" y="854075"/>
                  </a:lnTo>
                  <a:lnTo>
                    <a:pt x="898525" y="854075"/>
                  </a:lnTo>
                  <a:lnTo>
                    <a:pt x="898525" y="809625"/>
                  </a:lnTo>
                  <a:lnTo>
                    <a:pt x="885825" y="809625"/>
                  </a:lnTo>
                  <a:lnTo>
                    <a:pt x="885825" y="787400"/>
                  </a:lnTo>
                  <a:lnTo>
                    <a:pt x="885825" y="787400"/>
                  </a:lnTo>
                  <a:lnTo>
                    <a:pt x="819150" y="787400"/>
                  </a:lnTo>
                  <a:lnTo>
                    <a:pt x="819150" y="765175"/>
                  </a:lnTo>
                  <a:lnTo>
                    <a:pt x="765175" y="765175"/>
                  </a:lnTo>
                  <a:lnTo>
                    <a:pt x="765175" y="717550"/>
                  </a:lnTo>
                  <a:lnTo>
                    <a:pt x="739775" y="717550"/>
                  </a:lnTo>
                  <a:lnTo>
                    <a:pt x="739775" y="685800"/>
                  </a:lnTo>
                  <a:lnTo>
                    <a:pt x="730250" y="685800"/>
                  </a:lnTo>
                  <a:lnTo>
                    <a:pt x="730250" y="663575"/>
                  </a:lnTo>
                  <a:lnTo>
                    <a:pt x="704850" y="663575"/>
                  </a:lnTo>
                  <a:lnTo>
                    <a:pt x="704850" y="663575"/>
                  </a:lnTo>
                  <a:lnTo>
                    <a:pt x="676275" y="635000"/>
                  </a:lnTo>
                  <a:lnTo>
                    <a:pt x="676275" y="625475"/>
                  </a:lnTo>
                  <a:lnTo>
                    <a:pt x="654050" y="603250"/>
                  </a:lnTo>
                  <a:lnTo>
                    <a:pt x="638175" y="587375"/>
                  </a:lnTo>
                  <a:lnTo>
                    <a:pt x="625475" y="574675"/>
                  </a:lnTo>
                  <a:lnTo>
                    <a:pt x="609600" y="558800"/>
                  </a:lnTo>
                  <a:lnTo>
                    <a:pt x="609600" y="542925"/>
                  </a:lnTo>
                  <a:lnTo>
                    <a:pt x="577850" y="542925"/>
                  </a:lnTo>
                  <a:lnTo>
                    <a:pt x="577850" y="542925"/>
                  </a:lnTo>
                  <a:lnTo>
                    <a:pt x="546100" y="511175"/>
                  </a:lnTo>
                  <a:lnTo>
                    <a:pt x="546100" y="482600"/>
                  </a:lnTo>
                  <a:lnTo>
                    <a:pt x="504825" y="482600"/>
                  </a:lnTo>
                  <a:lnTo>
                    <a:pt x="504825" y="457200"/>
                  </a:lnTo>
                  <a:lnTo>
                    <a:pt x="454025" y="457200"/>
                  </a:lnTo>
                  <a:lnTo>
                    <a:pt x="454025" y="422275"/>
                  </a:lnTo>
                  <a:lnTo>
                    <a:pt x="434975" y="422275"/>
                  </a:lnTo>
                  <a:lnTo>
                    <a:pt x="434975" y="374650"/>
                  </a:lnTo>
                  <a:lnTo>
                    <a:pt x="371475" y="374650"/>
                  </a:lnTo>
                  <a:lnTo>
                    <a:pt x="371475" y="336550"/>
                  </a:lnTo>
                  <a:lnTo>
                    <a:pt x="311150" y="336550"/>
                  </a:lnTo>
                  <a:lnTo>
                    <a:pt x="311150" y="279400"/>
                  </a:lnTo>
                  <a:lnTo>
                    <a:pt x="301625" y="279400"/>
                  </a:lnTo>
                  <a:lnTo>
                    <a:pt x="301625" y="250825"/>
                  </a:lnTo>
                  <a:lnTo>
                    <a:pt x="273050" y="250825"/>
                  </a:lnTo>
                  <a:lnTo>
                    <a:pt x="273050" y="212725"/>
                  </a:lnTo>
                  <a:lnTo>
                    <a:pt x="244475" y="184150"/>
                  </a:lnTo>
                  <a:lnTo>
                    <a:pt x="244475" y="184150"/>
                  </a:lnTo>
                  <a:lnTo>
                    <a:pt x="209550" y="149225"/>
                  </a:lnTo>
                  <a:lnTo>
                    <a:pt x="209550" y="111125"/>
                  </a:lnTo>
                  <a:lnTo>
                    <a:pt x="165100" y="111125"/>
                  </a:lnTo>
                  <a:lnTo>
                    <a:pt x="177800" y="98425"/>
                  </a:lnTo>
                  <a:lnTo>
                    <a:pt x="139700" y="98425"/>
                  </a:lnTo>
                  <a:lnTo>
                    <a:pt x="139700" y="57150"/>
                  </a:lnTo>
                  <a:lnTo>
                    <a:pt x="101600" y="57150"/>
                  </a:lnTo>
                  <a:lnTo>
                    <a:pt x="69850" y="25400"/>
                  </a:lnTo>
                  <a:lnTo>
                    <a:pt x="44450" y="0"/>
                  </a:lnTo>
                  <a:lnTo>
                    <a:pt x="0" y="0"/>
                  </a:lnTo>
                </a:path>
              </a:pathLst>
            </a:custGeom>
            <a:noFill/>
            <a:ln w="28575"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n-ea"/>
                <a:cs typeface="+mn-cs"/>
              </a:endParaRPr>
            </a:p>
          </p:txBody>
        </p:sp>
        <p:sp>
          <p:nvSpPr>
            <p:cNvPr id="102" name="Freeform 168">
              <a:extLst>
                <a:ext uri="{FF2B5EF4-FFF2-40B4-BE49-F238E27FC236}">
                  <a16:creationId xmlns:a16="http://schemas.microsoft.com/office/drawing/2014/main" id="{F54CB4F2-5ED7-4725-9DFF-25992183E21A}"/>
                </a:ext>
              </a:extLst>
            </p:cNvPr>
            <p:cNvSpPr/>
            <p:nvPr/>
          </p:nvSpPr>
          <p:spPr>
            <a:xfrm>
              <a:off x="7261820" y="2899736"/>
              <a:ext cx="3798265" cy="1382828"/>
            </a:xfrm>
            <a:custGeom>
              <a:avLst/>
              <a:gdLst>
                <a:gd name="connsiteX0" fmla="*/ 3340100 w 3340100"/>
                <a:gd name="connsiteY0" fmla="*/ 1216025 h 1216025"/>
                <a:gd name="connsiteX1" fmla="*/ 2387600 w 3340100"/>
                <a:gd name="connsiteY1" fmla="*/ 1216025 h 1216025"/>
                <a:gd name="connsiteX2" fmla="*/ 2387600 w 3340100"/>
                <a:gd name="connsiteY2" fmla="*/ 1165225 h 1216025"/>
                <a:gd name="connsiteX3" fmla="*/ 2260600 w 3340100"/>
                <a:gd name="connsiteY3" fmla="*/ 1165225 h 1216025"/>
                <a:gd name="connsiteX4" fmla="*/ 2260600 w 3340100"/>
                <a:gd name="connsiteY4" fmla="*/ 1136650 h 1216025"/>
                <a:gd name="connsiteX5" fmla="*/ 2193925 w 3340100"/>
                <a:gd name="connsiteY5" fmla="*/ 1136650 h 1216025"/>
                <a:gd name="connsiteX6" fmla="*/ 2174875 w 3340100"/>
                <a:gd name="connsiteY6" fmla="*/ 1117600 h 1216025"/>
                <a:gd name="connsiteX7" fmla="*/ 2136775 w 3340100"/>
                <a:gd name="connsiteY7" fmla="*/ 1117600 h 1216025"/>
                <a:gd name="connsiteX8" fmla="*/ 2136775 w 3340100"/>
                <a:gd name="connsiteY8" fmla="*/ 1073150 h 1216025"/>
                <a:gd name="connsiteX9" fmla="*/ 2079625 w 3340100"/>
                <a:gd name="connsiteY9" fmla="*/ 1073150 h 1216025"/>
                <a:gd name="connsiteX10" fmla="*/ 2079625 w 3340100"/>
                <a:gd name="connsiteY10" fmla="*/ 1038225 h 1216025"/>
                <a:gd name="connsiteX11" fmla="*/ 2079625 w 3340100"/>
                <a:gd name="connsiteY11" fmla="*/ 1019175 h 1216025"/>
                <a:gd name="connsiteX12" fmla="*/ 2022475 w 3340100"/>
                <a:gd name="connsiteY12" fmla="*/ 1019175 h 1216025"/>
                <a:gd name="connsiteX13" fmla="*/ 2022475 w 3340100"/>
                <a:gd name="connsiteY13" fmla="*/ 987425 h 1216025"/>
                <a:gd name="connsiteX14" fmla="*/ 1968500 w 3340100"/>
                <a:gd name="connsiteY14" fmla="*/ 987425 h 1216025"/>
                <a:gd name="connsiteX15" fmla="*/ 1968500 w 3340100"/>
                <a:gd name="connsiteY15" fmla="*/ 946150 h 1216025"/>
                <a:gd name="connsiteX16" fmla="*/ 1905000 w 3340100"/>
                <a:gd name="connsiteY16" fmla="*/ 946150 h 1216025"/>
                <a:gd name="connsiteX17" fmla="*/ 1905000 w 3340100"/>
                <a:gd name="connsiteY17" fmla="*/ 933450 h 1216025"/>
                <a:gd name="connsiteX18" fmla="*/ 1892300 w 3340100"/>
                <a:gd name="connsiteY18" fmla="*/ 920750 h 1216025"/>
                <a:gd name="connsiteX19" fmla="*/ 1803400 w 3340100"/>
                <a:gd name="connsiteY19" fmla="*/ 920750 h 1216025"/>
                <a:gd name="connsiteX20" fmla="*/ 1803400 w 3340100"/>
                <a:gd name="connsiteY20" fmla="*/ 892175 h 1216025"/>
                <a:gd name="connsiteX21" fmla="*/ 1803400 w 3340100"/>
                <a:gd name="connsiteY21" fmla="*/ 892175 h 1216025"/>
                <a:gd name="connsiteX22" fmla="*/ 1689100 w 3340100"/>
                <a:gd name="connsiteY22" fmla="*/ 892175 h 1216025"/>
                <a:gd name="connsiteX23" fmla="*/ 1689100 w 3340100"/>
                <a:gd name="connsiteY23" fmla="*/ 876300 h 1216025"/>
                <a:gd name="connsiteX24" fmla="*/ 1641475 w 3340100"/>
                <a:gd name="connsiteY24" fmla="*/ 879475 h 1216025"/>
                <a:gd name="connsiteX25" fmla="*/ 1635125 w 3340100"/>
                <a:gd name="connsiteY25" fmla="*/ 879475 h 1216025"/>
                <a:gd name="connsiteX26" fmla="*/ 1635125 w 3340100"/>
                <a:gd name="connsiteY26" fmla="*/ 860425 h 1216025"/>
                <a:gd name="connsiteX27" fmla="*/ 1587500 w 3340100"/>
                <a:gd name="connsiteY27" fmla="*/ 860425 h 1216025"/>
                <a:gd name="connsiteX28" fmla="*/ 1587500 w 3340100"/>
                <a:gd name="connsiteY28" fmla="*/ 822325 h 1216025"/>
                <a:gd name="connsiteX29" fmla="*/ 1555750 w 3340100"/>
                <a:gd name="connsiteY29" fmla="*/ 790575 h 1216025"/>
                <a:gd name="connsiteX30" fmla="*/ 1492250 w 3340100"/>
                <a:gd name="connsiteY30" fmla="*/ 790575 h 1216025"/>
                <a:gd name="connsiteX31" fmla="*/ 1482725 w 3340100"/>
                <a:gd name="connsiteY31" fmla="*/ 781050 h 1216025"/>
                <a:gd name="connsiteX32" fmla="*/ 1454150 w 3340100"/>
                <a:gd name="connsiteY32" fmla="*/ 752475 h 1216025"/>
                <a:gd name="connsiteX33" fmla="*/ 1400175 w 3340100"/>
                <a:gd name="connsiteY33" fmla="*/ 752475 h 1216025"/>
                <a:gd name="connsiteX34" fmla="*/ 1390650 w 3340100"/>
                <a:gd name="connsiteY34" fmla="*/ 742950 h 1216025"/>
                <a:gd name="connsiteX35" fmla="*/ 1377950 w 3340100"/>
                <a:gd name="connsiteY35" fmla="*/ 730250 h 1216025"/>
                <a:gd name="connsiteX36" fmla="*/ 1292225 w 3340100"/>
                <a:gd name="connsiteY36" fmla="*/ 730250 h 1216025"/>
                <a:gd name="connsiteX37" fmla="*/ 1292225 w 3340100"/>
                <a:gd name="connsiteY37" fmla="*/ 708025 h 1216025"/>
                <a:gd name="connsiteX38" fmla="*/ 1228725 w 3340100"/>
                <a:gd name="connsiteY38" fmla="*/ 708025 h 1216025"/>
                <a:gd name="connsiteX39" fmla="*/ 1212850 w 3340100"/>
                <a:gd name="connsiteY39" fmla="*/ 692150 h 1216025"/>
                <a:gd name="connsiteX40" fmla="*/ 1212850 w 3340100"/>
                <a:gd name="connsiteY40" fmla="*/ 660400 h 1216025"/>
                <a:gd name="connsiteX41" fmla="*/ 1117600 w 3340100"/>
                <a:gd name="connsiteY41" fmla="*/ 660400 h 1216025"/>
                <a:gd name="connsiteX42" fmla="*/ 1117600 w 3340100"/>
                <a:gd name="connsiteY42" fmla="*/ 660400 h 1216025"/>
                <a:gd name="connsiteX43" fmla="*/ 1076325 w 3340100"/>
                <a:gd name="connsiteY43" fmla="*/ 660400 h 1216025"/>
                <a:gd name="connsiteX44" fmla="*/ 1057275 w 3340100"/>
                <a:gd name="connsiteY44" fmla="*/ 641350 h 1216025"/>
                <a:gd name="connsiteX45" fmla="*/ 1019175 w 3340100"/>
                <a:gd name="connsiteY45" fmla="*/ 641350 h 1216025"/>
                <a:gd name="connsiteX46" fmla="*/ 1019175 w 3340100"/>
                <a:gd name="connsiteY46" fmla="*/ 600075 h 1216025"/>
                <a:gd name="connsiteX47" fmla="*/ 946150 w 3340100"/>
                <a:gd name="connsiteY47" fmla="*/ 600075 h 1216025"/>
                <a:gd name="connsiteX48" fmla="*/ 946150 w 3340100"/>
                <a:gd name="connsiteY48" fmla="*/ 584200 h 1216025"/>
                <a:gd name="connsiteX49" fmla="*/ 917575 w 3340100"/>
                <a:gd name="connsiteY49" fmla="*/ 555625 h 1216025"/>
                <a:gd name="connsiteX50" fmla="*/ 885825 w 3340100"/>
                <a:gd name="connsiteY50" fmla="*/ 555625 h 1216025"/>
                <a:gd name="connsiteX51" fmla="*/ 869950 w 3340100"/>
                <a:gd name="connsiteY51" fmla="*/ 539750 h 1216025"/>
                <a:gd name="connsiteX52" fmla="*/ 869950 w 3340100"/>
                <a:gd name="connsiteY52" fmla="*/ 523875 h 1216025"/>
                <a:gd name="connsiteX53" fmla="*/ 850900 w 3340100"/>
                <a:gd name="connsiteY53" fmla="*/ 504825 h 1216025"/>
                <a:gd name="connsiteX54" fmla="*/ 841375 w 3340100"/>
                <a:gd name="connsiteY54" fmla="*/ 495300 h 1216025"/>
                <a:gd name="connsiteX55" fmla="*/ 800100 w 3340100"/>
                <a:gd name="connsiteY55" fmla="*/ 495300 h 1216025"/>
                <a:gd name="connsiteX56" fmla="*/ 800100 w 3340100"/>
                <a:gd name="connsiteY56" fmla="*/ 441325 h 1216025"/>
                <a:gd name="connsiteX57" fmla="*/ 768350 w 3340100"/>
                <a:gd name="connsiteY57" fmla="*/ 441325 h 1216025"/>
                <a:gd name="connsiteX58" fmla="*/ 742950 w 3340100"/>
                <a:gd name="connsiteY58" fmla="*/ 415925 h 1216025"/>
                <a:gd name="connsiteX59" fmla="*/ 692150 w 3340100"/>
                <a:gd name="connsiteY59" fmla="*/ 415925 h 1216025"/>
                <a:gd name="connsiteX60" fmla="*/ 692150 w 3340100"/>
                <a:gd name="connsiteY60" fmla="*/ 396875 h 1216025"/>
                <a:gd name="connsiteX61" fmla="*/ 650875 w 3340100"/>
                <a:gd name="connsiteY61" fmla="*/ 396875 h 1216025"/>
                <a:gd name="connsiteX62" fmla="*/ 625475 w 3340100"/>
                <a:gd name="connsiteY62" fmla="*/ 396875 h 1216025"/>
                <a:gd name="connsiteX63" fmla="*/ 625475 w 3340100"/>
                <a:gd name="connsiteY63" fmla="*/ 358775 h 1216025"/>
                <a:gd name="connsiteX64" fmla="*/ 590550 w 3340100"/>
                <a:gd name="connsiteY64" fmla="*/ 358775 h 1216025"/>
                <a:gd name="connsiteX65" fmla="*/ 590550 w 3340100"/>
                <a:gd name="connsiteY65" fmla="*/ 342900 h 1216025"/>
                <a:gd name="connsiteX66" fmla="*/ 565150 w 3340100"/>
                <a:gd name="connsiteY66" fmla="*/ 342900 h 1216025"/>
                <a:gd name="connsiteX67" fmla="*/ 565150 w 3340100"/>
                <a:gd name="connsiteY67" fmla="*/ 317500 h 1216025"/>
                <a:gd name="connsiteX68" fmla="*/ 536575 w 3340100"/>
                <a:gd name="connsiteY68" fmla="*/ 317500 h 1216025"/>
                <a:gd name="connsiteX69" fmla="*/ 498475 w 3340100"/>
                <a:gd name="connsiteY69" fmla="*/ 317500 h 1216025"/>
                <a:gd name="connsiteX70" fmla="*/ 498475 w 3340100"/>
                <a:gd name="connsiteY70" fmla="*/ 282575 h 1216025"/>
                <a:gd name="connsiteX71" fmla="*/ 476250 w 3340100"/>
                <a:gd name="connsiteY71" fmla="*/ 282575 h 1216025"/>
                <a:gd name="connsiteX72" fmla="*/ 463550 w 3340100"/>
                <a:gd name="connsiteY72" fmla="*/ 269875 h 1216025"/>
                <a:gd name="connsiteX73" fmla="*/ 447675 w 3340100"/>
                <a:gd name="connsiteY73" fmla="*/ 254000 h 1216025"/>
                <a:gd name="connsiteX74" fmla="*/ 434975 w 3340100"/>
                <a:gd name="connsiteY74" fmla="*/ 241300 h 1216025"/>
                <a:gd name="connsiteX75" fmla="*/ 434975 w 3340100"/>
                <a:gd name="connsiteY75" fmla="*/ 241300 h 1216025"/>
                <a:gd name="connsiteX76" fmla="*/ 387350 w 3340100"/>
                <a:gd name="connsiteY76" fmla="*/ 193675 h 1216025"/>
                <a:gd name="connsiteX77" fmla="*/ 358775 w 3340100"/>
                <a:gd name="connsiteY77" fmla="*/ 165100 h 1216025"/>
                <a:gd name="connsiteX78" fmla="*/ 346075 w 3340100"/>
                <a:gd name="connsiteY78" fmla="*/ 152400 h 1216025"/>
                <a:gd name="connsiteX79" fmla="*/ 317500 w 3340100"/>
                <a:gd name="connsiteY79" fmla="*/ 152400 h 1216025"/>
                <a:gd name="connsiteX80" fmla="*/ 317500 w 3340100"/>
                <a:gd name="connsiteY80" fmla="*/ 123825 h 1216025"/>
                <a:gd name="connsiteX81" fmla="*/ 269875 w 3340100"/>
                <a:gd name="connsiteY81" fmla="*/ 123825 h 1216025"/>
                <a:gd name="connsiteX82" fmla="*/ 269875 w 3340100"/>
                <a:gd name="connsiteY82" fmla="*/ 104775 h 1216025"/>
                <a:gd name="connsiteX83" fmla="*/ 219075 w 3340100"/>
                <a:gd name="connsiteY83" fmla="*/ 104775 h 1216025"/>
                <a:gd name="connsiteX84" fmla="*/ 219075 w 3340100"/>
                <a:gd name="connsiteY84" fmla="*/ 79375 h 1216025"/>
                <a:gd name="connsiteX85" fmla="*/ 180975 w 3340100"/>
                <a:gd name="connsiteY85" fmla="*/ 79375 h 1216025"/>
                <a:gd name="connsiteX86" fmla="*/ 180975 w 3340100"/>
                <a:gd name="connsiteY86" fmla="*/ 57150 h 1216025"/>
                <a:gd name="connsiteX87" fmla="*/ 104775 w 3340100"/>
                <a:gd name="connsiteY87" fmla="*/ 57150 h 1216025"/>
                <a:gd name="connsiteX88" fmla="*/ 104775 w 3340100"/>
                <a:gd name="connsiteY88" fmla="*/ 28575 h 1216025"/>
                <a:gd name="connsiteX89" fmla="*/ 41275 w 3340100"/>
                <a:gd name="connsiteY89" fmla="*/ 28575 h 1216025"/>
                <a:gd name="connsiteX90" fmla="*/ 41275 w 3340100"/>
                <a:gd name="connsiteY90" fmla="*/ 6350 h 1216025"/>
                <a:gd name="connsiteX91" fmla="*/ 0 w 3340100"/>
                <a:gd name="connsiteY91" fmla="*/ 6350 h 1216025"/>
                <a:gd name="connsiteX92" fmla="*/ 0 w 3340100"/>
                <a:gd name="connsiteY92" fmla="*/ 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40100" h="1216025">
                  <a:moveTo>
                    <a:pt x="3340100" y="1216025"/>
                  </a:moveTo>
                  <a:lnTo>
                    <a:pt x="2387600" y="1216025"/>
                  </a:lnTo>
                  <a:lnTo>
                    <a:pt x="2387600" y="1165225"/>
                  </a:lnTo>
                  <a:lnTo>
                    <a:pt x="2260600" y="1165225"/>
                  </a:lnTo>
                  <a:lnTo>
                    <a:pt x="2260600" y="1136650"/>
                  </a:lnTo>
                  <a:lnTo>
                    <a:pt x="2193925" y="1136650"/>
                  </a:lnTo>
                  <a:lnTo>
                    <a:pt x="2174875" y="1117600"/>
                  </a:lnTo>
                  <a:lnTo>
                    <a:pt x="2136775" y="1117600"/>
                  </a:lnTo>
                  <a:lnTo>
                    <a:pt x="2136775" y="1073150"/>
                  </a:lnTo>
                  <a:lnTo>
                    <a:pt x="2079625" y="1073150"/>
                  </a:lnTo>
                  <a:lnTo>
                    <a:pt x="2079625" y="1038225"/>
                  </a:lnTo>
                  <a:lnTo>
                    <a:pt x="2079625" y="1019175"/>
                  </a:lnTo>
                  <a:lnTo>
                    <a:pt x="2022475" y="1019175"/>
                  </a:lnTo>
                  <a:lnTo>
                    <a:pt x="2022475" y="987425"/>
                  </a:lnTo>
                  <a:lnTo>
                    <a:pt x="1968500" y="987425"/>
                  </a:lnTo>
                  <a:lnTo>
                    <a:pt x="1968500" y="946150"/>
                  </a:lnTo>
                  <a:lnTo>
                    <a:pt x="1905000" y="946150"/>
                  </a:lnTo>
                  <a:lnTo>
                    <a:pt x="1905000" y="933450"/>
                  </a:lnTo>
                  <a:lnTo>
                    <a:pt x="1892300" y="920750"/>
                  </a:lnTo>
                  <a:lnTo>
                    <a:pt x="1803400" y="920750"/>
                  </a:lnTo>
                  <a:lnTo>
                    <a:pt x="1803400" y="892175"/>
                  </a:lnTo>
                  <a:lnTo>
                    <a:pt x="1803400" y="892175"/>
                  </a:lnTo>
                  <a:lnTo>
                    <a:pt x="1689100" y="892175"/>
                  </a:lnTo>
                  <a:lnTo>
                    <a:pt x="1689100" y="876300"/>
                  </a:lnTo>
                  <a:cubicBezTo>
                    <a:pt x="1652085" y="880002"/>
                    <a:pt x="1667986" y="879475"/>
                    <a:pt x="1641475" y="879475"/>
                  </a:cubicBezTo>
                  <a:lnTo>
                    <a:pt x="1635125" y="879475"/>
                  </a:lnTo>
                  <a:lnTo>
                    <a:pt x="1635125" y="860425"/>
                  </a:lnTo>
                  <a:lnTo>
                    <a:pt x="1587500" y="860425"/>
                  </a:lnTo>
                  <a:lnTo>
                    <a:pt x="1587500" y="822325"/>
                  </a:lnTo>
                  <a:lnTo>
                    <a:pt x="1555750" y="790575"/>
                  </a:lnTo>
                  <a:lnTo>
                    <a:pt x="1492250" y="790575"/>
                  </a:lnTo>
                  <a:lnTo>
                    <a:pt x="1482725" y="781050"/>
                  </a:lnTo>
                  <a:lnTo>
                    <a:pt x="1454150" y="752475"/>
                  </a:lnTo>
                  <a:lnTo>
                    <a:pt x="1400175" y="752475"/>
                  </a:lnTo>
                  <a:lnTo>
                    <a:pt x="1390650" y="742950"/>
                  </a:lnTo>
                  <a:lnTo>
                    <a:pt x="1377950" y="730250"/>
                  </a:lnTo>
                  <a:lnTo>
                    <a:pt x="1292225" y="730250"/>
                  </a:lnTo>
                  <a:lnTo>
                    <a:pt x="1292225" y="708025"/>
                  </a:lnTo>
                  <a:lnTo>
                    <a:pt x="1228725" y="708025"/>
                  </a:lnTo>
                  <a:lnTo>
                    <a:pt x="1212850" y="692150"/>
                  </a:lnTo>
                  <a:lnTo>
                    <a:pt x="1212850" y="660400"/>
                  </a:lnTo>
                  <a:lnTo>
                    <a:pt x="1117600" y="660400"/>
                  </a:lnTo>
                  <a:lnTo>
                    <a:pt x="1117600" y="660400"/>
                  </a:lnTo>
                  <a:lnTo>
                    <a:pt x="1076325" y="660400"/>
                  </a:lnTo>
                  <a:lnTo>
                    <a:pt x="1057275" y="641350"/>
                  </a:lnTo>
                  <a:lnTo>
                    <a:pt x="1019175" y="641350"/>
                  </a:lnTo>
                  <a:lnTo>
                    <a:pt x="1019175" y="600075"/>
                  </a:lnTo>
                  <a:lnTo>
                    <a:pt x="946150" y="600075"/>
                  </a:lnTo>
                  <a:lnTo>
                    <a:pt x="946150" y="584200"/>
                  </a:lnTo>
                  <a:lnTo>
                    <a:pt x="917575" y="555625"/>
                  </a:lnTo>
                  <a:lnTo>
                    <a:pt x="885825" y="555625"/>
                  </a:lnTo>
                  <a:lnTo>
                    <a:pt x="869950" y="539750"/>
                  </a:lnTo>
                  <a:lnTo>
                    <a:pt x="869950" y="523875"/>
                  </a:lnTo>
                  <a:lnTo>
                    <a:pt x="850900" y="504825"/>
                  </a:lnTo>
                  <a:lnTo>
                    <a:pt x="841375" y="495300"/>
                  </a:lnTo>
                  <a:lnTo>
                    <a:pt x="800100" y="495300"/>
                  </a:lnTo>
                  <a:lnTo>
                    <a:pt x="800100" y="441325"/>
                  </a:lnTo>
                  <a:lnTo>
                    <a:pt x="768350" y="441325"/>
                  </a:lnTo>
                  <a:lnTo>
                    <a:pt x="742950" y="415925"/>
                  </a:lnTo>
                  <a:lnTo>
                    <a:pt x="692150" y="415925"/>
                  </a:lnTo>
                  <a:lnTo>
                    <a:pt x="692150" y="396875"/>
                  </a:lnTo>
                  <a:lnTo>
                    <a:pt x="650875" y="396875"/>
                  </a:lnTo>
                  <a:lnTo>
                    <a:pt x="625475" y="396875"/>
                  </a:lnTo>
                  <a:lnTo>
                    <a:pt x="625475" y="358775"/>
                  </a:lnTo>
                  <a:lnTo>
                    <a:pt x="590550" y="358775"/>
                  </a:lnTo>
                  <a:lnTo>
                    <a:pt x="590550" y="342900"/>
                  </a:lnTo>
                  <a:lnTo>
                    <a:pt x="565150" y="342900"/>
                  </a:lnTo>
                  <a:lnTo>
                    <a:pt x="565150" y="317500"/>
                  </a:lnTo>
                  <a:lnTo>
                    <a:pt x="536575" y="317500"/>
                  </a:lnTo>
                  <a:lnTo>
                    <a:pt x="498475" y="317500"/>
                  </a:lnTo>
                  <a:lnTo>
                    <a:pt x="498475" y="282575"/>
                  </a:lnTo>
                  <a:lnTo>
                    <a:pt x="476250" y="282575"/>
                  </a:lnTo>
                  <a:lnTo>
                    <a:pt x="463550" y="269875"/>
                  </a:lnTo>
                  <a:lnTo>
                    <a:pt x="447675" y="254000"/>
                  </a:lnTo>
                  <a:lnTo>
                    <a:pt x="434975" y="241300"/>
                  </a:lnTo>
                  <a:lnTo>
                    <a:pt x="434975" y="241300"/>
                  </a:lnTo>
                  <a:lnTo>
                    <a:pt x="387350" y="193675"/>
                  </a:lnTo>
                  <a:lnTo>
                    <a:pt x="358775" y="165100"/>
                  </a:lnTo>
                  <a:lnTo>
                    <a:pt x="346075" y="152400"/>
                  </a:lnTo>
                  <a:lnTo>
                    <a:pt x="317500" y="152400"/>
                  </a:lnTo>
                  <a:lnTo>
                    <a:pt x="317500" y="123825"/>
                  </a:lnTo>
                  <a:lnTo>
                    <a:pt x="269875" y="123825"/>
                  </a:lnTo>
                  <a:lnTo>
                    <a:pt x="269875" y="104775"/>
                  </a:lnTo>
                  <a:lnTo>
                    <a:pt x="219075" y="104775"/>
                  </a:lnTo>
                  <a:lnTo>
                    <a:pt x="219075" y="79375"/>
                  </a:lnTo>
                  <a:lnTo>
                    <a:pt x="180975" y="79375"/>
                  </a:lnTo>
                  <a:lnTo>
                    <a:pt x="180975" y="57150"/>
                  </a:lnTo>
                  <a:lnTo>
                    <a:pt x="104775" y="57150"/>
                  </a:lnTo>
                  <a:lnTo>
                    <a:pt x="104775" y="28575"/>
                  </a:lnTo>
                  <a:lnTo>
                    <a:pt x="41275" y="28575"/>
                  </a:lnTo>
                  <a:lnTo>
                    <a:pt x="41275" y="6350"/>
                  </a:lnTo>
                  <a:lnTo>
                    <a:pt x="0" y="6350"/>
                  </a:lnTo>
                  <a:lnTo>
                    <a:pt x="0" y="0"/>
                  </a:lnTo>
                </a:path>
              </a:pathLst>
            </a:custGeom>
            <a:noFill/>
            <a:ln w="2857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n-ea"/>
                <a:cs typeface="+mn-cs"/>
              </a:endParaRPr>
            </a:p>
          </p:txBody>
        </p:sp>
        <p:sp>
          <p:nvSpPr>
            <p:cNvPr id="71" name="TextBox 70">
              <a:extLst>
                <a:ext uri="{FF2B5EF4-FFF2-40B4-BE49-F238E27FC236}">
                  <a16:creationId xmlns:a16="http://schemas.microsoft.com/office/drawing/2014/main" id="{3979BAF0-228F-40F3-A254-73744DC344DB}"/>
                </a:ext>
              </a:extLst>
            </p:cNvPr>
            <p:cNvSpPr txBox="1"/>
            <p:nvPr/>
          </p:nvSpPr>
          <p:spPr>
            <a:xfrm>
              <a:off x="3141315" y="3457902"/>
              <a:ext cx="2238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t>Radium-223</a:t>
              </a:r>
              <a:b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br>
              <a:r>
                <a:rPr kumimoji="0" lang="en-US" sz="1400" b="0" i="0" u="none" strike="noStrike" kern="0" cap="none" spc="0" normalizeH="0" baseline="0" noProof="0" dirty="0">
                  <a:ln>
                    <a:noFill/>
                  </a:ln>
                  <a:solidFill>
                    <a:srgbClr val="4472C4"/>
                  </a:solidFill>
                  <a:effectLst/>
                  <a:uLnTx/>
                  <a:uFillTx/>
                  <a:latin typeface="Calibri Light" panose="020F0302020204030204"/>
                  <a:ea typeface="+mn-ea"/>
                  <a:cs typeface="+mn-cs"/>
                </a:rPr>
                <a:t>(median OS: 14.9 mo)</a:t>
              </a:r>
            </a:p>
          </p:txBody>
        </p:sp>
        <p:sp>
          <p:nvSpPr>
            <p:cNvPr id="73" name="TextBox 72">
              <a:extLst>
                <a:ext uri="{FF2B5EF4-FFF2-40B4-BE49-F238E27FC236}">
                  <a16:creationId xmlns:a16="http://schemas.microsoft.com/office/drawing/2014/main" id="{B2DE175B-F94C-43AA-B6BF-6759C1EA7E77}"/>
                </a:ext>
              </a:extLst>
            </p:cNvPr>
            <p:cNvSpPr txBox="1"/>
            <p:nvPr/>
          </p:nvSpPr>
          <p:spPr>
            <a:xfrm>
              <a:off x="1446967" y="4232292"/>
              <a:ext cx="176843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t>Placebo</a:t>
              </a:r>
              <a:b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br>
              <a:r>
                <a:rPr kumimoji="0" lang="en-US" sz="1400" b="0" i="0" u="none" strike="noStrike" kern="0" cap="none" spc="0" normalizeH="0" baseline="0" noProof="0" dirty="0">
                  <a:ln>
                    <a:noFill/>
                  </a:ln>
                  <a:solidFill>
                    <a:srgbClr val="A5A5A5"/>
                  </a:solidFill>
                  <a:effectLst/>
                  <a:uLnTx/>
                  <a:uFillTx/>
                  <a:latin typeface="Calibri Light" panose="020F0302020204030204"/>
                  <a:ea typeface="+mn-ea"/>
                  <a:cs typeface="+mn-cs"/>
                </a:rPr>
                <a:t>(median OS: 11.3 mo)</a:t>
              </a:r>
            </a:p>
          </p:txBody>
        </p:sp>
        <p:sp>
          <p:nvSpPr>
            <p:cNvPr id="75" name="TextBox 74">
              <a:extLst>
                <a:ext uri="{FF2B5EF4-FFF2-40B4-BE49-F238E27FC236}">
                  <a16:creationId xmlns:a16="http://schemas.microsoft.com/office/drawing/2014/main" id="{9C449F38-C7B7-4093-8412-60A435F854DC}"/>
                </a:ext>
              </a:extLst>
            </p:cNvPr>
            <p:cNvSpPr txBox="1"/>
            <p:nvPr/>
          </p:nvSpPr>
          <p:spPr>
            <a:xfrm rot="16200000">
              <a:off x="158471" y="3706570"/>
              <a:ext cx="11865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Survival (%)</a:t>
              </a:r>
            </a:p>
          </p:txBody>
        </p:sp>
        <p:sp>
          <p:nvSpPr>
            <p:cNvPr id="77" name="TextBox 76">
              <a:extLst>
                <a:ext uri="{FF2B5EF4-FFF2-40B4-BE49-F238E27FC236}">
                  <a16:creationId xmlns:a16="http://schemas.microsoft.com/office/drawing/2014/main" id="{DE9232C3-88C9-415F-86F3-99B4E4435403}"/>
                </a:ext>
              </a:extLst>
            </p:cNvPr>
            <p:cNvSpPr txBox="1"/>
            <p:nvPr/>
          </p:nvSpPr>
          <p:spPr>
            <a:xfrm>
              <a:off x="2247351" y="5190320"/>
              <a:ext cx="230383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Light" panose="020F0302020204030204"/>
                  <a:ea typeface="+mn-ea"/>
                  <a:cs typeface="+mn-cs"/>
                </a:rPr>
                <a:t>Mo Since Randomization</a:t>
              </a:r>
            </a:p>
          </p:txBody>
        </p:sp>
        <p:sp>
          <p:nvSpPr>
            <p:cNvPr id="79" name="TextBox 78">
              <a:extLst>
                <a:ext uri="{FF2B5EF4-FFF2-40B4-BE49-F238E27FC236}">
                  <a16:creationId xmlns:a16="http://schemas.microsoft.com/office/drawing/2014/main" id="{9D4BEDA3-366B-4F05-AB34-3883BB7CE8C2}"/>
                </a:ext>
              </a:extLst>
            </p:cNvPr>
            <p:cNvSpPr txBox="1"/>
            <p:nvPr/>
          </p:nvSpPr>
          <p:spPr>
            <a:xfrm>
              <a:off x="792380" y="2628503"/>
              <a:ext cx="455335" cy="25391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100</a:t>
              </a:r>
            </a:p>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80</a:t>
              </a:r>
            </a:p>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60</a:t>
              </a:r>
            </a:p>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40</a:t>
              </a:r>
            </a:p>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20</a:t>
              </a:r>
            </a:p>
            <a:p>
              <a:pPr marL="0" marR="0" lvl="0" indent="0" algn="r" defTabSz="914400" rtl="0" eaLnBrk="1" fontAlgn="auto" latinLnBrk="0" hangingPunct="1">
                <a:lnSpc>
                  <a:spcPct val="100000"/>
                </a:lnSpc>
                <a:spcBef>
                  <a:spcPts val="0"/>
                </a:spcBef>
                <a:spcAft>
                  <a:spcPts val="175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0</a:t>
              </a:r>
            </a:p>
          </p:txBody>
        </p:sp>
        <p:sp>
          <p:nvSpPr>
            <p:cNvPr id="80" name="TextBox 79">
              <a:extLst>
                <a:ext uri="{FF2B5EF4-FFF2-40B4-BE49-F238E27FC236}">
                  <a16:creationId xmlns:a16="http://schemas.microsoft.com/office/drawing/2014/main" id="{30F22086-7DC7-4B21-8491-EBBECB6E284F}"/>
                </a:ext>
              </a:extLst>
            </p:cNvPr>
            <p:cNvSpPr txBox="1"/>
            <p:nvPr/>
          </p:nvSpPr>
          <p:spPr>
            <a:xfrm>
              <a:off x="1082503" y="4975524"/>
              <a:ext cx="4801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Light" panose="020F0302020204030204"/>
                  <a:ea typeface="+mn-ea"/>
                  <a:cs typeface="+mn-cs"/>
                </a:rPr>
                <a:t>0       3      6      9     12    15    18    21   24    27    30    33    36     39</a:t>
              </a:r>
            </a:p>
          </p:txBody>
        </p:sp>
        <p:sp>
          <p:nvSpPr>
            <p:cNvPr id="103" name="Freeform 170">
              <a:extLst>
                <a:ext uri="{FF2B5EF4-FFF2-40B4-BE49-F238E27FC236}">
                  <a16:creationId xmlns:a16="http://schemas.microsoft.com/office/drawing/2014/main" id="{91F1BE5D-FAE0-4CA9-AF6C-A52595D40A9A}"/>
                </a:ext>
              </a:extLst>
            </p:cNvPr>
            <p:cNvSpPr/>
            <p:nvPr/>
          </p:nvSpPr>
          <p:spPr>
            <a:xfrm>
              <a:off x="1231654" y="2779666"/>
              <a:ext cx="4058665" cy="1902235"/>
            </a:xfrm>
            <a:custGeom>
              <a:avLst/>
              <a:gdLst>
                <a:gd name="connsiteX0" fmla="*/ 0 w 3382221"/>
                <a:gd name="connsiteY0" fmla="*/ 0 h 1585196"/>
                <a:gd name="connsiteX1" fmla="*/ 95324 w 3382221"/>
                <a:gd name="connsiteY1" fmla="*/ 0 h 1585196"/>
                <a:gd name="connsiteX2" fmla="*/ 95324 w 3382221"/>
                <a:gd name="connsiteY2" fmla="*/ 24714 h 1585196"/>
                <a:gd name="connsiteX3" fmla="*/ 141221 w 3382221"/>
                <a:gd name="connsiteY3" fmla="*/ 24714 h 1585196"/>
                <a:gd name="connsiteX4" fmla="*/ 141221 w 3382221"/>
                <a:gd name="connsiteY4" fmla="*/ 52958 h 1585196"/>
                <a:gd name="connsiteX5" fmla="*/ 176526 w 3382221"/>
                <a:gd name="connsiteY5" fmla="*/ 52958 h 1585196"/>
                <a:gd name="connsiteX6" fmla="*/ 176526 w 3382221"/>
                <a:gd name="connsiteY6" fmla="*/ 67080 h 1585196"/>
                <a:gd name="connsiteX7" fmla="*/ 208300 w 3382221"/>
                <a:gd name="connsiteY7" fmla="*/ 67080 h 1585196"/>
                <a:gd name="connsiteX8" fmla="*/ 208300 w 3382221"/>
                <a:gd name="connsiteY8" fmla="*/ 81202 h 1585196"/>
                <a:gd name="connsiteX9" fmla="*/ 233014 w 3382221"/>
                <a:gd name="connsiteY9" fmla="*/ 81202 h 1585196"/>
                <a:gd name="connsiteX10" fmla="*/ 233014 w 3382221"/>
                <a:gd name="connsiteY10" fmla="*/ 105915 h 1585196"/>
                <a:gd name="connsiteX11" fmla="*/ 268319 w 3382221"/>
                <a:gd name="connsiteY11" fmla="*/ 105915 h 1585196"/>
                <a:gd name="connsiteX12" fmla="*/ 268319 w 3382221"/>
                <a:gd name="connsiteY12" fmla="*/ 130629 h 1585196"/>
                <a:gd name="connsiteX13" fmla="*/ 296563 w 3382221"/>
                <a:gd name="connsiteY13" fmla="*/ 130629 h 1585196"/>
                <a:gd name="connsiteX14" fmla="*/ 296563 w 3382221"/>
                <a:gd name="connsiteY14" fmla="*/ 155342 h 1585196"/>
                <a:gd name="connsiteX15" fmla="*/ 317746 w 3382221"/>
                <a:gd name="connsiteY15" fmla="*/ 155342 h 1585196"/>
                <a:gd name="connsiteX16" fmla="*/ 317746 w 3382221"/>
                <a:gd name="connsiteY16" fmla="*/ 183586 h 1585196"/>
                <a:gd name="connsiteX17" fmla="*/ 360112 w 3382221"/>
                <a:gd name="connsiteY17" fmla="*/ 183586 h 1585196"/>
                <a:gd name="connsiteX18" fmla="*/ 360112 w 3382221"/>
                <a:gd name="connsiteY18" fmla="*/ 243605 h 1585196"/>
                <a:gd name="connsiteX19" fmla="*/ 381295 w 3382221"/>
                <a:gd name="connsiteY19" fmla="*/ 243605 h 1585196"/>
                <a:gd name="connsiteX20" fmla="*/ 381295 w 3382221"/>
                <a:gd name="connsiteY20" fmla="*/ 268318 h 1585196"/>
                <a:gd name="connsiteX21" fmla="*/ 402478 w 3382221"/>
                <a:gd name="connsiteY21" fmla="*/ 268318 h 1585196"/>
                <a:gd name="connsiteX22" fmla="*/ 402478 w 3382221"/>
                <a:gd name="connsiteY22" fmla="*/ 296562 h 1585196"/>
                <a:gd name="connsiteX23" fmla="*/ 434252 w 3382221"/>
                <a:gd name="connsiteY23" fmla="*/ 296562 h 1585196"/>
                <a:gd name="connsiteX24" fmla="*/ 434252 w 3382221"/>
                <a:gd name="connsiteY24" fmla="*/ 310684 h 1585196"/>
                <a:gd name="connsiteX25" fmla="*/ 444844 w 3382221"/>
                <a:gd name="connsiteY25" fmla="*/ 321276 h 1585196"/>
                <a:gd name="connsiteX26" fmla="*/ 444844 w 3382221"/>
                <a:gd name="connsiteY26" fmla="*/ 342459 h 1585196"/>
                <a:gd name="connsiteX27" fmla="*/ 462496 w 3382221"/>
                <a:gd name="connsiteY27" fmla="*/ 360111 h 1585196"/>
                <a:gd name="connsiteX28" fmla="*/ 462496 w 3382221"/>
                <a:gd name="connsiteY28" fmla="*/ 360111 h 1585196"/>
                <a:gd name="connsiteX29" fmla="*/ 480149 w 3382221"/>
                <a:gd name="connsiteY29" fmla="*/ 377764 h 1585196"/>
                <a:gd name="connsiteX30" fmla="*/ 540167 w 3382221"/>
                <a:gd name="connsiteY30" fmla="*/ 377764 h 1585196"/>
                <a:gd name="connsiteX31" fmla="*/ 540167 w 3382221"/>
                <a:gd name="connsiteY31" fmla="*/ 420130 h 1585196"/>
                <a:gd name="connsiteX32" fmla="*/ 550759 w 3382221"/>
                <a:gd name="connsiteY32" fmla="*/ 420130 h 1585196"/>
                <a:gd name="connsiteX33" fmla="*/ 550759 w 3382221"/>
                <a:gd name="connsiteY33" fmla="*/ 466027 h 1585196"/>
                <a:gd name="connsiteX34" fmla="*/ 603716 w 3382221"/>
                <a:gd name="connsiteY34" fmla="*/ 466027 h 1585196"/>
                <a:gd name="connsiteX35" fmla="*/ 603716 w 3382221"/>
                <a:gd name="connsiteY35" fmla="*/ 483679 h 1585196"/>
                <a:gd name="connsiteX36" fmla="*/ 621369 w 3382221"/>
                <a:gd name="connsiteY36" fmla="*/ 501332 h 1585196"/>
                <a:gd name="connsiteX37" fmla="*/ 621369 w 3382221"/>
                <a:gd name="connsiteY37" fmla="*/ 533106 h 1585196"/>
                <a:gd name="connsiteX38" fmla="*/ 621369 w 3382221"/>
                <a:gd name="connsiteY38" fmla="*/ 533106 h 1585196"/>
                <a:gd name="connsiteX39" fmla="*/ 642552 w 3382221"/>
                <a:gd name="connsiteY39" fmla="*/ 554289 h 1585196"/>
                <a:gd name="connsiteX40" fmla="*/ 642552 w 3382221"/>
                <a:gd name="connsiteY40" fmla="*/ 554289 h 1585196"/>
                <a:gd name="connsiteX41" fmla="*/ 670796 w 3382221"/>
                <a:gd name="connsiteY41" fmla="*/ 582533 h 1585196"/>
                <a:gd name="connsiteX42" fmla="*/ 688449 w 3382221"/>
                <a:gd name="connsiteY42" fmla="*/ 600186 h 1585196"/>
                <a:gd name="connsiteX43" fmla="*/ 716692 w 3382221"/>
                <a:gd name="connsiteY43" fmla="*/ 600186 h 1585196"/>
                <a:gd name="connsiteX44" fmla="*/ 716692 w 3382221"/>
                <a:gd name="connsiteY44" fmla="*/ 617838 h 1585196"/>
                <a:gd name="connsiteX45" fmla="*/ 748467 w 3382221"/>
                <a:gd name="connsiteY45" fmla="*/ 617838 h 1585196"/>
                <a:gd name="connsiteX46" fmla="*/ 748467 w 3382221"/>
                <a:gd name="connsiteY46" fmla="*/ 649613 h 1585196"/>
                <a:gd name="connsiteX47" fmla="*/ 773180 w 3382221"/>
                <a:gd name="connsiteY47" fmla="*/ 649613 h 1585196"/>
                <a:gd name="connsiteX48" fmla="*/ 794363 w 3382221"/>
                <a:gd name="connsiteY48" fmla="*/ 670796 h 1585196"/>
                <a:gd name="connsiteX49" fmla="*/ 812016 w 3382221"/>
                <a:gd name="connsiteY49" fmla="*/ 670796 h 1585196"/>
                <a:gd name="connsiteX50" fmla="*/ 812016 w 3382221"/>
                <a:gd name="connsiteY50" fmla="*/ 702570 h 1585196"/>
                <a:gd name="connsiteX51" fmla="*/ 840260 w 3382221"/>
                <a:gd name="connsiteY51" fmla="*/ 702570 h 1585196"/>
                <a:gd name="connsiteX52" fmla="*/ 840260 w 3382221"/>
                <a:gd name="connsiteY52" fmla="*/ 744936 h 1585196"/>
                <a:gd name="connsiteX53" fmla="*/ 886156 w 3382221"/>
                <a:gd name="connsiteY53" fmla="*/ 744936 h 1585196"/>
                <a:gd name="connsiteX54" fmla="*/ 886156 w 3382221"/>
                <a:gd name="connsiteY54" fmla="*/ 783772 h 1585196"/>
                <a:gd name="connsiteX55" fmla="*/ 928523 w 3382221"/>
                <a:gd name="connsiteY55" fmla="*/ 783772 h 1585196"/>
                <a:gd name="connsiteX56" fmla="*/ 928523 w 3382221"/>
                <a:gd name="connsiteY56" fmla="*/ 812016 h 1585196"/>
                <a:gd name="connsiteX57" fmla="*/ 970889 w 3382221"/>
                <a:gd name="connsiteY57" fmla="*/ 812016 h 1585196"/>
                <a:gd name="connsiteX58" fmla="*/ 970889 w 3382221"/>
                <a:gd name="connsiteY58" fmla="*/ 826138 h 1585196"/>
                <a:gd name="connsiteX59" fmla="*/ 988541 w 3382221"/>
                <a:gd name="connsiteY59" fmla="*/ 826138 h 1585196"/>
                <a:gd name="connsiteX60" fmla="*/ 988541 w 3382221"/>
                <a:gd name="connsiteY60" fmla="*/ 847321 h 1585196"/>
                <a:gd name="connsiteX61" fmla="*/ 1002663 w 3382221"/>
                <a:gd name="connsiteY61" fmla="*/ 861443 h 1585196"/>
                <a:gd name="connsiteX62" fmla="*/ 1002663 w 3382221"/>
                <a:gd name="connsiteY62" fmla="*/ 879095 h 1585196"/>
                <a:gd name="connsiteX63" fmla="*/ 1027377 w 3382221"/>
                <a:gd name="connsiteY63" fmla="*/ 879095 h 1585196"/>
                <a:gd name="connsiteX64" fmla="*/ 1027377 w 3382221"/>
                <a:gd name="connsiteY64" fmla="*/ 910870 h 1585196"/>
                <a:gd name="connsiteX65" fmla="*/ 1059151 w 3382221"/>
                <a:gd name="connsiteY65" fmla="*/ 910870 h 1585196"/>
                <a:gd name="connsiteX66" fmla="*/ 1059151 w 3382221"/>
                <a:gd name="connsiteY66" fmla="*/ 932053 h 1585196"/>
                <a:gd name="connsiteX67" fmla="*/ 1080334 w 3382221"/>
                <a:gd name="connsiteY67" fmla="*/ 932053 h 1585196"/>
                <a:gd name="connsiteX68" fmla="*/ 1080334 w 3382221"/>
                <a:gd name="connsiteY68" fmla="*/ 932053 h 1585196"/>
                <a:gd name="connsiteX69" fmla="*/ 1080334 w 3382221"/>
                <a:gd name="connsiteY69" fmla="*/ 932053 h 1585196"/>
                <a:gd name="connsiteX70" fmla="*/ 1101517 w 3382221"/>
                <a:gd name="connsiteY70" fmla="*/ 953236 h 1585196"/>
                <a:gd name="connsiteX71" fmla="*/ 1147414 w 3382221"/>
                <a:gd name="connsiteY71" fmla="*/ 953236 h 1585196"/>
                <a:gd name="connsiteX72" fmla="*/ 1147414 w 3382221"/>
                <a:gd name="connsiteY72" fmla="*/ 985010 h 1585196"/>
                <a:gd name="connsiteX73" fmla="*/ 1179188 w 3382221"/>
                <a:gd name="connsiteY73" fmla="*/ 985010 h 1585196"/>
                <a:gd name="connsiteX74" fmla="*/ 1179188 w 3382221"/>
                <a:gd name="connsiteY74" fmla="*/ 999132 h 1585196"/>
                <a:gd name="connsiteX75" fmla="*/ 1179188 w 3382221"/>
                <a:gd name="connsiteY75" fmla="*/ 1059151 h 1585196"/>
                <a:gd name="connsiteX76" fmla="*/ 1249798 w 3382221"/>
                <a:gd name="connsiteY76" fmla="*/ 1059151 h 1585196"/>
                <a:gd name="connsiteX77" fmla="*/ 1249798 w 3382221"/>
                <a:gd name="connsiteY77" fmla="*/ 1076803 h 1585196"/>
                <a:gd name="connsiteX78" fmla="*/ 1278042 w 3382221"/>
                <a:gd name="connsiteY78" fmla="*/ 1076803 h 1585196"/>
                <a:gd name="connsiteX79" fmla="*/ 1278042 w 3382221"/>
                <a:gd name="connsiteY79" fmla="*/ 1105047 h 1585196"/>
                <a:gd name="connsiteX80" fmla="*/ 1306286 w 3382221"/>
                <a:gd name="connsiteY80" fmla="*/ 1105047 h 1585196"/>
                <a:gd name="connsiteX81" fmla="*/ 1306286 w 3382221"/>
                <a:gd name="connsiteY81" fmla="*/ 1126230 h 1585196"/>
                <a:gd name="connsiteX82" fmla="*/ 1373366 w 3382221"/>
                <a:gd name="connsiteY82" fmla="*/ 1126230 h 1585196"/>
                <a:gd name="connsiteX83" fmla="*/ 1373366 w 3382221"/>
                <a:gd name="connsiteY83" fmla="*/ 1140352 h 1585196"/>
                <a:gd name="connsiteX84" fmla="*/ 1465159 w 3382221"/>
                <a:gd name="connsiteY84" fmla="*/ 1140352 h 1585196"/>
                <a:gd name="connsiteX85" fmla="*/ 1465159 w 3382221"/>
                <a:gd name="connsiteY85" fmla="*/ 1182718 h 1585196"/>
                <a:gd name="connsiteX86" fmla="*/ 1486342 w 3382221"/>
                <a:gd name="connsiteY86" fmla="*/ 1182718 h 1585196"/>
                <a:gd name="connsiteX87" fmla="*/ 1486342 w 3382221"/>
                <a:gd name="connsiteY87" fmla="*/ 1225084 h 1585196"/>
                <a:gd name="connsiteX88" fmla="*/ 1521647 w 3382221"/>
                <a:gd name="connsiteY88" fmla="*/ 1225084 h 1585196"/>
                <a:gd name="connsiteX89" fmla="*/ 1521647 w 3382221"/>
                <a:gd name="connsiteY89" fmla="*/ 1242737 h 1585196"/>
                <a:gd name="connsiteX90" fmla="*/ 1588726 w 3382221"/>
                <a:gd name="connsiteY90" fmla="*/ 1242737 h 1585196"/>
                <a:gd name="connsiteX91" fmla="*/ 1588726 w 3382221"/>
                <a:gd name="connsiteY91" fmla="*/ 1278042 h 1585196"/>
                <a:gd name="connsiteX92" fmla="*/ 1641684 w 3382221"/>
                <a:gd name="connsiteY92" fmla="*/ 1278042 h 1585196"/>
                <a:gd name="connsiteX93" fmla="*/ 1641684 w 3382221"/>
                <a:gd name="connsiteY93" fmla="*/ 1278042 h 1585196"/>
                <a:gd name="connsiteX94" fmla="*/ 1659336 w 3382221"/>
                <a:gd name="connsiteY94" fmla="*/ 1295694 h 1585196"/>
                <a:gd name="connsiteX95" fmla="*/ 1687580 w 3382221"/>
                <a:gd name="connsiteY95" fmla="*/ 1295694 h 1585196"/>
                <a:gd name="connsiteX96" fmla="*/ 1687580 w 3382221"/>
                <a:gd name="connsiteY96" fmla="*/ 1313347 h 1585196"/>
                <a:gd name="connsiteX97" fmla="*/ 1729946 w 3382221"/>
                <a:gd name="connsiteY97" fmla="*/ 1313347 h 1585196"/>
                <a:gd name="connsiteX98" fmla="*/ 1744068 w 3382221"/>
                <a:gd name="connsiteY98" fmla="*/ 1327469 h 1585196"/>
                <a:gd name="connsiteX99" fmla="*/ 1744068 w 3382221"/>
                <a:gd name="connsiteY99" fmla="*/ 1327469 h 1585196"/>
                <a:gd name="connsiteX100" fmla="*/ 1772312 w 3382221"/>
                <a:gd name="connsiteY100" fmla="*/ 1355713 h 1585196"/>
                <a:gd name="connsiteX101" fmla="*/ 1797026 w 3382221"/>
                <a:gd name="connsiteY101" fmla="*/ 1355713 h 1585196"/>
                <a:gd name="connsiteX102" fmla="*/ 1797026 w 3382221"/>
                <a:gd name="connsiteY102" fmla="*/ 1355713 h 1585196"/>
                <a:gd name="connsiteX103" fmla="*/ 1867636 w 3382221"/>
                <a:gd name="connsiteY103" fmla="*/ 1355713 h 1585196"/>
                <a:gd name="connsiteX104" fmla="*/ 1867636 w 3382221"/>
                <a:gd name="connsiteY104" fmla="*/ 1383957 h 1585196"/>
                <a:gd name="connsiteX105" fmla="*/ 1984143 w 3382221"/>
                <a:gd name="connsiteY105" fmla="*/ 1383957 h 1585196"/>
                <a:gd name="connsiteX106" fmla="*/ 2005326 w 3382221"/>
                <a:gd name="connsiteY106" fmla="*/ 1405140 h 1585196"/>
                <a:gd name="connsiteX107" fmla="*/ 2192442 w 3382221"/>
                <a:gd name="connsiteY107" fmla="*/ 1405140 h 1585196"/>
                <a:gd name="connsiteX108" fmla="*/ 2192442 w 3382221"/>
                <a:gd name="connsiteY108" fmla="*/ 1489872 h 1585196"/>
                <a:gd name="connsiteX109" fmla="*/ 2259522 w 3382221"/>
                <a:gd name="connsiteY109" fmla="*/ 1489872 h 1585196"/>
                <a:gd name="connsiteX110" fmla="*/ 2259522 w 3382221"/>
                <a:gd name="connsiteY110" fmla="*/ 1535769 h 1585196"/>
                <a:gd name="connsiteX111" fmla="*/ 2672590 w 3382221"/>
                <a:gd name="connsiteY111" fmla="*/ 1535769 h 1585196"/>
                <a:gd name="connsiteX112" fmla="*/ 2690243 w 3382221"/>
                <a:gd name="connsiteY112" fmla="*/ 1553422 h 1585196"/>
                <a:gd name="connsiteX113" fmla="*/ 2690243 w 3382221"/>
                <a:gd name="connsiteY113" fmla="*/ 1585196 h 1585196"/>
                <a:gd name="connsiteX114" fmla="*/ 3382221 w 3382221"/>
                <a:gd name="connsiteY114" fmla="*/ 1585196 h 15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382221" h="1585196">
                  <a:moveTo>
                    <a:pt x="0" y="0"/>
                  </a:moveTo>
                  <a:lnTo>
                    <a:pt x="95324" y="0"/>
                  </a:lnTo>
                  <a:lnTo>
                    <a:pt x="95324" y="24714"/>
                  </a:lnTo>
                  <a:lnTo>
                    <a:pt x="141221" y="24714"/>
                  </a:lnTo>
                  <a:lnTo>
                    <a:pt x="141221" y="52958"/>
                  </a:lnTo>
                  <a:lnTo>
                    <a:pt x="176526" y="52958"/>
                  </a:lnTo>
                  <a:lnTo>
                    <a:pt x="176526" y="67080"/>
                  </a:lnTo>
                  <a:lnTo>
                    <a:pt x="208300" y="67080"/>
                  </a:lnTo>
                  <a:lnTo>
                    <a:pt x="208300" y="81202"/>
                  </a:lnTo>
                  <a:lnTo>
                    <a:pt x="233014" y="81202"/>
                  </a:lnTo>
                  <a:lnTo>
                    <a:pt x="233014" y="105915"/>
                  </a:lnTo>
                  <a:lnTo>
                    <a:pt x="268319" y="105915"/>
                  </a:lnTo>
                  <a:lnTo>
                    <a:pt x="268319" y="130629"/>
                  </a:lnTo>
                  <a:lnTo>
                    <a:pt x="296563" y="130629"/>
                  </a:lnTo>
                  <a:lnTo>
                    <a:pt x="296563" y="155342"/>
                  </a:lnTo>
                  <a:lnTo>
                    <a:pt x="317746" y="155342"/>
                  </a:lnTo>
                  <a:lnTo>
                    <a:pt x="317746" y="183586"/>
                  </a:lnTo>
                  <a:lnTo>
                    <a:pt x="360112" y="183586"/>
                  </a:lnTo>
                  <a:lnTo>
                    <a:pt x="360112" y="243605"/>
                  </a:lnTo>
                  <a:lnTo>
                    <a:pt x="381295" y="243605"/>
                  </a:lnTo>
                  <a:lnTo>
                    <a:pt x="381295" y="268318"/>
                  </a:lnTo>
                  <a:lnTo>
                    <a:pt x="402478" y="268318"/>
                  </a:lnTo>
                  <a:lnTo>
                    <a:pt x="402478" y="296562"/>
                  </a:lnTo>
                  <a:lnTo>
                    <a:pt x="434252" y="296562"/>
                  </a:lnTo>
                  <a:lnTo>
                    <a:pt x="434252" y="310684"/>
                  </a:lnTo>
                  <a:lnTo>
                    <a:pt x="444844" y="321276"/>
                  </a:lnTo>
                  <a:lnTo>
                    <a:pt x="444844" y="342459"/>
                  </a:lnTo>
                  <a:lnTo>
                    <a:pt x="462496" y="360111"/>
                  </a:lnTo>
                  <a:lnTo>
                    <a:pt x="462496" y="360111"/>
                  </a:lnTo>
                  <a:lnTo>
                    <a:pt x="480149" y="377764"/>
                  </a:lnTo>
                  <a:lnTo>
                    <a:pt x="540167" y="377764"/>
                  </a:lnTo>
                  <a:lnTo>
                    <a:pt x="540167" y="420130"/>
                  </a:lnTo>
                  <a:lnTo>
                    <a:pt x="550759" y="420130"/>
                  </a:lnTo>
                  <a:lnTo>
                    <a:pt x="550759" y="466027"/>
                  </a:lnTo>
                  <a:lnTo>
                    <a:pt x="603716" y="466027"/>
                  </a:lnTo>
                  <a:lnTo>
                    <a:pt x="603716" y="483679"/>
                  </a:lnTo>
                  <a:lnTo>
                    <a:pt x="621369" y="501332"/>
                  </a:lnTo>
                  <a:lnTo>
                    <a:pt x="621369" y="533106"/>
                  </a:lnTo>
                  <a:lnTo>
                    <a:pt x="621369" y="533106"/>
                  </a:lnTo>
                  <a:lnTo>
                    <a:pt x="642552" y="554289"/>
                  </a:lnTo>
                  <a:lnTo>
                    <a:pt x="642552" y="554289"/>
                  </a:lnTo>
                  <a:lnTo>
                    <a:pt x="670796" y="582533"/>
                  </a:lnTo>
                  <a:lnTo>
                    <a:pt x="688449" y="600186"/>
                  </a:lnTo>
                  <a:lnTo>
                    <a:pt x="716692" y="600186"/>
                  </a:lnTo>
                  <a:lnTo>
                    <a:pt x="716692" y="617838"/>
                  </a:lnTo>
                  <a:lnTo>
                    <a:pt x="748467" y="617838"/>
                  </a:lnTo>
                  <a:lnTo>
                    <a:pt x="748467" y="649613"/>
                  </a:lnTo>
                  <a:lnTo>
                    <a:pt x="773180" y="649613"/>
                  </a:lnTo>
                  <a:lnTo>
                    <a:pt x="794363" y="670796"/>
                  </a:lnTo>
                  <a:lnTo>
                    <a:pt x="812016" y="670796"/>
                  </a:lnTo>
                  <a:lnTo>
                    <a:pt x="812016" y="702570"/>
                  </a:lnTo>
                  <a:lnTo>
                    <a:pt x="840260" y="702570"/>
                  </a:lnTo>
                  <a:lnTo>
                    <a:pt x="840260" y="744936"/>
                  </a:lnTo>
                  <a:lnTo>
                    <a:pt x="886156" y="744936"/>
                  </a:lnTo>
                  <a:lnTo>
                    <a:pt x="886156" y="783772"/>
                  </a:lnTo>
                  <a:lnTo>
                    <a:pt x="928523" y="783772"/>
                  </a:lnTo>
                  <a:lnTo>
                    <a:pt x="928523" y="812016"/>
                  </a:lnTo>
                  <a:lnTo>
                    <a:pt x="970889" y="812016"/>
                  </a:lnTo>
                  <a:lnTo>
                    <a:pt x="970889" y="826138"/>
                  </a:lnTo>
                  <a:lnTo>
                    <a:pt x="988541" y="826138"/>
                  </a:lnTo>
                  <a:lnTo>
                    <a:pt x="988541" y="847321"/>
                  </a:lnTo>
                  <a:lnTo>
                    <a:pt x="1002663" y="861443"/>
                  </a:lnTo>
                  <a:lnTo>
                    <a:pt x="1002663" y="879095"/>
                  </a:lnTo>
                  <a:lnTo>
                    <a:pt x="1027377" y="879095"/>
                  </a:lnTo>
                  <a:lnTo>
                    <a:pt x="1027377" y="910870"/>
                  </a:lnTo>
                  <a:lnTo>
                    <a:pt x="1059151" y="910870"/>
                  </a:lnTo>
                  <a:lnTo>
                    <a:pt x="1059151" y="932053"/>
                  </a:lnTo>
                  <a:lnTo>
                    <a:pt x="1080334" y="932053"/>
                  </a:lnTo>
                  <a:lnTo>
                    <a:pt x="1080334" y="932053"/>
                  </a:lnTo>
                  <a:lnTo>
                    <a:pt x="1080334" y="932053"/>
                  </a:lnTo>
                  <a:lnTo>
                    <a:pt x="1101517" y="953236"/>
                  </a:lnTo>
                  <a:lnTo>
                    <a:pt x="1147414" y="953236"/>
                  </a:lnTo>
                  <a:lnTo>
                    <a:pt x="1147414" y="985010"/>
                  </a:lnTo>
                  <a:lnTo>
                    <a:pt x="1179188" y="985010"/>
                  </a:lnTo>
                  <a:lnTo>
                    <a:pt x="1179188" y="999132"/>
                  </a:lnTo>
                  <a:lnTo>
                    <a:pt x="1179188" y="1059151"/>
                  </a:lnTo>
                  <a:lnTo>
                    <a:pt x="1249798" y="1059151"/>
                  </a:lnTo>
                  <a:lnTo>
                    <a:pt x="1249798" y="1076803"/>
                  </a:lnTo>
                  <a:lnTo>
                    <a:pt x="1278042" y="1076803"/>
                  </a:lnTo>
                  <a:lnTo>
                    <a:pt x="1278042" y="1105047"/>
                  </a:lnTo>
                  <a:lnTo>
                    <a:pt x="1306286" y="1105047"/>
                  </a:lnTo>
                  <a:lnTo>
                    <a:pt x="1306286" y="1126230"/>
                  </a:lnTo>
                  <a:lnTo>
                    <a:pt x="1373366" y="1126230"/>
                  </a:lnTo>
                  <a:lnTo>
                    <a:pt x="1373366" y="1140352"/>
                  </a:lnTo>
                  <a:lnTo>
                    <a:pt x="1465159" y="1140352"/>
                  </a:lnTo>
                  <a:lnTo>
                    <a:pt x="1465159" y="1182718"/>
                  </a:lnTo>
                  <a:lnTo>
                    <a:pt x="1486342" y="1182718"/>
                  </a:lnTo>
                  <a:lnTo>
                    <a:pt x="1486342" y="1225084"/>
                  </a:lnTo>
                  <a:lnTo>
                    <a:pt x="1521647" y="1225084"/>
                  </a:lnTo>
                  <a:lnTo>
                    <a:pt x="1521647" y="1242737"/>
                  </a:lnTo>
                  <a:lnTo>
                    <a:pt x="1588726" y="1242737"/>
                  </a:lnTo>
                  <a:lnTo>
                    <a:pt x="1588726" y="1278042"/>
                  </a:lnTo>
                  <a:lnTo>
                    <a:pt x="1641684" y="1278042"/>
                  </a:lnTo>
                  <a:lnTo>
                    <a:pt x="1641684" y="1278042"/>
                  </a:lnTo>
                  <a:lnTo>
                    <a:pt x="1659336" y="1295694"/>
                  </a:lnTo>
                  <a:lnTo>
                    <a:pt x="1687580" y="1295694"/>
                  </a:lnTo>
                  <a:lnTo>
                    <a:pt x="1687580" y="1313347"/>
                  </a:lnTo>
                  <a:lnTo>
                    <a:pt x="1729946" y="1313347"/>
                  </a:lnTo>
                  <a:lnTo>
                    <a:pt x="1744068" y="1327469"/>
                  </a:lnTo>
                  <a:lnTo>
                    <a:pt x="1744068" y="1327469"/>
                  </a:lnTo>
                  <a:lnTo>
                    <a:pt x="1772312" y="1355713"/>
                  </a:lnTo>
                  <a:lnTo>
                    <a:pt x="1797026" y="1355713"/>
                  </a:lnTo>
                  <a:lnTo>
                    <a:pt x="1797026" y="1355713"/>
                  </a:lnTo>
                  <a:lnTo>
                    <a:pt x="1867636" y="1355713"/>
                  </a:lnTo>
                  <a:lnTo>
                    <a:pt x="1867636" y="1383957"/>
                  </a:lnTo>
                  <a:lnTo>
                    <a:pt x="1984143" y="1383957"/>
                  </a:lnTo>
                  <a:lnTo>
                    <a:pt x="2005326" y="1405140"/>
                  </a:lnTo>
                  <a:lnTo>
                    <a:pt x="2192442" y="1405140"/>
                  </a:lnTo>
                  <a:lnTo>
                    <a:pt x="2192442" y="1489872"/>
                  </a:lnTo>
                  <a:lnTo>
                    <a:pt x="2259522" y="1489872"/>
                  </a:lnTo>
                  <a:lnTo>
                    <a:pt x="2259522" y="1535769"/>
                  </a:lnTo>
                  <a:lnTo>
                    <a:pt x="2672590" y="1535769"/>
                  </a:lnTo>
                  <a:lnTo>
                    <a:pt x="2690243" y="1553422"/>
                  </a:lnTo>
                  <a:lnTo>
                    <a:pt x="2690243" y="1585196"/>
                  </a:lnTo>
                  <a:lnTo>
                    <a:pt x="3382221" y="1585196"/>
                  </a:lnTo>
                </a:path>
              </a:pathLst>
            </a:custGeom>
            <a:noFill/>
            <a:ln w="28575"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n-ea"/>
                <a:cs typeface="+mn-cs"/>
              </a:endParaRPr>
            </a:p>
          </p:txBody>
        </p:sp>
        <p:sp>
          <p:nvSpPr>
            <p:cNvPr id="104" name="Freeform 171">
              <a:extLst>
                <a:ext uri="{FF2B5EF4-FFF2-40B4-BE49-F238E27FC236}">
                  <a16:creationId xmlns:a16="http://schemas.microsoft.com/office/drawing/2014/main" id="{5C7057BB-0A51-4EB9-A2A8-8FD982E11C12}"/>
                </a:ext>
              </a:extLst>
            </p:cNvPr>
            <p:cNvSpPr/>
            <p:nvPr/>
          </p:nvSpPr>
          <p:spPr>
            <a:xfrm>
              <a:off x="1231654" y="2779667"/>
              <a:ext cx="3762103" cy="2186087"/>
            </a:xfrm>
            <a:custGeom>
              <a:avLst/>
              <a:gdLst>
                <a:gd name="connsiteX0" fmla="*/ 3135086 w 3135086"/>
                <a:gd name="connsiteY0" fmla="*/ 1821739 h 1821739"/>
                <a:gd name="connsiteX1" fmla="*/ 3135086 w 3135086"/>
                <a:gd name="connsiteY1" fmla="*/ 1691110 h 1821739"/>
                <a:gd name="connsiteX2" fmla="*/ 3025641 w 3135086"/>
                <a:gd name="connsiteY2" fmla="*/ 1691110 h 1821739"/>
                <a:gd name="connsiteX3" fmla="*/ 3025641 w 3135086"/>
                <a:gd name="connsiteY3" fmla="*/ 1560482 h 1821739"/>
                <a:gd name="connsiteX4" fmla="*/ 2803219 w 3135086"/>
                <a:gd name="connsiteY4" fmla="*/ 1560482 h 1821739"/>
                <a:gd name="connsiteX5" fmla="*/ 2803219 w 3135086"/>
                <a:gd name="connsiteY5" fmla="*/ 1535768 h 1821739"/>
                <a:gd name="connsiteX6" fmla="*/ 2700834 w 3135086"/>
                <a:gd name="connsiteY6" fmla="*/ 1535768 h 1821739"/>
                <a:gd name="connsiteX7" fmla="*/ 2700834 w 3135086"/>
                <a:gd name="connsiteY7" fmla="*/ 1500463 h 1821739"/>
                <a:gd name="connsiteX8" fmla="*/ 2630224 w 3135086"/>
                <a:gd name="connsiteY8" fmla="*/ 1500463 h 1821739"/>
                <a:gd name="connsiteX9" fmla="*/ 2630224 w 3135086"/>
                <a:gd name="connsiteY9" fmla="*/ 1465158 h 1821739"/>
                <a:gd name="connsiteX10" fmla="*/ 2549023 w 3135086"/>
                <a:gd name="connsiteY10" fmla="*/ 1465158 h 1821739"/>
                <a:gd name="connsiteX11" fmla="*/ 2549023 w 3135086"/>
                <a:gd name="connsiteY11" fmla="*/ 1412201 h 1821739"/>
                <a:gd name="connsiteX12" fmla="*/ 2517248 w 3135086"/>
                <a:gd name="connsiteY12" fmla="*/ 1412201 h 1821739"/>
                <a:gd name="connsiteX13" fmla="*/ 2517248 w 3135086"/>
                <a:gd name="connsiteY13" fmla="*/ 1387487 h 1821739"/>
                <a:gd name="connsiteX14" fmla="*/ 2517248 w 3135086"/>
                <a:gd name="connsiteY14" fmla="*/ 1387487 h 1821739"/>
                <a:gd name="connsiteX15" fmla="*/ 2496065 w 3135086"/>
                <a:gd name="connsiteY15" fmla="*/ 1366304 h 1821739"/>
                <a:gd name="connsiteX16" fmla="*/ 2407803 w 3135086"/>
                <a:gd name="connsiteY16" fmla="*/ 1366304 h 1821739"/>
                <a:gd name="connsiteX17" fmla="*/ 2407803 w 3135086"/>
                <a:gd name="connsiteY17" fmla="*/ 1366304 h 1821739"/>
                <a:gd name="connsiteX18" fmla="*/ 2407803 w 3135086"/>
                <a:gd name="connsiteY18" fmla="*/ 1341591 h 1821739"/>
                <a:gd name="connsiteX19" fmla="*/ 2305418 w 3135086"/>
                <a:gd name="connsiteY19" fmla="*/ 1341591 h 1821739"/>
                <a:gd name="connsiteX20" fmla="*/ 2305418 w 3135086"/>
                <a:gd name="connsiteY20" fmla="*/ 1323938 h 1821739"/>
                <a:gd name="connsiteX21" fmla="*/ 2259522 w 3135086"/>
                <a:gd name="connsiteY21" fmla="*/ 1323938 h 1821739"/>
                <a:gd name="connsiteX22" fmla="*/ 2259522 w 3135086"/>
                <a:gd name="connsiteY22" fmla="*/ 1309816 h 1821739"/>
                <a:gd name="connsiteX23" fmla="*/ 2241869 w 3135086"/>
                <a:gd name="connsiteY23" fmla="*/ 1309816 h 1821739"/>
                <a:gd name="connsiteX24" fmla="*/ 2241869 w 3135086"/>
                <a:gd name="connsiteY24" fmla="*/ 1267450 h 1821739"/>
                <a:gd name="connsiteX25" fmla="*/ 2217156 w 3135086"/>
                <a:gd name="connsiteY25" fmla="*/ 1267450 h 1821739"/>
                <a:gd name="connsiteX26" fmla="*/ 2210095 w 3135086"/>
                <a:gd name="connsiteY26" fmla="*/ 1260389 h 1821739"/>
                <a:gd name="connsiteX27" fmla="*/ 2153607 w 3135086"/>
                <a:gd name="connsiteY27" fmla="*/ 1260389 h 1821739"/>
                <a:gd name="connsiteX28" fmla="*/ 2153607 w 3135086"/>
                <a:gd name="connsiteY28" fmla="*/ 1239206 h 1821739"/>
                <a:gd name="connsiteX29" fmla="*/ 2125363 w 3135086"/>
                <a:gd name="connsiteY29" fmla="*/ 1239206 h 1821739"/>
                <a:gd name="connsiteX30" fmla="*/ 2125363 w 3135086"/>
                <a:gd name="connsiteY30" fmla="*/ 1221553 h 1821739"/>
                <a:gd name="connsiteX31" fmla="*/ 2005326 w 3135086"/>
                <a:gd name="connsiteY31" fmla="*/ 1221553 h 1821739"/>
                <a:gd name="connsiteX32" fmla="*/ 2005326 w 3135086"/>
                <a:gd name="connsiteY32" fmla="*/ 1203901 h 1821739"/>
                <a:gd name="connsiteX33" fmla="*/ 1917063 w 3135086"/>
                <a:gd name="connsiteY33" fmla="*/ 1203901 h 1821739"/>
                <a:gd name="connsiteX34" fmla="*/ 1917063 w 3135086"/>
                <a:gd name="connsiteY34" fmla="*/ 1189779 h 1821739"/>
                <a:gd name="connsiteX35" fmla="*/ 1793495 w 3135086"/>
                <a:gd name="connsiteY35" fmla="*/ 1189779 h 1821739"/>
                <a:gd name="connsiteX36" fmla="*/ 1793495 w 3135086"/>
                <a:gd name="connsiteY36" fmla="*/ 1168596 h 1821739"/>
                <a:gd name="connsiteX37" fmla="*/ 1782904 w 3135086"/>
                <a:gd name="connsiteY37" fmla="*/ 1168596 h 1821739"/>
                <a:gd name="connsiteX38" fmla="*/ 1782904 w 3135086"/>
                <a:gd name="connsiteY38" fmla="*/ 1147413 h 1821739"/>
                <a:gd name="connsiteX39" fmla="*/ 1719355 w 3135086"/>
                <a:gd name="connsiteY39" fmla="*/ 1147413 h 1821739"/>
                <a:gd name="connsiteX40" fmla="*/ 1708763 w 3135086"/>
                <a:gd name="connsiteY40" fmla="*/ 1136821 h 1821739"/>
                <a:gd name="connsiteX41" fmla="*/ 1666397 w 3135086"/>
                <a:gd name="connsiteY41" fmla="*/ 1136821 h 1821739"/>
                <a:gd name="connsiteX42" fmla="*/ 1666397 w 3135086"/>
                <a:gd name="connsiteY42" fmla="*/ 1094455 h 1821739"/>
                <a:gd name="connsiteX43" fmla="*/ 1620501 w 3135086"/>
                <a:gd name="connsiteY43" fmla="*/ 1094455 h 1821739"/>
                <a:gd name="connsiteX44" fmla="*/ 1620501 w 3135086"/>
                <a:gd name="connsiteY44" fmla="*/ 1069742 h 1821739"/>
                <a:gd name="connsiteX45" fmla="*/ 1595787 w 3135086"/>
                <a:gd name="connsiteY45" fmla="*/ 1069742 h 1821739"/>
                <a:gd name="connsiteX46" fmla="*/ 1595787 w 3135086"/>
                <a:gd name="connsiteY46" fmla="*/ 1052089 h 1821739"/>
                <a:gd name="connsiteX47" fmla="*/ 1556952 w 3135086"/>
                <a:gd name="connsiteY47" fmla="*/ 1052089 h 1821739"/>
                <a:gd name="connsiteX48" fmla="*/ 1556952 w 3135086"/>
                <a:gd name="connsiteY48" fmla="*/ 1037967 h 1821739"/>
                <a:gd name="connsiteX49" fmla="*/ 1521647 w 3135086"/>
                <a:gd name="connsiteY49" fmla="*/ 1037967 h 1821739"/>
                <a:gd name="connsiteX50" fmla="*/ 1521647 w 3135086"/>
                <a:gd name="connsiteY50" fmla="*/ 1020315 h 1821739"/>
                <a:gd name="connsiteX51" fmla="*/ 1500464 w 3135086"/>
                <a:gd name="connsiteY51" fmla="*/ 1020315 h 1821739"/>
                <a:gd name="connsiteX52" fmla="*/ 1500464 w 3135086"/>
                <a:gd name="connsiteY52" fmla="*/ 992071 h 1821739"/>
                <a:gd name="connsiteX53" fmla="*/ 1465159 w 3135086"/>
                <a:gd name="connsiteY53" fmla="*/ 992071 h 1821739"/>
                <a:gd name="connsiteX54" fmla="*/ 1465159 w 3135086"/>
                <a:gd name="connsiteY54" fmla="*/ 967357 h 1821739"/>
                <a:gd name="connsiteX55" fmla="*/ 1426323 w 3135086"/>
                <a:gd name="connsiteY55" fmla="*/ 967357 h 1821739"/>
                <a:gd name="connsiteX56" fmla="*/ 1426323 w 3135086"/>
                <a:gd name="connsiteY56" fmla="*/ 946174 h 1821739"/>
                <a:gd name="connsiteX57" fmla="*/ 1401610 w 3135086"/>
                <a:gd name="connsiteY57" fmla="*/ 946174 h 1821739"/>
                <a:gd name="connsiteX58" fmla="*/ 1412201 w 3135086"/>
                <a:gd name="connsiteY58" fmla="*/ 935583 h 1821739"/>
                <a:gd name="connsiteX59" fmla="*/ 1373366 w 3135086"/>
                <a:gd name="connsiteY59" fmla="*/ 935583 h 1821739"/>
                <a:gd name="connsiteX60" fmla="*/ 1373366 w 3135086"/>
                <a:gd name="connsiteY60" fmla="*/ 910869 h 1821739"/>
                <a:gd name="connsiteX61" fmla="*/ 1362774 w 3135086"/>
                <a:gd name="connsiteY61" fmla="*/ 910869 h 1821739"/>
                <a:gd name="connsiteX62" fmla="*/ 1362774 w 3135086"/>
                <a:gd name="connsiteY62" fmla="*/ 889686 h 1821739"/>
                <a:gd name="connsiteX63" fmla="*/ 1334530 w 3135086"/>
                <a:gd name="connsiteY63" fmla="*/ 889686 h 1821739"/>
                <a:gd name="connsiteX64" fmla="*/ 1334530 w 3135086"/>
                <a:gd name="connsiteY64" fmla="*/ 875564 h 1821739"/>
                <a:gd name="connsiteX65" fmla="*/ 1299225 w 3135086"/>
                <a:gd name="connsiteY65" fmla="*/ 875564 h 1821739"/>
                <a:gd name="connsiteX66" fmla="*/ 1299225 w 3135086"/>
                <a:gd name="connsiteY66" fmla="*/ 857912 h 1821739"/>
                <a:gd name="connsiteX67" fmla="*/ 1281573 w 3135086"/>
                <a:gd name="connsiteY67" fmla="*/ 857912 h 1821739"/>
                <a:gd name="connsiteX68" fmla="*/ 1281573 w 3135086"/>
                <a:gd name="connsiteY68" fmla="*/ 826137 h 1821739"/>
                <a:gd name="connsiteX69" fmla="*/ 1274512 w 3135086"/>
                <a:gd name="connsiteY69" fmla="*/ 826137 h 1821739"/>
                <a:gd name="connsiteX70" fmla="*/ 1274512 w 3135086"/>
                <a:gd name="connsiteY70" fmla="*/ 812015 h 1821739"/>
                <a:gd name="connsiteX71" fmla="*/ 1218024 w 3135086"/>
                <a:gd name="connsiteY71" fmla="*/ 812015 h 1821739"/>
                <a:gd name="connsiteX72" fmla="*/ 1218024 w 3135086"/>
                <a:gd name="connsiteY72" fmla="*/ 787302 h 1821739"/>
                <a:gd name="connsiteX73" fmla="*/ 1193310 w 3135086"/>
                <a:gd name="connsiteY73" fmla="*/ 787302 h 1821739"/>
                <a:gd name="connsiteX74" fmla="*/ 1193310 w 3135086"/>
                <a:gd name="connsiteY74" fmla="*/ 762588 h 1821739"/>
                <a:gd name="connsiteX75" fmla="*/ 1165066 w 3135086"/>
                <a:gd name="connsiteY75" fmla="*/ 762588 h 1821739"/>
                <a:gd name="connsiteX76" fmla="*/ 1154475 w 3135086"/>
                <a:gd name="connsiteY76" fmla="*/ 751997 h 1821739"/>
                <a:gd name="connsiteX77" fmla="*/ 1115639 w 3135086"/>
                <a:gd name="connsiteY77" fmla="*/ 751997 h 1821739"/>
                <a:gd name="connsiteX78" fmla="*/ 1115639 w 3135086"/>
                <a:gd name="connsiteY78" fmla="*/ 737875 h 1821739"/>
                <a:gd name="connsiteX79" fmla="*/ 1090926 w 3135086"/>
                <a:gd name="connsiteY79" fmla="*/ 737875 h 1821739"/>
                <a:gd name="connsiteX80" fmla="*/ 1090926 w 3135086"/>
                <a:gd name="connsiteY80" fmla="*/ 709631 h 1821739"/>
                <a:gd name="connsiteX81" fmla="*/ 1069743 w 3135086"/>
                <a:gd name="connsiteY81" fmla="*/ 709631 h 1821739"/>
                <a:gd name="connsiteX82" fmla="*/ 1069743 w 3135086"/>
                <a:gd name="connsiteY82" fmla="*/ 688448 h 1821739"/>
                <a:gd name="connsiteX83" fmla="*/ 1045029 w 3135086"/>
                <a:gd name="connsiteY83" fmla="*/ 688448 h 1821739"/>
                <a:gd name="connsiteX84" fmla="*/ 1045029 w 3135086"/>
                <a:gd name="connsiteY84" fmla="*/ 660204 h 1821739"/>
                <a:gd name="connsiteX85" fmla="*/ 974419 w 3135086"/>
                <a:gd name="connsiteY85" fmla="*/ 660204 h 1821739"/>
                <a:gd name="connsiteX86" fmla="*/ 974419 w 3135086"/>
                <a:gd name="connsiteY86" fmla="*/ 639021 h 1821739"/>
                <a:gd name="connsiteX87" fmla="*/ 946175 w 3135086"/>
                <a:gd name="connsiteY87" fmla="*/ 639021 h 1821739"/>
                <a:gd name="connsiteX88" fmla="*/ 946175 w 3135086"/>
                <a:gd name="connsiteY88" fmla="*/ 621368 h 1821739"/>
                <a:gd name="connsiteX89" fmla="*/ 935584 w 3135086"/>
                <a:gd name="connsiteY89" fmla="*/ 621368 h 1821739"/>
                <a:gd name="connsiteX90" fmla="*/ 935584 w 3135086"/>
                <a:gd name="connsiteY90" fmla="*/ 603716 h 1821739"/>
                <a:gd name="connsiteX91" fmla="*/ 886156 w 3135086"/>
                <a:gd name="connsiteY91" fmla="*/ 603716 h 1821739"/>
                <a:gd name="connsiteX92" fmla="*/ 886156 w 3135086"/>
                <a:gd name="connsiteY92" fmla="*/ 582533 h 1821739"/>
                <a:gd name="connsiteX93" fmla="*/ 864973 w 3135086"/>
                <a:gd name="connsiteY93" fmla="*/ 582533 h 1821739"/>
                <a:gd name="connsiteX94" fmla="*/ 864973 w 3135086"/>
                <a:gd name="connsiteY94" fmla="*/ 561350 h 1821739"/>
                <a:gd name="connsiteX95" fmla="*/ 840260 w 3135086"/>
                <a:gd name="connsiteY95" fmla="*/ 561350 h 1821739"/>
                <a:gd name="connsiteX96" fmla="*/ 840260 w 3135086"/>
                <a:gd name="connsiteY96" fmla="*/ 529575 h 1821739"/>
                <a:gd name="connsiteX97" fmla="*/ 808485 w 3135086"/>
                <a:gd name="connsiteY97" fmla="*/ 529575 h 1821739"/>
                <a:gd name="connsiteX98" fmla="*/ 808485 w 3135086"/>
                <a:gd name="connsiteY98" fmla="*/ 508392 h 1821739"/>
                <a:gd name="connsiteX99" fmla="*/ 780241 w 3135086"/>
                <a:gd name="connsiteY99" fmla="*/ 508392 h 1821739"/>
                <a:gd name="connsiteX100" fmla="*/ 794363 w 3135086"/>
                <a:gd name="connsiteY100" fmla="*/ 494270 h 1821739"/>
                <a:gd name="connsiteX101" fmla="*/ 755528 w 3135086"/>
                <a:gd name="connsiteY101" fmla="*/ 494270 h 1821739"/>
                <a:gd name="connsiteX102" fmla="*/ 755528 w 3135086"/>
                <a:gd name="connsiteY102" fmla="*/ 462496 h 1821739"/>
                <a:gd name="connsiteX103" fmla="*/ 723753 w 3135086"/>
                <a:gd name="connsiteY103" fmla="*/ 462496 h 1821739"/>
                <a:gd name="connsiteX104" fmla="*/ 723753 w 3135086"/>
                <a:gd name="connsiteY104" fmla="*/ 444843 h 1821739"/>
                <a:gd name="connsiteX105" fmla="*/ 691979 w 3135086"/>
                <a:gd name="connsiteY105" fmla="*/ 444843 h 1821739"/>
                <a:gd name="connsiteX106" fmla="*/ 691979 w 3135086"/>
                <a:gd name="connsiteY106" fmla="*/ 391885 h 1821739"/>
                <a:gd name="connsiteX107" fmla="*/ 656674 w 3135086"/>
                <a:gd name="connsiteY107" fmla="*/ 391885 h 1821739"/>
                <a:gd name="connsiteX108" fmla="*/ 656674 w 3135086"/>
                <a:gd name="connsiteY108" fmla="*/ 353050 h 1821739"/>
                <a:gd name="connsiteX109" fmla="*/ 607247 w 3135086"/>
                <a:gd name="connsiteY109" fmla="*/ 353050 h 1821739"/>
                <a:gd name="connsiteX110" fmla="*/ 607247 w 3135086"/>
                <a:gd name="connsiteY110" fmla="*/ 328336 h 1821739"/>
                <a:gd name="connsiteX111" fmla="*/ 586064 w 3135086"/>
                <a:gd name="connsiteY111" fmla="*/ 328336 h 1821739"/>
                <a:gd name="connsiteX112" fmla="*/ 586064 w 3135086"/>
                <a:gd name="connsiteY112" fmla="*/ 307153 h 1821739"/>
                <a:gd name="connsiteX113" fmla="*/ 564881 w 3135086"/>
                <a:gd name="connsiteY113" fmla="*/ 307153 h 1821739"/>
                <a:gd name="connsiteX114" fmla="*/ 564881 w 3135086"/>
                <a:gd name="connsiteY114" fmla="*/ 282440 h 1821739"/>
                <a:gd name="connsiteX115" fmla="*/ 543698 w 3135086"/>
                <a:gd name="connsiteY115" fmla="*/ 282440 h 1821739"/>
                <a:gd name="connsiteX116" fmla="*/ 543698 w 3135086"/>
                <a:gd name="connsiteY116" fmla="*/ 254196 h 1821739"/>
                <a:gd name="connsiteX117" fmla="*/ 508393 w 3135086"/>
                <a:gd name="connsiteY117" fmla="*/ 254196 h 1821739"/>
                <a:gd name="connsiteX118" fmla="*/ 508393 w 3135086"/>
                <a:gd name="connsiteY118" fmla="*/ 225952 h 1821739"/>
                <a:gd name="connsiteX119" fmla="*/ 480149 w 3135086"/>
                <a:gd name="connsiteY119" fmla="*/ 225952 h 1821739"/>
                <a:gd name="connsiteX120" fmla="*/ 480149 w 3135086"/>
                <a:gd name="connsiteY120" fmla="*/ 204769 h 1821739"/>
                <a:gd name="connsiteX121" fmla="*/ 455435 w 3135086"/>
                <a:gd name="connsiteY121" fmla="*/ 204769 h 1821739"/>
                <a:gd name="connsiteX122" fmla="*/ 455435 w 3135086"/>
                <a:gd name="connsiteY122" fmla="*/ 187116 h 1821739"/>
                <a:gd name="connsiteX123" fmla="*/ 423661 w 3135086"/>
                <a:gd name="connsiteY123" fmla="*/ 187116 h 1821739"/>
                <a:gd name="connsiteX124" fmla="*/ 423661 w 3135086"/>
                <a:gd name="connsiteY124" fmla="*/ 172994 h 1821739"/>
                <a:gd name="connsiteX125" fmla="*/ 402478 w 3135086"/>
                <a:gd name="connsiteY125" fmla="*/ 172994 h 1821739"/>
                <a:gd name="connsiteX126" fmla="*/ 402478 w 3135086"/>
                <a:gd name="connsiteY126" fmla="*/ 144750 h 1821739"/>
                <a:gd name="connsiteX127" fmla="*/ 370703 w 3135086"/>
                <a:gd name="connsiteY127" fmla="*/ 144750 h 1821739"/>
                <a:gd name="connsiteX128" fmla="*/ 370703 w 3135086"/>
                <a:gd name="connsiteY128" fmla="*/ 130628 h 1821739"/>
                <a:gd name="connsiteX129" fmla="*/ 338929 w 3135086"/>
                <a:gd name="connsiteY129" fmla="*/ 130628 h 1821739"/>
                <a:gd name="connsiteX130" fmla="*/ 338929 w 3135086"/>
                <a:gd name="connsiteY130" fmla="*/ 105915 h 1821739"/>
                <a:gd name="connsiteX131" fmla="*/ 278910 w 3135086"/>
                <a:gd name="connsiteY131" fmla="*/ 105915 h 1821739"/>
                <a:gd name="connsiteX132" fmla="*/ 278910 w 3135086"/>
                <a:gd name="connsiteY132" fmla="*/ 84732 h 1821739"/>
                <a:gd name="connsiteX133" fmla="*/ 236544 w 3135086"/>
                <a:gd name="connsiteY133" fmla="*/ 84732 h 1821739"/>
                <a:gd name="connsiteX134" fmla="*/ 236544 w 3135086"/>
                <a:gd name="connsiteY134" fmla="*/ 52957 h 1821739"/>
                <a:gd name="connsiteX135" fmla="*/ 201239 w 3135086"/>
                <a:gd name="connsiteY135" fmla="*/ 52957 h 1821739"/>
                <a:gd name="connsiteX136" fmla="*/ 201239 w 3135086"/>
                <a:gd name="connsiteY136" fmla="*/ 28244 h 1821739"/>
                <a:gd name="connsiteX137" fmla="*/ 137690 w 3135086"/>
                <a:gd name="connsiteY137" fmla="*/ 28244 h 1821739"/>
                <a:gd name="connsiteX138" fmla="*/ 137690 w 3135086"/>
                <a:gd name="connsiteY138" fmla="*/ 17652 h 1821739"/>
                <a:gd name="connsiteX139" fmla="*/ 105916 w 3135086"/>
                <a:gd name="connsiteY139" fmla="*/ 17652 h 1821739"/>
                <a:gd name="connsiteX140" fmla="*/ 105916 w 3135086"/>
                <a:gd name="connsiteY140" fmla="*/ 0 h 1821739"/>
                <a:gd name="connsiteX141" fmla="*/ 0 w 3135086"/>
                <a:gd name="connsiteY141" fmla="*/ 0 h 182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135086" h="1821739">
                  <a:moveTo>
                    <a:pt x="3135086" y="1821739"/>
                  </a:moveTo>
                  <a:lnTo>
                    <a:pt x="3135086" y="1691110"/>
                  </a:lnTo>
                  <a:lnTo>
                    <a:pt x="3025641" y="1691110"/>
                  </a:lnTo>
                  <a:lnTo>
                    <a:pt x="3025641" y="1560482"/>
                  </a:lnTo>
                  <a:lnTo>
                    <a:pt x="2803219" y="1560482"/>
                  </a:lnTo>
                  <a:lnTo>
                    <a:pt x="2803219" y="1535768"/>
                  </a:lnTo>
                  <a:lnTo>
                    <a:pt x="2700834" y="1535768"/>
                  </a:lnTo>
                  <a:lnTo>
                    <a:pt x="2700834" y="1500463"/>
                  </a:lnTo>
                  <a:lnTo>
                    <a:pt x="2630224" y="1500463"/>
                  </a:lnTo>
                  <a:lnTo>
                    <a:pt x="2630224" y="1465158"/>
                  </a:lnTo>
                  <a:lnTo>
                    <a:pt x="2549023" y="1465158"/>
                  </a:lnTo>
                  <a:lnTo>
                    <a:pt x="2549023" y="1412201"/>
                  </a:lnTo>
                  <a:lnTo>
                    <a:pt x="2517248" y="1412201"/>
                  </a:lnTo>
                  <a:lnTo>
                    <a:pt x="2517248" y="1387487"/>
                  </a:lnTo>
                  <a:lnTo>
                    <a:pt x="2517248" y="1387487"/>
                  </a:lnTo>
                  <a:lnTo>
                    <a:pt x="2496065" y="1366304"/>
                  </a:lnTo>
                  <a:lnTo>
                    <a:pt x="2407803" y="1366304"/>
                  </a:lnTo>
                  <a:lnTo>
                    <a:pt x="2407803" y="1366304"/>
                  </a:lnTo>
                  <a:lnTo>
                    <a:pt x="2407803" y="1341591"/>
                  </a:lnTo>
                  <a:lnTo>
                    <a:pt x="2305418" y="1341591"/>
                  </a:lnTo>
                  <a:lnTo>
                    <a:pt x="2305418" y="1323938"/>
                  </a:lnTo>
                  <a:lnTo>
                    <a:pt x="2259522" y="1323938"/>
                  </a:lnTo>
                  <a:lnTo>
                    <a:pt x="2259522" y="1309816"/>
                  </a:lnTo>
                  <a:lnTo>
                    <a:pt x="2241869" y="1309816"/>
                  </a:lnTo>
                  <a:lnTo>
                    <a:pt x="2241869" y="1267450"/>
                  </a:lnTo>
                  <a:lnTo>
                    <a:pt x="2217156" y="1267450"/>
                  </a:lnTo>
                  <a:lnTo>
                    <a:pt x="2210095" y="1260389"/>
                  </a:lnTo>
                  <a:lnTo>
                    <a:pt x="2153607" y="1260389"/>
                  </a:lnTo>
                  <a:lnTo>
                    <a:pt x="2153607" y="1239206"/>
                  </a:lnTo>
                  <a:lnTo>
                    <a:pt x="2125363" y="1239206"/>
                  </a:lnTo>
                  <a:lnTo>
                    <a:pt x="2125363" y="1221553"/>
                  </a:lnTo>
                  <a:lnTo>
                    <a:pt x="2005326" y="1221553"/>
                  </a:lnTo>
                  <a:lnTo>
                    <a:pt x="2005326" y="1203901"/>
                  </a:lnTo>
                  <a:lnTo>
                    <a:pt x="1917063" y="1203901"/>
                  </a:lnTo>
                  <a:lnTo>
                    <a:pt x="1917063" y="1189779"/>
                  </a:lnTo>
                  <a:lnTo>
                    <a:pt x="1793495" y="1189779"/>
                  </a:lnTo>
                  <a:lnTo>
                    <a:pt x="1793495" y="1168596"/>
                  </a:lnTo>
                  <a:lnTo>
                    <a:pt x="1782904" y="1168596"/>
                  </a:lnTo>
                  <a:lnTo>
                    <a:pt x="1782904" y="1147413"/>
                  </a:lnTo>
                  <a:lnTo>
                    <a:pt x="1719355" y="1147413"/>
                  </a:lnTo>
                  <a:lnTo>
                    <a:pt x="1708763" y="1136821"/>
                  </a:lnTo>
                  <a:lnTo>
                    <a:pt x="1666397" y="1136821"/>
                  </a:lnTo>
                  <a:lnTo>
                    <a:pt x="1666397" y="1094455"/>
                  </a:lnTo>
                  <a:lnTo>
                    <a:pt x="1620501" y="1094455"/>
                  </a:lnTo>
                  <a:lnTo>
                    <a:pt x="1620501" y="1069742"/>
                  </a:lnTo>
                  <a:lnTo>
                    <a:pt x="1595787" y="1069742"/>
                  </a:lnTo>
                  <a:lnTo>
                    <a:pt x="1595787" y="1052089"/>
                  </a:lnTo>
                  <a:lnTo>
                    <a:pt x="1556952" y="1052089"/>
                  </a:lnTo>
                  <a:lnTo>
                    <a:pt x="1556952" y="1037967"/>
                  </a:lnTo>
                  <a:lnTo>
                    <a:pt x="1521647" y="1037967"/>
                  </a:lnTo>
                  <a:lnTo>
                    <a:pt x="1521647" y="1020315"/>
                  </a:lnTo>
                  <a:lnTo>
                    <a:pt x="1500464" y="1020315"/>
                  </a:lnTo>
                  <a:lnTo>
                    <a:pt x="1500464" y="992071"/>
                  </a:lnTo>
                  <a:lnTo>
                    <a:pt x="1465159" y="992071"/>
                  </a:lnTo>
                  <a:lnTo>
                    <a:pt x="1465159" y="967357"/>
                  </a:lnTo>
                  <a:lnTo>
                    <a:pt x="1426323" y="967357"/>
                  </a:lnTo>
                  <a:lnTo>
                    <a:pt x="1426323" y="946174"/>
                  </a:lnTo>
                  <a:lnTo>
                    <a:pt x="1401610" y="946174"/>
                  </a:lnTo>
                  <a:lnTo>
                    <a:pt x="1412201" y="935583"/>
                  </a:lnTo>
                  <a:lnTo>
                    <a:pt x="1373366" y="935583"/>
                  </a:lnTo>
                  <a:lnTo>
                    <a:pt x="1373366" y="910869"/>
                  </a:lnTo>
                  <a:lnTo>
                    <a:pt x="1362774" y="910869"/>
                  </a:lnTo>
                  <a:lnTo>
                    <a:pt x="1362774" y="889686"/>
                  </a:lnTo>
                  <a:lnTo>
                    <a:pt x="1334530" y="889686"/>
                  </a:lnTo>
                  <a:lnTo>
                    <a:pt x="1334530" y="875564"/>
                  </a:lnTo>
                  <a:lnTo>
                    <a:pt x="1299225" y="875564"/>
                  </a:lnTo>
                  <a:lnTo>
                    <a:pt x="1299225" y="857912"/>
                  </a:lnTo>
                  <a:lnTo>
                    <a:pt x="1281573" y="857912"/>
                  </a:lnTo>
                  <a:lnTo>
                    <a:pt x="1281573" y="826137"/>
                  </a:lnTo>
                  <a:lnTo>
                    <a:pt x="1274512" y="826137"/>
                  </a:lnTo>
                  <a:lnTo>
                    <a:pt x="1274512" y="812015"/>
                  </a:lnTo>
                  <a:lnTo>
                    <a:pt x="1218024" y="812015"/>
                  </a:lnTo>
                  <a:lnTo>
                    <a:pt x="1218024" y="787302"/>
                  </a:lnTo>
                  <a:lnTo>
                    <a:pt x="1193310" y="787302"/>
                  </a:lnTo>
                  <a:lnTo>
                    <a:pt x="1193310" y="762588"/>
                  </a:lnTo>
                  <a:lnTo>
                    <a:pt x="1165066" y="762588"/>
                  </a:lnTo>
                  <a:lnTo>
                    <a:pt x="1154475" y="751997"/>
                  </a:lnTo>
                  <a:lnTo>
                    <a:pt x="1115639" y="751997"/>
                  </a:lnTo>
                  <a:lnTo>
                    <a:pt x="1115639" y="737875"/>
                  </a:lnTo>
                  <a:lnTo>
                    <a:pt x="1090926" y="737875"/>
                  </a:lnTo>
                  <a:lnTo>
                    <a:pt x="1090926" y="709631"/>
                  </a:lnTo>
                  <a:lnTo>
                    <a:pt x="1069743" y="709631"/>
                  </a:lnTo>
                  <a:lnTo>
                    <a:pt x="1069743" y="688448"/>
                  </a:lnTo>
                  <a:lnTo>
                    <a:pt x="1045029" y="688448"/>
                  </a:lnTo>
                  <a:lnTo>
                    <a:pt x="1045029" y="660204"/>
                  </a:lnTo>
                  <a:lnTo>
                    <a:pt x="974419" y="660204"/>
                  </a:lnTo>
                  <a:lnTo>
                    <a:pt x="974419" y="639021"/>
                  </a:lnTo>
                  <a:lnTo>
                    <a:pt x="946175" y="639021"/>
                  </a:lnTo>
                  <a:lnTo>
                    <a:pt x="946175" y="621368"/>
                  </a:lnTo>
                  <a:lnTo>
                    <a:pt x="935584" y="621368"/>
                  </a:lnTo>
                  <a:lnTo>
                    <a:pt x="935584" y="603716"/>
                  </a:lnTo>
                  <a:lnTo>
                    <a:pt x="886156" y="603716"/>
                  </a:lnTo>
                  <a:lnTo>
                    <a:pt x="886156" y="582533"/>
                  </a:lnTo>
                  <a:lnTo>
                    <a:pt x="864973" y="582533"/>
                  </a:lnTo>
                  <a:lnTo>
                    <a:pt x="864973" y="561350"/>
                  </a:lnTo>
                  <a:lnTo>
                    <a:pt x="840260" y="561350"/>
                  </a:lnTo>
                  <a:lnTo>
                    <a:pt x="840260" y="529575"/>
                  </a:lnTo>
                  <a:lnTo>
                    <a:pt x="808485" y="529575"/>
                  </a:lnTo>
                  <a:lnTo>
                    <a:pt x="808485" y="508392"/>
                  </a:lnTo>
                  <a:lnTo>
                    <a:pt x="780241" y="508392"/>
                  </a:lnTo>
                  <a:lnTo>
                    <a:pt x="794363" y="494270"/>
                  </a:lnTo>
                  <a:lnTo>
                    <a:pt x="755528" y="494270"/>
                  </a:lnTo>
                  <a:lnTo>
                    <a:pt x="755528" y="462496"/>
                  </a:lnTo>
                  <a:lnTo>
                    <a:pt x="723753" y="462496"/>
                  </a:lnTo>
                  <a:lnTo>
                    <a:pt x="723753" y="444843"/>
                  </a:lnTo>
                  <a:lnTo>
                    <a:pt x="691979" y="444843"/>
                  </a:lnTo>
                  <a:lnTo>
                    <a:pt x="691979" y="391885"/>
                  </a:lnTo>
                  <a:lnTo>
                    <a:pt x="656674" y="391885"/>
                  </a:lnTo>
                  <a:lnTo>
                    <a:pt x="656674" y="353050"/>
                  </a:lnTo>
                  <a:lnTo>
                    <a:pt x="607247" y="353050"/>
                  </a:lnTo>
                  <a:lnTo>
                    <a:pt x="607247" y="328336"/>
                  </a:lnTo>
                  <a:lnTo>
                    <a:pt x="586064" y="328336"/>
                  </a:lnTo>
                  <a:lnTo>
                    <a:pt x="586064" y="307153"/>
                  </a:lnTo>
                  <a:lnTo>
                    <a:pt x="564881" y="307153"/>
                  </a:lnTo>
                  <a:lnTo>
                    <a:pt x="564881" y="282440"/>
                  </a:lnTo>
                  <a:lnTo>
                    <a:pt x="543698" y="282440"/>
                  </a:lnTo>
                  <a:lnTo>
                    <a:pt x="543698" y="254196"/>
                  </a:lnTo>
                  <a:lnTo>
                    <a:pt x="508393" y="254196"/>
                  </a:lnTo>
                  <a:lnTo>
                    <a:pt x="508393" y="225952"/>
                  </a:lnTo>
                  <a:lnTo>
                    <a:pt x="480149" y="225952"/>
                  </a:lnTo>
                  <a:lnTo>
                    <a:pt x="480149" y="204769"/>
                  </a:lnTo>
                  <a:lnTo>
                    <a:pt x="455435" y="204769"/>
                  </a:lnTo>
                  <a:lnTo>
                    <a:pt x="455435" y="187116"/>
                  </a:lnTo>
                  <a:lnTo>
                    <a:pt x="423661" y="187116"/>
                  </a:lnTo>
                  <a:lnTo>
                    <a:pt x="423661" y="172994"/>
                  </a:lnTo>
                  <a:lnTo>
                    <a:pt x="402478" y="172994"/>
                  </a:lnTo>
                  <a:lnTo>
                    <a:pt x="402478" y="144750"/>
                  </a:lnTo>
                  <a:lnTo>
                    <a:pt x="370703" y="144750"/>
                  </a:lnTo>
                  <a:lnTo>
                    <a:pt x="370703" y="130628"/>
                  </a:lnTo>
                  <a:lnTo>
                    <a:pt x="338929" y="130628"/>
                  </a:lnTo>
                  <a:lnTo>
                    <a:pt x="338929" y="105915"/>
                  </a:lnTo>
                  <a:lnTo>
                    <a:pt x="278910" y="105915"/>
                  </a:lnTo>
                  <a:lnTo>
                    <a:pt x="278910" y="84732"/>
                  </a:lnTo>
                  <a:lnTo>
                    <a:pt x="236544" y="84732"/>
                  </a:lnTo>
                  <a:lnTo>
                    <a:pt x="236544" y="52957"/>
                  </a:lnTo>
                  <a:lnTo>
                    <a:pt x="201239" y="52957"/>
                  </a:lnTo>
                  <a:lnTo>
                    <a:pt x="201239" y="28244"/>
                  </a:lnTo>
                  <a:lnTo>
                    <a:pt x="137690" y="28244"/>
                  </a:lnTo>
                  <a:lnTo>
                    <a:pt x="137690" y="17652"/>
                  </a:lnTo>
                  <a:lnTo>
                    <a:pt x="105916" y="17652"/>
                  </a:lnTo>
                  <a:lnTo>
                    <a:pt x="105916" y="0"/>
                  </a:lnTo>
                  <a:lnTo>
                    <a:pt x="0" y="0"/>
                  </a:lnTo>
                </a:path>
              </a:pathLst>
            </a:custGeom>
            <a:noFill/>
            <a:ln w="28575"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n-ea"/>
                <a:cs typeface="+mn-cs"/>
              </a:endParaRPr>
            </a:p>
          </p:txBody>
        </p:sp>
        <p:grpSp>
          <p:nvGrpSpPr>
            <p:cNvPr id="105" name="Group 104">
              <a:extLst>
                <a:ext uri="{FF2B5EF4-FFF2-40B4-BE49-F238E27FC236}">
                  <a16:creationId xmlns:a16="http://schemas.microsoft.com/office/drawing/2014/main" id="{38A8A6BA-E62F-4A4F-A68C-4792ED07EC99}"/>
                </a:ext>
              </a:extLst>
            </p:cNvPr>
            <p:cNvGrpSpPr/>
            <p:nvPr/>
          </p:nvGrpSpPr>
          <p:grpSpPr>
            <a:xfrm>
              <a:off x="1159057" y="2777038"/>
              <a:ext cx="4422412" cy="2249334"/>
              <a:chOff x="1764771" y="3113900"/>
              <a:chExt cx="3685343" cy="1874445"/>
            </a:xfrm>
          </p:grpSpPr>
          <p:cxnSp>
            <p:nvCxnSpPr>
              <p:cNvPr id="106" name="Straight Connector 105">
                <a:extLst>
                  <a:ext uri="{FF2B5EF4-FFF2-40B4-BE49-F238E27FC236}">
                    <a16:creationId xmlns:a16="http://schemas.microsoft.com/office/drawing/2014/main" id="{738C5B4F-3FF5-40CB-9CF8-8D7EF10291FC}"/>
                  </a:ext>
                </a:extLst>
              </p:cNvPr>
              <p:cNvCxnSpPr/>
              <p:nvPr/>
            </p:nvCxnSpPr>
            <p:spPr>
              <a:xfrm>
                <a:off x="1827763" y="3113900"/>
                <a:ext cx="0" cy="1868714"/>
              </a:xfrm>
              <a:prstGeom prst="line">
                <a:avLst/>
              </a:prstGeom>
              <a:noFill/>
              <a:ln w="28575" cap="flat" cmpd="sng" algn="ctr">
                <a:solidFill>
                  <a:srgbClr val="000000"/>
                </a:solidFill>
                <a:prstDash val="solid"/>
                <a:miter lim="800000"/>
              </a:ln>
              <a:effectLst/>
            </p:spPr>
          </p:cxnSp>
          <p:cxnSp>
            <p:nvCxnSpPr>
              <p:cNvPr id="107" name="Straight Connector 106">
                <a:extLst>
                  <a:ext uri="{FF2B5EF4-FFF2-40B4-BE49-F238E27FC236}">
                    <a16:creationId xmlns:a16="http://schemas.microsoft.com/office/drawing/2014/main" id="{DFB9801B-C61C-4400-8525-FAACB6EDEE51}"/>
                  </a:ext>
                </a:extLst>
              </p:cNvPr>
              <p:cNvCxnSpPr/>
              <p:nvPr/>
            </p:nvCxnSpPr>
            <p:spPr>
              <a:xfrm>
                <a:off x="1770743" y="4935625"/>
                <a:ext cx="3679371" cy="0"/>
              </a:xfrm>
              <a:prstGeom prst="line">
                <a:avLst/>
              </a:prstGeom>
              <a:noFill/>
              <a:ln w="28575" cap="flat" cmpd="sng" algn="ctr">
                <a:solidFill>
                  <a:srgbClr val="000000"/>
                </a:solidFill>
                <a:prstDash val="solid"/>
                <a:miter lim="800000"/>
              </a:ln>
              <a:effectLst/>
            </p:spPr>
          </p:cxnSp>
          <p:cxnSp>
            <p:nvCxnSpPr>
              <p:cNvPr id="108" name="Straight Connector 107">
                <a:extLst>
                  <a:ext uri="{FF2B5EF4-FFF2-40B4-BE49-F238E27FC236}">
                    <a16:creationId xmlns:a16="http://schemas.microsoft.com/office/drawing/2014/main" id="{5C95C039-F615-4AF1-9D4C-AFC11B49F2B6}"/>
                  </a:ext>
                </a:extLst>
              </p:cNvPr>
              <p:cNvCxnSpPr/>
              <p:nvPr/>
            </p:nvCxnSpPr>
            <p:spPr>
              <a:xfrm>
                <a:off x="2107164" y="4935625"/>
                <a:ext cx="0" cy="46989"/>
              </a:xfrm>
              <a:prstGeom prst="line">
                <a:avLst/>
              </a:prstGeom>
              <a:noFill/>
              <a:ln w="28575" cap="flat" cmpd="sng" algn="ctr">
                <a:solidFill>
                  <a:srgbClr val="000000"/>
                </a:solidFill>
                <a:prstDash val="solid"/>
                <a:miter lim="800000"/>
              </a:ln>
              <a:effectLst/>
            </p:spPr>
          </p:cxnSp>
          <p:cxnSp>
            <p:nvCxnSpPr>
              <p:cNvPr id="109" name="Straight Connector 108">
                <a:extLst>
                  <a:ext uri="{FF2B5EF4-FFF2-40B4-BE49-F238E27FC236}">
                    <a16:creationId xmlns:a16="http://schemas.microsoft.com/office/drawing/2014/main" id="{E2454F09-72E9-4057-BF23-6B501F0CA65A}"/>
                  </a:ext>
                </a:extLst>
              </p:cNvPr>
              <p:cNvCxnSpPr/>
              <p:nvPr/>
            </p:nvCxnSpPr>
            <p:spPr>
              <a:xfrm>
                <a:off x="2384158" y="4935624"/>
                <a:ext cx="0" cy="46989"/>
              </a:xfrm>
              <a:prstGeom prst="line">
                <a:avLst/>
              </a:prstGeom>
              <a:noFill/>
              <a:ln w="28575" cap="flat" cmpd="sng" algn="ctr">
                <a:solidFill>
                  <a:srgbClr val="000000"/>
                </a:solidFill>
                <a:prstDash val="solid"/>
                <a:miter lim="800000"/>
              </a:ln>
              <a:effectLst/>
            </p:spPr>
          </p:cxnSp>
          <p:cxnSp>
            <p:nvCxnSpPr>
              <p:cNvPr id="110" name="Straight Connector 109">
                <a:extLst>
                  <a:ext uri="{FF2B5EF4-FFF2-40B4-BE49-F238E27FC236}">
                    <a16:creationId xmlns:a16="http://schemas.microsoft.com/office/drawing/2014/main" id="{39DE4966-22F2-443F-AACA-2C328FAF4572}"/>
                  </a:ext>
                </a:extLst>
              </p:cNvPr>
              <p:cNvCxnSpPr/>
              <p:nvPr/>
            </p:nvCxnSpPr>
            <p:spPr>
              <a:xfrm>
                <a:off x="2662667" y="4935720"/>
                <a:ext cx="0" cy="46989"/>
              </a:xfrm>
              <a:prstGeom prst="line">
                <a:avLst/>
              </a:prstGeom>
              <a:noFill/>
              <a:ln w="28575" cap="flat" cmpd="sng" algn="ctr">
                <a:solidFill>
                  <a:srgbClr val="000000"/>
                </a:solidFill>
                <a:prstDash val="solid"/>
                <a:miter lim="800000"/>
              </a:ln>
              <a:effectLst/>
            </p:spPr>
          </p:cxnSp>
          <p:cxnSp>
            <p:nvCxnSpPr>
              <p:cNvPr id="111" name="Straight Connector 110">
                <a:extLst>
                  <a:ext uri="{FF2B5EF4-FFF2-40B4-BE49-F238E27FC236}">
                    <a16:creationId xmlns:a16="http://schemas.microsoft.com/office/drawing/2014/main" id="{930FC8F8-5AD0-45C2-A360-10F86FCFA710}"/>
                  </a:ext>
                </a:extLst>
              </p:cNvPr>
              <p:cNvCxnSpPr/>
              <p:nvPr/>
            </p:nvCxnSpPr>
            <p:spPr>
              <a:xfrm>
                <a:off x="2939661" y="4935719"/>
                <a:ext cx="0" cy="46989"/>
              </a:xfrm>
              <a:prstGeom prst="line">
                <a:avLst/>
              </a:prstGeom>
              <a:noFill/>
              <a:ln w="28575" cap="flat" cmpd="sng" algn="ctr">
                <a:solidFill>
                  <a:srgbClr val="000000"/>
                </a:solidFill>
                <a:prstDash val="solid"/>
                <a:miter lim="800000"/>
              </a:ln>
              <a:effectLst/>
            </p:spPr>
          </p:cxnSp>
          <p:cxnSp>
            <p:nvCxnSpPr>
              <p:cNvPr id="112" name="Straight Connector 111">
                <a:extLst>
                  <a:ext uri="{FF2B5EF4-FFF2-40B4-BE49-F238E27FC236}">
                    <a16:creationId xmlns:a16="http://schemas.microsoft.com/office/drawing/2014/main" id="{4D7C52E6-D785-4713-B925-8DEB4C2551BC}"/>
                  </a:ext>
                </a:extLst>
              </p:cNvPr>
              <p:cNvCxnSpPr/>
              <p:nvPr/>
            </p:nvCxnSpPr>
            <p:spPr>
              <a:xfrm>
                <a:off x="3215079" y="4938348"/>
                <a:ext cx="0" cy="46989"/>
              </a:xfrm>
              <a:prstGeom prst="line">
                <a:avLst/>
              </a:prstGeom>
              <a:noFill/>
              <a:ln w="28575" cap="flat" cmpd="sng" algn="ctr">
                <a:solidFill>
                  <a:srgbClr val="000000"/>
                </a:solidFill>
                <a:prstDash val="solid"/>
                <a:miter lim="800000"/>
              </a:ln>
              <a:effectLst/>
            </p:spPr>
          </p:cxnSp>
          <p:cxnSp>
            <p:nvCxnSpPr>
              <p:cNvPr id="113" name="Straight Connector 112">
                <a:extLst>
                  <a:ext uri="{FF2B5EF4-FFF2-40B4-BE49-F238E27FC236}">
                    <a16:creationId xmlns:a16="http://schemas.microsoft.com/office/drawing/2014/main" id="{54D9A67E-8559-479C-AD00-ED372384C176}"/>
                  </a:ext>
                </a:extLst>
              </p:cNvPr>
              <p:cNvCxnSpPr/>
              <p:nvPr/>
            </p:nvCxnSpPr>
            <p:spPr>
              <a:xfrm>
                <a:off x="3492073" y="4938347"/>
                <a:ext cx="0" cy="46989"/>
              </a:xfrm>
              <a:prstGeom prst="line">
                <a:avLst/>
              </a:prstGeom>
              <a:noFill/>
              <a:ln w="28575" cap="flat" cmpd="sng" algn="ctr">
                <a:solidFill>
                  <a:srgbClr val="000000"/>
                </a:solidFill>
                <a:prstDash val="solid"/>
                <a:miter lim="800000"/>
              </a:ln>
              <a:effectLst/>
            </p:spPr>
          </p:cxnSp>
          <p:cxnSp>
            <p:nvCxnSpPr>
              <p:cNvPr id="114" name="Straight Connector 113">
                <a:extLst>
                  <a:ext uri="{FF2B5EF4-FFF2-40B4-BE49-F238E27FC236}">
                    <a16:creationId xmlns:a16="http://schemas.microsoft.com/office/drawing/2014/main" id="{85FB90BB-CCB6-4C7C-BAEC-438463086AA4}"/>
                  </a:ext>
                </a:extLst>
              </p:cNvPr>
              <p:cNvCxnSpPr/>
              <p:nvPr/>
            </p:nvCxnSpPr>
            <p:spPr>
              <a:xfrm>
                <a:off x="3770582" y="4938443"/>
                <a:ext cx="0" cy="46989"/>
              </a:xfrm>
              <a:prstGeom prst="line">
                <a:avLst/>
              </a:prstGeom>
              <a:noFill/>
              <a:ln w="28575" cap="flat" cmpd="sng" algn="ctr">
                <a:solidFill>
                  <a:srgbClr val="000000"/>
                </a:solidFill>
                <a:prstDash val="solid"/>
                <a:miter lim="800000"/>
              </a:ln>
              <a:effectLst/>
            </p:spPr>
          </p:cxnSp>
          <p:cxnSp>
            <p:nvCxnSpPr>
              <p:cNvPr id="115" name="Straight Connector 114">
                <a:extLst>
                  <a:ext uri="{FF2B5EF4-FFF2-40B4-BE49-F238E27FC236}">
                    <a16:creationId xmlns:a16="http://schemas.microsoft.com/office/drawing/2014/main" id="{978E0623-E078-4C30-A6F2-B0DB696D695F}"/>
                  </a:ext>
                </a:extLst>
              </p:cNvPr>
              <p:cNvCxnSpPr/>
              <p:nvPr/>
            </p:nvCxnSpPr>
            <p:spPr>
              <a:xfrm>
                <a:off x="4047576" y="4938442"/>
                <a:ext cx="0" cy="46989"/>
              </a:xfrm>
              <a:prstGeom prst="line">
                <a:avLst/>
              </a:prstGeom>
              <a:noFill/>
              <a:ln w="28575" cap="flat" cmpd="sng" algn="ctr">
                <a:solidFill>
                  <a:srgbClr val="000000"/>
                </a:solidFill>
                <a:prstDash val="solid"/>
                <a:miter lim="800000"/>
              </a:ln>
              <a:effectLst/>
            </p:spPr>
          </p:cxnSp>
          <p:cxnSp>
            <p:nvCxnSpPr>
              <p:cNvPr id="116" name="Straight Connector 115">
                <a:extLst>
                  <a:ext uri="{FF2B5EF4-FFF2-40B4-BE49-F238E27FC236}">
                    <a16:creationId xmlns:a16="http://schemas.microsoft.com/office/drawing/2014/main" id="{C8667D4C-1B54-4F31-B329-5192E9717B54}"/>
                  </a:ext>
                </a:extLst>
              </p:cNvPr>
              <p:cNvCxnSpPr/>
              <p:nvPr/>
            </p:nvCxnSpPr>
            <p:spPr>
              <a:xfrm>
                <a:off x="4330145" y="4938632"/>
                <a:ext cx="0" cy="46989"/>
              </a:xfrm>
              <a:prstGeom prst="line">
                <a:avLst/>
              </a:prstGeom>
              <a:noFill/>
              <a:ln w="28575" cap="flat" cmpd="sng" algn="ctr">
                <a:solidFill>
                  <a:srgbClr val="000000"/>
                </a:solidFill>
                <a:prstDash val="solid"/>
                <a:miter lim="800000"/>
              </a:ln>
              <a:effectLst/>
            </p:spPr>
          </p:cxnSp>
          <p:cxnSp>
            <p:nvCxnSpPr>
              <p:cNvPr id="117" name="Straight Connector 116">
                <a:extLst>
                  <a:ext uri="{FF2B5EF4-FFF2-40B4-BE49-F238E27FC236}">
                    <a16:creationId xmlns:a16="http://schemas.microsoft.com/office/drawing/2014/main" id="{4D77AD60-3E16-4D28-B373-4629C46716F2}"/>
                  </a:ext>
                </a:extLst>
              </p:cNvPr>
              <p:cNvCxnSpPr/>
              <p:nvPr/>
            </p:nvCxnSpPr>
            <p:spPr>
              <a:xfrm>
                <a:off x="4605563" y="4941261"/>
                <a:ext cx="0" cy="46989"/>
              </a:xfrm>
              <a:prstGeom prst="line">
                <a:avLst/>
              </a:prstGeom>
              <a:noFill/>
              <a:ln w="28575" cap="flat" cmpd="sng" algn="ctr">
                <a:solidFill>
                  <a:srgbClr val="000000"/>
                </a:solidFill>
                <a:prstDash val="solid"/>
                <a:miter lim="800000"/>
              </a:ln>
              <a:effectLst/>
            </p:spPr>
          </p:cxnSp>
          <p:cxnSp>
            <p:nvCxnSpPr>
              <p:cNvPr id="118" name="Straight Connector 117">
                <a:extLst>
                  <a:ext uri="{FF2B5EF4-FFF2-40B4-BE49-F238E27FC236}">
                    <a16:creationId xmlns:a16="http://schemas.microsoft.com/office/drawing/2014/main" id="{57D1EE99-3D9E-4786-B542-88E8A4C7C6F8}"/>
                  </a:ext>
                </a:extLst>
              </p:cNvPr>
              <p:cNvCxnSpPr/>
              <p:nvPr/>
            </p:nvCxnSpPr>
            <p:spPr>
              <a:xfrm>
                <a:off x="4882557" y="4941260"/>
                <a:ext cx="0" cy="46989"/>
              </a:xfrm>
              <a:prstGeom prst="line">
                <a:avLst/>
              </a:prstGeom>
              <a:noFill/>
              <a:ln w="28575" cap="flat" cmpd="sng" algn="ctr">
                <a:solidFill>
                  <a:srgbClr val="000000"/>
                </a:solidFill>
                <a:prstDash val="solid"/>
                <a:miter lim="800000"/>
              </a:ln>
              <a:effectLst/>
            </p:spPr>
          </p:cxnSp>
          <p:cxnSp>
            <p:nvCxnSpPr>
              <p:cNvPr id="119" name="Straight Connector 118">
                <a:extLst>
                  <a:ext uri="{FF2B5EF4-FFF2-40B4-BE49-F238E27FC236}">
                    <a16:creationId xmlns:a16="http://schemas.microsoft.com/office/drawing/2014/main" id="{E55BC6F4-9B0F-47D1-81C6-C8457F58BCE6}"/>
                  </a:ext>
                </a:extLst>
              </p:cNvPr>
              <p:cNvCxnSpPr/>
              <p:nvPr/>
            </p:nvCxnSpPr>
            <p:spPr>
              <a:xfrm>
                <a:off x="5161066" y="4941356"/>
                <a:ext cx="0" cy="46989"/>
              </a:xfrm>
              <a:prstGeom prst="line">
                <a:avLst/>
              </a:prstGeom>
              <a:noFill/>
              <a:ln w="28575" cap="flat" cmpd="sng" algn="ctr">
                <a:solidFill>
                  <a:srgbClr val="000000"/>
                </a:solidFill>
                <a:prstDash val="solid"/>
                <a:miter lim="800000"/>
              </a:ln>
              <a:effectLst/>
            </p:spPr>
          </p:cxnSp>
          <p:cxnSp>
            <p:nvCxnSpPr>
              <p:cNvPr id="120" name="Straight Connector 119">
                <a:extLst>
                  <a:ext uri="{FF2B5EF4-FFF2-40B4-BE49-F238E27FC236}">
                    <a16:creationId xmlns:a16="http://schemas.microsoft.com/office/drawing/2014/main" id="{B2FC37EA-00AE-4E6C-B6FA-CCF18CE49B09}"/>
                  </a:ext>
                </a:extLst>
              </p:cNvPr>
              <p:cNvCxnSpPr/>
              <p:nvPr/>
            </p:nvCxnSpPr>
            <p:spPr>
              <a:xfrm>
                <a:off x="5438060" y="4941355"/>
                <a:ext cx="0" cy="46989"/>
              </a:xfrm>
              <a:prstGeom prst="line">
                <a:avLst/>
              </a:prstGeom>
              <a:noFill/>
              <a:ln w="28575" cap="flat" cmpd="sng" algn="ctr">
                <a:solidFill>
                  <a:srgbClr val="000000"/>
                </a:solidFill>
                <a:prstDash val="solid"/>
                <a:miter lim="800000"/>
              </a:ln>
              <a:effectLst/>
            </p:spPr>
          </p:cxnSp>
          <p:cxnSp>
            <p:nvCxnSpPr>
              <p:cNvPr id="121" name="Straight Connector 120">
                <a:extLst>
                  <a:ext uri="{FF2B5EF4-FFF2-40B4-BE49-F238E27FC236}">
                    <a16:creationId xmlns:a16="http://schemas.microsoft.com/office/drawing/2014/main" id="{8C31F386-9C95-47F6-8828-DE553D798D7C}"/>
                  </a:ext>
                </a:extLst>
              </p:cNvPr>
              <p:cNvCxnSpPr/>
              <p:nvPr/>
            </p:nvCxnSpPr>
            <p:spPr>
              <a:xfrm>
                <a:off x="1764771" y="4209340"/>
                <a:ext cx="57020" cy="0"/>
              </a:xfrm>
              <a:prstGeom prst="line">
                <a:avLst/>
              </a:prstGeom>
              <a:noFill/>
              <a:ln w="28575" cap="flat" cmpd="sng" algn="ctr">
                <a:solidFill>
                  <a:srgbClr val="000000"/>
                </a:solidFill>
                <a:prstDash val="solid"/>
                <a:miter lim="800000"/>
              </a:ln>
              <a:effectLst/>
            </p:spPr>
          </p:cxnSp>
          <p:cxnSp>
            <p:nvCxnSpPr>
              <p:cNvPr id="122" name="Straight Connector 121">
                <a:extLst>
                  <a:ext uri="{FF2B5EF4-FFF2-40B4-BE49-F238E27FC236}">
                    <a16:creationId xmlns:a16="http://schemas.microsoft.com/office/drawing/2014/main" id="{09C28F27-CC2E-46CF-A313-F45D82C71B32}"/>
                  </a:ext>
                </a:extLst>
              </p:cNvPr>
              <p:cNvCxnSpPr/>
              <p:nvPr/>
            </p:nvCxnSpPr>
            <p:spPr>
              <a:xfrm>
                <a:off x="1765529" y="4569443"/>
                <a:ext cx="57020" cy="0"/>
              </a:xfrm>
              <a:prstGeom prst="line">
                <a:avLst/>
              </a:prstGeom>
              <a:noFill/>
              <a:ln w="28575" cap="flat" cmpd="sng" algn="ctr">
                <a:solidFill>
                  <a:srgbClr val="000000"/>
                </a:solidFill>
                <a:prstDash val="solid"/>
                <a:miter lim="800000"/>
              </a:ln>
              <a:effectLst/>
            </p:spPr>
          </p:cxnSp>
          <p:cxnSp>
            <p:nvCxnSpPr>
              <p:cNvPr id="123" name="Straight Connector 122">
                <a:extLst>
                  <a:ext uri="{FF2B5EF4-FFF2-40B4-BE49-F238E27FC236}">
                    <a16:creationId xmlns:a16="http://schemas.microsoft.com/office/drawing/2014/main" id="{72584044-97FB-477F-A1A8-7B26862C728D}"/>
                  </a:ext>
                </a:extLst>
              </p:cNvPr>
              <p:cNvCxnSpPr/>
              <p:nvPr/>
            </p:nvCxnSpPr>
            <p:spPr>
              <a:xfrm>
                <a:off x="1771501" y="3118333"/>
                <a:ext cx="57020" cy="0"/>
              </a:xfrm>
              <a:prstGeom prst="line">
                <a:avLst/>
              </a:prstGeom>
              <a:noFill/>
              <a:ln w="28575" cap="flat" cmpd="sng" algn="ctr">
                <a:solidFill>
                  <a:srgbClr val="000000"/>
                </a:solidFill>
                <a:prstDash val="solid"/>
                <a:miter lim="800000"/>
              </a:ln>
              <a:effectLst/>
            </p:spPr>
          </p:cxnSp>
          <p:cxnSp>
            <p:nvCxnSpPr>
              <p:cNvPr id="124" name="Straight Connector 123">
                <a:extLst>
                  <a:ext uri="{FF2B5EF4-FFF2-40B4-BE49-F238E27FC236}">
                    <a16:creationId xmlns:a16="http://schemas.microsoft.com/office/drawing/2014/main" id="{BBDCAF62-C6EC-4738-A8F3-AB329E368127}"/>
                  </a:ext>
                </a:extLst>
              </p:cNvPr>
              <p:cNvCxnSpPr/>
              <p:nvPr/>
            </p:nvCxnSpPr>
            <p:spPr>
              <a:xfrm>
                <a:off x="1769079" y="3484490"/>
                <a:ext cx="57020" cy="0"/>
              </a:xfrm>
              <a:prstGeom prst="line">
                <a:avLst/>
              </a:prstGeom>
              <a:noFill/>
              <a:ln w="28575" cap="flat" cmpd="sng" algn="ctr">
                <a:solidFill>
                  <a:srgbClr val="000000"/>
                </a:solidFill>
                <a:prstDash val="solid"/>
                <a:miter lim="800000"/>
              </a:ln>
              <a:effectLst/>
            </p:spPr>
          </p:cxnSp>
          <p:cxnSp>
            <p:nvCxnSpPr>
              <p:cNvPr id="125" name="Straight Connector 124">
                <a:extLst>
                  <a:ext uri="{FF2B5EF4-FFF2-40B4-BE49-F238E27FC236}">
                    <a16:creationId xmlns:a16="http://schemas.microsoft.com/office/drawing/2014/main" id="{B58B5C94-AED3-4791-A600-B35652D81882}"/>
                  </a:ext>
                </a:extLst>
              </p:cNvPr>
              <p:cNvCxnSpPr/>
              <p:nvPr/>
            </p:nvCxnSpPr>
            <p:spPr>
              <a:xfrm>
                <a:off x="1767193" y="3848249"/>
                <a:ext cx="57020" cy="0"/>
              </a:xfrm>
              <a:prstGeom prst="line">
                <a:avLst/>
              </a:prstGeom>
              <a:noFill/>
              <a:ln w="28575" cap="flat" cmpd="sng" algn="ctr">
                <a:solidFill>
                  <a:srgbClr val="000000"/>
                </a:solidFill>
                <a:prstDash val="solid"/>
                <a:miter lim="800000"/>
              </a:ln>
              <a:effectLst/>
            </p:spPr>
          </p:cxnSp>
        </p:grpSp>
        <p:sp>
          <p:nvSpPr>
            <p:cNvPr id="126" name="TextBox 125">
              <a:extLst>
                <a:ext uri="{FF2B5EF4-FFF2-40B4-BE49-F238E27FC236}">
                  <a16:creationId xmlns:a16="http://schemas.microsoft.com/office/drawing/2014/main" id="{1ACA6872-C434-49C1-BE6B-FFAE7284EB0A}"/>
                </a:ext>
              </a:extLst>
            </p:cNvPr>
            <p:cNvSpPr txBox="1"/>
            <p:nvPr/>
          </p:nvSpPr>
          <p:spPr>
            <a:xfrm>
              <a:off x="3141315" y="1885983"/>
              <a:ext cx="6106438"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Light" panose="020F0302020204030204"/>
                  <a:ea typeface="+mn-ea"/>
                  <a:cs typeface="+mn-cs"/>
                </a:rPr>
                <a:t>ALSYMPCA: Symptomatic mCRPC With Bone Metastases</a:t>
              </a:r>
            </a:p>
          </p:txBody>
        </p:sp>
        <p:sp>
          <p:nvSpPr>
            <p:cNvPr id="130" name="TextBox 129">
              <a:extLst>
                <a:ext uri="{FF2B5EF4-FFF2-40B4-BE49-F238E27FC236}">
                  <a16:creationId xmlns:a16="http://schemas.microsoft.com/office/drawing/2014/main" id="{EA862AE9-45B9-4FC5-A182-E87803D7BEBE}"/>
                </a:ext>
              </a:extLst>
            </p:cNvPr>
            <p:cNvSpPr txBox="1"/>
            <p:nvPr/>
          </p:nvSpPr>
          <p:spPr bwMode="auto">
            <a:xfrm>
              <a:off x="6748901" y="2745370"/>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100</a:t>
              </a:r>
            </a:p>
          </p:txBody>
        </p:sp>
        <p:sp>
          <p:nvSpPr>
            <p:cNvPr id="131" name="TextBox 130">
              <a:extLst>
                <a:ext uri="{FF2B5EF4-FFF2-40B4-BE49-F238E27FC236}">
                  <a16:creationId xmlns:a16="http://schemas.microsoft.com/office/drawing/2014/main" id="{80857E58-8C52-449F-BD71-91E04F4B3492}"/>
                </a:ext>
              </a:extLst>
            </p:cNvPr>
            <p:cNvSpPr txBox="1"/>
            <p:nvPr/>
          </p:nvSpPr>
          <p:spPr bwMode="auto">
            <a:xfrm>
              <a:off x="6840273" y="3134879"/>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80</a:t>
              </a:r>
            </a:p>
          </p:txBody>
        </p:sp>
        <p:sp>
          <p:nvSpPr>
            <p:cNvPr id="132" name="TextBox 131">
              <a:extLst>
                <a:ext uri="{FF2B5EF4-FFF2-40B4-BE49-F238E27FC236}">
                  <a16:creationId xmlns:a16="http://schemas.microsoft.com/office/drawing/2014/main" id="{1A51144B-3305-4310-BDD5-48AEDDCCF5F1}"/>
                </a:ext>
              </a:extLst>
            </p:cNvPr>
            <p:cNvSpPr txBox="1"/>
            <p:nvPr/>
          </p:nvSpPr>
          <p:spPr bwMode="auto">
            <a:xfrm>
              <a:off x="6840273" y="3551281"/>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60</a:t>
              </a:r>
            </a:p>
          </p:txBody>
        </p:sp>
        <p:sp>
          <p:nvSpPr>
            <p:cNvPr id="133" name="TextBox 132">
              <a:extLst>
                <a:ext uri="{FF2B5EF4-FFF2-40B4-BE49-F238E27FC236}">
                  <a16:creationId xmlns:a16="http://schemas.microsoft.com/office/drawing/2014/main" id="{022D8402-19C8-4C4E-B7B5-7C9FED720876}"/>
                </a:ext>
              </a:extLst>
            </p:cNvPr>
            <p:cNvSpPr txBox="1"/>
            <p:nvPr/>
          </p:nvSpPr>
          <p:spPr bwMode="auto">
            <a:xfrm>
              <a:off x="6840273" y="3981121"/>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40</a:t>
              </a:r>
            </a:p>
          </p:txBody>
        </p:sp>
        <p:sp>
          <p:nvSpPr>
            <p:cNvPr id="134" name="TextBox 133">
              <a:extLst>
                <a:ext uri="{FF2B5EF4-FFF2-40B4-BE49-F238E27FC236}">
                  <a16:creationId xmlns:a16="http://schemas.microsoft.com/office/drawing/2014/main" id="{2682CB45-64D0-473C-A6F9-AB51EACF9F59}"/>
                </a:ext>
              </a:extLst>
            </p:cNvPr>
            <p:cNvSpPr txBox="1"/>
            <p:nvPr/>
          </p:nvSpPr>
          <p:spPr bwMode="auto">
            <a:xfrm>
              <a:off x="6840273" y="4384073"/>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20</a:t>
              </a:r>
            </a:p>
          </p:txBody>
        </p:sp>
        <p:sp>
          <p:nvSpPr>
            <p:cNvPr id="135" name="TextBox 134">
              <a:extLst>
                <a:ext uri="{FF2B5EF4-FFF2-40B4-BE49-F238E27FC236}">
                  <a16:creationId xmlns:a16="http://schemas.microsoft.com/office/drawing/2014/main" id="{31985565-9E96-4406-8F43-F74F2E05CB3B}"/>
                </a:ext>
              </a:extLst>
            </p:cNvPr>
            <p:cNvSpPr txBox="1"/>
            <p:nvPr/>
          </p:nvSpPr>
          <p:spPr bwMode="auto">
            <a:xfrm>
              <a:off x="6931643" y="4773582"/>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0</a:t>
              </a:r>
            </a:p>
          </p:txBody>
        </p:sp>
      </p:grpSp>
      <p:sp>
        <p:nvSpPr>
          <p:cNvPr id="136" name="Text Box 11">
            <a:extLst>
              <a:ext uri="{FF2B5EF4-FFF2-40B4-BE49-F238E27FC236}">
                <a16:creationId xmlns:a16="http://schemas.microsoft.com/office/drawing/2014/main" id="{FD914C3B-058D-419B-A00D-8366A7EB5C07}"/>
              </a:ext>
            </a:extLst>
          </p:cNvPr>
          <p:cNvSpPr txBox="1">
            <a:spLocks noChangeArrowheads="1"/>
          </p:cNvSpPr>
          <p:nvPr/>
        </p:nvSpPr>
        <p:spPr bwMode="auto">
          <a:xfrm>
            <a:off x="7909719" y="6501084"/>
            <a:ext cx="8564562" cy="25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fr-FR" sz="1200" b="0" i="0" u="none" strike="noStrike" kern="1200" cap="none" spc="0" normalizeH="0" baseline="0" noProof="0" dirty="0">
                <a:ln>
                  <a:noFill/>
                </a:ln>
                <a:solidFill>
                  <a:srgbClr val="455560"/>
                </a:solidFill>
                <a:effectLst/>
                <a:uLnTx/>
                <a:uFillTx/>
                <a:latin typeface="Calibri" panose="020F0502020204030204" pitchFamily="34" charset="0"/>
                <a:ea typeface="ヒラギノ角ゴ Pro W3" charset="-128"/>
                <a:cs typeface="Calibri" panose="020F0502020204030204" pitchFamily="34" charset="0"/>
              </a:rPr>
              <a:t>Parker. NEJM. 2013;369:213; </a:t>
            </a:r>
            <a:r>
              <a:rPr kumimoji="0" lang="fr-FR" sz="1200" b="0" i="0" u="none" strike="noStrike" kern="1200" cap="none" spc="0" normalizeH="0" baseline="0" noProof="0" dirty="0" err="1">
                <a:ln>
                  <a:noFill/>
                </a:ln>
                <a:solidFill>
                  <a:srgbClr val="455560"/>
                </a:solidFill>
                <a:effectLst/>
                <a:uLnTx/>
                <a:uFillTx/>
                <a:latin typeface="Calibri" panose="020F0502020204030204" pitchFamily="34" charset="0"/>
                <a:ea typeface="ヒラギノ角ゴ Pro W3" charset="-128"/>
                <a:cs typeface="Calibri" panose="020F0502020204030204" pitchFamily="34" charset="0"/>
              </a:rPr>
              <a:t>Rahbar</a:t>
            </a:r>
            <a:r>
              <a:rPr kumimoji="0" lang="fr-FR" sz="1200" b="0" i="0" u="none" strike="noStrike" kern="1200" cap="none" spc="0" normalizeH="0" baseline="0" noProof="0" dirty="0">
                <a:ln>
                  <a:noFill/>
                </a:ln>
                <a:solidFill>
                  <a:srgbClr val="455560"/>
                </a:solidFill>
                <a:effectLst/>
                <a:uLnTx/>
                <a:uFillTx/>
                <a:latin typeface="Calibri" panose="020F0502020204030204" pitchFamily="34" charset="0"/>
                <a:ea typeface="ヒラギノ角ゴ Pro W3" charset="-128"/>
                <a:cs typeface="Calibri" panose="020F0502020204030204" pitchFamily="34" charset="0"/>
              </a:rPr>
              <a:t> et al, J </a:t>
            </a:r>
            <a:r>
              <a:rPr kumimoji="0" lang="fr-FR" sz="1200" b="0" i="0" u="none" strike="noStrike" kern="1200" cap="none" spc="0" normalizeH="0" baseline="0" noProof="0" dirty="0" err="1">
                <a:ln>
                  <a:noFill/>
                </a:ln>
                <a:solidFill>
                  <a:srgbClr val="455560"/>
                </a:solidFill>
                <a:effectLst/>
                <a:uLnTx/>
                <a:uFillTx/>
                <a:latin typeface="Calibri" panose="020F0502020204030204" pitchFamily="34" charset="0"/>
                <a:ea typeface="ヒラギノ角ゴ Pro W3" charset="-128"/>
                <a:cs typeface="Calibri" panose="020F0502020204030204" pitchFamily="34" charset="0"/>
              </a:rPr>
              <a:t>Nucl</a:t>
            </a:r>
            <a:r>
              <a:rPr kumimoji="0" lang="fr-FR" sz="1200" b="0" i="0" u="none" strike="noStrike" kern="1200" cap="none" spc="0" normalizeH="0" baseline="0" noProof="0" dirty="0">
                <a:ln>
                  <a:noFill/>
                </a:ln>
                <a:solidFill>
                  <a:srgbClr val="455560"/>
                </a:solidFill>
                <a:effectLst/>
                <a:uLnTx/>
                <a:uFillTx/>
                <a:latin typeface="Calibri" panose="020F0502020204030204" pitchFamily="34" charset="0"/>
                <a:ea typeface="ヒラギノ角ゴ Pro W3" charset="-128"/>
                <a:cs typeface="Calibri" panose="020F0502020204030204" pitchFamily="34" charset="0"/>
              </a:rPr>
              <a:t> Med 2023</a:t>
            </a:r>
          </a:p>
        </p:txBody>
      </p:sp>
    </p:spTree>
    <p:extLst>
      <p:ext uri="{BB962C8B-B14F-4D97-AF65-F5344CB8AC3E}">
        <p14:creationId xmlns:p14="http://schemas.microsoft.com/office/powerpoint/2010/main" val="1089574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000000"/>
            </a:gs>
          </a:gsLst>
          <a:lin ang="5400000" scaled="1"/>
        </a:gradFill>
        <a:effectLst/>
      </p:bgPr>
    </p:bg>
    <p:spTree>
      <p:nvGrpSpPr>
        <p:cNvPr id="1" name=""/>
        <p:cNvGrpSpPr/>
        <p:nvPr/>
      </p:nvGrpSpPr>
      <p:grpSpPr>
        <a:xfrm>
          <a:off x="0" y="0"/>
          <a:ext cx="0" cy="0"/>
          <a:chOff x="0" y="0"/>
          <a:chExt cx="0" cy="0"/>
        </a:xfrm>
      </p:grpSpPr>
      <p:sp>
        <p:nvSpPr>
          <p:cNvPr id="998406" name="Rectangle 6">
            <a:extLst>
              <a:ext uri="{FF2B5EF4-FFF2-40B4-BE49-F238E27FC236}">
                <a16:creationId xmlns:a16="http://schemas.microsoft.com/office/drawing/2014/main" id="{3FDC148A-36D7-4D6D-AAA2-B0C610EB28C9}"/>
              </a:ext>
            </a:extLst>
          </p:cNvPr>
          <p:cNvSpPr>
            <a:spLocks noGrp="1" noChangeArrowheads="1"/>
          </p:cNvSpPr>
          <p:nvPr>
            <p:ph type="ctrTitle"/>
          </p:nvPr>
        </p:nvSpPr>
        <p:spPr>
          <a:xfrm>
            <a:off x="1981200" y="990602"/>
            <a:ext cx="8001000" cy="1693863"/>
          </a:xfrm>
          <a:effectLst>
            <a:outerShdw dist="35921" dir="2700000" algn="ctr" rotWithShape="0">
              <a:schemeClr val="bg2"/>
            </a:outerShdw>
          </a:effectLst>
        </p:spPr>
        <p:txBody>
          <a:bodyPr/>
          <a:lstStyle/>
          <a:p>
            <a:pPr>
              <a:defRPr/>
            </a:pPr>
            <a:r>
              <a:rPr lang="en-US" dirty="0">
                <a:solidFill>
                  <a:schemeClr val="bg1"/>
                </a:solidFill>
                <a:effectLst/>
                <a:latin typeface="+mn-lt"/>
              </a:rPr>
              <a:t>Management Approaches for Nonmetastatic Prostate Cancer</a:t>
            </a:r>
          </a:p>
        </p:txBody>
      </p:sp>
      <p:sp>
        <p:nvSpPr>
          <p:cNvPr id="998407" name="Rectangle 7">
            <a:extLst>
              <a:ext uri="{FF2B5EF4-FFF2-40B4-BE49-F238E27FC236}">
                <a16:creationId xmlns:a16="http://schemas.microsoft.com/office/drawing/2014/main" id="{5F24C02A-985C-4A59-B0FA-4DF29888AF4C}"/>
              </a:ext>
            </a:extLst>
          </p:cNvPr>
          <p:cNvSpPr>
            <a:spLocks noGrp="1" noChangeArrowheads="1"/>
          </p:cNvSpPr>
          <p:nvPr>
            <p:ph type="subTitle" idx="1"/>
          </p:nvPr>
        </p:nvSpPr>
        <p:spPr>
          <a:xfrm>
            <a:off x="1965325" y="4038600"/>
            <a:ext cx="7848600" cy="1828800"/>
          </a:xfrm>
          <a:effectLst>
            <a:outerShdw dist="35921" dir="2700000" algn="ctr" rotWithShape="0">
              <a:schemeClr val="bg2"/>
            </a:outerShdw>
          </a:effectLst>
        </p:spPr>
        <p:txBody>
          <a:bodyPr vert="horz" wrap="square" lIns="68598" tIns="228600" rIns="68598" bIns="34299" numCol="1" anchor="t" anchorCtr="0" compatLnSpc="1">
            <a:prstTxWarp prst="textNoShape">
              <a:avLst/>
            </a:prstTxWarp>
          </a:bodyPr>
          <a:lstStyle/>
          <a:p>
            <a:pPr eaLnBrk="1" hangingPunct="1">
              <a:lnSpc>
                <a:spcPct val="60000"/>
              </a:lnSpc>
              <a:defRPr/>
            </a:pPr>
            <a:r>
              <a:rPr lang="en-US" sz="3200" b="1" dirty="0"/>
              <a:t>Stephen J. Freedland, MD</a:t>
            </a:r>
          </a:p>
          <a:p>
            <a:pPr>
              <a:spcBef>
                <a:spcPts val="0"/>
              </a:spcBef>
              <a:defRPr/>
            </a:pPr>
            <a:r>
              <a:rPr lang="en-US" sz="2400" b="1" dirty="0"/>
              <a:t>Professor of Urology</a:t>
            </a:r>
          </a:p>
          <a:p>
            <a:pPr>
              <a:spcBef>
                <a:spcPts val="0"/>
              </a:spcBef>
              <a:defRPr/>
            </a:pPr>
            <a:r>
              <a:rPr lang="en-US" sz="2400" b="1" dirty="0"/>
              <a:t>Director, Center for Integrated Research on Cancer and Lifestyle</a:t>
            </a:r>
          </a:p>
          <a:p>
            <a:pPr>
              <a:spcBef>
                <a:spcPts val="0"/>
              </a:spcBef>
              <a:defRPr/>
            </a:pPr>
            <a:r>
              <a:rPr lang="en-US" sz="2400" b="1" dirty="0"/>
              <a:t>Cedars-Sinai Medical Center</a:t>
            </a:r>
          </a:p>
          <a:p>
            <a:pPr>
              <a:spcBef>
                <a:spcPts val="0"/>
              </a:spcBef>
              <a:defRPr/>
            </a:pPr>
            <a:r>
              <a:rPr lang="en-US" sz="2400" b="1" dirty="0"/>
              <a:t>Los Angeles, CA USA</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3EE531-1FD9-408F-84C1-3262FB32EAED}"/>
              </a:ext>
            </a:extLst>
          </p:cNvPr>
          <p:cNvSpPr>
            <a:spLocks noGrp="1"/>
          </p:cNvSpPr>
          <p:nvPr>
            <p:ph type="title"/>
          </p:nvPr>
        </p:nvSpPr>
        <p:spPr>
          <a:xfrm>
            <a:off x="613011" y="-19205"/>
            <a:ext cx="10515600" cy="1325563"/>
          </a:xfrm>
        </p:spPr>
        <p:txBody>
          <a:bodyPr/>
          <a:lstStyle/>
          <a:p>
            <a:r>
              <a:rPr lang="en-US" sz="3733" dirty="0"/>
              <a:t>Cabazitaxel vs Abiraterone or Enzalutamide for </a:t>
            </a:r>
            <a:r>
              <a:rPr lang="en-US" sz="3733" dirty="0" err="1"/>
              <a:t>mCRPC</a:t>
            </a:r>
            <a:r>
              <a:rPr lang="en-US" sz="3733" dirty="0"/>
              <a:t>: </a:t>
            </a:r>
            <a:r>
              <a:rPr lang="en-US" sz="3733" i="1" dirty="0"/>
              <a:t>CARD Study</a:t>
            </a:r>
          </a:p>
        </p:txBody>
      </p:sp>
      <p:sp>
        <p:nvSpPr>
          <p:cNvPr id="2" name="Text Placeholder 1">
            <a:extLst>
              <a:ext uri="{FF2B5EF4-FFF2-40B4-BE49-F238E27FC236}">
                <a16:creationId xmlns:a16="http://schemas.microsoft.com/office/drawing/2014/main" id="{0C5F6F18-BF23-46DD-8865-FB6D8CEBA239}"/>
              </a:ext>
            </a:extLst>
          </p:cNvPr>
          <p:cNvSpPr>
            <a:spLocks noGrp="1"/>
          </p:cNvSpPr>
          <p:nvPr>
            <p:ph type="body" sz="quarter" idx="12"/>
          </p:nvPr>
        </p:nvSpPr>
        <p:spPr/>
        <p:txBody>
          <a:bodyPr/>
          <a:lstStyle/>
          <a:p>
            <a:pPr marL="0" indent="0">
              <a:buNone/>
            </a:pPr>
            <a:r>
              <a:rPr lang="en-US" dirty="0"/>
              <a:t>de Wit R, et al. </a:t>
            </a:r>
            <a:r>
              <a:rPr lang="en-US" i="1" dirty="0"/>
              <a:t>N Engl J Med</a:t>
            </a:r>
            <a:r>
              <a:rPr lang="en-US" dirty="0"/>
              <a:t>. 2019;381:2506-2518.</a:t>
            </a:r>
          </a:p>
        </p:txBody>
      </p:sp>
      <p:grpSp>
        <p:nvGrpSpPr>
          <p:cNvPr id="19" name="Group 18">
            <a:extLst>
              <a:ext uri="{FF2B5EF4-FFF2-40B4-BE49-F238E27FC236}">
                <a16:creationId xmlns:a16="http://schemas.microsoft.com/office/drawing/2014/main" id="{E63CD79E-01C6-4797-9BC6-7418CD5A0411}"/>
              </a:ext>
            </a:extLst>
          </p:cNvPr>
          <p:cNvGrpSpPr/>
          <p:nvPr/>
        </p:nvGrpSpPr>
        <p:grpSpPr>
          <a:xfrm>
            <a:off x="777017" y="1587855"/>
            <a:ext cx="9748975" cy="2748908"/>
            <a:chOff x="-76200" y="2324877"/>
            <a:chExt cx="6521981" cy="2363031"/>
          </a:xfrm>
        </p:grpSpPr>
        <p:sp>
          <p:nvSpPr>
            <p:cNvPr id="6" name="Rectangle: Rounded Corners 5">
              <a:extLst>
                <a:ext uri="{FF2B5EF4-FFF2-40B4-BE49-F238E27FC236}">
                  <a16:creationId xmlns:a16="http://schemas.microsoft.com/office/drawing/2014/main" id="{69D5AE3E-91AD-471A-8E97-295E631E307D}"/>
                </a:ext>
              </a:extLst>
            </p:cNvPr>
            <p:cNvSpPr/>
            <p:nvPr/>
          </p:nvSpPr>
          <p:spPr>
            <a:xfrm>
              <a:off x="-76200" y="2535089"/>
              <a:ext cx="2057400" cy="1864021"/>
            </a:xfrm>
            <a:prstGeom prst="roundRect">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Patients with mCRPC who had previously received docetaxel and an androgen-signaling–targeted inhibitor (abiraterone or enzalutamide) </a:t>
              </a:r>
            </a:p>
          </p:txBody>
        </p:sp>
        <p:sp>
          <p:nvSpPr>
            <p:cNvPr id="7" name="Oval 6">
              <a:extLst>
                <a:ext uri="{FF2B5EF4-FFF2-40B4-BE49-F238E27FC236}">
                  <a16:creationId xmlns:a16="http://schemas.microsoft.com/office/drawing/2014/main" id="{91532256-8712-4DD8-8A5D-FFF7DDD0BDF0}"/>
                </a:ext>
              </a:extLst>
            </p:cNvPr>
            <p:cNvSpPr/>
            <p:nvPr/>
          </p:nvSpPr>
          <p:spPr>
            <a:xfrm>
              <a:off x="2230399" y="3118644"/>
              <a:ext cx="550553" cy="6969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1:1</a:t>
              </a:r>
            </a:p>
          </p:txBody>
        </p:sp>
        <p:sp>
          <p:nvSpPr>
            <p:cNvPr id="8" name="Rectangle: Rounded Corners 7">
              <a:extLst>
                <a:ext uri="{FF2B5EF4-FFF2-40B4-BE49-F238E27FC236}">
                  <a16:creationId xmlns:a16="http://schemas.microsoft.com/office/drawing/2014/main" id="{2EBEFE52-C548-4DB2-B6F2-425B6264088E}"/>
                </a:ext>
              </a:extLst>
            </p:cNvPr>
            <p:cNvSpPr/>
            <p:nvPr/>
          </p:nvSpPr>
          <p:spPr>
            <a:xfrm>
              <a:off x="3331505" y="2324877"/>
              <a:ext cx="3114276" cy="10547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Cabazitaxel (25 mg/m</a:t>
              </a:r>
              <a:r>
                <a:rPr kumimoji="0" lang="en-US" sz="1800" b="0" i="0" u="none" strike="noStrike" kern="1200" cap="none" spc="0" normalizeH="0" baseline="30000" noProof="0" dirty="0">
                  <a:ln>
                    <a:noFill/>
                  </a:ln>
                  <a:solidFill>
                    <a:srgbClr val="FFFFFF"/>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body-surface area IV every 3 weeks) </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prednisone daily and GCSF</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 = 129)</a:t>
              </a:r>
            </a:p>
          </p:txBody>
        </p:sp>
        <p:sp>
          <p:nvSpPr>
            <p:cNvPr id="9" name="Rectangle: Rounded Corners 8">
              <a:extLst>
                <a:ext uri="{FF2B5EF4-FFF2-40B4-BE49-F238E27FC236}">
                  <a16:creationId xmlns:a16="http://schemas.microsoft.com/office/drawing/2014/main" id="{F07DA320-16AE-4207-87DC-30522BA7E9A0}"/>
                </a:ext>
              </a:extLst>
            </p:cNvPr>
            <p:cNvSpPr/>
            <p:nvPr/>
          </p:nvSpPr>
          <p:spPr>
            <a:xfrm>
              <a:off x="3331505" y="3634613"/>
              <a:ext cx="3114276" cy="105329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Either abiraterone (1000 mg) + prednisone daily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or 160 mg of enzalutamide daily</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 = 126)</a:t>
              </a:r>
            </a:p>
          </p:txBody>
        </p:sp>
        <p:cxnSp>
          <p:nvCxnSpPr>
            <p:cNvPr id="11" name="Connector: Elbow 10">
              <a:extLst>
                <a:ext uri="{FF2B5EF4-FFF2-40B4-BE49-F238E27FC236}">
                  <a16:creationId xmlns:a16="http://schemas.microsoft.com/office/drawing/2014/main" id="{6263C787-E3EB-4496-B705-ADF5763481BE}"/>
                </a:ext>
              </a:extLst>
            </p:cNvPr>
            <p:cNvCxnSpPr>
              <a:cxnSpLocks/>
              <a:stCxn id="7" idx="6"/>
              <a:endCxn id="8" idx="1"/>
            </p:cNvCxnSpPr>
            <p:nvPr/>
          </p:nvCxnSpPr>
          <p:spPr>
            <a:xfrm flipV="1">
              <a:off x="2780952" y="2852240"/>
              <a:ext cx="550553" cy="614860"/>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108D4612-2B45-42B8-B775-6E3BFD83BF26}"/>
                </a:ext>
              </a:extLst>
            </p:cNvPr>
            <p:cNvCxnSpPr>
              <a:cxnSpLocks/>
              <a:stCxn id="7" idx="6"/>
              <a:endCxn id="9" idx="1"/>
            </p:cNvCxnSpPr>
            <p:nvPr/>
          </p:nvCxnSpPr>
          <p:spPr>
            <a:xfrm>
              <a:off x="2780952" y="3467100"/>
              <a:ext cx="550553" cy="69416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36F5D2-B163-417E-8792-EC9AF333C0E0}"/>
                </a:ext>
              </a:extLst>
            </p:cNvPr>
            <p:cNvCxnSpPr>
              <a:cxnSpLocks/>
              <a:stCxn id="6" idx="3"/>
              <a:endCxn id="7" idx="2"/>
            </p:cNvCxnSpPr>
            <p:nvPr/>
          </p:nvCxnSpPr>
          <p:spPr>
            <a:xfrm>
              <a:off x="1981200" y="3467100"/>
              <a:ext cx="2491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a16="http://schemas.microsoft.com/office/drawing/2014/main" id="{388FC49F-6796-4444-B241-C8EBF0334778}"/>
              </a:ext>
            </a:extLst>
          </p:cNvPr>
          <p:cNvSpPr/>
          <p:nvPr/>
        </p:nvSpPr>
        <p:spPr>
          <a:xfrm>
            <a:off x="2265255" y="5086965"/>
            <a:ext cx="7543800" cy="121364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Primary endpoint: imaging-based PFS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Secondary endpoints: survival, response, and safety</a:t>
            </a:r>
          </a:p>
        </p:txBody>
      </p:sp>
      <p:sp>
        <p:nvSpPr>
          <p:cNvPr id="13" name="TextBox 12">
            <a:extLst>
              <a:ext uri="{FF2B5EF4-FFF2-40B4-BE49-F238E27FC236}">
                <a16:creationId xmlns:a16="http://schemas.microsoft.com/office/drawing/2014/main" id="{B7F606AD-181D-9547-AF0C-BDCA3B63F500}"/>
              </a:ext>
            </a:extLst>
          </p:cNvPr>
          <p:cNvSpPr txBox="1"/>
          <p:nvPr/>
        </p:nvSpPr>
        <p:spPr>
          <a:xfrm>
            <a:off x="342703" y="4072160"/>
            <a:ext cx="4749632" cy="707694"/>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Abiraterone or docetaxel for </a:t>
            </a:r>
            <a:r>
              <a:rPr kumimoji="0" lang="en-US" sz="1333"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mCSPC</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allowed</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≤12 </a:t>
            </a:r>
            <a:r>
              <a:rPr kumimoji="0" lang="en-US" sz="1333"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abiraterone or enzalutamide, before or after docetaxel</a:t>
            </a:r>
          </a:p>
        </p:txBody>
      </p:sp>
    </p:spTree>
    <p:extLst>
      <p:ext uri="{BB962C8B-B14F-4D97-AF65-F5344CB8AC3E}">
        <p14:creationId xmlns:p14="http://schemas.microsoft.com/office/powerpoint/2010/main" val="16065249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E52806-0E84-47AD-AFC6-E36CE9240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651" y="2157418"/>
            <a:ext cx="5756229" cy="2906105"/>
          </a:xfrm>
          <a:prstGeom prst="rect">
            <a:avLst/>
          </a:prstGeom>
        </p:spPr>
      </p:pic>
      <p:sp>
        <p:nvSpPr>
          <p:cNvPr id="3" name="Title 2"/>
          <p:cNvSpPr>
            <a:spLocks noGrp="1"/>
          </p:cNvSpPr>
          <p:nvPr>
            <p:ph type="title"/>
          </p:nvPr>
        </p:nvSpPr>
        <p:spPr>
          <a:xfrm>
            <a:off x="256032" y="126551"/>
            <a:ext cx="9964739" cy="1088556"/>
          </a:xfrm>
        </p:spPr>
        <p:txBody>
          <a:bodyPr>
            <a:normAutofit fontScale="90000"/>
          </a:bodyPr>
          <a:lstStyle/>
          <a:p>
            <a:r>
              <a:rPr lang="en-US" dirty="0"/>
              <a:t>Cabazitaxel vs Abiraterone or Enzalutamide for mCRPC </a:t>
            </a:r>
            <a:r>
              <a:rPr lang="en-US" i="1" dirty="0"/>
              <a:t>Imaging-Based PFS and OS </a:t>
            </a:r>
          </a:p>
        </p:txBody>
      </p:sp>
      <p:sp>
        <p:nvSpPr>
          <p:cNvPr id="2" name="Text Placeholder 1"/>
          <p:cNvSpPr>
            <a:spLocks noGrp="1"/>
          </p:cNvSpPr>
          <p:nvPr>
            <p:ph type="body" sz="quarter" idx="12"/>
          </p:nvPr>
        </p:nvSpPr>
        <p:spPr/>
        <p:txBody>
          <a:bodyPr/>
          <a:lstStyle/>
          <a:p>
            <a:pPr marL="0" indent="0">
              <a:buNone/>
            </a:pPr>
            <a:r>
              <a:rPr lang="en-US" dirty="0"/>
              <a:t>de Wit R, et al. </a:t>
            </a:r>
            <a:r>
              <a:rPr lang="en-US" i="1" dirty="0"/>
              <a:t>N Engl J Med</a:t>
            </a:r>
            <a:r>
              <a:rPr lang="en-US" dirty="0"/>
              <a:t>. 2019;381:2506-2518.</a:t>
            </a:r>
          </a:p>
        </p:txBody>
      </p:sp>
      <p:pic>
        <p:nvPicPr>
          <p:cNvPr id="8" name="Picture 7">
            <a:extLst>
              <a:ext uri="{FF2B5EF4-FFF2-40B4-BE49-F238E27FC236}">
                <a16:creationId xmlns:a16="http://schemas.microsoft.com/office/drawing/2014/main" id="{130566CE-D228-4264-AECB-44D725D1A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5"/>
          <a:stretch/>
        </p:blipFill>
        <p:spPr>
          <a:xfrm>
            <a:off x="92119" y="2141838"/>
            <a:ext cx="6251531" cy="3009557"/>
          </a:xfrm>
          <a:prstGeom prst="rect">
            <a:avLst/>
          </a:prstGeom>
        </p:spPr>
      </p:pic>
      <p:sp>
        <p:nvSpPr>
          <p:cNvPr id="4" name="TextBox 3"/>
          <p:cNvSpPr txBox="1"/>
          <p:nvPr/>
        </p:nvSpPr>
        <p:spPr>
          <a:xfrm>
            <a:off x="1274119" y="1455637"/>
            <a:ext cx="348186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Imaging-based PFS </a:t>
            </a:r>
          </a:p>
        </p:txBody>
      </p:sp>
      <p:sp>
        <p:nvSpPr>
          <p:cNvPr id="6" name="TextBox 5"/>
          <p:cNvSpPr txBox="1"/>
          <p:nvPr/>
        </p:nvSpPr>
        <p:spPr>
          <a:xfrm>
            <a:off x="8479841" y="1455636"/>
            <a:ext cx="348186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Median OS</a:t>
            </a:r>
          </a:p>
        </p:txBody>
      </p:sp>
      <p:sp>
        <p:nvSpPr>
          <p:cNvPr id="5" name="TextBox 4">
            <a:extLst>
              <a:ext uri="{FF2B5EF4-FFF2-40B4-BE49-F238E27FC236}">
                <a16:creationId xmlns:a16="http://schemas.microsoft.com/office/drawing/2014/main" id="{4E54B6AF-B143-2C8B-D0BE-B3EFD7E5C6F6}"/>
              </a:ext>
            </a:extLst>
          </p:cNvPr>
          <p:cNvSpPr txBox="1"/>
          <p:nvPr/>
        </p:nvSpPr>
        <p:spPr>
          <a:xfrm>
            <a:off x="724829" y="5564458"/>
            <a:ext cx="6552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Confirmed limited efficacy when sequencing ARPI (cross resistance) </a:t>
            </a:r>
          </a:p>
        </p:txBody>
      </p:sp>
    </p:spTree>
    <p:extLst>
      <p:ext uri="{BB962C8B-B14F-4D97-AF65-F5344CB8AC3E}">
        <p14:creationId xmlns:p14="http://schemas.microsoft.com/office/powerpoint/2010/main" val="4128031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54F3D2-8A87-744D-B596-DA5CA6DDE9E2}"/>
              </a:ext>
            </a:extLst>
          </p:cNvPr>
          <p:cNvSpPr txBox="1"/>
          <p:nvPr/>
        </p:nvSpPr>
        <p:spPr>
          <a:xfrm>
            <a:off x="1626068" y="131329"/>
            <a:ext cx="1020631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Precision Medicine in Advanced Prostate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75B0554-09CC-F56A-0CDC-25A0200A2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149" y="988479"/>
            <a:ext cx="6133171" cy="5307305"/>
          </a:xfrm>
          <a:prstGeom prst="rect">
            <a:avLst/>
          </a:prstGeom>
        </p:spPr>
      </p:pic>
      <p:sp>
        <p:nvSpPr>
          <p:cNvPr id="3" name="TextBox 2">
            <a:extLst>
              <a:ext uri="{FF2B5EF4-FFF2-40B4-BE49-F238E27FC236}">
                <a16:creationId xmlns:a16="http://schemas.microsoft.com/office/drawing/2014/main" id="{68BD0FE1-57A9-8874-FCCA-FFA944BC9218}"/>
              </a:ext>
            </a:extLst>
          </p:cNvPr>
          <p:cNvSpPr txBox="1"/>
          <p:nvPr/>
        </p:nvSpPr>
        <p:spPr>
          <a:xfrm>
            <a:off x="2886155" y="6443559"/>
            <a:ext cx="30771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Rev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Urol</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a:t>
            </a:r>
          </a:p>
        </p:txBody>
      </p:sp>
    </p:spTree>
    <p:extLst>
      <p:ext uri="{BB962C8B-B14F-4D97-AF65-F5344CB8AC3E}">
        <p14:creationId xmlns:p14="http://schemas.microsoft.com/office/powerpoint/2010/main" val="2790666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29" y="127381"/>
            <a:ext cx="10515600" cy="1325563"/>
          </a:xfrm>
        </p:spPr>
        <p:txBody>
          <a:bodyPr/>
          <a:lstStyle/>
          <a:p>
            <a:r>
              <a:rPr lang="en-US" b="1" dirty="0">
                <a:latin typeface="+mn-lt"/>
              </a:rPr>
              <a:t>Genomic Testing Considerations</a:t>
            </a:r>
          </a:p>
        </p:txBody>
      </p:sp>
      <p:graphicFrame>
        <p:nvGraphicFramePr>
          <p:cNvPr id="6" name="Table 5"/>
          <p:cNvGraphicFramePr>
            <a:graphicFrameLocks noGrp="1"/>
          </p:cNvGraphicFramePr>
          <p:nvPr/>
        </p:nvGraphicFramePr>
        <p:xfrm>
          <a:off x="449163" y="1451559"/>
          <a:ext cx="11619071" cy="4693920"/>
        </p:xfrm>
        <a:graphic>
          <a:graphicData uri="http://schemas.openxmlformats.org/drawingml/2006/table">
            <a:tbl>
              <a:tblPr bandRow="1">
                <a:tableStyleId>{5C22544A-7EE6-4342-B048-85BDC9FD1C3A}</a:tableStyleId>
              </a:tblPr>
              <a:tblGrid>
                <a:gridCol w="11619071">
                  <a:extLst>
                    <a:ext uri="{9D8B030D-6E8A-4147-A177-3AD203B41FA5}">
                      <a16:colId xmlns:a16="http://schemas.microsoft.com/office/drawing/2014/main" val="3829220672"/>
                    </a:ext>
                  </a:extLst>
                </a:gridCol>
              </a:tblGrid>
              <a:tr h="1402080">
                <a:tc>
                  <a:txBody>
                    <a:bodyPr/>
                    <a:lstStyle/>
                    <a:p>
                      <a:r>
                        <a:rPr lang="en-US" sz="2100" dirty="0"/>
                        <a:t>Primary tumor</a:t>
                      </a:r>
                    </a:p>
                    <a:p>
                      <a:pPr marL="228600" indent="-228600">
                        <a:buClr>
                          <a:srgbClr val="3894A2"/>
                        </a:buClr>
                        <a:buFont typeface="Arial" panose="020B0604020202020204" pitchFamily="34" charset="0"/>
                        <a:buChar char="•"/>
                      </a:pPr>
                      <a:r>
                        <a:rPr lang="en-US" sz="2100" dirty="0"/>
                        <a:t>Advantages: non-invasive, HRD alterations tend to be early events</a:t>
                      </a:r>
                    </a:p>
                    <a:p>
                      <a:pPr marL="228600" indent="-228600">
                        <a:buClr>
                          <a:srgbClr val="3894A2"/>
                        </a:buClr>
                        <a:buFont typeface="Arial" panose="020B0604020202020204" pitchFamily="34" charset="0"/>
                        <a:buChar char="•"/>
                      </a:pPr>
                      <a:r>
                        <a:rPr lang="en-US" sz="2100" dirty="0"/>
                        <a:t>Disadvantages: tissue quality (in </a:t>
                      </a:r>
                      <a:r>
                        <a:rPr lang="en-US" sz="2100" dirty="0" err="1"/>
                        <a:t>PROfound</a:t>
                      </a:r>
                      <a:r>
                        <a:rPr lang="en-US" sz="2100" dirty="0"/>
                        <a:t>, quality control failures in 31%), heterogeneity</a:t>
                      </a:r>
                    </a:p>
                  </a:txBody>
                  <a:tcPr marL="121920" marR="121920" marT="60960" marB="60960">
                    <a:solidFill>
                      <a:schemeClr val="tx1">
                        <a:lumMod val="10000"/>
                        <a:lumOff val="90000"/>
                      </a:schemeClr>
                    </a:solidFill>
                  </a:tcPr>
                </a:tc>
                <a:extLst>
                  <a:ext uri="{0D108BD9-81ED-4DB2-BD59-A6C34878D82A}">
                    <a16:rowId xmlns:a16="http://schemas.microsoft.com/office/drawing/2014/main" val="2073245369"/>
                  </a:ext>
                </a:extLst>
              </a:tr>
              <a:tr h="1097280">
                <a:tc>
                  <a:txBody>
                    <a:bodyPr/>
                    <a:lstStyle/>
                    <a:p>
                      <a:r>
                        <a:rPr lang="en-US" sz="2100" dirty="0"/>
                        <a:t>Metastatic tumor</a:t>
                      </a:r>
                    </a:p>
                    <a:p>
                      <a:pPr marL="228600" indent="-228600">
                        <a:buClr>
                          <a:srgbClr val="3894A2"/>
                        </a:buClr>
                        <a:buFont typeface="Arial" panose="020B0604020202020204" pitchFamily="34" charset="0"/>
                        <a:buChar char="•"/>
                      </a:pPr>
                      <a:r>
                        <a:rPr lang="en-US" sz="2100" dirty="0"/>
                        <a:t>Advantages: captures acquired alterations and tissue phenotype</a:t>
                      </a:r>
                    </a:p>
                    <a:p>
                      <a:pPr marL="228600" indent="-228600">
                        <a:buClr>
                          <a:srgbClr val="3894A2"/>
                        </a:buClr>
                        <a:buFont typeface="Arial" panose="020B0604020202020204" pitchFamily="34" charset="0"/>
                        <a:buChar char="•"/>
                      </a:pPr>
                      <a:r>
                        <a:rPr lang="en-US" sz="2100" dirty="0"/>
                        <a:t>Disadvantages: invasive, bone metastatic biopsies for NGS are challenging </a:t>
                      </a:r>
                    </a:p>
                  </a:txBody>
                  <a:tcPr marL="121920" marR="121920" marT="60960" marB="60960">
                    <a:solidFill>
                      <a:schemeClr val="bg1"/>
                    </a:solidFill>
                  </a:tcPr>
                </a:tc>
                <a:extLst>
                  <a:ext uri="{0D108BD9-81ED-4DB2-BD59-A6C34878D82A}">
                    <a16:rowId xmlns:a16="http://schemas.microsoft.com/office/drawing/2014/main" val="4169992960"/>
                  </a:ext>
                </a:extLst>
              </a:tr>
              <a:tr h="1422400">
                <a:tc>
                  <a:txBody>
                    <a:bodyPr/>
                    <a:lstStyle/>
                    <a:p>
                      <a:r>
                        <a:rPr lang="en-US" sz="2100" dirty="0"/>
                        <a:t>Liquid biopsy (</a:t>
                      </a:r>
                      <a:r>
                        <a:rPr lang="en-US" sz="2100" dirty="0" err="1"/>
                        <a:t>ctDNA</a:t>
                      </a:r>
                      <a:r>
                        <a:rPr lang="en-US" sz="2100" dirty="0"/>
                        <a:t>)</a:t>
                      </a:r>
                    </a:p>
                    <a:p>
                      <a:pPr marL="228600" indent="-228600">
                        <a:buClr>
                          <a:srgbClr val="3894A2"/>
                        </a:buClr>
                        <a:buFont typeface="Arial" panose="020B0604020202020204" pitchFamily="34" charset="0"/>
                        <a:buChar char="•"/>
                      </a:pPr>
                      <a:r>
                        <a:rPr lang="en-US" sz="2100" dirty="0"/>
                        <a:t>Advantages: non-invasive, reflects matched tumor biopsy</a:t>
                      </a:r>
                    </a:p>
                    <a:p>
                      <a:pPr marL="228600" indent="-228600">
                        <a:buClr>
                          <a:srgbClr val="3894A2"/>
                        </a:buClr>
                        <a:buFont typeface="Arial" panose="020B0604020202020204" pitchFamily="34" charset="0"/>
                        <a:buChar char="•"/>
                      </a:pPr>
                      <a:r>
                        <a:rPr lang="en-US" sz="2100" dirty="0"/>
                        <a:t>Disadvantages: dependent on tumor content, deletions (</a:t>
                      </a:r>
                      <a:r>
                        <a:rPr lang="en-US" sz="2100" dirty="0" err="1"/>
                        <a:t>eg</a:t>
                      </a:r>
                      <a:r>
                        <a:rPr lang="en-US" sz="2100" dirty="0"/>
                        <a:t>, </a:t>
                      </a:r>
                      <a:r>
                        <a:rPr lang="en-US" sz="2100" i="1" dirty="0"/>
                        <a:t>BRCA2</a:t>
                      </a:r>
                      <a:r>
                        <a:rPr lang="en-US" sz="2100" dirty="0"/>
                        <a:t>) not as robust as mutations, misses complex structural rearrangements, can be confounded by clonal hematopoiesis (particularly for </a:t>
                      </a:r>
                      <a:r>
                        <a:rPr lang="en-US" sz="2100" i="1" dirty="0"/>
                        <a:t>ATM</a:t>
                      </a:r>
                      <a:r>
                        <a:rPr lang="en-US" sz="2100" dirty="0"/>
                        <a:t>)</a:t>
                      </a:r>
                    </a:p>
                  </a:txBody>
                  <a:tcPr marL="121920" marR="121920" marT="60960" marB="60960">
                    <a:solidFill>
                      <a:schemeClr val="tx1">
                        <a:lumMod val="10000"/>
                        <a:lumOff val="90000"/>
                      </a:schemeClr>
                    </a:solidFill>
                  </a:tcPr>
                </a:tc>
                <a:extLst>
                  <a:ext uri="{0D108BD9-81ED-4DB2-BD59-A6C34878D82A}">
                    <a16:rowId xmlns:a16="http://schemas.microsoft.com/office/drawing/2014/main" val="3918446969"/>
                  </a:ext>
                </a:extLst>
              </a:tr>
              <a:tr h="772160">
                <a:tc>
                  <a:txBody>
                    <a:bodyPr/>
                    <a:lstStyle/>
                    <a:p>
                      <a:r>
                        <a:rPr lang="en-US" sz="2100" dirty="0"/>
                        <a:t>Germline testing (blood/saliva)</a:t>
                      </a:r>
                    </a:p>
                    <a:p>
                      <a:pPr marL="228600" indent="-228600">
                        <a:buClr>
                          <a:srgbClr val="3894A2"/>
                        </a:buClr>
                        <a:buFont typeface="Arial" panose="020B0604020202020204" pitchFamily="34" charset="0"/>
                        <a:buChar char="•"/>
                      </a:pPr>
                      <a:r>
                        <a:rPr lang="en-US" sz="2100" dirty="0"/>
                        <a:t>Noninvasive, family implications, somatic testing should not replace germline</a:t>
                      </a:r>
                    </a:p>
                  </a:txBody>
                  <a:tcPr marL="121920" marR="121920" marT="60960" marB="60960">
                    <a:solidFill>
                      <a:schemeClr val="bg1"/>
                    </a:solidFill>
                  </a:tcPr>
                </a:tc>
                <a:extLst>
                  <a:ext uri="{0D108BD9-81ED-4DB2-BD59-A6C34878D82A}">
                    <a16:rowId xmlns:a16="http://schemas.microsoft.com/office/drawing/2014/main" val="153684628"/>
                  </a:ext>
                </a:extLst>
              </a:tr>
            </a:tbl>
          </a:graphicData>
        </a:graphic>
      </p:graphicFrame>
      <p:sp>
        <p:nvSpPr>
          <p:cNvPr id="4" name="Rectangle 3">
            <a:extLst>
              <a:ext uri="{FF2B5EF4-FFF2-40B4-BE49-F238E27FC236}">
                <a16:creationId xmlns:a16="http://schemas.microsoft.com/office/drawing/2014/main" id="{36426AB2-37DE-0645-B69D-5680DAB6B476}"/>
              </a:ext>
            </a:extLst>
          </p:cNvPr>
          <p:cNvSpPr/>
          <p:nvPr/>
        </p:nvSpPr>
        <p:spPr>
          <a:xfrm>
            <a:off x="1418491" y="6576647"/>
            <a:ext cx="9482871" cy="281354"/>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18A3AA4-868F-D6C3-DAC9-34F16E394202}"/>
              </a:ext>
            </a:extLst>
          </p:cNvPr>
          <p:cNvSpPr txBox="1"/>
          <p:nvPr/>
        </p:nvSpPr>
        <p:spPr>
          <a:xfrm>
            <a:off x="769434" y="6378498"/>
            <a:ext cx="2872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Mateo et al Nat Cancer 2020</a:t>
            </a:r>
          </a:p>
        </p:txBody>
      </p:sp>
    </p:spTree>
    <p:extLst>
      <p:ext uri="{BB962C8B-B14F-4D97-AF65-F5344CB8AC3E}">
        <p14:creationId xmlns:p14="http://schemas.microsoft.com/office/powerpoint/2010/main" val="12896975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BB97-8943-37DC-A5AD-6E137E4E42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54ED965-3E22-5ED5-0A4D-A40E1838D6B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BEF42C3E-31C0-42E9-0946-480BADE775A7}"/>
              </a:ext>
            </a:extLst>
          </p:cNvPr>
          <p:cNvSpPr>
            <a:spLocks noGrp="1"/>
          </p:cNvSpPr>
          <p:nvPr>
            <p:ph type="body" sz="quarter" idx="14"/>
          </p:nvPr>
        </p:nvSpPr>
        <p:spPr/>
        <p:txBody>
          <a:bodyPr/>
          <a:lstStyle/>
          <a:p>
            <a:endParaRPr lang="en-US"/>
          </a:p>
        </p:txBody>
      </p:sp>
      <p:pic>
        <p:nvPicPr>
          <p:cNvPr id="6" name="Picture 5" descr="Table&#10;&#10;Description automatically generated with medium confidence">
            <a:extLst>
              <a:ext uri="{FF2B5EF4-FFF2-40B4-BE49-F238E27FC236}">
                <a16:creationId xmlns:a16="http://schemas.microsoft.com/office/drawing/2014/main" id="{2F118B74-0E95-430D-A99D-F465F040B8EF}"/>
              </a:ext>
            </a:extLst>
          </p:cNvPr>
          <p:cNvPicPr>
            <a:picLocks noChangeAspect="1"/>
          </p:cNvPicPr>
          <p:nvPr/>
        </p:nvPicPr>
        <p:blipFill>
          <a:blip r:embed="rId2"/>
          <a:stretch>
            <a:fillRect/>
          </a:stretch>
        </p:blipFill>
        <p:spPr>
          <a:xfrm>
            <a:off x="198531" y="182880"/>
            <a:ext cx="11546536" cy="6372224"/>
          </a:xfrm>
          <a:prstGeom prst="rect">
            <a:avLst/>
          </a:prstGeom>
        </p:spPr>
      </p:pic>
    </p:spTree>
    <p:extLst>
      <p:ext uri="{BB962C8B-B14F-4D97-AF65-F5344CB8AC3E}">
        <p14:creationId xmlns:p14="http://schemas.microsoft.com/office/powerpoint/2010/main" val="22370750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88A8-9CE1-C541-843D-62BAEB86EFE0}"/>
              </a:ext>
            </a:extLst>
          </p:cNvPr>
          <p:cNvSpPr>
            <a:spLocks noGrp="1"/>
          </p:cNvSpPr>
          <p:nvPr>
            <p:ph type="title"/>
          </p:nvPr>
        </p:nvSpPr>
        <p:spPr>
          <a:xfrm>
            <a:off x="1403346" y="355652"/>
            <a:ext cx="11362945" cy="868680"/>
          </a:xfrm>
        </p:spPr>
        <p:txBody>
          <a:bodyPr/>
          <a:lstStyle/>
          <a:p>
            <a:r>
              <a:rPr lang="en-US" dirty="0"/>
              <a:t>Identification of patients for pembrolizumab</a:t>
            </a:r>
          </a:p>
        </p:txBody>
      </p:sp>
      <p:pic>
        <p:nvPicPr>
          <p:cNvPr id="6" name="Picture 5" descr="Text&#10;&#10;Description automatically generated">
            <a:extLst>
              <a:ext uri="{FF2B5EF4-FFF2-40B4-BE49-F238E27FC236}">
                <a16:creationId xmlns:a16="http://schemas.microsoft.com/office/drawing/2014/main" id="{956838FD-2B0E-EF4E-A58B-E4A77B331354}"/>
              </a:ext>
            </a:extLst>
          </p:cNvPr>
          <p:cNvPicPr>
            <a:picLocks noChangeAspect="1"/>
          </p:cNvPicPr>
          <p:nvPr/>
        </p:nvPicPr>
        <p:blipFill>
          <a:blip r:embed="rId3"/>
          <a:stretch>
            <a:fillRect/>
          </a:stretch>
        </p:blipFill>
        <p:spPr>
          <a:xfrm>
            <a:off x="6885246" y="2118240"/>
            <a:ext cx="3380913" cy="3033115"/>
          </a:xfrm>
          <a:prstGeom prst="rect">
            <a:avLst/>
          </a:prstGeom>
        </p:spPr>
      </p:pic>
      <p:sp>
        <p:nvSpPr>
          <p:cNvPr id="9" name="TextBox 8">
            <a:extLst>
              <a:ext uri="{FF2B5EF4-FFF2-40B4-BE49-F238E27FC236}">
                <a16:creationId xmlns:a16="http://schemas.microsoft.com/office/drawing/2014/main" id="{CCE30AAC-E6D6-7348-90A0-B2AACD1D01CE}"/>
              </a:ext>
            </a:extLst>
          </p:cNvPr>
          <p:cNvSpPr txBox="1"/>
          <p:nvPr/>
        </p:nvSpPr>
        <p:spPr>
          <a:xfrm>
            <a:off x="6642360" y="5344164"/>
            <a:ext cx="5602982"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Combined Positive Score (CPS) --- Negative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Genomic testing of metastatic bx failed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tumor bx unsuccessful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3" name="TextBox 12">
            <a:extLst>
              <a:ext uri="{FF2B5EF4-FFF2-40B4-BE49-F238E27FC236}">
                <a16:creationId xmlns:a16="http://schemas.microsoft.com/office/drawing/2014/main" id="{6E851D22-1D56-574B-8DCC-C5AF18FB88ED}"/>
              </a:ext>
            </a:extLst>
          </p:cNvPr>
          <p:cNvSpPr txBox="1"/>
          <p:nvPr/>
        </p:nvSpPr>
        <p:spPr>
          <a:xfrm>
            <a:off x="381399" y="1380498"/>
            <a:ext cx="107931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yo</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 abiraterone, sip-T, docetaxel, enzalutamide, ARV110, with POD. No response to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darolutamide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B7C0428-0850-4A4A-AEBC-E672A68E11A6}"/>
              </a:ext>
            </a:extLst>
          </p:cNvPr>
          <p:cNvSpPr/>
          <p:nvPr/>
        </p:nvSpPr>
        <p:spPr>
          <a:xfrm>
            <a:off x="375138" y="6142892"/>
            <a:ext cx="1696550" cy="694944"/>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
            <a:extLst>
              <a:ext uri="{FF2B5EF4-FFF2-40B4-BE49-F238E27FC236}">
                <a16:creationId xmlns:a16="http://schemas.microsoft.com/office/drawing/2014/main" id="{D269A4D3-44B8-DD4B-BF36-78FF92E3936D}"/>
              </a:ext>
            </a:extLst>
          </p:cNvPr>
          <p:cNvSpPr>
            <a:spLocks noChangeArrowheads="1"/>
          </p:cNvSpPr>
          <p:nvPr/>
        </p:nvSpPr>
        <p:spPr bwMode="auto">
          <a:xfrm>
            <a:off x="539262" y="2641242"/>
            <a:ext cx="3003422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4/7/21; PSA 39.79 ng/ml, pembrolizumab #1</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4/28/21: PSA 104.7 ng/ml, pembrolizumab #2</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5/19/21: PSA 91.13 ng/ml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6/2/21:  PSA 56.73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6/23/21: PSA 45.54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7/14/21: PSA 11.8 ng/ml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8/2021: PSA 5.18 ng/ml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847884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0E07C-F02A-2B4A-87D2-D7B686D70E33}"/>
              </a:ext>
            </a:extLst>
          </p:cNvPr>
          <p:cNvSpPr>
            <a:spLocks noGrp="1"/>
          </p:cNvSpPr>
          <p:nvPr>
            <p:ph idx="1"/>
          </p:nvPr>
        </p:nvSpPr>
        <p:spPr/>
        <p:txBody>
          <a:bodyPr>
            <a:normAutofit/>
          </a:bodyPr>
          <a:lstStyle/>
          <a:p>
            <a:endParaRPr lang="en-US" sz="2000" i="1" dirty="0"/>
          </a:p>
          <a:p>
            <a:endParaRPr lang="en-US" sz="1700" dirty="0"/>
          </a:p>
        </p:txBody>
      </p:sp>
      <p:sp>
        <p:nvSpPr>
          <p:cNvPr id="5" name="Text Placeholder 4"/>
          <p:cNvSpPr>
            <a:spLocks noGrp="1"/>
          </p:cNvSpPr>
          <p:nvPr>
            <p:ph type="body" sz="quarter" idx="10"/>
          </p:nvPr>
        </p:nvSpPr>
        <p:spPr>
          <a:xfrm>
            <a:off x="232250" y="6206064"/>
            <a:ext cx="11085039" cy="475488"/>
          </a:xfrm>
        </p:spPr>
        <p:txBody>
          <a:bodyPr/>
          <a:lstStyle/>
          <a:p>
            <a:r>
              <a:rPr lang="en-US" dirty="0"/>
              <a:t>Patnaik A, et al. Cancer </a:t>
            </a:r>
            <a:r>
              <a:rPr lang="en-US" dirty="0" err="1"/>
              <a:t>Discov</a:t>
            </a:r>
            <a:r>
              <a:rPr lang="en-US" dirty="0"/>
              <a:t>. 2017;7:750-765. Agarwal N, et al. GU ASCO 2020</a:t>
            </a:r>
          </a:p>
        </p:txBody>
      </p:sp>
      <p:sp>
        <p:nvSpPr>
          <p:cNvPr id="2" name="Title 1">
            <a:extLst>
              <a:ext uri="{FF2B5EF4-FFF2-40B4-BE49-F238E27FC236}">
                <a16:creationId xmlns:a16="http://schemas.microsoft.com/office/drawing/2014/main" id="{B4E25A80-6F2A-4C4E-8349-AAF2546F4C9D}"/>
              </a:ext>
            </a:extLst>
          </p:cNvPr>
          <p:cNvSpPr>
            <a:spLocks noGrp="1"/>
          </p:cNvSpPr>
          <p:nvPr>
            <p:ph type="title"/>
          </p:nvPr>
        </p:nvSpPr>
        <p:spPr>
          <a:xfrm>
            <a:off x="516969" y="-217595"/>
            <a:ext cx="10515600" cy="1325563"/>
          </a:xfrm>
        </p:spPr>
        <p:txBody>
          <a:bodyPr>
            <a:normAutofit/>
          </a:bodyPr>
          <a:lstStyle/>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Cabozantinib + Atezolizumab (COSMIC-021)</a:t>
            </a:r>
          </a:p>
        </p:txBody>
      </p:sp>
      <p:pic>
        <p:nvPicPr>
          <p:cNvPr id="7" name="Picture 6">
            <a:extLst>
              <a:ext uri="{FF2B5EF4-FFF2-40B4-BE49-F238E27FC236}">
                <a16:creationId xmlns:a16="http://schemas.microsoft.com/office/drawing/2014/main" id="{DCF08169-4766-EE4B-ADD5-E650FE21AAE3}"/>
              </a:ext>
            </a:extLst>
          </p:cNvPr>
          <p:cNvPicPr>
            <a:picLocks noChangeAspect="1"/>
          </p:cNvPicPr>
          <p:nvPr/>
        </p:nvPicPr>
        <p:blipFill rotWithShape="1">
          <a:blip r:embed="rId2"/>
          <a:srcRect l="45985" t="51233" r="-168" b="14639"/>
          <a:stretch/>
        </p:blipFill>
        <p:spPr>
          <a:xfrm>
            <a:off x="100279" y="1476354"/>
            <a:ext cx="5150147" cy="403857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B21A4E6-2B76-D048-9790-B69FAD0BDC24}"/>
              </a:ext>
            </a:extLst>
          </p:cNvPr>
          <p:cNvPicPr>
            <a:picLocks noChangeAspect="1"/>
          </p:cNvPicPr>
          <p:nvPr/>
        </p:nvPicPr>
        <p:blipFill rotWithShape="1">
          <a:blip r:embed="rId3">
            <a:extLst>
              <a:ext uri="{28A0092B-C50C-407E-A947-70E740481C1C}">
                <a14:useLocalDpi xmlns:a14="http://schemas.microsoft.com/office/drawing/2010/main" val="0"/>
              </a:ext>
            </a:extLst>
          </a:blip>
          <a:srcRect l="-1843" t="6696" r="1843" b="24506"/>
          <a:stretch/>
        </p:blipFill>
        <p:spPr>
          <a:xfrm>
            <a:off x="5798551" y="1685178"/>
            <a:ext cx="5868975" cy="3620925"/>
          </a:xfrm>
          <a:prstGeom prst="rect">
            <a:avLst/>
          </a:prstGeom>
        </p:spPr>
      </p:pic>
      <p:sp>
        <p:nvSpPr>
          <p:cNvPr id="6" name="TextBox 5"/>
          <p:cNvSpPr txBox="1"/>
          <p:nvPr/>
        </p:nvSpPr>
        <p:spPr>
          <a:xfrm>
            <a:off x="6062472" y="1309705"/>
            <a:ext cx="5465605"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Tumor Response per Investigator by RECIST v1.1</a:t>
            </a:r>
          </a:p>
        </p:txBody>
      </p:sp>
      <p:sp>
        <p:nvSpPr>
          <p:cNvPr id="11" name="TextBox 10"/>
          <p:cNvSpPr txBox="1"/>
          <p:nvPr/>
        </p:nvSpPr>
        <p:spPr>
          <a:xfrm>
            <a:off x="5976158" y="5225289"/>
            <a:ext cx="5691367" cy="1077218"/>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ORR was 32% among all 44 CRPC patients and 33% among 36 patients with high-risk clinical features (visceral and/or extra-pelvic lymph node metastases)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disease control rate among all 44 CRPC pts was 80%</a:t>
            </a:r>
          </a:p>
        </p:txBody>
      </p:sp>
      <p:sp>
        <p:nvSpPr>
          <p:cNvPr id="4" name="TextBox 3">
            <a:extLst>
              <a:ext uri="{FF2B5EF4-FFF2-40B4-BE49-F238E27FC236}">
                <a16:creationId xmlns:a16="http://schemas.microsoft.com/office/drawing/2014/main" id="{E6D0FD7F-271E-A3E3-74E0-E432D1E722FF}"/>
              </a:ext>
            </a:extLst>
          </p:cNvPr>
          <p:cNvSpPr txBox="1"/>
          <p:nvPr/>
        </p:nvSpPr>
        <p:spPr>
          <a:xfrm>
            <a:off x="524475" y="5468879"/>
            <a:ext cx="52740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IO for biomarker unselected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has limited activity. Multiple IO combos have been investigated</a:t>
            </a:r>
          </a:p>
        </p:txBody>
      </p:sp>
    </p:spTree>
    <p:extLst>
      <p:ext uri="{BB962C8B-B14F-4D97-AF65-F5344CB8AC3E}">
        <p14:creationId xmlns:p14="http://schemas.microsoft.com/office/powerpoint/2010/main" val="1526577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EBF6-5F35-7B0E-87F2-A1F5859A63D0}"/>
              </a:ext>
            </a:extLst>
          </p:cNvPr>
          <p:cNvSpPr>
            <a:spLocks noGrp="1"/>
          </p:cNvSpPr>
          <p:nvPr>
            <p:ph type="title"/>
          </p:nvPr>
        </p:nvSpPr>
        <p:spPr>
          <a:xfrm>
            <a:off x="700165" y="609600"/>
            <a:ext cx="10334469" cy="457200"/>
          </a:xfrm>
        </p:spPr>
        <p:txBody>
          <a:bodyPr/>
          <a:lstStyle/>
          <a:p>
            <a:r>
              <a:rPr lang="en-US" sz="3600" dirty="0"/>
              <a:t>New and Emerging Therapies for </a:t>
            </a:r>
            <a:r>
              <a:rPr lang="en-US" sz="3600" dirty="0" err="1"/>
              <a:t>mCRPC</a:t>
            </a:r>
            <a:r>
              <a:rPr lang="en-US" sz="3600" dirty="0"/>
              <a:t> </a:t>
            </a:r>
          </a:p>
        </p:txBody>
      </p:sp>
      <p:sp>
        <p:nvSpPr>
          <p:cNvPr id="3" name="Text Placeholder 2">
            <a:extLst>
              <a:ext uri="{FF2B5EF4-FFF2-40B4-BE49-F238E27FC236}">
                <a16:creationId xmlns:a16="http://schemas.microsoft.com/office/drawing/2014/main" id="{C6967FB8-C906-D5B1-51BE-92E30377114A}"/>
              </a:ext>
            </a:extLst>
          </p:cNvPr>
          <p:cNvSpPr>
            <a:spLocks noGrp="1"/>
          </p:cNvSpPr>
          <p:nvPr>
            <p:ph type="body" sz="quarter" idx="12"/>
          </p:nvPr>
        </p:nvSpPr>
        <p:spPr>
          <a:xfrm>
            <a:off x="550069" y="1323974"/>
            <a:ext cx="11122820" cy="5534025"/>
          </a:xfrm>
        </p:spPr>
        <p:txBody>
          <a:bodyPr>
            <a:normAutofit/>
          </a:bodyPr>
          <a:lstStyle/>
          <a:p>
            <a:pPr marL="457200" indent="-457200">
              <a:buFont typeface="Arial" panose="020B0604020202020204" pitchFamily="34" charset="0"/>
              <a:buChar char="•"/>
            </a:pPr>
            <a:r>
              <a:rPr lang="en-US" dirty="0"/>
              <a:t>Targeting the AR – e.g., AR-degraders, ODM-208, BAT</a:t>
            </a:r>
          </a:p>
          <a:p>
            <a:pPr marL="1146175" lvl="1" indent="-457200"/>
            <a:r>
              <a:rPr lang="en-US" dirty="0"/>
              <a:t>AR is still key driver of </a:t>
            </a:r>
            <a:r>
              <a:rPr lang="en-US" dirty="0" err="1"/>
              <a:t>mCRPC</a:t>
            </a:r>
            <a:r>
              <a:rPr lang="en-US" dirty="0"/>
              <a:t> </a:t>
            </a:r>
          </a:p>
          <a:p>
            <a:pPr marL="457200" indent="-457200">
              <a:buFont typeface="Arial" panose="020B0604020202020204" pitchFamily="34" charset="0"/>
              <a:buChar char="•"/>
            </a:pPr>
            <a:r>
              <a:rPr lang="en-US" dirty="0"/>
              <a:t>PSMA therapies – e.g., Ac-PSMA, T-cell engagers, CAR-T</a:t>
            </a:r>
          </a:p>
          <a:p>
            <a:pPr marL="1146175" lvl="1" indent="-457200"/>
            <a:r>
              <a:rPr lang="en-US" dirty="0"/>
              <a:t>PSMA may still be expressed in patients post-</a:t>
            </a:r>
            <a:r>
              <a:rPr lang="en-US" baseline="30000" dirty="0"/>
              <a:t>177</a:t>
            </a:r>
            <a:r>
              <a:rPr lang="en-US" dirty="0"/>
              <a:t>Lu-PSMA-617</a:t>
            </a:r>
          </a:p>
          <a:p>
            <a:pPr marL="457200" indent="-457200">
              <a:buFont typeface="Arial" panose="020B0604020202020204" pitchFamily="34" charset="0"/>
              <a:buChar char="•"/>
            </a:pPr>
            <a:r>
              <a:rPr lang="en-US" dirty="0"/>
              <a:t>Other cell surface targets – e.g., TROP2, B7-H3, DLL3</a:t>
            </a:r>
          </a:p>
          <a:p>
            <a:pPr marL="1146175" lvl="1" indent="-457200"/>
            <a:r>
              <a:rPr lang="en-US" dirty="0"/>
              <a:t>Potential role for biomarkers selection/molecular imaging </a:t>
            </a:r>
          </a:p>
          <a:p>
            <a:pPr marL="457200" indent="-457200">
              <a:buFont typeface="Arial" panose="020B0604020202020204" pitchFamily="34" charset="0"/>
              <a:buChar char="•"/>
            </a:pPr>
            <a:r>
              <a:rPr lang="en-US" dirty="0"/>
              <a:t>Targeting non-AR driven disease – </a:t>
            </a:r>
            <a:r>
              <a:rPr lang="en-US" dirty="0" err="1"/>
              <a:t>e.g</a:t>
            </a:r>
            <a:r>
              <a:rPr lang="en-US" dirty="0"/>
              <a:t>, NEPC</a:t>
            </a:r>
          </a:p>
          <a:p>
            <a:pPr marL="457200" indent="-457200">
              <a:buFont typeface="Arial" panose="020B0604020202020204" pitchFamily="34" charset="0"/>
              <a:buChar char="•"/>
            </a:pPr>
            <a:r>
              <a:rPr lang="en-US" dirty="0"/>
              <a:t>Targeting other genomic alterations – </a:t>
            </a:r>
            <a:r>
              <a:rPr lang="en-US" dirty="0" err="1"/>
              <a:t>e.g</a:t>
            </a:r>
            <a:r>
              <a:rPr lang="en-US" dirty="0"/>
              <a:t>, PTEN (</a:t>
            </a:r>
            <a:r>
              <a:rPr lang="en-US" dirty="0" err="1"/>
              <a:t>AKTi</a:t>
            </a:r>
            <a:r>
              <a:rPr lang="en-US" dirty="0"/>
              <a:t>)</a:t>
            </a:r>
          </a:p>
          <a:p>
            <a:pPr marL="457200" indent="-457200">
              <a:buFont typeface="Arial" panose="020B0604020202020204" pitchFamily="34" charset="0"/>
              <a:buChar char="•"/>
            </a:pPr>
            <a:r>
              <a:rPr lang="en-US" dirty="0"/>
              <a:t>Rationale combination strategies</a:t>
            </a:r>
          </a:p>
          <a:p>
            <a:pPr marL="1146175" lvl="1" indent="-457200"/>
            <a:r>
              <a:rPr lang="en-US" dirty="0" err="1"/>
              <a:t>mCRPC</a:t>
            </a:r>
            <a:r>
              <a:rPr lang="en-US" dirty="0"/>
              <a:t> is a biologically heterogeneous disease</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117888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9DF19-61F9-71D7-C4D0-45610095FA91}"/>
              </a:ext>
            </a:extLst>
          </p:cNvPr>
          <p:cNvSpPr>
            <a:spLocks noGrp="1"/>
          </p:cNvSpPr>
          <p:nvPr>
            <p:ph type="title"/>
          </p:nvPr>
        </p:nvSpPr>
        <p:spPr/>
        <p:txBody>
          <a:bodyPr/>
          <a:lstStyle/>
          <a:p>
            <a:pPr defTabSz="914415" eaLnBrk="1" hangingPunct="1">
              <a:defRPr/>
            </a:pPr>
            <a:r>
              <a:rPr lang="en-US" dirty="0">
                <a:solidFill>
                  <a:srgbClr val="FFFF00"/>
                </a:solidFill>
                <a:latin typeface="Arial"/>
              </a:rPr>
              <a:t>Outline</a:t>
            </a:r>
          </a:p>
        </p:txBody>
      </p:sp>
      <p:sp>
        <p:nvSpPr>
          <p:cNvPr id="14338" name="Rectangle 3">
            <a:extLst>
              <a:ext uri="{FF2B5EF4-FFF2-40B4-BE49-F238E27FC236}">
                <a16:creationId xmlns:a16="http://schemas.microsoft.com/office/drawing/2014/main" id="{20F96356-BAE3-4E6E-9B4F-EB7A5D975129}"/>
              </a:ext>
            </a:extLst>
          </p:cNvPr>
          <p:cNvSpPr>
            <a:spLocks noGrp="1" noChangeArrowheads="1"/>
          </p:cNvSpPr>
          <p:nvPr>
            <p:ph idx="1"/>
          </p:nvPr>
        </p:nvSpPr>
        <p:spPr/>
        <p:txBody>
          <a:bodyPr/>
          <a:lstStyle/>
          <a:p>
            <a:pPr>
              <a:lnSpc>
                <a:spcPct val="130000"/>
              </a:lnSpc>
              <a:spcBef>
                <a:spcPts val="0"/>
              </a:spcBef>
              <a:defRPr/>
            </a:pPr>
            <a:r>
              <a:rPr lang="en-US" b="1" dirty="0"/>
              <a:t>ADT</a:t>
            </a:r>
          </a:p>
          <a:p>
            <a:pPr lvl="1">
              <a:lnSpc>
                <a:spcPct val="130000"/>
              </a:lnSpc>
              <a:spcBef>
                <a:spcPts val="0"/>
              </a:spcBef>
              <a:defRPr/>
            </a:pPr>
            <a:r>
              <a:rPr lang="en-US" b="1" dirty="0"/>
              <a:t>When and how</a:t>
            </a:r>
          </a:p>
          <a:p>
            <a:pPr>
              <a:lnSpc>
                <a:spcPct val="130000"/>
              </a:lnSpc>
              <a:spcBef>
                <a:spcPts val="0"/>
              </a:spcBef>
              <a:defRPr/>
            </a:pPr>
            <a:r>
              <a:rPr lang="en-US" b="1" dirty="0"/>
              <a:t>NHTs in </a:t>
            </a:r>
            <a:r>
              <a:rPr lang="en-US" b="1" dirty="0" err="1"/>
              <a:t>nmCSPC</a:t>
            </a:r>
            <a:endParaRPr lang="en-US" b="1" dirty="0"/>
          </a:p>
          <a:p>
            <a:pPr>
              <a:lnSpc>
                <a:spcPct val="130000"/>
              </a:lnSpc>
              <a:spcBef>
                <a:spcPts val="0"/>
              </a:spcBef>
              <a:defRPr/>
            </a:pPr>
            <a:r>
              <a:rPr lang="en-US" b="1" dirty="0"/>
              <a:t>NHTs in nmCRPC</a:t>
            </a:r>
          </a:p>
          <a:p>
            <a:pPr>
              <a:lnSpc>
                <a:spcPct val="130000"/>
              </a:lnSpc>
              <a:spcBef>
                <a:spcPts val="0"/>
              </a:spcBef>
              <a:defRPr/>
            </a:pPr>
            <a:r>
              <a:rPr lang="en-US" b="1" dirty="0"/>
              <a:t>Summary</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DFDB-0853-1274-FD63-AF985017852F}"/>
              </a:ext>
            </a:extLst>
          </p:cNvPr>
          <p:cNvSpPr>
            <a:spLocks noGrp="1"/>
          </p:cNvSpPr>
          <p:nvPr>
            <p:ph type="title"/>
          </p:nvPr>
        </p:nvSpPr>
        <p:spPr/>
        <p:txBody>
          <a:bodyPr/>
          <a:lstStyle/>
          <a:p>
            <a:r>
              <a:rPr lang="en-US" dirty="0">
                <a:solidFill>
                  <a:schemeClr val="bg1"/>
                </a:solidFill>
                <a:latin typeface="+mn-lt"/>
              </a:rPr>
              <a:t>ADT – When and how</a:t>
            </a:r>
          </a:p>
        </p:txBody>
      </p:sp>
    </p:spTree>
    <p:extLst>
      <p:ext uri="{BB962C8B-B14F-4D97-AF65-F5344CB8AC3E}">
        <p14:creationId xmlns:p14="http://schemas.microsoft.com/office/powerpoint/2010/main" val="1594337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F305-9E40-D30C-81F9-3B72B54207D5}"/>
              </a:ext>
            </a:extLst>
          </p:cNvPr>
          <p:cNvSpPr>
            <a:spLocks noGrp="1"/>
          </p:cNvSpPr>
          <p:nvPr>
            <p:ph type="title"/>
          </p:nvPr>
        </p:nvSpPr>
        <p:spPr/>
        <p:txBody>
          <a:bodyPr/>
          <a:lstStyle/>
          <a:p>
            <a:r>
              <a:rPr lang="en-US" dirty="0"/>
              <a:t>Key unanswered questions for ADT</a:t>
            </a:r>
          </a:p>
        </p:txBody>
      </p:sp>
      <p:sp>
        <p:nvSpPr>
          <p:cNvPr id="5" name="Content Placeholder 4">
            <a:extLst>
              <a:ext uri="{FF2B5EF4-FFF2-40B4-BE49-F238E27FC236}">
                <a16:creationId xmlns:a16="http://schemas.microsoft.com/office/drawing/2014/main" id="{70C35631-BC44-49FD-BD01-5CE914ACCA53}"/>
              </a:ext>
            </a:extLst>
          </p:cNvPr>
          <p:cNvSpPr>
            <a:spLocks noGrp="1"/>
          </p:cNvSpPr>
          <p:nvPr>
            <p:ph idx="1"/>
          </p:nvPr>
        </p:nvSpPr>
        <p:spPr/>
        <p:txBody>
          <a:bodyPr/>
          <a:lstStyle/>
          <a:p>
            <a:pPr>
              <a:spcBef>
                <a:spcPts val="300"/>
              </a:spcBef>
            </a:pPr>
            <a:r>
              <a:rPr lang="en-US" sz="2800" u="sng" dirty="0"/>
              <a:t>When</a:t>
            </a:r>
            <a:r>
              <a:rPr lang="en-US" sz="2800" dirty="0"/>
              <a:t> to start ADT</a:t>
            </a:r>
          </a:p>
          <a:p>
            <a:pPr>
              <a:spcBef>
                <a:spcPts val="300"/>
              </a:spcBef>
            </a:pPr>
            <a:r>
              <a:rPr lang="en-US" sz="2800" u="sng" dirty="0"/>
              <a:t>How </a:t>
            </a:r>
            <a:r>
              <a:rPr lang="en-US" sz="2800" dirty="0"/>
              <a:t>to deliver ADT</a:t>
            </a:r>
          </a:p>
          <a:p>
            <a:pPr lvl="1">
              <a:spcBef>
                <a:spcPts val="300"/>
              </a:spcBef>
            </a:pPr>
            <a:r>
              <a:rPr lang="en-US" sz="2400" dirty="0"/>
              <a:t>Intermittent vs. continuous</a:t>
            </a:r>
          </a:p>
          <a:p>
            <a:pPr lvl="1">
              <a:spcBef>
                <a:spcPts val="300"/>
              </a:spcBef>
            </a:pPr>
            <a:r>
              <a:rPr lang="en-US" sz="2400" dirty="0"/>
              <a:t>Combined androgen blockade vs. ADT alone</a:t>
            </a:r>
          </a:p>
          <a:p>
            <a:pPr lvl="1">
              <a:spcBef>
                <a:spcPts val="300"/>
              </a:spcBef>
            </a:pPr>
            <a:r>
              <a:rPr lang="en-US" sz="2400" dirty="0"/>
              <a:t>GnRH agonist vs. antagonist</a:t>
            </a:r>
          </a:p>
        </p:txBody>
      </p:sp>
    </p:spTree>
    <p:extLst>
      <p:ext uri="{BB962C8B-B14F-4D97-AF65-F5344CB8AC3E}">
        <p14:creationId xmlns:p14="http://schemas.microsoft.com/office/powerpoint/2010/main" val="2678374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575812" y="836712"/>
            <a:ext cx="426386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Himisha</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Beltran,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Lank Center for Genitourinary Oncology and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Division of Molecular and Cellular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Translational Research, Medical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836712"/>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575812" y="2760328"/>
            <a:ext cx="47548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Stephen J Freedland,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Staff Physician, Durham VA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Warschaw</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Robertson, Law Families Chair in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Prostate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Center for Integrated Research on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Lifestyle (CIRCL)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Education and Training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Samuel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Oschin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Comprehensive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Cedars-Sinai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2760328"/>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673960" y="2760328"/>
            <a:ext cx="439870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Neal D Shore,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CPI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Carolina Urologic Research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Medical Officer, Surgery/Urology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GenesisCare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CUSP: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Consortium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Myrtle Beach, South Carolina</a:t>
            </a:r>
          </a:p>
        </p:txBody>
      </p:sp>
      <p:sp>
        <p:nvSpPr>
          <p:cNvPr id="18" name="Text Box 7">
            <a:extLst>
              <a:ext uri="{FF2B5EF4-FFF2-40B4-BE49-F238E27FC236}">
                <a16:creationId xmlns:a16="http://schemas.microsoft.com/office/drawing/2014/main" id="{183FD838-80DD-0F4E-944D-92501ADA6563}"/>
              </a:ext>
            </a:extLst>
          </p:cNvPr>
          <p:cNvSpPr txBox="1">
            <a:spLocks noChangeArrowheads="1"/>
          </p:cNvSpPr>
          <p:nvPr/>
        </p:nvSpPr>
        <p:spPr bwMode="auto">
          <a:xfrm>
            <a:off x="7673959" y="908720"/>
            <a:ext cx="4754880"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Saad,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and Chief of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GU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Raymond Garneau Chair in Prostate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Montreal Hospital Center (CHUM)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Prostate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Montreal Cancer Institute/CRCHUM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Montréal, Québec, Canada</a:t>
            </a:r>
          </a:p>
        </p:txBody>
      </p:sp>
      <p:pic>
        <p:nvPicPr>
          <p:cNvPr id="19" name="Picture 18">
            <a:extLst>
              <a:ext uri="{FF2B5EF4-FFF2-40B4-BE49-F238E27FC236}">
                <a16:creationId xmlns:a16="http://schemas.microsoft.com/office/drawing/2014/main" id="{0515A943-4B9D-F747-814C-35F43EB115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2321" y="908720"/>
            <a:ext cx="1261872" cy="1261872"/>
          </a:xfrm>
          <a:prstGeom prst="rect">
            <a:avLst/>
          </a:prstGeom>
        </p:spPr>
      </p:pic>
      <p:sp>
        <p:nvSpPr>
          <p:cNvPr id="20" name="Text Box 9">
            <a:extLst>
              <a:ext uri="{FF2B5EF4-FFF2-40B4-BE49-F238E27FC236}">
                <a16:creationId xmlns:a16="http://schemas.microsoft.com/office/drawing/2014/main" id="{F59A398A-F5FF-5448-ADA7-D3FDE5E03F51}"/>
              </a:ext>
            </a:extLst>
          </p:cNvPr>
          <p:cNvSpPr txBox="1">
            <a:spLocks noChangeArrowheads="1"/>
          </p:cNvSpPr>
          <p:nvPr/>
        </p:nvSpPr>
        <p:spPr bwMode="auto">
          <a:xfrm>
            <a:off x="7673960" y="4653136"/>
            <a:ext cx="439870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4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400" b="1" i="0" u="none" strike="noStrike" kern="1200" cap="none" spc="0" normalizeH="0" baseline="0" noProof="0" dirty="0">
                <a:ln>
                  <a:noFill/>
                </a:ln>
                <a:solidFill>
                  <a:srgbClr val="000000"/>
                </a:solidFill>
                <a:effectLst/>
                <a:uLnTx/>
                <a:uFillTx/>
                <a:latin typeface="Calibri" pitchFamily="-72" charset="0"/>
                <a:ea typeface="MS PGothic" charset="0"/>
              </a:rPr>
              <a:t>Matthew R Smith, MD, PhD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Claire and John </a:t>
            </a:r>
            <a:r>
              <a:rPr kumimoji="0" lang="en-US" sz="1400" b="0" i="0" u="none" strike="noStrike" kern="1200" cap="none" spc="0" normalizeH="0" baseline="0" noProof="0" dirty="0" err="1">
                <a:ln>
                  <a:noFill/>
                </a:ln>
                <a:solidFill>
                  <a:srgbClr val="000000"/>
                </a:solidFill>
                <a:effectLst/>
                <a:uLnTx/>
                <a:uFillTx/>
                <a:latin typeface="Calibri" pitchFamily="-72" charset="0"/>
                <a:ea typeface="MS PGothic" charset="0"/>
              </a:rPr>
              <a:t>Bertucci</a:t>
            </a: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 Endowed Chair </a:t>
            </a:r>
            <a:b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in Genitourinary Cancers</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Professor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Harvard Medical School</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Director, Genitourinary Malignancies Program</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Massachusetts General Hospital 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itchFamily="-72" charset="0"/>
                <a:ea typeface="MS PGothic" charset="0"/>
              </a:rPr>
              <a:t>Boston, Massachusetts</a:t>
            </a:r>
          </a:p>
        </p:txBody>
      </p:sp>
      <p:pic>
        <p:nvPicPr>
          <p:cNvPr id="22" name="Picture 21">
            <a:extLst>
              <a:ext uri="{FF2B5EF4-FFF2-40B4-BE49-F238E27FC236}">
                <a16:creationId xmlns:a16="http://schemas.microsoft.com/office/drawing/2014/main" id="{629DE3C8-AE74-3348-9F49-0A69967C7B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2321" y="4653136"/>
            <a:ext cx="1261872" cy="1261872"/>
          </a:xfrm>
          <a:prstGeom prst="rect">
            <a:avLst/>
          </a:prstGeom>
        </p:spPr>
      </p:pic>
      <p:pic>
        <p:nvPicPr>
          <p:cNvPr id="4" name="Picture 3">
            <a:extLst>
              <a:ext uri="{FF2B5EF4-FFF2-40B4-BE49-F238E27FC236}">
                <a16:creationId xmlns:a16="http://schemas.microsoft.com/office/drawing/2014/main" id="{C96A65AB-1034-9CD1-B42A-11E219C2AF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2321" y="2760328"/>
            <a:ext cx="1261872" cy="1261872"/>
          </a:xfrm>
          <a:prstGeom prst="rect">
            <a:avLst/>
          </a:prstGeom>
        </p:spPr>
      </p:pic>
    </p:spTree>
    <p:custDataLst>
      <p:tags r:id="rId1"/>
    </p:custDataLst>
    <p:extLst>
      <p:ext uri="{BB962C8B-B14F-4D97-AF65-F5344CB8AC3E}">
        <p14:creationId xmlns:p14="http://schemas.microsoft.com/office/powerpoint/2010/main" val="3604231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0D0E6-EB41-1872-83FA-B7921D46666C}"/>
              </a:ext>
            </a:extLst>
          </p:cNvPr>
          <p:cNvSpPr>
            <a:spLocks noGrp="1"/>
          </p:cNvSpPr>
          <p:nvPr>
            <p:ph type="title"/>
          </p:nvPr>
        </p:nvSpPr>
        <p:spPr/>
        <p:txBody>
          <a:bodyPr/>
          <a:lstStyle/>
          <a:p>
            <a:r>
              <a:rPr lang="en-US" kern="0" dirty="0">
                <a:solidFill>
                  <a:srgbClr val="FFFF00"/>
                </a:solidFill>
              </a:rPr>
              <a:t>Agonist vs. Antagonist</a:t>
            </a:r>
            <a:endParaRPr lang="en-US" dirty="0"/>
          </a:p>
        </p:txBody>
      </p:sp>
      <p:sp>
        <p:nvSpPr>
          <p:cNvPr id="3" name="Content Placeholder 2">
            <a:extLst>
              <a:ext uri="{FF2B5EF4-FFF2-40B4-BE49-F238E27FC236}">
                <a16:creationId xmlns:a16="http://schemas.microsoft.com/office/drawing/2014/main" id="{55AD55D0-CB1D-2F63-3CE2-5A32B0870208}"/>
              </a:ext>
            </a:extLst>
          </p:cNvPr>
          <p:cNvSpPr>
            <a:spLocks noGrp="1"/>
          </p:cNvSpPr>
          <p:nvPr>
            <p:ph sz="half" idx="1"/>
          </p:nvPr>
        </p:nvSpPr>
        <p:spPr/>
        <p:txBody>
          <a:bodyPr/>
          <a:lstStyle/>
          <a:p>
            <a:pPr marL="0" indent="0" algn="ctr">
              <a:buNone/>
            </a:pPr>
            <a:r>
              <a:rPr lang="en-US" u="sng" dirty="0"/>
              <a:t>Agonist</a:t>
            </a:r>
          </a:p>
          <a:p>
            <a:r>
              <a:rPr lang="en-US" sz="2400" dirty="0"/>
              <a:t>Pros</a:t>
            </a:r>
          </a:p>
          <a:p>
            <a:pPr lvl="1"/>
            <a:r>
              <a:rPr lang="en-US" sz="2000" dirty="0"/>
              <a:t>Convenience (once every 3-6 months shot)</a:t>
            </a:r>
          </a:p>
          <a:p>
            <a:pPr lvl="1"/>
            <a:r>
              <a:rPr lang="en-US" sz="2000" dirty="0"/>
              <a:t>Cost effective</a:t>
            </a:r>
          </a:p>
          <a:p>
            <a:pPr lvl="1"/>
            <a:r>
              <a:rPr lang="en-US" sz="2000" dirty="0"/>
              <a:t>Tradition</a:t>
            </a:r>
          </a:p>
          <a:p>
            <a:pPr lvl="1"/>
            <a:r>
              <a:rPr lang="en-US" sz="2000" dirty="0"/>
              <a:t>Works well</a:t>
            </a:r>
          </a:p>
          <a:p>
            <a:r>
              <a:rPr lang="en-US" sz="2400" dirty="0"/>
              <a:t>Cons</a:t>
            </a:r>
          </a:p>
          <a:p>
            <a:pPr lvl="1"/>
            <a:r>
              <a:rPr lang="en-US" sz="2000" dirty="0"/>
              <a:t>No oral option</a:t>
            </a:r>
          </a:p>
          <a:p>
            <a:pPr lvl="1"/>
            <a:r>
              <a:rPr lang="en-US" sz="2000" dirty="0"/>
              <a:t>T surge</a:t>
            </a:r>
          </a:p>
          <a:p>
            <a:pPr lvl="1"/>
            <a:r>
              <a:rPr lang="en-US" sz="2000" dirty="0"/>
              <a:t>Time to T nadir</a:t>
            </a:r>
          </a:p>
          <a:p>
            <a:pPr lvl="1"/>
            <a:r>
              <a:rPr lang="en-US" sz="2000" dirty="0"/>
              <a:t>CV risk</a:t>
            </a:r>
          </a:p>
          <a:p>
            <a:pPr lvl="1"/>
            <a:r>
              <a:rPr lang="en-US" sz="2000" dirty="0"/>
              <a:t>Occasional T escape</a:t>
            </a:r>
          </a:p>
        </p:txBody>
      </p:sp>
      <p:sp>
        <p:nvSpPr>
          <p:cNvPr id="6" name="Content Placeholder 5">
            <a:extLst>
              <a:ext uri="{FF2B5EF4-FFF2-40B4-BE49-F238E27FC236}">
                <a16:creationId xmlns:a16="http://schemas.microsoft.com/office/drawing/2014/main" id="{B188D0C3-AEDA-26A9-3B3C-0B66E0774B33}"/>
              </a:ext>
            </a:extLst>
          </p:cNvPr>
          <p:cNvSpPr>
            <a:spLocks noGrp="1"/>
          </p:cNvSpPr>
          <p:nvPr>
            <p:ph sz="half" idx="2"/>
          </p:nvPr>
        </p:nvSpPr>
        <p:spPr/>
        <p:txBody>
          <a:bodyPr/>
          <a:lstStyle/>
          <a:p>
            <a:pPr marL="0" indent="0" algn="ctr">
              <a:buNone/>
            </a:pPr>
            <a:r>
              <a:rPr lang="en-US" u="sng" dirty="0"/>
              <a:t>Antagonist</a:t>
            </a:r>
          </a:p>
          <a:p>
            <a:r>
              <a:rPr lang="en-US" sz="2400" dirty="0"/>
              <a:t>Pros</a:t>
            </a:r>
          </a:p>
          <a:p>
            <a:pPr lvl="1"/>
            <a:r>
              <a:rPr lang="en-US" sz="2000" dirty="0"/>
              <a:t>Rapid T suppression</a:t>
            </a:r>
          </a:p>
          <a:p>
            <a:pPr lvl="1"/>
            <a:r>
              <a:rPr lang="en-US" sz="2000" dirty="0"/>
              <a:t>Rapid T return</a:t>
            </a:r>
          </a:p>
          <a:p>
            <a:pPr lvl="1"/>
            <a:r>
              <a:rPr lang="en-US" sz="2000" dirty="0"/>
              <a:t>Reduced CV risk?</a:t>
            </a:r>
          </a:p>
          <a:p>
            <a:pPr lvl="1"/>
            <a:r>
              <a:rPr lang="en-US" sz="2000" dirty="0"/>
              <a:t>Oral</a:t>
            </a:r>
          </a:p>
          <a:p>
            <a:pPr lvl="1"/>
            <a:r>
              <a:rPr lang="en-US" sz="2000" dirty="0"/>
              <a:t>Better T suppression</a:t>
            </a:r>
          </a:p>
          <a:p>
            <a:r>
              <a:rPr lang="en-US" sz="2400" dirty="0"/>
              <a:t>Cons</a:t>
            </a:r>
          </a:p>
          <a:p>
            <a:pPr lvl="1"/>
            <a:r>
              <a:rPr lang="en-US" sz="2000" dirty="0"/>
              <a:t>Expensive</a:t>
            </a:r>
          </a:p>
          <a:p>
            <a:pPr lvl="1"/>
            <a:r>
              <a:rPr lang="en-US" sz="2000" dirty="0"/>
              <a:t>Logistically harder</a:t>
            </a:r>
            <a:endParaRPr lang="en-US" dirty="0"/>
          </a:p>
        </p:txBody>
      </p:sp>
    </p:spTree>
    <p:extLst>
      <p:ext uri="{BB962C8B-B14F-4D97-AF65-F5344CB8AC3E}">
        <p14:creationId xmlns:p14="http://schemas.microsoft.com/office/powerpoint/2010/main" val="3772318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A704DD-CF3D-9CA0-DA28-3DCE74D54F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79"/>
          <a:stretch/>
        </p:blipFill>
        <p:spPr bwMode="auto">
          <a:xfrm>
            <a:off x="1524000" y="1524002"/>
            <a:ext cx="9144000" cy="470077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03A46E7B-3540-8008-F2E9-949077C3EBF4}"/>
              </a:ext>
            </a:extLst>
          </p:cNvPr>
          <p:cNvSpPr txBox="1">
            <a:spLocks noChangeArrowheads="1"/>
          </p:cNvSpPr>
          <p:nvPr/>
        </p:nvSpPr>
        <p:spPr bwMode="auto">
          <a:xfrm>
            <a:off x="7246507" y="6279450"/>
            <a:ext cx="2921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NEJM, 2020</a:t>
            </a:r>
          </a:p>
        </p:txBody>
      </p:sp>
      <p:sp>
        <p:nvSpPr>
          <p:cNvPr id="2" name="Title 1">
            <a:extLst>
              <a:ext uri="{FF2B5EF4-FFF2-40B4-BE49-F238E27FC236}">
                <a16:creationId xmlns:a16="http://schemas.microsoft.com/office/drawing/2014/main" id="{4412B922-A780-A623-02CB-5D9E5D9AE5CE}"/>
              </a:ext>
            </a:extLst>
          </p:cNvPr>
          <p:cNvSpPr>
            <a:spLocks noGrp="1"/>
          </p:cNvSpPr>
          <p:nvPr>
            <p:ph type="title"/>
          </p:nvPr>
        </p:nvSpPr>
        <p:spPr/>
        <p:txBody>
          <a:bodyPr/>
          <a:lstStyle/>
          <a:p>
            <a:r>
              <a:rPr lang="en-US" dirty="0"/>
              <a:t>Phase 3 HERO Trial: </a:t>
            </a:r>
            <a:r>
              <a:rPr lang="en-US" dirty="0" err="1"/>
              <a:t>Relugolix</a:t>
            </a:r>
            <a:r>
              <a:rPr lang="en-US" dirty="0"/>
              <a:t> vs. Leuprolide</a:t>
            </a:r>
          </a:p>
        </p:txBody>
      </p:sp>
    </p:spTree>
    <p:extLst>
      <p:ext uri="{BB962C8B-B14F-4D97-AF65-F5344CB8AC3E}">
        <p14:creationId xmlns:p14="http://schemas.microsoft.com/office/powerpoint/2010/main" val="4258005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03A46E7B-3540-8008-F2E9-949077C3EBF4}"/>
              </a:ext>
            </a:extLst>
          </p:cNvPr>
          <p:cNvSpPr txBox="1">
            <a:spLocks noChangeArrowheads="1"/>
          </p:cNvSpPr>
          <p:nvPr/>
        </p:nvSpPr>
        <p:spPr bwMode="auto">
          <a:xfrm>
            <a:off x="7246507" y="6279450"/>
            <a:ext cx="2921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NEJM, 2020</a:t>
            </a:r>
          </a:p>
        </p:txBody>
      </p:sp>
      <p:pic>
        <p:nvPicPr>
          <p:cNvPr id="2050" name="Picture 2">
            <a:extLst>
              <a:ext uri="{FF2B5EF4-FFF2-40B4-BE49-F238E27FC236}">
                <a16:creationId xmlns:a16="http://schemas.microsoft.com/office/drawing/2014/main" id="{5C4EE7F9-3092-0BC6-1AF1-01C383B742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69"/>
          <a:stretch/>
        </p:blipFill>
        <p:spPr bwMode="auto">
          <a:xfrm>
            <a:off x="1524000" y="1447800"/>
            <a:ext cx="9144000" cy="47164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1285701-90B8-64AA-4EFE-F71F1289173C}"/>
              </a:ext>
            </a:extLst>
          </p:cNvPr>
          <p:cNvSpPr>
            <a:spLocks noGrp="1"/>
          </p:cNvSpPr>
          <p:nvPr>
            <p:ph type="title"/>
          </p:nvPr>
        </p:nvSpPr>
        <p:spPr/>
        <p:txBody>
          <a:bodyPr/>
          <a:lstStyle/>
          <a:p>
            <a:r>
              <a:rPr lang="en-US" dirty="0"/>
              <a:t>Phase 3 HERO Trial: </a:t>
            </a:r>
            <a:r>
              <a:rPr lang="en-US" dirty="0" err="1"/>
              <a:t>Relugolix</a:t>
            </a:r>
            <a:r>
              <a:rPr lang="en-US" dirty="0"/>
              <a:t> vs. Leuprolide</a:t>
            </a:r>
          </a:p>
        </p:txBody>
      </p:sp>
    </p:spTree>
    <p:extLst>
      <p:ext uri="{BB962C8B-B14F-4D97-AF65-F5344CB8AC3E}">
        <p14:creationId xmlns:p14="http://schemas.microsoft.com/office/powerpoint/2010/main" val="3902675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03A46E7B-3540-8008-F2E9-949077C3EBF4}"/>
              </a:ext>
            </a:extLst>
          </p:cNvPr>
          <p:cNvSpPr txBox="1">
            <a:spLocks noChangeArrowheads="1"/>
          </p:cNvSpPr>
          <p:nvPr/>
        </p:nvSpPr>
        <p:spPr bwMode="auto">
          <a:xfrm>
            <a:off x="7246507" y="6279450"/>
            <a:ext cx="2921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NEJM, 2020</a:t>
            </a:r>
          </a:p>
        </p:txBody>
      </p:sp>
      <p:pic>
        <p:nvPicPr>
          <p:cNvPr id="3" name="Picture 2">
            <a:extLst>
              <a:ext uri="{FF2B5EF4-FFF2-40B4-BE49-F238E27FC236}">
                <a16:creationId xmlns:a16="http://schemas.microsoft.com/office/drawing/2014/main" id="{24CB1F61-5DD4-3990-2B90-1931D303E8E8}"/>
              </a:ext>
            </a:extLst>
          </p:cNvPr>
          <p:cNvPicPr>
            <a:picLocks noChangeAspect="1"/>
          </p:cNvPicPr>
          <p:nvPr/>
        </p:nvPicPr>
        <p:blipFill>
          <a:blip r:embed="rId2"/>
          <a:stretch>
            <a:fillRect/>
          </a:stretch>
        </p:blipFill>
        <p:spPr>
          <a:xfrm>
            <a:off x="2528978" y="1524003"/>
            <a:ext cx="7134049" cy="4589195"/>
          </a:xfrm>
          <a:prstGeom prst="rect">
            <a:avLst/>
          </a:prstGeom>
        </p:spPr>
      </p:pic>
      <p:sp>
        <p:nvSpPr>
          <p:cNvPr id="2" name="Title 1">
            <a:extLst>
              <a:ext uri="{FF2B5EF4-FFF2-40B4-BE49-F238E27FC236}">
                <a16:creationId xmlns:a16="http://schemas.microsoft.com/office/drawing/2014/main" id="{DB12B17C-47B7-7538-8F8D-2EDA740D6FA5}"/>
              </a:ext>
            </a:extLst>
          </p:cNvPr>
          <p:cNvSpPr>
            <a:spLocks noGrp="1"/>
          </p:cNvSpPr>
          <p:nvPr>
            <p:ph type="title"/>
          </p:nvPr>
        </p:nvSpPr>
        <p:spPr/>
        <p:txBody>
          <a:bodyPr/>
          <a:lstStyle/>
          <a:p>
            <a:r>
              <a:rPr lang="en-US" dirty="0"/>
              <a:t>Phase 3 HERO Trial: </a:t>
            </a:r>
            <a:r>
              <a:rPr lang="en-US" dirty="0" err="1"/>
              <a:t>Relugolix</a:t>
            </a:r>
            <a:r>
              <a:rPr lang="en-US" dirty="0"/>
              <a:t> vs. Leuprolide</a:t>
            </a:r>
          </a:p>
        </p:txBody>
      </p:sp>
    </p:spTree>
    <p:extLst>
      <p:ext uri="{BB962C8B-B14F-4D97-AF65-F5344CB8AC3E}">
        <p14:creationId xmlns:p14="http://schemas.microsoft.com/office/powerpoint/2010/main" val="4061614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03A46E7B-3540-8008-F2E9-949077C3EBF4}"/>
              </a:ext>
            </a:extLst>
          </p:cNvPr>
          <p:cNvSpPr txBox="1">
            <a:spLocks noChangeArrowheads="1"/>
          </p:cNvSpPr>
          <p:nvPr/>
        </p:nvSpPr>
        <p:spPr bwMode="auto">
          <a:xfrm>
            <a:off x="7246507" y="6279450"/>
            <a:ext cx="2921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NEJM, 2020</a:t>
            </a:r>
          </a:p>
        </p:txBody>
      </p:sp>
      <p:pic>
        <p:nvPicPr>
          <p:cNvPr id="3" name="Picture 2">
            <a:extLst>
              <a:ext uri="{FF2B5EF4-FFF2-40B4-BE49-F238E27FC236}">
                <a16:creationId xmlns:a16="http://schemas.microsoft.com/office/drawing/2014/main" id="{50014985-7B3A-EE1C-308F-6075E4DC0EAE}"/>
              </a:ext>
            </a:extLst>
          </p:cNvPr>
          <p:cNvPicPr>
            <a:picLocks noChangeAspect="1"/>
          </p:cNvPicPr>
          <p:nvPr/>
        </p:nvPicPr>
        <p:blipFill>
          <a:blip r:embed="rId2"/>
          <a:stretch>
            <a:fillRect/>
          </a:stretch>
        </p:blipFill>
        <p:spPr>
          <a:xfrm>
            <a:off x="3346257" y="1584326"/>
            <a:ext cx="5361039" cy="4330003"/>
          </a:xfrm>
          <a:prstGeom prst="rect">
            <a:avLst/>
          </a:prstGeom>
        </p:spPr>
      </p:pic>
      <p:sp>
        <p:nvSpPr>
          <p:cNvPr id="2" name="Title 1">
            <a:extLst>
              <a:ext uri="{FF2B5EF4-FFF2-40B4-BE49-F238E27FC236}">
                <a16:creationId xmlns:a16="http://schemas.microsoft.com/office/drawing/2014/main" id="{ECDD8BB8-B1AA-8E00-906A-64B8CE6E92E3}"/>
              </a:ext>
            </a:extLst>
          </p:cNvPr>
          <p:cNvSpPr>
            <a:spLocks noGrp="1"/>
          </p:cNvSpPr>
          <p:nvPr>
            <p:ph type="title"/>
          </p:nvPr>
        </p:nvSpPr>
        <p:spPr/>
        <p:txBody>
          <a:bodyPr/>
          <a:lstStyle/>
          <a:p>
            <a:r>
              <a:rPr lang="en-US" dirty="0"/>
              <a:t>Phase 3 HERO Trial: </a:t>
            </a:r>
            <a:r>
              <a:rPr lang="en-US" dirty="0" err="1"/>
              <a:t>Relugolix</a:t>
            </a:r>
            <a:r>
              <a:rPr lang="en-US" dirty="0"/>
              <a:t> vs. Leuprolide</a:t>
            </a:r>
          </a:p>
        </p:txBody>
      </p:sp>
    </p:spTree>
    <p:extLst>
      <p:ext uri="{BB962C8B-B14F-4D97-AF65-F5344CB8AC3E}">
        <p14:creationId xmlns:p14="http://schemas.microsoft.com/office/powerpoint/2010/main" val="4171905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DFDB-0853-1274-FD63-AF985017852F}"/>
              </a:ext>
            </a:extLst>
          </p:cNvPr>
          <p:cNvSpPr>
            <a:spLocks noGrp="1"/>
          </p:cNvSpPr>
          <p:nvPr>
            <p:ph type="title"/>
          </p:nvPr>
        </p:nvSpPr>
        <p:spPr/>
        <p:txBody>
          <a:bodyPr/>
          <a:lstStyle/>
          <a:p>
            <a:r>
              <a:rPr lang="en-US" dirty="0">
                <a:solidFill>
                  <a:schemeClr val="bg1"/>
                </a:solidFill>
                <a:latin typeface="+mn-lt"/>
              </a:rPr>
              <a:t>Novel hormonal therapies for </a:t>
            </a:r>
            <a:r>
              <a:rPr lang="en-US" cap="none" dirty="0" err="1">
                <a:solidFill>
                  <a:schemeClr val="bg1"/>
                </a:solidFill>
                <a:latin typeface="+mn-lt"/>
              </a:rPr>
              <a:t>nm</a:t>
            </a:r>
            <a:r>
              <a:rPr lang="en-US" dirty="0" err="1">
                <a:solidFill>
                  <a:schemeClr val="bg1"/>
                </a:solidFill>
                <a:latin typeface="+mn-lt"/>
              </a:rPr>
              <a:t>Cspc</a:t>
            </a:r>
            <a:endParaRPr lang="en-US" dirty="0">
              <a:solidFill>
                <a:schemeClr val="bg1"/>
              </a:solidFill>
              <a:latin typeface="+mn-lt"/>
            </a:endParaRPr>
          </a:p>
        </p:txBody>
      </p:sp>
    </p:spTree>
    <p:extLst>
      <p:ext uri="{BB962C8B-B14F-4D97-AF65-F5344CB8AC3E}">
        <p14:creationId xmlns:p14="http://schemas.microsoft.com/office/powerpoint/2010/main" val="3675775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AFFD84D-35C0-4316-A612-EAFE2B351448}"/>
              </a:ext>
            </a:extLst>
          </p:cNvPr>
          <p:cNvGrpSpPr/>
          <p:nvPr/>
        </p:nvGrpSpPr>
        <p:grpSpPr>
          <a:xfrm>
            <a:off x="1524000" y="1676400"/>
            <a:ext cx="9144000" cy="4343400"/>
            <a:chOff x="0" y="1676400"/>
            <a:chExt cx="9144000" cy="4343400"/>
          </a:xfrm>
        </p:grpSpPr>
        <p:pic>
          <p:nvPicPr>
            <p:cNvPr id="30722" name="Picture 3" descr="Graphical user interface&#10;&#10;Description automatically generated with medium confidence">
              <a:extLst>
                <a:ext uri="{FF2B5EF4-FFF2-40B4-BE49-F238E27FC236}">
                  <a16:creationId xmlns:a16="http://schemas.microsoft.com/office/drawing/2014/main" id="{96A8411F-D221-45D5-945D-3E2C17607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82"/>
            <a:stretch/>
          </p:blipFill>
          <p:spPr bwMode="auto">
            <a:xfrm>
              <a:off x="0" y="16764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B4A1B5-C4E7-4BFB-8D11-230839D4EA15}"/>
                </a:ext>
              </a:extLst>
            </p:cNvPr>
            <p:cNvSpPr/>
            <p:nvPr/>
          </p:nvSpPr>
          <p:spPr>
            <a:xfrm>
              <a:off x="4057650" y="5867400"/>
              <a:ext cx="685800" cy="1371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US" sz="1800" b="0">
                <a:solidFill>
                  <a:srgbClr val="FFFFFF"/>
                </a:solidFill>
                <a:latin typeface="Arial"/>
              </a:endParaRPr>
            </a:p>
          </p:txBody>
        </p:sp>
        <p:sp>
          <p:nvSpPr>
            <p:cNvPr id="5" name="Rectangle 4">
              <a:extLst>
                <a:ext uri="{FF2B5EF4-FFF2-40B4-BE49-F238E27FC236}">
                  <a16:creationId xmlns:a16="http://schemas.microsoft.com/office/drawing/2014/main" id="{7D71D671-B650-4129-946E-8B6FBE5F57E1}"/>
                </a:ext>
              </a:extLst>
            </p:cNvPr>
            <p:cNvSpPr/>
            <p:nvPr/>
          </p:nvSpPr>
          <p:spPr>
            <a:xfrm>
              <a:off x="4038600" y="5797296"/>
              <a:ext cx="762000" cy="6096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US" sz="1800" b="0">
                <a:solidFill>
                  <a:srgbClr val="FFFFFF"/>
                </a:solidFill>
                <a:latin typeface="Arial"/>
              </a:endParaRPr>
            </a:p>
          </p:txBody>
        </p:sp>
      </p:grpSp>
      <p:sp>
        <p:nvSpPr>
          <p:cNvPr id="7" name="Text Box 3">
            <a:extLst>
              <a:ext uri="{FF2B5EF4-FFF2-40B4-BE49-F238E27FC236}">
                <a16:creationId xmlns:a16="http://schemas.microsoft.com/office/drawing/2014/main" id="{C92E44D4-6C39-4081-A5A8-8E0147D9923A}"/>
              </a:ext>
            </a:extLst>
          </p:cNvPr>
          <p:cNvSpPr txBox="1">
            <a:spLocks noChangeArrowheads="1"/>
          </p:cNvSpPr>
          <p:nvPr/>
        </p:nvSpPr>
        <p:spPr bwMode="auto">
          <a:xfrm>
            <a:off x="7239000" y="6280150"/>
            <a:ext cx="340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Attard, et al. Lancet, 2022</a:t>
            </a:r>
          </a:p>
        </p:txBody>
      </p:sp>
      <p:sp>
        <p:nvSpPr>
          <p:cNvPr id="4" name="Title 3">
            <a:extLst>
              <a:ext uri="{FF2B5EF4-FFF2-40B4-BE49-F238E27FC236}">
                <a16:creationId xmlns:a16="http://schemas.microsoft.com/office/drawing/2014/main" id="{21033C80-11F2-F0CE-D7A8-E3D05C3FBA9B}"/>
              </a:ext>
            </a:extLst>
          </p:cNvPr>
          <p:cNvSpPr>
            <a:spLocks noGrp="1"/>
          </p:cNvSpPr>
          <p:nvPr>
            <p:ph type="title"/>
          </p:nvPr>
        </p:nvSpPr>
        <p:spPr/>
        <p:txBody>
          <a:bodyPr/>
          <a:lstStyle/>
          <a:p>
            <a:r>
              <a:rPr lang="en-US" dirty="0"/>
              <a:t>STAMPEDE: Abiraterone ± </a:t>
            </a:r>
            <a:br>
              <a:rPr lang="en-US" dirty="0"/>
            </a:br>
            <a:r>
              <a:rPr lang="en-US" dirty="0"/>
              <a:t>Enzalutamide in </a:t>
            </a:r>
            <a:r>
              <a:rPr lang="en-US" dirty="0" err="1"/>
              <a:t>nmCSPC</a:t>
            </a:r>
            <a:endParaRPr lang="en-US" dirty="0"/>
          </a:p>
        </p:txBody>
      </p:sp>
      <p:sp>
        <p:nvSpPr>
          <p:cNvPr id="6" name="TextBox 5">
            <a:extLst>
              <a:ext uri="{FF2B5EF4-FFF2-40B4-BE49-F238E27FC236}">
                <a16:creationId xmlns:a16="http://schemas.microsoft.com/office/drawing/2014/main" id="{676CCC6F-E7BE-E844-98C6-C70BAA0FB061}"/>
              </a:ext>
            </a:extLst>
          </p:cNvPr>
          <p:cNvSpPr txBox="1"/>
          <p:nvPr/>
        </p:nvSpPr>
        <p:spPr>
          <a:xfrm>
            <a:off x="1828800" y="3124201"/>
            <a:ext cx="8763000" cy="646331"/>
          </a:xfrm>
          <a:prstGeom prst="rect">
            <a:avLst/>
          </a:prstGeom>
          <a:solidFill>
            <a:schemeClr val="tx1"/>
          </a:solidFill>
        </p:spPr>
        <p:txBody>
          <a:bodyPr wrap="square" lIns="0" tIns="0" rIns="0" bIns="0" rtlCol="0">
            <a:noAutofit/>
          </a:bodyPr>
          <a:lstStyle/>
          <a:p>
            <a:pPr defTabSz="914400" eaLnBrk="0" hangingPunct="0"/>
            <a:r>
              <a:rPr lang="en-US" sz="2100" b="0" dirty="0">
                <a:solidFill>
                  <a:srgbClr val="808080">
                    <a:lumMod val="50000"/>
                  </a:srgbClr>
                </a:solidFill>
                <a:latin typeface="Calibri" panose="020F0502020204030204" pitchFamily="34" charset="0"/>
                <a:ea typeface="+mn-ea"/>
                <a:cs typeface="Calibri" panose="020F0502020204030204" pitchFamily="34" charset="0"/>
              </a:rPr>
              <a:t> 2019 – amended the reporting plan* to split M1 &amp; M0, power the primary</a:t>
            </a:r>
          </a:p>
          <a:p>
            <a:pPr defTabSz="914400" eaLnBrk="0" hangingPunct="0"/>
            <a:r>
              <a:rPr lang="en-US" sz="2100" b="0" dirty="0">
                <a:solidFill>
                  <a:srgbClr val="808080">
                    <a:lumMod val="50000"/>
                  </a:srgbClr>
                </a:solidFill>
                <a:latin typeface="Calibri" panose="020F0502020204030204" pitchFamily="34" charset="0"/>
                <a:ea typeface="+mn-ea"/>
                <a:cs typeface="Calibri" panose="020F0502020204030204" pitchFamily="34" charset="0"/>
              </a:rPr>
              <a:t> end-point on MFS, meta-</a:t>
            </a:r>
            <a:r>
              <a:rPr lang="en-US" sz="2100" b="0" dirty="0" err="1">
                <a:solidFill>
                  <a:srgbClr val="808080">
                    <a:lumMod val="50000"/>
                  </a:srgbClr>
                </a:solidFill>
                <a:latin typeface="Calibri" panose="020F0502020204030204" pitchFamily="34" charset="0"/>
                <a:ea typeface="+mn-ea"/>
                <a:cs typeface="Calibri" panose="020F0502020204030204" pitchFamily="34" charset="0"/>
              </a:rPr>
              <a:t>analyse</a:t>
            </a:r>
            <a:r>
              <a:rPr lang="en-US" sz="2100" b="0" dirty="0">
                <a:solidFill>
                  <a:srgbClr val="808080">
                    <a:lumMod val="50000"/>
                  </a:srgbClr>
                </a:solidFill>
                <a:latin typeface="Calibri" panose="020F0502020204030204" pitchFamily="34" charset="0"/>
                <a:ea typeface="+mn-ea"/>
                <a:cs typeface="Calibri" panose="020F0502020204030204" pitchFamily="34" charset="0"/>
              </a:rPr>
              <a:t> with new data from AAP+ENZ comparison</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Diagram&#10;&#10;Description automatically generated">
            <a:extLst>
              <a:ext uri="{FF2B5EF4-FFF2-40B4-BE49-F238E27FC236}">
                <a16:creationId xmlns:a16="http://schemas.microsoft.com/office/drawing/2014/main" id="{88D4115C-0017-4025-8712-C94FA3170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6" b="12866"/>
          <a:stretch/>
        </p:blipFill>
        <p:spPr bwMode="auto">
          <a:xfrm>
            <a:off x="1524000" y="16764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38A53800-DC11-4229-9472-95F681EA55E3}"/>
              </a:ext>
            </a:extLst>
          </p:cNvPr>
          <p:cNvSpPr txBox="1">
            <a:spLocks noChangeArrowheads="1"/>
          </p:cNvSpPr>
          <p:nvPr/>
        </p:nvSpPr>
        <p:spPr bwMode="auto">
          <a:xfrm>
            <a:off x="7239000" y="6280150"/>
            <a:ext cx="340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Attard, et al. Lancet, 2022</a:t>
            </a:r>
          </a:p>
        </p:txBody>
      </p:sp>
      <p:sp>
        <p:nvSpPr>
          <p:cNvPr id="2" name="Title 1">
            <a:extLst>
              <a:ext uri="{FF2B5EF4-FFF2-40B4-BE49-F238E27FC236}">
                <a16:creationId xmlns:a16="http://schemas.microsoft.com/office/drawing/2014/main" id="{953F52F8-36C2-AA28-4D49-60E18AF8AF11}"/>
              </a:ext>
            </a:extLst>
          </p:cNvPr>
          <p:cNvSpPr>
            <a:spLocks noGrp="1"/>
          </p:cNvSpPr>
          <p:nvPr>
            <p:ph type="title"/>
          </p:nvPr>
        </p:nvSpPr>
        <p:spPr/>
        <p:txBody>
          <a:bodyPr/>
          <a:lstStyle/>
          <a:p>
            <a:r>
              <a:rPr lang="en-US" dirty="0"/>
              <a:t>STAMPEDE: Abiraterone ± </a:t>
            </a:r>
            <a:br>
              <a:rPr lang="en-US" dirty="0"/>
            </a:br>
            <a:r>
              <a:rPr lang="en-US" dirty="0"/>
              <a:t>Enzalutamide in </a:t>
            </a:r>
            <a:r>
              <a:rPr lang="en-US" dirty="0" err="1"/>
              <a:t>nmCSPC</a:t>
            </a:r>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Table&#10;&#10;Description automatically generated with medium confidence">
            <a:extLst>
              <a:ext uri="{FF2B5EF4-FFF2-40B4-BE49-F238E27FC236}">
                <a16:creationId xmlns:a16="http://schemas.microsoft.com/office/drawing/2014/main" id="{AAC91127-41C3-40EA-9633-A9BBEBA6B9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92"/>
          <a:stretch/>
        </p:blipFill>
        <p:spPr bwMode="auto">
          <a:xfrm>
            <a:off x="1524000" y="1447800"/>
            <a:ext cx="9144000"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528F6140-43A4-4CF3-B1D5-CD56D73C0542}"/>
              </a:ext>
            </a:extLst>
          </p:cNvPr>
          <p:cNvSpPr txBox="1">
            <a:spLocks noChangeArrowheads="1"/>
          </p:cNvSpPr>
          <p:nvPr/>
        </p:nvSpPr>
        <p:spPr bwMode="auto">
          <a:xfrm>
            <a:off x="7239000" y="6280150"/>
            <a:ext cx="340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Attard, et al. Lancet, 2022</a:t>
            </a:r>
          </a:p>
        </p:txBody>
      </p:sp>
      <p:sp>
        <p:nvSpPr>
          <p:cNvPr id="2" name="Title 1">
            <a:extLst>
              <a:ext uri="{FF2B5EF4-FFF2-40B4-BE49-F238E27FC236}">
                <a16:creationId xmlns:a16="http://schemas.microsoft.com/office/drawing/2014/main" id="{ABB79912-C7E5-413A-1EEF-83EFC1669E8B}"/>
              </a:ext>
            </a:extLst>
          </p:cNvPr>
          <p:cNvSpPr>
            <a:spLocks noGrp="1"/>
          </p:cNvSpPr>
          <p:nvPr>
            <p:ph type="title"/>
          </p:nvPr>
        </p:nvSpPr>
        <p:spPr/>
        <p:txBody>
          <a:bodyPr/>
          <a:lstStyle/>
          <a:p>
            <a:r>
              <a:rPr lang="en-US" dirty="0"/>
              <a:t>STAMPEDE: Abiraterone ± </a:t>
            </a:r>
            <a:br>
              <a:rPr lang="en-US" dirty="0"/>
            </a:br>
            <a:r>
              <a:rPr lang="en-US" dirty="0"/>
              <a:t>Enzalutamide in </a:t>
            </a:r>
            <a:r>
              <a:rPr lang="en-US" dirty="0" err="1"/>
              <a:t>nmCSPC</a:t>
            </a:r>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Chart&#10;&#10;Description automatically generated with medium confidence">
            <a:extLst>
              <a:ext uri="{FF2B5EF4-FFF2-40B4-BE49-F238E27FC236}">
                <a16:creationId xmlns:a16="http://schemas.microsoft.com/office/drawing/2014/main" id="{88469F42-81F6-49D0-940F-36AB85E16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38"/>
          <a:stretch/>
        </p:blipFill>
        <p:spPr bwMode="auto">
          <a:xfrm>
            <a:off x="1524000" y="1524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4F9F19C6-9E65-44F3-A6CE-25588B2E1158}"/>
              </a:ext>
            </a:extLst>
          </p:cNvPr>
          <p:cNvSpPr txBox="1">
            <a:spLocks noChangeArrowheads="1"/>
          </p:cNvSpPr>
          <p:nvPr/>
        </p:nvSpPr>
        <p:spPr bwMode="auto">
          <a:xfrm>
            <a:off x="7239000" y="6280150"/>
            <a:ext cx="340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Attard, et al. Lancet, 2022</a:t>
            </a:r>
          </a:p>
        </p:txBody>
      </p:sp>
      <p:sp>
        <p:nvSpPr>
          <p:cNvPr id="2" name="Title 1">
            <a:extLst>
              <a:ext uri="{FF2B5EF4-FFF2-40B4-BE49-F238E27FC236}">
                <a16:creationId xmlns:a16="http://schemas.microsoft.com/office/drawing/2014/main" id="{F714980B-2625-7781-458B-61DE8BD53D0E}"/>
              </a:ext>
            </a:extLst>
          </p:cNvPr>
          <p:cNvSpPr>
            <a:spLocks noGrp="1"/>
          </p:cNvSpPr>
          <p:nvPr>
            <p:ph type="title"/>
          </p:nvPr>
        </p:nvSpPr>
        <p:spPr/>
        <p:txBody>
          <a:bodyPr/>
          <a:lstStyle/>
          <a:p>
            <a:r>
              <a:rPr lang="en-US" dirty="0"/>
              <a:t>STAMPEDE: Abiraterone ± </a:t>
            </a:r>
            <a:br>
              <a:rPr lang="en-US" dirty="0"/>
            </a:br>
            <a:r>
              <a:rPr lang="en-US" dirty="0"/>
              <a:t>Enzalutamide in </a:t>
            </a:r>
            <a:r>
              <a:rPr lang="en-US" dirty="0" err="1"/>
              <a:t>nmCSPC</a:t>
            </a:r>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Beltran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110984525"/>
              </p:ext>
            </p:extLst>
          </p:nvPr>
        </p:nvGraphicFramePr>
        <p:xfrm>
          <a:off x="1236095" y="1412776"/>
          <a:ext cx="9719807" cy="3659569"/>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616058">
                <a:tc>
                  <a:txBody>
                    <a:bodyPr/>
                    <a:lstStyle/>
                    <a:p>
                      <a:r>
                        <a:rPr lang="en-US" sz="16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Amgen Inc, Bayer HealthCare Pharmaceuticals, Blue Earth Diagnostics, Curie Therapeutics, Daiichi Sankyo Inc, Foundation Medicine, </a:t>
                      </a:r>
                      <a:r>
                        <a:rPr lang="en-US" sz="1600" b="0" kern="1200" dirty="0" err="1">
                          <a:solidFill>
                            <a:schemeClr val="tx1"/>
                          </a:solidFill>
                          <a:effectLst/>
                          <a:latin typeface="+mn-lt"/>
                          <a:ea typeface="+mn-ea"/>
                          <a:cs typeface="+mn-cs"/>
                        </a:rPr>
                        <a:t>Loxo</a:t>
                      </a:r>
                      <a:r>
                        <a:rPr lang="en-US" sz="1600" b="0" kern="1200" dirty="0">
                          <a:solidFill>
                            <a:schemeClr val="tx1"/>
                          </a:solidFill>
                          <a:effectLst/>
                          <a:latin typeface="+mn-lt"/>
                          <a:ea typeface="+mn-ea"/>
                          <a:cs typeface="+mn-cs"/>
                        </a:rPr>
                        <a:t> Oncology Inc, </a:t>
                      </a:r>
                      <a:br>
                        <a:rPr lang="en-US" sz="1600" b="0" kern="1200" dirty="0">
                          <a:solidFill>
                            <a:schemeClr val="tx1"/>
                          </a:solidFill>
                          <a:effectLst/>
                          <a:latin typeface="+mn-lt"/>
                          <a:ea typeface="+mn-ea"/>
                          <a:cs typeface="+mn-cs"/>
                        </a:rPr>
                      </a:br>
                      <a:r>
                        <a:rPr lang="en-US" sz="1600" b="0" kern="1200" dirty="0">
                          <a:solidFill>
                            <a:schemeClr val="tx1"/>
                          </a:solidFill>
                          <a:effectLst/>
                          <a:latin typeface="+mn-lt"/>
                          <a:ea typeface="+mn-ea"/>
                          <a:cs typeface="+mn-cs"/>
                        </a:rPr>
                        <a:t>a wholly owned subsidiary of Eli Lilly &amp; Company, Merck, </a:t>
                      </a:r>
                      <a:r>
                        <a:rPr lang="en-US" sz="1600" b="0" kern="1200" dirty="0" err="1">
                          <a:solidFill>
                            <a:schemeClr val="tx1"/>
                          </a:solidFill>
                          <a:effectLst/>
                          <a:latin typeface="+mn-lt"/>
                          <a:ea typeface="+mn-ea"/>
                          <a:cs typeface="+mn-cs"/>
                        </a:rPr>
                        <a:t>Oncorus</a:t>
                      </a:r>
                      <a:r>
                        <a:rPr lang="en-US" sz="1600" b="0" kern="1200" dirty="0">
                          <a:solidFill>
                            <a:schemeClr val="tx1"/>
                          </a:solidFill>
                          <a:effectLst/>
                          <a:latin typeface="+mn-lt"/>
                          <a:ea typeface="+mn-ea"/>
                          <a:cs typeface="+mn-cs"/>
                        </a:rPr>
                        <a:t>,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4927">
                <a:tc>
                  <a:txBody>
                    <a:bodyPr/>
                    <a:lstStyle/>
                    <a:p>
                      <a:r>
                        <a:rPr lang="en-US" sz="16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Bristol Myers Squibb, Circle Pharma, Daiichi Sankyo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1238584">
                <a:tc>
                  <a:txBody>
                    <a:bodyPr/>
                    <a:lstStyle/>
                    <a:p>
                      <a:r>
                        <a:rPr lang="en-US" sz="16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1388597"/>
                  </a:ext>
                </a:extLst>
              </a:tr>
            </a:tbl>
          </a:graphicData>
        </a:graphic>
      </p:graphicFrame>
    </p:spTree>
    <p:custDataLst>
      <p:tags r:id="rId1"/>
    </p:custDataLst>
    <p:extLst>
      <p:ext uri="{BB962C8B-B14F-4D97-AF65-F5344CB8AC3E}">
        <p14:creationId xmlns:p14="http://schemas.microsoft.com/office/powerpoint/2010/main" val="2851310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4F9F19C6-9E65-44F3-A6CE-25588B2E1158}"/>
              </a:ext>
            </a:extLst>
          </p:cNvPr>
          <p:cNvSpPr txBox="1">
            <a:spLocks noChangeArrowheads="1"/>
          </p:cNvSpPr>
          <p:nvPr/>
        </p:nvSpPr>
        <p:spPr bwMode="auto">
          <a:xfrm>
            <a:off x="6629400" y="6280150"/>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Aggarwal, et al. ESMO, 2022</a:t>
            </a:r>
          </a:p>
        </p:txBody>
      </p:sp>
      <p:pic>
        <p:nvPicPr>
          <p:cNvPr id="191490" name="Picture 2" descr="esmo 2022 _  Johann S. De Bono_0">
            <a:extLst>
              <a:ext uri="{FF2B5EF4-FFF2-40B4-BE49-F238E27FC236}">
                <a16:creationId xmlns:a16="http://schemas.microsoft.com/office/drawing/2014/main" id="{821CE9D0-A536-4D2B-8439-77717B67E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50978"/>
            <a:ext cx="9144000" cy="3954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C7A54F-791C-2063-8E4E-2A4C84E20DC1}"/>
              </a:ext>
            </a:extLst>
          </p:cNvPr>
          <p:cNvSpPr>
            <a:spLocks noGrp="1"/>
          </p:cNvSpPr>
          <p:nvPr>
            <p:ph type="title"/>
          </p:nvPr>
        </p:nvSpPr>
        <p:spPr/>
        <p:txBody>
          <a:bodyPr/>
          <a:lstStyle/>
          <a:p>
            <a:pPr eaLnBrk="1" hangingPunct="1">
              <a:defRPr/>
            </a:pPr>
            <a:r>
              <a:rPr lang="en-US" dirty="0">
                <a:solidFill>
                  <a:srgbClr val="FFFF00"/>
                </a:solidFill>
              </a:rPr>
              <a:t>PRESTO: Apalutamide for high-risk BCR</a:t>
            </a:r>
          </a:p>
        </p:txBody>
      </p:sp>
      <p:sp>
        <p:nvSpPr>
          <p:cNvPr id="3" name="TextBox 2">
            <a:extLst>
              <a:ext uri="{FF2B5EF4-FFF2-40B4-BE49-F238E27FC236}">
                <a16:creationId xmlns:a16="http://schemas.microsoft.com/office/drawing/2014/main" id="{07CAE1A3-9C29-5644-82F3-B6CB41BA2C71}"/>
              </a:ext>
            </a:extLst>
          </p:cNvPr>
          <p:cNvSpPr txBox="1"/>
          <p:nvPr/>
        </p:nvSpPr>
        <p:spPr>
          <a:xfrm rot="16200000">
            <a:off x="7099597" y="3016639"/>
            <a:ext cx="3156043" cy="323165"/>
          </a:xfrm>
          <a:prstGeom prst="rect">
            <a:avLst/>
          </a:prstGeom>
          <a:solidFill>
            <a:srgbClr val="8E9DA4"/>
          </a:solidFill>
        </p:spPr>
        <p:txBody>
          <a:bodyPr wrap="square" rtlCol="0">
            <a:spAutoFit/>
          </a:bodyPr>
          <a:lstStyle/>
          <a:p>
            <a:pPr defTabSz="914400" eaLnBrk="0" hangingPunct="0"/>
            <a:r>
              <a:rPr lang="en-US" sz="1500" dirty="0">
                <a:solidFill>
                  <a:srgbClr val="000000"/>
                </a:solidFill>
                <a:latin typeface="Arial" panose="020B0604020202020204" pitchFamily="34" charset="0"/>
                <a:ea typeface="+mn-ea"/>
                <a:cs typeface="Arial" panose="020B0604020202020204" pitchFamily="34" charset="0"/>
              </a:rPr>
              <a:t>Follow up for PSA Progression</a:t>
            </a:r>
          </a:p>
        </p:txBody>
      </p:sp>
    </p:spTree>
    <p:extLst>
      <p:ext uri="{BB962C8B-B14F-4D97-AF65-F5344CB8AC3E}">
        <p14:creationId xmlns:p14="http://schemas.microsoft.com/office/powerpoint/2010/main" val="27562340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4F9F19C6-9E65-44F3-A6CE-25588B2E1158}"/>
              </a:ext>
            </a:extLst>
          </p:cNvPr>
          <p:cNvSpPr txBox="1">
            <a:spLocks noChangeArrowheads="1"/>
          </p:cNvSpPr>
          <p:nvPr/>
        </p:nvSpPr>
        <p:spPr bwMode="auto">
          <a:xfrm>
            <a:off x="6934200" y="6273619"/>
            <a:ext cx="3243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Aggarwal, et al. ESMO, 2022</a:t>
            </a:r>
          </a:p>
        </p:txBody>
      </p:sp>
      <p:pic>
        <p:nvPicPr>
          <p:cNvPr id="230402" name="Picture 2" descr="ESMO 2022_PRESTO_Aggarwal_4">
            <a:extLst>
              <a:ext uri="{FF2B5EF4-FFF2-40B4-BE49-F238E27FC236}">
                <a16:creationId xmlns:a16="http://schemas.microsoft.com/office/drawing/2014/main" id="{BFE0A9F1-7354-44BF-AAA0-BC63E4ADC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8" b="768"/>
          <a:stretch/>
        </p:blipFill>
        <p:spPr bwMode="auto">
          <a:xfrm>
            <a:off x="1872944" y="1676402"/>
            <a:ext cx="4020005" cy="2727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6CD249-4744-43B4-AA99-2AAF979F0B0A}"/>
              </a:ext>
            </a:extLst>
          </p:cNvPr>
          <p:cNvSpPr txBox="1"/>
          <p:nvPr/>
        </p:nvSpPr>
        <p:spPr>
          <a:xfrm>
            <a:off x="2265485" y="4648311"/>
            <a:ext cx="3243196" cy="369332"/>
          </a:xfrm>
          <a:prstGeom prst="rect">
            <a:avLst/>
          </a:prstGeom>
          <a:noFill/>
        </p:spPr>
        <p:txBody>
          <a:bodyPr wrap="none" rtlCol="0">
            <a:spAutoFit/>
          </a:bodyPr>
          <a:lstStyle/>
          <a:p>
            <a:pPr defTabSz="914400" eaLnBrk="0" hangingPunct="0"/>
            <a:r>
              <a:rPr lang="en-US" sz="1800" dirty="0">
                <a:solidFill>
                  <a:srgbClr val="FFFFFF"/>
                </a:solidFill>
                <a:latin typeface="Arial" panose="020B0604020202020204" pitchFamily="34" charset="0"/>
                <a:ea typeface="+mn-ea"/>
                <a:cs typeface="Arial" panose="020B0604020202020204" pitchFamily="34" charset="0"/>
              </a:rPr>
              <a:t>HR = 0.52 (95% CI 0.35-0.77)</a:t>
            </a:r>
          </a:p>
        </p:txBody>
      </p:sp>
      <p:pic>
        <p:nvPicPr>
          <p:cNvPr id="3" name="Picture 2" descr="ESMO 2022_PRESTO_Aggarwal_5">
            <a:extLst>
              <a:ext uri="{FF2B5EF4-FFF2-40B4-BE49-F238E27FC236}">
                <a16:creationId xmlns:a16="http://schemas.microsoft.com/office/drawing/2014/main" id="{B71EB8B2-AA33-AC34-7B83-9A06771F2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83" b="2219"/>
          <a:stretch/>
        </p:blipFill>
        <p:spPr bwMode="auto">
          <a:xfrm>
            <a:off x="6389151" y="1638844"/>
            <a:ext cx="4020005" cy="2780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67F38E-A4B1-A820-DBFD-8963E4035746}"/>
              </a:ext>
            </a:extLst>
          </p:cNvPr>
          <p:cNvSpPr txBox="1"/>
          <p:nvPr/>
        </p:nvSpPr>
        <p:spPr>
          <a:xfrm>
            <a:off x="6777552" y="4594588"/>
            <a:ext cx="3243196" cy="369332"/>
          </a:xfrm>
          <a:prstGeom prst="rect">
            <a:avLst/>
          </a:prstGeom>
          <a:noFill/>
        </p:spPr>
        <p:txBody>
          <a:bodyPr wrap="none" rtlCol="0">
            <a:spAutoFit/>
          </a:bodyPr>
          <a:lstStyle/>
          <a:p>
            <a:pPr defTabSz="914400" eaLnBrk="0" hangingPunct="0"/>
            <a:r>
              <a:rPr lang="en-US" sz="1800" dirty="0">
                <a:solidFill>
                  <a:srgbClr val="FFFFFF"/>
                </a:solidFill>
                <a:latin typeface="Arial" panose="020B0604020202020204" pitchFamily="34" charset="0"/>
                <a:ea typeface="+mn-ea"/>
                <a:cs typeface="Arial" panose="020B0604020202020204" pitchFamily="34" charset="0"/>
              </a:rPr>
              <a:t>HR = 0.48 (95% CI 0.32-0.71)</a:t>
            </a:r>
          </a:p>
        </p:txBody>
      </p:sp>
      <p:sp>
        <p:nvSpPr>
          <p:cNvPr id="7" name="Title 6">
            <a:extLst>
              <a:ext uri="{FF2B5EF4-FFF2-40B4-BE49-F238E27FC236}">
                <a16:creationId xmlns:a16="http://schemas.microsoft.com/office/drawing/2014/main" id="{155AA716-0526-E822-4E18-962B77B5C154}"/>
              </a:ext>
            </a:extLst>
          </p:cNvPr>
          <p:cNvSpPr>
            <a:spLocks noGrp="1"/>
          </p:cNvSpPr>
          <p:nvPr>
            <p:ph type="title"/>
          </p:nvPr>
        </p:nvSpPr>
        <p:spPr/>
        <p:txBody>
          <a:bodyPr/>
          <a:lstStyle/>
          <a:p>
            <a:pPr eaLnBrk="1" hangingPunct="1">
              <a:defRPr/>
            </a:pPr>
            <a:r>
              <a:rPr lang="en-US" dirty="0">
                <a:solidFill>
                  <a:srgbClr val="FFFF00"/>
                </a:solidFill>
              </a:rPr>
              <a:t>PRESTO: Apalutamide for high-risk BCR</a:t>
            </a:r>
          </a:p>
        </p:txBody>
      </p:sp>
    </p:spTree>
    <p:extLst>
      <p:ext uri="{BB962C8B-B14F-4D97-AF65-F5344CB8AC3E}">
        <p14:creationId xmlns:p14="http://schemas.microsoft.com/office/powerpoint/2010/main" val="25704042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4F9F19C6-9E65-44F3-A6CE-25588B2E1158}"/>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
        <p:nvSpPr>
          <p:cNvPr id="2" name="Title 1">
            <a:extLst>
              <a:ext uri="{FF2B5EF4-FFF2-40B4-BE49-F238E27FC236}">
                <a16:creationId xmlns:a16="http://schemas.microsoft.com/office/drawing/2014/main" id="{6544DA52-FD01-A81A-146B-289113D89813}"/>
              </a:ext>
            </a:extLst>
          </p:cNvPr>
          <p:cNvSpPr>
            <a:spLocks noGrp="1"/>
          </p:cNvSpPr>
          <p:nvPr>
            <p:ph type="title"/>
          </p:nvPr>
        </p:nvSpPr>
        <p:spPr/>
        <p:txBody>
          <a:bodyPr/>
          <a:lstStyle/>
          <a:p>
            <a:pPr eaLnBrk="1" hangingPunct="1">
              <a:defRPr/>
            </a:pPr>
            <a:r>
              <a:rPr lang="en-US" dirty="0">
                <a:solidFill>
                  <a:srgbClr val="FFFF00"/>
                </a:solidFill>
              </a:rPr>
              <a:t>EMBARK: Enzalutamide for high-risk BCR</a:t>
            </a:r>
          </a:p>
        </p:txBody>
      </p:sp>
      <p:sp>
        <p:nvSpPr>
          <p:cNvPr id="6" name="TextBox 5">
            <a:extLst>
              <a:ext uri="{FF2B5EF4-FFF2-40B4-BE49-F238E27FC236}">
                <a16:creationId xmlns:a16="http://schemas.microsoft.com/office/drawing/2014/main" id="{B89340CB-EB7B-D3B7-F2BC-A36DCA551C97}"/>
              </a:ext>
            </a:extLst>
          </p:cNvPr>
          <p:cNvSpPr txBox="1"/>
          <p:nvPr/>
        </p:nvSpPr>
        <p:spPr>
          <a:xfrm>
            <a:off x="1447800" y="5486401"/>
            <a:ext cx="3352800" cy="307777"/>
          </a:xfrm>
          <a:prstGeom prst="rect">
            <a:avLst/>
          </a:prstGeom>
          <a:noFill/>
        </p:spPr>
        <p:txBody>
          <a:bodyPr wrap="square">
            <a:spAutoFit/>
          </a:bodyPr>
          <a:lstStyle/>
          <a:p>
            <a:pPr defTabSz="914400" eaLnBrk="0" hangingPunct="0"/>
            <a:r>
              <a:rPr lang="en-US" sz="1400" b="0" dirty="0">
                <a:solidFill>
                  <a:srgbClr val="FFFFFF"/>
                </a:solidFill>
                <a:latin typeface="Arial"/>
                <a:ea typeface="+mn-ea"/>
                <a:cs typeface="Calibri" panose="020F0502020204030204" pitchFamily="34" charset="0"/>
              </a:rPr>
              <a:t>BCR = biochemical recurrence</a:t>
            </a:r>
            <a:endParaRPr lang="en-US" sz="1400" b="0" dirty="0">
              <a:solidFill>
                <a:srgbClr val="FFFFFF"/>
              </a:solidFill>
              <a:latin typeface="Arial"/>
              <a:ea typeface="+mn-ea"/>
              <a:cs typeface="Arial" panose="020B0604020202020204" pitchFamily="34" charset="0"/>
            </a:endParaRPr>
          </a:p>
        </p:txBody>
      </p:sp>
      <p:pic>
        <p:nvPicPr>
          <p:cNvPr id="7" name="Picture 6" descr="A picture containing text, font, screenshot&#10;&#10;Description automatically generated">
            <a:extLst>
              <a:ext uri="{FF2B5EF4-FFF2-40B4-BE49-F238E27FC236}">
                <a16:creationId xmlns:a16="http://schemas.microsoft.com/office/drawing/2014/main" id="{582DDB92-6F0E-A461-4E40-8A20D86C64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58724" y="1600200"/>
            <a:ext cx="11217664" cy="3657600"/>
          </a:xfrm>
          <a:prstGeom prst="rect">
            <a:avLst/>
          </a:prstGeom>
        </p:spPr>
      </p:pic>
    </p:spTree>
    <p:extLst>
      <p:ext uri="{BB962C8B-B14F-4D97-AF65-F5344CB8AC3E}">
        <p14:creationId xmlns:p14="http://schemas.microsoft.com/office/powerpoint/2010/main" val="2776330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DA52-FD01-A81A-146B-289113D89813}"/>
              </a:ext>
            </a:extLst>
          </p:cNvPr>
          <p:cNvSpPr>
            <a:spLocks noGrp="1"/>
          </p:cNvSpPr>
          <p:nvPr>
            <p:ph type="title"/>
          </p:nvPr>
        </p:nvSpPr>
        <p:spPr>
          <a:xfrm>
            <a:off x="52136" y="0"/>
            <a:ext cx="12041124" cy="1143000"/>
          </a:xfrm>
        </p:spPr>
        <p:txBody>
          <a:bodyPr/>
          <a:lstStyle/>
          <a:p>
            <a:pPr eaLnBrk="1" hangingPunct="1">
              <a:defRPr/>
            </a:pPr>
            <a:r>
              <a:rPr lang="en-US" sz="2700" dirty="0">
                <a:solidFill>
                  <a:srgbClr val="FFFF00"/>
                </a:solidFill>
              </a:rPr>
              <a:t>EMBARK: MFS with </a:t>
            </a:r>
            <a:r>
              <a:rPr lang="en-US" sz="2700" dirty="0" err="1">
                <a:solidFill>
                  <a:srgbClr val="FFFF00"/>
                </a:solidFill>
              </a:rPr>
              <a:t>Enza</a:t>
            </a:r>
            <a:r>
              <a:rPr lang="en-US" sz="2700" dirty="0">
                <a:solidFill>
                  <a:srgbClr val="FFFF00"/>
                </a:solidFill>
              </a:rPr>
              <a:t> Combination vs. Leuprolide </a:t>
            </a:r>
          </a:p>
        </p:txBody>
      </p:sp>
      <p:pic>
        <p:nvPicPr>
          <p:cNvPr id="4" name="Picture 3" descr="A picture containing text, font, line, diagram&#10;&#10;Description automatically generated">
            <a:extLst>
              <a:ext uri="{FF2B5EF4-FFF2-40B4-BE49-F238E27FC236}">
                <a16:creationId xmlns:a16="http://schemas.microsoft.com/office/drawing/2014/main" id="{883B5C4E-8FF1-2B68-22B1-9A7EE5BE1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04800" y="1295400"/>
            <a:ext cx="11697372" cy="3810000"/>
          </a:xfrm>
          <a:prstGeom prst="rect">
            <a:avLst/>
          </a:prstGeom>
        </p:spPr>
      </p:pic>
      <p:sp>
        <p:nvSpPr>
          <p:cNvPr id="3" name="Text Box 3">
            <a:extLst>
              <a:ext uri="{FF2B5EF4-FFF2-40B4-BE49-F238E27FC236}">
                <a16:creationId xmlns:a16="http://schemas.microsoft.com/office/drawing/2014/main" id="{2442A9E5-CB51-44B1-8D34-08FF6F8D779C}"/>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2264242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2AAC-EF2A-25D1-FD05-18ADDFBD81DD}"/>
              </a:ext>
            </a:extLst>
          </p:cNvPr>
          <p:cNvSpPr>
            <a:spLocks noGrp="1"/>
          </p:cNvSpPr>
          <p:nvPr>
            <p:ph type="title"/>
          </p:nvPr>
        </p:nvSpPr>
        <p:spPr>
          <a:xfrm>
            <a:off x="381000" y="20256"/>
            <a:ext cx="11430000" cy="1143000"/>
          </a:xfrm>
        </p:spPr>
        <p:txBody>
          <a:bodyPr/>
          <a:lstStyle/>
          <a:p>
            <a:r>
              <a:rPr lang="en-US" sz="2700" dirty="0"/>
              <a:t>EMBARK: Interim OS for </a:t>
            </a:r>
            <a:r>
              <a:rPr lang="en-US" sz="2700" dirty="0" err="1"/>
              <a:t>Enza</a:t>
            </a:r>
            <a:r>
              <a:rPr lang="en-US" sz="2700" dirty="0"/>
              <a:t> combination vs leuprolide </a:t>
            </a:r>
          </a:p>
        </p:txBody>
      </p:sp>
      <p:pic>
        <p:nvPicPr>
          <p:cNvPr id="4" name="Picture 3" descr="A screenshot of a computer&#10;&#10;Description automatically generated with medium confidence">
            <a:extLst>
              <a:ext uri="{FF2B5EF4-FFF2-40B4-BE49-F238E27FC236}">
                <a16:creationId xmlns:a16="http://schemas.microsoft.com/office/drawing/2014/main" id="{5AA690FA-120D-9D26-2870-B14BC7584FE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7329" b="22364"/>
          <a:stretch/>
        </p:blipFill>
        <p:spPr>
          <a:xfrm>
            <a:off x="289168" y="1447800"/>
            <a:ext cx="11613664" cy="3962400"/>
          </a:xfrm>
          <a:prstGeom prst="rect">
            <a:avLst/>
          </a:prstGeom>
        </p:spPr>
      </p:pic>
      <p:pic>
        <p:nvPicPr>
          <p:cNvPr id="10" name="Picture 9">
            <a:extLst>
              <a:ext uri="{FF2B5EF4-FFF2-40B4-BE49-F238E27FC236}">
                <a16:creationId xmlns:a16="http://schemas.microsoft.com/office/drawing/2014/main" id="{C214CC2F-A615-7B46-C997-E2B9B9629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8555" y="5080734"/>
            <a:ext cx="3516556" cy="329467"/>
          </a:xfrm>
          <a:prstGeom prst="rect">
            <a:avLst/>
          </a:prstGeom>
        </p:spPr>
      </p:pic>
      <p:sp>
        <p:nvSpPr>
          <p:cNvPr id="11" name="Text Box 3">
            <a:extLst>
              <a:ext uri="{FF2B5EF4-FFF2-40B4-BE49-F238E27FC236}">
                <a16:creationId xmlns:a16="http://schemas.microsoft.com/office/drawing/2014/main" id="{12073E84-83CD-67D1-932A-1436CAEB89A9}"/>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3773931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DA52-FD01-A81A-146B-289113D89813}"/>
              </a:ext>
            </a:extLst>
          </p:cNvPr>
          <p:cNvSpPr>
            <a:spLocks noGrp="1"/>
          </p:cNvSpPr>
          <p:nvPr>
            <p:ph type="title"/>
          </p:nvPr>
        </p:nvSpPr>
        <p:spPr>
          <a:xfrm>
            <a:off x="52136" y="152400"/>
            <a:ext cx="12041124" cy="1143000"/>
          </a:xfrm>
        </p:spPr>
        <p:txBody>
          <a:bodyPr/>
          <a:lstStyle/>
          <a:p>
            <a:pPr eaLnBrk="1" hangingPunct="1">
              <a:defRPr/>
            </a:pPr>
            <a:r>
              <a:rPr lang="en-US" sz="2700" dirty="0">
                <a:solidFill>
                  <a:srgbClr val="FFFF00"/>
                </a:solidFill>
              </a:rPr>
              <a:t>EMBARK: Time to PSA Progression with </a:t>
            </a:r>
            <a:r>
              <a:rPr lang="en-US" sz="2700" dirty="0" err="1">
                <a:solidFill>
                  <a:srgbClr val="FFFF00"/>
                </a:solidFill>
              </a:rPr>
              <a:t>Enza</a:t>
            </a:r>
            <a:r>
              <a:rPr lang="en-US" sz="2700" dirty="0">
                <a:solidFill>
                  <a:srgbClr val="FFFF00"/>
                </a:solidFill>
              </a:rPr>
              <a:t> Combination vs. Leuprolide </a:t>
            </a:r>
          </a:p>
        </p:txBody>
      </p:sp>
      <p:pic>
        <p:nvPicPr>
          <p:cNvPr id="3" name="Picture 2" descr="A picture containing text, font, line, screenshot&#10;&#10;Description automatically generated">
            <a:extLst>
              <a:ext uri="{FF2B5EF4-FFF2-40B4-BE49-F238E27FC236}">
                <a16:creationId xmlns:a16="http://schemas.microsoft.com/office/drawing/2014/main" id="{0CFAA051-5AA3-B42D-0919-21A20D545B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4871" y="1600200"/>
            <a:ext cx="11761168" cy="3276600"/>
          </a:xfrm>
          <a:prstGeom prst="rect">
            <a:avLst/>
          </a:prstGeom>
        </p:spPr>
      </p:pic>
      <p:sp>
        <p:nvSpPr>
          <p:cNvPr id="6" name="TextBox 5">
            <a:extLst>
              <a:ext uri="{FF2B5EF4-FFF2-40B4-BE49-F238E27FC236}">
                <a16:creationId xmlns:a16="http://schemas.microsoft.com/office/drawing/2014/main" id="{04C962A3-9DD0-8807-F222-4C7388B79897}"/>
              </a:ext>
            </a:extLst>
          </p:cNvPr>
          <p:cNvSpPr txBox="1"/>
          <p:nvPr/>
        </p:nvSpPr>
        <p:spPr>
          <a:xfrm>
            <a:off x="304800" y="4785360"/>
            <a:ext cx="640080" cy="369332"/>
          </a:xfrm>
          <a:prstGeom prst="rect">
            <a:avLst/>
          </a:prstGeom>
          <a:solidFill>
            <a:srgbClr val="001735"/>
          </a:solidFill>
        </p:spPr>
        <p:txBody>
          <a:bodyPr wrap="square" rtlCol="0">
            <a:spAutoFit/>
          </a:bodyPr>
          <a:lstStyle/>
          <a:p>
            <a:pPr defTabSz="914400" eaLnBrk="0" hangingPunct="0"/>
            <a:endParaRPr lang="en-US" sz="1800" b="0" dirty="0">
              <a:solidFill>
                <a:srgbClr val="FFFFFF"/>
              </a:solidFill>
              <a:latin typeface="Arial" panose="020B0604020202020204" pitchFamily="34" charset="0"/>
              <a:ea typeface="+mn-ea"/>
              <a:cs typeface="Arial" panose="020B0604020202020204" pitchFamily="34" charset="0"/>
            </a:endParaRPr>
          </a:p>
        </p:txBody>
      </p:sp>
      <p:sp>
        <p:nvSpPr>
          <p:cNvPr id="8" name="Text Box 3">
            <a:extLst>
              <a:ext uri="{FF2B5EF4-FFF2-40B4-BE49-F238E27FC236}">
                <a16:creationId xmlns:a16="http://schemas.microsoft.com/office/drawing/2014/main" id="{9EFFA61A-BDC9-11EB-0FC7-96811F1160DB}"/>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2536127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DA52-FD01-A81A-146B-289113D89813}"/>
              </a:ext>
            </a:extLst>
          </p:cNvPr>
          <p:cNvSpPr>
            <a:spLocks noGrp="1"/>
          </p:cNvSpPr>
          <p:nvPr>
            <p:ph type="title"/>
          </p:nvPr>
        </p:nvSpPr>
        <p:spPr>
          <a:xfrm>
            <a:off x="52136" y="0"/>
            <a:ext cx="12041124" cy="1143000"/>
          </a:xfrm>
        </p:spPr>
        <p:txBody>
          <a:bodyPr/>
          <a:lstStyle/>
          <a:p>
            <a:pPr eaLnBrk="1" hangingPunct="1">
              <a:defRPr/>
            </a:pPr>
            <a:r>
              <a:rPr lang="en-US" sz="2700" dirty="0">
                <a:solidFill>
                  <a:srgbClr val="FFFF00"/>
                </a:solidFill>
              </a:rPr>
              <a:t>EMBARK: MFS with </a:t>
            </a:r>
            <a:r>
              <a:rPr lang="en-US" sz="2700" dirty="0" err="1">
                <a:solidFill>
                  <a:srgbClr val="FFFF00"/>
                </a:solidFill>
              </a:rPr>
              <a:t>Enza</a:t>
            </a:r>
            <a:r>
              <a:rPr lang="en-US" sz="2700" dirty="0">
                <a:solidFill>
                  <a:srgbClr val="FFFF00"/>
                </a:solidFill>
              </a:rPr>
              <a:t> Monotherapy vs. Leuprolide </a:t>
            </a:r>
          </a:p>
        </p:txBody>
      </p:sp>
      <p:pic>
        <p:nvPicPr>
          <p:cNvPr id="3" name="Picture 2" descr="A picture containing text, font, line, plot&#10;&#10;Description automatically generated">
            <a:extLst>
              <a:ext uri="{FF2B5EF4-FFF2-40B4-BE49-F238E27FC236}">
                <a16:creationId xmlns:a16="http://schemas.microsoft.com/office/drawing/2014/main" id="{E5578821-0244-436E-3F56-BCD73B2991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9946" y="1563449"/>
            <a:ext cx="11672109" cy="3389551"/>
          </a:xfrm>
          <a:prstGeom prst="rect">
            <a:avLst/>
          </a:prstGeom>
        </p:spPr>
      </p:pic>
      <p:sp>
        <p:nvSpPr>
          <p:cNvPr id="6" name="Text Box 3">
            <a:extLst>
              <a:ext uri="{FF2B5EF4-FFF2-40B4-BE49-F238E27FC236}">
                <a16:creationId xmlns:a16="http://schemas.microsoft.com/office/drawing/2014/main" id="{48FDA341-D28A-3B1A-731F-1C00D887F9B4}"/>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3586624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2E9F-3B40-0A6F-FB2C-683A6A7A20A4}"/>
              </a:ext>
            </a:extLst>
          </p:cNvPr>
          <p:cNvSpPr>
            <a:spLocks noGrp="1"/>
          </p:cNvSpPr>
          <p:nvPr>
            <p:ph type="title"/>
          </p:nvPr>
        </p:nvSpPr>
        <p:spPr>
          <a:xfrm>
            <a:off x="381000" y="-12032"/>
            <a:ext cx="11430000" cy="1143000"/>
          </a:xfrm>
        </p:spPr>
        <p:txBody>
          <a:bodyPr/>
          <a:lstStyle/>
          <a:p>
            <a:r>
              <a:rPr lang="en-US" sz="2700" dirty="0"/>
              <a:t>EMBARK: Interim OS of </a:t>
            </a:r>
            <a:r>
              <a:rPr lang="en-US" sz="2700" dirty="0" err="1"/>
              <a:t>Enza</a:t>
            </a:r>
            <a:r>
              <a:rPr lang="en-US" sz="2700" dirty="0"/>
              <a:t> monotherapy vs leuprolide</a:t>
            </a:r>
          </a:p>
        </p:txBody>
      </p:sp>
      <p:pic>
        <p:nvPicPr>
          <p:cNvPr id="4" name="Picture 3" descr="Chart, line chart&#10;&#10;Description automatically generated">
            <a:extLst>
              <a:ext uri="{FF2B5EF4-FFF2-40B4-BE49-F238E27FC236}">
                <a16:creationId xmlns:a16="http://schemas.microsoft.com/office/drawing/2014/main" id="{E4465822-2D03-07E1-1D7C-4B62225E0A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2386" b="26357"/>
          <a:stretch/>
        </p:blipFill>
        <p:spPr>
          <a:xfrm>
            <a:off x="159806" y="1451811"/>
            <a:ext cx="11651195" cy="3364832"/>
          </a:xfrm>
          <a:prstGeom prst="rect">
            <a:avLst/>
          </a:prstGeom>
        </p:spPr>
      </p:pic>
      <p:pic>
        <p:nvPicPr>
          <p:cNvPr id="10" name="Picture 9">
            <a:extLst>
              <a:ext uri="{FF2B5EF4-FFF2-40B4-BE49-F238E27FC236}">
                <a16:creationId xmlns:a16="http://schemas.microsoft.com/office/drawing/2014/main" id="{B1C96A0F-AA93-9C25-33B9-485194FCE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444" y="4487177"/>
            <a:ext cx="3516556" cy="329467"/>
          </a:xfrm>
          <a:prstGeom prst="rect">
            <a:avLst/>
          </a:prstGeom>
        </p:spPr>
      </p:pic>
      <p:sp>
        <p:nvSpPr>
          <p:cNvPr id="12" name="Text Box 3">
            <a:extLst>
              <a:ext uri="{FF2B5EF4-FFF2-40B4-BE49-F238E27FC236}">
                <a16:creationId xmlns:a16="http://schemas.microsoft.com/office/drawing/2014/main" id="{5D117984-4895-EAC2-75BB-DEDE469104B0}"/>
              </a:ext>
            </a:extLst>
          </p:cNvPr>
          <p:cNvSpPr txBox="1">
            <a:spLocks noChangeArrowheads="1"/>
          </p:cNvSpPr>
          <p:nvPr/>
        </p:nvSpPr>
        <p:spPr bwMode="auto">
          <a:xfrm>
            <a:off x="7656838" y="6444734"/>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1678804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678C-ADB6-C019-9737-954074198C4E}"/>
              </a:ext>
            </a:extLst>
          </p:cNvPr>
          <p:cNvSpPr>
            <a:spLocks noGrp="1"/>
          </p:cNvSpPr>
          <p:nvPr>
            <p:ph type="title"/>
          </p:nvPr>
        </p:nvSpPr>
        <p:spPr>
          <a:xfrm>
            <a:off x="669539" y="0"/>
            <a:ext cx="10737269" cy="1143000"/>
          </a:xfrm>
        </p:spPr>
        <p:txBody>
          <a:bodyPr/>
          <a:lstStyle/>
          <a:p>
            <a:pPr algn="l"/>
            <a:r>
              <a:rPr lang="en-US" sz="3200" dirty="0">
                <a:latin typeface="Calibri" panose="020F0502020204030204" pitchFamily="34" charset="0"/>
                <a:cs typeface="Calibri" panose="020F0502020204030204" pitchFamily="34" charset="0"/>
              </a:rPr>
              <a:t>EMBARK: Most Common Treatment-Emergent Adverse Events</a:t>
            </a:r>
          </a:p>
        </p:txBody>
      </p:sp>
      <p:sp>
        <p:nvSpPr>
          <p:cNvPr id="6" name="TextBox 5">
            <a:extLst>
              <a:ext uri="{FF2B5EF4-FFF2-40B4-BE49-F238E27FC236}">
                <a16:creationId xmlns:a16="http://schemas.microsoft.com/office/drawing/2014/main" id="{69A37B22-5F18-454A-5679-B26182C59613}"/>
              </a:ext>
            </a:extLst>
          </p:cNvPr>
          <p:cNvSpPr txBox="1"/>
          <p:nvPr/>
        </p:nvSpPr>
        <p:spPr>
          <a:xfrm>
            <a:off x="264871" y="6400801"/>
            <a:ext cx="3582456" cy="323165"/>
          </a:xfrm>
          <a:prstGeom prst="rect">
            <a:avLst/>
          </a:prstGeom>
          <a:noFill/>
        </p:spPr>
        <p:txBody>
          <a:bodyPr wrap="none" rtlCol="0">
            <a:spAutoFit/>
          </a:bodyPr>
          <a:lstStyle/>
          <a:p>
            <a:pPr defTabSz="455476"/>
            <a:r>
              <a:rPr lang="en-US" sz="1500" b="0" dirty="0">
                <a:solidFill>
                  <a:srgbClr val="000000"/>
                </a:solidFill>
                <a:latin typeface="Calibri" panose="020F0502020204030204" pitchFamily="34" charset="0"/>
                <a:cs typeface="Calibri" panose="020F0502020204030204" pitchFamily="34" charset="0"/>
              </a:rPr>
              <a:t>Shore N et al. AUA 2023;Abstract LBA02-09.</a:t>
            </a:r>
          </a:p>
        </p:txBody>
      </p:sp>
      <p:pic>
        <p:nvPicPr>
          <p:cNvPr id="4" name="Picture 3" descr="A picture containing text, screenshot, font, software&#10;&#10;Description automatically generated">
            <a:extLst>
              <a:ext uri="{FF2B5EF4-FFF2-40B4-BE49-F238E27FC236}">
                <a16:creationId xmlns:a16="http://schemas.microsoft.com/office/drawing/2014/main" id="{8FE5A45E-33FB-A64F-834F-654BF6CFA2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56932" y="1083205"/>
            <a:ext cx="10896600" cy="4691590"/>
          </a:xfrm>
          <a:prstGeom prst="rect">
            <a:avLst/>
          </a:prstGeom>
        </p:spPr>
      </p:pic>
      <p:sp>
        <p:nvSpPr>
          <p:cNvPr id="2" name="Text Box 3">
            <a:extLst>
              <a:ext uri="{FF2B5EF4-FFF2-40B4-BE49-F238E27FC236}">
                <a16:creationId xmlns:a16="http://schemas.microsoft.com/office/drawing/2014/main" id="{3A02ED78-EE6F-DB2A-54ED-CBA0539B7254}"/>
              </a:ext>
            </a:extLst>
          </p:cNvPr>
          <p:cNvSpPr txBox="1">
            <a:spLocks noChangeArrowheads="1"/>
          </p:cNvSpPr>
          <p:nvPr/>
        </p:nvSpPr>
        <p:spPr bwMode="auto">
          <a:xfrm>
            <a:off x="7239000" y="6424863"/>
            <a:ext cx="4019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defTabSz="914400" eaLnBrk="0" hangingPunct="0">
              <a:spcBef>
                <a:spcPct val="0"/>
              </a:spcBef>
              <a:buNone/>
            </a:pPr>
            <a:r>
              <a:rPr lang="en-US" altLang="en-US" sz="1800" dirty="0">
                <a:solidFill>
                  <a:srgbClr val="FFFFFF"/>
                </a:solidFill>
                <a:ea typeface="+mn-ea"/>
                <a:cs typeface="Arial" panose="020B0604020202020204" pitchFamily="34" charset="0"/>
              </a:rPr>
              <a:t>Shore, et al. AUA, 2023</a:t>
            </a:r>
          </a:p>
        </p:txBody>
      </p:sp>
    </p:spTree>
    <p:extLst>
      <p:ext uri="{BB962C8B-B14F-4D97-AF65-F5344CB8AC3E}">
        <p14:creationId xmlns:p14="http://schemas.microsoft.com/office/powerpoint/2010/main" val="3989878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DFDB-0853-1274-FD63-AF985017852F}"/>
              </a:ext>
            </a:extLst>
          </p:cNvPr>
          <p:cNvSpPr>
            <a:spLocks noGrp="1"/>
          </p:cNvSpPr>
          <p:nvPr>
            <p:ph type="title"/>
          </p:nvPr>
        </p:nvSpPr>
        <p:spPr/>
        <p:txBody>
          <a:bodyPr/>
          <a:lstStyle/>
          <a:p>
            <a:r>
              <a:rPr lang="en-US" dirty="0">
                <a:solidFill>
                  <a:schemeClr val="bg1"/>
                </a:solidFill>
                <a:latin typeface="+mn-lt"/>
              </a:rPr>
              <a:t>Novel hormonal therapies for </a:t>
            </a:r>
            <a:r>
              <a:rPr lang="en-US" cap="none" dirty="0">
                <a:solidFill>
                  <a:schemeClr val="bg1"/>
                </a:solidFill>
                <a:latin typeface="+mn-lt"/>
              </a:rPr>
              <a:t>nm</a:t>
            </a:r>
            <a:r>
              <a:rPr lang="en-US" dirty="0">
                <a:solidFill>
                  <a:schemeClr val="bg1"/>
                </a:solidFill>
                <a:latin typeface="+mn-lt"/>
              </a:rPr>
              <a:t>CRPC</a:t>
            </a:r>
          </a:p>
        </p:txBody>
      </p:sp>
    </p:spTree>
    <p:extLst>
      <p:ext uri="{BB962C8B-B14F-4D97-AF65-F5344CB8AC3E}">
        <p14:creationId xmlns:p14="http://schemas.microsoft.com/office/powerpoint/2010/main" val="2714694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Freedland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1412776"/>
          <a:ext cx="9719807" cy="374441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2269512">
                <a:tc>
                  <a:txBody>
                    <a:bodyPr/>
                    <a:lstStyle/>
                    <a:p>
                      <a:r>
                        <a:rPr lang="en-US" sz="16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Astellas, AstraZeneca Pharmaceuticals LP, Bayer HealthCare Pharmaceuticals, Janssen Biotech Inc, Merck, </a:t>
                      </a:r>
                      <a:r>
                        <a:rPr lang="en-US" sz="1600" b="0" kern="1200" dirty="0" err="1">
                          <a:solidFill>
                            <a:schemeClr val="tx1"/>
                          </a:solidFill>
                          <a:effectLst/>
                          <a:latin typeface="+mn-lt"/>
                          <a:ea typeface="+mn-ea"/>
                          <a:cs typeface="+mn-cs"/>
                        </a:rPr>
                        <a:t>Myovant</a:t>
                      </a:r>
                      <a:r>
                        <a:rPr lang="en-US" sz="1600" b="0" kern="1200" dirty="0">
                          <a:solidFill>
                            <a:schemeClr val="tx1"/>
                          </a:solidFill>
                          <a:effectLst/>
                          <a:latin typeface="+mn-lt"/>
                          <a:ea typeface="+mn-ea"/>
                          <a:cs typeface="+mn-cs"/>
                        </a:rPr>
                        <a:t> Sciences,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1388597"/>
                  </a:ext>
                </a:extLst>
              </a:tr>
              <a:tr h="1474904">
                <a:tc>
                  <a:txBody>
                    <a:bodyPr/>
                    <a:lstStyle/>
                    <a:p>
                      <a:r>
                        <a:rPr lang="en-US" sz="1600" b="1" kern="1200" dirty="0">
                          <a:solidFill>
                            <a:schemeClr val="tx1"/>
                          </a:solidFill>
                          <a:effectLst/>
                          <a:latin typeface="+mn-lt"/>
                          <a:ea typeface="+mn-ea"/>
                          <a:cs typeface="+mn-cs"/>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968597"/>
                  </a:ext>
                </a:extLst>
              </a:tr>
            </a:tbl>
          </a:graphicData>
        </a:graphic>
      </p:graphicFrame>
    </p:spTree>
    <p:custDataLst>
      <p:tags r:id="rId1"/>
    </p:custDataLst>
    <p:extLst>
      <p:ext uri="{BB962C8B-B14F-4D97-AF65-F5344CB8AC3E}">
        <p14:creationId xmlns:p14="http://schemas.microsoft.com/office/powerpoint/2010/main" val="2716961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a:extLst>
              <a:ext uri="{FF2B5EF4-FFF2-40B4-BE49-F238E27FC236}">
                <a16:creationId xmlns:a16="http://schemas.microsoft.com/office/drawing/2014/main" id="{C8F882A7-51CF-4454-9D41-9720820FFD7F}"/>
              </a:ext>
            </a:extLst>
          </p:cNvPr>
          <p:cNvSpPr>
            <a:spLocks noGrp="1"/>
          </p:cNvSpPr>
          <p:nvPr>
            <p:ph type="title"/>
          </p:nvPr>
        </p:nvSpPr>
        <p:spPr/>
        <p:txBody>
          <a:bodyPr>
            <a:noAutofit/>
          </a:bodyPr>
          <a:lstStyle/>
          <a:p>
            <a:pPr>
              <a:defRPr/>
            </a:pPr>
            <a:r>
              <a:rPr lang="en-US" dirty="0">
                <a:solidFill>
                  <a:schemeClr val="bg1"/>
                </a:solidFill>
                <a:latin typeface="+mn-lt"/>
                <a:ea typeface="Verdana" pitchFamily="34" charset="0"/>
                <a:cs typeface="Verdana" pitchFamily="34" charset="0"/>
              </a:rPr>
              <a:t>PROSPER: Enzalutamide for </a:t>
            </a:r>
            <a:r>
              <a:rPr lang="en-US" dirty="0" err="1">
                <a:solidFill>
                  <a:schemeClr val="bg1"/>
                </a:solidFill>
                <a:latin typeface="+mn-lt"/>
                <a:ea typeface="Verdana" pitchFamily="34" charset="0"/>
                <a:cs typeface="Verdana" pitchFamily="34" charset="0"/>
              </a:rPr>
              <a:t>nmCRPC</a:t>
            </a:r>
            <a:endParaRPr lang="en-US" dirty="0">
              <a:solidFill>
                <a:schemeClr val="bg1"/>
              </a:solidFill>
              <a:latin typeface="+mn-lt"/>
              <a:ea typeface="Verdana" pitchFamily="34" charset="0"/>
              <a:cs typeface="Verdana" pitchFamily="34" charset="0"/>
            </a:endParaRPr>
          </a:p>
        </p:txBody>
      </p:sp>
      <p:cxnSp>
        <p:nvCxnSpPr>
          <p:cNvPr id="51" name="Straight Arrow Connector 50">
            <a:extLst>
              <a:ext uri="{FF2B5EF4-FFF2-40B4-BE49-F238E27FC236}">
                <a16:creationId xmlns:a16="http://schemas.microsoft.com/office/drawing/2014/main" id="{4371F6F0-FFC3-4B74-BE05-7C020944C1EA}"/>
              </a:ext>
            </a:extLst>
          </p:cNvPr>
          <p:cNvCxnSpPr/>
          <p:nvPr/>
        </p:nvCxnSpPr>
        <p:spPr bwMode="auto">
          <a:xfrm>
            <a:off x="3178175" y="3251200"/>
            <a:ext cx="922338" cy="1588"/>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BC02A53-ED35-4892-B41B-7A3BBD629583}"/>
              </a:ext>
            </a:extLst>
          </p:cNvPr>
          <p:cNvSpPr txBox="1"/>
          <p:nvPr/>
        </p:nvSpPr>
        <p:spPr>
          <a:xfrm>
            <a:off x="1612900" y="1712913"/>
            <a:ext cx="8693150" cy="400110"/>
          </a:xfrm>
          <a:prstGeom prst="rect">
            <a:avLst/>
          </a:prstGeom>
          <a:noFill/>
        </p:spPr>
        <p:txBody>
          <a:bodyPr>
            <a:spAutoFit/>
          </a:bodyPr>
          <a:lstStyle/>
          <a:p>
            <a:pPr marL="228604" indent="-228604" defTabSz="266704" eaLnBrk="0" hangingPunct="0">
              <a:spcBef>
                <a:spcPct val="20000"/>
              </a:spcBef>
              <a:buClr>
                <a:srgbClr val="62C252"/>
              </a:buClr>
              <a:buFont typeface="Arial" pitchFamily="34" charset="0"/>
              <a:buChar char="•"/>
              <a:defRPr/>
            </a:pPr>
            <a:r>
              <a:rPr lang="en-GB" sz="2000" b="0" kern="0" dirty="0">
                <a:solidFill>
                  <a:srgbClr val="FFFFFF"/>
                </a:solidFill>
                <a:latin typeface="Arial"/>
                <a:ea typeface="ＭＳ Ｐゴシック" charset="-128"/>
                <a:cs typeface="Arial" panose="020B0604020202020204" pitchFamily="34" charset="0"/>
              </a:rPr>
              <a:t>Phase III, multicenter, randomized, double-blind, placebo-controlled study</a:t>
            </a:r>
          </a:p>
        </p:txBody>
      </p:sp>
      <p:sp>
        <p:nvSpPr>
          <p:cNvPr id="54" name="AutoShape 7">
            <a:extLst>
              <a:ext uri="{FF2B5EF4-FFF2-40B4-BE49-F238E27FC236}">
                <a16:creationId xmlns:a16="http://schemas.microsoft.com/office/drawing/2014/main" id="{F3E4A773-86D4-4A33-A170-CEB0804D09D1}"/>
              </a:ext>
            </a:extLst>
          </p:cNvPr>
          <p:cNvSpPr>
            <a:spLocks noChangeArrowheads="1"/>
          </p:cNvSpPr>
          <p:nvPr/>
        </p:nvSpPr>
        <p:spPr bwMode="auto">
          <a:xfrm>
            <a:off x="8099901" y="2489200"/>
            <a:ext cx="2401847" cy="2320978"/>
          </a:xfrm>
          <a:prstGeom prst="roundRect">
            <a:avLst>
              <a:gd name="adj" fmla="val 16667"/>
            </a:avLst>
          </a:prstGeom>
          <a:solidFill>
            <a:srgbClr val="62C252"/>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dirty="0">
              <a:solidFill>
                <a:prstClr val="black"/>
              </a:solidFill>
              <a:latin typeface="Arial"/>
              <a:ea typeface="+mn-ea"/>
              <a:cs typeface="Arial" panose="020B0604020202020204" pitchFamily="34" charset="0"/>
            </a:endParaRPr>
          </a:p>
        </p:txBody>
      </p:sp>
      <p:sp>
        <p:nvSpPr>
          <p:cNvPr id="55" name="Rectangle 9">
            <a:extLst>
              <a:ext uri="{FF2B5EF4-FFF2-40B4-BE49-F238E27FC236}">
                <a16:creationId xmlns:a16="http://schemas.microsoft.com/office/drawing/2014/main" id="{042BAFA3-1482-4CC5-83FD-F39744F9DB50}"/>
              </a:ext>
            </a:extLst>
          </p:cNvPr>
          <p:cNvSpPr>
            <a:spLocks noChangeArrowheads="1"/>
          </p:cNvSpPr>
          <p:nvPr/>
        </p:nvSpPr>
        <p:spPr bwMode="auto">
          <a:xfrm>
            <a:off x="7965475" y="2866309"/>
            <a:ext cx="2577830" cy="1305455"/>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txBody>
          <a:bodyPr lIns="85821" tIns="42911" rIns="85821" bIns="42911">
            <a:spAutoFit/>
          </a:bodyPr>
          <a:lstStyle/>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Primary Endpoint </a:t>
            </a:r>
            <a:endParaRPr lang="en-US" sz="1800" dirty="0">
              <a:solidFill>
                <a:prstClr val="white"/>
              </a:solidFill>
              <a:latin typeface="Arial"/>
              <a:ea typeface="ＭＳ Ｐゴシック" charset="-128"/>
              <a:cs typeface="Arial" panose="020B0604020202020204" pitchFamily="34" charset="0"/>
            </a:endParaRPr>
          </a:p>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Metastasis Free Survival (MFS)</a:t>
            </a:r>
            <a:br>
              <a:rPr lang="en-GB" sz="1800" dirty="0">
                <a:solidFill>
                  <a:prstClr val="white"/>
                </a:solidFill>
                <a:latin typeface="Arial"/>
                <a:ea typeface="ＭＳ Ｐゴシック" charset="-128"/>
                <a:cs typeface="Arial" panose="020B0604020202020204" pitchFamily="34" charset="0"/>
              </a:rPr>
            </a:br>
            <a:r>
              <a:rPr lang="en-GB" sz="1800" b="0" dirty="0">
                <a:solidFill>
                  <a:prstClr val="white"/>
                </a:solidFill>
                <a:latin typeface="Arial"/>
                <a:ea typeface="ＭＳ Ｐゴシック" charset="-128"/>
                <a:cs typeface="Arial" panose="020B0604020202020204" pitchFamily="34" charset="0"/>
              </a:rPr>
              <a:t>(HR 0.72)</a:t>
            </a:r>
          </a:p>
        </p:txBody>
      </p:sp>
      <p:grpSp>
        <p:nvGrpSpPr>
          <p:cNvPr id="64523" name="Group 26">
            <a:extLst>
              <a:ext uri="{FF2B5EF4-FFF2-40B4-BE49-F238E27FC236}">
                <a16:creationId xmlns:a16="http://schemas.microsoft.com/office/drawing/2014/main" id="{1DED7A5B-A8F1-CD26-ACD9-157C1D219ED7}"/>
              </a:ext>
            </a:extLst>
          </p:cNvPr>
          <p:cNvGrpSpPr>
            <a:grpSpLocks/>
          </p:cNvGrpSpPr>
          <p:nvPr/>
        </p:nvGrpSpPr>
        <p:grpSpPr bwMode="auto">
          <a:xfrm>
            <a:off x="1704978" y="2398716"/>
            <a:ext cx="2047875" cy="2554287"/>
            <a:chOff x="191043" y="1861141"/>
            <a:chExt cx="2047720" cy="2554169"/>
          </a:xfrm>
        </p:grpSpPr>
        <p:sp>
          <p:nvSpPr>
            <p:cNvPr id="57" name="AutoShape 12">
              <a:extLst>
                <a:ext uri="{FF2B5EF4-FFF2-40B4-BE49-F238E27FC236}">
                  <a16:creationId xmlns:a16="http://schemas.microsoft.com/office/drawing/2014/main" id="{C55E24D5-5635-4EAE-9EC4-1B6595671BEF}"/>
                </a:ext>
              </a:extLst>
            </p:cNvPr>
            <p:cNvSpPr>
              <a:spLocks noChangeArrowheads="1"/>
            </p:cNvSpPr>
            <p:nvPr/>
          </p:nvSpPr>
          <p:spPr bwMode="auto">
            <a:xfrm>
              <a:off x="250825" y="1895418"/>
              <a:ext cx="1987938" cy="2519892"/>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a:solidFill>
                  <a:prstClr val="black"/>
                </a:solidFill>
                <a:latin typeface="Arial"/>
                <a:ea typeface="+mn-ea"/>
                <a:cs typeface="Arial" panose="020B0604020202020204" pitchFamily="34" charset="0"/>
              </a:endParaRPr>
            </a:p>
          </p:txBody>
        </p:sp>
        <p:grpSp>
          <p:nvGrpSpPr>
            <p:cNvPr id="64541" name="Group 21">
              <a:extLst>
                <a:ext uri="{FF2B5EF4-FFF2-40B4-BE49-F238E27FC236}">
                  <a16:creationId xmlns:a16="http://schemas.microsoft.com/office/drawing/2014/main" id="{2C07D53A-5D1C-3524-654C-079D5C96A6FB}"/>
                </a:ext>
              </a:extLst>
            </p:cNvPr>
            <p:cNvGrpSpPr>
              <a:grpSpLocks/>
            </p:cNvGrpSpPr>
            <p:nvPr/>
          </p:nvGrpSpPr>
          <p:grpSpPr bwMode="auto">
            <a:xfrm>
              <a:off x="191043" y="1861141"/>
              <a:ext cx="2017560" cy="2496095"/>
              <a:chOff x="191043" y="1861141"/>
              <a:chExt cx="2017560" cy="2496095"/>
            </a:xfrm>
          </p:grpSpPr>
          <p:sp>
            <p:nvSpPr>
              <p:cNvPr id="59" name="Rectangle 13">
                <a:extLst>
                  <a:ext uri="{FF2B5EF4-FFF2-40B4-BE49-F238E27FC236}">
                    <a16:creationId xmlns:a16="http://schemas.microsoft.com/office/drawing/2014/main" id="{B3AC860E-8204-4A67-9EC0-56AE5C67A6A4}"/>
                  </a:ext>
                </a:extLst>
              </p:cNvPr>
              <p:cNvSpPr>
                <a:spLocks noChangeArrowheads="1"/>
              </p:cNvSpPr>
              <p:nvPr/>
            </p:nvSpPr>
            <p:spPr bwMode="auto">
              <a:xfrm>
                <a:off x="191043" y="2289746"/>
                <a:ext cx="2017560" cy="2067490"/>
              </a:xfrm>
              <a:prstGeom prst="rect">
                <a:avLst/>
              </a:prstGeom>
              <a:noFill/>
              <a:ln w="9525">
                <a:noFill/>
                <a:miter lim="800000"/>
                <a:headEnd/>
                <a:tailEnd/>
              </a:ln>
            </p:spPr>
            <p:txBody>
              <a:bodyPr lIns="72485" tIns="36243" rIns="72485" bIns="36243">
                <a:spAutoFit/>
              </a:bodyPr>
              <a:lstStyle/>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1401 patients with non-metastatic CRPC</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CT/bone scan negative</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PSADT &lt;10 months</a:t>
                </a:r>
              </a:p>
            </p:txBody>
          </p:sp>
          <p:sp>
            <p:nvSpPr>
              <p:cNvPr id="60" name="Text Box 20">
                <a:extLst>
                  <a:ext uri="{FF2B5EF4-FFF2-40B4-BE49-F238E27FC236}">
                    <a16:creationId xmlns:a16="http://schemas.microsoft.com/office/drawing/2014/main" id="{465B47C8-8A2A-41FE-82C7-65A6F05EE004}"/>
                  </a:ext>
                </a:extLst>
              </p:cNvPr>
              <p:cNvSpPr txBox="1">
                <a:spLocks noChangeArrowheads="1"/>
              </p:cNvSpPr>
              <p:nvPr/>
            </p:nvSpPr>
            <p:spPr bwMode="auto">
              <a:xfrm>
                <a:off x="672020" y="1861141"/>
                <a:ext cx="1170297" cy="394419"/>
              </a:xfrm>
              <a:prstGeom prst="rect">
                <a:avLst/>
              </a:prstGeom>
              <a:noFill/>
              <a:ln w="9525">
                <a:noFill/>
                <a:miter lim="800000"/>
                <a:headEnd/>
                <a:tailEnd/>
              </a:ln>
            </p:spPr>
            <p:txBody>
              <a:bodyPr wrap="none" lIns="85821" tIns="42911" rIns="85821" bIns="42911">
                <a:spAutoFit/>
              </a:bodyPr>
              <a:lstStyle/>
              <a:p>
                <a:pPr defTabSz="858852" eaLnBrk="0" hangingPunct="0">
                  <a:defRPr/>
                </a:pPr>
                <a:r>
                  <a:rPr lang="en-GB" sz="2000">
                    <a:solidFill>
                      <a:srgbClr val="000000"/>
                    </a:solidFill>
                    <a:latin typeface="Arial"/>
                    <a:ea typeface="+mn-ea"/>
                    <a:cs typeface="Arial" panose="020B0604020202020204" pitchFamily="34" charset="0"/>
                  </a:rPr>
                  <a:t>Patients</a:t>
                </a:r>
                <a:endParaRPr lang="en-US" sz="2000">
                  <a:solidFill>
                    <a:srgbClr val="000000"/>
                  </a:solidFill>
                  <a:latin typeface="Arial"/>
                  <a:ea typeface="+mn-ea"/>
                  <a:cs typeface="Arial" panose="020B0604020202020204" pitchFamily="34" charset="0"/>
                </a:endParaRPr>
              </a:p>
            </p:txBody>
          </p:sp>
        </p:grpSp>
      </p:grpSp>
      <p:cxnSp>
        <p:nvCxnSpPr>
          <p:cNvPr id="61" name="Straight Arrow Connector 60">
            <a:extLst>
              <a:ext uri="{FF2B5EF4-FFF2-40B4-BE49-F238E27FC236}">
                <a16:creationId xmlns:a16="http://schemas.microsoft.com/office/drawing/2014/main" id="{3727DEA4-4D47-4E0D-BA3C-DEE7EA8D6650}"/>
              </a:ext>
            </a:extLst>
          </p:cNvPr>
          <p:cNvCxnSpPr/>
          <p:nvPr/>
        </p:nvCxnSpPr>
        <p:spPr bwMode="auto">
          <a:xfrm>
            <a:off x="4432300" y="2871791"/>
            <a:ext cx="547688"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C23BCFF-2BD4-49A5-A8BD-9C5DE68471D0}"/>
              </a:ext>
            </a:extLst>
          </p:cNvPr>
          <p:cNvCxnSpPr/>
          <p:nvPr/>
        </p:nvCxnSpPr>
        <p:spPr bwMode="auto">
          <a:xfrm>
            <a:off x="4500566" y="4446591"/>
            <a:ext cx="547687"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09CFC0A-4A68-4D13-A72F-59C949375135}"/>
              </a:ext>
            </a:extLst>
          </p:cNvPr>
          <p:cNvCxnSpPr/>
          <p:nvPr/>
        </p:nvCxnSpPr>
        <p:spPr bwMode="auto">
          <a:xfrm>
            <a:off x="7154866" y="28717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8470740-706F-4745-A7A8-575A07C0DE8D}"/>
              </a:ext>
            </a:extLst>
          </p:cNvPr>
          <p:cNvCxnSpPr/>
          <p:nvPr/>
        </p:nvCxnSpPr>
        <p:spPr bwMode="auto">
          <a:xfrm>
            <a:off x="7223128" y="44465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5" name="AutoShape 17">
            <a:extLst>
              <a:ext uri="{FF2B5EF4-FFF2-40B4-BE49-F238E27FC236}">
                <a16:creationId xmlns:a16="http://schemas.microsoft.com/office/drawing/2014/main" id="{2D71A458-3823-44B9-8A7B-4865E96F078F}"/>
              </a:ext>
            </a:extLst>
          </p:cNvPr>
          <p:cNvSpPr>
            <a:spLocks noChangeArrowheads="1"/>
          </p:cNvSpPr>
          <p:nvPr/>
        </p:nvSpPr>
        <p:spPr bwMode="auto">
          <a:xfrm>
            <a:off x="4140175" y="2385000"/>
            <a:ext cx="450729" cy="2644200"/>
          </a:xfrm>
          <a:prstGeom prst="roundRect">
            <a:avLst>
              <a:gd name="adj" fmla="val 16667"/>
            </a:avLst>
          </a:prstGeom>
          <a:solidFill>
            <a:schemeClr val="bg1"/>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lnSpc>
                <a:spcPct val="90000"/>
              </a:lnSpc>
              <a:spcBef>
                <a:spcPct val="10000"/>
              </a:spcBef>
              <a:defRPr/>
            </a:pPr>
            <a:r>
              <a:rPr lang="en-US" sz="1600" dirty="0">
                <a:solidFill>
                  <a:srgbClr val="600F3E"/>
                </a:solidFill>
                <a:latin typeface="Arial"/>
                <a:ea typeface="ＭＳ Ｐゴシック" charset="-128"/>
                <a:cs typeface="Arial" panose="020B0604020202020204" pitchFamily="34" charset="0"/>
              </a:rPr>
              <a:t>R</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A</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N</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O</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M</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I</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Z</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E</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2:1</a:t>
            </a:r>
          </a:p>
        </p:txBody>
      </p:sp>
      <p:sp>
        <p:nvSpPr>
          <p:cNvPr id="66" name="AutoShape 4">
            <a:extLst>
              <a:ext uri="{FF2B5EF4-FFF2-40B4-BE49-F238E27FC236}">
                <a16:creationId xmlns:a16="http://schemas.microsoft.com/office/drawing/2014/main" id="{4D296945-6C8E-4942-8CA4-89E043D35A7C}"/>
              </a:ext>
            </a:extLst>
          </p:cNvPr>
          <p:cNvSpPr>
            <a:spLocks noChangeArrowheads="1"/>
          </p:cNvSpPr>
          <p:nvPr/>
        </p:nvSpPr>
        <p:spPr bwMode="auto">
          <a:xfrm>
            <a:off x="4920012" y="2479703"/>
            <a:ext cx="2810237"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Enzalutamide </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160 mg orally daily</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n=933</a:t>
            </a:r>
          </a:p>
        </p:txBody>
      </p:sp>
      <p:sp>
        <p:nvSpPr>
          <p:cNvPr id="67" name="AutoShape 4">
            <a:extLst>
              <a:ext uri="{FF2B5EF4-FFF2-40B4-BE49-F238E27FC236}">
                <a16:creationId xmlns:a16="http://schemas.microsoft.com/office/drawing/2014/main" id="{A12EB4FB-56EA-4D8B-8A38-4C43724C815C}"/>
              </a:ext>
            </a:extLst>
          </p:cNvPr>
          <p:cNvSpPr>
            <a:spLocks noChangeArrowheads="1"/>
          </p:cNvSpPr>
          <p:nvPr/>
        </p:nvSpPr>
        <p:spPr bwMode="auto">
          <a:xfrm>
            <a:off x="4967786" y="4117976"/>
            <a:ext cx="2820273"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Placebo orally daily</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n=468</a:t>
            </a:r>
          </a:p>
        </p:txBody>
      </p:sp>
      <p:sp>
        <p:nvSpPr>
          <p:cNvPr id="2" name="Text Box 8">
            <a:extLst>
              <a:ext uri="{FF2B5EF4-FFF2-40B4-BE49-F238E27FC236}">
                <a16:creationId xmlns:a16="http://schemas.microsoft.com/office/drawing/2014/main" id="{CC4BC3FA-AAFE-D57F-8D77-23A618C7EC92}"/>
              </a:ext>
            </a:extLst>
          </p:cNvPr>
          <p:cNvSpPr txBox="1">
            <a:spLocks noChangeArrowheads="1"/>
          </p:cNvSpPr>
          <p:nvPr/>
        </p:nvSpPr>
        <p:spPr bwMode="auto">
          <a:xfrm>
            <a:off x="6985899" y="6250844"/>
            <a:ext cx="3474016"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a:solidFill>
                  <a:srgbClr val="FFFFFF"/>
                </a:solidFill>
                <a:latin typeface="Arial"/>
                <a:ea typeface="+mn-ea"/>
                <a:cs typeface="Arial" panose="020B0604020202020204" pitchFamily="34" charset="0"/>
              </a:rPr>
              <a:t>Sternberg et al, NEJM 2020</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707E05-0AF1-49B1-AA5B-5578631C98F4}"/>
              </a:ext>
            </a:extLst>
          </p:cNvPr>
          <p:cNvSpPr>
            <a:spLocks noGrp="1"/>
          </p:cNvSpPr>
          <p:nvPr>
            <p:ph type="title"/>
          </p:nvPr>
        </p:nvSpPr>
        <p:spPr/>
        <p:txBody>
          <a:bodyPr>
            <a:noAutofit/>
          </a:bodyPr>
          <a:lstStyle/>
          <a:p>
            <a:pPr>
              <a:defRPr/>
            </a:pPr>
            <a:r>
              <a:rPr lang="en-US" dirty="0">
                <a:solidFill>
                  <a:schemeClr val="bg1"/>
                </a:solidFill>
                <a:latin typeface="+mn-lt"/>
                <a:ea typeface="Verdana" pitchFamily="34" charset="0"/>
                <a:cs typeface="Verdana" pitchFamily="34" charset="0"/>
              </a:rPr>
              <a:t>PROSPER: Enzalutamide for </a:t>
            </a:r>
            <a:r>
              <a:rPr lang="en-US" dirty="0" err="1">
                <a:solidFill>
                  <a:schemeClr val="bg1"/>
                </a:solidFill>
                <a:latin typeface="+mn-lt"/>
                <a:ea typeface="Verdana" pitchFamily="34" charset="0"/>
                <a:cs typeface="Verdana" pitchFamily="34" charset="0"/>
              </a:rPr>
              <a:t>nmCRPC</a:t>
            </a:r>
            <a:r>
              <a:rPr lang="en-US" dirty="0">
                <a:solidFill>
                  <a:schemeClr val="bg1"/>
                </a:solidFill>
                <a:latin typeface="+mn-lt"/>
                <a:ea typeface="Verdana" pitchFamily="34" charset="0"/>
                <a:cs typeface="Verdana" pitchFamily="34" charset="0"/>
              </a:rPr>
              <a:t> </a:t>
            </a:r>
            <a:r>
              <a:rPr lang="en-GB" dirty="0">
                <a:solidFill>
                  <a:schemeClr val="bg1"/>
                </a:solidFill>
                <a:effectLst>
                  <a:outerShdw blurRad="38100" dist="38100" dir="2700000" algn="tl">
                    <a:srgbClr val="000000">
                      <a:alpha val="43137"/>
                    </a:srgbClr>
                  </a:outerShdw>
                </a:effectLst>
                <a:latin typeface="+mn-lt"/>
              </a:rPr>
              <a:t>— </a:t>
            </a:r>
            <a:r>
              <a:rPr lang="en-US" dirty="0">
                <a:solidFill>
                  <a:schemeClr val="bg1"/>
                </a:solidFill>
                <a:latin typeface="+mn-lt"/>
                <a:ea typeface="Verdana" pitchFamily="34" charset="0"/>
                <a:cs typeface="Verdana" pitchFamily="34" charset="0"/>
              </a:rPr>
              <a:t>OS</a:t>
            </a:r>
          </a:p>
        </p:txBody>
      </p:sp>
      <p:sp>
        <p:nvSpPr>
          <p:cNvPr id="5" name="Text Box 8">
            <a:extLst>
              <a:ext uri="{FF2B5EF4-FFF2-40B4-BE49-F238E27FC236}">
                <a16:creationId xmlns:a16="http://schemas.microsoft.com/office/drawing/2014/main" id="{4836C75B-7D5A-4828-B503-2A00BF00C022}"/>
              </a:ext>
            </a:extLst>
          </p:cNvPr>
          <p:cNvSpPr txBox="1">
            <a:spLocks noChangeArrowheads="1"/>
          </p:cNvSpPr>
          <p:nvPr/>
        </p:nvSpPr>
        <p:spPr bwMode="auto">
          <a:xfrm>
            <a:off x="6985899" y="6250844"/>
            <a:ext cx="3474016"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a:solidFill>
                  <a:srgbClr val="FFFFFF"/>
                </a:solidFill>
                <a:latin typeface="Arial"/>
                <a:ea typeface="+mn-ea"/>
                <a:cs typeface="Arial" panose="020B0604020202020204" pitchFamily="34" charset="0"/>
              </a:rPr>
              <a:t>Sternberg et al, NEJM 2020</a:t>
            </a:r>
          </a:p>
        </p:txBody>
      </p:sp>
      <p:grpSp>
        <p:nvGrpSpPr>
          <p:cNvPr id="4" name="Group 4">
            <a:extLst>
              <a:ext uri="{FF2B5EF4-FFF2-40B4-BE49-F238E27FC236}">
                <a16:creationId xmlns:a16="http://schemas.microsoft.com/office/drawing/2014/main" id="{7E719B75-5A8C-434B-E947-0D332517BE1F}"/>
              </a:ext>
            </a:extLst>
          </p:cNvPr>
          <p:cNvGrpSpPr>
            <a:grpSpLocks noChangeAspect="1"/>
          </p:cNvGrpSpPr>
          <p:nvPr/>
        </p:nvGrpSpPr>
        <p:grpSpPr bwMode="auto">
          <a:xfrm>
            <a:off x="1524000" y="1803400"/>
            <a:ext cx="9144000" cy="3949700"/>
            <a:chOff x="0" y="1136"/>
            <a:chExt cx="5760" cy="2488"/>
          </a:xfrm>
        </p:grpSpPr>
        <p:sp>
          <p:nvSpPr>
            <p:cNvPr id="6" name="AutoShape 3">
              <a:extLst>
                <a:ext uri="{FF2B5EF4-FFF2-40B4-BE49-F238E27FC236}">
                  <a16:creationId xmlns:a16="http://schemas.microsoft.com/office/drawing/2014/main" id="{BADE74BC-2F62-51EB-7898-1CBD07268297}"/>
                </a:ext>
              </a:extLst>
            </p:cNvPr>
            <p:cNvSpPr>
              <a:spLocks noChangeAspect="1" noChangeArrowheads="1" noTextEdit="1"/>
            </p:cNvSpPr>
            <p:nvPr/>
          </p:nvSpPr>
          <p:spPr bwMode="auto">
            <a:xfrm>
              <a:off x="0" y="1136"/>
              <a:ext cx="5760"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0" hangingPunct="0"/>
              <a:endParaRPr lang="en-US" sz="1800" b="0">
                <a:solidFill>
                  <a:srgbClr val="FFFFFF"/>
                </a:solidFill>
                <a:latin typeface="Arial" panose="020B0604020202020204" pitchFamily="34" charset="0"/>
                <a:ea typeface="+mn-ea"/>
                <a:cs typeface="Arial" panose="020B0604020202020204" pitchFamily="34" charset="0"/>
              </a:endParaRPr>
            </a:p>
          </p:txBody>
        </p:sp>
        <p:pic>
          <p:nvPicPr>
            <p:cNvPr id="4101" name="Picture 5">
              <a:extLst>
                <a:ext uri="{FF2B5EF4-FFF2-40B4-BE49-F238E27FC236}">
                  <a16:creationId xmlns:a16="http://schemas.microsoft.com/office/drawing/2014/main" id="{0D33EA04-4DD6-E6F0-2F95-34393543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6"/>
              <a:ext cx="5764"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ADD7E33-13A9-43A9-ACB0-F64D49A5599F}"/>
              </a:ext>
            </a:extLst>
          </p:cNvPr>
          <p:cNvCxnSpPr/>
          <p:nvPr/>
        </p:nvCxnSpPr>
        <p:spPr bwMode="auto">
          <a:xfrm>
            <a:off x="3178175" y="3251200"/>
            <a:ext cx="922338" cy="1588"/>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31B3EE9-9393-414C-97B5-8C1DA7FA73A6}"/>
              </a:ext>
            </a:extLst>
          </p:cNvPr>
          <p:cNvSpPr txBox="1"/>
          <p:nvPr/>
        </p:nvSpPr>
        <p:spPr>
          <a:xfrm>
            <a:off x="1612900" y="1712913"/>
            <a:ext cx="8693150" cy="400110"/>
          </a:xfrm>
          <a:prstGeom prst="rect">
            <a:avLst/>
          </a:prstGeom>
          <a:noFill/>
        </p:spPr>
        <p:txBody>
          <a:bodyPr>
            <a:spAutoFit/>
          </a:bodyPr>
          <a:lstStyle/>
          <a:p>
            <a:pPr marL="228604" indent="-228604" defTabSz="266704" eaLnBrk="0" hangingPunct="0">
              <a:spcBef>
                <a:spcPct val="20000"/>
              </a:spcBef>
              <a:buClr>
                <a:srgbClr val="62C252"/>
              </a:buClr>
              <a:buFont typeface="Arial" pitchFamily="34" charset="0"/>
              <a:buChar char="•"/>
              <a:defRPr/>
            </a:pPr>
            <a:r>
              <a:rPr lang="en-GB" sz="2000" b="0" kern="0" dirty="0">
                <a:solidFill>
                  <a:srgbClr val="FFFFFF"/>
                </a:solidFill>
                <a:latin typeface="Arial"/>
                <a:ea typeface="ＭＳ Ｐゴシック" charset="-128"/>
                <a:cs typeface="Arial" panose="020B0604020202020204" pitchFamily="34" charset="0"/>
              </a:rPr>
              <a:t>Phase III, multicenter, randomized, double-blind, placebo-controlled study</a:t>
            </a:r>
          </a:p>
        </p:txBody>
      </p:sp>
      <p:sp>
        <p:nvSpPr>
          <p:cNvPr id="31751" name="AutoShape 7">
            <a:extLst>
              <a:ext uri="{FF2B5EF4-FFF2-40B4-BE49-F238E27FC236}">
                <a16:creationId xmlns:a16="http://schemas.microsoft.com/office/drawing/2014/main" id="{64DEE404-B55D-4EDC-9114-79444B1A53D7}"/>
              </a:ext>
            </a:extLst>
          </p:cNvPr>
          <p:cNvSpPr>
            <a:spLocks noChangeArrowheads="1"/>
          </p:cNvSpPr>
          <p:nvPr/>
        </p:nvSpPr>
        <p:spPr bwMode="auto">
          <a:xfrm>
            <a:off x="8099901" y="2489200"/>
            <a:ext cx="2401847" cy="2320978"/>
          </a:xfrm>
          <a:prstGeom prst="roundRect">
            <a:avLst>
              <a:gd name="adj" fmla="val 16667"/>
            </a:avLst>
          </a:prstGeom>
          <a:solidFill>
            <a:srgbClr val="62C252"/>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dirty="0">
              <a:solidFill>
                <a:prstClr val="black"/>
              </a:solidFill>
              <a:latin typeface="Arial"/>
              <a:ea typeface="+mn-ea"/>
              <a:cs typeface="Arial" panose="020B0604020202020204" pitchFamily="34" charset="0"/>
            </a:endParaRPr>
          </a:p>
        </p:txBody>
      </p:sp>
      <p:sp>
        <p:nvSpPr>
          <p:cNvPr id="31752" name="Rectangle 9">
            <a:extLst>
              <a:ext uri="{FF2B5EF4-FFF2-40B4-BE49-F238E27FC236}">
                <a16:creationId xmlns:a16="http://schemas.microsoft.com/office/drawing/2014/main" id="{69A32314-2D0E-4EDE-A88D-03061776F0B6}"/>
              </a:ext>
            </a:extLst>
          </p:cNvPr>
          <p:cNvSpPr>
            <a:spLocks noChangeArrowheads="1"/>
          </p:cNvSpPr>
          <p:nvPr/>
        </p:nvSpPr>
        <p:spPr bwMode="auto">
          <a:xfrm>
            <a:off x="7965475" y="2866309"/>
            <a:ext cx="2577830" cy="1305455"/>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txBody>
          <a:bodyPr lIns="85821" tIns="42911" rIns="85821" bIns="42911">
            <a:spAutoFit/>
          </a:bodyPr>
          <a:lstStyle/>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Primary Endpoint </a:t>
            </a:r>
            <a:endParaRPr lang="en-US" sz="1800" dirty="0">
              <a:solidFill>
                <a:prstClr val="white"/>
              </a:solidFill>
              <a:latin typeface="Arial"/>
              <a:ea typeface="ＭＳ Ｐゴシック" charset="-128"/>
              <a:cs typeface="Arial" panose="020B0604020202020204" pitchFamily="34" charset="0"/>
            </a:endParaRPr>
          </a:p>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Metastasis Free Survival (MFS)</a:t>
            </a:r>
            <a:br>
              <a:rPr lang="en-GB" sz="1800" dirty="0">
                <a:solidFill>
                  <a:prstClr val="white"/>
                </a:solidFill>
                <a:latin typeface="Arial"/>
                <a:ea typeface="ＭＳ Ｐゴシック" charset="-128"/>
                <a:cs typeface="Arial" panose="020B0604020202020204" pitchFamily="34" charset="0"/>
              </a:rPr>
            </a:br>
            <a:r>
              <a:rPr lang="en-GB" sz="1800" b="0" dirty="0">
                <a:solidFill>
                  <a:prstClr val="white"/>
                </a:solidFill>
                <a:latin typeface="Arial"/>
                <a:ea typeface="ＭＳ Ｐゴシック" charset="-128"/>
                <a:cs typeface="Arial" panose="020B0604020202020204" pitchFamily="34" charset="0"/>
              </a:rPr>
              <a:t>(HR 0.7)</a:t>
            </a:r>
          </a:p>
        </p:txBody>
      </p:sp>
      <p:grpSp>
        <p:nvGrpSpPr>
          <p:cNvPr id="72714" name="Group 26">
            <a:extLst>
              <a:ext uri="{FF2B5EF4-FFF2-40B4-BE49-F238E27FC236}">
                <a16:creationId xmlns:a16="http://schemas.microsoft.com/office/drawing/2014/main" id="{C2A164B0-4B3B-1029-057A-CDBF5217C5E2}"/>
              </a:ext>
            </a:extLst>
          </p:cNvPr>
          <p:cNvGrpSpPr>
            <a:grpSpLocks/>
          </p:cNvGrpSpPr>
          <p:nvPr/>
        </p:nvGrpSpPr>
        <p:grpSpPr bwMode="auto">
          <a:xfrm>
            <a:off x="1704978" y="2398716"/>
            <a:ext cx="2047875" cy="2554287"/>
            <a:chOff x="191043" y="1861141"/>
            <a:chExt cx="2047720" cy="2554169"/>
          </a:xfrm>
        </p:grpSpPr>
        <p:sp>
          <p:nvSpPr>
            <p:cNvPr id="28" name="AutoShape 12">
              <a:extLst>
                <a:ext uri="{FF2B5EF4-FFF2-40B4-BE49-F238E27FC236}">
                  <a16:creationId xmlns:a16="http://schemas.microsoft.com/office/drawing/2014/main" id="{D25BAC92-6E93-44AF-AE00-67C4E5433BB1}"/>
                </a:ext>
              </a:extLst>
            </p:cNvPr>
            <p:cNvSpPr>
              <a:spLocks noChangeArrowheads="1"/>
            </p:cNvSpPr>
            <p:nvPr/>
          </p:nvSpPr>
          <p:spPr bwMode="auto">
            <a:xfrm>
              <a:off x="250825" y="1895418"/>
              <a:ext cx="1987938" cy="2519892"/>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a:solidFill>
                  <a:prstClr val="black"/>
                </a:solidFill>
                <a:latin typeface="Arial"/>
                <a:ea typeface="+mn-ea"/>
                <a:cs typeface="Arial" panose="020B0604020202020204" pitchFamily="34" charset="0"/>
              </a:endParaRPr>
            </a:p>
          </p:txBody>
        </p:sp>
        <p:grpSp>
          <p:nvGrpSpPr>
            <p:cNvPr id="72733" name="Group 21">
              <a:extLst>
                <a:ext uri="{FF2B5EF4-FFF2-40B4-BE49-F238E27FC236}">
                  <a16:creationId xmlns:a16="http://schemas.microsoft.com/office/drawing/2014/main" id="{22985EA3-771F-7652-3502-02DF55AAC4F5}"/>
                </a:ext>
              </a:extLst>
            </p:cNvPr>
            <p:cNvGrpSpPr>
              <a:grpSpLocks/>
            </p:cNvGrpSpPr>
            <p:nvPr/>
          </p:nvGrpSpPr>
          <p:grpSpPr bwMode="auto">
            <a:xfrm>
              <a:off x="191043" y="1861141"/>
              <a:ext cx="2017560" cy="2496095"/>
              <a:chOff x="191043" y="1861141"/>
              <a:chExt cx="2017560" cy="2496095"/>
            </a:xfrm>
          </p:grpSpPr>
          <p:sp>
            <p:nvSpPr>
              <p:cNvPr id="56352" name="Rectangle 13">
                <a:extLst>
                  <a:ext uri="{FF2B5EF4-FFF2-40B4-BE49-F238E27FC236}">
                    <a16:creationId xmlns:a16="http://schemas.microsoft.com/office/drawing/2014/main" id="{3D64183C-0D04-40CC-B648-FE3EE0F711AC}"/>
                  </a:ext>
                </a:extLst>
              </p:cNvPr>
              <p:cNvSpPr>
                <a:spLocks noChangeArrowheads="1"/>
              </p:cNvSpPr>
              <p:nvPr/>
            </p:nvSpPr>
            <p:spPr bwMode="auto">
              <a:xfrm>
                <a:off x="191043" y="2289746"/>
                <a:ext cx="2017560" cy="2067490"/>
              </a:xfrm>
              <a:prstGeom prst="rect">
                <a:avLst/>
              </a:prstGeom>
              <a:noFill/>
              <a:ln w="9525">
                <a:noFill/>
                <a:miter lim="800000"/>
                <a:headEnd/>
                <a:tailEnd/>
              </a:ln>
            </p:spPr>
            <p:txBody>
              <a:bodyPr lIns="72485" tIns="36243" rIns="72485" bIns="36243">
                <a:spAutoFit/>
              </a:bodyPr>
              <a:lstStyle/>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1207 patients with non-metastatic CRPC</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CT/bone scan negative</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PSADT &lt;10 months</a:t>
                </a:r>
              </a:p>
            </p:txBody>
          </p:sp>
          <p:sp>
            <p:nvSpPr>
              <p:cNvPr id="56353" name="Text Box 20">
                <a:extLst>
                  <a:ext uri="{FF2B5EF4-FFF2-40B4-BE49-F238E27FC236}">
                    <a16:creationId xmlns:a16="http://schemas.microsoft.com/office/drawing/2014/main" id="{40A8A8AE-3B9F-4E9E-A3EC-64199CF2894E}"/>
                  </a:ext>
                </a:extLst>
              </p:cNvPr>
              <p:cNvSpPr txBox="1">
                <a:spLocks noChangeArrowheads="1"/>
              </p:cNvSpPr>
              <p:nvPr/>
            </p:nvSpPr>
            <p:spPr bwMode="auto">
              <a:xfrm>
                <a:off x="672020" y="1861141"/>
                <a:ext cx="1170297" cy="394419"/>
              </a:xfrm>
              <a:prstGeom prst="rect">
                <a:avLst/>
              </a:prstGeom>
              <a:noFill/>
              <a:ln w="9525">
                <a:noFill/>
                <a:miter lim="800000"/>
                <a:headEnd/>
                <a:tailEnd/>
              </a:ln>
            </p:spPr>
            <p:txBody>
              <a:bodyPr wrap="none" lIns="85821" tIns="42911" rIns="85821" bIns="42911">
                <a:spAutoFit/>
              </a:bodyPr>
              <a:lstStyle/>
              <a:p>
                <a:pPr defTabSz="858852" eaLnBrk="0" hangingPunct="0">
                  <a:defRPr/>
                </a:pPr>
                <a:r>
                  <a:rPr lang="en-GB" sz="2000">
                    <a:solidFill>
                      <a:srgbClr val="000000"/>
                    </a:solidFill>
                    <a:latin typeface="Arial"/>
                    <a:ea typeface="+mn-ea"/>
                    <a:cs typeface="Arial" panose="020B0604020202020204" pitchFamily="34" charset="0"/>
                  </a:rPr>
                  <a:t>Patients</a:t>
                </a:r>
                <a:endParaRPr lang="en-US" sz="2000">
                  <a:solidFill>
                    <a:srgbClr val="000000"/>
                  </a:solidFill>
                  <a:latin typeface="Arial"/>
                  <a:ea typeface="+mn-ea"/>
                  <a:cs typeface="Arial" panose="020B0604020202020204" pitchFamily="34" charset="0"/>
                </a:endParaRPr>
              </a:p>
            </p:txBody>
          </p:sp>
        </p:grpSp>
      </p:grpSp>
      <p:cxnSp>
        <p:nvCxnSpPr>
          <p:cNvPr id="30" name="Straight Arrow Connector 29">
            <a:extLst>
              <a:ext uri="{FF2B5EF4-FFF2-40B4-BE49-F238E27FC236}">
                <a16:creationId xmlns:a16="http://schemas.microsoft.com/office/drawing/2014/main" id="{4256F639-693E-4C79-83D7-CDA23FF402CC}"/>
              </a:ext>
            </a:extLst>
          </p:cNvPr>
          <p:cNvCxnSpPr/>
          <p:nvPr/>
        </p:nvCxnSpPr>
        <p:spPr bwMode="auto">
          <a:xfrm>
            <a:off x="4432300" y="2871791"/>
            <a:ext cx="547688"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0A58C95-FD54-4E3A-BCD7-C0A3F069B664}"/>
              </a:ext>
            </a:extLst>
          </p:cNvPr>
          <p:cNvCxnSpPr/>
          <p:nvPr/>
        </p:nvCxnSpPr>
        <p:spPr bwMode="auto">
          <a:xfrm>
            <a:off x="4500566" y="4446591"/>
            <a:ext cx="547687"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DAE4C16-E09A-4A3B-9206-3D5DF2C18950}"/>
              </a:ext>
            </a:extLst>
          </p:cNvPr>
          <p:cNvCxnSpPr/>
          <p:nvPr/>
        </p:nvCxnSpPr>
        <p:spPr bwMode="auto">
          <a:xfrm>
            <a:off x="7154866" y="28717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C6A790E-7F59-4A60-A47A-C2DF638FFBF9}"/>
              </a:ext>
            </a:extLst>
          </p:cNvPr>
          <p:cNvCxnSpPr/>
          <p:nvPr/>
        </p:nvCxnSpPr>
        <p:spPr bwMode="auto">
          <a:xfrm>
            <a:off x="7223128" y="44465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754" name="AutoShape 17">
            <a:extLst>
              <a:ext uri="{FF2B5EF4-FFF2-40B4-BE49-F238E27FC236}">
                <a16:creationId xmlns:a16="http://schemas.microsoft.com/office/drawing/2014/main" id="{19CA605B-7ACE-478B-B72E-20577608E4C8}"/>
              </a:ext>
            </a:extLst>
          </p:cNvPr>
          <p:cNvSpPr>
            <a:spLocks noChangeArrowheads="1"/>
          </p:cNvSpPr>
          <p:nvPr/>
        </p:nvSpPr>
        <p:spPr bwMode="auto">
          <a:xfrm>
            <a:off x="4140175" y="2385000"/>
            <a:ext cx="450729" cy="2644200"/>
          </a:xfrm>
          <a:prstGeom prst="roundRect">
            <a:avLst>
              <a:gd name="adj" fmla="val 16667"/>
            </a:avLst>
          </a:prstGeom>
          <a:solidFill>
            <a:schemeClr val="bg1"/>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lnSpc>
                <a:spcPct val="90000"/>
              </a:lnSpc>
              <a:spcBef>
                <a:spcPct val="10000"/>
              </a:spcBef>
              <a:defRPr/>
            </a:pPr>
            <a:r>
              <a:rPr lang="en-US" sz="1600" dirty="0">
                <a:solidFill>
                  <a:srgbClr val="600F3E"/>
                </a:solidFill>
                <a:latin typeface="Arial"/>
                <a:ea typeface="ＭＳ Ｐゴシック" charset="-128"/>
                <a:cs typeface="Arial" panose="020B0604020202020204" pitchFamily="34" charset="0"/>
              </a:rPr>
              <a:t>R</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A</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N</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O</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M</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I</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Z</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E</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2:1</a:t>
            </a:r>
          </a:p>
        </p:txBody>
      </p:sp>
      <p:sp>
        <p:nvSpPr>
          <p:cNvPr id="31748" name="AutoShape 4">
            <a:extLst>
              <a:ext uri="{FF2B5EF4-FFF2-40B4-BE49-F238E27FC236}">
                <a16:creationId xmlns:a16="http://schemas.microsoft.com/office/drawing/2014/main" id="{9EB0E9B7-092C-472E-A653-FBB685767B30}"/>
              </a:ext>
            </a:extLst>
          </p:cNvPr>
          <p:cNvSpPr>
            <a:spLocks noChangeArrowheads="1"/>
          </p:cNvSpPr>
          <p:nvPr/>
        </p:nvSpPr>
        <p:spPr bwMode="auto">
          <a:xfrm>
            <a:off x="4920012" y="2479703"/>
            <a:ext cx="2810237"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err="1">
                <a:solidFill>
                  <a:prstClr val="black"/>
                </a:solidFill>
                <a:latin typeface="Arial"/>
                <a:ea typeface="ＭＳ Ｐゴシック" charset="-128"/>
                <a:cs typeface="Arial" panose="020B0604020202020204" pitchFamily="34" charset="0"/>
              </a:rPr>
              <a:t>Apalutamide</a:t>
            </a:r>
            <a:r>
              <a:rPr lang="en-US" sz="1800" b="0" dirty="0">
                <a:solidFill>
                  <a:prstClr val="black"/>
                </a:solidFill>
                <a:latin typeface="Arial"/>
                <a:ea typeface="ＭＳ Ｐゴシック" charset="-128"/>
                <a:cs typeface="Arial" panose="020B0604020202020204" pitchFamily="34" charset="0"/>
              </a:rPr>
              <a:t> </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240 mg orally daily</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n=806</a:t>
            </a:r>
          </a:p>
        </p:txBody>
      </p:sp>
      <p:sp>
        <p:nvSpPr>
          <p:cNvPr id="24" name="AutoShape 4">
            <a:extLst>
              <a:ext uri="{FF2B5EF4-FFF2-40B4-BE49-F238E27FC236}">
                <a16:creationId xmlns:a16="http://schemas.microsoft.com/office/drawing/2014/main" id="{916C444A-70D5-468B-BEE3-F95AEBB32117}"/>
              </a:ext>
            </a:extLst>
          </p:cNvPr>
          <p:cNvSpPr>
            <a:spLocks noChangeArrowheads="1"/>
          </p:cNvSpPr>
          <p:nvPr/>
        </p:nvSpPr>
        <p:spPr bwMode="auto">
          <a:xfrm>
            <a:off x="4967786" y="4117976"/>
            <a:ext cx="2820273"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Placebo orally daily</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n=401</a:t>
            </a:r>
          </a:p>
        </p:txBody>
      </p:sp>
      <p:sp>
        <p:nvSpPr>
          <p:cNvPr id="22" name="Text Box 8">
            <a:extLst>
              <a:ext uri="{FF2B5EF4-FFF2-40B4-BE49-F238E27FC236}">
                <a16:creationId xmlns:a16="http://schemas.microsoft.com/office/drawing/2014/main" id="{9372F4A8-A1AB-46A2-9BDD-DE6C89CC864A}"/>
              </a:ext>
            </a:extLst>
          </p:cNvPr>
          <p:cNvSpPr txBox="1">
            <a:spLocks noChangeArrowheads="1"/>
          </p:cNvSpPr>
          <p:nvPr/>
        </p:nvSpPr>
        <p:spPr bwMode="auto">
          <a:xfrm>
            <a:off x="7113590" y="6261102"/>
            <a:ext cx="3272037"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a:solidFill>
                  <a:srgbClr val="FFFFFF"/>
                </a:solidFill>
                <a:latin typeface="Arial"/>
                <a:ea typeface="+mn-ea"/>
                <a:cs typeface="Arial" panose="020B0604020202020204" pitchFamily="34" charset="0"/>
              </a:rPr>
              <a:t>Smith et al, </a:t>
            </a:r>
            <a:r>
              <a:rPr lang="en-US" sz="2000" dirty="0" err="1">
                <a:solidFill>
                  <a:srgbClr val="FFFFFF"/>
                </a:solidFill>
                <a:latin typeface="Arial"/>
                <a:ea typeface="+mn-ea"/>
                <a:cs typeface="Arial" panose="020B0604020202020204" pitchFamily="34" charset="0"/>
              </a:rPr>
              <a:t>Eur</a:t>
            </a:r>
            <a:r>
              <a:rPr lang="en-US" sz="2000" dirty="0">
                <a:solidFill>
                  <a:srgbClr val="FFFFFF"/>
                </a:solidFill>
                <a:latin typeface="Arial"/>
                <a:ea typeface="+mn-ea"/>
                <a:cs typeface="Arial" panose="020B0604020202020204" pitchFamily="34" charset="0"/>
              </a:rPr>
              <a:t> Urol 2021</a:t>
            </a:r>
          </a:p>
        </p:txBody>
      </p:sp>
      <p:sp>
        <p:nvSpPr>
          <p:cNvPr id="26" name="Rectangle 2">
            <a:extLst>
              <a:ext uri="{FF2B5EF4-FFF2-40B4-BE49-F238E27FC236}">
                <a16:creationId xmlns:a16="http://schemas.microsoft.com/office/drawing/2014/main" id="{D9D87295-1FD0-42AA-88A0-93CFA95B5D4A}"/>
              </a:ext>
            </a:extLst>
          </p:cNvPr>
          <p:cNvSpPr>
            <a:spLocks noGrp="1" noChangeArrowheads="1"/>
          </p:cNvSpPr>
          <p:nvPr>
            <p:ph type="title"/>
          </p:nvPr>
        </p:nvSpPr>
        <p:spPr/>
        <p:txBody>
          <a:bodyPr/>
          <a:lstStyle/>
          <a:p>
            <a:pPr>
              <a:defRPr/>
            </a:pPr>
            <a:r>
              <a:rPr lang="en-GB" dirty="0">
                <a:solidFill>
                  <a:schemeClr val="bg1"/>
                </a:solidFill>
                <a:effectLst>
                  <a:outerShdw blurRad="38100" dist="38100" dir="2700000" algn="tl">
                    <a:srgbClr val="000000">
                      <a:alpha val="43137"/>
                    </a:srgbClr>
                  </a:outerShdw>
                </a:effectLst>
                <a:latin typeface="+mn-lt"/>
              </a:rPr>
              <a:t>SPARTAN: </a:t>
            </a:r>
            <a:r>
              <a:rPr lang="en-GB" dirty="0" err="1">
                <a:solidFill>
                  <a:schemeClr val="bg1"/>
                </a:solidFill>
                <a:effectLst>
                  <a:outerShdw blurRad="38100" dist="38100" dir="2700000" algn="tl">
                    <a:srgbClr val="000000">
                      <a:alpha val="43137"/>
                    </a:srgbClr>
                  </a:outerShdw>
                </a:effectLst>
                <a:latin typeface="+mn-lt"/>
              </a:rPr>
              <a:t>Apalutamide</a:t>
            </a:r>
            <a:r>
              <a:rPr lang="en-GB" dirty="0">
                <a:solidFill>
                  <a:schemeClr val="bg1"/>
                </a:solidFill>
                <a:effectLst>
                  <a:outerShdw blurRad="38100" dist="38100" dir="2700000" algn="tl">
                    <a:srgbClr val="000000">
                      <a:alpha val="43137"/>
                    </a:srgbClr>
                  </a:outerShdw>
                </a:effectLst>
                <a:latin typeface="+mn-lt"/>
              </a:rPr>
              <a:t> for </a:t>
            </a:r>
            <a:r>
              <a:rPr lang="en-GB" dirty="0" err="1">
                <a:solidFill>
                  <a:schemeClr val="bg1"/>
                </a:solidFill>
                <a:effectLst>
                  <a:outerShdw blurRad="38100" dist="38100" dir="2700000" algn="tl">
                    <a:srgbClr val="000000">
                      <a:alpha val="43137"/>
                    </a:srgbClr>
                  </a:outerShdw>
                </a:effectLst>
                <a:latin typeface="+mn-lt"/>
              </a:rPr>
              <a:t>nmCRPC</a:t>
            </a:r>
            <a:endParaRPr lang="en-US" dirty="0">
              <a:solidFill>
                <a:schemeClr val="bg1"/>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a:extLst>
              <a:ext uri="{FF2B5EF4-FFF2-40B4-BE49-F238E27FC236}">
                <a16:creationId xmlns:a16="http://schemas.microsoft.com/office/drawing/2014/main" id="{F3FC9551-5421-4E15-8555-E322740727E6}"/>
              </a:ext>
            </a:extLst>
          </p:cNvPr>
          <p:cNvSpPr>
            <a:spLocks noGrp="1" noChangeArrowheads="1"/>
          </p:cNvSpPr>
          <p:nvPr>
            <p:ph type="title"/>
          </p:nvPr>
        </p:nvSpPr>
        <p:spPr/>
        <p:txBody>
          <a:bodyPr/>
          <a:lstStyle/>
          <a:p>
            <a:pPr>
              <a:defRPr/>
            </a:pPr>
            <a:r>
              <a:rPr lang="en-GB" dirty="0">
                <a:solidFill>
                  <a:schemeClr val="bg1"/>
                </a:solidFill>
                <a:effectLst>
                  <a:outerShdw blurRad="38100" dist="38100" dir="2700000" algn="tl">
                    <a:srgbClr val="000000">
                      <a:alpha val="43137"/>
                    </a:srgbClr>
                  </a:outerShdw>
                </a:effectLst>
                <a:latin typeface="+mn-lt"/>
              </a:rPr>
              <a:t>SPARTAN: Apalutamide for </a:t>
            </a:r>
            <a:r>
              <a:rPr lang="en-GB" dirty="0" err="1">
                <a:solidFill>
                  <a:schemeClr val="bg1"/>
                </a:solidFill>
                <a:effectLst>
                  <a:outerShdw blurRad="38100" dist="38100" dir="2700000" algn="tl">
                    <a:srgbClr val="000000">
                      <a:alpha val="43137"/>
                    </a:srgbClr>
                  </a:outerShdw>
                </a:effectLst>
                <a:latin typeface="+mn-lt"/>
              </a:rPr>
              <a:t>nmCRPC</a:t>
            </a:r>
            <a:r>
              <a:rPr lang="en-GB" dirty="0">
                <a:solidFill>
                  <a:schemeClr val="bg1"/>
                </a:solidFill>
                <a:effectLst>
                  <a:outerShdw blurRad="38100" dist="38100" dir="2700000" algn="tl">
                    <a:srgbClr val="000000">
                      <a:alpha val="43137"/>
                    </a:srgbClr>
                  </a:outerShdw>
                </a:effectLst>
                <a:latin typeface="+mn-lt"/>
              </a:rPr>
              <a:t> — OS</a:t>
            </a:r>
            <a:endParaRPr lang="en-US" dirty="0">
              <a:solidFill>
                <a:schemeClr val="bg1"/>
              </a:solidFill>
              <a:effectLst>
                <a:outerShdw blurRad="38100" dist="38100" dir="2700000" algn="tl">
                  <a:srgbClr val="000000">
                    <a:alpha val="43137"/>
                  </a:srgbClr>
                </a:outerShdw>
              </a:effectLst>
              <a:latin typeface="+mn-lt"/>
            </a:endParaRPr>
          </a:p>
        </p:txBody>
      </p:sp>
      <p:sp>
        <p:nvSpPr>
          <p:cNvPr id="2" name="Text Box 8">
            <a:extLst>
              <a:ext uri="{FF2B5EF4-FFF2-40B4-BE49-F238E27FC236}">
                <a16:creationId xmlns:a16="http://schemas.microsoft.com/office/drawing/2014/main" id="{3641D5A5-2F72-9166-65E9-664EBE4DCCD0}"/>
              </a:ext>
            </a:extLst>
          </p:cNvPr>
          <p:cNvSpPr txBox="1">
            <a:spLocks noChangeArrowheads="1"/>
          </p:cNvSpPr>
          <p:nvPr/>
        </p:nvSpPr>
        <p:spPr bwMode="auto">
          <a:xfrm>
            <a:off x="7113590" y="6261102"/>
            <a:ext cx="3272037"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a:solidFill>
                  <a:srgbClr val="FFFFFF"/>
                </a:solidFill>
                <a:latin typeface="Arial"/>
                <a:ea typeface="+mn-ea"/>
                <a:cs typeface="Arial" panose="020B0604020202020204" pitchFamily="34" charset="0"/>
              </a:rPr>
              <a:t>Smith et al, </a:t>
            </a:r>
            <a:r>
              <a:rPr lang="en-US" sz="2000" dirty="0" err="1">
                <a:solidFill>
                  <a:srgbClr val="FFFFFF"/>
                </a:solidFill>
                <a:latin typeface="Arial"/>
                <a:ea typeface="+mn-ea"/>
                <a:cs typeface="Arial" panose="020B0604020202020204" pitchFamily="34" charset="0"/>
              </a:rPr>
              <a:t>Eur</a:t>
            </a:r>
            <a:r>
              <a:rPr lang="en-US" sz="2000" dirty="0">
                <a:solidFill>
                  <a:srgbClr val="FFFFFF"/>
                </a:solidFill>
                <a:latin typeface="Arial"/>
                <a:ea typeface="+mn-ea"/>
                <a:cs typeface="Arial" panose="020B0604020202020204" pitchFamily="34" charset="0"/>
              </a:rPr>
              <a:t> Urol 2021</a:t>
            </a:r>
          </a:p>
        </p:txBody>
      </p:sp>
      <p:grpSp>
        <p:nvGrpSpPr>
          <p:cNvPr id="8" name="Group 7">
            <a:extLst>
              <a:ext uri="{FF2B5EF4-FFF2-40B4-BE49-F238E27FC236}">
                <a16:creationId xmlns:a16="http://schemas.microsoft.com/office/drawing/2014/main" id="{31C396EA-1C6D-505B-F3FE-05DABA0E0C70}"/>
              </a:ext>
            </a:extLst>
          </p:cNvPr>
          <p:cNvGrpSpPr/>
          <p:nvPr/>
        </p:nvGrpSpPr>
        <p:grpSpPr>
          <a:xfrm>
            <a:off x="3513140" y="1758952"/>
            <a:ext cx="5165725" cy="4094163"/>
            <a:chOff x="838200" y="1887415"/>
            <a:chExt cx="5165725" cy="4094163"/>
          </a:xfrm>
        </p:grpSpPr>
        <p:pic>
          <p:nvPicPr>
            <p:cNvPr id="5125" name="Picture 5">
              <a:extLst>
                <a:ext uri="{FF2B5EF4-FFF2-40B4-BE49-F238E27FC236}">
                  <a16:creationId xmlns:a16="http://schemas.microsoft.com/office/drawing/2014/main" id="{0A6BCF12-6995-DFCB-DF8A-0F24E6F7C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87415"/>
              <a:ext cx="51657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4CF2AED-83AA-7535-55CB-7389DBD4527C}"/>
                </a:ext>
              </a:extLst>
            </p:cNvPr>
            <p:cNvSpPr txBox="1"/>
            <p:nvPr/>
          </p:nvSpPr>
          <p:spPr>
            <a:xfrm>
              <a:off x="1905000" y="4419600"/>
              <a:ext cx="2082621" cy="369332"/>
            </a:xfrm>
            <a:prstGeom prst="rect">
              <a:avLst/>
            </a:prstGeom>
            <a:noFill/>
          </p:spPr>
          <p:txBody>
            <a:bodyPr wrap="none" rtlCol="0">
              <a:spAutoFit/>
            </a:bodyPr>
            <a:lstStyle/>
            <a:p>
              <a:pPr defTabSz="914400" eaLnBrk="0" hangingPunct="0"/>
              <a:r>
                <a:rPr lang="en-US" sz="1800" dirty="0">
                  <a:solidFill>
                    <a:srgbClr val="000000"/>
                  </a:solidFill>
                  <a:latin typeface="Arial" panose="020B0604020202020204" pitchFamily="34" charset="0"/>
                  <a:ea typeface="+mn-ea"/>
                  <a:cs typeface="Arial" panose="020B0604020202020204" pitchFamily="34" charset="0"/>
                </a:rPr>
                <a:t>HR=0.78, p=0.016</a:t>
              </a: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ADD7E33-13A9-43A9-ACB0-F64D49A5599F}"/>
              </a:ext>
            </a:extLst>
          </p:cNvPr>
          <p:cNvCxnSpPr/>
          <p:nvPr/>
        </p:nvCxnSpPr>
        <p:spPr bwMode="auto">
          <a:xfrm>
            <a:off x="3178175" y="3251200"/>
            <a:ext cx="922338" cy="1588"/>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31B3EE9-9393-414C-97B5-8C1DA7FA73A6}"/>
              </a:ext>
            </a:extLst>
          </p:cNvPr>
          <p:cNvSpPr txBox="1"/>
          <p:nvPr/>
        </p:nvSpPr>
        <p:spPr>
          <a:xfrm>
            <a:off x="1612900" y="1712913"/>
            <a:ext cx="8693150" cy="400110"/>
          </a:xfrm>
          <a:prstGeom prst="rect">
            <a:avLst/>
          </a:prstGeom>
          <a:noFill/>
        </p:spPr>
        <p:txBody>
          <a:bodyPr>
            <a:spAutoFit/>
          </a:bodyPr>
          <a:lstStyle/>
          <a:p>
            <a:pPr marL="228604" indent="-228604" defTabSz="266704" eaLnBrk="0" hangingPunct="0">
              <a:spcBef>
                <a:spcPct val="20000"/>
              </a:spcBef>
              <a:buClr>
                <a:srgbClr val="62C252"/>
              </a:buClr>
              <a:buFont typeface="Arial" pitchFamily="34" charset="0"/>
              <a:buChar char="•"/>
              <a:defRPr/>
            </a:pPr>
            <a:r>
              <a:rPr lang="en-GB" sz="2000" b="0" kern="0" dirty="0">
                <a:solidFill>
                  <a:srgbClr val="FFFFFF"/>
                </a:solidFill>
                <a:latin typeface="Arial"/>
                <a:ea typeface="ＭＳ Ｐゴシック" charset="-128"/>
                <a:cs typeface="Arial" panose="020B0604020202020204" pitchFamily="34" charset="0"/>
              </a:rPr>
              <a:t>Phase III, multicenter, randomized, double-blind, placebo-controlled study</a:t>
            </a:r>
          </a:p>
        </p:txBody>
      </p:sp>
      <p:sp>
        <p:nvSpPr>
          <p:cNvPr id="31751" name="AutoShape 7">
            <a:extLst>
              <a:ext uri="{FF2B5EF4-FFF2-40B4-BE49-F238E27FC236}">
                <a16:creationId xmlns:a16="http://schemas.microsoft.com/office/drawing/2014/main" id="{64DEE404-B55D-4EDC-9114-79444B1A53D7}"/>
              </a:ext>
            </a:extLst>
          </p:cNvPr>
          <p:cNvSpPr>
            <a:spLocks noChangeArrowheads="1"/>
          </p:cNvSpPr>
          <p:nvPr/>
        </p:nvSpPr>
        <p:spPr bwMode="auto">
          <a:xfrm>
            <a:off x="8099901" y="2489200"/>
            <a:ext cx="2401847" cy="2320978"/>
          </a:xfrm>
          <a:prstGeom prst="roundRect">
            <a:avLst>
              <a:gd name="adj" fmla="val 16667"/>
            </a:avLst>
          </a:prstGeom>
          <a:solidFill>
            <a:srgbClr val="62C252"/>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dirty="0">
              <a:solidFill>
                <a:prstClr val="black"/>
              </a:solidFill>
              <a:latin typeface="Arial"/>
              <a:ea typeface="+mn-ea"/>
              <a:cs typeface="Arial" panose="020B0604020202020204" pitchFamily="34" charset="0"/>
            </a:endParaRPr>
          </a:p>
        </p:txBody>
      </p:sp>
      <p:sp>
        <p:nvSpPr>
          <p:cNvPr id="31752" name="Rectangle 9">
            <a:extLst>
              <a:ext uri="{FF2B5EF4-FFF2-40B4-BE49-F238E27FC236}">
                <a16:creationId xmlns:a16="http://schemas.microsoft.com/office/drawing/2014/main" id="{69A32314-2D0E-4EDE-A88D-03061776F0B6}"/>
              </a:ext>
            </a:extLst>
          </p:cNvPr>
          <p:cNvSpPr>
            <a:spLocks noChangeArrowheads="1"/>
          </p:cNvSpPr>
          <p:nvPr/>
        </p:nvSpPr>
        <p:spPr bwMode="auto">
          <a:xfrm>
            <a:off x="7965475" y="2866309"/>
            <a:ext cx="2577830" cy="1305455"/>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txBody>
          <a:bodyPr lIns="85821" tIns="42911" rIns="85821" bIns="42911">
            <a:spAutoFit/>
          </a:bodyPr>
          <a:lstStyle/>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Primary Endpoint </a:t>
            </a:r>
            <a:endParaRPr lang="en-US" sz="1800" dirty="0">
              <a:solidFill>
                <a:prstClr val="white"/>
              </a:solidFill>
              <a:latin typeface="Arial"/>
              <a:ea typeface="ＭＳ Ｐゴシック" charset="-128"/>
              <a:cs typeface="Arial" panose="020B0604020202020204" pitchFamily="34" charset="0"/>
            </a:endParaRPr>
          </a:p>
          <a:p>
            <a:pPr marL="115890" indent="-115890" algn="ctr" defTabSz="858852" eaLnBrk="0" hangingPunct="0">
              <a:spcBef>
                <a:spcPct val="40000"/>
              </a:spcBef>
              <a:defRPr/>
            </a:pPr>
            <a:r>
              <a:rPr lang="en-GB" sz="1800" dirty="0">
                <a:solidFill>
                  <a:prstClr val="white"/>
                </a:solidFill>
                <a:latin typeface="Arial"/>
                <a:ea typeface="ＭＳ Ｐゴシック" charset="-128"/>
                <a:cs typeface="Arial" panose="020B0604020202020204" pitchFamily="34" charset="0"/>
              </a:rPr>
              <a:t>Metastasis Free Survival (MFS)</a:t>
            </a:r>
            <a:br>
              <a:rPr lang="en-GB" sz="1800" dirty="0">
                <a:solidFill>
                  <a:prstClr val="white"/>
                </a:solidFill>
                <a:latin typeface="Arial"/>
                <a:ea typeface="ＭＳ Ｐゴシック" charset="-128"/>
                <a:cs typeface="Arial" panose="020B0604020202020204" pitchFamily="34" charset="0"/>
              </a:rPr>
            </a:br>
            <a:r>
              <a:rPr lang="en-GB" sz="1800" b="0" dirty="0">
                <a:solidFill>
                  <a:prstClr val="white"/>
                </a:solidFill>
                <a:latin typeface="Arial"/>
                <a:ea typeface="ＭＳ Ｐゴシック" charset="-128"/>
                <a:cs typeface="Arial" panose="020B0604020202020204" pitchFamily="34" charset="0"/>
              </a:rPr>
              <a:t>(HR 0.71)</a:t>
            </a:r>
          </a:p>
        </p:txBody>
      </p:sp>
      <p:grpSp>
        <p:nvGrpSpPr>
          <p:cNvPr id="80906" name="Group 26">
            <a:extLst>
              <a:ext uri="{FF2B5EF4-FFF2-40B4-BE49-F238E27FC236}">
                <a16:creationId xmlns:a16="http://schemas.microsoft.com/office/drawing/2014/main" id="{43066553-BBBF-4715-27D8-3F99F71E5ADB}"/>
              </a:ext>
            </a:extLst>
          </p:cNvPr>
          <p:cNvGrpSpPr>
            <a:grpSpLocks/>
          </p:cNvGrpSpPr>
          <p:nvPr/>
        </p:nvGrpSpPr>
        <p:grpSpPr bwMode="auto">
          <a:xfrm>
            <a:off x="1704978" y="2398716"/>
            <a:ext cx="2047875" cy="2554287"/>
            <a:chOff x="191043" y="1861141"/>
            <a:chExt cx="2047720" cy="2554169"/>
          </a:xfrm>
        </p:grpSpPr>
        <p:sp>
          <p:nvSpPr>
            <p:cNvPr id="28" name="AutoShape 12">
              <a:extLst>
                <a:ext uri="{FF2B5EF4-FFF2-40B4-BE49-F238E27FC236}">
                  <a16:creationId xmlns:a16="http://schemas.microsoft.com/office/drawing/2014/main" id="{D25BAC92-6E93-44AF-AE00-67C4E5433BB1}"/>
                </a:ext>
              </a:extLst>
            </p:cNvPr>
            <p:cNvSpPr>
              <a:spLocks noChangeArrowheads="1"/>
            </p:cNvSpPr>
            <p:nvPr/>
          </p:nvSpPr>
          <p:spPr bwMode="auto">
            <a:xfrm>
              <a:off x="250825" y="1895418"/>
              <a:ext cx="1987938" cy="2519892"/>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hangingPunct="0">
                <a:defRPr/>
              </a:pPr>
              <a:endParaRPr lang="en-US" sz="2800" b="0">
                <a:solidFill>
                  <a:prstClr val="black"/>
                </a:solidFill>
                <a:latin typeface="Arial"/>
                <a:ea typeface="+mn-ea"/>
                <a:cs typeface="Arial" panose="020B0604020202020204" pitchFamily="34" charset="0"/>
              </a:endParaRPr>
            </a:p>
          </p:txBody>
        </p:sp>
        <p:grpSp>
          <p:nvGrpSpPr>
            <p:cNvPr id="80925" name="Group 21">
              <a:extLst>
                <a:ext uri="{FF2B5EF4-FFF2-40B4-BE49-F238E27FC236}">
                  <a16:creationId xmlns:a16="http://schemas.microsoft.com/office/drawing/2014/main" id="{A9F572F2-515D-11C8-0AED-00D76290507E}"/>
                </a:ext>
              </a:extLst>
            </p:cNvPr>
            <p:cNvGrpSpPr>
              <a:grpSpLocks/>
            </p:cNvGrpSpPr>
            <p:nvPr/>
          </p:nvGrpSpPr>
          <p:grpSpPr bwMode="auto">
            <a:xfrm>
              <a:off x="191043" y="1861141"/>
              <a:ext cx="2017560" cy="2496095"/>
              <a:chOff x="191043" y="1861141"/>
              <a:chExt cx="2017560" cy="2496095"/>
            </a:xfrm>
          </p:grpSpPr>
          <p:sp>
            <p:nvSpPr>
              <p:cNvPr id="56352" name="Rectangle 13">
                <a:extLst>
                  <a:ext uri="{FF2B5EF4-FFF2-40B4-BE49-F238E27FC236}">
                    <a16:creationId xmlns:a16="http://schemas.microsoft.com/office/drawing/2014/main" id="{3D64183C-0D04-40CC-B648-FE3EE0F711AC}"/>
                  </a:ext>
                </a:extLst>
              </p:cNvPr>
              <p:cNvSpPr>
                <a:spLocks noChangeArrowheads="1"/>
              </p:cNvSpPr>
              <p:nvPr/>
            </p:nvSpPr>
            <p:spPr bwMode="auto">
              <a:xfrm>
                <a:off x="191043" y="2289746"/>
                <a:ext cx="2017560" cy="2067490"/>
              </a:xfrm>
              <a:prstGeom prst="rect">
                <a:avLst/>
              </a:prstGeom>
              <a:noFill/>
              <a:ln w="9525">
                <a:noFill/>
                <a:miter lim="800000"/>
                <a:headEnd/>
                <a:tailEnd/>
              </a:ln>
            </p:spPr>
            <p:txBody>
              <a:bodyPr lIns="72485" tIns="36243" rIns="72485" bIns="36243">
                <a:spAutoFit/>
              </a:bodyPr>
              <a:lstStyle/>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1509 patients with non-metastatic CRPC</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CT/bone scan negative</a:t>
                </a:r>
              </a:p>
              <a:p>
                <a:pPr marL="114302" indent="-114302" defTabSz="725500" eaLnBrk="0" hangingPunct="0">
                  <a:spcBef>
                    <a:spcPct val="10000"/>
                  </a:spcBef>
                  <a:buFontTx/>
                  <a:buChar char="•"/>
                  <a:defRPr/>
                </a:pPr>
                <a:r>
                  <a:rPr lang="en-US" sz="1800" b="0" dirty="0">
                    <a:solidFill>
                      <a:srgbClr val="000000"/>
                    </a:solidFill>
                    <a:latin typeface="Arial"/>
                    <a:ea typeface="+mn-ea"/>
                    <a:cs typeface="Arial" panose="020B0604020202020204" pitchFamily="34" charset="0"/>
                  </a:rPr>
                  <a:t>PSADT &lt;10 months</a:t>
                </a:r>
              </a:p>
            </p:txBody>
          </p:sp>
          <p:sp>
            <p:nvSpPr>
              <p:cNvPr id="56353" name="Text Box 20">
                <a:extLst>
                  <a:ext uri="{FF2B5EF4-FFF2-40B4-BE49-F238E27FC236}">
                    <a16:creationId xmlns:a16="http://schemas.microsoft.com/office/drawing/2014/main" id="{40A8A8AE-3B9F-4E9E-A3EC-64199CF2894E}"/>
                  </a:ext>
                </a:extLst>
              </p:cNvPr>
              <p:cNvSpPr txBox="1">
                <a:spLocks noChangeArrowheads="1"/>
              </p:cNvSpPr>
              <p:nvPr/>
            </p:nvSpPr>
            <p:spPr bwMode="auto">
              <a:xfrm>
                <a:off x="672020" y="1861141"/>
                <a:ext cx="1170297" cy="394419"/>
              </a:xfrm>
              <a:prstGeom prst="rect">
                <a:avLst/>
              </a:prstGeom>
              <a:noFill/>
              <a:ln w="9525">
                <a:noFill/>
                <a:miter lim="800000"/>
                <a:headEnd/>
                <a:tailEnd/>
              </a:ln>
            </p:spPr>
            <p:txBody>
              <a:bodyPr wrap="none" lIns="85821" tIns="42911" rIns="85821" bIns="42911">
                <a:spAutoFit/>
              </a:bodyPr>
              <a:lstStyle/>
              <a:p>
                <a:pPr defTabSz="858852" eaLnBrk="0" hangingPunct="0">
                  <a:defRPr/>
                </a:pPr>
                <a:r>
                  <a:rPr lang="en-GB" sz="2000">
                    <a:solidFill>
                      <a:srgbClr val="000000"/>
                    </a:solidFill>
                    <a:latin typeface="Arial"/>
                    <a:ea typeface="+mn-ea"/>
                    <a:cs typeface="Arial" panose="020B0604020202020204" pitchFamily="34" charset="0"/>
                  </a:rPr>
                  <a:t>Patients</a:t>
                </a:r>
                <a:endParaRPr lang="en-US" sz="2000">
                  <a:solidFill>
                    <a:srgbClr val="000000"/>
                  </a:solidFill>
                  <a:latin typeface="Arial"/>
                  <a:ea typeface="+mn-ea"/>
                  <a:cs typeface="Arial" panose="020B0604020202020204" pitchFamily="34" charset="0"/>
                </a:endParaRPr>
              </a:p>
            </p:txBody>
          </p:sp>
        </p:grpSp>
      </p:grpSp>
      <p:cxnSp>
        <p:nvCxnSpPr>
          <p:cNvPr id="30" name="Straight Arrow Connector 29">
            <a:extLst>
              <a:ext uri="{FF2B5EF4-FFF2-40B4-BE49-F238E27FC236}">
                <a16:creationId xmlns:a16="http://schemas.microsoft.com/office/drawing/2014/main" id="{4256F639-693E-4C79-83D7-CDA23FF402CC}"/>
              </a:ext>
            </a:extLst>
          </p:cNvPr>
          <p:cNvCxnSpPr/>
          <p:nvPr/>
        </p:nvCxnSpPr>
        <p:spPr bwMode="auto">
          <a:xfrm>
            <a:off x="4432300" y="2871791"/>
            <a:ext cx="547688"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0A58C95-FD54-4E3A-BCD7-C0A3F069B664}"/>
              </a:ext>
            </a:extLst>
          </p:cNvPr>
          <p:cNvCxnSpPr/>
          <p:nvPr/>
        </p:nvCxnSpPr>
        <p:spPr bwMode="auto">
          <a:xfrm>
            <a:off x="4500566" y="4446591"/>
            <a:ext cx="547687"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DAE4C16-E09A-4A3B-9206-3D5DF2C18950}"/>
              </a:ext>
            </a:extLst>
          </p:cNvPr>
          <p:cNvCxnSpPr/>
          <p:nvPr/>
        </p:nvCxnSpPr>
        <p:spPr bwMode="auto">
          <a:xfrm>
            <a:off x="7154866" y="28717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C6A790E-7F59-4A60-A47A-C2DF638FFBF9}"/>
              </a:ext>
            </a:extLst>
          </p:cNvPr>
          <p:cNvCxnSpPr/>
          <p:nvPr/>
        </p:nvCxnSpPr>
        <p:spPr bwMode="auto">
          <a:xfrm>
            <a:off x="7223128" y="4446591"/>
            <a:ext cx="923925" cy="158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754" name="AutoShape 17">
            <a:extLst>
              <a:ext uri="{FF2B5EF4-FFF2-40B4-BE49-F238E27FC236}">
                <a16:creationId xmlns:a16="http://schemas.microsoft.com/office/drawing/2014/main" id="{19CA605B-7ACE-478B-B72E-20577608E4C8}"/>
              </a:ext>
            </a:extLst>
          </p:cNvPr>
          <p:cNvSpPr>
            <a:spLocks noChangeArrowheads="1"/>
          </p:cNvSpPr>
          <p:nvPr/>
        </p:nvSpPr>
        <p:spPr bwMode="auto">
          <a:xfrm>
            <a:off x="4140175" y="2385000"/>
            <a:ext cx="450729" cy="2644200"/>
          </a:xfrm>
          <a:prstGeom prst="roundRect">
            <a:avLst>
              <a:gd name="adj" fmla="val 16667"/>
            </a:avLst>
          </a:prstGeom>
          <a:solidFill>
            <a:schemeClr val="bg1"/>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lnSpc>
                <a:spcPct val="90000"/>
              </a:lnSpc>
              <a:spcBef>
                <a:spcPct val="10000"/>
              </a:spcBef>
              <a:defRPr/>
            </a:pPr>
            <a:r>
              <a:rPr lang="en-US" sz="1600" dirty="0">
                <a:solidFill>
                  <a:srgbClr val="600F3E"/>
                </a:solidFill>
                <a:latin typeface="Arial"/>
                <a:ea typeface="ＭＳ Ｐゴシック" charset="-128"/>
                <a:cs typeface="Arial" panose="020B0604020202020204" pitchFamily="34" charset="0"/>
              </a:rPr>
              <a:t>R</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A</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N</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O</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M</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I</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Z</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E</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D</a:t>
            </a:r>
            <a:br>
              <a:rPr lang="en-US" sz="1600" dirty="0">
                <a:solidFill>
                  <a:srgbClr val="600F3E"/>
                </a:solidFill>
                <a:latin typeface="Arial"/>
                <a:ea typeface="ＭＳ Ｐゴシック" charset="-128"/>
                <a:cs typeface="Arial" panose="020B0604020202020204" pitchFamily="34" charset="0"/>
              </a:rPr>
            </a:br>
            <a:r>
              <a:rPr lang="en-US" sz="1600" dirty="0">
                <a:solidFill>
                  <a:srgbClr val="600F3E"/>
                </a:solidFill>
                <a:latin typeface="Arial"/>
                <a:ea typeface="ＭＳ Ｐゴシック" charset="-128"/>
                <a:cs typeface="Arial" panose="020B0604020202020204" pitchFamily="34" charset="0"/>
              </a:rPr>
              <a:t>2:1</a:t>
            </a:r>
          </a:p>
        </p:txBody>
      </p:sp>
      <p:sp>
        <p:nvSpPr>
          <p:cNvPr id="31748" name="AutoShape 4">
            <a:extLst>
              <a:ext uri="{FF2B5EF4-FFF2-40B4-BE49-F238E27FC236}">
                <a16:creationId xmlns:a16="http://schemas.microsoft.com/office/drawing/2014/main" id="{9EB0E9B7-092C-472E-A653-FBB685767B30}"/>
              </a:ext>
            </a:extLst>
          </p:cNvPr>
          <p:cNvSpPr>
            <a:spLocks noChangeArrowheads="1"/>
          </p:cNvSpPr>
          <p:nvPr/>
        </p:nvSpPr>
        <p:spPr bwMode="auto">
          <a:xfrm>
            <a:off x="4920012" y="2479703"/>
            <a:ext cx="2810237"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Darolutamide </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600 mg orally daily (BID)</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n=955</a:t>
            </a:r>
          </a:p>
        </p:txBody>
      </p:sp>
      <p:sp>
        <p:nvSpPr>
          <p:cNvPr id="24" name="AutoShape 4">
            <a:extLst>
              <a:ext uri="{FF2B5EF4-FFF2-40B4-BE49-F238E27FC236}">
                <a16:creationId xmlns:a16="http://schemas.microsoft.com/office/drawing/2014/main" id="{916C444A-70D5-468B-BEE3-F95AEBB32117}"/>
              </a:ext>
            </a:extLst>
          </p:cNvPr>
          <p:cNvSpPr>
            <a:spLocks noChangeArrowheads="1"/>
          </p:cNvSpPr>
          <p:nvPr/>
        </p:nvSpPr>
        <p:spPr bwMode="auto">
          <a:xfrm>
            <a:off x="4967786" y="4117976"/>
            <a:ext cx="2820273" cy="800388"/>
          </a:xfrm>
          <a:prstGeom prst="roundRect">
            <a:avLst>
              <a:gd name="adj" fmla="val 16667"/>
            </a:avLst>
          </a:prstGeom>
          <a:solidFill>
            <a:srgbClr val="F5F26B"/>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0131" tIns="40066" rIns="80131" bIns="40066" anchor="ctr"/>
          <a:lstStyle/>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Placebo orally daily (BID)</a:t>
            </a:r>
          </a:p>
          <a:p>
            <a:pPr algn="ctr" defTabSz="858852" eaLnBrk="0" hangingPunct="0">
              <a:defRPr/>
            </a:pPr>
            <a:r>
              <a:rPr lang="en-US" sz="1800" b="0" dirty="0">
                <a:solidFill>
                  <a:prstClr val="black"/>
                </a:solidFill>
                <a:latin typeface="Arial"/>
                <a:ea typeface="ＭＳ Ｐゴシック" charset="-128"/>
                <a:cs typeface="Arial" panose="020B0604020202020204" pitchFamily="34" charset="0"/>
              </a:rPr>
              <a:t>n=554</a:t>
            </a:r>
          </a:p>
        </p:txBody>
      </p:sp>
      <p:sp>
        <p:nvSpPr>
          <p:cNvPr id="22" name="Text Box 8">
            <a:extLst>
              <a:ext uri="{FF2B5EF4-FFF2-40B4-BE49-F238E27FC236}">
                <a16:creationId xmlns:a16="http://schemas.microsoft.com/office/drawing/2014/main" id="{9372F4A8-A1AB-46A2-9BDD-DE6C89CC864A}"/>
              </a:ext>
            </a:extLst>
          </p:cNvPr>
          <p:cNvSpPr txBox="1">
            <a:spLocks noChangeArrowheads="1"/>
          </p:cNvSpPr>
          <p:nvPr/>
        </p:nvSpPr>
        <p:spPr bwMode="auto">
          <a:xfrm>
            <a:off x="7113588" y="6261102"/>
            <a:ext cx="2959452"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err="1">
                <a:solidFill>
                  <a:srgbClr val="FFFFFF"/>
                </a:solidFill>
                <a:latin typeface="Arial"/>
                <a:ea typeface="+mn-ea"/>
                <a:cs typeface="Arial" panose="020B0604020202020204" pitchFamily="34" charset="0"/>
              </a:rPr>
              <a:t>Fizazi</a:t>
            </a:r>
            <a:r>
              <a:rPr lang="en-US" sz="2000" dirty="0">
                <a:solidFill>
                  <a:srgbClr val="FFFFFF"/>
                </a:solidFill>
                <a:latin typeface="Arial"/>
                <a:ea typeface="+mn-ea"/>
                <a:cs typeface="Arial" panose="020B0604020202020204" pitchFamily="34" charset="0"/>
              </a:rPr>
              <a:t> et al, NEJM 2020</a:t>
            </a:r>
          </a:p>
        </p:txBody>
      </p:sp>
      <p:sp>
        <p:nvSpPr>
          <p:cNvPr id="26" name="Rectangle 2">
            <a:extLst>
              <a:ext uri="{FF2B5EF4-FFF2-40B4-BE49-F238E27FC236}">
                <a16:creationId xmlns:a16="http://schemas.microsoft.com/office/drawing/2014/main" id="{D9D87295-1FD0-42AA-88A0-93CFA95B5D4A}"/>
              </a:ext>
            </a:extLst>
          </p:cNvPr>
          <p:cNvSpPr>
            <a:spLocks noGrp="1" noChangeArrowheads="1"/>
          </p:cNvSpPr>
          <p:nvPr>
            <p:ph type="title"/>
          </p:nvPr>
        </p:nvSpPr>
        <p:spPr/>
        <p:txBody>
          <a:bodyPr/>
          <a:lstStyle/>
          <a:p>
            <a:pPr>
              <a:defRPr/>
            </a:pPr>
            <a:r>
              <a:rPr lang="en-GB" dirty="0">
                <a:solidFill>
                  <a:schemeClr val="bg1"/>
                </a:solidFill>
                <a:effectLst>
                  <a:outerShdw blurRad="38100" dist="38100" dir="2700000" algn="tl">
                    <a:srgbClr val="000000">
                      <a:alpha val="43137"/>
                    </a:srgbClr>
                  </a:outerShdw>
                </a:effectLst>
                <a:latin typeface="+mn-lt"/>
              </a:rPr>
              <a:t>ARAMIS: Darolutamide for nmCRPC</a:t>
            </a:r>
            <a:endParaRPr lang="en-US" dirty="0">
              <a:solidFill>
                <a:schemeClr val="bg1"/>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a:extLst>
              <a:ext uri="{FF2B5EF4-FFF2-40B4-BE49-F238E27FC236}">
                <a16:creationId xmlns:a16="http://schemas.microsoft.com/office/drawing/2014/main" id="{F3FC9551-5421-4E15-8555-E322740727E6}"/>
              </a:ext>
            </a:extLst>
          </p:cNvPr>
          <p:cNvSpPr>
            <a:spLocks noGrp="1" noChangeArrowheads="1"/>
          </p:cNvSpPr>
          <p:nvPr>
            <p:ph type="title"/>
          </p:nvPr>
        </p:nvSpPr>
        <p:spPr/>
        <p:txBody>
          <a:bodyPr/>
          <a:lstStyle/>
          <a:p>
            <a:pPr>
              <a:defRPr/>
            </a:pPr>
            <a:r>
              <a:rPr lang="en-GB" dirty="0">
                <a:solidFill>
                  <a:schemeClr val="bg1"/>
                </a:solidFill>
                <a:effectLst>
                  <a:outerShdw blurRad="38100" dist="38100" dir="2700000" algn="tl">
                    <a:srgbClr val="000000">
                      <a:alpha val="43137"/>
                    </a:srgbClr>
                  </a:outerShdw>
                </a:effectLst>
                <a:latin typeface="+mn-lt"/>
              </a:rPr>
              <a:t>ARAMIS: Darolutamide for </a:t>
            </a:r>
            <a:r>
              <a:rPr lang="en-GB" dirty="0" err="1">
                <a:solidFill>
                  <a:schemeClr val="bg1"/>
                </a:solidFill>
                <a:effectLst>
                  <a:outerShdw blurRad="38100" dist="38100" dir="2700000" algn="tl">
                    <a:srgbClr val="000000">
                      <a:alpha val="43137"/>
                    </a:srgbClr>
                  </a:outerShdw>
                </a:effectLst>
                <a:latin typeface="+mn-lt"/>
              </a:rPr>
              <a:t>nmCRPC</a:t>
            </a:r>
            <a:r>
              <a:rPr lang="en-GB">
                <a:solidFill>
                  <a:schemeClr val="bg1"/>
                </a:solidFill>
                <a:effectLst>
                  <a:outerShdw blurRad="38100" dist="38100" dir="2700000" algn="tl">
                    <a:srgbClr val="000000">
                      <a:alpha val="43137"/>
                    </a:srgbClr>
                  </a:outerShdw>
                </a:effectLst>
                <a:latin typeface="+mn-lt"/>
              </a:rPr>
              <a:t> — OS</a:t>
            </a:r>
            <a:endParaRPr lang="en-US" dirty="0">
              <a:solidFill>
                <a:schemeClr val="bg1"/>
              </a:solidFill>
              <a:effectLst>
                <a:outerShdw blurRad="38100" dist="38100" dir="2700000" algn="tl">
                  <a:srgbClr val="000000">
                    <a:alpha val="43137"/>
                  </a:srgbClr>
                </a:outerShdw>
              </a:effectLst>
              <a:latin typeface="+mn-lt"/>
            </a:endParaRPr>
          </a:p>
        </p:txBody>
      </p:sp>
      <p:sp>
        <p:nvSpPr>
          <p:cNvPr id="5" name="Text Box 8">
            <a:extLst>
              <a:ext uri="{FF2B5EF4-FFF2-40B4-BE49-F238E27FC236}">
                <a16:creationId xmlns:a16="http://schemas.microsoft.com/office/drawing/2014/main" id="{A83BC6A4-C990-4BC1-9A01-9E8268169809}"/>
              </a:ext>
            </a:extLst>
          </p:cNvPr>
          <p:cNvSpPr txBox="1">
            <a:spLocks noChangeArrowheads="1"/>
          </p:cNvSpPr>
          <p:nvPr/>
        </p:nvSpPr>
        <p:spPr bwMode="auto">
          <a:xfrm>
            <a:off x="7113588" y="6261102"/>
            <a:ext cx="2959452"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n-US" sz="2000" dirty="0" err="1">
                <a:solidFill>
                  <a:srgbClr val="FFFFFF"/>
                </a:solidFill>
                <a:latin typeface="Arial"/>
                <a:ea typeface="+mn-ea"/>
                <a:cs typeface="Arial" panose="020B0604020202020204" pitchFamily="34" charset="0"/>
              </a:rPr>
              <a:t>Fizazi</a:t>
            </a:r>
            <a:r>
              <a:rPr lang="en-US" sz="2000" dirty="0">
                <a:solidFill>
                  <a:srgbClr val="FFFFFF"/>
                </a:solidFill>
                <a:latin typeface="Arial"/>
                <a:ea typeface="+mn-ea"/>
                <a:cs typeface="Arial" panose="020B0604020202020204" pitchFamily="34" charset="0"/>
              </a:rPr>
              <a:t> et al, NEJM 2020</a:t>
            </a:r>
          </a:p>
        </p:txBody>
      </p:sp>
      <p:grpSp>
        <p:nvGrpSpPr>
          <p:cNvPr id="4" name="Group 4">
            <a:extLst>
              <a:ext uri="{FF2B5EF4-FFF2-40B4-BE49-F238E27FC236}">
                <a16:creationId xmlns:a16="http://schemas.microsoft.com/office/drawing/2014/main" id="{4F2D3DF4-4936-2174-BFA8-8AA62E45F504}"/>
              </a:ext>
            </a:extLst>
          </p:cNvPr>
          <p:cNvGrpSpPr>
            <a:grpSpLocks noChangeAspect="1"/>
          </p:cNvGrpSpPr>
          <p:nvPr/>
        </p:nvGrpSpPr>
        <p:grpSpPr bwMode="auto">
          <a:xfrm>
            <a:off x="3200400" y="1828803"/>
            <a:ext cx="6019800" cy="4100513"/>
            <a:chOff x="1056" y="1152"/>
            <a:chExt cx="3792" cy="2583"/>
          </a:xfrm>
        </p:grpSpPr>
        <p:sp>
          <p:nvSpPr>
            <p:cNvPr id="6" name="AutoShape 3">
              <a:extLst>
                <a:ext uri="{FF2B5EF4-FFF2-40B4-BE49-F238E27FC236}">
                  <a16:creationId xmlns:a16="http://schemas.microsoft.com/office/drawing/2014/main" id="{280CAFEE-AFA7-C9D4-2F1B-7B6D10EE912A}"/>
                </a:ext>
              </a:extLst>
            </p:cNvPr>
            <p:cNvSpPr>
              <a:spLocks noChangeAspect="1" noChangeArrowheads="1" noTextEdit="1"/>
            </p:cNvSpPr>
            <p:nvPr/>
          </p:nvSpPr>
          <p:spPr bwMode="auto">
            <a:xfrm>
              <a:off x="1056" y="1152"/>
              <a:ext cx="3792" cy="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0" hangingPunct="0"/>
              <a:endParaRPr lang="en-US" sz="1800" b="0">
                <a:solidFill>
                  <a:srgbClr val="FFFFFF"/>
                </a:solidFill>
                <a:latin typeface="Arial" panose="020B0604020202020204" pitchFamily="34" charset="0"/>
                <a:ea typeface="+mn-ea"/>
                <a:cs typeface="Arial" panose="020B0604020202020204" pitchFamily="34" charset="0"/>
              </a:endParaRPr>
            </a:p>
          </p:txBody>
        </p:sp>
        <p:pic>
          <p:nvPicPr>
            <p:cNvPr id="6149" name="Picture 5">
              <a:extLst>
                <a:ext uri="{FF2B5EF4-FFF2-40B4-BE49-F238E27FC236}">
                  <a16:creationId xmlns:a16="http://schemas.microsoft.com/office/drawing/2014/main" id="{B722D47B-4E7F-F3DE-815B-74513A983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 y="1152"/>
              <a:ext cx="3834"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a:extLst>
              <a:ext uri="{FF2B5EF4-FFF2-40B4-BE49-F238E27FC236}">
                <a16:creationId xmlns:a16="http://schemas.microsoft.com/office/drawing/2014/main" id="{E0B599A8-49B9-406C-866C-C05F01FF23A2}"/>
              </a:ext>
            </a:extLst>
          </p:cNvPr>
          <p:cNvSpPr>
            <a:spLocks noGrp="1" noChangeArrowheads="1"/>
          </p:cNvSpPr>
          <p:nvPr>
            <p:ph type="title"/>
          </p:nvPr>
        </p:nvSpPr>
        <p:spPr>
          <a:effectLst>
            <a:outerShdw dist="35921" dir="2700000" algn="ctr" rotWithShape="0">
              <a:schemeClr val="bg2"/>
            </a:outerShdw>
          </a:effectLst>
        </p:spPr>
        <p:txBody>
          <a:bodyPr/>
          <a:lstStyle/>
          <a:p>
            <a:pPr eaLnBrk="1" hangingPunct="1">
              <a:defRPr/>
            </a:pPr>
            <a:r>
              <a:rPr lang="en-US" dirty="0">
                <a:solidFill>
                  <a:schemeClr val="tx2"/>
                </a:solidFill>
                <a:latin typeface="Arial" charset="0"/>
              </a:rPr>
              <a:t>Summary</a:t>
            </a:r>
          </a:p>
        </p:txBody>
      </p:sp>
      <p:sp>
        <p:nvSpPr>
          <p:cNvPr id="1262595" name="Rectangle 3">
            <a:extLst>
              <a:ext uri="{FF2B5EF4-FFF2-40B4-BE49-F238E27FC236}">
                <a16:creationId xmlns:a16="http://schemas.microsoft.com/office/drawing/2014/main" id="{B1B2BA13-5193-4864-A53C-28B362BAB4D7}"/>
              </a:ext>
            </a:extLst>
          </p:cNvPr>
          <p:cNvSpPr>
            <a:spLocks noGrp="1" noChangeArrowheads="1"/>
          </p:cNvSpPr>
          <p:nvPr>
            <p:ph idx="1"/>
          </p:nvPr>
        </p:nvSpPr>
        <p:spPr>
          <a:effectLst>
            <a:outerShdw dist="35921" dir="2700000" algn="ctr" rotWithShape="0">
              <a:schemeClr val="bg2"/>
            </a:outerShdw>
          </a:effectLst>
        </p:spPr>
        <p:txBody>
          <a:bodyPr/>
          <a:lstStyle/>
          <a:p>
            <a:pPr eaLnBrk="1" hangingPunct="1">
              <a:spcBef>
                <a:spcPts val="600"/>
              </a:spcBef>
              <a:spcAft>
                <a:spcPts val="1200"/>
              </a:spcAft>
              <a:defRPr/>
            </a:pPr>
            <a:r>
              <a:rPr lang="en-US" b="1" dirty="0"/>
              <a:t>For men requiring ADT, relugolix is a new SOC option</a:t>
            </a:r>
          </a:p>
          <a:p>
            <a:pPr eaLnBrk="1" hangingPunct="1">
              <a:spcBef>
                <a:spcPts val="600"/>
              </a:spcBef>
              <a:spcAft>
                <a:spcPts val="1200"/>
              </a:spcAft>
              <a:defRPr/>
            </a:pPr>
            <a:r>
              <a:rPr lang="en-US" b="1" dirty="0"/>
              <a:t>In patients with high-risk BCR, EMBARK establishes a new SOC of ADT + enzalutamide</a:t>
            </a:r>
          </a:p>
          <a:p>
            <a:pPr eaLnBrk="1" hangingPunct="1">
              <a:spcBef>
                <a:spcPts val="600"/>
              </a:spcBef>
              <a:spcAft>
                <a:spcPts val="1200"/>
              </a:spcAft>
              <a:defRPr/>
            </a:pPr>
            <a:r>
              <a:rPr lang="en-US" b="1" dirty="0"/>
              <a:t>In patients with high-risk nmCRPC, treatment with NHTs are SOC and improve MFS and OS</a:t>
            </a:r>
          </a:p>
          <a:p>
            <a:pPr eaLnBrk="1" hangingPunct="1">
              <a:spcBef>
                <a:spcPts val="600"/>
              </a:spcBef>
              <a:spcAft>
                <a:spcPts val="1200"/>
              </a:spcAft>
              <a:defRPr/>
            </a:pPr>
            <a:r>
              <a:rPr lang="en-US" b="1" dirty="0"/>
              <a:t>The field of advanced PC is rapidly changing</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674B-93AC-4802-90D1-C583CD738422}"/>
              </a:ext>
            </a:extLst>
          </p:cNvPr>
          <p:cNvSpPr>
            <a:spLocks noGrp="1"/>
          </p:cNvSpPr>
          <p:nvPr>
            <p:ph type="title"/>
          </p:nvPr>
        </p:nvSpPr>
        <p:spPr>
          <a:xfrm>
            <a:off x="695400" y="2857500"/>
            <a:ext cx="10801200" cy="1143000"/>
          </a:xfrm>
        </p:spPr>
        <p:txBody>
          <a:bodyPr/>
          <a:lstStyle/>
          <a:p>
            <a:r>
              <a:rPr lang="en-US" sz="3600" dirty="0"/>
              <a:t>MODULE 2: Optimizing the Care of Patients with Metastatic Hormone-Sensitive Prostate Cancer (mHSPC)</a:t>
            </a:r>
          </a:p>
        </p:txBody>
      </p:sp>
    </p:spTree>
    <p:extLst>
      <p:ext uri="{BB962C8B-B14F-4D97-AF65-F5344CB8AC3E}">
        <p14:creationId xmlns:p14="http://schemas.microsoft.com/office/powerpoint/2010/main" val="32859272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9900"/>
            <a:ext cx="10287000" cy="1926578"/>
          </a:xfrm>
        </p:spPr>
        <p:txBody>
          <a:bodyPr/>
          <a:lstStyle/>
          <a:p>
            <a:r>
              <a:rPr lang="en-US" dirty="0"/>
              <a:t>In general, which systemic therapy would you recommend for a 65-year-old patient presenting de novo with Gleason 8 prostate cancer and </a:t>
            </a:r>
            <a:r>
              <a:rPr lang="en-US" u="sng" dirty="0"/>
              <a:t>3 asymptomatic bone metastases</a:t>
            </a:r>
            <a:r>
              <a:rPr lang="en-US" dirty="0"/>
              <a:t>? </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763480" y="2729435"/>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685800" y="3349474"/>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33401" y="2049440"/>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763479" y="5310074"/>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611111" y="3318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611111" y="39665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611111"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611111" y="27058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107653" y="3974099"/>
            <a:ext cx="3334204"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6"/>
          <a:srcRect/>
          <a:stretch/>
        </p:blipFill>
        <p:spPr bwMode="auto">
          <a:xfrm>
            <a:off x="4611111" y="534834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612719" y="19812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050023"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5050023" y="27058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488935"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858000" y="270721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979174" y="33168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547085" y="397409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073251" y="534834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1107653" y="4659313"/>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with docetaxel and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7"/>
          <a:srcRect/>
          <a:stretch/>
        </p:blipFill>
        <p:spPr bwMode="auto">
          <a:xfrm>
            <a:off x="4611111" y="465646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568012" y="465646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31" name="Picture 30">
            <a:extLst>
              <a:ext uri="{FF2B5EF4-FFF2-40B4-BE49-F238E27FC236}">
                <a16:creationId xmlns:a16="http://schemas.microsoft.com/office/drawing/2014/main" id="{3AE0393D-BBD2-2E45-97A4-08F5EE66CAEE}"/>
              </a:ext>
            </a:extLst>
          </p:cNvPr>
          <p:cNvPicPr>
            <a:picLocks noChangeAspect="1"/>
          </p:cNvPicPr>
          <p:nvPr/>
        </p:nvPicPr>
        <p:blipFill>
          <a:blip r:embed="rId2"/>
          <a:srcRect/>
          <a:stretch/>
        </p:blipFill>
        <p:spPr bwMode="auto">
          <a:xfrm>
            <a:off x="5051662" y="3318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CAB9C02C-61AF-9942-8978-B46CF1D46096}"/>
              </a:ext>
            </a:extLst>
          </p:cNvPr>
          <p:cNvPicPr>
            <a:picLocks noChangeAspect="1"/>
          </p:cNvPicPr>
          <p:nvPr/>
        </p:nvPicPr>
        <p:blipFill>
          <a:blip r:embed="rId3"/>
          <a:srcRect/>
          <a:stretch/>
        </p:blipFill>
        <p:spPr bwMode="auto">
          <a:xfrm>
            <a:off x="5072678" y="39665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84F441CA-D5C5-AC40-B4CA-F8B902748054}"/>
              </a:ext>
            </a:extLst>
          </p:cNvPr>
          <p:cNvPicPr>
            <a:picLocks noChangeAspect="1"/>
          </p:cNvPicPr>
          <p:nvPr/>
        </p:nvPicPr>
        <p:blipFill>
          <a:blip r:embed="rId4"/>
          <a:srcRect/>
          <a:stretch/>
        </p:blipFill>
        <p:spPr bwMode="auto">
          <a:xfrm>
            <a:off x="5927847"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3241F2AB-B229-7F4A-A7FF-700B9626ECD1}"/>
              </a:ext>
            </a:extLst>
          </p:cNvPr>
          <p:cNvPicPr>
            <a:picLocks noChangeAspect="1"/>
          </p:cNvPicPr>
          <p:nvPr/>
        </p:nvPicPr>
        <p:blipFill>
          <a:blip r:embed="rId4"/>
          <a:srcRect/>
          <a:stretch/>
        </p:blipFill>
        <p:spPr bwMode="auto">
          <a:xfrm>
            <a:off x="6366759"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5DED407C-12B5-7745-95ED-CB198B1E18C7}"/>
              </a:ext>
            </a:extLst>
          </p:cNvPr>
          <p:cNvPicPr>
            <a:picLocks noChangeAspect="1"/>
          </p:cNvPicPr>
          <p:nvPr/>
        </p:nvPicPr>
        <p:blipFill>
          <a:blip r:embed="rId4"/>
          <a:srcRect/>
          <a:stretch/>
        </p:blipFill>
        <p:spPr bwMode="auto">
          <a:xfrm>
            <a:off x="6805671"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F63EFD7D-5F38-394D-8410-C81A40E57EEB}"/>
              </a:ext>
            </a:extLst>
          </p:cNvPr>
          <p:cNvPicPr>
            <a:picLocks noChangeAspect="1"/>
          </p:cNvPicPr>
          <p:nvPr/>
        </p:nvPicPr>
        <p:blipFill>
          <a:blip r:embed="rId4"/>
          <a:srcRect/>
          <a:stretch/>
        </p:blipFill>
        <p:spPr bwMode="auto">
          <a:xfrm>
            <a:off x="7244583"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id="{AB3E2225-BA6A-FA4D-9352-8E0AF88C3E50}"/>
              </a:ext>
            </a:extLst>
          </p:cNvPr>
          <p:cNvPicPr>
            <a:picLocks noChangeAspect="1"/>
          </p:cNvPicPr>
          <p:nvPr/>
        </p:nvPicPr>
        <p:blipFill>
          <a:blip r:embed="rId5"/>
          <a:srcRect/>
          <a:stretch/>
        </p:blipFill>
        <p:spPr bwMode="auto">
          <a:xfrm>
            <a:off x="5490574" y="27058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FB939124-E377-8345-8FF7-176071324B4E}"/>
              </a:ext>
            </a:extLst>
          </p:cNvPr>
          <p:cNvPicPr>
            <a:picLocks noChangeAspect="1"/>
          </p:cNvPicPr>
          <p:nvPr/>
        </p:nvPicPr>
        <p:blipFill>
          <a:blip r:embed="rId2"/>
          <a:srcRect/>
          <a:stretch/>
        </p:blipFill>
        <p:spPr bwMode="auto">
          <a:xfrm>
            <a:off x="5492213" y="3318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2E48F9DE-2345-7C4B-8FBA-B75EFA9AFAB6}"/>
              </a:ext>
            </a:extLst>
          </p:cNvPr>
          <p:cNvPicPr>
            <a:picLocks noChangeAspect="1"/>
          </p:cNvPicPr>
          <p:nvPr/>
        </p:nvPicPr>
        <p:blipFill>
          <a:blip r:embed="rId7"/>
          <a:srcRect/>
          <a:stretch/>
        </p:blipFill>
        <p:spPr bwMode="auto">
          <a:xfrm>
            <a:off x="5072677" y="465646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393D7C69-3BF4-044F-83C5-143FF17DBE7A}"/>
              </a:ext>
            </a:extLst>
          </p:cNvPr>
          <p:cNvPicPr>
            <a:picLocks noChangeAspect="1"/>
          </p:cNvPicPr>
          <p:nvPr/>
        </p:nvPicPr>
        <p:blipFill>
          <a:blip r:embed="rId4"/>
          <a:srcRect/>
          <a:stretch/>
        </p:blipFill>
        <p:spPr bwMode="auto">
          <a:xfrm>
            <a:off x="7689083"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AF1E2CB3-73EA-2844-A1B6-6B29C29F5C54}"/>
              </a:ext>
            </a:extLst>
          </p:cNvPr>
          <p:cNvPicPr>
            <a:picLocks noChangeAspect="1"/>
          </p:cNvPicPr>
          <p:nvPr/>
        </p:nvPicPr>
        <p:blipFill>
          <a:blip r:embed="rId4"/>
          <a:srcRect/>
          <a:stretch/>
        </p:blipFill>
        <p:spPr bwMode="auto">
          <a:xfrm>
            <a:off x="8133583" y="200918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
            <a:extLst>
              <a:ext uri="{FF2B5EF4-FFF2-40B4-BE49-F238E27FC236}">
                <a16:creationId xmlns:a16="http://schemas.microsoft.com/office/drawing/2014/main" id="{03FADA8E-09A9-E14B-B3B0-8EA6EF713A0B}"/>
              </a:ext>
            </a:extLst>
          </p:cNvPr>
          <p:cNvPicPr>
            <a:picLocks noChangeAspect="1"/>
          </p:cNvPicPr>
          <p:nvPr/>
        </p:nvPicPr>
        <p:blipFill>
          <a:blip r:embed="rId5"/>
          <a:srcRect/>
          <a:stretch/>
        </p:blipFill>
        <p:spPr bwMode="auto">
          <a:xfrm>
            <a:off x="5922752" y="27058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
            <a:extLst>
              <a:ext uri="{FF2B5EF4-FFF2-40B4-BE49-F238E27FC236}">
                <a16:creationId xmlns:a16="http://schemas.microsoft.com/office/drawing/2014/main" id="{52789AD3-474D-8B42-A01D-903778FC9AD9}"/>
              </a:ext>
            </a:extLst>
          </p:cNvPr>
          <p:cNvPicPr>
            <a:picLocks noChangeAspect="1"/>
          </p:cNvPicPr>
          <p:nvPr/>
        </p:nvPicPr>
        <p:blipFill>
          <a:blip r:embed="rId5"/>
          <a:srcRect/>
          <a:stretch/>
        </p:blipFill>
        <p:spPr bwMode="auto">
          <a:xfrm>
            <a:off x="6363303" y="27058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040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12661"/>
            <a:ext cx="10591800" cy="1926578"/>
          </a:xfrm>
        </p:spPr>
        <p:txBody>
          <a:bodyPr/>
          <a:lstStyle/>
          <a:p>
            <a:r>
              <a:rPr lang="en-US" dirty="0"/>
              <a:t>In general, which systemic therapy would you recommend for a 65-year-old patient presenting de novo with Gleason 8 prostate cancer and multiple bone and liver metastases? </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769714" y="3157490"/>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docetaxel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464916" y="4515205"/>
            <a:ext cx="318328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76200" y="2418340"/>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with docetaxel and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secondary hormonal 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813428" y="380358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813428" y="45263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813428"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813428" y="311626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313995" y="3802063"/>
            <a:ext cx="333420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1488866" y="237216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252340"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228381" y="311758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934836" y="380206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334000" y="45339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3" name="Picture 1">
            <a:extLst>
              <a:ext uri="{FF2B5EF4-FFF2-40B4-BE49-F238E27FC236}">
                <a16:creationId xmlns:a16="http://schemas.microsoft.com/office/drawing/2014/main" id="{2AB66C06-11DC-5D4D-AC3C-BCEECC2008E2}"/>
              </a:ext>
            </a:extLst>
          </p:cNvPr>
          <p:cNvPicPr>
            <a:picLocks noChangeAspect="1"/>
          </p:cNvPicPr>
          <p:nvPr/>
        </p:nvPicPr>
        <p:blipFill>
          <a:blip r:embed="rId4"/>
          <a:srcRect/>
          <a:stretch/>
        </p:blipFill>
        <p:spPr bwMode="auto">
          <a:xfrm>
            <a:off x="5691252"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A0C9113-B86F-2B45-9E8F-2ED6ACE339DD}"/>
              </a:ext>
            </a:extLst>
          </p:cNvPr>
          <p:cNvPicPr>
            <a:picLocks noChangeAspect="1"/>
          </p:cNvPicPr>
          <p:nvPr/>
        </p:nvPicPr>
        <p:blipFill>
          <a:blip r:embed="rId4"/>
          <a:srcRect/>
          <a:stretch/>
        </p:blipFill>
        <p:spPr bwMode="auto">
          <a:xfrm>
            <a:off x="6130164"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A67673D7-A83C-974C-8E09-0CB1719B5B36}"/>
              </a:ext>
            </a:extLst>
          </p:cNvPr>
          <p:cNvPicPr>
            <a:picLocks noChangeAspect="1"/>
          </p:cNvPicPr>
          <p:nvPr/>
        </p:nvPicPr>
        <p:blipFill>
          <a:blip r:embed="rId4"/>
          <a:srcRect/>
          <a:stretch/>
        </p:blipFill>
        <p:spPr bwMode="auto">
          <a:xfrm>
            <a:off x="6569845"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6453171A-54D7-9446-B7E5-4668694492DE}"/>
              </a:ext>
            </a:extLst>
          </p:cNvPr>
          <p:cNvPicPr>
            <a:picLocks noChangeAspect="1"/>
          </p:cNvPicPr>
          <p:nvPr/>
        </p:nvPicPr>
        <p:blipFill>
          <a:blip r:embed="rId4"/>
          <a:srcRect/>
          <a:stretch/>
        </p:blipFill>
        <p:spPr bwMode="auto">
          <a:xfrm>
            <a:off x="7008757"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F63C2837-D488-004E-A11A-FC9AD95BF424}"/>
              </a:ext>
            </a:extLst>
          </p:cNvPr>
          <p:cNvPicPr>
            <a:picLocks noChangeAspect="1"/>
          </p:cNvPicPr>
          <p:nvPr/>
        </p:nvPicPr>
        <p:blipFill>
          <a:blip r:embed="rId4"/>
          <a:srcRect/>
          <a:stretch/>
        </p:blipFill>
        <p:spPr bwMode="auto">
          <a:xfrm>
            <a:off x="7456229"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928DA1A6-47DF-B647-869D-0D9F2D138831}"/>
              </a:ext>
            </a:extLst>
          </p:cNvPr>
          <p:cNvPicPr>
            <a:picLocks noChangeAspect="1"/>
          </p:cNvPicPr>
          <p:nvPr/>
        </p:nvPicPr>
        <p:blipFill>
          <a:blip r:embed="rId5"/>
          <a:srcRect/>
          <a:stretch/>
        </p:blipFill>
        <p:spPr bwMode="auto">
          <a:xfrm>
            <a:off x="5270628" y="311626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E18D6929-5EB0-5942-B3FA-0561BDE7298F}"/>
              </a:ext>
            </a:extLst>
          </p:cNvPr>
          <p:cNvPicPr>
            <a:picLocks noChangeAspect="1"/>
          </p:cNvPicPr>
          <p:nvPr/>
        </p:nvPicPr>
        <p:blipFill>
          <a:blip r:embed="rId4"/>
          <a:srcRect/>
          <a:stretch/>
        </p:blipFill>
        <p:spPr bwMode="auto">
          <a:xfrm>
            <a:off x="7895141"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1505B3FF-9611-F54B-A88B-A7D327148C4E}"/>
              </a:ext>
            </a:extLst>
          </p:cNvPr>
          <p:cNvPicPr>
            <a:picLocks noChangeAspect="1"/>
          </p:cNvPicPr>
          <p:nvPr/>
        </p:nvPicPr>
        <p:blipFill>
          <a:blip r:embed="rId4"/>
          <a:srcRect/>
          <a:stretch/>
        </p:blipFill>
        <p:spPr bwMode="auto">
          <a:xfrm>
            <a:off x="8334053"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8BA6C9CF-9562-F440-BC9A-4849245BC47B}"/>
              </a:ext>
            </a:extLst>
          </p:cNvPr>
          <p:cNvPicPr>
            <a:picLocks noChangeAspect="1"/>
          </p:cNvPicPr>
          <p:nvPr/>
        </p:nvPicPr>
        <p:blipFill>
          <a:blip r:embed="rId4"/>
          <a:srcRect/>
          <a:stretch/>
        </p:blipFill>
        <p:spPr bwMode="auto">
          <a:xfrm>
            <a:off x="8772965"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4F85EFF7-9CA9-1B40-A907-57D206F17976}"/>
              </a:ext>
            </a:extLst>
          </p:cNvPr>
          <p:cNvPicPr>
            <a:picLocks noChangeAspect="1"/>
          </p:cNvPicPr>
          <p:nvPr/>
        </p:nvPicPr>
        <p:blipFill>
          <a:blip r:embed="rId4"/>
          <a:srcRect/>
          <a:stretch/>
        </p:blipFill>
        <p:spPr bwMode="auto">
          <a:xfrm>
            <a:off x="9212646"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97FB8F70-2E24-8844-BD27-A68A6EA9E56D}"/>
              </a:ext>
            </a:extLst>
          </p:cNvPr>
          <p:cNvPicPr>
            <a:picLocks noChangeAspect="1"/>
          </p:cNvPicPr>
          <p:nvPr/>
        </p:nvPicPr>
        <p:blipFill>
          <a:blip r:embed="rId4"/>
          <a:srcRect/>
          <a:stretch/>
        </p:blipFill>
        <p:spPr bwMode="auto">
          <a:xfrm>
            <a:off x="9651558"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88797349-6162-B14F-AA59-2824C692B6EC}"/>
              </a:ext>
            </a:extLst>
          </p:cNvPr>
          <p:cNvPicPr>
            <a:picLocks noChangeAspect="1"/>
          </p:cNvPicPr>
          <p:nvPr/>
        </p:nvPicPr>
        <p:blipFill>
          <a:blip r:embed="rId5"/>
          <a:srcRect/>
          <a:stretch/>
        </p:blipFill>
        <p:spPr bwMode="auto">
          <a:xfrm>
            <a:off x="5727828" y="311626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 Box 4">
            <a:extLst>
              <a:ext uri="{FF2B5EF4-FFF2-40B4-BE49-F238E27FC236}">
                <a16:creationId xmlns:a16="http://schemas.microsoft.com/office/drawing/2014/main" id="{1EA2BF63-10BA-C746-A420-26A177FA7C71}"/>
              </a:ext>
            </a:extLst>
          </p:cNvPr>
          <p:cNvSpPr txBox="1">
            <a:spLocks noChangeArrowheads="1"/>
          </p:cNvSpPr>
          <p:nvPr/>
        </p:nvSpPr>
        <p:spPr bwMode="auto">
          <a:xfrm>
            <a:off x="1313995" y="5257800"/>
            <a:ext cx="333420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39" name="Text Box 9">
            <a:extLst>
              <a:ext uri="{FF2B5EF4-FFF2-40B4-BE49-F238E27FC236}">
                <a16:creationId xmlns:a16="http://schemas.microsoft.com/office/drawing/2014/main" id="{C1DBB4AC-1C6B-2247-8183-F18CA3CD21B5}"/>
              </a:ext>
            </a:extLst>
          </p:cNvPr>
          <p:cNvSpPr txBox="1">
            <a:spLocks noChangeArrowheads="1"/>
          </p:cNvSpPr>
          <p:nvPr/>
        </p:nvSpPr>
        <p:spPr bwMode="auto">
          <a:xfrm>
            <a:off x="5334000" y="5257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0" name="Picture 39">
            <a:extLst>
              <a:ext uri="{FF2B5EF4-FFF2-40B4-BE49-F238E27FC236}">
                <a16:creationId xmlns:a16="http://schemas.microsoft.com/office/drawing/2014/main" id="{B58F4AFA-F16E-2D43-AECB-1F709A23B2B6}"/>
              </a:ext>
            </a:extLst>
          </p:cNvPr>
          <p:cNvPicPr>
            <a:picLocks noChangeAspect="1"/>
          </p:cNvPicPr>
          <p:nvPr/>
        </p:nvPicPr>
        <p:blipFill>
          <a:blip r:embed="rId6"/>
          <a:srcRect/>
          <a:stretch/>
        </p:blipFill>
        <p:spPr bwMode="auto">
          <a:xfrm>
            <a:off x="4813427" y="5257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D911CE9A-F35B-F646-AC21-9BCC60D03D16}"/>
              </a:ext>
            </a:extLst>
          </p:cNvPr>
          <p:cNvPicPr>
            <a:picLocks noChangeAspect="1"/>
          </p:cNvPicPr>
          <p:nvPr/>
        </p:nvPicPr>
        <p:blipFill>
          <a:blip r:embed="rId4"/>
          <a:srcRect/>
          <a:stretch/>
        </p:blipFill>
        <p:spPr bwMode="auto">
          <a:xfrm>
            <a:off x="10090470"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4842C0C6-6A56-9E4C-90BD-998FEC2E6B4F}"/>
              </a:ext>
            </a:extLst>
          </p:cNvPr>
          <p:cNvPicPr>
            <a:picLocks noChangeAspect="1"/>
          </p:cNvPicPr>
          <p:nvPr/>
        </p:nvPicPr>
        <p:blipFill>
          <a:blip r:embed="rId4"/>
          <a:srcRect/>
          <a:stretch/>
        </p:blipFill>
        <p:spPr bwMode="auto">
          <a:xfrm>
            <a:off x="10529382"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206F27CA-6CA8-4948-BE12-49736E752C53}"/>
              </a:ext>
            </a:extLst>
          </p:cNvPr>
          <p:cNvPicPr>
            <a:picLocks noChangeAspect="1"/>
          </p:cNvPicPr>
          <p:nvPr/>
        </p:nvPicPr>
        <p:blipFill>
          <a:blip r:embed="rId4"/>
          <a:srcRect/>
          <a:stretch/>
        </p:blipFill>
        <p:spPr bwMode="auto">
          <a:xfrm>
            <a:off x="10968294" y="237808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2D8C375A-2904-254C-B20F-CBA1989E082D}"/>
              </a:ext>
            </a:extLst>
          </p:cNvPr>
          <p:cNvPicPr>
            <a:picLocks noChangeAspect="1"/>
          </p:cNvPicPr>
          <p:nvPr/>
        </p:nvPicPr>
        <p:blipFill>
          <a:blip r:embed="rId2"/>
          <a:srcRect/>
          <a:stretch/>
        </p:blipFill>
        <p:spPr bwMode="auto">
          <a:xfrm>
            <a:off x="5270628" y="380358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92431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Saad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301078523"/>
              </p:ext>
            </p:extLst>
          </p:nvPr>
        </p:nvGraphicFramePr>
        <p:xfrm>
          <a:off x="1236095" y="1412776"/>
          <a:ext cx="9719807" cy="4032447"/>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2180296">
                <a:tc>
                  <a:txBody>
                    <a:bodyPr/>
                    <a:lstStyle/>
                    <a:p>
                      <a:r>
                        <a:rPr lang="en-US" sz="1600" b="1" kern="1200" dirty="0">
                          <a:solidFill>
                            <a:schemeClr val="tx1"/>
                          </a:solidFill>
                          <a:effectLst/>
                          <a:latin typeface="+mn-lt"/>
                          <a:ea typeface="+mn-ea"/>
                          <a:cs typeface="+mn-cs"/>
                        </a:rPr>
                        <a:t>Consultant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AbbVie Inc, Advanced Accelerator Applications, Astellas, AstraZeneca Pharmaceuticals LP, Bayer HealthCare Pharmaceuticals, Janssen Biotech Inc, Lilly, Merck, </a:t>
                      </a:r>
                      <a:r>
                        <a:rPr lang="en-US" sz="1600" b="0" kern="1200" dirty="0" err="1">
                          <a:solidFill>
                            <a:schemeClr val="tx1"/>
                          </a:solidFill>
                          <a:effectLst/>
                          <a:latin typeface="+mn-lt"/>
                          <a:ea typeface="+mn-ea"/>
                          <a:cs typeface="+mn-cs"/>
                        </a:rPr>
                        <a:t>Myovant</a:t>
                      </a:r>
                      <a:r>
                        <a:rPr lang="en-US" sz="1600" b="0" kern="1200" dirty="0">
                          <a:solidFill>
                            <a:schemeClr val="tx1"/>
                          </a:solidFill>
                          <a:effectLst/>
                          <a:latin typeface="+mn-lt"/>
                          <a:ea typeface="+mn-ea"/>
                          <a:cs typeface="+mn-cs"/>
                        </a:rPr>
                        <a:t> Sciences, Novartis, Pfizer Inc, </a:t>
                      </a:r>
                      <a:r>
                        <a:rPr lang="en-US" sz="1600" b="0" kern="1200" dirty="0" err="1">
                          <a:solidFill>
                            <a:schemeClr val="tx1"/>
                          </a:solidFill>
                          <a:effectLst/>
                          <a:latin typeface="+mn-lt"/>
                          <a:ea typeface="+mn-ea"/>
                          <a:cs typeface="+mn-cs"/>
                        </a:rPr>
                        <a:t>Tolmar</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5215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Grant/Research Support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kern="1200" dirty="0">
                          <a:solidFill>
                            <a:schemeClr val="tx1"/>
                          </a:solidFill>
                          <a:effectLst/>
                          <a:latin typeface="+mn-lt"/>
                          <a:ea typeface="+mn-ea"/>
                          <a:cs typeface="+mn-cs"/>
                        </a:rPr>
                        <a:t>Advanced Accelerator Applications, Astellas, AstraZeneca Pharmaceuticals LP, Bayer HealthCare Pharmaceuticals, Bristol Myers Squibb, Exelixis Inc, Janssen Biotech Inc, Merck, Novartis,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bl>
          </a:graphicData>
        </a:graphic>
      </p:graphicFrame>
    </p:spTree>
    <p:custDataLst>
      <p:tags r:id="rId1"/>
    </p:custDataLst>
    <p:extLst>
      <p:ext uri="{BB962C8B-B14F-4D97-AF65-F5344CB8AC3E}">
        <p14:creationId xmlns:p14="http://schemas.microsoft.com/office/powerpoint/2010/main" val="4087444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39776"/>
            <a:ext cx="10591800" cy="1926578"/>
          </a:xfrm>
        </p:spPr>
        <p:txBody>
          <a:bodyPr/>
          <a:lstStyle/>
          <a:p>
            <a:r>
              <a:rPr lang="en-US" dirty="0"/>
              <a:t>For a patient with metastatic castration-sensitive prostate cancer (CSPC) for whom you have elected to use a novel antiandrogen therapy in combination with ADT (without docetaxel), do you have a preferred agent? </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854490" y="2555448"/>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549692" y="4732515"/>
            <a:ext cx="318328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694376" y="3253267"/>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enzalutamide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898204" y="393647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898204" y="473541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898204"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898204"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398771" y="3940662"/>
            <a:ext cx="333420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apalutamide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7589838" y="321537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337116"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9342438" y="251554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414730" y="393495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845814" y="474298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23" name="Picture 1">
            <a:extLst>
              <a:ext uri="{FF2B5EF4-FFF2-40B4-BE49-F238E27FC236}">
                <a16:creationId xmlns:a16="http://schemas.microsoft.com/office/drawing/2014/main" id="{2AB66C06-11DC-5D4D-AC3C-BCEECC2008E2}"/>
              </a:ext>
            </a:extLst>
          </p:cNvPr>
          <p:cNvPicPr>
            <a:picLocks noChangeAspect="1"/>
          </p:cNvPicPr>
          <p:nvPr/>
        </p:nvPicPr>
        <p:blipFill>
          <a:blip r:embed="rId4"/>
          <a:srcRect/>
          <a:stretch/>
        </p:blipFill>
        <p:spPr bwMode="auto">
          <a:xfrm>
            <a:off x="5776028"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A0C9113-B86F-2B45-9E8F-2ED6ACE339DD}"/>
              </a:ext>
            </a:extLst>
          </p:cNvPr>
          <p:cNvPicPr>
            <a:picLocks noChangeAspect="1"/>
          </p:cNvPicPr>
          <p:nvPr/>
        </p:nvPicPr>
        <p:blipFill>
          <a:blip r:embed="rId4"/>
          <a:srcRect/>
          <a:stretch/>
        </p:blipFill>
        <p:spPr bwMode="auto">
          <a:xfrm>
            <a:off x="6214940"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 Box 4">
            <a:extLst>
              <a:ext uri="{FF2B5EF4-FFF2-40B4-BE49-F238E27FC236}">
                <a16:creationId xmlns:a16="http://schemas.microsoft.com/office/drawing/2014/main" id="{8B57E9DE-2CF1-B14E-975B-1D3627332E51}"/>
              </a:ext>
            </a:extLst>
          </p:cNvPr>
          <p:cNvSpPr txBox="1">
            <a:spLocks noChangeArrowheads="1"/>
          </p:cNvSpPr>
          <p:nvPr/>
        </p:nvSpPr>
        <p:spPr bwMode="auto">
          <a:xfrm>
            <a:off x="2231202" y="5456237"/>
            <a:ext cx="249774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p>
        </p:txBody>
      </p:sp>
      <p:pic>
        <p:nvPicPr>
          <p:cNvPr id="30" name="Picture 29">
            <a:extLst>
              <a:ext uri="{FF2B5EF4-FFF2-40B4-BE49-F238E27FC236}">
                <a16:creationId xmlns:a16="http://schemas.microsoft.com/office/drawing/2014/main" id="{B9022B78-6575-CE4C-8098-21ABC7EA9AD8}"/>
              </a:ext>
            </a:extLst>
          </p:cNvPr>
          <p:cNvPicPr>
            <a:picLocks noChangeAspect="1"/>
          </p:cNvPicPr>
          <p:nvPr/>
        </p:nvPicPr>
        <p:blipFill>
          <a:blip r:embed="rId6"/>
          <a:srcRect/>
          <a:stretch/>
        </p:blipFill>
        <p:spPr bwMode="auto">
          <a:xfrm>
            <a:off x="4898204" y="543614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9">
            <a:extLst>
              <a:ext uri="{FF2B5EF4-FFF2-40B4-BE49-F238E27FC236}">
                <a16:creationId xmlns:a16="http://schemas.microsoft.com/office/drawing/2014/main" id="{EA588444-FF63-3D42-82E3-BCD5B5B22388}"/>
              </a:ext>
            </a:extLst>
          </p:cNvPr>
          <p:cNvSpPr txBox="1">
            <a:spLocks noChangeArrowheads="1"/>
          </p:cNvSpPr>
          <p:nvPr/>
        </p:nvSpPr>
        <p:spPr bwMode="auto">
          <a:xfrm>
            <a:off x="5388614" y="543614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8" name="Picture 27">
            <a:extLst>
              <a:ext uri="{FF2B5EF4-FFF2-40B4-BE49-F238E27FC236}">
                <a16:creationId xmlns:a16="http://schemas.microsoft.com/office/drawing/2014/main" id="{E8FDB8C3-A346-5B43-BC36-AE02FE1FB679}"/>
              </a:ext>
            </a:extLst>
          </p:cNvPr>
          <p:cNvPicPr>
            <a:picLocks noChangeAspect="1"/>
          </p:cNvPicPr>
          <p:nvPr/>
        </p:nvPicPr>
        <p:blipFill>
          <a:blip r:embed="rId2"/>
          <a:srcRect/>
          <a:stretch/>
        </p:blipFill>
        <p:spPr bwMode="auto">
          <a:xfrm>
            <a:off x="5337116" y="393647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
            <a:extLst>
              <a:ext uri="{FF2B5EF4-FFF2-40B4-BE49-F238E27FC236}">
                <a16:creationId xmlns:a16="http://schemas.microsoft.com/office/drawing/2014/main" id="{0603C553-C438-BC4A-ABAC-AD29F6C6AA7F}"/>
              </a:ext>
            </a:extLst>
          </p:cNvPr>
          <p:cNvPicPr>
            <a:picLocks noChangeAspect="1"/>
          </p:cNvPicPr>
          <p:nvPr/>
        </p:nvPicPr>
        <p:blipFill>
          <a:blip r:embed="rId5"/>
          <a:srcRect/>
          <a:stretch/>
        </p:blipFill>
        <p:spPr bwMode="auto">
          <a:xfrm>
            <a:off x="5337116"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
            <a:extLst>
              <a:ext uri="{FF2B5EF4-FFF2-40B4-BE49-F238E27FC236}">
                <a16:creationId xmlns:a16="http://schemas.microsoft.com/office/drawing/2014/main" id="{7E65813A-143F-6745-9A9F-A0EA62D89F93}"/>
              </a:ext>
            </a:extLst>
          </p:cNvPr>
          <p:cNvPicPr>
            <a:picLocks noChangeAspect="1"/>
          </p:cNvPicPr>
          <p:nvPr/>
        </p:nvPicPr>
        <p:blipFill>
          <a:blip r:embed="rId5"/>
          <a:srcRect/>
          <a:stretch/>
        </p:blipFill>
        <p:spPr bwMode="auto">
          <a:xfrm>
            <a:off x="5776028"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5846B849-9F24-9342-8CB8-BEF6FA45190E}"/>
              </a:ext>
            </a:extLst>
          </p:cNvPr>
          <p:cNvPicPr>
            <a:picLocks noChangeAspect="1"/>
          </p:cNvPicPr>
          <p:nvPr/>
        </p:nvPicPr>
        <p:blipFill>
          <a:blip r:embed="rId4"/>
          <a:srcRect/>
          <a:stretch/>
        </p:blipFill>
        <p:spPr bwMode="auto">
          <a:xfrm>
            <a:off x="6653852"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
            <a:extLst>
              <a:ext uri="{FF2B5EF4-FFF2-40B4-BE49-F238E27FC236}">
                <a16:creationId xmlns:a16="http://schemas.microsoft.com/office/drawing/2014/main" id="{9970C23E-96F2-2445-9E27-AA83E7C1BEEF}"/>
              </a:ext>
            </a:extLst>
          </p:cNvPr>
          <p:cNvPicPr>
            <a:picLocks noChangeAspect="1"/>
          </p:cNvPicPr>
          <p:nvPr/>
        </p:nvPicPr>
        <p:blipFill>
          <a:blip r:embed="rId5"/>
          <a:srcRect/>
          <a:stretch/>
        </p:blipFill>
        <p:spPr bwMode="auto">
          <a:xfrm>
            <a:off x="6214940"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a:extLst>
              <a:ext uri="{FF2B5EF4-FFF2-40B4-BE49-F238E27FC236}">
                <a16:creationId xmlns:a16="http://schemas.microsoft.com/office/drawing/2014/main" id="{AE6507EA-928F-3547-B7F8-7D5841091FFC}"/>
              </a:ext>
            </a:extLst>
          </p:cNvPr>
          <p:cNvPicPr>
            <a:picLocks noChangeAspect="1"/>
          </p:cNvPicPr>
          <p:nvPr/>
        </p:nvPicPr>
        <p:blipFill>
          <a:blip r:embed="rId5"/>
          <a:srcRect/>
          <a:stretch/>
        </p:blipFill>
        <p:spPr bwMode="auto">
          <a:xfrm>
            <a:off x="6653852"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
            <a:extLst>
              <a:ext uri="{FF2B5EF4-FFF2-40B4-BE49-F238E27FC236}">
                <a16:creationId xmlns:a16="http://schemas.microsoft.com/office/drawing/2014/main" id="{B6613C8B-3ECD-984A-942E-93B0030E4EE7}"/>
              </a:ext>
            </a:extLst>
          </p:cNvPr>
          <p:cNvPicPr>
            <a:picLocks noChangeAspect="1"/>
          </p:cNvPicPr>
          <p:nvPr/>
        </p:nvPicPr>
        <p:blipFill>
          <a:blip r:embed="rId5"/>
          <a:srcRect/>
          <a:stretch/>
        </p:blipFill>
        <p:spPr bwMode="auto">
          <a:xfrm>
            <a:off x="7092764"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
            <a:extLst>
              <a:ext uri="{FF2B5EF4-FFF2-40B4-BE49-F238E27FC236}">
                <a16:creationId xmlns:a16="http://schemas.microsoft.com/office/drawing/2014/main" id="{8D090B20-D7F7-F94F-BD95-A7B7B7C38465}"/>
              </a:ext>
            </a:extLst>
          </p:cNvPr>
          <p:cNvPicPr>
            <a:picLocks noChangeAspect="1"/>
          </p:cNvPicPr>
          <p:nvPr/>
        </p:nvPicPr>
        <p:blipFill>
          <a:blip r:embed="rId5"/>
          <a:srcRect/>
          <a:stretch/>
        </p:blipFill>
        <p:spPr bwMode="auto">
          <a:xfrm>
            <a:off x="7531676"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8B3A7F0A-EE7D-1149-A04E-98495C649DB2}"/>
              </a:ext>
            </a:extLst>
          </p:cNvPr>
          <p:cNvPicPr>
            <a:picLocks noChangeAspect="1"/>
          </p:cNvPicPr>
          <p:nvPr/>
        </p:nvPicPr>
        <p:blipFill>
          <a:blip r:embed="rId5"/>
          <a:srcRect/>
          <a:stretch/>
        </p:blipFill>
        <p:spPr bwMode="auto">
          <a:xfrm>
            <a:off x="7970588"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BAC82A29-3A63-A643-B409-44DDC8476713}"/>
              </a:ext>
            </a:extLst>
          </p:cNvPr>
          <p:cNvPicPr>
            <a:picLocks noChangeAspect="1"/>
          </p:cNvPicPr>
          <p:nvPr/>
        </p:nvPicPr>
        <p:blipFill>
          <a:blip r:embed="rId3"/>
          <a:srcRect/>
          <a:stretch/>
        </p:blipFill>
        <p:spPr bwMode="auto">
          <a:xfrm>
            <a:off x="5337115" y="473541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D19B5FA9-6224-844C-968B-CEE3E54CB084}"/>
              </a:ext>
            </a:extLst>
          </p:cNvPr>
          <p:cNvPicPr>
            <a:picLocks noChangeAspect="1"/>
          </p:cNvPicPr>
          <p:nvPr/>
        </p:nvPicPr>
        <p:blipFill>
          <a:blip r:embed="rId5"/>
          <a:srcRect/>
          <a:stretch/>
        </p:blipFill>
        <p:spPr bwMode="auto">
          <a:xfrm>
            <a:off x="8404737"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a:extLst>
              <a:ext uri="{FF2B5EF4-FFF2-40B4-BE49-F238E27FC236}">
                <a16:creationId xmlns:a16="http://schemas.microsoft.com/office/drawing/2014/main" id="{F512842F-A44D-2242-B1ED-CC06D4C892E5}"/>
              </a:ext>
            </a:extLst>
          </p:cNvPr>
          <p:cNvPicPr>
            <a:picLocks noChangeAspect="1"/>
          </p:cNvPicPr>
          <p:nvPr/>
        </p:nvPicPr>
        <p:blipFill>
          <a:blip r:embed="rId5"/>
          <a:srcRect/>
          <a:stretch/>
        </p:blipFill>
        <p:spPr bwMode="auto">
          <a:xfrm>
            <a:off x="8851626" y="251422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145FD16E-B8B5-C745-8681-1BC598F4F027}"/>
              </a:ext>
            </a:extLst>
          </p:cNvPr>
          <p:cNvPicPr>
            <a:picLocks noChangeAspect="1"/>
          </p:cNvPicPr>
          <p:nvPr/>
        </p:nvPicPr>
        <p:blipFill>
          <a:blip r:embed="rId4"/>
          <a:srcRect/>
          <a:stretch/>
        </p:blipFill>
        <p:spPr bwMode="auto">
          <a:xfrm>
            <a:off x="7092764" y="32130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5B01313E-88D2-D444-AF26-957B15F464CB}"/>
              </a:ext>
            </a:extLst>
          </p:cNvPr>
          <p:cNvPicPr>
            <a:picLocks noChangeAspect="1"/>
          </p:cNvPicPr>
          <p:nvPr/>
        </p:nvPicPr>
        <p:blipFill>
          <a:blip r:embed="rId2"/>
          <a:srcRect/>
          <a:stretch/>
        </p:blipFill>
        <p:spPr bwMode="auto">
          <a:xfrm>
            <a:off x="5770236" y="393647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2059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265DB69F-84DC-5F26-892E-39177FE30C3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21331"/>
            <a:ext cx="10287000" cy="1926578"/>
          </a:xfrm>
        </p:spPr>
        <p:txBody>
          <a:bodyPr/>
          <a:lstStyle/>
          <a:p>
            <a:r>
              <a:rPr lang="en-US" sz="2500" dirty="0"/>
              <a:t>A 79-year-old man presents with high-volume metastatic CSPC. His pretreatment PSA is 173.2 ng/</a:t>
            </a:r>
            <a:r>
              <a:rPr lang="en-US" sz="2500" dirty="0" err="1"/>
              <a:t>mL.</a:t>
            </a:r>
            <a:r>
              <a:rPr lang="en-US" sz="2500" dirty="0"/>
              <a:t> CT and bone scans show widespread osseous metastases involving the skull, thoracic spine, proximal humerus, ribs, sternum and lumbar spine. Regulatory and reimbursement issues aside, what would be your most likely treatment recommendation?</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693514" y="3888443"/>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388716" y="4563240"/>
            <a:ext cx="318328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33400" y="2685237"/>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docetaxel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3"/>
          <a:srcRect/>
          <a:stretch/>
        </p:blipFill>
        <p:spPr bwMode="auto">
          <a:xfrm>
            <a:off x="4737228" y="388152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4"/>
          <a:srcRect/>
          <a:stretch/>
        </p:blipFill>
        <p:spPr bwMode="auto">
          <a:xfrm>
            <a:off x="4737228" y="45280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5"/>
          <a:srcRect/>
          <a:stretch/>
        </p:blipFill>
        <p:spPr bwMode="auto">
          <a:xfrm>
            <a:off x="4737228"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6"/>
          <a:srcRect/>
          <a:stretch/>
        </p:blipFill>
        <p:spPr bwMode="auto">
          <a:xfrm>
            <a:off x="4737228" y="32704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237795" y="5112453"/>
            <a:ext cx="3334205"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972800" y="260931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5"/>
          <a:srcRect/>
          <a:stretch/>
        </p:blipFill>
        <p:spPr bwMode="auto">
          <a:xfrm>
            <a:off x="5176140"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136182" y="32717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227638" y="38800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227638" y="45356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3" name="Picture 1">
            <a:extLst>
              <a:ext uri="{FF2B5EF4-FFF2-40B4-BE49-F238E27FC236}">
                <a16:creationId xmlns:a16="http://schemas.microsoft.com/office/drawing/2014/main" id="{2AB66C06-11DC-5D4D-AC3C-BCEECC2008E2}"/>
              </a:ext>
            </a:extLst>
          </p:cNvPr>
          <p:cNvPicPr>
            <a:picLocks noChangeAspect="1"/>
          </p:cNvPicPr>
          <p:nvPr/>
        </p:nvPicPr>
        <p:blipFill>
          <a:blip r:embed="rId5"/>
          <a:srcRect/>
          <a:stretch/>
        </p:blipFill>
        <p:spPr bwMode="auto">
          <a:xfrm>
            <a:off x="5615052"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A0C9113-B86F-2B45-9E8F-2ED6ACE339DD}"/>
              </a:ext>
            </a:extLst>
          </p:cNvPr>
          <p:cNvPicPr>
            <a:picLocks noChangeAspect="1"/>
          </p:cNvPicPr>
          <p:nvPr/>
        </p:nvPicPr>
        <p:blipFill>
          <a:blip r:embed="rId5"/>
          <a:srcRect/>
          <a:stretch/>
        </p:blipFill>
        <p:spPr bwMode="auto">
          <a:xfrm>
            <a:off x="6053964"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A67673D7-A83C-974C-8E09-0CB1719B5B36}"/>
              </a:ext>
            </a:extLst>
          </p:cNvPr>
          <p:cNvPicPr>
            <a:picLocks noChangeAspect="1"/>
          </p:cNvPicPr>
          <p:nvPr/>
        </p:nvPicPr>
        <p:blipFill>
          <a:blip r:embed="rId5"/>
          <a:srcRect/>
          <a:stretch/>
        </p:blipFill>
        <p:spPr bwMode="auto">
          <a:xfrm>
            <a:off x="6493645"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6453171A-54D7-9446-B7E5-4668694492DE}"/>
              </a:ext>
            </a:extLst>
          </p:cNvPr>
          <p:cNvPicPr>
            <a:picLocks noChangeAspect="1"/>
          </p:cNvPicPr>
          <p:nvPr/>
        </p:nvPicPr>
        <p:blipFill>
          <a:blip r:embed="rId5"/>
          <a:srcRect/>
          <a:stretch/>
        </p:blipFill>
        <p:spPr bwMode="auto">
          <a:xfrm>
            <a:off x="6932557"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F63C2837-D488-004E-A11A-FC9AD95BF424}"/>
              </a:ext>
            </a:extLst>
          </p:cNvPr>
          <p:cNvPicPr>
            <a:picLocks noChangeAspect="1"/>
          </p:cNvPicPr>
          <p:nvPr/>
        </p:nvPicPr>
        <p:blipFill>
          <a:blip r:embed="rId5"/>
          <a:srcRect/>
          <a:stretch/>
        </p:blipFill>
        <p:spPr bwMode="auto">
          <a:xfrm>
            <a:off x="7380029"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 Box 4">
            <a:extLst>
              <a:ext uri="{FF2B5EF4-FFF2-40B4-BE49-F238E27FC236}">
                <a16:creationId xmlns:a16="http://schemas.microsoft.com/office/drawing/2014/main" id="{8B57E9DE-2CF1-B14E-975B-1D3627332E51}"/>
              </a:ext>
            </a:extLst>
          </p:cNvPr>
          <p:cNvSpPr txBox="1">
            <a:spLocks noChangeArrowheads="1"/>
          </p:cNvSpPr>
          <p:nvPr/>
        </p:nvSpPr>
        <p:spPr bwMode="auto">
          <a:xfrm>
            <a:off x="2070226" y="3271175"/>
            <a:ext cx="249774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p>
        </p:txBody>
      </p:sp>
      <p:pic>
        <p:nvPicPr>
          <p:cNvPr id="30" name="Picture 29">
            <a:extLst>
              <a:ext uri="{FF2B5EF4-FFF2-40B4-BE49-F238E27FC236}">
                <a16:creationId xmlns:a16="http://schemas.microsoft.com/office/drawing/2014/main" id="{B9022B78-6575-CE4C-8098-21ABC7EA9AD8}"/>
              </a:ext>
            </a:extLst>
          </p:cNvPr>
          <p:cNvPicPr>
            <a:picLocks noChangeAspect="1"/>
          </p:cNvPicPr>
          <p:nvPr/>
        </p:nvPicPr>
        <p:blipFill>
          <a:blip r:embed="rId7"/>
          <a:srcRect/>
          <a:stretch/>
        </p:blipFill>
        <p:spPr bwMode="auto">
          <a:xfrm>
            <a:off x="4737228" y="511245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9">
            <a:extLst>
              <a:ext uri="{FF2B5EF4-FFF2-40B4-BE49-F238E27FC236}">
                <a16:creationId xmlns:a16="http://schemas.microsoft.com/office/drawing/2014/main" id="{EA588444-FF63-3D42-82E3-BCD5B5B22388}"/>
              </a:ext>
            </a:extLst>
          </p:cNvPr>
          <p:cNvSpPr txBox="1">
            <a:spLocks noChangeArrowheads="1"/>
          </p:cNvSpPr>
          <p:nvPr/>
        </p:nvSpPr>
        <p:spPr bwMode="auto">
          <a:xfrm>
            <a:off x="5227638" y="511245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8" name="Picture 1">
            <a:extLst>
              <a:ext uri="{FF2B5EF4-FFF2-40B4-BE49-F238E27FC236}">
                <a16:creationId xmlns:a16="http://schemas.microsoft.com/office/drawing/2014/main" id="{866D4F88-EB49-FE48-BD32-B5620601CEFD}"/>
              </a:ext>
            </a:extLst>
          </p:cNvPr>
          <p:cNvPicPr>
            <a:picLocks noChangeAspect="1"/>
          </p:cNvPicPr>
          <p:nvPr/>
        </p:nvPicPr>
        <p:blipFill>
          <a:blip r:embed="rId5"/>
          <a:srcRect/>
          <a:stretch/>
        </p:blipFill>
        <p:spPr bwMode="auto">
          <a:xfrm>
            <a:off x="7827501"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F7C2B11D-66DC-8443-B322-73E12C3CA9A9}"/>
              </a:ext>
            </a:extLst>
          </p:cNvPr>
          <p:cNvPicPr>
            <a:picLocks noChangeAspect="1"/>
          </p:cNvPicPr>
          <p:nvPr/>
        </p:nvPicPr>
        <p:blipFill>
          <a:blip r:embed="rId5"/>
          <a:srcRect/>
          <a:stretch/>
        </p:blipFill>
        <p:spPr bwMode="auto">
          <a:xfrm>
            <a:off x="8266413"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39595288-A3C2-1849-9FC3-9849CCCFBC23}"/>
              </a:ext>
            </a:extLst>
          </p:cNvPr>
          <p:cNvPicPr>
            <a:picLocks noChangeAspect="1"/>
          </p:cNvPicPr>
          <p:nvPr/>
        </p:nvPicPr>
        <p:blipFill>
          <a:blip r:embed="rId5"/>
          <a:srcRect/>
          <a:stretch/>
        </p:blipFill>
        <p:spPr bwMode="auto">
          <a:xfrm>
            <a:off x="8713885"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4">
            <a:extLst>
              <a:ext uri="{FF2B5EF4-FFF2-40B4-BE49-F238E27FC236}">
                <a16:creationId xmlns:a16="http://schemas.microsoft.com/office/drawing/2014/main" id="{BF3D3ED0-1E30-AC46-B802-DC856DC286C2}"/>
              </a:ext>
            </a:extLst>
          </p:cNvPr>
          <p:cNvSpPr txBox="1">
            <a:spLocks noChangeArrowheads="1"/>
          </p:cNvSpPr>
          <p:nvPr/>
        </p:nvSpPr>
        <p:spPr bwMode="auto">
          <a:xfrm>
            <a:off x="230079" y="5715274"/>
            <a:ext cx="434192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radium-223 and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secondary hormonal 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37" name="Text Box 9">
            <a:extLst>
              <a:ext uri="{FF2B5EF4-FFF2-40B4-BE49-F238E27FC236}">
                <a16:creationId xmlns:a16="http://schemas.microsoft.com/office/drawing/2014/main" id="{44BF3B2C-0C42-F148-A6BA-5465506DA2A0}"/>
              </a:ext>
            </a:extLst>
          </p:cNvPr>
          <p:cNvSpPr txBox="1">
            <a:spLocks noChangeArrowheads="1"/>
          </p:cNvSpPr>
          <p:nvPr/>
        </p:nvSpPr>
        <p:spPr bwMode="auto">
          <a:xfrm>
            <a:off x="5257800" y="57152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8" name="Picture 37">
            <a:extLst>
              <a:ext uri="{FF2B5EF4-FFF2-40B4-BE49-F238E27FC236}">
                <a16:creationId xmlns:a16="http://schemas.microsoft.com/office/drawing/2014/main" id="{14817319-823C-0F4B-8D0B-E9A1D54F6961}"/>
              </a:ext>
            </a:extLst>
          </p:cNvPr>
          <p:cNvPicPr>
            <a:picLocks noChangeAspect="1"/>
          </p:cNvPicPr>
          <p:nvPr/>
        </p:nvPicPr>
        <p:blipFill>
          <a:blip r:embed="rId8"/>
          <a:srcRect/>
          <a:stretch/>
        </p:blipFill>
        <p:spPr bwMode="auto">
          <a:xfrm>
            <a:off x="4737227" y="571527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
            <a:extLst>
              <a:ext uri="{FF2B5EF4-FFF2-40B4-BE49-F238E27FC236}">
                <a16:creationId xmlns:a16="http://schemas.microsoft.com/office/drawing/2014/main" id="{E887701C-C1C5-FA42-AB90-7076D3D60540}"/>
              </a:ext>
            </a:extLst>
          </p:cNvPr>
          <p:cNvPicPr>
            <a:picLocks noChangeAspect="1"/>
          </p:cNvPicPr>
          <p:nvPr/>
        </p:nvPicPr>
        <p:blipFill>
          <a:blip r:embed="rId6"/>
          <a:srcRect/>
          <a:stretch/>
        </p:blipFill>
        <p:spPr bwMode="auto">
          <a:xfrm>
            <a:off x="5176139" y="32704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
            <a:extLst>
              <a:ext uri="{FF2B5EF4-FFF2-40B4-BE49-F238E27FC236}">
                <a16:creationId xmlns:a16="http://schemas.microsoft.com/office/drawing/2014/main" id="{6CDADF32-A461-3149-9576-F22C3C926FD3}"/>
              </a:ext>
            </a:extLst>
          </p:cNvPr>
          <p:cNvPicPr>
            <a:picLocks noChangeAspect="1"/>
          </p:cNvPicPr>
          <p:nvPr/>
        </p:nvPicPr>
        <p:blipFill>
          <a:blip r:embed="rId6"/>
          <a:srcRect/>
          <a:stretch/>
        </p:blipFill>
        <p:spPr bwMode="auto">
          <a:xfrm>
            <a:off x="5615050" y="32704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A29C6692-DEEA-9840-9275-2D3CD10C0155}"/>
              </a:ext>
            </a:extLst>
          </p:cNvPr>
          <p:cNvPicPr>
            <a:picLocks noChangeAspect="1"/>
          </p:cNvPicPr>
          <p:nvPr/>
        </p:nvPicPr>
        <p:blipFill>
          <a:blip r:embed="rId5"/>
          <a:srcRect/>
          <a:stretch/>
        </p:blipFill>
        <p:spPr bwMode="auto">
          <a:xfrm>
            <a:off x="9154097"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2F59EC37-281B-9F44-A735-96ABE9E0F69D}"/>
              </a:ext>
            </a:extLst>
          </p:cNvPr>
          <p:cNvPicPr>
            <a:picLocks noChangeAspect="1"/>
          </p:cNvPicPr>
          <p:nvPr/>
        </p:nvPicPr>
        <p:blipFill>
          <a:blip r:embed="rId5"/>
          <a:srcRect/>
          <a:stretch/>
        </p:blipFill>
        <p:spPr bwMode="auto">
          <a:xfrm>
            <a:off x="9593009"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1">
            <a:extLst>
              <a:ext uri="{FF2B5EF4-FFF2-40B4-BE49-F238E27FC236}">
                <a16:creationId xmlns:a16="http://schemas.microsoft.com/office/drawing/2014/main" id="{A3960587-BFE1-3D40-9ED7-107DB8BF8210}"/>
              </a:ext>
            </a:extLst>
          </p:cNvPr>
          <p:cNvPicPr>
            <a:picLocks noChangeAspect="1"/>
          </p:cNvPicPr>
          <p:nvPr/>
        </p:nvPicPr>
        <p:blipFill>
          <a:blip r:embed="rId5"/>
          <a:srcRect/>
          <a:stretch/>
        </p:blipFill>
        <p:spPr bwMode="auto">
          <a:xfrm>
            <a:off x="10040481"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
            <a:extLst>
              <a:ext uri="{FF2B5EF4-FFF2-40B4-BE49-F238E27FC236}">
                <a16:creationId xmlns:a16="http://schemas.microsoft.com/office/drawing/2014/main" id="{540D3678-64FC-A24B-B13F-EF7D5CA21EF4}"/>
              </a:ext>
            </a:extLst>
          </p:cNvPr>
          <p:cNvPicPr>
            <a:picLocks noChangeAspect="1"/>
          </p:cNvPicPr>
          <p:nvPr/>
        </p:nvPicPr>
        <p:blipFill>
          <a:blip r:embed="rId5"/>
          <a:srcRect/>
          <a:stretch/>
        </p:blipFill>
        <p:spPr bwMode="auto">
          <a:xfrm>
            <a:off x="10480693" y="264497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4046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AA936745-6905-089F-653A-0D2E299F74DF}"/>
              </a:ext>
            </a:extLst>
          </p:cNvPr>
          <p:cNvPicPr>
            <a:picLocks noChangeAspect="1"/>
          </p:cNvPicPr>
          <p:nvPr/>
        </p:nvPicPr>
        <p:blipFill>
          <a:blip r:embed="rId2"/>
          <a:stretch>
            <a:fillRect/>
          </a:stretch>
        </p:blipFill>
        <p:spPr>
          <a:xfrm>
            <a:off x="0" y="0"/>
            <a:ext cx="12192000" cy="6858000"/>
          </a:xfrm>
          <a:prstGeom prst="rect">
            <a:avLst/>
          </a:prstGeom>
        </p:spPr>
      </p:pic>
      <p:pic>
        <p:nvPicPr>
          <p:cNvPr id="41" name="Picture 40">
            <a:extLst>
              <a:ext uri="{FF2B5EF4-FFF2-40B4-BE49-F238E27FC236}">
                <a16:creationId xmlns:a16="http://schemas.microsoft.com/office/drawing/2014/main" id="{56841874-E5E8-C344-91C7-6A49F097A635}"/>
              </a:ext>
            </a:extLst>
          </p:cNvPr>
          <p:cNvPicPr>
            <a:picLocks noChangeAspect="1"/>
          </p:cNvPicPr>
          <p:nvPr/>
        </p:nvPicPr>
        <p:blipFill>
          <a:blip r:embed="rId3"/>
          <a:srcRect/>
          <a:stretch/>
        </p:blipFill>
        <p:spPr bwMode="auto">
          <a:xfrm>
            <a:off x="4839711" y="59436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18236"/>
            <a:ext cx="10896600" cy="1926578"/>
          </a:xfrm>
        </p:spPr>
        <p:txBody>
          <a:bodyPr/>
          <a:lstStyle/>
          <a:p>
            <a:r>
              <a:rPr lang="en-US" sz="2000" dirty="0"/>
              <a:t>An 84-year-old man underwent robotic prostatectomy 11 years ago for pT3b, N0, Gleason 9 (4 + 5) prostate cancer. The patient was lost to follow-up and returned to the office several years later with a PSA of 80.82 ng/</a:t>
            </a:r>
            <a:r>
              <a:rPr lang="en-US" sz="2000" dirty="0" err="1"/>
              <a:t>mL.</a:t>
            </a:r>
            <a:r>
              <a:rPr lang="en-US" sz="2000" dirty="0"/>
              <a:t> CT scan reveals thoracolumbar and pelvic bone metastases. A bone scan shows additional extensive bony metastases. Regulatory and reimbursement issues aside, what would be your most likely treatment recommendation?</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7663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992080" y="4738067"/>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914400" y="2279892"/>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762001" y="2881253"/>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darolutamide</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docetaxel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992079" y="4128780"/>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4"/>
          <a:srcRect/>
          <a:stretch/>
        </p:blipFill>
        <p:spPr bwMode="auto">
          <a:xfrm>
            <a:off x="4839711" y="3456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5"/>
          <a:srcRect/>
          <a:stretch/>
        </p:blipFill>
        <p:spPr bwMode="auto">
          <a:xfrm>
            <a:off x="4839711" y="40966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6"/>
          <a:srcRect/>
          <a:stretch/>
        </p:blipFill>
        <p:spPr bwMode="auto">
          <a:xfrm>
            <a:off x="4839711" y="22273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7"/>
          <a:srcRect/>
          <a:stretch/>
        </p:blipFill>
        <p:spPr bwMode="auto">
          <a:xfrm>
            <a:off x="4839711" y="28460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533400" y="5927094"/>
            <a:ext cx="4137057"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8"/>
          <a:srcRect/>
          <a:stretch/>
        </p:blipFill>
        <p:spPr bwMode="auto">
          <a:xfrm>
            <a:off x="4839711" y="471155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7115175" y="221871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6"/>
          <a:srcRect/>
          <a:stretch/>
        </p:blipFill>
        <p:spPr bwMode="auto">
          <a:xfrm>
            <a:off x="5278623" y="22273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7"/>
          <a:srcRect/>
          <a:stretch/>
        </p:blipFill>
        <p:spPr bwMode="auto">
          <a:xfrm>
            <a:off x="5278623" y="28460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6"/>
          <a:srcRect/>
          <a:stretch/>
        </p:blipFill>
        <p:spPr bwMode="auto">
          <a:xfrm>
            <a:off x="5717535" y="22273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675438" y="284733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675438" y="345693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6675438" y="410426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778220" y="471155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914400" y="5334684"/>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enzalutamide</a:t>
            </a: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9"/>
          <a:srcRect/>
          <a:stretch/>
        </p:blipFill>
        <p:spPr bwMode="auto">
          <a:xfrm>
            <a:off x="4839711" y="5315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778220" y="531589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0" name="Text Box 4">
            <a:extLst>
              <a:ext uri="{FF2B5EF4-FFF2-40B4-BE49-F238E27FC236}">
                <a16:creationId xmlns:a16="http://schemas.microsoft.com/office/drawing/2014/main" id="{1C5AEEB0-A89E-EF4C-8171-DA133C8CCE91}"/>
              </a:ext>
            </a:extLst>
          </p:cNvPr>
          <p:cNvSpPr txBox="1">
            <a:spLocks noChangeArrowheads="1"/>
          </p:cNvSpPr>
          <p:nvPr/>
        </p:nvSpPr>
        <p:spPr bwMode="auto">
          <a:xfrm>
            <a:off x="914400" y="3469136"/>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abiraterone + docetaxel</a:t>
            </a:r>
          </a:p>
        </p:txBody>
      </p:sp>
      <p:sp>
        <p:nvSpPr>
          <p:cNvPr id="33" name="Text Box 9">
            <a:extLst>
              <a:ext uri="{FF2B5EF4-FFF2-40B4-BE49-F238E27FC236}">
                <a16:creationId xmlns:a16="http://schemas.microsoft.com/office/drawing/2014/main" id="{87723F52-669C-C34A-93E0-C808F38964C6}"/>
              </a:ext>
            </a:extLst>
          </p:cNvPr>
          <p:cNvSpPr txBox="1">
            <a:spLocks noChangeArrowheads="1"/>
          </p:cNvSpPr>
          <p:nvPr/>
        </p:nvSpPr>
        <p:spPr bwMode="auto">
          <a:xfrm>
            <a:off x="5334000" y="595386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1" name="Picture 30">
            <a:extLst>
              <a:ext uri="{FF2B5EF4-FFF2-40B4-BE49-F238E27FC236}">
                <a16:creationId xmlns:a16="http://schemas.microsoft.com/office/drawing/2014/main" id="{4737B6BA-62C1-E54A-8311-E18497AEECB0}"/>
              </a:ext>
            </a:extLst>
          </p:cNvPr>
          <p:cNvPicPr>
            <a:picLocks noChangeAspect="1"/>
          </p:cNvPicPr>
          <p:nvPr/>
        </p:nvPicPr>
        <p:blipFill>
          <a:blip r:embed="rId4"/>
          <a:srcRect/>
          <a:stretch/>
        </p:blipFill>
        <p:spPr bwMode="auto">
          <a:xfrm>
            <a:off x="5278623" y="3456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83D10A02-E341-F04A-8D35-BBA4C8252C65}"/>
              </a:ext>
            </a:extLst>
          </p:cNvPr>
          <p:cNvPicPr>
            <a:picLocks noChangeAspect="1"/>
          </p:cNvPicPr>
          <p:nvPr/>
        </p:nvPicPr>
        <p:blipFill>
          <a:blip r:embed="rId7"/>
          <a:srcRect/>
          <a:stretch/>
        </p:blipFill>
        <p:spPr bwMode="auto">
          <a:xfrm>
            <a:off x="5717535" y="28460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87FB5542-C0E9-FB46-895A-B1ED976C0601}"/>
              </a:ext>
            </a:extLst>
          </p:cNvPr>
          <p:cNvPicPr>
            <a:picLocks noChangeAspect="1"/>
          </p:cNvPicPr>
          <p:nvPr/>
        </p:nvPicPr>
        <p:blipFill>
          <a:blip r:embed="rId7"/>
          <a:srcRect/>
          <a:stretch/>
        </p:blipFill>
        <p:spPr bwMode="auto">
          <a:xfrm>
            <a:off x="6156447" y="28460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F9196ECB-A149-BD46-8C84-706B5D43ECC2}"/>
              </a:ext>
            </a:extLst>
          </p:cNvPr>
          <p:cNvPicPr>
            <a:picLocks noChangeAspect="1"/>
          </p:cNvPicPr>
          <p:nvPr/>
        </p:nvPicPr>
        <p:blipFill>
          <a:blip r:embed="rId6"/>
          <a:srcRect/>
          <a:stretch/>
        </p:blipFill>
        <p:spPr bwMode="auto">
          <a:xfrm>
            <a:off x="6156447" y="22273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DE5198CF-828D-BF46-9032-4EC4689BD146}"/>
              </a:ext>
            </a:extLst>
          </p:cNvPr>
          <p:cNvPicPr>
            <a:picLocks noChangeAspect="1"/>
          </p:cNvPicPr>
          <p:nvPr/>
        </p:nvPicPr>
        <p:blipFill>
          <a:blip r:embed="rId5"/>
          <a:srcRect/>
          <a:stretch/>
        </p:blipFill>
        <p:spPr bwMode="auto">
          <a:xfrm>
            <a:off x="5278623" y="40966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D24024D1-484D-8D45-971B-4BE5BA169273}"/>
              </a:ext>
            </a:extLst>
          </p:cNvPr>
          <p:cNvPicPr>
            <a:picLocks noChangeAspect="1"/>
          </p:cNvPicPr>
          <p:nvPr/>
        </p:nvPicPr>
        <p:blipFill>
          <a:blip r:embed="rId4"/>
          <a:srcRect/>
          <a:stretch/>
        </p:blipFill>
        <p:spPr bwMode="auto">
          <a:xfrm>
            <a:off x="5717535" y="3456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7AB90F3-AD88-BC49-88C5-DFD02DD6AC44}"/>
              </a:ext>
            </a:extLst>
          </p:cNvPr>
          <p:cNvPicPr>
            <a:picLocks noChangeAspect="1"/>
          </p:cNvPicPr>
          <p:nvPr/>
        </p:nvPicPr>
        <p:blipFill>
          <a:blip r:embed="rId4"/>
          <a:srcRect/>
          <a:stretch/>
        </p:blipFill>
        <p:spPr bwMode="auto">
          <a:xfrm>
            <a:off x="6156447" y="3456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B8D371B1-21DD-2947-B1FE-BB18C81B2970}"/>
              </a:ext>
            </a:extLst>
          </p:cNvPr>
          <p:cNvPicPr>
            <a:picLocks noChangeAspect="1"/>
          </p:cNvPicPr>
          <p:nvPr/>
        </p:nvPicPr>
        <p:blipFill>
          <a:blip r:embed="rId8"/>
          <a:srcRect/>
          <a:stretch/>
        </p:blipFill>
        <p:spPr bwMode="auto">
          <a:xfrm>
            <a:off x="5278623" y="471155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
            <a:extLst>
              <a:ext uri="{FF2B5EF4-FFF2-40B4-BE49-F238E27FC236}">
                <a16:creationId xmlns:a16="http://schemas.microsoft.com/office/drawing/2014/main" id="{04C8BBC2-D4AD-F04C-8910-E75561C67C55}"/>
              </a:ext>
            </a:extLst>
          </p:cNvPr>
          <p:cNvPicPr>
            <a:picLocks noChangeAspect="1"/>
          </p:cNvPicPr>
          <p:nvPr/>
        </p:nvPicPr>
        <p:blipFill>
          <a:blip r:embed="rId6"/>
          <a:srcRect/>
          <a:stretch/>
        </p:blipFill>
        <p:spPr bwMode="auto">
          <a:xfrm>
            <a:off x="6595359" y="22273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641C4556-AE36-F249-8B6E-AF45F7FD94C5}"/>
              </a:ext>
            </a:extLst>
          </p:cNvPr>
          <p:cNvPicPr>
            <a:picLocks noChangeAspect="1"/>
          </p:cNvPicPr>
          <p:nvPr/>
        </p:nvPicPr>
        <p:blipFill>
          <a:blip r:embed="rId5"/>
          <a:srcRect/>
          <a:stretch/>
        </p:blipFill>
        <p:spPr bwMode="auto">
          <a:xfrm>
            <a:off x="5717535" y="40966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8E38E9B2-CD05-B94A-A651-BCE11F06D42F}"/>
              </a:ext>
            </a:extLst>
          </p:cNvPr>
          <p:cNvPicPr>
            <a:picLocks noChangeAspect="1"/>
          </p:cNvPicPr>
          <p:nvPr/>
        </p:nvPicPr>
        <p:blipFill>
          <a:blip r:embed="rId5"/>
          <a:srcRect/>
          <a:stretch/>
        </p:blipFill>
        <p:spPr bwMode="auto">
          <a:xfrm>
            <a:off x="6156447" y="40966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1C37D9ED-CCE2-DF47-B16E-C00E0DA94C82}"/>
              </a:ext>
            </a:extLst>
          </p:cNvPr>
          <p:cNvPicPr>
            <a:picLocks noChangeAspect="1"/>
          </p:cNvPicPr>
          <p:nvPr/>
        </p:nvPicPr>
        <p:blipFill>
          <a:blip r:embed="rId9"/>
          <a:srcRect/>
          <a:stretch/>
        </p:blipFill>
        <p:spPr bwMode="auto">
          <a:xfrm>
            <a:off x="5278623" y="5315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5949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D0C8A52-FDFF-F344-85B6-F90ED86324EB}"/>
              </a:ext>
            </a:extLst>
          </p:cNvPr>
          <p:cNvSpPr>
            <a:spLocks noGrp="1"/>
          </p:cNvSpPr>
          <p:nvPr>
            <p:ph type="ctrTitle"/>
          </p:nvPr>
        </p:nvSpPr>
        <p:spPr>
          <a:xfrm>
            <a:off x="904135" y="1031307"/>
            <a:ext cx="10595764" cy="1295400"/>
          </a:xfrm>
        </p:spPr>
        <p:txBody>
          <a:bodyPr vert="horz" wrap="square" lIns="90488" tIns="44451" rIns="90488" bIns="44451" numCol="1" anchor="b" anchorCtr="1" compatLnSpc="1">
            <a:prstTxWarp prst="textNoShape">
              <a:avLst/>
            </a:prstTxWarp>
          </a:bodyPr>
          <a:lstStyle/>
          <a:p>
            <a:r>
              <a:rPr lang="en-CA" sz="4000" b="1" i="0" u="none" strike="noStrike" dirty="0">
                <a:solidFill>
                  <a:srgbClr val="000000"/>
                </a:solidFill>
                <a:effectLst/>
                <a:latin typeface="Calibri" panose="020F0502020204030204" pitchFamily="34" charset="0"/>
              </a:rPr>
              <a:t>Optimizing the Care of Patients with Metastatic Hormone-Sensitive Prostate Cancer (</a:t>
            </a:r>
            <a:r>
              <a:rPr lang="en-CA" sz="4000" b="1" i="0" u="none" strike="noStrike" dirty="0" err="1">
                <a:solidFill>
                  <a:srgbClr val="000000"/>
                </a:solidFill>
                <a:effectLst/>
                <a:latin typeface="Calibri" panose="020F0502020204030204" pitchFamily="34" charset="0"/>
              </a:rPr>
              <a:t>mHSPC</a:t>
            </a:r>
            <a:r>
              <a:rPr lang="en-CA" sz="4000" b="1" i="0" u="none" strike="noStrike" dirty="0">
                <a:solidFill>
                  <a:srgbClr val="000000"/>
                </a:solidFill>
                <a:effectLst/>
                <a:latin typeface="Calibri" panose="020F0502020204030204" pitchFamily="34" charset="0"/>
              </a:rPr>
              <a:t>) </a:t>
            </a:r>
            <a:endParaRPr lang="en-GB" altLang="fr-FR" sz="4000" dirty="0"/>
          </a:p>
        </p:txBody>
      </p:sp>
      <p:sp>
        <p:nvSpPr>
          <p:cNvPr id="69634" name="Rectangle 3">
            <a:extLst>
              <a:ext uri="{FF2B5EF4-FFF2-40B4-BE49-F238E27FC236}">
                <a16:creationId xmlns:a16="http://schemas.microsoft.com/office/drawing/2014/main" id="{CA8EEC8C-0A4B-DB4B-BCF7-713ECCF9A9F8}"/>
              </a:ext>
            </a:extLst>
          </p:cNvPr>
          <p:cNvSpPr>
            <a:spLocks noGrp="1"/>
          </p:cNvSpPr>
          <p:nvPr>
            <p:ph type="subTitle" idx="1"/>
          </p:nvPr>
        </p:nvSpPr>
        <p:spPr>
          <a:xfrm>
            <a:off x="2859088" y="2070815"/>
            <a:ext cx="6400800" cy="1874837"/>
          </a:xfrm>
        </p:spPr>
        <p:txBody>
          <a:bodyPr/>
          <a:lstStyle/>
          <a:p>
            <a:pPr eaLnBrk="1" hangingPunct="1">
              <a:lnSpc>
                <a:spcPct val="70000"/>
              </a:lnSpc>
            </a:pPr>
            <a:endParaRPr lang="en-GB" altLang="en-US" sz="3900" dirty="0"/>
          </a:p>
          <a:p>
            <a:pPr eaLnBrk="1" hangingPunct="1">
              <a:lnSpc>
                <a:spcPct val="70000"/>
              </a:lnSpc>
            </a:pPr>
            <a:r>
              <a:rPr lang="en-GB" altLang="en-US" sz="2800" dirty="0"/>
              <a:t>Fred Saad MD FRCS </a:t>
            </a:r>
          </a:p>
          <a:p>
            <a:pPr eaLnBrk="1" hangingPunct="1">
              <a:lnSpc>
                <a:spcPct val="70000"/>
              </a:lnSpc>
              <a:spcBef>
                <a:spcPts val="800"/>
              </a:spcBef>
            </a:pPr>
            <a:r>
              <a:rPr lang="en-GB" altLang="en-US" sz="1400" dirty="0"/>
              <a:t>Professor and Chairman of Urology</a:t>
            </a:r>
          </a:p>
          <a:p>
            <a:pPr eaLnBrk="1" hangingPunct="1">
              <a:lnSpc>
                <a:spcPct val="70000"/>
              </a:lnSpc>
              <a:spcBef>
                <a:spcPts val="800"/>
              </a:spcBef>
            </a:pPr>
            <a:r>
              <a:rPr lang="en-GB" altLang="en-US" sz="1400" dirty="0"/>
              <a:t>Director of GU Oncology</a:t>
            </a:r>
          </a:p>
          <a:p>
            <a:pPr eaLnBrk="1" hangingPunct="1">
              <a:lnSpc>
                <a:spcPct val="70000"/>
              </a:lnSpc>
              <a:spcBef>
                <a:spcPts val="800"/>
              </a:spcBef>
            </a:pPr>
            <a:r>
              <a:rPr lang="en-GB" altLang="en-US" sz="1400" dirty="0"/>
              <a:t>Raymond Garneau Chair in Prostate Cancer</a:t>
            </a:r>
          </a:p>
          <a:p>
            <a:pPr eaLnBrk="1" hangingPunct="1">
              <a:lnSpc>
                <a:spcPct val="70000"/>
              </a:lnSpc>
              <a:spcBef>
                <a:spcPts val="800"/>
              </a:spcBef>
            </a:pPr>
            <a:r>
              <a:rPr lang="en-GB" altLang="en-US" sz="1400" dirty="0"/>
              <a:t>University of Montreal Hospital Center</a:t>
            </a:r>
          </a:p>
          <a:p>
            <a:pPr eaLnBrk="1" hangingPunct="1">
              <a:lnSpc>
                <a:spcPct val="70000"/>
              </a:lnSpc>
              <a:spcBef>
                <a:spcPts val="800"/>
              </a:spcBef>
            </a:pPr>
            <a:r>
              <a:rPr lang="en-GB" altLang="en-US" sz="1400" dirty="0"/>
              <a:t>Montreal, QC, Canada</a:t>
            </a:r>
          </a:p>
          <a:p>
            <a:pPr eaLnBrk="1" hangingPunct="1">
              <a:lnSpc>
                <a:spcPct val="70000"/>
              </a:lnSpc>
            </a:pPr>
            <a:endParaRPr lang="en-GB" altLang="en-US" sz="2100" dirty="0"/>
          </a:p>
        </p:txBody>
      </p:sp>
      <p:pic>
        <p:nvPicPr>
          <p:cNvPr id="4" name="Picture 4" descr="UdeM01HR">
            <a:extLst>
              <a:ext uri="{FF2B5EF4-FFF2-40B4-BE49-F238E27FC236}">
                <a16:creationId xmlns:a16="http://schemas.microsoft.com/office/drawing/2014/main" id="{FE8C335A-5D72-BC46-BF9A-341758AC15FB}"/>
              </a:ext>
            </a:extLst>
          </p:cNvPr>
          <p:cNvPicPr>
            <a:picLocks noChangeAspect="1" noChangeArrowheads="1"/>
          </p:cNvPicPr>
          <p:nvPr/>
        </p:nvPicPr>
        <p:blipFill>
          <a:blip r:embed="rId3" cstate="print"/>
          <a:srcRect/>
          <a:stretch>
            <a:fillRect/>
          </a:stretch>
        </p:blipFill>
        <p:spPr bwMode="auto">
          <a:xfrm>
            <a:off x="6456041" y="4531293"/>
            <a:ext cx="3190049" cy="2162071"/>
          </a:xfrm>
          <a:prstGeom prst="rect">
            <a:avLst/>
          </a:prstGeom>
          <a:ln>
            <a:noFill/>
          </a:ln>
          <a:effectLst>
            <a:softEdge rad="112500"/>
          </a:effectLst>
        </p:spPr>
      </p:pic>
      <p:pic>
        <p:nvPicPr>
          <p:cNvPr id="5" name="Picture 4" descr="110609_se96k_nouveau-chum-projection_sn635">
            <a:extLst>
              <a:ext uri="{FF2B5EF4-FFF2-40B4-BE49-F238E27FC236}">
                <a16:creationId xmlns:a16="http://schemas.microsoft.com/office/drawing/2014/main" id="{FA0D65C3-777F-C04F-9CCE-21AB1E9E4951}"/>
              </a:ext>
            </a:extLst>
          </p:cNvPr>
          <p:cNvPicPr>
            <a:picLocks noChangeAspect="1" noChangeArrowheads="1"/>
          </p:cNvPicPr>
          <p:nvPr/>
        </p:nvPicPr>
        <p:blipFill>
          <a:blip r:embed="rId4" cstate="print"/>
          <a:srcRect/>
          <a:stretch>
            <a:fillRect/>
          </a:stretch>
        </p:blipFill>
        <p:spPr bwMode="auto">
          <a:xfrm>
            <a:off x="2495600" y="4527637"/>
            <a:ext cx="3812141" cy="2143500"/>
          </a:xfrm>
          <a:prstGeom prst="rect">
            <a:avLst/>
          </a:prstGeom>
          <a:ln>
            <a:noFill/>
          </a:ln>
          <a:effectLst>
            <a:softEdge rad="112500"/>
          </a:effectLst>
        </p:spPr>
      </p:pic>
    </p:spTree>
    <p:extLst>
      <p:ext uri="{BB962C8B-B14F-4D97-AF65-F5344CB8AC3E}">
        <p14:creationId xmlns:p14="http://schemas.microsoft.com/office/powerpoint/2010/main" val="3886891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D4C365-4114-1448-9C4E-780A2D7C28D5}"/>
              </a:ext>
            </a:extLst>
          </p:cNvPr>
          <p:cNvSpPr/>
          <p:nvPr/>
        </p:nvSpPr>
        <p:spPr>
          <a:xfrm>
            <a:off x="0" y="1344000"/>
            <a:ext cx="12192000" cy="4584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itle 7">
            <a:extLst>
              <a:ext uri="{FF2B5EF4-FFF2-40B4-BE49-F238E27FC236}">
                <a16:creationId xmlns:a16="http://schemas.microsoft.com/office/drawing/2014/main" id="{86FB5BB7-7AA2-784F-A6B2-B9CDE87249A0}"/>
              </a:ext>
            </a:extLst>
          </p:cNvPr>
          <p:cNvSpPr>
            <a:spLocks noGrp="1"/>
          </p:cNvSpPr>
          <p:nvPr>
            <p:ph type="title"/>
          </p:nvPr>
        </p:nvSpPr>
        <p:spPr/>
        <p:txBody>
          <a:bodyPr/>
          <a:lstStyle/>
          <a:p>
            <a:r>
              <a:rPr lang="en-US" dirty="0"/>
              <a:t>The prostate cancer landscape</a:t>
            </a:r>
          </a:p>
        </p:txBody>
      </p:sp>
      <p:grpSp>
        <p:nvGrpSpPr>
          <p:cNvPr id="2" name="Group 1">
            <a:extLst>
              <a:ext uri="{FF2B5EF4-FFF2-40B4-BE49-F238E27FC236}">
                <a16:creationId xmlns:a16="http://schemas.microsoft.com/office/drawing/2014/main" id="{775F0410-C1FA-D541-98B5-E539C47EC4F0}"/>
              </a:ext>
            </a:extLst>
          </p:cNvPr>
          <p:cNvGrpSpPr/>
          <p:nvPr/>
        </p:nvGrpSpPr>
        <p:grpSpPr>
          <a:xfrm>
            <a:off x="600762" y="1869788"/>
            <a:ext cx="10990105" cy="3452401"/>
            <a:chOff x="450571" y="998169"/>
            <a:chExt cx="8242579" cy="2589301"/>
          </a:xfrm>
        </p:grpSpPr>
        <p:sp>
          <p:nvSpPr>
            <p:cNvPr id="25" name="Rounded Rectangle 4">
              <a:extLst>
                <a:ext uri="{FF2B5EF4-FFF2-40B4-BE49-F238E27FC236}">
                  <a16:creationId xmlns:a16="http://schemas.microsoft.com/office/drawing/2014/main" id="{5EA22E7D-B60A-8E47-AD9F-AF3E0F253ACD}"/>
                </a:ext>
              </a:extLst>
            </p:cNvPr>
            <p:cNvSpPr/>
            <p:nvPr/>
          </p:nvSpPr>
          <p:spPr>
            <a:xfrm>
              <a:off x="450571" y="2413370"/>
              <a:ext cx="1660995" cy="58865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Localised or locally advanced prostate cancer</a:t>
              </a:r>
            </a:p>
          </p:txBody>
        </p:sp>
        <p:sp>
          <p:nvSpPr>
            <p:cNvPr id="26" name="Rounded Rectangle 5">
              <a:extLst>
                <a:ext uri="{FF2B5EF4-FFF2-40B4-BE49-F238E27FC236}">
                  <a16:creationId xmlns:a16="http://schemas.microsoft.com/office/drawing/2014/main" id="{FFB89760-7739-CF42-BBC6-3367409E9192}"/>
                </a:ext>
              </a:extLst>
            </p:cNvPr>
            <p:cNvSpPr/>
            <p:nvPr/>
          </p:nvSpPr>
          <p:spPr>
            <a:xfrm>
              <a:off x="2469522" y="2413370"/>
              <a:ext cx="1211974" cy="58865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Biochemical recurrence</a:t>
              </a:r>
            </a:p>
          </p:txBody>
        </p:sp>
        <p:sp>
          <p:nvSpPr>
            <p:cNvPr id="27" name="Rounded Rectangle 6">
              <a:extLst>
                <a:ext uri="{FF2B5EF4-FFF2-40B4-BE49-F238E27FC236}">
                  <a16:creationId xmlns:a16="http://schemas.microsoft.com/office/drawing/2014/main" id="{0CA9C487-12EB-8642-B8F3-B736E892DAF6}"/>
                </a:ext>
              </a:extLst>
            </p:cNvPr>
            <p:cNvSpPr/>
            <p:nvPr/>
          </p:nvSpPr>
          <p:spPr>
            <a:xfrm>
              <a:off x="3940097" y="2997540"/>
              <a:ext cx="1211974" cy="58993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nmCRPC</a:t>
              </a:r>
            </a:p>
          </p:txBody>
        </p:sp>
        <p:sp>
          <p:nvSpPr>
            <p:cNvPr id="28" name="Rounded Rectangle 7">
              <a:extLst>
                <a:ext uri="{FF2B5EF4-FFF2-40B4-BE49-F238E27FC236}">
                  <a16:creationId xmlns:a16="http://schemas.microsoft.com/office/drawing/2014/main" id="{65301BFA-B130-6A48-8DD9-5DDA229AB080}"/>
                </a:ext>
              </a:extLst>
            </p:cNvPr>
            <p:cNvSpPr/>
            <p:nvPr/>
          </p:nvSpPr>
          <p:spPr>
            <a:xfrm>
              <a:off x="3940097" y="1827920"/>
              <a:ext cx="1211974" cy="5899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Primary progressive mHSPC</a:t>
              </a:r>
            </a:p>
          </p:txBody>
        </p:sp>
        <p:sp>
          <p:nvSpPr>
            <p:cNvPr id="29" name="Rounded Rectangle 8">
              <a:extLst>
                <a:ext uri="{FF2B5EF4-FFF2-40B4-BE49-F238E27FC236}">
                  <a16:creationId xmlns:a16="http://schemas.microsoft.com/office/drawing/2014/main" id="{A5239856-0505-294D-AF9D-05B3B90C8459}"/>
                </a:ext>
              </a:extLst>
            </p:cNvPr>
            <p:cNvSpPr/>
            <p:nvPr/>
          </p:nvSpPr>
          <p:spPr>
            <a:xfrm>
              <a:off x="3940097" y="1206000"/>
              <a:ext cx="1211974" cy="5899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Newly diagnosed mHSPC</a:t>
              </a:r>
            </a:p>
          </p:txBody>
        </p:sp>
        <p:sp>
          <p:nvSpPr>
            <p:cNvPr id="30" name="Rounded Rectangle 9">
              <a:extLst>
                <a:ext uri="{FF2B5EF4-FFF2-40B4-BE49-F238E27FC236}">
                  <a16:creationId xmlns:a16="http://schemas.microsoft.com/office/drawing/2014/main" id="{A0D31AAA-9790-1B4E-BFEA-9E8ABF233144}"/>
                </a:ext>
              </a:extLst>
            </p:cNvPr>
            <p:cNvSpPr/>
            <p:nvPr/>
          </p:nvSpPr>
          <p:spPr>
            <a:xfrm>
              <a:off x="5444495" y="2413370"/>
              <a:ext cx="1211974" cy="5886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mCRPC</a:t>
              </a:r>
            </a:p>
          </p:txBody>
        </p:sp>
        <p:sp>
          <p:nvSpPr>
            <p:cNvPr id="31" name="Rounded Rectangle 10">
              <a:extLst>
                <a:ext uri="{FF2B5EF4-FFF2-40B4-BE49-F238E27FC236}">
                  <a16:creationId xmlns:a16="http://schemas.microsoft.com/office/drawing/2014/main" id="{9546AEE6-9D83-1E45-A4D2-BD025F1C0178}"/>
                </a:ext>
              </a:extLst>
            </p:cNvPr>
            <p:cNvSpPr/>
            <p:nvPr/>
          </p:nvSpPr>
          <p:spPr>
            <a:xfrm>
              <a:off x="7022880" y="2413370"/>
              <a:ext cx="1670270" cy="5886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Terminal disease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panose="020F0502020204030204"/>
                  <a:ea typeface="+mn-ea"/>
                  <a:cs typeface="+mn-cs"/>
                </a:rPr>
                <a:t>(death)</a:t>
              </a:r>
            </a:p>
          </p:txBody>
        </p:sp>
        <p:sp>
          <p:nvSpPr>
            <p:cNvPr id="32" name="TextBox 31">
              <a:extLst>
                <a:ext uri="{FF2B5EF4-FFF2-40B4-BE49-F238E27FC236}">
                  <a16:creationId xmlns:a16="http://schemas.microsoft.com/office/drawing/2014/main" id="{31B56492-AA74-7147-981F-89A6EABCF82E}"/>
                </a:ext>
              </a:extLst>
            </p:cNvPr>
            <p:cNvSpPr txBox="1"/>
            <p:nvPr/>
          </p:nvSpPr>
          <p:spPr>
            <a:xfrm>
              <a:off x="4237437" y="2679167"/>
              <a:ext cx="61729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33" name="TextBox 32">
              <a:extLst>
                <a:ext uri="{FF2B5EF4-FFF2-40B4-BE49-F238E27FC236}">
                  <a16:creationId xmlns:a16="http://schemas.microsoft.com/office/drawing/2014/main" id="{D2E73E6F-E764-174B-AC25-77386A8AA6E0}"/>
                </a:ext>
              </a:extLst>
            </p:cNvPr>
            <p:cNvSpPr txBox="1"/>
            <p:nvPr/>
          </p:nvSpPr>
          <p:spPr>
            <a:xfrm>
              <a:off x="3145212" y="3061521"/>
              <a:ext cx="61729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15" name="Oval 14">
              <a:extLst>
                <a:ext uri="{FF2B5EF4-FFF2-40B4-BE49-F238E27FC236}">
                  <a16:creationId xmlns:a16="http://schemas.microsoft.com/office/drawing/2014/main" id="{430D5B70-CB94-2945-9E22-6E43DDD769A5}"/>
                </a:ext>
              </a:extLst>
            </p:cNvPr>
            <p:cNvSpPr/>
            <p:nvPr/>
          </p:nvSpPr>
          <p:spPr>
            <a:xfrm>
              <a:off x="3651679" y="998169"/>
              <a:ext cx="1762999" cy="1588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ABC2B5A-E07B-3B47-90F6-E64F36EBA8DD}"/>
                </a:ext>
              </a:extLst>
            </p:cNvPr>
            <p:cNvSpPr txBox="1"/>
            <p:nvPr/>
          </p:nvSpPr>
          <p:spPr>
            <a:xfrm>
              <a:off x="5207271" y="1723529"/>
              <a:ext cx="61729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cxnSp>
          <p:nvCxnSpPr>
            <p:cNvPr id="35" name="Straight Arrow Connector 34">
              <a:extLst>
                <a:ext uri="{FF2B5EF4-FFF2-40B4-BE49-F238E27FC236}">
                  <a16:creationId xmlns:a16="http://schemas.microsoft.com/office/drawing/2014/main" id="{7BB8D574-F71A-C944-96AE-175EC296DA10}"/>
                </a:ext>
              </a:extLst>
            </p:cNvPr>
            <p:cNvCxnSpPr>
              <a:cxnSpLocks/>
            </p:cNvCxnSpPr>
            <p:nvPr/>
          </p:nvCxnSpPr>
          <p:spPr>
            <a:xfrm flipV="1">
              <a:off x="2127068" y="2707695"/>
              <a:ext cx="342454" cy="0"/>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42A590B-9F6C-FE49-A0B8-641569F9D555}"/>
                </a:ext>
              </a:extLst>
            </p:cNvPr>
            <p:cNvCxnSpPr>
              <a:cxnSpLocks/>
            </p:cNvCxnSpPr>
            <p:nvPr/>
          </p:nvCxnSpPr>
          <p:spPr>
            <a:xfrm>
              <a:off x="3681496" y="2707695"/>
              <a:ext cx="1762999" cy="0"/>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651A136-3600-3741-9D98-6FDB4514DB1F}"/>
                </a:ext>
              </a:extLst>
            </p:cNvPr>
            <p:cNvCxnSpPr>
              <a:cxnSpLocks/>
            </p:cNvCxnSpPr>
            <p:nvPr/>
          </p:nvCxnSpPr>
          <p:spPr>
            <a:xfrm flipV="1">
              <a:off x="3609714" y="2122885"/>
              <a:ext cx="330383" cy="294326"/>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C21A4BFE-76CC-2C48-B593-A7B633441C78}"/>
                </a:ext>
              </a:extLst>
            </p:cNvPr>
            <p:cNvCxnSpPr>
              <a:cxnSpLocks/>
            </p:cNvCxnSpPr>
            <p:nvPr/>
          </p:nvCxnSpPr>
          <p:spPr>
            <a:xfrm>
              <a:off x="3609714" y="2997539"/>
              <a:ext cx="324041" cy="294326"/>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2AE08CF0-A221-F248-BE9D-4741FBCD65DC}"/>
                </a:ext>
              </a:extLst>
            </p:cNvPr>
            <p:cNvCxnSpPr>
              <a:cxnSpLocks/>
            </p:cNvCxnSpPr>
            <p:nvPr/>
          </p:nvCxnSpPr>
          <p:spPr>
            <a:xfrm flipV="1">
              <a:off x="5159908" y="2997539"/>
              <a:ext cx="330383" cy="294326"/>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39208DA-C234-394B-BD0A-09FC611834E9}"/>
                </a:ext>
              </a:extLst>
            </p:cNvPr>
            <p:cNvCxnSpPr>
              <a:cxnSpLocks/>
            </p:cNvCxnSpPr>
            <p:nvPr/>
          </p:nvCxnSpPr>
          <p:spPr>
            <a:xfrm>
              <a:off x="5159908" y="2122885"/>
              <a:ext cx="324041" cy="294326"/>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674A9C31-8911-DC49-BF88-32A94D840B9F}"/>
                </a:ext>
              </a:extLst>
            </p:cNvPr>
            <p:cNvCxnSpPr>
              <a:cxnSpLocks/>
              <a:stCxn id="29" idx="3"/>
              <a:endCxn id="30" idx="0"/>
            </p:cNvCxnSpPr>
            <p:nvPr/>
          </p:nvCxnSpPr>
          <p:spPr>
            <a:xfrm>
              <a:off x="5152071" y="1500965"/>
              <a:ext cx="898411" cy="912405"/>
            </a:xfrm>
            <a:prstGeom prst="bentConnector2">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65BC0E6B-05AD-DC4D-8EB6-D3FE570FE33E}"/>
                </a:ext>
              </a:extLst>
            </p:cNvPr>
            <p:cNvCxnSpPr>
              <a:cxnSpLocks/>
              <a:stCxn id="30" idx="3"/>
              <a:endCxn id="31" idx="1"/>
            </p:cNvCxnSpPr>
            <p:nvPr/>
          </p:nvCxnSpPr>
          <p:spPr>
            <a:xfrm>
              <a:off x="6656469" y="2707695"/>
              <a:ext cx="366411" cy="0"/>
            </a:xfrm>
            <a:prstGeom prst="straightConnector1">
              <a:avLst/>
            </a:prstGeom>
            <a:ln w="12700">
              <a:solidFill>
                <a:schemeClr val="accent4"/>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625870FF-79B6-3A40-A8E3-81981C72D310}"/>
              </a:ext>
            </a:extLst>
          </p:cNvPr>
          <p:cNvSpPr txBox="1"/>
          <p:nvPr/>
        </p:nvSpPr>
        <p:spPr>
          <a:xfrm>
            <a:off x="0" y="5729651"/>
            <a:ext cx="12192000" cy="480000"/>
          </a:xfrm>
          <a:prstGeom prst="rect">
            <a:avLst/>
          </a:prstGeom>
          <a:solidFill>
            <a:schemeClr val="bg2"/>
          </a:solidFill>
        </p:spPr>
        <p:txBody>
          <a:bodyPr wrap="square" lIns="96000" tIns="96000" rIns="96000" bIns="96000" rtlCol="0" anchor="ctr">
            <a:noAutofit/>
          </a:bodyPr>
          <a:lstStyle/>
          <a:p>
            <a:pPr marL="0" marR="0" lvl="0" indent="0" algn="ctr" defTabSz="914377" rtl="0" eaLnBrk="1" fontAlgn="base" latinLnBrk="0" hangingPunct="1">
              <a:lnSpc>
                <a:spcPct val="100000"/>
              </a:lnSpc>
              <a:spcBef>
                <a:spcPts val="0"/>
              </a:spcBef>
              <a:spcAft>
                <a:spcPts val="600"/>
              </a:spcAft>
              <a:buClr>
                <a:srgbClr val="01A1E0"/>
              </a:buClr>
              <a:buSzPct val="100000"/>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Almost all will progress to </a:t>
            </a:r>
            <a:r>
              <a:rPr kumimoji="0" lang="en-US" sz="24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mCRPC</a:t>
            </a: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die of prostate cancer</a:t>
            </a:r>
          </a:p>
        </p:txBody>
      </p:sp>
    </p:spTree>
    <p:extLst>
      <p:ext uri="{BB962C8B-B14F-4D97-AF65-F5344CB8AC3E}">
        <p14:creationId xmlns:p14="http://schemas.microsoft.com/office/powerpoint/2010/main" val="2198650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a:extLst>
              <a:ext uri="{FF2B5EF4-FFF2-40B4-BE49-F238E27FC236}">
                <a16:creationId xmlns:a16="http://schemas.microsoft.com/office/drawing/2014/main" id="{0654FFF0-EAC8-1941-B8F6-DC0583ED1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43" y="1522062"/>
            <a:ext cx="8263934" cy="48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2">
            <a:extLst>
              <a:ext uri="{FF2B5EF4-FFF2-40B4-BE49-F238E27FC236}">
                <a16:creationId xmlns:a16="http://schemas.microsoft.com/office/drawing/2014/main" id="{DA8A6E15-8126-8843-8C42-4D9C6948E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8948" y="1"/>
            <a:ext cx="2643051" cy="167929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3971" name="Title 1">
            <a:extLst>
              <a:ext uri="{FF2B5EF4-FFF2-40B4-BE49-F238E27FC236}">
                <a16:creationId xmlns:a16="http://schemas.microsoft.com/office/drawing/2014/main" id="{75D7AD6D-A138-A249-9C61-57F33D58CCAA}"/>
              </a:ext>
            </a:extLst>
          </p:cNvPr>
          <p:cNvSpPr>
            <a:spLocks noGrp="1"/>
          </p:cNvSpPr>
          <p:nvPr>
            <p:ph type="title"/>
          </p:nvPr>
        </p:nvSpPr>
        <p:spPr>
          <a:xfrm>
            <a:off x="3069296" y="443689"/>
            <a:ext cx="4826000" cy="952500"/>
          </a:xfrm>
        </p:spPr>
        <p:txBody>
          <a:bodyPr/>
          <a:lstStyle/>
          <a:p>
            <a:pPr algn="ctr"/>
            <a:r>
              <a:rPr lang="en-US" altLang="fr-FR" sz="2600" dirty="0"/>
              <a:t>STAMPEDE control arm (ADT)</a:t>
            </a:r>
            <a:br>
              <a:rPr lang="en-US" altLang="fr-FR" sz="2600" dirty="0"/>
            </a:br>
            <a:r>
              <a:rPr lang="en-US" altLang="fr-FR" sz="2600" dirty="0"/>
              <a:t>FFS and OS</a:t>
            </a:r>
          </a:p>
        </p:txBody>
      </p:sp>
      <p:sp>
        <p:nvSpPr>
          <p:cNvPr id="83973" name="Text Placeholder 2">
            <a:extLst>
              <a:ext uri="{FF2B5EF4-FFF2-40B4-BE49-F238E27FC236}">
                <a16:creationId xmlns:a16="http://schemas.microsoft.com/office/drawing/2014/main" id="{B522743A-49AF-9D4A-8A9C-578DF91E6F1F}"/>
              </a:ext>
            </a:extLst>
          </p:cNvPr>
          <p:cNvSpPr>
            <a:spLocks noGrp="1"/>
          </p:cNvSpPr>
          <p:nvPr>
            <p:ph type="body" sz="quarter" idx="10"/>
          </p:nvPr>
        </p:nvSpPr>
        <p:spPr>
          <a:xfrm>
            <a:off x="283802" y="6189664"/>
            <a:ext cx="8093075" cy="455612"/>
          </a:xfrm>
        </p:spPr>
        <p:txBody>
          <a:bodyPr/>
          <a:lstStyle/>
          <a:p>
            <a:r>
              <a:rPr lang="fr-FR" altLang="fr-FR" dirty="0"/>
              <a:t>James ND et al. </a:t>
            </a:r>
            <a:r>
              <a:rPr lang="fr-FR" altLang="fr-FR" i="1" dirty="0" err="1"/>
              <a:t>Eur</a:t>
            </a:r>
            <a:r>
              <a:rPr lang="fr-FR" altLang="fr-FR" i="1" dirty="0"/>
              <a:t> </a:t>
            </a:r>
            <a:r>
              <a:rPr lang="fr-FR" altLang="fr-FR" i="1" dirty="0" err="1"/>
              <a:t>Urol</a:t>
            </a:r>
            <a:r>
              <a:rPr lang="fr-FR" altLang="fr-FR" dirty="0"/>
              <a:t>. 2015;67:1028-38.</a:t>
            </a:r>
          </a:p>
        </p:txBody>
      </p:sp>
      <p:sp>
        <p:nvSpPr>
          <p:cNvPr id="3" name="TextBox 2">
            <a:extLst>
              <a:ext uri="{FF2B5EF4-FFF2-40B4-BE49-F238E27FC236}">
                <a16:creationId xmlns:a16="http://schemas.microsoft.com/office/drawing/2014/main" id="{42759E44-0AF2-F075-BCB1-69BA8D6C6FCC}"/>
              </a:ext>
            </a:extLst>
          </p:cNvPr>
          <p:cNvSpPr txBox="1"/>
          <p:nvPr/>
        </p:nvSpPr>
        <p:spPr>
          <a:xfrm rot="20063639">
            <a:off x="2802772" y="2419176"/>
            <a:ext cx="56770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6000" b="1"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fr-CA" sz="6000" b="1" i="0" u="none" strike="noStrike" kern="1200" cap="none" spc="0" normalizeH="0" baseline="0" noProof="0" dirty="0">
                <a:ln>
                  <a:noFill/>
                </a:ln>
                <a:solidFill>
                  <a:prstClr val="black"/>
                </a:solidFill>
                <a:effectLst/>
                <a:uLnTx/>
                <a:uFillTx/>
                <a:latin typeface="Calibri" panose="020F0502020204030204"/>
                <a:ea typeface="+mn-ea"/>
                <a:cs typeface="+mn-cs"/>
              </a:rPr>
              <a:t> can do </a:t>
            </a:r>
            <a:r>
              <a:rPr kumimoji="0" lang="fr-CA" sz="6000" b="1" i="0" u="none" strike="noStrike" kern="1200" cap="none" spc="0" normalizeH="0" baseline="0" noProof="0" dirty="0" err="1">
                <a:ln>
                  <a:noFill/>
                </a:ln>
                <a:solidFill>
                  <a:prstClr val="black"/>
                </a:solidFill>
                <a:effectLst/>
                <a:uLnTx/>
                <a:uFillTx/>
                <a:latin typeface="Calibri" panose="020F0502020204030204"/>
                <a:ea typeface="+mn-ea"/>
                <a:cs typeface="+mn-cs"/>
              </a:rPr>
              <a:t>better</a:t>
            </a:r>
            <a:endParaRPr kumimoji="0" lang="fr-CA"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3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re 2">
            <a:extLst>
              <a:ext uri="{FF2B5EF4-FFF2-40B4-BE49-F238E27FC236}">
                <a16:creationId xmlns:a16="http://schemas.microsoft.com/office/drawing/2014/main" id="{8FDFF4D6-CFC1-0144-B672-DCF7A9D542EB}"/>
              </a:ext>
            </a:extLst>
          </p:cNvPr>
          <p:cNvSpPr>
            <a:spLocks noGrp="1"/>
          </p:cNvSpPr>
          <p:nvPr>
            <p:ph type="ctrTitle"/>
          </p:nvPr>
        </p:nvSpPr>
        <p:spPr>
          <a:xfrm>
            <a:off x="914400" y="1480172"/>
            <a:ext cx="10363200" cy="2387600"/>
          </a:xfrm>
        </p:spPr>
        <p:txBody>
          <a:bodyPr/>
          <a:lstStyle/>
          <a:p>
            <a:r>
              <a:rPr lang="fr-FR" altLang="fr-FR" dirty="0"/>
              <a:t>Local control </a:t>
            </a:r>
            <a:r>
              <a:rPr lang="fr-FR" altLang="fr-FR" dirty="0" err="1"/>
              <a:t>does</a:t>
            </a:r>
            <a:r>
              <a:rPr lang="fr-FR" altLang="fr-FR" dirty="0"/>
              <a:t> </a:t>
            </a:r>
            <a:r>
              <a:rPr lang="fr-FR" altLang="fr-FR" dirty="0" err="1"/>
              <a:t>make</a:t>
            </a:r>
            <a:r>
              <a:rPr lang="fr-FR" altLang="fr-FR" dirty="0"/>
              <a:t> a </a:t>
            </a:r>
            <a:r>
              <a:rPr lang="fr-FR" altLang="fr-FR" dirty="0" err="1"/>
              <a:t>difference</a:t>
            </a:r>
            <a:r>
              <a:rPr lang="fr-FR" altLang="fr-FR" dirty="0"/>
              <a:t> (in </a:t>
            </a:r>
            <a:r>
              <a:rPr lang="fr-FR" altLang="fr-FR" dirty="0" err="1"/>
              <a:t>some</a:t>
            </a:r>
            <a:r>
              <a:rPr lang="fr-FR" altLang="fr-FR" dirty="0"/>
              <a:t>)</a:t>
            </a:r>
          </a:p>
        </p:txBody>
      </p:sp>
    </p:spTree>
    <p:extLst>
      <p:ext uri="{BB962C8B-B14F-4D97-AF65-F5344CB8AC3E}">
        <p14:creationId xmlns:p14="http://schemas.microsoft.com/office/powerpoint/2010/main" val="19851422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AE83-A195-8942-973C-91773C9DCE25}"/>
              </a:ext>
            </a:extLst>
          </p:cNvPr>
          <p:cNvSpPr>
            <a:spLocks noGrp="1"/>
          </p:cNvSpPr>
          <p:nvPr>
            <p:ph type="title"/>
          </p:nvPr>
        </p:nvSpPr>
        <p:spPr>
          <a:xfrm>
            <a:off x="292100" y="296734"/>
            <a:ext cx="11550651" cy="912932"/>
          </a:xfrm>
        </p:spPr>
        <p:txBody>
          <a:bodyPr/>
          <a:lstStyle/>
          <a:p>
            <a:r>
              <a:rPr lang="en-US" sz="4400" dirty="0"/>
              <a:t>STAMPEDE: Prostate Radiotherapy for </a:t>
            </a:r>
            <a:r>
              <a:rPr lang="en-US" sz="4400" dirty="0" err="1"/>
              <a:t>mCSPC</a:t>
            </a:r>
            <a:r>
              <a:rPr lang="en-US" sz="4400" dirty="0"/>
              <a:t> </a:t>
            </a:r>
            <a:br>
              <a:rPr lang="en-US" dirty="0"/>
            </a:br>
            <a:endParaRPr lang="en-US" dirty="0"/>
          </a:p>
        </p:txBody>
      </p:sp>
      <p:pic>
        <p:nvPicPr>
          <p:cNvPr id="4" name="Picture 3" descr="Graphical user interface, chart, line chart&#10;&#10;Description automatically generated">
            <a:extLst>
              <a:ext uri="{FF2B5EF4-FFF2-40B4-BE49-F238E27FC236}">
                <a16:creationId xmlns:a16="http://schemas.microsoft.com/office/drawing/2014/main" id="{439B776A-ADD6-5A46-8CEA-ABE59301B6AA}"/>
              </a:ext>
            </a:extLst>
          </p:cNvPr>
          <p:cNvPicPr>
            <a:picLocks noChangeAspect="1"/>
          </p:cNvPicPr>
          <p:nvPr/>
        </p:nvPicPr>
        <p:blipFill rotWithShape="1">
          <a:blip r:embed="rId2"/>
          <a:srcRect l="50635"/>
          <a:stretch/>
        </p:blipFill>
        <p:spPr>
          <a:xfrm>
            <a:off x="3082815" y="1125771"/>
            <a:ext cx="3461433" cy="2782650"/>
          </a:xfrm>
          <a:prstGeom prst="rect">
            <a:avLst/>
          </a:prstGeom>
        </p:spPr>
      </p:pic>
      <p:sp>
        <p:nvSpPr>
          <p:cNvPr id="5" name="TextBox 4">
            <a:extLst>
              <a:ext uri="{FF2B5EF4-FFF2-40B4-BE49-F238E27FC236}">
                <a16:creationId xmlns:a16="http://schemas.microsoft.com/office/drawing/2014/main" id="{28265E81-B522-0841-AB64-067BD5502DC8}"/>
              </a:ext>
            </a:extLst>
          </p:cNvPr>
          <p:cNvSpPr txBox="1"/>
          <p:nvPr/>
        </p:nvSpPr>
        <p:spPr>
          <a:xfrm>
            <a:off x="292100" y="6151419"/>
            <a:ext cx="6477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Adnan A et al. JAMA Oncol. doi:10.1001/jamaoncol.2020.7857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rPr>
              <a:t>Published online February 18,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Chart, line chart&#10;&#10;Description automatically generated">
            <a:extLst>
              <a:ext uri="{FF2B5EF4-FFF2-40B4-BE49-F238E27FC236}">
                <a16:creationId xmlns:a16="http://schemas.microsoft.com/office/drawing/2014/main" id="{92496B67-3E2C-354C-B6DA-C4982341B3A2}"/>
              </a:ext>
            </a:extLst>
          </p:cNvPr>
          <p:cNvPicPr>
            <a:picLocks noChangeAspect="1"/>
          </p:cNvPicPr>
          <p:nvPr/>
        </p:nvPicPr>
        <p:blipFill rotWithShape="1">
          <a:blip r:embed="rId3"/>
          <a:srcRect l="49897"/>
          <a:stretch/>
        </p:blipFill>
        <p:spPr>
          <a:xfrm>
            <a:off x="3082815" y="3814549"/>
            <a:ext cx="3867613" cy="2954457"/>
          </a:xfrm>
          <a:prstGeom prst="rect">
            <a:avLst/>
          </a:prstGeom>
        </p:spPr>
      </p:pic>
      <p:sp>
        <p:nvSpPr>
          <p:cNvPr id="7" name="TextBox 6">
            <a:extLst>
              <a:ext uri="{FF2B5EF4-FFF2-40B4-BE49-F238E27FC236}">
                <a16:creationId xmlns:a16="http://schemas.microsoft.com/office/drawing/2014/main" id="{7C846E0A-DC07-F14C-8AD8-4366DA619241}"/>
              </a:ext>
            </a:extLst>
          </p:cNvPr>
          <p:cNvSpPr txBox="1"/>
          <p:nvPr/>
        </p:nvSpPr>
        <p:spPr>
          <a:xfrm>
            <a:off x="292100" y="4688274"/>
            <a:ext cx="27907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4 bone metastases</a:t>
            </a:r>
          </a:p>
        </p:txBody>
      </p:sp>
      <p:sp>
        <p:nvSpPr>
          <p:cNvPr id="9" name="TextBox 8">
            <a:extLst>
              <a:ext uri="{FF2B5EF4-FFF2-40B4-BE49-F238E27FC236}">
                <a16:creationId xmlns:a16="http://schemas.microsoft.com/office/drawing/2014/main" id="{6CAF4756-068E-5349-8730-F4F61B5D8E58}"/>
              </a:ext>
            </a:extLst>
          </p:cNvPr>
          <p:cNvSpPr txBox="1"/>
          <p:nvPr/>
        </p:nvSpPr>
        <p:spPr>
          <a:xfrm>
            <a:off x="292100" y="2045675"/>
            <a:ext cx="27907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&lt; 4 bone metastases</a:t>
            </a:r>
          </a:p>
        </p:txBody>
      </p:sp>
      <p:sp>
        <p:nvSpPr>
          <p:cNvPr id="11" name="TextBox 10">
            <a:extLst>
              <a:ext uri="{FF2B5EF4-FFF2-40B4-BE49-F238E27FC236}">
                <a16:creationId xmlns:a16="http://schemas.microsoft.com/office/drawing/2014/main" id="{36484EFD-EAB2-E34C-8E23-AC5AB75F6E65}"/>
              </a:ext>
            </a:extLst>
          </p:cNvPr>
          <p:cNvSpPr txBox="1"/>
          <p:nvPr/>
        </p:nvSpPr>
        <p:spPr>
          <a:xfrm>
            <a:off x="3530600" y="690143"/>
            <a:ext cx="29473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Failure Free Survival</a:t>
            </a:r>
          </a:p>
        </p:txBody>
      </p:sp>
      <p:sp>
        <p:nvSpPr>
          <p:cNvPr id="12" name="TextBox 11">
            <a:extLst>
              <a:ext uri="{FF2B5EF4-FFF2-40B4-BE49-F238E27FC236}">
                <a16:creationId xmlns:a16="http://schemas.microsoft.com/office/drawing/2014/main" id="{62E6558F-A8AF-C940-B2E1-4ABB6CFF28A9}"/>
              </a:ext>
            </a:extLst>
          </p:cNvPr>
          <p:cNvSpPr txBox="1"/>
          <p:nvPr/>
        </p:nvSpPr>
        <p:spPr>
          <a:xfrm>
            <a:off x="8262619" y="674685"/>
            <a:ext cx="23211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pic>
        <p:nvPicPr>
          <p:cNvPr id="13" name="Picture 12" descr="Graphical user interface, chart, line chart&#10;&#10;Description automatically generated">
            <a:extLst>
              <a:ext uri="{FF2B5EF4-FFF2-40B4-BE49-F238E27FC236}">
                <a16:creationId xmlns:a16="http://schemas.microsoft.com/office/drawing/2014/main" id="{B03CCE17-D73F-3B45-B46F-AB0D62C603D6}"/>
              </a:ext>
            </a:extLst>
          </p:cNvPr>
          <p:cNvPicPr>
            <a:picLocks noChangeAspect="1"/>
          </p:cNvPicPr>
          <p:nvPr/>
        </p:nvPicPr>
        <p:blipFill rotWithShape="1">
          <a:blip r:embed="rId2"/>
          <a:srcRect r="50635"/>
          <a:stretch/>
        </p:blipFill>
        <p:spPr>
          <a:xfrm>
            <a:off x="8052032" y="1151808"/>
            <a:ext cx="3461432" cy="2782650"/>
          </a:xfrm>
          <a:prstGeom prst="rect">
            <a:avLst/>
          </a:prstGeom>
        </p:spPr>
      </p:pic>
      <p:pic>
        <p:nvPicPr>
          <p:cNvPr id="14" name="Picture 13" descr="Chart, line chart&#10;&#10;Description automatically generated">
            <a:extLst>
              <a:ext uri="{FF2B5EF4-FFF2-40B4-BE49-F238E27FC236}">
                <a16:creationId xmlns:a16="http://schemas.microsoft.com/office/drawing/2014/main" id="{BD8B7B6E-0282-AF4C-855C-E5AAC16E7CA2}"/>
              </a:ext>
            </a:extLst>
          </p:cNvPr>
          <p:cNvPicPr>
            <a:picLocks noChangeAspect="1"/>
          </p:cNvPicPr>
          <p:nvPr/>
        </p:nvPicPr>
        <p:blipFill rotWithShape="1">
          <a:blip r:embed="rId3"/>
          <a:srcRect r="49897"/>
          <a:stretch/>
        </p:blipFill>
        <p:spPr>
          <a:xfrm>
            <a:off x="8052032" y="3903543"/>
            <a:ext cx="3867613" cy="2954457"/>
          </a:xfrm>
          <a:prstGeom prst="rect">
            <a:avLst/>
          </a:prstGeom>
        </p:spPr>
      </p:pic>
    </p:spTree>
    <p:extLst>
      <p:ext uri="{BB962C8B-B14F-4D97-AF65-F5344CB8AC3E}">
        <p14:creationId xmlns:p14="http://schemas.microsoft.com/office/powerpoint/2010/main" val="12989074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re 1">
            <a:extLst>
              <a:ext uri="{FF2B5EF4-FFF2-40B4-BE49-F238E27FC236}">
                <a16:creationId xmlns:a16="http://schemas.microsoft.com/office/drawing/2014/main" id="{892078D9-DAE0-4849-A287-7FC9550A836B}"/>
              </a:ext>
            </a:extLst>
          </p:cNvPr>
          <p:cNvSpPr>
            <a:spLocks noGrp="1"/>
          </p:cNvSpPr>
          <p:nvPr>
            <p:ph type="title"/>
          </p:nvPr>
        </p:nvSpPr>
        <p:spPr/>
        <p:txBody>
          <a:bodyPr/>
          <a:lstStyle/>
          <a:p>
            <a:pPr algn="ctr"/>
            <a:r>
              <a:rPr lang="en-US" sz="4400" dirty="0"/>
              <a:t>Role of Effective Systemic Therapy</a:t>
            </a:r>
            <a:endParaRPr lang="en-US" sz="3200" dirty="0">
              <a:solidFill>
                <a:schemeClr val="tx2"/>
              </a:solidFill>
            </a:endParaRPr>
          </a:p>
        </p:txBody>
      </p:sp>
      <p:sp>
        <p:nvSpPr>
          <p:cNvPr id="4" name="Oval 4">
            <a:extLst>
              <a:ext uri="{FF2B5EF4-FFF2-40B4-BE49-F238E27FC236}">
                <a16:creationId xmlns:a16="http://schemas.microsoft.com/office/drawing/2014/main" id="{8307C0F5-AE85-8C4E-B042-381F9235801D}"/>
              </a:ext>
            </a:extLst>
          </p:cNvPr>
          <p:cNvSpPr/>
          <p:nvPr/>
        </p:nvSpPr>
        <p:spPr bwMode="auto">
          <a:xfrm>
            <a:off x="6062935" y="27252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 name="Oval 5">
            <a:extLst>
              <a:ext uri="{FF2B5EF4-FFF2-40B4-BE49-F238E27FC236}">
                <a16:creationId xmlns:a16="http://schemas.microsoft.com/office/drawing/2014/main" id="{C964FA2D-62C3-8F42-890B-C90F4E98C642}"/>
              </a:ext>
            </a:extLst>
          </p:cNvPr>
          <p:cNvSpPr/>
          <p:nvPr/>
        </p:nvSpPr>
        <p:spPr bwMode="auto">
          <a:xfrm>
            <a:off x="2428378" y="20133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 name="Oval 6">
            <a:extLst>
              <a:ext uri="{FF2B5EF4-FFF2-40B4-BE49-F238E27FC236}">
                <a16:creationId xmlns:a16="http://schemas.microsoft.com/office/drawing/2014/main" id="{C3016FC7-19BD-3946-8C0E-63800EB1BE54}"/>
              </a:ext>
            </a:extLst>
          </p:cNvPr>
          <p:cNvSpPr/>
          <p:nvPr/>
        </p:nvSpPr>
        <p:spPr bwMode="auto">
          <a:xfrm>
            <a:off x="2619670" y="22167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 name="Oval 7">
            <a:extLst>
              <a:ext uri="{FF2B5EF4-FFF2-40B4-BE49-F238E27FC236}">
                <a16:creationId xmlns:a16="http://schemas.microsoft.com/office/drawing/2014/main" id="{2AC6A7FE-C539-574E-B696-AFA20D9155C9}"/>
              </a:ext>
            </a:extLst>
          </p:cNvPr>
          <p:cNvSpPr/>
          <p:nvPr/>
        </p:nvSpPr>
        <p:spPr bwMode="auto">
          <a:xfrm>
            <a:off x="2810963" y="24201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 name="Oval 8">
            <a:extLst>
              <a:ext uri="{FF2B5EF4-FFF2-40B4-BE49-F238E27FC236}">
                <a16:creationId xmlns:a16="http://schemas.microsoft.com/office/drawing/2014/main" id="{9CA49C06-0ECB-4146-A6DC-7DD413234EE6}"/>
              </a:ext>
            </a:extLst>
          </p:cNvPr>
          <p:cNvSpPr/>
          <p:nvPr/>
        </p:nvSpPr>
        <p:spPr bwMode="auto">
          <a:xfrm>
            <a:off x="3002255" y="26235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9" name="Oval 9">
            <a:extLst>
              <a:ext uri="{FF2B5EF4-FFF2-40B4-BE49-F238E27FC236}">
                <a16:creationId xmlns:a16="http://schemas.microsoft.com/office/drawing/2014/main" id="{8ECC028D-D747-BF4F-80EB-315769FEAFF4}"/>
              </a:ext>
            </a:extLst>
          </p:cNvPr>
          <p:cNvSpPr/>
          <p:nvPr/>
        </p:nvSpPr>
        <p:spPr bwMode="auto">
          <a:xfrm>
            <a:off x="3193549" y="28269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0" name="Oval 10">
            <a:extLst>
              <a:ext uri="{FF2B5EF4-FFF2-40B4-BE49-F238E27FC236}">
                <a16:creationId xmlns:a16="http://schemas.microsoft.com/office/drawing/2014/main" id="{7CA5E5D5-5FC4-5642-B4E0-4181CADA8AA7}"/>
              </a:ext>
            </a:extLst>
          </p:cNvPr>
          <p:cNvSpPr/>
          <p:nvPr/>
        </p:nvSpPr>
        <p:spPr bwMode="auto">
          <a:xfrm>
            <a:off x="2619670" y="22167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1" name="Oval 11">
            <a:extLst>
              <a:ext uri="{FF2B5EF4-FFF2-40B4-BE49-F238E27FC236}">
                <a16:creationId xmlns:a16="http://schemas.microsoft.com/office/drawing/2014/main" id="{9EAFB43A-FD74-9E4E-9CCE-0D241E35701E}"/>
              </a:ext>
            </a:extLst>
          </p:cNvPr>
          <p:cNvSpPr/>
          <p:nvPr/>
        </p:nvSpPr>
        <p:spPr bwMode="auto">
          <a:xfrm>
            <a:off x="2810963" y="24201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2" name="Oval 12">
            <a:extLst>
              <a:ext uri="{FF2B5EF4-FFF2-40B4-BE49-F238E27FC236}">
                <a16:creationId xmlns:a16="http://schemas.microsoft.com/office/drawing/2014/main" id="{75A5EFE6-1C80-FC46-B206-89D0459601E1}"/>
              </a:ext>
            </a:extLst>
          </p:cNvPr>
          <p:cNvSpPr/>
          <p:nvPr/>
        </p:nvSpPr>
        <p:spPr bwMode="auto">
          <a:xfrm>
            <a:off x="3002255" y="26235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3" name="Oval 13">
            <a:extLst>
              <a:ext uri="{FF2B5EF4-FFF2-40B4-BE49-F238E27FC236}">
                <a16:creationId xmlns:a16="http://schemas.microsoft.com/office/drawing/2014/main" id="{745DF5DA-06EF-A946-A1D7-68381E8400C9}"/>
              </a:ext>
            </a:extLst>
          </p:cNvPr>
          <p:cNvSpPr/>
          <p:nvPr/>
        </p:nvSpPr>
        <p:spPr bwMode="auto">
          <a:xfrm>
            <a:off x="3384841" y="30303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4" name="Oval 14">
            <a:extLst>
              <a:ext uri="{FF2B5EF4-FFF2-40B4-BE49-F238E27FC236}">
                <a16:creationId xmlns:a16="http://schemas.microsoft.com/office/drawing/2014/main" id="{340FE2C9-97D2-3C40-A99F-0FDABAC461CB}"/>
              </a:ext>
            </a:extLst>
          </p:cNvPr>
          <p:cNvSpPr/>
          <p:nvPr/>
        </p:nvSpPr>
        <p:spPr bwMode="auto">
          <a:xfrm>
            <a:off x="2619670" y="19116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5" name="Oval 15">
            <a:extLst>
              <a:ext uri="{FF2B5EF4-FFF2-40B4-BE49-F238E27FC236}">
                <a16:creationId xmlns:a16="http://schemas.microsoft.com/office/drawing/2014/main" id="{11E7329C-D428-684D-B7FB-4677F2B50851}"/>
              </a:ext>
            </a:extLst>
          </p:cNvPr>
          <p:cNvSpPr/>
          <p:nvPr/>
        </p:nvSpPr>
        <p:spPr bwMode="auto">
          <a:xfrm>
            <a:off x="2810963" y="21150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6" name="Oval 16">
            <a:extLst>
              <a:ext uri="{FF2B5EF4-FFF2-40B4-BE49-F238E27FC236}">
                <a16:creationId xmlns:a16="http://schemas.microsoft.com/office/drawing/2014/main" id="{0D739466-C1D8-1947-AC47-380A6509DFB1}"/>
              </a:ext>
            </a:extLst>
          </p:cNvPr>
          <p:cNvSpPr/>
          <p:nvPr/>
        </p:nvSpPr>
        <p:spPr bwMode="auto">
          <a:xfrm>
            <a:off x="2619670" y="2318491"/>
            <a:ext cx="478231" cy="4068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7" name="Oval 17">
            <a:extLst>
              <a:ext uri="{FF2B5EF4-FFF2-40B4-BE49-F238E27FC236}">
                <a16:creationId xmlns:a16="http://schemas.microsoft.com/office/drawing/2014/main" id="{B82D63F3-1530-5B4A-AB91-9A1BAD43E76C}"/>
              </a:ext>
            </a:extLst>
          </p:cNvPr>
          <p:cNvSpPr/>
          <p:nvPr/>
        </p:nvSpPr>
        <p:spPr bwMode="auto">
          <a:xfrm>
            <a:off x="3384841" y="27252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8" name="Oval 18">
            <a:extLst>
              <a:ext uri="{FF2B5EF4-FFF2-40B4-BE49-F238E27FC236}">
                <a16:creationId xmlns:a16="http://schemas.microsoft.com/office/drawing/2014/main" id="{7A155C20-DA60-A848-BFD6-8F967184C5BA}"/>
              </a:ext>
            </a:extLst>
          </p:cNvPr>
          <p:cNvSpPr/>
          <p:nvPr/>
        </p:nvSpPr>
        <p:spPr bwMode="auto">
          <a:xfrm rot="1351578">
            <a:off x="3075618" y="2599897"/>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19" name="Oval 19">
            <a:extLst>
              <a:ext uri="{FF2B5EF4-FFF2-40B4-BE49-F238E27FC236}">
                <a16:creationId xmlns:a16="http://schemas.microsoft.com/office/drawing/2014/main" id="{55F1BE41-C8DF-754A-A800-34E218871FF9}"/>
              </a:ext>
            </a:extLst>
          </p:cNvPr>
          <p:cNvSpPr/>
          <p:nvPr/>
        </p:nvSpPr>
        <p:spPr bwMode="auto">
          <a:xfrm rot="1351578">
            <a:off x="2483421" y="2603776"/>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0" name="Oval 20">
            <a:extLst>
              <a:ext uri="{FF2B5EF4-FFF2-40B4-BE49-F238E27FC236}">
                <a16:creationId xmlns:a16="http://schemas.microsoft.com/office/drawing/2014/main" id="{1A322AE7-52C1-1441-BFDB-A39AE0A5A4E6}"/>
              </a:ext>
            </a:extLst>
          </p:cNvPr>
          <p:cNvSpPr/>
          <p:nvPr/>
        </p:nvSpPr>
        <p:spPr bwMode="auto">
          <a:xfrm rot="1351578">
            <a:off x="2674713" y="2807176"/>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1" name="Oval 21">
            <a:extLst>
              <a:ext uri="{FF2B5EF4-FFF2-40B4-BE49-F238E27FC236}">
                <a16:creationId xmlns:a16="http://schemas.microsoft.com/office/drawing/2014/main" id="{4AF5C7D3-D345-E041-AFFF-70F4AF2B1B63}"/>
              </a:ext>
            </a:extLst>
          </p:cNvPr>
          <p:cNvSpPr/>
          <p:nvPr/>
        </p:nvSpPr>
        <p:spPr bwMode="auto">
          <a:xfrm rot="1351578">
            <a:off x="2884327" y="3108399"/>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2" name="Oval 22">
            <a:extLst>
              <a:ext uri="{FF2B5EF4-FFF2-40B4-BE49-F238E27FC236}">
                <a16:creationId xmlns:a16="http://schemas.microsoft.com/office/drawing/2014/main" id="{D663B724-15D7-5649-B930-E54A80B9D96A}"/>
              </a:ext>
            </a:extLst>
          </p:cNvPr>
          <p:cNvSpPr/>
          <p:nvPr/>
        </p:nvSpPr>
        <p:spPr bwMode="auto">
          <a:xfrm>
            <a:off x="3002255" y="19116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3" name="Oval 23">
            <a:extLst>
              <a:ext uri="{FF2B5EF4-FFF2-40B4-BE49-F238E27FC236}">
                <a16:creationId xmlns:a16="http://schemas.microsoft.com/office/drawing/2014/main" id="{E5B04B5F-B930-8E45-827A-07574BED01FE}"/>
              </a:ext>
            </a:extLst>
          </p:cNvPr>
          <p:cNvSpPr/>
          <p:nvPr/>
        </p:nvSpPr>
        <p:spPr bwMode="auto">
          <a:xfrm>
            <a:off x="3193549" y="21150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4" name="Oval 24">
            <a:extLst>
              <a:ext uri="{FF2B5EF4-FFF2-40B4-BE49-F238E27FC236}">
                <a16:creationId xmlns:a16="http://schemas.microsoft.com/office/drawing/2014/main" id="{F0B5823C-D9BC-3242-9072-40C6AC4BED1B}"/>
              </a:ext>
            </a:extLst>
          </p:cNvPr>
          <p:cNvSpPr/>
          <p:nvPr/>
        </p:nvSpPr>
        <p:spPr bwMode="auto">
          <a:xfrm>
            <a:off x="3384841" y="23184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5" name="Oval 25">
            <a:extLst>
              <a:ext uri="{FF2B5EF4-FFF2-40B4-BE49-F238E27FC236}">
                <a16:creationId xmlns:a16="http://schemas.microsoft.com/office/drawing/2014/main" id="{5FB97778-32CE-BD43-9F36-B05FA20828E1}"/>
              </a:ext>
            </a:extLst>
          </p:cNvPr>
          <p:cNvSpPr/>
          <p:nvPr/>
        </p:nvSpPr>
        <p:spPr bwMode="auto">
          <a:xfrm>
            <a:off x="5775998" y="2521891"/>
            <a:ext cx="478231" cy="5085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6" name="Oval 26">
            <a:extLst>
              <a:ext uri="{FF2B5EF4-FFF2-40B4-BE49-F238E27FC236}">
                <a16:creationId xmlns:a16="http://schemas.microsoft.com/office/drawing/2014/main" id="{1EE0FA3B-E32F-D840-AF59-7E39847DF7CC}"/>
              </a:ext>
            </a:extLst>
          </p:cNvPr>
          <p:cNvSpPr/>
          <p:nvPr/>
        </p:nvSpPr>
        <p:spPr bwMode="auto">
          <a:xfrm>
            <a:off x="8262802" y="2216791"/>
            <a:ext cx="478231" cy="508500"/>
          </a:xfrm>
          <a:prstGeom prst="ellipse">
            <a:avLst/>
          </a:prstGeom>
          <a:solidFill>
            <a:srgbClr val="0F2C52">
              <a:lumMod val="95000"/>
              <a:lumOff val="5000"/>
            </a:srgb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7" name="Oval 27">
            <a:extLst>
              <a:ext uri="{FF2B5EF4-FFF2-40B4-BE49-F238E27FC236}">
                <a16:creationId xmlns:a16="http://schemas.microsoft.com/office/drawing/2014/main" id="{16F0A944-C89D-034F-91E1-744AB04B300A}"/>
              </a:ext>
            </a:extLst>
          </p:cNvPr>
          <p:cNvSpPr/>
          <p:nvPr/>
        </p:nvSpPr>
        <p:spPr bwMode="auto">
          <a:xfrm>
            <a:off x="8454094" y="24201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8" name="Oval 28">
            <a:extLst>
              <a:ext uri="{FF2B5EF4-FFF2-40B4-BE49-F238E27FC236}">
                <a16:creationId xmlns:a16="http://schemas.microsoft.com/office/drawing/2014/main" id="{1D7CE4DF-F704-8840-AE78-7E9EE295D4A2}"/>
              </a:ext>
            </a:extLst>
          </p:cNvPr>
          <p:cNvSpPr/>
          <p:nvPr/>
        </p:nvSpPr>
        <p:spPr bwMode="auto">
          <a:xfrm>
            <a:off x="8645386" y="26235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29" name="Oval 29">
            <a:extLst>
              <a:ext uri="{FF2B5EF4-FFF2-40B4-BE49-F238E27FC236}">
                <a16:creationId xmlns:a16="http://schemas.microsoft.com/office/drawing/2014/main" id="{7413283C-D31D-6D48-933B-E56DF9C2565C}"/>
              </a:ext>
            </a:extLst>
          </p:cNvPr>
          <p:cNvSpPr/>
          <p:nvPr/>
        </p:nvSpPr>
        <p:spPr bwMode="auto">
          <a:xfrm>
            <a:off x="8836678" y="28269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0" name="Oval 30">
            <a:extLst>
              <a:ext uri="{FF2B5EF4-FFF2-40B4-BE49-F238E27FC236}">
                <a16:creationId xmlns:a16="http://schemas.microsoft.com/office/drawing/2014/main" id="{E73E6C18-1909-954E-9E58-6AE6FE254A59}"/>
              </a:ext>
            </a:extLst>
          </p:cNvPr>
          <p:cNvSpPr/>
          <p:nvPr/>
        </p:nvSpPr>
        <p:spPr bwMode="auto">
          <a:xfrm>
            <a:off x="9027971" y="30303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1" name="Oval 31">
            <a:extLst>
              <a:ext uri="{FF2B5EF4-FFF2-40B4-BE49-F238E27FC236}">
                <a16:creationId xmlns:a16="http://schemas.microsoft.com/office/drawing/2014/main" id="{7CCF9784-1C3A-8644-8999-3B159BD2CC19}"/>
              </a:ext>
            </a:extLst>
          </p:cNvPr>
          <p:cNvSpPr/>
          <p:nvPr/>
        </p:nvSpPr>
        <p:spPr bwMode="auto">
          <a:xfrm>
            <a:off x="8454094" y="24201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2" name="Oval 32">
            <a:extLst>
              <a:ext uri="{FF2B5EF4-FFF2-40B4-BE49-F238E27FC236}">
                <a16:creationId xmlns:a16="http://schemas.microsoft.com/office/drawing/2014/main" id="{3D4B3502-C981-6042-8DD6-5EDFE379C36F}"/>
              </a:ext>
            </a:extLst>
          </p:cNvPr>
          <p:cNvSpPr/>
          <p:nvPr/>
        </p:nvSpPr>
        <p:spPr bwMode="auto">
          <a:xfrm>
            <a:off x="8645386" y="26235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3" name="Oval 33">
            <a:extLst>
              <a:ext uri="{FF2B5EF4-FFF2-40B4-BE49-F238E27FC236}">
                <a16:creationId xmlns:a16="http://schemas.microsoft.com/office/drawing/2014/main" id="{01676437-5CF7-8845-8A2E-54644B0B7E79}"/>
              </a:ext>
            </a:extLst>
          </p:cNvPr>
          <p:cNvSpPr/>
          <p:nvPr/>
        </p:nvSpPr>
        <p:spPr bwMode="auto">
          <a:xfrm>
            <a:off x="8836678" y="28269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4" name="Oval 34">
            <a:extLst>
              <a:ext uri="{FF2B5EF4-FFF2-40B4-BE49-F238E27FC236}">
                <a16:creationId xmlns:a16="http://schemas.microsoft.com/office/drawing/2014/main" id="{C075926E-5A8A-0C44-9C43-AAFF0099EC28}"/>
              </a:ext>
            </a:extLst>
          </p:cNvPr>
          <p:cNvSpPr/>
          <p:nvPr/>
        </p:nvSpPr>
        <p:spPr bwMode="auto">
          <a:xfrm>
            <a:off x="8454094" y="2115091"/>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5" name="Oval 35">
            <a:extLst>
              <a:ext uri="{FF2B5EF4-FFF2-40B4-BE49-F238E27FC236}">
                <a16:creationId xmlns:a16="http://schemas.microsoft.com/office/drawing/2014/main" id="{A4E1AC14-7AAA-4E4D-A554-97AF55F5E90A}"/>
              </a:ext>
            </a:extLst>
          </p:cNvPr>
          <p:cNvSpPr/>
          <p:nvPr/>
        </p:nvSpPr>
        <p:spPr bwMode="auto">
          <a:xfrm>
            <a:off x="8645386" y="23184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6" name="Oval 36">
            <a:extLst>
              <a:ext uri="{FF2B5EF4-FFF2-40B4-BE49-F238E27FC236}">
                <a16:creationId xmlns:a16="http://schemas.microsoft.com/office/drawing/2014/main" id="{DBA62359-4BB3-BC40-A0F0-B08228027844}"/>
              </a:ext>
            </a:extLst>
          </p:cNvPr>
          <p:cNvSpPr/>
          <p:nvPr/>
        </p:nvSpPr>
        <p:spPr bwMode="auto">
          <a:xfrm>
            <a:off x="8454094" y="2521891"/>
            <a:ext cx="478231" cy="406800"/>
          </a:xfrm>
          <a:prstGeom prst="ellipse">
            <a:avLst/>
          </a:prstGeom>
          <a:solidFill>
            <a:schemeClr val="accent2"/>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7" name="Oval 37">
            <a:extLst>
              <a:ext uri="{FF2B5EF4-FFF2-40B4-BE49-F238E27FC236}">
                <a16:creationId xmlns:a16="http://schemas.microsoft.com/office/drawing/2014/main" id="{964EAB45-7B48-384E-998C-A7B478DD632F}"/>
              </a:ext>
            </a:extLst>
          </p:cNvPr>
          <p:cNvSpPr/>
          <p:nvPr/>
        </p:nvSpPr>
        <p:spPr bwMode="auto">
          <a:xfrm>
            <a:off x="9219263" y="2928691"/>
            <a:ext cx="478231" cy="508500"/>
          </a:xfrm>
          <a:prstGeom prst="ellipse">
            <a:avLst/>
          </a:prstGeom>
          <a:solidFill>
            <a:schemeClr val="tx2"/>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8" name="Oval 38">
            <a:extLst>
              <a:ext uri="{FF2B5EF4-FFF2-40B4-BE49-F238E27FC236}">
                <a16:creationId xmlns:a16="http://schemas.microsoft.com/office/drawing/2014/main" id="{3E6F0154-BD84-6540-868D-8F6BCACF5297}"/>
              </a:ext>
            </a:extLst>
          </p:cNvPr>
          <p:cNvSpPr/>
          <p:nvPr/>
        </p:nvSpPr>
        <p:spPr bwMode="auto">
          <a:xfrm rot="1351578">
            <a:off x="8910042" y="2803297"/>
            <a:ext cx="478231" cy="508500"/>
          </a:xfrm>
          <a:prstGeom prst="ellipse">
            <a:avLst/>
          </a:prstGeom>
          <a:solidFill>
            <a:sysClr val="window" lastClr="FFFFFF">
              <a:lumMod val="6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39" name="Oval 39">
            <a:extLst>
              <a:ext uri="{FF2B5EF4-FFF2-40B4-BE49-F238E27FC236}">
                <a16:creationId xmlns:a16="http://schemas.microsoft.com/office/drawing/2014/main" id="{F4DBEC77-EC40-EF47-8EDE-C1E1509AC954}"/>
              </a:ext>
            </a:extLst>
          </p:cNvPr>
          <p:cNvSpPr/>
          <p:nvPr/>
        </p:nvSpPr>
        <p:spPr bwMode="auto">
          <a:xfrm rot="1351578">
            <a:off x="8317842" y="2807176"/>
            <a:ext cx="478231" cy="406800"/>
          </a:xfrm>
          <a:prstGeom prst="ellipse">
            <a:avLst/>
          </a:prstGeom>
          <a:solidFill>
            <a:srgbClr val="002060"/>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0" name="Oval 40">
            <a:extLst>
              <a:ext uri="{FF2B5EF4-FFF2-40B4-BE49-F238E27FC236}">
                <a16:creationId xmlns:a16="http://schemas.microsoft.com/office/drawing/2014/main" id="{98FCCCC2-C94D-6845-BF8C-D3EE7021D9F1}"/>
              </a:ext>
            </a:extLst>
          </p:cNvPr>
          <p:cNvSpPr/>
          <p:nvPr/>
        </p:nvSpPr>
        <p:spPr bwMode="auto">
          <a:xfrm rot="1351578">
            <a:off x="8509135" y="3010575"/>
            <a:ext cx="478231" cy="406800"/>
          </a:xfrm>
          <a:prstGeom prst="ellipse">
            <a:avLst/>
          </a:prstGeom>
          <a:solidFill>
            <a:schemeClr val="accent5"/>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1" name="Oval 41">
            <a:extLst>
              <a:ext uri="{FF2B5EF4-FFF2-40B4-BE49-F238E27FC236}">
                <a16:creationId xmlns:a16="http://schemas.microsoft.com/office/drawing/2014/main" id="{A011CEC4-AC70-6249-B005-56D3C73C1C5F}"/>
              </a:ext>
            </a:extLst>
          </p:cNvPr>
          <p:cNvSpPr/>
          <p:nvPr/>
        </p:nvSpPr>
        <p:spPr bwMode="auto">
          <a:xfrm rot="1351578">
            <a:off x="8718750" y="3311799"/>
            <a:ext cx="478231" cy="508500"/>
          </a:xfrm>
          <a:prstGeom prst="ellipse">
            <a:avLst/>
          </a:prstGeom>
          <a:solidFill>
            <a:srgbClr val="002060"/>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2" name="Oval 42">
            <a:extLst>
              <a:ext uri="{FF2B5EF4-FFF2-40B4-BE49-F238E27FC236}">
                <a16:creationId xmlns:a16="http://schemas.microsoft.com/office/drawing/2014/main" id="{9873C1ED-43A7-9745-A27E-F03CE23BC322}"/>
              </a:ext>
            </a:extLst>
          </p:cNvPr>
          <p:cNvSpPr/>
          <p:nvPr/>
        </p:nvSpPr>
        <p:spPr bwMode="auto">
          <a:xfrm>
            <a:off x="8836678" y="2115091"/>
            <a:ext cx="478231" cy="508500"/>
          </a:xfrm>
          <a:prstGeom prst="ellipse">
            <a:avLst/>
          </a:prstGeom>
          <a:solidFill>
            <a:sysClr val="window" lastClr="FFFFFF">
              <a:lumMod val="6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3" name="Oval 43">
            <a:extLst>
              <a:ext uri="{FF2B5EF4-FFF2-40B4-BE49-F238E27FC236}">
                <a16:creationId xmlns:a16="http://schemas.microsoft.com/office/drawing/2014/main" id="{9FA1FAC6-C562-5A45-8C9F-00E74FF72E8F}"/>
              </a:ext>
            </a:extLst>
          </p:cNvPr>
          <p:cNvSpPr/>
          <p:nvPr/>
        </p:nvSpPr>
        <p:spPr bwMode="auto">
          <a:xfrm>
            <a:off x="9027971" y="2318491"/>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4" name="Oval 44">
            <a:extLst>
              <a:ext uri="{FF2B5EF4-FFF2-40B4-BE49-F238E27FC236}">
                <a16:creationId xmlns:a16="http://schemas.microsoft.com/office/drawing/2014/main" id="{5CFBA59A-239E-2E43-9F41-45244C69F8C9}"/>
              </a:ext>
            </a:extLst>
          </p:cNvPr>
          <p:cNvSpPr/>
          <p:nvPr/>
        </p:nvSpPr>
        <p:spPr bwMode="auto">
          <a:xfrm>
            <a:off x="9219263" y="2521891"/>
            <a:ext cx="478231" cy="406800"/>
          </a:xfrm>
          <a:prstGeom prst="ellipse">
            <a:avLst/>
          </a:prstGeom>
          <a:solidFill>
            <a:srgbClr val="002060"/>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5" name="Oval 45">
            <a:extLst>
              <a:ext uri="{FF2B5EF4-FFF2-40B4-BE49-F238E27FC236}">
                <a16:creationId xmlns:a16="http://schemas.microsoft.com/office/drawing/2014/main" id="{F2CF6F3B-6154-5040-9AF4-766B0AE9E599}"/>
              </a:ext>
            </a:extLst>
          </p:cNvPr>
          <p:cNvSpPr/>
          <p:nvPr/>
        </p:nvSpPr>
        <p:spPr bwMode="auto">
          <a:xfrm>
            <a:off x="9506202" y="2826991"/>
            <a:ext cx="478231" cy="5085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6" name="Oval 46">
            <a:extLst>
              <a:ext uri="{FF2B5EF4-FFF2-40B4-BE49-F238E27FC236}">
                <a16:creationId xmlns:a16="http://schemas.microsoft.com/office/drawing/2014/main" id="{DD2786A8-76C5-6244-91C9-7C7C964A3B7C}"/>
              </a:ext>
            </a:extLst>
          </p:cNvPr>
          <p:cNvSpPr/>
          <p:nvPr/>
        </p:nvSpPr>
        <p:spPr bwMode="auto">
          <a:xfrm>
            <a:off x="5393412" y="26235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7" name="Oval 47">
            <a:extLst>
              <a:ext uri="{FF2B5EF4-FFF2-40B4-BE49-F238E27FC236}">
                <a16:creationId xmlns:a16="http://schemas.microsoft.com/office/drawing/2014/main" id="{63D3CDD4-7ACE-ED49-9257-85999DBB587F}"/>
              </a:ext>
            </a:extLst>
          </p:cNvPr>
          <p:cNvSpPr/>
          <p:nvPr/>
        </p:nvSpPr>
        <p:spPr bwMode="auto">
          <a:xfrm>
            <a:off x="5584704" y="28269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8" name="Oval 48">
            <a:extLst>
              <a:ext uri="{FF2B5EF4-FFF2-40B4-BE49-F238E27FC236}">
                <a16:creationId xmlns:a16="http://schemas.microsoft.com/office/drawing/2014/main" id="{52CB5DCA-166B-7A4D-9463-E765775FDA55}"/>
              </a:ext>
            </a:extLst>
          </p:cNvPr>
          <p:cNvSpPr/>
          <p:nvPr/>
        </p:nvSpPr>
        <p:spPr bwMode="auto">
          <a:xfrm>
            <a:off x="5393412" y="27252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49" name="Oval 49">
            <a:extLst>
              <a:ext uri="{FF2B5EF4-FFF2-40B4-BE49-F238E27FC236}">
                <a16:creationId xmlns:a16="http://schemas.microsoft.com/office/drawing/2014/main" id="{E9ACDBF6-3D44-DE40-BBF4-F625F7952162}"/>
              </a:ext>
            </a:extLst>
          </p:cNvPr>
          <p:cNvSpPr/>
          <p:nvPr/>
        </p:nvSpPr>
        <p:spPr bwMode="auto">
          <a:xfrm>
            <a:off x="5584704" y="26235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0" name="Oval 50">
            <a:extLst>
              <a:ext uri="{FF2B5EF4-FFF2-40B4-BE49-F238E27FC236}">
                <a16:creationId xmlns:a16="http://schemas.microsoft.com/office/drawing/2014/main" id="{F339688D-A465-DD4C-B612-24C4680A5780}"/>
              </a:ext>
            </a:extLst>
          </p:cNvPr>
          <p:cNvSpPr/>
          <p:nvPr/>
        </p:nvSpPr>
        <p:spPr bwMode="auto">
          <a:xfrm>
            <a:off x="5775997" y="30303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1" name="Oval 51">
            <a:extLst>
              <a:ext uri="{FF2B5EF4-FFF2-40B4-BE49-F238E27FC236}">
                <a16:creationId xmlns:a16="http://schemas.microsoft.com/office/drawing/2014/main" id="{450042D5-5399-A342-AF7E-10D8C5287EA4}"/>
              </a:ext>
            </a:extLst>
          </p:cNvPr>
          <p:cNvSpPr/>
          <p:nvPr/>
        </p:nvSpPr>
        <p:spPr bwMode="auto">
          <a:xfrm>
            <a:off x="5967289" y="29286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2" name="Right Arrow 53">
            <a:extLst>
              <a:ext uri="{FF2B5EF4-FFF2-40B4-BE49-F238E27FC236}">
                <a16:creationId xmlns:a16="http://schemas.microsoft.com/office/drawing/2014/main" id="{03BCAB1C-6A35-A349-B5BB-27B5287A69BC}"/>
              </a:ext>
            </a:extLst>
          </p:cNvPr>
          <p:cNvSpPr/>
          <p:nvPr/>
        </p:nvSpPr>
        <p:spPr bwMode="auto">
          <a:xfrm>
            <a:off x="6636814" y="2725291"/>
            <a:ext cx="1339047" cy="508500"/>
          </a:xfrm>
          <a:prstGeom prst="rightArrow">
            <a:avLst>
              <a:gd name="adj1" fmla="val 50000"/>
              <a:gd name="adj2" fmla="val 51550"/>
            </a:avLst>
          </a:prstGeom>
          <a:solidFill>
            <a:schemeClr val="bg1">
              <a:lumMod val="65000"/>
            </a:schemeClr>
          </a:solidFill>
          <a:ln w="25400" cap="flat" cmpd="sng" algn="ctr">
            <a:solidFill>
              <a:schemeClr val="tx1"/>
            </a:solidFill>
            <a:prstDash val="solid"/>
          </a:ln>
          <a:effectLst/>
          <a:scene3d>
            <a:camera prst="orthographicFront"/>
            <a:lightRig rig="threePt" dir="t"/>
          </a:scene3d>
          <a:sp3d>
            <a:bevelB/>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3" name="Oval 60">
            <a:extLst>
              <a:ext uri="{FF2B5EF4-FFF2-40B4-BE49-F238E27FC236}">
                <a16:creationId xmlns:a16="http://schemas.microsoft.com/office/drawing/2014/main" id="{56430A61-51DE-814E-95CA-035E6757F351}"/>
              </a:ext>
            </a:extLst>
          </p:cNvPr>
          <p:cNvSpPr/>
          <p:nvPr/>
        </p:nvSpPr>
        <p:spPr bwMode="auto">
          <a:xfrm>
            <a:off x="3212625" y="2476838"/>
            <a:ext cx="478231" cy="5085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4" name="Oval 61">
            <a:extLst>
              <a:ext uri="{FF2B5EF4-FFF2-40B4-BE49-F238E27FC236}">
                <a16:creationId xmlns:a16="http://schemas.microsoft.com/office/drawing/2014/main" id="{F2A7A15F-7A6A-1446-97BE-812FDD5E7705}"/>
              </a:ext>
            </a:extLst>
          </p:cNvPr>
          <p:cNvSpPr/>
          <p:nvPr/>
        </p:nvSpPr>
        <p:spPr bwMode="auto">
          <a:xfrm rot="1351578">
            <a:off x="3368355" y="2645342"/>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5" name="Oval 62">
            <a:extLst>
              <a:ext uri="{FF2B5EF4-FFF2-40B4-BE49-F238E27FC236}">
                <a16:creationId xmlns:a16="http://schemas.microsoft.com/office/drawing/2014/main" id="{9DD97337-4456-044E-98B6-058A778271EA}"/>
              </a:ext>
            </a:extLst>
          </p:cNvPr>
          <p:cNvSpPr/>
          <p:nvPr/>
        </p:nvSpPr>
        <p:spPr bwMode="auto">
          <a:xfrm>
            <a:off x="5871642" y="2718541"/>
            <a:ext cx="478231" cy="5085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6" name="Oval 63">
            <a:extLst>
              <a:ext uri="{FF2B5EF4-FFF2-40B4-BE49-F238E27FC236}">
                <a16:creationId xmlns:a16="http://schemas.microsoft.com/office/drawing/2014/main" id="{E1166478-DF9B-C244-9D89-A5F23AEFCDF0}"/>
              </a:ext>
            </a:extLst>
          </p:cNvPr>
          <p:cNvSpPr/>
          <p:nvPr/>
        </p:nvSpPr>
        <p:spPr bwMode="auto">
          <a:xfrm>
            <a:off x="5545812" y="28776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7" name="Oval 64">
            <a:extLst>
              <a:ext uri="{FF2B5EF4-FFF2-40B4-BE49-F238E27FC236}">
                <a16:creationId xmlns:a16="http://schemas.microsoft.com/office/drawing/2014/main" id="{CAB65A1F-0346-FA4B-8ACA-00B1C60D05EC}"/>
              </a:ext>
            </a:extLst>
          </p:cNvPr>
          <p:cNvSpPr/>
          <p:nvPr/>
        </p:nvSpPr>
        <p:spPr bwMode="auto">
          <a:xfrm>
            <a:off x="6072369" y="3030091"/>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58" name="Right Arrow 75">
            <a:extLst>
              <a:ext uri="{FF2B5EF4-FFF2-40B4-BE49-F238E27FC236}">
                <a16:creationId xmlns:a16="http://schemas.microsoft.com/office/drawing/2014/main" id="{47FCA2B4-A96D-D148-894A-A43E1B7C2A9D}"/>
              </a:ext>
            </a:extLst>
          </p:cNvPr>
          <p:cNvSpPr/>
          <p:nvPr/>
        </p:nvSpPr>
        <p:spPr bwMode="auto">
          <a:xfrm>
            <a:off x="4092357" y="2689871"/>
            <a:ext cx="1032435" cy="508500"/>
          </a:xfrm>
          <a:prstGeom prst="rightArrow">
            <a:avLst/>
          </a:prstGeom>
          <a:solidFill>
            <a:schemeClr val="bg1">
              <a:lumMod val="65000"/>
            </a:schemeClr>
          </a:solidFill>
          <a:ln w="25400" cap="flat" cmpd="sng" algn="ctr">
            <a:solidFill>
              <a:schemeClr val="tx1"/>
            </a:solidFill>
            <a:prstDash val="solid"/>
          </a:ln>
          <a:effectLst/>
          <a:scene3d>
            <a:camera prst="orthographicFront"/>
            <a:lightRig rig="threePt" dir="t"/>
          </a:scene3d>
          <a:sp3d>
            <a:bevelB/>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1607" name="TextBox 85">
            <a:extLst>
              <a:ext uri="{FF2B5EF4-FFF2-40B4-BE49-F238E27FC236}">
                <a16:creationId xmlns:a16="http://schemas.microsoft.com/office/drawing/2014/main" id="{5E791955-4800-6F4F-87B6-795E90F32ED6}"/>
              </a:ext>
            </a:extLst>
          </p:cNvPr>
          <p:cNvSpPr txBox="1">
            <a:spLocks noChangeArrowheads="1"/>
          </p:cNvSpPr>
          <p:nvPr/>
        </p:nvSpPr>
        <p:spPr bwMode="auto">
          <a:xfrm>
            <a:off x="5664200" y="3357563"/>
            <a:ext cx="9731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848A14"/>
                </a:solidFill>
                <a:effectLst/>
                <a:uLnTx/>
                <a:uFillTx/>
                <a:latin typeface="Verdana" panose="020B0604030504040204" pitchFamily="34" charset="0"/>
                <a:ea typeface="MS PGothic" panose="020B0600070205080204" pitchFamily="34" charset="-128"/>
                <a:cs typeface="+mn-cs"/>
              </a:rPr>
              <a:t>ADT</a:t>
            </a:r>
          </a:p>
        </p:txBody>
      </p:sp>
      <p:grpSp>
        <p:nvGrpSpPr>
          <p:cNvPr id="61608" name="Groupe 67">
            <a:extLst>
              <a:ext uri="{FF2B5EF4-FFF2-40B4-BE49-F238E27FC236}">
                <a16:creationId xmlns:a16="http://schemas.microsoft.com/office/drawing/2014/main" id="{BCDDA6F0-59E8-884E-BBD1-2379417C5CDF}"/>
              </a:ext>
            </a:extLst>
          </p:cNvPr>
          <p:cNvGrpSpPr>
            <a:grpSpLocks/>
          </p:cNvGrpSpPr>
          <p:nvPr/>
        </p:nvGrpSpPr>
        <p:grpSpPr bwMode="auto">
          <a:xfrm>
            <a:off x="2427289" y="5440371"/>
            <a:ext cx="7332404" cy="509587"/>
            <a:chOff x="903784" y="4911242"/>
            <a:chExt cx="7332609" cy="508500"/>
          </a:xfrm>
        </p:grpSpPr>
        <p:sp>
          <p:nvSpPr>
            <p:cNvPr id="61" name="Oval 55">
              <a:extLst>
                <a:ext uri="{FF2B5EF4-FFF2-40B4-BE49-F238E27FC236}">
                  <a16:creationId xmlns:a16="http://schemas.microsoft.com/office/drawing/2014/main" id="{40312D19-0112-DB46-AE76-90E767BBB02C}"/>
                </a:ext>
              </a:extLst>
            </p:cNvPr>
            <p:cNvSpPr/>
            <p:nvPr/>
          </p:nvSpPr>
          <p:spPr bwMode="auto">
            <a:xfrm>
              <a:off x="903784" y="4911242"/>
              <a:ext cx="478231" cy="508500"/>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2" name="Oval 57">
              <a:extLst>
                <a:ext uri="{FF2B5EF4-FFF2-40B4-BE49-F238E27FC236}">
                  <a16:creationId xmlns:a16="http://schemas.microsoft.com/office/drawing/2014/main" id="{02096CC5-531E-864D-ADEE-1462D9CCBCF6}"/>
                </a:ext>
              </a:extLst>
            </p:cNvPr>
            <p:cNvSpPr/>
            <p:nvPr/>
          </p:nvSpPr>
          <p:spPr bwMode="auto">
            <a:xfrm rot="1351578">
              <a:off x="5094727" y="4911242"/>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1677" name="ZoneTexte 63">
              <a:extLst>
                <a:ext uri="{FF2B5EF4-FFF2-40B4-BE49-F238E27FC236}">
                  <a16:creationId xmlns:a16="http://schemas.microsoft.com/office/drawing/2014/main" id="{FA81E0DE-C802-E841-BA91-80B827B70153}"/>
                </a:ext>
              </a:extLst>
            </p:cNvPr>
            <p:cNvSpPr txBox="1">
              <a:spLocks noChangeArrowheads="1"/>
            </p:cNvSpPr>
            <p:nvPr/>
          </p:nvSpPr>
          <p:spPr bwMode="auto">
            <a:xfrm>
              <a:off x="1543539" y="4980827"/>
              <a:ext cx="6692854" cy="36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603236"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1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ADT-</a:t>
              </a:r>
              <a:r>
                <a:rPr kumimoji="0" lang="fr-FR" altLang="en-US" sz="1800" b="0" i="0" u="none" strike="noStrike" kern="1200" cap="none" spc="0" normalizeH="0" baseline="0" noProof="0" dirty="0" err="1">
                  <a:ln>
                    <a:noFill/>
                  </a:ln>
                  <a:solidFill>
                    <a:srgbClr val="000000"/>
                  </a:solidFill>
                  <a:effectLst/>
                  <a:uLnTx/>
                  <a:uFillTx/>
                  <a:latin typeface="Verdana" panose="020B0604030504040204" pitchFamily="34" charset="0"/>
                  <a:ea typeface="MS PGothic" panose="020B0600070205080204" pitchFamily="34" charset="-128"/>
                  <a:cs typeface="+mn-cs"/>
                </a:rPr>
                <a:t>independent</a:t>
              </a:r>
              <a:r>
                <a:rPr kumimoji="0" lang="fr-FR" altLang="en-US" sz="1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 clones                  AR-</a:t>
              </a:r>
              <a:r>
                <a:rPr kumimoji="0" lang="fr-FR" altLang="en-US" sz="1800" b="0" i="0" u="none" strike="noStrike" kern="1200" cap="none" spc="0" normalizeH="0" baseline="0" noProof="0" dirty="0" err="1">
                  <a:ln>
                    <a:noFill/>
                  </a:ln>
                  <a:solidFill>
                    <a:srgbClr val="000000"/>
                  </a:solidFill>
                  <a:effectLst/>
                  <a:uLnTx/>
                  <a:uFillTx/>
                  <a:latin typeface="Verdana" panose="020B0604030504040204" pitchFamily="34" charset="0"/>
                  <a:ea typeface="MS PGothic" panose="020B0600070205080204" pitchFamily="34" charset="-128"/>
                  <a:cs typeface="+mn-cs"/>
                </a:rPr>
                <a:t>dependent</a:t>
              </a:r>
              <a:r>
                <a:rPr kumimoji="0" lang="fr-FR" altLang="en-US" sz="1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 </a:t>
              </a:r>
              <a:r>
                <a:rPr kumimoji="0" lang="fr-FR" altLang="en-US" sz="1800" b="0" i="0" u="none" strike="noStrike" kern="1200" cap="none" spc="0" normalizeH="0" baseline="0" noProof="0" dirty="0" err="1">
                  <a:ln>
                    <a:noFill/>
                  </a:ln>
                  <a:solidFill>
                    <a:srgbClr val="000000"/>
                  </a:solidFill>
                  <a:effectLst/>
                  <a:uLnTx/>
                  <a:uFillTx/>
                  <a:latin typeface="Verdana" panose="020B0604030504040204" pitchFamily="34" charset="0"/>
                  <a:ea typeface="MS PGothic" panose="020B0600070205080204" pitchFamily="34" charset="-128"/>
                  <a:cs typeface="+mn-cs"/>
                </a:rPr>
                <a:t>cells</a:t>
              </a:r>
              <a:endParaRPr kumimoji="0" lang="fr-FR" altLang="en-US" sz="1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grpSp>
      <p:sp>
        <p:nvSpPr>
          <p:cNvPr id="64" name="Right Arrow 52">
            <a:extLst>
              <a:ext uri="{FF2B5EF4-FFF2-40B4-BE49-F238E27FC236}">
                <a16:creationId xmlns:a16="http://schemas.microsoft.com/office/drawing/2014/main" id="{50D02E19-5A4F-234C-B2AD-30D59C6222CF}"/>
              </a:ext>
            </a:extLst>
          </p:cNvPr>
          <p:cNvSpPr/>
          <p:nvPr/>
        </p:nvSpPr>
        <p:spPr bwMode="auto">
          <a:xfrm rot="2546561">
            <a:off x="3642008" y="3861401"/>
            <a:ext cx="1052109" cy="508500"/>
          </a:xfrm>
          <a:prstGeom prst="rightArrow">
            <a:avLst/>
          </a:prstGeom>
          <a:solidFill>
            <a:schemeClr val="bg1">
              <a:lumMod val="65000"/>
            </a:schemeClr>
          </a:solidFill>
          <a:ln w="25400" cap="flat" cmpd="sng" algn="ctr">
            <a:solidFill>
              <a:schemeClr val="tx1"/>
            </a:solidFill>
            <a:prstDash val="solid"/>
          </a:ln>
          <a:effectLst/>
          <a:scene3d>
            <a:camera prst="orthographicFront"/>
            <a:lightRig rig="threePt" dir="t"/>
          </a:scene3d>
          <a:sp3d>
            <a:bevelB/>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1612" name="TextBox 59">
            <a:extLst>
              <a:ext uri="{FF2B5EF4-FFF2-40B4-BE49-F238E27FC236}">
                <a16:creationId xmlns:a16="http://schemas.microsoft.com/office/drawing/2014/main" id="{EE41397A-A1D2-4147-944A-4CB284C92936}"/>
              </a:ext>
            </a:extLst>
          </p:cNvPr>
          <p:cNvSpPr txBox="1">
            <a:spLocks noChangeArrowheads="1"/>
          </p:cNvSpPr>
          <p:nvPr/>
        </p:nvSpPr>
        <p:spPr bwMode="auto">
          <a:xfrm>
            <a:off x="4792239" y="4737019"/>
            <a:ext cx="14892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solidFill>
                <a:effectLst/>
                <a:uLnTx/>
                <a:uFillTx/>
                <a:latin typeface="Verdana" panose="020B0604030504040204" pitchFamily="34" charset="0"/>
                <a:ea typeface="MS PGothic" panose="020B0600070205080204" pitchFamily="34" charset="-128"/>
                <a:cs typeface="+mn-cs"/>
              </a:rPr>
              <a:t>ADT</a:t>
            </a:r>
            <a:r>
              <a:rPr kumimoji="0" lang="en-US" altLang="en-US" sz="2400" b="1"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 +  </a:t>
            </a:r>
          </a:p>
        </p:txBody>
      </p:sp>
      <p:sp>
        <p:nvSpPr>
          <p:cNvPr id="66" name="Oval 65">
            <a:extLst>
              <a:ext uri="{FF2B5EF4-FFF2-40B4-BE49-F238E27FC236}">
                <a16:creationId xmlns:a16="http://schemas.microsoft.com/office/drawing/2014/main" id="{C4D6A217-38AB-F640-A180-459DB38B1A88}"/>
              </a:ext>
            </a:extLst>
          </p:cNvPr>
          <p:cNvSpPr/>
          <p:nvPr/>
        </p:nvSpPr>
        <p:spPr bwMode="auto">
          <a:xfrm>
            <a:off x="5475896" y="41074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7" name="Oval 66">
            <a:extLst>
              <a:ext uri="{FF2B5EF4-FFF2-40B4-BE49-F238E27FC236}">
                <a16:creationId xmlns:a16="http://schemas.microsoft.com/office/drawing/2014/main" id="{A80F49E7-30C7-A04E-A083-26200C8C1DE0}"/>
              </a:ext>
            </a:extLst>
          </p:cNvPr>
          <p:cNvSpPr/>
          <p:nvPr/>
        </p:nvSpPr>
        <p:spPr bwMode="auto">
          <a:xfrm>
            <a:off x="5188958" y="4158273"/>
            <a:ext cx="334761" cy="254251"/>
          </a:xfrm>
          <a:prstGeom prst="ellipse">
            <a:avLst/>
          </a:prstGeom>
          <a:solidFill>
            <a:schemeClr val="accent5"/>
          </a:solidFill>
          <a:ln w="25400" cap="flat" cmpd="sng" algn="ctr">
            <a:solidFill>
              <a:srgbClr val="0F2C52">
                <a:alpha val="86000"/>
              </a:srgb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8" name="Oval 67">
            <a:extLst>
              <a:ext uri="{FF2B5EF4-FFF2-40B4-BE49-F238E27FC236}">
                <a16:creationId xmlns:a16="http://schemas.microsoft.com/office/drawing/2014/main" id="{9E0EB8A8-67DE-1749-80A9-17BA112EA995}"/>
              </a:ext>
            </a:extLst>
          </p:cNvPr>
          <p:cNvSpPr/>
          <p:nvPr/>
        </p:nvSpPr>
        <p:spPr bwMode="auto">
          <a:xfrm>
            <a:off x="4806373" y="40057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9" name="Oval 68">
            <a:extLst>
              <a:ext uri="{FF2B5EF4-FFF2-40B4-BE49-F238E27FC236}">
                <a16:creationId xmlns:a16="http://schemas.microsoft.com/office/drawing/2014/main" id="{C66B11D6-BBDA-634F-8791-B5635A12F786}"/>
              </a:ext>
            </a:extLst>
          </p:cNvPr>
          <p:cNvSpPr/>
          <p:nvPr/>
        </p:nvSpPr>
        <p:spPr bwMode="auto">
          <a:xfrm>
            <a:off x="4997665" y="42091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0" name="Oval 69">
            <a:extLst>
              <a:ext uri="{FF2B5EF4-FFF2-40B4-BE49-F238E27FC236}">
                <a16:creationId xmlns:a16="http://schemas.microsoft.com/office/drawing/2014/main" id="{423C865B-5C0E-D14F-A5B5-8C26380BEAC6}"/>
              </a:ext>
            </a:extLst>
          </p:cNvPr>
          <p:cNvSpPr/>
          <p:nvPr/>
        </p:nvSpPr>
        <p:spPr bwMode="auto">
          <a:xfrm>
            <a:off x="4806373" y="41074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1" name="Oval 70">
            <a:extLst>
              <a:ext uri="{FF2B5EF4-FFF2-40B4-BE49-F238E27FC236}">
                <a16:creationId xmlns:a16="http://schemas.microsoft.com/office/drawing/2014/main" id="{A7746B01-417D-DF4C-9ED3-9038A0329BD3}"/>
              </a:ext>
            </a:extLst>
          </p:cNvPr>
          <p:cNvSpPr/>
          <p:nvPr/>
        </p:nvSpPr>
        <p:spPr bwMode="auto">
          <a:xfrm>
            <a:off x="4997665" y="40057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2" name="Oval 71">
            <a:extLst>
              <a:ext uri="{FF2B5EF4-FFF2-40B4-BE49-F238E27FC236}">
                <a16:creationId xmlns:a16="http://schemas.microsoft.com/office/drawing/2014/main" id="{F0B128E2-769E-4342-AA6F-4322B1811B00}"/>
              </a:ext>
            </a:extLst>
          </p:cNvPr>
          <p:cNvSpPr/>
          <p:nvPr/>
        </p:nvSpPr>
        <p:spPr bwMode="auto">
          <a:xfrm>
            <a:off x="5188957" y="44125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3" name="Oval 72">
            <a:extLst>
              <a:ext uri="{FF2B5EF4-FFF2-40B4-BE49-F238E27FC236}">
                <a16:creationId xmlns:a16="http://schemas.microsoft.com/office/drawing/2014/main" id="{009AEDE6-C4CD-1D44-AD90-A5E0A5B4B4F2}"/>
              </a:ext>
            </a:extLst>
          </p:cNvPr>
          <p:cNvSpPr/>
          <p:nvPr/>
        </p:nvSpPr>
        <p:spPr bwMode="auto">
          <a:xfrm>
            <a:off x="5380249" y="43108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4" name="Oval 73">
            <a:extLst>
              <a:ext uri="{FF2B5EF4-FFF2-40B4-BE49-F238E27FC236}">
                <a16:creationId xmlns:a16="http://schemas.microsoft.com/office/drawing/2014/main" id="{9C8B8578-5DCB-6947-B028-B3D52D8FF46A}"/>
              </a:ext>
            </a:extLst>
          </p:cNvPr>
          <p:cNvSpPr/>
          <p:nvPr/>
        </p:nvSpPr>
        <p:spPr bwMode="auto">
          <a:xfrm>
            <a:off x="4958773" y="42598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5" name="Oval 74">
            <a:extLst>
              <a:ext uri="{FF2B5EF4-FFF2-40B4-BE49-F238E27FC236}">
                <a16:creationId xmlns:a16="http://schemas.microsoft.com/office/drawing/2014/main" id="{016C2266-A4AE-804A-B0F1-06C61D7DD2DC}"/>
              </a:ext>
            </a:extLst>
          </p:cNvPr>
          <p:cNvSpPr/>
          <p:nvPr/>
        </p:nvSpPr>
        <p:spPr bwMode="auto">
          <a:xfrm>
            <a:off x="5485329" y="4412224"/>
            <a:ext cx="286939" cy="2034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6" name="Right Arrow 76">
            <a:extLst>
              <a:ext uri="{FF2B5EF4-FFF2-40B4-BE49-F238E27FC236}">
                <a16:creationId xmlns:a16="http://schemas.microsoft.com/office/drawing/2014/main" id="{05928FEA-2626-AD4D-9F63-675E364216D8}"/>
              </a:ext>
            </a:extLst>
          </p:cNvPr>
          <p:cNvSpPr/>
          <p:nvPr/>
        </p:nvSpPr>
        <p:spPr bwMode="auto">
          <a:xfrm>
            <a:off x="6077070" y="4183625"/>
            <a:ext cx="3163551" cy="508500"/>
          </a:xfrm>
          <a:prstGeom prst="rightArrow">
            <a:avLst>
              <a:gd name="adj1" fmla="val 50000"/>
              <a:gd name="adj2" fmla="val 51550"/>
            </a:avLst>
          </a:prstGeom>
          <a:solidFill>
            <a:schemeClr val="bg1">
              <a:lumMod val="65000"/>
            </a:schemeClr>
          </a:solidFill>
          <a:ln w="25400" cap="flat" cmpd="sng" algn="ctr">
            <a:solidFill>
              <a:schemeClr val="tx1"/>
            </a:solidFill>
            <a:prstDash val="solid"/>
          </a:ln>
          <a:effectLst/>
          <a:scene3d>
            <a:camera prst="orthographicFront"/>
            <a:lightRig rig="threePt" dir="t"/>
          </a:scene3d>
          <a:sp3d>
            <a:bevelB/>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7" name="Oval 77">
            <a:extLst>
              <a:ext uri="{FF2B5EF4-FFF2-40B4-BE49-F238E27FC236}">
                <a16:creationId xmlns:a16="http://schemas.microsoft.com/office/drawing/2014/main" id="{05DB2CAB-2BA3-4B46-8BAE-671BE9DDBC89}"/>
              </a:ext>
            </a:extLst>
          </p:cNvPr>
          <p:cNvSpPr/>
          <p:nvPr/>
        </p:nvSpPr>
        <p:spPr bwMode="auto">
          <a:xfrm>
            <a:off x="9712054" y="4031150"/>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8" name="Oval 78">
            <a:extLst>
              <a:ext uri="{FF2B5EF4-FFF2-40B4-BE49-F238E27FC236}">
                <a16:creationId xmlns:a16="http://schemas.microsoft.com/office/drawing/2014/main" id="{DD97F889-826A-CB4D-81DF-1C54BA3ADB29}"/>
              </a:ext>
            </a:extLst>
          </p:cNvPr>
          <p:cNvSpPr/>
          <p:nvPr/>
        </p:nvSpPr>
        <p:spPr bwMode="auto">
          <a:xfrm>
            <a:off x="9903346" y="4234550"/>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79" name="Oval 79">
            <a:extLst>
              <a:ext uri="{FF2B5EF4-FFF2-40B4-BE49-F238E27FC236}">
                <a16:creationId xmlns:a16="http://schemas.microsoft.com/office/drawing/2014/main" id="{EE697859-7538-F54E-9081-CC0C356FD13C}"/>
              </a:ext>
            </a:extLst>
          </p:cNvPr>
          <p:cNvSpPr/>
          <p:nvPr/>
        </p:nvSpPr>
        <p:spPr bwMode="auto">
          <a:xfrm>
            <a:off x="9712054" y="4031149"/>
            <a:ext cx="478231" cy="4068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0" name="Oval 80">
            <a:extLst>
              <a:ext uri="{FF2B5EF4-FFF2-40B4-BE49-F238E27FC236}">
                <a16:creationId xmlns:a16="http://schemas.microsoft.com/office/drawing/2014/main" id="{ED84456B-30B3-734F-AB80-A1F908AF6E43}"/>
              </a:ext>
            </a:extLst>
          </p:cNvPr>
          <p:cNvSpPr/>
          <p:nvPr/>
        </p:nvSpPr>
        <p:spPr bwMode="auto">
          <a:xfrm>
            <a:off x="10094638" y="4132850"/>
            <a:ext cx="478231" cy="508500"/>
          </a:xfrm>
          <a:prstGeom prst="ellipse">
            <a:avLst/>
          </a:prstGeom>
          <a:solidFill>
            <a:schemeClr val="tx2"/>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1" name="Oval 81">
            <a:extLst>
              <a:ext uri="{FF2B5EF4-FFF2-40B4-BE49-F238E27FC236}">
                <a16:creationId xmlns:a16="http://schemas.microsoft.com/office/drawing/2014/main" id="{73C793A5-2D98-6448-B04D-24CCE62903C0}"/>
              </a:ext>
            </a:extLst>
          </p:cNvPr>
          <p:cNvSpPr/>
          <p:nvPr/>
        </p:nvSpPr>
        <p:spPr bwMode="auto">
          <a:xfrm rot="1351578">
            <a:off x="9785417" y="4007455"/>
            <a:ext cx="478231" cy="508500"/>
          </a:xfrm>
          <a:prstGeom prst="ellipse">
            <a:avLst/>
          </a:prstGeom>
          <a:solidFill>
            <a:sysClr val="window" lastClr="FFFFFF">
              <a:lumMod val="6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2" name="Oval 82">
            <a:extLst>
              <a:ext uri="{FF2B5EF4-FFF2-40B4-BE49-F238E27FC236}">
                <a16:creationId xmlns:a16="http://schemas.microsoft.com/office/drawing/2014/main" id="{2C01851A-8867-F646-8DF1-FBBDAE685EE8}"/>
              </a:ext>
            </a:extLst>
          </p:cNvPr>
          <p:cNvSpPr/>
          <p:nvPr/>
        </p:nvSpPr>
        <p:spPr bwMode="auto">
          <a:xfrm rot="1351578">
            <a:off x="9384510" y="4214735"/>
            <a:ext cx="478231" cy="406800"/>
          </a:xfrm>
          <a:prstGeom prst="ellipse">
            <a:avLst/>
          </a:prstGeom>
          <a:solidFill>
            <a:schemeClr val="accent5"/>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3" name="Oval 83">
            <a:extLst>
              <a:ext uri="{FF2B5EF4-FFF2-40B4-BE49-F238E27FC236}">
                <a16:creationId xmlns:a16="http://schemas.microsoft.com/office/drawing/2014/main" id="{541E8AAF-63D9-1A49-80CF-1D1EE6BA67F6}"/>
              </a:ext>
            </a:extLst>
          </p:cNvPr>
          <p:cNvSpPr/>
          <p:nvPr/>
        </p:nvSpPr>
        <p:spPr bwMode="auto">
          <a:xfrm rot="1351578">
            <a:off x="9594125" y="4515958"/>
            <a:ext cx="478231" cy="508500"/>
          </a:xfrm>
          <a:prstGeom prst="ellipse">
            <a:avLst/>
          </a:prstGeom>
          <a:solidFill>
            <a:srgbClr val="002060"/>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84" name="Oval 84">
            <a:extLst>
              <a:ext uri="{FF2B5EF4-FFF2-40B4-BE49-F238E27FC236}">
                <a16:creationId xmlns:a16="http://schemas.microsoft.com/office/drawing/2014/main" id="{E2AFCCDF-BDF6-3E4C-BFDE-28C15B0ECE2A}"/>
              </a:ext>
            </a:extLst>
          </p:cNvPr>
          <p:cNvSpPr/>
          <p:nvPr/>
        </p:nvSpPr>
        <p:spPr bwMode="auto">
          <a:xfrm rot="1351578">
            <a:off x="9504465" y="3864349"/>
            <a:ext cx="478231" cy="508500"/>
          </a:xfrm>
          <a:prstGeom prst="ellipse">
            <a:avLst/>
          </a:prstGeom>
          <a:solidFill>
            <a:sysClr val="window" lastClr="FFFFFF">
              <a:lumMod val="85000"/>
            </a:sysClr>
          </a:solidFill>
          <a:ln w="25400" cap="flat" cmpd="sng" algn="ctr">
            <a:solidFill>
              <a:sysClr val="window" lastClr="FFFFFF">
                <a:lumMod val="75000"/>
                <a:alpha val="86000"/>
              </a:sysClr>
            </a:solidFill>
            <a:prstDash val="solid"/>
          </a:ln>
          <a:effectLst/>
          <a:scene3d>
            <a:camera prst="orthographicFront"/>
            <a:lightRig rig="threePt" dir="t"/>
          </a:scene3d>
          <a:sp3d>
            <a:bevelT/>
            <a:bevelB w="165100" prst="coolSlant"/>
          </a:sp3d>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ctr" defTabSz="60323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D5EDF4"/>
              </a:solidFill>
              <a:effectLst/>
              <a:uLnTx/>
              <a:uFillTx/>
              <a:latin typeface="Arial" panose="020B0604020202020204" pitchFamily="34" charset="0"/>
              <a:ea typeface="MS PGothic" panose="020B0600070205080204" pitchFamily="34" charset="-128"/>
              <a:cs typeface="+mn-cs"/>
            </a:endParaRPr>
          </a:p>
        </p:txBody>
      </p:sp>
      <p:sp>
        <p:nvSpPr>
          <p:cNvPr id="61670" name="ZoneTexte 1">
            <a:extLst>
              <a:ext uri="{FF2B5EF4-FFF2-40B4-BE49-F238E27FC236}">
                <a16:creationId xmlns:a16="http://schemas.microsoft.com/office/drawing/2014/main" id="{CF51032A-CC82-4942-BB72-1D4FADFBA157}"/>
              </a:ext>
            </a:extLst>
          </p:cNvPr>
          <p:cNvSpPr txBox="1">
            <a:spLocks noChangeArrowheads="1"/>
          </p:cNvSpPr>
          <p:nvPr/>
        </p:nvSpPr>
        <p:spPr bwMode="auto">
          <a:xfrm>
            <a:off x="8410577" y="1520825"/>
            <a:ext cx="1112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603236"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en-US" sz="1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mCRPC</a:t>
            </a:r>
          </a:p>
        </p:txBody>
      </p:sp>
    </p:spTree>
    <p:extLst>
      <p:ext uri="{BB962C8B-B14F-4D97-AF65-F5344CB8AC3E}">
        <p14:creationId xmlns:p14="http://schemas.microsoft.com/office/powerpoint/2010/main" val="2187833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5429-3AA1-4E3E-B637-1D096124EFF7}"/>
              </a:ext>
            </a:extLst>
          </p:cNvPr>
          <p:cNvSpPr>
            <a:spLocks noGrp="1"/>
          </p:cNvSpPr>
          <p:nvPr>
            <p:ph type="title"/>
          </p:nvPr>
        </p:nvSpPr>
        <p:spPr>
          <a:xfrm>
            <a:off x="471244" y="284679"/>
            <a:ext cx="11979965" cy="912932"/>
          </a:xfrm>
        </p:spPr>
        <p:txBody>
          <a:bodyPr>
            <a:noAutofit/>
          </a:bodyPr>
          <a:lstStyle/>
          <a:p>
            <a:r>
              <a:rPr lang="en-US" sz="4400" dirty="0"/>
              <a:t>CHAARTED: Docetaxel in </a:t>
            </a:r>
            <a:r>
              <a:rPr lang="en-US" sz="4400" dirty="0" err="1"/>
              <a:t>mHSPC</a:t>
            </a:r>
            <a:endParaRPr lang="en-US" sz="4400" dirty="0"/>
          </a:p>
        </p:txBody>
      </p:sp>
      <p:sp>
        <p:nvSpPr>
          <p:cNvPr id="5" name="TextBox 4">
            <a:extLst>
              <a:ext uri="{FF2B5EF4-FFF2-40B4-BE49-F238E27FC236}">
                <a16:creationId xmlns:a16="http://schemas.microsoft.com/office/drawing/2014/main" id="{B6B67D37-EEC5-C94F-9089-66455287D6F1}"/>
              </a:ext>
            </a:extLst>
          </p:cNvPr>
          <p:cNvSpPr txBox="1"/>
          <p:nvPr/>
        </p:nvSpPr>
        <p:spPr>
          <a:xfrm>
            <a:off x="1" y="6430821"/>
            <a:ext cx="7057727" cy="246221"/>
          </a:xfrm>
          <a:prstGeom prst="rect">
            <a:avLst/>
          </a:prstGeom>
          <a:noFill/>
        </p:spPr>
        <p:txBody>
          <a:bodyPr wrap="square" rtlCol="0">
            <a:spAutoFit/>
          </a:bodyPr>
          <a:lstStyle/>
          <a:p>
            <a:pPr marL="0" marR="0" lvl="0" indent="0" algn="l" defTabSz="912768"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Kyriakopoulos</a:t>
            </a:r>
            <a:r>
              <a:rPr kumimoji="0" lang="fr-FR" alt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CE, et al. </a:t>
            </a:r>
            <a:r>
              <a:rPr kumimoji="0" lang="fr-FR" altLang="en-US" sz="1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 Clin Oncol</a:t>
            </a:r>
            <a:r>
              <a:rPr kumimoji="0" lang="fr-FR" alt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2018;36:1080-1087.</a:t>
            </a:r>
            <a:endParaRPr kumimoji="0" lang="en-US" alt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6" name="Group 5"/>
          <p:cNvGrpSpPr/>
          <p:nvPr/>
        </p:nvGrpSpPr>
        <p:grpSpPr>
          <a:xfrm>
            <a:off x="389469" y="1514192"/>
            <a:ext cx="5440431" cy="4237472"/>
            <a:chOff x="1195359" y="1395656"/>
            <a:chExt cx="4638340" cy="4587893"/>
          </a:xfrm>
        </p:grpSpPr>
        <p:grpSp>
          <p:nvGrpSpPr>
            <p:cNvPr id="238" name="Group 237"/>
            <p:cNvGrpSpPr/>
            <p:nvPr/>
          </p:nvGrpSpPr>
          <p:grpSpPr>
            <a:xfrm>
              <a:off x="2375252" y="2216353"/>
              <a:ext cx="359896" cy="233260"/>
              <a:chOff x="1509789" y="2048191"/>
              <a:chExt cx="359896" cy="233260"/>
            </a:xfrm>
          </p:grpSpPr>
          <p:cxnSp>
            <p:nvCxnSpPr>
              <p:cNvPr id="239" name="Straight Connector 238"/>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TextBox 239"/>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0.8</a:t>
                </a:r>
              </a:p>
            </p:txBody>
          </p:sp>
        </p:grpSp>
        <p:sp>
          <p:nvSpPr>
            <p:cNvPr id="241" name="TextBox 240"/>
            <p:cNvSpPr txBox="1"/>
            <p:nvPr/>
          </p:nvSpPr>
          <p:spPr>
            <a:xfrm rot="16200000">
              <a:off x="1371190" y="3200861"/>
              <a:ext cx="1470024" cy="183681"/>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Proportion alive</a:t>
              </a:r>
            </a:p>
          </p:txBody>
        </p:sp>
        <p:sp>
          <p:nvSpPr>
            <p:cNvPr id="242" name="TextBox 241"/>
            <p:cNvSpPr txBox="1"/>
            <p:nvPr/>
          </p:nvSpPr>
          <p:spPr>
            <a:xfrm>
              <a:off x="1195359" y="5317092"/>
              <a:ext cx="1219607" cy="666457"/>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ts val="1400"/>
                </a:lnSpc>
                <a:spcBef>
                  <a:spcPts val="30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at risk</a:t>
              </a:r>
            </a:p>
            <a:p>
              <a:pPr marL="0" marR="0" lvl="0" indent="0" algn="r" defTabSz="914400" rtl="0" eaLnBrk="1" fontAlgn="auto" latinLnBrk="0" hangingPunct="1">
                <a:lnSpc>
                  <a:spcPts val="1400"/>
                </a:lnSpc>
                <a:spcBef>
                  <a:spcPts val="30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 doce</a:t>
              </a:r>
            </a:p>
            <a:p>
              <a:pPr marL="0" marR="0" lvl="0" indent="0" algn="r" defTabSz="914400" rtl="0" eaLnBrk="1" fontAlgn="auto" latinLnBrk="0" hangingPunct="1">
                <a:lnSpc>
                  <a:spcPts val="1400"/>
                </a:lnSpc>
                <a:spcBef>
                  <a:spcPts val="30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alone</a:t>
              </a:r>
            </a:p>
          </p:txBody>
        </p:sp>
        <p:sp>
          <p:nvSpPr>
            <p:cNvPr id="243" name="TextBox 242"/>
            <p:cNvSpPr txBox="1"/>
            <p:nvPr/>
          </p:nvSpPr>
          <p:spPr>
            <a:xfrm>
              <a:off x="3828438" y="5265961"/>
              <a:ext cx="788568"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OS months</a:t>
              </a:r>
            </a:p>
          </p:txBody>
        </p:sp>
        <p:sp>
          <p:nvSpPr>
            <p:cNvPr id="244" name="Freeform 243"/>
            <p:cNvSpPr/>
            <p:nvPr/>
          </p:nvSpPr>
          <p:spPr>
            <a:xfrm>
              <a:off x="2730388" y="1740056"/>
              <a:ext cx="2984667" cy="3105288"/>
            </a:xfrm>
            <a:custGeom>
              <a:avLst/>
              <a:gdLst>
                <a:gd name="connsiteX0" fmla="*/ 0 w 7090117"/>
                <a:gd name="connsiteY0" fmla="*/ 0 h 3312942"/>
                <a:gd name="connsiteX1" fmla="*/ 0 w 7090117"/>
                <a:gd name="connsiteY1" fmla="*/ 3312942 h 3312942"/>
                <a:gd name="connsiteX2" fmla="*/ 7090117 w 7090117"/>
                <a:gd name="connsiteY2" fmla="*/ 3312942 h 3312942"/>
              </a:gdLst>
              <a:ahLst/>
              <a:cxnLst>
                <a:cxn ang="0">
                  <a:pos x="connsiteX0" y="connsiteY0"/>
                </a:cxn>
                <a:cxn ang="0">
                  <a:pos x="connsiteX1" y="connsiteY1"/>
                </a:cxn>
                <a:cxn ang="0">
                  <a:pos x="connsiteX2" y="connsiteY2"/>
                </a:cxn>
              </a:cxnLst>
              <a:rect l="l" t="t" r="r" b="b"/>
              <a:pathLst>
                <a:path w="7090117" h="3312942">
                  <a:moveTo>
                    <a:pt x="0" y="0"/>
                  </a:moveTo>
                  <a:lnTo>
                    <a:pt x="0" y="3312942"/>
                  </a:lnTo>
                  <a:lnTo>
                    <a:pt x="7090117" y="331294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45" name="Group 244"/>
            <p:cNvGrpSpPr/>
            <p:nvPr/>
          </p:nvGrpSpPr>
          <p:grpSpPr>
            <a:xfrm>
              <a:off x="3959944" y="4838722"/>
              <a:ext cx="169467" cy="325348"/>
              <a:chOff x="1784953" y="4806895"/>
              <a:chExt cx="169467" cy="325348"/>
            </a:xfrm>
          </p:grpSpPr>
          <p:sp>
            <p:nvSpPr>
              <p:cNvPr id="246" name="TextBox 245"/>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48</a:t>
                </a:r>
              </a:p>
            </p:txBody>
          </p:sp>
          <p:cxnSp>
            <p:nvCxnSpPr>
              <p:cNvPr id="247" name="Straight Connector 246"/>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4619759" y="4839127"/>
              <a:ext cx="169467" cy="325348"/>
              <a:chOff x="1784953" y="4806895"/>
              <a:chExt cx="169467" cy="325348"/>
            </a:xfrm>
          </p:grpSpPr>
          <p:sp>
            <p:nvSpPr>
              <p:cNvPr id="249" name="TextBox 248"/>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72</a:t>
                </a:r>
              </a:p>
            </p:txBody>
          </p:sp>
          <p:cxnSp>
            <p:nvCxnSpPr>
              <p:cNvPr id="250" name="Straight Connector 249"/>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2375252" y="2822315"/>
              <a:ext cx="359896" cy="233260"/>
              <a:chOff x="1509789" y="2048191"/>
              <a:chExt cx="359896" cy="233260"/>
            </a:xfrm>
          </p:grpSpPr>
          <p:cxnSp>
            <p:nvCxnSpPr>
              <p:cNvPr id="252" name="Straight Connector 251"/>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0.6</a:t>
                </a:r>
              </a:p>
            </p:txBody>
          </p:sp>
        </p:grpSp>
        <p:grpSp>
          <p:nvGrpSpPr>
            <p:cNvPr id="254" name="Group 253"/>
            <p:cNvGrpSpPr/>
            <p:nvPr/>
          </p:nvGrpSpPr>
          <p:grpSpPr>
            <a:xfrm>
              <a:off x="2375252" y="1625023"/>
              <a:ext cx="359896" cy="233260"/>
              <a:chOff x="1509789" y="2048191"/>
              <a:chExt cx="359896" cy="233260"/>
            </a:xfrm>
          </p:grpSpPr>
          <p:cxnSp>
            <p:nvCxnSpPr>
              <p:cNvPr id="255" name="Straight Connector 254"/>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grpSp>
        <p:grpSp>
          <p:nvGrpSpPr>
            <p:cNvPr id="257" name="Group 256"/>
            <p:cNvGrpSpPr/>
            <p:nvPr/>
          </p:nvGrpSpPr>
          <p:grpSpPr>
            <a:xfrm>
              <a:off x="2375252" y="3427394"/>
              <a:ext cx="359896" cy="233260"/>
              <a:chOff x="1509789" y="2048191"/>
              <a:chExt cx="359896" cy="233260"/>
            </a:xfrm>
          </p:grpSpPr>
          <p:cxnSp>
            <p:nvCxnSpPr>
              <p:cNvPr id="258" name="Straight Connector 257"/>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TextBox 258"/>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0.4</a:t>
                </a:r>
              </a:p>
            </p:txBody>
          </p:sp>
        </p:grpSp>
        <p:grpSp>
          <p:nvGrpSpPr>
            <p:cNvPr id="260" name="Group 259"/>
            <p:cNvGrpSpPr/>
            <p:nvPr/>
          </p:nvGrpSpPr>
          <p:grpSpPr>
            <a:xfrm>
              <a:off x="2375252" y="4628898"/>
              <a:ext cx="359896" cy="233260"/>
              <a:chOff x="1509789" y="2048191"/>
              <a:chExt cx="359896" cy="233260"/>
            </a:xfrm>
          </p:grpSpPr>
          <p:cxnSp>
            <p:nvCxnSpPr>
              <p:cNvPr id="261" name="Straight Connector 260"/>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0.0</a:t>
                </a:r>
              </a:p>
            </p:txBody>
          </p:sp>
        </p:grpSp>
        <p:sp>
          <p:nvSpPr>
            <p:cNvPr id="263" name="TextBox 262"/>
            <p:cNvSpPr txBox="1"/>
            <p:nvPr/>
          </p:nvSpPr>
          <p:spPr>
            <a:xfrm>
              <a:off x="2640527" y="5548203"/>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263</a:t>
              </a:r>
            </a:p>
          </p:txBody>
        </p:sp>
        <p:sp>
          <p:nvSpPr>
            <p:cNvPr id="264" name="TextBox 263"/>
            <p:cNvSpPr txBox="1"/>
            <p:nvPr/>
          </p:nvSpPr>
          <p:spPr>
            <a:xfrm>
              <a:off x="2984613" y="5548203"/>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239</a:t>
              </a:r>
            </a:p>
          </p:txBody>
        </p:sp>
        <p:sp>
          <p:nvSpPr>
            <p:cNvPr id="265" name="TextBox 264"/>
            <p:cNvSpPr txBox="1"/>
            <p:nvPr/>
          </p:nvSpPr>
          <p:spPr>
            <a:xfrm>
              <a:off x="2639070" y="5765796"/>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250</a:t>
              </a:r>
            </a:p>
          </p:txBody>
        </p:sp>
        <p:sp>
          <p:nvSpPr>
            <p:cNvPr id="266" name="TextBox 265"/>
            <p:cNvSpPr txBox="1"/>
            <p:nvPr/>
          </p:nvSpPr>
          <p:spPr>
            <a:xfrm>
              <a:off x="2983156" y="5765796"/>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215</a:t>
              </a:r>
            </a:p>
          </p:txBody>
        </p:sp>
        <p:grpSp>
          <p:nvGrpSpPr>
            <p:cNvPr id="267" name="Group 266"/>
            <p:cNvGrpSpPr/>
            <p:nvPr/>
          </p:nvGrpSpPr>
          <p:grpSpPr>
            <a:xfrm>
              <a:off x="2375252" y="4031677"/>
              <a:ext cx="359896" cy="233260"/>
              <a:chOff x="1509789" y="2048191"/>
              <a:chExt cx="359896" cy="233260"/>
            </a:xfrm>
          </p:grpSpPr>
          <p:cxnSp>
            <p:nvCxnSpPr>
              <p:cNvPr id="268" name="Straight Connector 267"/>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TextBox 268"/>
              <p:cNvSpPr txBox="1"/>
              <p:nvPr/>
            </p:nvSpPr>
            <p:spPr>
              <a:xfrm>
                <a:off x="1509789" y="2048191"/>
                <a:ext cx="211833" cy="233260"/>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0.2</a:t>
                </a:r>
              </a:p>
            </p:txBody>
          </p:sp>
        </p:grpSp>
        <p:sp>
          <p:nvSpPr>
            <p:cNvPr id="270" name="TextBox 269"/>
            <p:cNvSpPr txBox="1"/>
            <p:nvPr/>
          </p:nvSpPr>
          <p:spPr>
            <a:xfrm>
              <a:off x="3187024" y="4245491"/>
              <a:ext cx="952343" cy="466519"/>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 doce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alone</a:t>
              </a:r>
            </a:p>
          </p:txBody>
        </p:sp>
        <p:sp>
          <p:nvSpPr>
            <p:cNvPr id="271" name="TextBox 270"/>
            <p:cNvSpPr txBox="1"/>
            <p:nvPr/>
          </p:nvSpPr>
          <p:spPr>
            <a:xfrm>
              <a:off x="4117947" y="1740353"/>
              <a:ext cx="1684441" cy="499843"/>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HR, 0.63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(95% CI, 0.50–0.79)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a:t>
              </a: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&lt;0.0001</a:t>
              </a:r>
            </a:p>
          </p:txBody>
        </p:sp>
        <p:grpSp>
          <p:nvGrpSpPr>
            <p:cNvPr id="272" name="Group 271"/>
            <p:cNvGrpSpPr/>
            <p:nvPr/>
          </p:nvGrpSpPr>
          <p:grpSpPr>
            <a:xfrm>
              <a:off x="2968414" y="4838722"/>
              <a:ext cx="169467" cy="325348"/>
              <a:chOff x="1784953" y="4806895"/>
              <a:chExt cx="169467" cy="325348"/>
            </a:xfrm>
          </p:grpSpPr>
          <p:sp>
            <p:nvSpPr>
              <p:cNvPr id="273" name="TextBox 272"/>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a:t>
                </a:r>
              </a:p>
            </p:txBody>
          </p:sp>
          <p:cxnSp>
            <p:nvCxnSpPr>
              <p:cNvPr id="274" name="Straight Connector 273"/>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p:nvGrpSpPr>
          <p:grpSpPr>
            <a:xfrm>
              <a:off x="3629756" y="4838722"/>
              <a:ext cx="169467" cy="325348"/>
              <a:chOff x="1784953" y="4806895"/>
              <a:chExt cx="169467" cy="325348"/>
            </a:xfrm>
          </p:grpSpPr>
          <p:sp>
            <p:nvSpPr>
              <p:cNvPr id="276" name="TextBox 275"/>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36</a:t>
                </a:r>
              </a:p>
            </p:txBody>
          </p:sp>
          <p:cxnSp>
            <p:nvCxnSpPr>
              <p:cNvPr id="277" name="Straight Connector 276"/>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3302195" y="4838722"/>
              <a:ext cx="169467" cy="325348"/>
              <a:chOff x="1784953" y="4806895"/>
              <a:chExt cx="169467" cy="325348"/>
            </a:xfrm>
          </p:grpSpPr>
          <p:sp>
            <p:nvSpPr>
              <p:cNvPr id="279" name="TextBox 278"/>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24</a:t>
                </a:r>
              </a:p>
            </p:txBody>
          </p:sp>
          <p:cxnSp>
            <p:nvCxnSpPr>
              <p:cNvPr id="280" name="Straight Connector 279"/>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p:nvGrpSpPr>
          <p:grpSpPr>
            <a:xfrm>
              <a:off x="4293583" y="4838722"/>
              <a:ext cx="169467" cy="325348"/>
              <a:chOff x="1784953" y="4806895"/>
              <a:chExt cx="169467" cy="325348"/>
            </a:xfrm>
          </p:grpSpPr>
          <p:sp>
            <p:nvSpPr>
              <p:cNvPr id="282" name="TextBox 281"/>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60</a:t>
                </a:r>
              </a:p>
            </p:txBody>
          </p:sp>
          <p:cxnSp>
            <p:nvCxnSpPr>
              <p:cNvPr id="283" name="Straight Connector 282"/>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p:nvGrpSpPr>
          <p:grpSpPr>
            <a:xfrm>
              <a:off x="4957664" y="4838722"/>
              <a:ext cx="169467" cy="325348"/>
              <a:chOff x="1784953" y="4806895"/>
              <a:chExt cx="169467" cy="325348"/>
            </a:xfrm>
          </p:grpSpPr>
          <p:sp>
            <p:nvSpPr>
              <p:cNvPr id="285" name="TextBox 284"/>
              <p:cNvSpPr txBox="1"/>
              <p:nvPr/>
            </p:nvSpPr>
            <p:spPr>
              <a:xfrm>
                <a:off x="1784953"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84</a:t>
                </a:r>
              </a:p>
            </p:txBody>
          </p:sp>
          <p:cxnSp>
            <p:nvCxnSpPr>
              <p:cNvPr id="286" name="Straight Connector 285"/>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7" name="TextBox 286"/>
            <p:cNvSpPr txBox="1"/>
            <p:nvPr/>
          </p:nvSpPr>
          <p:spPr>
            <a:xfrm>
              <a:off x="3322025" y="5548203"/>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202</a:t>
              </a:r>
            </a:p>
          </p:txBody>
        </p:sp>
        <p:sp>
          <p:nvSpPr>
            <p:cNvPr id="288" name="TextBox 287"/>
            <p:cNvSpPr txBox="1"/>
            <p:nvPr/>
          </p:nvSpPr>
          <p:spPr>
            <a:xfrm>
              <a:off x="3320567" y="5765796"/>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156</a:t>
              </a:r>
            </a:p>
          </p:txBody>
        </p:sp>
        <p:grpSp>
          <p:nvGrpSpPr>
            <p:cNvPr id="289" name="Group 288"/>
            <p:cNvGrpSpPr/>
            <p:nvPr/>
          </p:nvGrpSpPr>
          <p:grpSpPr>
            <a:xfrm>
              <a:off x="5275397" y="4853775"/>
              <a:ext cx="169467" cy="325348"/>
              <a:chOff x="1784952" y="4806895"/>
              <a:chExt cx="169467" cy="325348"/>
            </a:xfrm>
          </p:grpSpPr>
          <p:sp>
            <p:nvSpPr>
              <p:cNvPr id="290" name="TextBox 289"/>
              <p:cNvSpPr txBox="1"/>
              <p:nvPr/>
            </p:nvSpPr>
            <p:spPr>
              <a:xfrm>
                <a:off x="1784952" y="4898983"/>
                <a:ext cx="169467"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96</a:t>
                </a:r>
              </a:p>
            </p:txBody>
          </p:sp>
          <p:cxnSp>
            <p:nvCxnSpPr>
              <p:cNvPr id="291" name="Straight Connector 290"/>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p:nvGrpSpPr>
          <p:grpSpPr>
            <a:xfrm>
              <a:off x="5579498" y="4849412"/>
              <a:ext cx="254201" cy="325348"/>
              <a:chOff x="1742586" y="4806895"/>
              <a:chExt cx="254201" cy="325348"/>
            </a:xfrm>
          </p:grpSpPr>
          <p:sp>
            <p:nvSpPr>
              <p:cNvPr id="293" name="TextBox 292"/>
              <p:cNvSpPr txBox="1"/>
              <p:nvPr/>
            </p:nvSpPr>
            <p:spPr>
              <a:xfrm>
                <a:off x="1742586" y="4898983"/>
                <a:ext cx="254201" cy="233260"/>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108</a:t>
                </a:r>
              </a:p>
            </p:txBody>
          </p:sp>
          <p:cxnSp>
            <p:nvCxnSpPr>
              <p:cNvPr id="294" name="Straight Connector 293"/>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5" name="TextBox 294">
              <a:extLst>
                <a:ext uri="{FF2B5EF4-FFF2-40B4-BE49-F238E27FC236}">
                  <a16:creationId xmlns:a16="http://schemas.microsoft.com/office/drawing/2014/main" id="{5289BFA4-5590-437E-B317-9530C8E2998E}"/>
                </a:ext>
              </a:extLst>
            </p:cNvPr>
            <p:cNvSpPr txBox="1"/>
            <p:nvPr/>
          </p:nvSpPr>
          <p:spPr>
            <a:xfrm>
              <a:off x="2730388" y="1395656"/>
              <a:ext cx="2976210" cy="366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OS – High Volume</a:t>
              </a:r>
            </a:p>
          </p:txBody>
        </p:sp>
        <p:sp>
          <p:nvSpPr>
            <p:cNvPr id="297" name="TextBox 296"/>
            <p:cNvSpPr txBox="1"/>
            <p:nvPr/>
          </p:nvSpPr>
          <p:spPr>
            <a:xfrm>
              <a:off x="4014503" y="2512116"/>
              <a:ext cx="1492851" cy="399874"/>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 doce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(median OS 51.2 mo)</a:t>
              </a:r>
            </a:p>
          </p:txBody>
        </p:sp>
        <p:sp>
          <p:nvSpPr>
            <p:cNvPr id="298" name="TextBox 297"/>
            <p:cNvSpPr txBox="1"/>
            <p:nvPr/>
          </p:nvSpPr>
          <p:spPr>
            <a:xfrm>
              <a:off x="2701137" y="3544033"/>
              <a:ext cx="1492851" cy="399874"/>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alone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(median OS 34.4 mo)</a:t>
              </a:r>
            </a:p>
          </p:txBody>
        </p:sp>
        <p:sp>
          <p:nvSpPr>
            <p:cNvPr id="299" name="Freeform 298"/>
            <p:cNvSpPr/>
            <p:nvPr/>
          </p:nvSpPr>
          <p:spPr>
            <a:xfrm>
              <a:off x="2738231" y="1725346"/>
              <a:ext cx="2908998" cy="2351314"/>
            </a:xfrm>
            <a:custGeom>
              <a:avLst/>
              <a:gdLst>
                <a:gd name="connsiteX0" fmla="*/ 0 w 2908998"/>
                <a:gd name="connsiteY0" fmla="*/ 0 h 2351314"/>
                <a:gd name="connsiteX1" fmla="*/ 70338 w 2908998"/>
                <a:gd name="connsiteY1" fmla="*/ 5024 h 2351314"/>
                <a:gd name="connsiteX2" fmla="*/ 70338 w 2908998"/>
                <a:gd name="connsiteY2" fmla="*/ 27633 h 2351314"/>
                <a:gd name="connsiteX3" fmla="*/ 125604 w 2908998"/>
                <a:gd name="connsiteY3" fmla="*/ 27633 h 2351314"/>
                <a:gd name="connsiteX4" fmla="*/ 125604 w 2908998"/>
                <a:gd name="connsiteY4" fmla="*/ 47730 h 2351314"/>
                <a:gd name="connsiteX5" fmla="*/ 195943 w 2908998"/>
                <a:gd name="connsiteY5" fmla="*/ 47730 h 2351314"/>
                <a:gd name="connsiteX6" fmla="*/ 195943 w 2908998"/>
                <a:gd name="connsiteY6" fmla="*/ 95459 h 2351314"/>
                <a:gd name="connsiteX7" fmla="*/ 223576 w 2908998"/>
                <a:gd name="connsiteY7" fmla="*/ 95459 h 2351314"/>
                <a:gd name="connsiteX8" fmla="*/ 223576 w 2908998"/>
                <a:gd name="connsiteY8" fmla="*/ 125604 h 2351314"/>
                <a:gd name="connsiteX9" fmla="*/ 258745 w 2908998"/>
                <a:gd name="connsiteY9" fmla="*/ 125604 h 2351314"/>
                <a:gd name="connsiteX10" fmla="*/ 258745 w 2908998"/>
                <a:gd name="connsiteY10" fmla="*/ 160774 h 2351314"/>
                <a:gd name="connsiteX11" fmla="*/ 298938 w 2908998"/>
                <a:gd name="connsiteY11" fmla="*/ 160774 h 2351314"/>
                <a:gd name="connsiteX12" fmla="*/ 298938 w 2908998"/>
                <a:gd name="connsiteY12" fmla="*/ 195943 h 2351314"/>
                <a:gd name="connsiteX13" fmla="*/ 344156 w 2908998"/>
                <a:gd name="connsiteY13" fmla="*/ 195943 h 2351314"/>
                <a:gd name="connsiteX14" fmla="*/ 344156 w 2908998"/>
                <a:gd name="connsiteY14" fmla="*/ 253721 h 2351314"/>
                <a:gd name="connsiteX15" fmla="*/ 359228 w 2908998"/>
                <a:gd name="connsiteY15" fmla="*/ 268793 h 2351314"/>
                <a:gd name="connsiteX16" fmla="*/ 359228 w 2908998"/>
                <a:gd name="connsiteY16" fmla="*/ 314011 h 2351314"/>
                <a:gd name="connsiteX17" fmla="*/ 389373 w 2908998"/>
                <a:gd name="connsiteY17" fmla="*/ 314011 h 2351314"/>
                <a:gd name="connsiteX18" fmla="*/ 389373 w 2908998"/>
                <a:gd name="connsiteY18" fmla="*/ 341644 h 2351314"/>
                <a:gd name="connsiteX19" fmla="*/ 424543 w 2908998"/>
                <a:gd name="connsiteY19" fmla="*/ 341644 h 2351314"/>
                <a:gd name="connsiteX20" fmla="*/ 424543 w 2908998"/>
                <a:gd name="connsiteY20" fmla="*/ 376813 h 2351314"/>
                <a:gd name="connsiteX21" fmla="*/ 449663 w 2908998"/>
                <a:gd name="connsiteY21" fmla="*/ 376813 h 2351314"/>
                <a:gd name="connsiteX22" fmla="*/ 449663 w 2908998"/>
                <a:gd name="connsiteY22" fmla="*/ 401934 h 2351314"/>
                <a:gd name="connsiteX23" fmla="*/ 489857 w 2908998"/>
                <a:gd name="connsiteY23" fmla="*/ 401934 h 2351314"/>
                <a:gd name="connsiteX24" fmla="*/ 489857 w 2908998"/>
                <a:gd name="connsiteY24" fmla="*/ 427055 h 2351314"/>
                <a:gd name="connsiteX25" fmla="*/ 517490 w 2908998"/>
                <a:gd name="connsiteY25" fmla="*/ 427055 h 2351314"/>
                <a:gd name="connsiteX26" fmla="*/ 517490 w 2908998"/>
                <a:gd name="connsiteY26" fmla="*/ 472272 h 2351314"/>
                <a:gd name="connsiteX27" fmla="*/ 535074 w 2908998"/>
                <a:gd name="connsiteY27" fmla="*/ 472272 h 2351314"/>
                <a:gd name="connsiteX28" fmla="*/ 535074 w 2908998"/>
                <a:gd name="connsiteY28" fmla="*/ 514978 h 2351314"/>
                <a:gd name="connsiteX29" fmla="*/ 550147 w 2908998"/>
                <a:gd name="connsiteY29" fmla="*/ 514978 h 2351314"/>
                <a:gd name="connsiteX30" fmla="*/ 550147 w 2908998"/>
                <a:gd name="connsiteY30" fmla="*/ 550147 h 2351314"/>
                <a:gd name="connsiteX31" fmla="*/ 585316 w 2908998"/>
                <a:gd name="connsiteY31" fmla="*/ 550147 h 2351314"/>
                <a:gd name="connsiteX32" fmla="*/ 585316 w 2908998"/>
                <a:gd name="connsiteY32" fmla="*/ 575268 h 2351314"/>
                <a:gd name="connsiteX33" fmla="*/ 633046 w 2908998"/>
                <a:gd name="connsiteY33" fmla="*/ 575268 h 2351314"/>
                <a:gd name="connsiteX34" fmla="*/ 633046 w 2908998"/>
                <a:gd name="connsiteY34" fmla="*/ 600389 h 2351314"/>
                <a:gd name="connsiteX35" fmla="*/ 663191 w 2908998"/>
                <a:gd name="connsiteY35" fmla="*/ 600389 h 2351314"/>
                <a:gd name="connsiteX36" fmla="*/ 663191 w 2908998"/>
                <a:gd name="connsiteY36" fmla="*/ 645607 h 2351314"/>
                <a:gd name="connsiteX37" fmla="*/ 703384 w 2908998"/>
                <a:gd name="connsiteY37" fmla="*/ 645607 h 2351314"/>
                <a:gd name="connsiteX38" fmla="*/ 703384 w 2908998"/>
                <a:gd name="connsiteY38" fmla="*/ 695848 h 2351314"/>
                <a:gd name="connsiteX39" fmla="*/ 723481 w 2908998"/>
                <a:gd name="connsiteY39" fmla="*/ 695848 h 2351314"/>
                <a:gd name="connsiteX40" fmla="*/ 723481 w 2908998"/>
                <a:gd name="connsiteY40" fmla="*/ 743578 h 2351314"/>
                <a:gd name="connsiteX41" fmla="*/ 748602 w 2908998"/>
                <a:gd name="connsiteY41" fmla="*/ 743578 h 2351314"/>
                <a:gd name="connsiteX42" fmla="*/ 748602 w 2908998"/>
                <a:gd name="connsiteY42" fmla="*/ 776235 h 2351314"/>
                <a:gd name="connsiteX43" fmla="*/ 768699 w 2908998"/>
                <a:gd name="connsiteY43" fmla="*/ 776235 h 2351314"/>
                <a:gd name="connsiteX44" fmla="*/ 768699 w 2908998"/>
                <a:gd name="connsiteY44" fmla="*/ 801356 h 2351314"/>
                <a:gd name="connsiteX45" fmla="*/ 806380 w 2908998"/>
                <a:gd name="connsiteY45" fmla="*/ 801356 h 2351314"/>
                <a:gd name="connsiteX46" fmla="*/ 806380 w 2908998"/>
                <a:gd name="connsiteY46" fmla="*/ 823965 h 2351314"/>
                <a:gd name="connsiteX47" fmla="*/ 846573 w 2908998"/>
                <a:gd name="connsiteY47" fmla="*/ 823965 h 2351314"/>
                <a:gd name="connsiteX48" fmla="*/ 846573 w 2908998"/>
                <a:gd name="connsiteY48" fmla="*/ 846574 h 2351314"/>
                <a:gd name="connsiteX49" fmla="*/ 861646 w 2908998"/>
                <a:gd name="connsiteY49" fmla="*/ 846574 h 2351314"/>
                <a:gd name="connsiteX50" fmla="*/ 861646 w 2908998"/>
                <a:gd name="connsiteY50" fmla="*/ 881743 h 2351314"/>
                <a:gd name="connsiteX51" fmla="*/ 889279 w 2908998"/>
                <a:gd name="connsiteY51" fmla="*/ 881743 h 2351314"/>
                <a:gd name="connsiteX52" fmla="*/ 889279 w 2908998"/>
                <a:gd name="connsiteY52" fmla="*/ 924448 h 2351314"/>
                <a:gd name="connsiteX53" fmla="*/ 911888 w 2908998"/>
                <a:gd name="connsiteY53" fmla="*/ 924448 h 2351314"/>
                <a:gd name="connsiteX54" fmla="*/ 911888 w 2908998"/>
                <a:gd name="connsiteY54" fmla="*/ 947057 h 2351314"/>
                <a:gd name="connsiteX55" fmla="*/ 952081 w 2908998"/>
                <a:gd name="connsiteY55" fmla="*/ 947057 h 2351314"/>
                <a:gd name="connsiteX56" fmla="*/ 952081 w 2908998"/>
                <a:gd name="connsiteY56" fmla="*/ 987250 h 2351314"/>
                <a:gd name="connsiteX57" fmla="*/ 987250 w 2908998"/>
                <a:gd name="connsiteY57" fmla="*/ 987250 h 2351314"/>
                <a:gd name="connsiteX58" fmla="*/ 987250 w 2908998"/>
                <a:gd name="connsiteY58" fmla="*/ 1002323 h 2351314"/>
                <a:gd name="connsiteX59" fmla="*/ 987250 w 2908998"/>
                <a:gd name="connsiteY59" fmla="*/ 1002323 h 2351314"/>
                <a:gd name="connsiteX60" fmla="*/ 1019907 w 2908998"/>
                <a:gd name="connsiteY60" fmla="*/ 1002323 h 2351314"/>
                <a:gd name="connsiteX61" fmla="*/ 1019907 w 2908998"/>
                <a:gd name="connsiteY61" fmla="*/ 1060101 h 2351314"/>
                <a:gd name="connsiteX62" fmla="*/ 1045028 w 2908998"/>
                <a:gd name="connsiteY62" fmla="*/ 1060101 h 2351314"/>
                <a:gd name="connsiteX63" fmla="*/ 1045028 w 2908998"/>
                <a:gd name="connsiteY63" fmla="*/ 1102807 h 2351314"/>
                <a:gd name="connsiteX64" fmla="*/ 1065125 w 2908998"/>
                <a:gd name="connsiteY64" fmla="*/ 1102807 h 2351314"/>
                <a:gd name="connsiteX65" fmla="*/ 1065125 w 2908998"/>
                <a:gd name="connsiteY65" fmla="*/ 1143000 h 2351314"/>
                <a:gd name="connsiteX66" fmla="*/ 1095270 w 2908998"/>
                <a:gd name="connsiteY66" fmla="*/ 1143000 h 2351314"/>
                <a:gd name="connsiteX67" fmla="*/ 1095270 w 2908998"/>
                <a:gd name="connsiteY67" fmla="*/ 1165609 h 2351314"/>
                <a:gd name="connsiteX68" fmla="*/ 1160584 w 2908998"/>
                <a:gd name="connsiteY68" fmla="*/ 1165609 h 2351314"/>
                <a:gd name="connsiteX69" fmla="*/ 1160584 w 2908998"/>
                <a:gd name="connsiteY69" fmla="*/ 1218363 h 2351314"/>
                <a:gd name="connsiteX70" fmla="*/ 1203290 w 2908998"/>
                <a:gd name="connsiteY70" fmla="*/ 1218363 h 2351314"/>
                <a:gd name="connsiteX71" fmla="*/ 1203290 w 2908998"/>
                <a:gd name="connsiteY71" fmla="*/ 1256044 h 2351314"/>
                <a:gd name="connsiteX72" fmla="*/ 1235947 w 2908998"/>
                <a:gd name="connsiteY72" fmla="*/ 1256044 h 2351314"/>
                <a:gd name="connsiteX73" fmla="*/ 1235947 w 2908998"/>
                <a:gd name="connsiteY73" fmla="*/ 1303774 h 2351314"/>
                <a:gd name="connsiteX74" fmla="*/ 1258556 w 2908998"/>
                <a:gd name="connsiteY74" fmla="*/ 1303774 h 2351314"/>
                <a:gd name="connsiteX75" fmla="*/ 1258556 w 2908998"/>
                <a:gd name="connsiteY75" fmla="*/ 1336431 h 2351314"/>
                <a:gd name="connsiteX76" fmla="*/ 1308798 w 2908998"/>
                <a:gd name="connsiteY76" fmla="*/ 1336431 h 2351314"/>
                <a:gd name="connsiteX77" fmla="*/ 1308798 w 2908998"/>
                <a:gd name="connsiteY77" fmla="*/ 1386672 h 2351314"/>
                <a:gd name="connsiteX78" fmla="*/ 1333918 w 2908998"/>
                <a:gd name="connsiteY78" fmla="*/ 1386672 h 2351314"/>
                <a:gd name="connsiteX79" fmla="*/ 1333918 w 2908998"/>
                <a:gd name="connsiteY79" fmla="*/ 1469571 h 2351314"/>
                <a:gd name="connsiteX80" fmla="*/ 1394208 w 2908998"/>
                <a:gd name="connsiteY80" fmla="*/ 1469571 h 2351314"/>
                <a:gd name="connsiteX81" fmla="*/ 1394208 w 2908998"/>
                <a:gd name="connsiteY81" fmla="*/ 1512277 h 2351314"/>
                <a:gd name="connsiteX82" fmla="*/ 1419329 w 2908998"/>
                <a:gd name="connsiteY82" fmla="*/ 1512277 h 2351314"/>
                <a:gd name="connsiteX83" fmla="*/ 1419329 w 2908998"/>
                <a:gd name="connsiteY83" fmla="*/ 1537398 h 2351314"/>
                <a:gd name="connsiteX84" fmla="*/ 1441938 w 2908998"/>
                <a:gd name="connsiteY84" fmla="*/ 1537398 h 2351314"/>
                <a:gd name="connsiteX85" fmla="*/ 1441938 w 2908998"/>
                <a:gd name="connsiteY85" fmla="*/ 1580103 h 2351314"/>
                <a:gd name="connsiteX86" fmla="*/ 1532373 w 2908998"/>
                <a:gd name="connsiteY86" fmla="*/ 1580103 h 2351314"/>
                <a:gd name="connsiteX87" fmla="*/ 1532373 w 2908998"/>
                <a:gd name="connsiteY87" fmla="*/ 1600200 h 2351314"/>
                <a:gd name="connsiteX88" fmla="*/ 1557494 w 2908998"/>
                <a:gd name="connsiteY88" fmla="*/ 1600200 h 2351314"/>
                <a:gd name="connsiteX89" fmla="*/ 1557494 w 2908998"/>
                <a:gd name="connsiteY89" fmla="*/ 1660490 h 2351314"/>
                <a:gd name="connsiteX90" fmla="*/ 1572567 w 2908998"/>
                <a:gd name="connsiteY90" fmla="*/ 1660490 h 2351314"/>
                <a:gd name="connsiteX91" fmla="*/ 1572567 w 2908998"/>
                <a:gd name="connsiteY91" fmla="*/ 1705708 h 2351314"/>
                <a:gd name="connsiteX92" fmla="*/ 1597688 w 2908998"/>
                <a:gd name="connsiteY92" fmla="*/ 1705708 h 2351314"/>
                <a:gd name="connsiteX93" fmla="*/ 1597688 w 2908998"/>
                <a:gd name="connsiteY93" fmla="*/ 1748413 h 2351314"/>
                <a:gd name="connsiteX94" fmla="*/ 1765998 w 2908998"/>
                <a:gd name="connsiteY94" fmla="*/ 1748413 h 2351314"/>
                <a:gd name="connsiteX95" fmla="*/ 1765998 w 2908998"/>
                <a:gd name="connsiteY95" fmla="*/ 1783582 h 2351314"/>
                <a:gd name="connsiteX96" fmla="*/ 1833824 w 2908998"/>
                <a:gd name="connsiteY96" fmla="*/ 1783582 h 2351314"/>
                <a:gd name="connsiteX97" fmla="*/ 1833824 w 2908998"/>
                <a:gd name="connsiteY97" fmla="*/ 1823776 h 2351314"/>
                <a:gd name="connsiteX98" fmla="*/ 1858945 w 2908998"/>
                <a:gd name="connsiteY98" fmla="*/ 1823776 h 2351314"/>
                <a:gd name="connsiteX99" fmla="*/ 1858945 w 2908998"/>
                <a:gd name="connsiteY99" fmla="*/ 1851409 h 2351314"/>
                <a:gd name="connsiteX100" fmla="*/ 1894114 w 2908998"/>
                <a:gd name="connsiteY100" fmla="*/ 1851409 h 2351314"/>
                <a:gd name="connsiteX101" fmla="*/ 1894114 w 2908998"/>
                <a:gd name="connsiteY101" fmla="*/ 1924259 h 2351314"/>
                <a:gd name="connsiteX102" fmla="*/ 2007158 w 2908998"/>
                <a:gd name="connsiteY102" fmla="*/ 1924259 h 2351314"/>
                <a:gd name="connsiteX103" fmla="*/ 2007158 w 2908998"/>
                <a:gd name="connsiteY103" fmla="*/ 2100105 h 2351314"/>
                <a:gd name="connsiteX104" fmla="*/ 2037303 w 2908998"/>
                <a:gd name="connsiteY104" fmla="*/ 2100105 h 2351314"/>
                <a:gd name="connsiteX105" fmla="*/ 2037303 w 2908998"/>
                <a:gd name="connsiteY105" fmla="*/ 2180492 h 2351314"/>
                <a:gd name="connsiteX106" fmla="*/ 2074984 w 2908998"/>
                <a:gd name="connsiteY106" fmla="*/ 2180492 h 2351314"/>
                <a:gd name="connsiteX107" fmla="*/ 2074984 w 2908998"/>
                <a:gd name="connsiteY107" fmla="*/ 2265903 h 2351314"/>
                <a:gd name="connsiteX108" fmla="*/ 2105129 w 2908998"/>
                <a:gd name="connsiteY108" fmla="*/ 2265903 h 2351314"/>
                <a:gd name="connsiteX109" fmla="*/ 2105129 w 2908998"/>
                <a:gd name="connsiteY109" fmla="*/ 2351314 h 2351314"/>
                <a:gd name="connsiteX110" fmla="*/ 2908998 w 2908998"/>
                <a:gd name="connsiteY110" fmla="*/ 2351314 h 23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08998" h="2351314">
                  <a:moveTo>
                    <a:pt x="0" y="0"/>
                  </a:moveTo>
                  <a:lnTo>
                    <a:pt x="70338" y="5024"/>
                  </a:lnTo>
                  <a:lnTo>
                    <a:pt x="70338" y="27633"/>
                  </a:lnTo>
                  <a:lnTo>
                    <a:pt x="125604" y="27633"/>
                  </a:lnTo>
                  <a:lnTo>
                    <a:pt x="125604" y="47730"/>
                  </a:lnTo>
                  <a:lnTo>
                    <a:pt x="195943" y="47730"/>
                  </a:lnTo>
                  <a:lnTo>
                    <a:pt x="195943" y="95459"/>
                  </a:lnTo>
                  <a:lnTo>
                    <a:pt x="223576" y="95459"/>
                  </a:lnTo>
                  <a:lnTo>
                    <a:pt x="223576" y="125604"/>
                  </a:lnTo>
                  <a:lnTo>
                    <a:pt x="258745" y="125604"/>
                  </a:lnTo>
                  <a:lnTo>
                    <a:pt x="258745" y="160774"/>
                  </a:lnTo>
                  <a:lnTo>
                    <a:pt x="298938" y="160774"/>
                  </a:lnTo>
                  <a:lnTo>
                    <a:pt x="298938" y="195943"/>
                  </a:lnTo>
                  <a:lnTo>
                    <a:pt x="344156" y="195943"/>
                  </a:lnTo>
                  <a:lnTo>
                    <a:pt x="344156" y="253721"/>
                  </a:lnTo>
                  <a:lnTo>
                    <a:pt x="359228" y="268793"/>
                  </a:lnTo>
                  <a:lnTo>
                    <a:pt x="359228" y="314011"/>
                  </a:lnTo>
                  <a:lnTo>
                    <a:pt x="389373" y="314011"/>
                  </a:lnTo>
                  <a:lnTo>
                    <a:pt x="389373" y="341644"/>
                  </a:lnTo>
                  <a:lnTo>
                    <a:pt x="424543" y="341644"/>
                  </a:lnTo>
                  <a:lnTo>
                    <a:pt x="424543" y="376813"/>
                  </a:lnTo>
                  <a:lnTo>
                    <a:pt x="449663" y="376813"/>
                  </a:lnTo>
                  <a:lnTo>
                    <a:pt x="449663" y="401934"/>
                  </a:lnTo>
                  <a:lnTo>
                    <a:pt x="489857" y="401934"/>
                  </a:lnTo>
                  <a:lnTo>
                    <a:pt x="489857" y="427055"/>
                  </a:lnTo>
                  <a:lnTo>
                    <a:pt x="517490" y="427055"/>
                  </a:lnTo>
                  <a:lnTo>
                    <a:pt x="517490" y="472272"/>
                  </a:lnTo>
                  <a:lnTo>
                    <a:pt x="535074" y="472272"/>
                  </a:lnTo>
                  <a:lnTo>
                    <a:pt x="535074" y="514978"/>
                  </a:lnTo>
                  <a:lnTo>
                    <a:pt x="550147" y="514978"/>
                  </a:lnTo>
                  <a:lnTo>
                    <a:pt x="550147" y="550147"/>
                  </a:lnTo>
                  <a:lnTo>
                    <a:pt x="585316" y="550147"/>
                  </a:lnTo>
                  <a:lnTo>
                    <a:pt x="585316" y="575268"/>
                  </a:lnTo>
                  <a:lnTo>
                    <a:pt x="633046" y="575268"/>
                  </a:lnTo>
                  <a:lnTo>
                    <a:pt x="633046" y="600389"/>
                  </a:lnTo>
                  <a:lnTo>
                    <a:pt x="663191" y="600389"/>
                  </a:lnTo>
                  <a:lnTo>
                    <a:pt x="663191" y="645607"/>
                  </a:lnTo>
                  <a:lnTo>
                    <a:pt x="703384" y="645607"/>
                  </a:lnTo>
                  <a:lnTo>
                    <a:pt x="703384" y="695848"/>
                  </a:lnTo>
                  <a:lnTo>
                    <a:pt x="723481" y="695848"/>
                  </a:lnTo>
                  <a:lnTo>
                    <a:pt x="723481" y="743578"/>
                  </a:lnTo>
                  <a:lnTo>
                    <a:pt x="748602" y="743578"/>
                  </a:lnTo>
                  <a:lnTo>
                    <a:pt x="748602" y="776235"/>
                  </a:lnTo>
                  <a:lnTo>
                    <a:pt x="768699" y="776235"/>
                  </a:lnTo>
                  <a:lnTo>
                    <a:pt x="768699" y="801356"/>
                  </a:lnTo>
                  <a:lnTo>
                    <a:pt x="806380" y="801356"/>
                  </a:lnTo>
                  <a:lnTo>
                    <a:pt x="806380" y="823965"/>
                  </a:lnTo>
                  <a:lnTo>
                    <a:pt x="846573" y="823965"/>
                  </a:lnTo>
                  <a:lnTo>
                    <a:pt x="846573" y="846574"/>
                  </a:lnTo>
                  <a:lnTo>
                    <a:pt x="861646" y="846574"/>
                  </a:lnTo>
                  <a:lnTo>
                    <a:pt x="861646" y="881743"/>
                  </a:lnTo>
                  <a:lnTo>
                    <a:pt x="889279" y="881743"/>
                  </a:lnTo>
                  <a:lnTo>
                    <a:pt x="889279" y="924448"/>
                  </a:lnTo>
                  <a:lnTo>
                    <a:pt x="911888" y="924448"/>
                  </a:lnTo>
                  <a:lnTo>
                    <a:pt x="911888" y="947057"/>
                  </a:lnTo>
                  <a:lnTo>
                    <a:pt x="952081" y="947057"/>
                  </a:lnTo>
                  <a:lnTo>
                    <a:pt x="952081" y="987250"/>
                  </a:lnTo>
                  <a:lnTo>
                    <a:pt x="987250" y="987250"/>
                  </a:lnTo>
                  <a:lnTo>
                    <a:pt x="987250" y="1002323"/>
                  </a:lnTo>
                  <a:lnTo>
                    <a:pt x="987250" y="1002323"/>
                  </a:lnTo>
                  <a:lnTo>
                    <a:pt x="1019907" y="1002323"/>
                  </a:lnTo>
                  <a:lnTo>
                    <a:pt x="1019907" y="1060101"/>
                  </a:lnTo>
                  <a:lnTo>
                    <a:pt x="1045028" y="1060101"/>
                  </a:lnTo>
                  <a:lnTo>
                    <a:pt x="1045028" y="1102807"/>
                  </a:lnTo>
                  <a:lnTo>
                    <a:pt x="1065125" y="1102807"/>
                  </a:lnTo>
                  <a:lnTo>
                    <a:pt x="1065125" y="1143000"/>
                  </a:lnTo>
                  <a:lnTo>
                    <a:pt x="1095270" y="1143000"/>
                  </a:lnTo>
                  <a:lnTo>
                    <a:pt x="1095270" y="1165609"/>
                  </a:lnTo>
                  <a:lnTo>
                    <a:pt x="1160584" y="1165609"/>
                  </a:lnTo>
                  <a:lnTo>
                    <a:pt x="1160584" y="1218363"/>
                  </a:lnTo>
                  <a:lnTo>
                    <a:pt x="1203290" y="1218363"/>
                  </a:lnTo>
                  <a:lnTo>
                    <a:pt x="1203290" y="1256044"/>
                  </a:lnTo>
                  <a:lnTo>
                    <a:pt x="1235947" y="1256044"/>
                  </a:lnTo>
                  <a:lnTo>
                    <a:pt x="1235947" y="1303774"/>
                  </a:lnTo>
                  <a:lnTo>
                    <a:pt x="1258556" y="1303774"/>
                  </a:lnTo>
                  <a:lnTo>
                    <a:pt x="1258556" y="1336431"/>
                  </a:lnTo>
                  <a:lnTo>
                    <a:pt x="1308798" y="1336431"/>
                  </a:lnTo>
                  <a:lnTo>
                    <a:pt x="1308798" y="1386672"/>
                  </a:lnTo>
                  <a:lnTo>
                    <a:pt x="1333918" y="1386672"/>
                  </a:lnTo>
                  <a:lnTo>
                    <a:pt x="1333918" y="1469571"/>
                  </a:lnTo>
                  <a:lnTo>
                    <a:pt x="1394208" y="1469571"/>
                  </a:lnTo>
                  <a:lnTo>
                    <a:pt x="1394208" y="1512277"/>
                  </a:lnTo>
                  <a:lnTo>
                    <a:pt x="1419329" y="1512277"/>
                  </a:lnTo>
                  <a:lnTo>
                    <a:pt x="1419329" y="1537398"/>
                  </a:lnTo>
                  <a:lnTo>
                    <a:pt x="1441938" y="1537398"/>
                  </a:lnTo>
                  <a:lnTo>
                    <a:pt x="1441938" y="1580103"/>
                  </a:lnTo>
                  <a:lnTo>
                    <a:pt x="1532373" y="1580103"/>
                  </a:lnTo>
                  <a:lnTo>
                    <a:pt x="1532373" y="1600200"/>
                  </a:lnTo>
                  <a:lnTo>
                    <a:pt x="1557494" y="1600200"/>
                  </a:lnTo>
                  <a:lnTo>
                    <a:pt x="1557494" y="1660490"/>
                  </a:lnTo>
                  <a:lnTo>
                    <a:pt x="1572567" y="1660490"/>
                  </a:lnTo>
                  <a:lnTo>
                    <a:pt x="1572567" y="1705708"/>
                  </a:lnTo>
                  <a:lnTo>
                    <a:pt x="1597688" y="1705708"/>
                  </a:lnTo>
                  <a:lnTo>
                    <a:pt x="1597688" y="1748413"/>
                  </a:lnTo>
                  <a:lnTo>
                    <a:pt x="1765998" y="1748413"/>
                  </a:lnTo>
                  <a:lnTo>
                    <a:pt x="1765998" y="1783582"/>
                  </a:lnTo>
                  <a:lnTo>
                    <a:pt x="1833824" y="1783582"/>
                  </a:lnTo>
                  <a:lnTo>
                    <a:pt x="1833824" y="1823776"/>
                  </a:lnTo>
                  <a:lnTo>
                    <a:pt x="1858945" y="1823776"/>
                  </a:lnTo>
                  <a:lnTo>
                    <a:pt x="1858945" y="1851409"/>
                  </a:lnTo>
                  <a:lnTo>
                    <a:pt x="1894114" y="1851409"/>
                  </a:lnTo>
                  <a:lnTo>
                    <a:pt x="1894114" y="1924259"/>
                  </a:lnTo>
                  <a:lnTo>
                    <a:pt x="2007158" y="1924259"/>
                  </a:lnTo>
                  <a:lnTo>
                    <a:pt x="2007158" y="2100105"/>
                  </a:lnTo>
                  <a:lnTo>
                    <a:pt x="2037303" y="2100105"/>
                  </a:lnTo>
                  <a:lnTo>
                    <a:pt x="2037303" y="2180492"/>
                  </a:lnTo>
                  <a:lnTo>
                    <a:pt x="2074984" y="2180492"/>
                  </a:lnTo>
                  <a:lnTo>
                    <a:pt x="2074984" y="2265903"/>
                  </a:lnTo>
                  <a:lnTo>
                    <a:pt x="2105129" y="2265903"/>
                  </a:lnTo>
                  <a:lnTo>
                    <a:pt x="2105129" y="2351314"/>
                  </a:lnTo>
                  <a:lnTo>
                    <a:pt x="2908998" y="2351314"/>
                  </a:lnTo>
                </a:path>
              </a:pathLst>
            </a:custGeom>
            <a:noFill/>
            <a:ln w="19050">
              <a:solidFill>
                <a:srgbClr val="4CA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0" name="Freeform 299"/>
            <p:cNvSpPr/>
            <p:nvPr/>
          </p:nvSpPr>
          <p:spPr>
            <a:xfrm>
              <a:off x="2718134" y="1727858"/>
              <a:ext cx="2366387" cy="2670349"/>
            </a:xfrm>
            <a:custGeom>
              <a:avLst/>
              <a:gdLst>
                <a:gd name="connsiteX0" fmla="*/ 0 w 2366387"/>
                <a:gd name="connsiteY0" fmla="*/ 0 h 2670349"/>
                <a:gd name="connsiteX1" fmla="*/ 32657 w 2366387"/>
                <a:gd name="connsiteY1" fmla="*/ 32657 h 2670349"/>
                <a:gd name="connsiteX2" fmla="*/ 75363 w 2366387"/>
                <a:gd name="connsiteY2" fmla="*/ 32657 h 2670349"/>
                <a:gd name="connsiteX3" fmla="*/ 75363 w 2366387"/>
                <a:gd name="connsiteY3" fmla="*/ 85411 h 2670349"/>
                <a:gd name="connsiteX4" fmla="*/ 135653 w 2366387"/>
                <a:gd name="connsiteY4" fmla="*/ 85411 h 2670349"/>
                <a:gd name="connsiteX5" fmla="*/ 135653 w 2366387"/>
                <a:gd name="connsiteY5" fmla="*/ 100484 h 2670349"/>
                <a:gd name="connsiteX6" fmla="*/ 195943 w 2366387"/>
                <a:gd name="connsiteY6" fmla="*/ 100484 h 2670349"/>
                <a:gd name="connsiteX7" fmla="*/ 195943 w 2366387"/>
                <a:gd name="connsiteY7" fmla="*/ 148213 h 2670349"/>
                <a:gd name="connsiteX8" fmla="*/ 251209 w 2366387"/>
                <a:gd name="connsiteY8" fmla="*/ 148213 h 2670349"/>
                <a:gd name="connsiteX9" fmla="*/ 251209 w 2366387"/>
                <a:gd name="connsiteY9" fmla="*/ 193431 h 2670349"/>
                <a:gd name="connsiteX10" fmla="*/ 273818 w 2366387"/>
                <a:gd name="connsiteY10" fmla="*/ 193431 h 2670349"/>
                <a:gd name="connsiteX11" fmla="*/ 273818 w 2366387"/>
                <a:gd name="connsiteY11" fmla="*/ 251209 h 2670349"/>
                <a:gd name="connsiteX12" fmla="*/ 291402 w 2366387"/>
                <a:gd name="connsiteY12" fmla="*/ 251209 h 2670349"/>
                <a:gd name="connsiteX13" fmla="*/ 291402 w 2366387"/>
                <a:gd name="connsiteY13" fmla="*/ 324059 h 2670349"/>
                <a:gd name="connsiteX14" fmla="*/ 329084 w 2366387"/>
                <a:gd name="connsiteY14" fmla="*/ 324059 h 2670349"/>
                <a:gd name="connsiteX15" fmla="*/ 329084 w 2366387"/>
                <a:gd name="connsiteY15" fmla="*/ 354204 h 2670349"/>
                <a:gd name="connsiteX16" fmla="*/ 369277 w 2366387"/>
                <a:gd name="connsiteY16" fmla="*/ 354204 h 2670349"/>
                <a:gd name="connsiteX17" fmla="*/ 369277 w 2366387"/>
                <a:gd name="connsiteY17" fmla="*/ 411982 h 2670349"/>
                <a:gd name="connsiteX18" fmla="*/ 384349 w 2366387"/>
                <a:gd name="connsiteY18" fmla="*/ 411982 h 2670349"/>
                <a:gd name="connsiteX19" fmla="*/ 384349 w 2366387"/>
                <a:gd name="connsiteY19" fmla="*/ 442128 h 2670349"/>
                <a:gd name="connsiteX20" fmla="*/ 406958 w 2366387"/>
                <a:gd name="connsiteY20" fmla="*/ 442128 h 2670349"/>
                <a:gd name="connsiteX21" fmla="*/ 406958 w 2366387"/>
                <a:gd name="connsiteY21" fmla="*/ 499906 h 2670349"/>
                <a:gd name="connsiteX22" fmla="*/ 422031 w 2366387"/>
                <a:gd name="connsiteY22" fmla="*/ 499906 h 2670349"/>
                <a:gd name="connsiteX23" fmla="*/ 422031 w 2366387"/>
                <a:gd name="connsiteY23" fmla="*/ 542611 h 2670349"/>
                <a:gd name="connsiteX24" fmla="*/ 449664 w 2366387"/>
                <a:gd name="connsiteY24" fmla="*/ 542611 h 2670349"/>
                <a:gd name="connsiteX25" fmla="*/ 449664 w 2366387"/>
                <a:gd name="connsiteY25" fmla="*/ 602901 h 2670349"/>
                <a:gd name="connsiteX26" fmla="*/ 464736 w 2366387"/>
                <a:gd name="connsiteY26" fmla="*/ 602901 h 2670349"/>
                <a:gd name="connsiteX27" fmla="*/ 464736 w 2366387"/>
                <a:gd name="connsiteY27" fmla="*/ 640582 h 2670349"/>
                <a:gd name="connsiteX28" fmla="*/ 489857 w 2366387"/>
                <a:gd name="connsiteY28" fmla="*/ 640582 h 2670349"/>
                <a:gd name="connsiteX29" fmla="*/ 489857 w 2366387"/>
                <a:gd name="connsiteY29" fmla="*/ 683288 h 2670349"/>
                <a:gd name="connsiteX30" fmla="*/ 512466 w 2366387"/>
                <a:gd name="connsiteY30" fmla="*/ 683288 h 2670349"/>
                <a:gd name="connsiteX31" fmla="*/ 512466 w 2366387"/>
                <a:gd name="connsiteY31" fmla="*/ 738554 h 2670349"/>
                <a:gd name="connsiteX32" fmla="*/ 537587 w 2366387"/>
                <a:gd name="connsiteY32" fmla="*/ 738554 h 2670349"/>
                <a:gd name="connsiteX33" fmla="*/ 537587 w 2366387"/>
                <a:gd name="connsiteY33" fmla="*/ 811404 h 2670349"/>
                <a:gd name="connsiteX34" fmla="*/ 557684 w 2366387"/>
                <a:gd name="connsiteY34" fmla="*/ 811404 h 2670349"/>
                <a:gd name="connsiteX35" fmla="*/ 557684 w 2366387"/>
                <a:gd name="connsiteY35" fmla="*/ 854110 h 2670349"/>
                <a:gd name="connsiteX36" fmla="*/ 582804 w 2366387"/>
                <a:gd name="connsiteY36" fmla="*/ 854110 h 2670349"/>
                <a:gd name="connsiteX37" fmla="*/ 582804 w 2366387"/>
                <a:gd name="connsiteY37" fmla="*/ 911888 h 2670349"/>
                <a:gd name="connsiteX38" fmla="*/ 622998 w 2366387"/>
                <a:gd name="connsiteY38" fmla="*/ 911888 h 2670349"/>
                <a:gd name="connsiteX39" fmla="*/ 622998 w 2366387"/>
                <a:gd name="connsiteY39" fmla="*/ 939521 h 2670349"/>
                <a:gd name="connsiteX40" fmla="*/ 643095 w 2366387"/>
                <a:gd name="connsiteY40" fmla="*/ 939521 h 2670349"/>
                <a:gd name="connsiteX41" fmla="*/ 643095 w 2366387"/>
                <a:gd name="connsiteY41" fmla="*/ 974690 h 2670349"/>
                <a:gd name="connsiteX42" fmla="*/ 668215 w 2366387"/>
                <a:gd name="connsiteY42" fmla="*/ 974690 h 2670349"/>
                <a:gd name="connsiteX43" fmla="*/ 668215 w 2366387"/>
                <a:gd name="connsiteY43" fmla="*/ 999811 h 2670349"/>
                <a:gd name="connsiteX44" fmla="*/ 685800 w 2366387"/>
                <a:gd name="connsiteY44" fmla="*/ 999811 h 2670349"/>
                <a:gd name="connsiteX45" fmla="*/ 685800 w 2366387"/>
                <a:gd name="connsiteY45" fmla="*/ 1047541 h 2670349"/>
                <a:gd name="connsiteX46" fmla="*/ 725993 w 2366387"/>
                <a:gd name="connsiteY46" fmla="*/ 1047541 h 2670349"/>
                <a:gd name="connsiteX47" fmla="*/ 725993 w 2366387"/>
                <a:gd name="connsiteY47" fmla="*/ 1087734 h 2670349"/>
                <a:gd name="connsiteX48" fmla="*/ 758651 w 2366387"/>
                <a:gd name="connsiteY48" fmla="*/ 1087734 h 2670349"/>
                <a:gd name="connsiteX49" fmla="*/ 758651 w 2366387"/>
                <a:gd name="connsiteY49" fmla="*/ 1120391 h 2670349"/>
                <a:gd name="connsiteX50" fmla="*/ 773723 w 2366387"/>
                <a:gd name="connsiteY50" fmla="*/ 1120391 h 2670349"/>
                <a:gd name="connsiteX51" fmla="*/ 773723 w 2366387"/>
                <a:gd name="connsiteY51" fmla="*/ 1168121 h 2670349"/>
                <a:gd name="connsiteX52" fmla="*/ 798844 w 2366387"/>
                <a:gd name="connsiteY52" fmla="*/ 1168121 h 2670349"/>
                <a:gd name="connsiteX53" fmla="*/ 798844 w 2366387"/>
                <a:gd name="connsiteY53" fmla="*/ 1228411 h 2670349"/>
                <a:gd name="connsiteX54" fmla="*/ 816429 w 2366387"/>
                <a:gd name="connsiteY54" fmla="*/ 1228411 h 2670349"/>
                <a:gd name="connsiteX55" fmla="*/ 816429 w 2366387"/>
                <a:gd name="connsiteY55" fmla="*/ 1258556 h 2670349"/>
                <a:gd name="connsiteX56" fmla="*/ 844062 w 2366387"/>
                <a:gd name="connsiteY56" fmla="*/ 1258556 h 2670349"/>
                <a:gd name="connsiteX57" fmla="*/ 844062 w 2366387"/>
                <a:gd name="connsiteY57" fmla="*/ 1313822 h 2670349"/>
                <a:gd name="connsiteX58" fmla="*/ 876719 w 2366387"/>
                <a:gd name="connsiteY58" fmla="*/ 1313822 h 2670349"/>
                <a:gd name="connsiteX59" fmla="*/ 876719 w 2366387"/>
                <a:gd name="connsiteY59" fmla="*/ 1341455 h 2670349"/>
                <a:gd name="connsiteX60" fmla="*/ 896815 w 2366387"/>
                <a:gd name="connsiteY60" fmla="*/ 1341455 h 2670349"/>
                <a:gd name="connsiteX61" fmla="*/ 896815 w 2366387"/>
                <a:gd name="connsiteY61" fmla="*/ 1424354 h 2670349"/>
                <a:gd name="connsiteX62" fmla="*/ 919424 w 2366387"/>
                <a:gd name="connsiteY62" fmla="*/ 1424354 h 2670349"/>
                <a:gd name="connsiteX63" fmla="*/ 919424 w 2366387"/>
                <a:gd name="connsiteY63" fmla="*/ 1462035 h 2670349"/>
                <a:gd name="connsiteX64" fmla="*/ 967154 w 2366387"/>
                <a:gd name="connsiteY64" fmla="*/ 1462035 h 2670349"/>
                <a:gd name="connsiteX65" fmla="*/ 967154 w 2366387"/>
                <a:gd name="connsiteY65" fmla="*/ 1504741 h 2670349"/>
                <a:gd name="connsiteX66" fmla="*/ 1007347 w 2366387"/>
                <a:gd name="connsiteY66" fmla="*/ 1504741 h 2670349"/>
                <a:gd name="connsiteX67" fmla="*/ 1007347 w 2366387"/>
                <a:gd name="connsiteY67" fmla="*/ 1539910 h 2670349"/>
                <a:gd name="connsiteX68" fmla="*/ 1024932 w 2366387"/>
                <a:gd name="connsiteY68" fmla="*/ 1539910 h 2670349"/>
                <a:gd name="connsiteX69" fmla="*/ 1024932 w 2366387"/>
                <a:gd name="connsiteY69" fmla="*/ 1577591 h 2670349"/>
                <a:gd name="connsiteX70" fmla="*/ 1057589 w 2366387"/>
                <a:gd name="connsiteY70" fmla="*/ 1577591 h 2670349"/>
                <a:gd name="connsiteX71" fmla="*/ 1057589 w 2366387"/>
                <a:gd name="connsiteY71" fmla="*/ 1602712 h 2670349"/>
                <a:gd name="connsiteX72" fmla="*/ 1097782 w 2366387"/>
                <a:gd name="connsiteY72" fmla="*/ 1602712 h 2670349"/>
                <a:gd name="connsiteX73" fmla="*/ 1097782 w 2366387"/>
                <a:gd name="connsiteY73" fmla="*/ 1660490 h 2670349"/>
                <a:gd name="connsiteX74" fmla="*/ 1143000 w 2366387"/>
                <a:gd name="connsiteY74" fmla="*/ 1660490 h 2670349"/>
                <a:gd name="connsiteX75" fmla="*/ 1143000 w 2366387"/>
                <a:gd name="connsiteY75" fmla="*/ 1675563 h 2670349"/>
                <a:gd name="connsiteX76" fmla="*/ 1168121 w 2366387"/>
                <a:gd name="connsiteY76" fmla="*/ 1675563 h 2670349"/>
                <a:gd name="connsiteX77" fmla="*/ 1168121 w 2366387"/>
                <a:gd name="connsiteY77" fmla="*/ 1763486 h 2670349"/>
                <a:gd name="connsiteX78" fmla="*/ 1213338 w 2366387"/>
                <a:gd name="connsiteY78" fmla="*/ 1763486 h 2670349"/>
                <a:gd name="connsiteX79" fmla="*/ 1213338 w 2366387"/>
                <a:gd name="connsiteY79" fmla="*/ 1791119 h 2670349"/>
                <a:gd name="connsiteX80" fmla="*/ 1251020 w 2366387"/>
                <a:gd name="connsiteY80" fmla="*/ 1791119 h 2670349"/>
                <a:gd name="connsiteX81" fmla="*/ 1251020 w 2366387"/>
                <a:gd name="connsiteY81" fmla="*/ 1833824 h 2670349"/>
                <a:gd name="connsiteX82" fmla="*/ 1306286 w 2366387"/>
                <a:gd name="connsiteY82" fmla="*/ 1833824 h 2670349"/>
                <a:gd name="connsiteX83" fmla="*/ 1306286 w 2366387"/>
                <a:gd name="connsiteY83" fmla="*/ 1879042 h 2670349"/>
                <a:gd name="connsiteX84" fmla="*/ 1343967 w 2366387"/>
                <a:gd name="connsiteY84" fmla="*/ 1879042 h 2670349"/>
                <a:gd name="connsiteX85" fmla="*/ 1343967 w 2366387"/>
                <a:gd name="connsiteY85" fmla="*/ 1921747 h 2670349"/>
                <a:gd name="connsiteX86" fmla="*/ 1376624 w 2366387"/>
                <a:gd name="connsiteY86" fmla="*/ 1921747 h 2670349"/>
                <a:gd name="connsiteX87" fmla="*/ 1376624 w 2366387"/>
                <a:gd name="connsiteY87" fmla="*/ 1971989 h 2670349"/>
                <a:gd name="connsiteX88" fmla="*/ 1441938 w 2366387"/>
                <a:gd name="connsiteY88" fmla="*/ 1971989 h 2670349"/>
                <a:gd name="connsiteX89" fmla="*/ 1441938 w 2366387"/>
                <a:gd name="connsiteY89" fmla="*/ 1989574 h 2670349"/>
                <a:gd name="connsiteX90" fmla="*/ 1472084 w 2366387"/>
                <a:gd name="connsiteY90" fmla="*/ 1989574 h 2670349"/>
                <a:gd name="connsiteX91" fmla="*/ 1472084 w 2366387"/>
                <a:gd name="connsiteY91" fmla="*/ 2022231 h 2670349"/>
                <a:gd name="connsiteX92" fmla="*/ 1472084 w 2366387"/>
                <a:gd name="connsiteY92" fmla="*/ 2022231 h 2670349"/>
                <a:gd name="connsiteX93" fmla="*/ 1472084 w 2366387"/>
                <a:gd name="connsiteY93" fmla="*/ 2067448 h 2670349"/>
                <a:gd name="connsiteX94" fmla="*/ 1517301 w 2366387"/>
                <a:gd name="connsiteY94" fmla="*/ 2067448 h 2670349"/>
                <a:gd name="connsiteX95" fmla="*/ 1517301 w 2366387"/>
                <a:gd name="connsiteY95" fmla="*/ 2127738 h 2670349"/>
                <a:gd name="connsiteX96" fmla="*/ 1539910 w 2366387"/>
                <a:gd name="connsiteY96" fmla="*/ 2127738 h 2670349"/>
                <a:gd name="connsiteX97" fmla="*/ 1539910 w 2366387"/>
                <a:gd name="connsiteY97" fmla="*/ 2150347 h 2670349"/>
                <a:gd name="connsiteX98" fmla="*/ 1597688 w 2366387"/>
                <a:gd name="connsiteY98" fmla="*/ 2150347 h 2670349"/>
                <a:gd name="connsiteX99" fmla="*/ 1597688 w 2366387"/>
                <a:gd name="connsiteY99" fmla="*/ 2175468 h 2670349"/>
                <a:gd name="connsiteX100" fmla="*/ 1652954 w 2366387"/>
                <a:gd name="connsiteY100" fmla="*/ 2175468 h 2670349"/>
                <a:gd name="connsiteX101" fmla="*/ 1652954 w 2366387"/>
                <a:gd name="connsiteY101" fmla="*/ 2205613 h 2670349"/>
                <a:gd name="connsiteX102" fmla="*/ 1723292 w 2366387"/>
                <a:gd name="connsiteY102" fmla="*/ 2205613 h 2670349"/>
                <a:gd name="connsiteX103" fmla="*/ 1723292 w 2366387"/>
                <a:gd name="connsiteY103" fmla="*/ 2260879 h 2670349"/>
                <a:gd name="connsiteX104" fmla="*/ 1753437 w 2366387"/>
                <a:gd name="connsiteY104" fmla="*/ 2260879 h 2670349"/>
                <a:gd name="connsiteX105" fmla="*/ 1753437 w 2366387"/>
                <a:gd name="connsiteY105" fmla="*/ 2323681 h 2670349"/>
                <a:gd name="connsiteX106" fmla="*/ 1771022 w 2366387"/>
                <a:gd name="connsiteY106" fmla="*/ 2323681 h 2670349"/>
                <a:gd name="connsiteX107" fmla="*/ 1771022 w 2366387"/>
                <a:gd name="connsiteY107" fmla="*/ 2358851 h 2670349"/>
                <a:gd name="connsiteX108" fmla="*/ 1896626 w 2366387"/>
                <a:gd name="connsiteY108" fmla="*/ 2358851 h 2670349"/>
                <a:gd name="connsiteX109" fmla="*/ 1896626 w 2366387"/>
                <a:gd name="connsiteY109" fmla="*/ 2406580 h 2670349"/>
                <a:gd name="connsiteX110" fmla="*/ 2054888 w 2366387"/>
                <a:gd name="connsiteY110" fmla="*/ 2406580 h 2670349"/>
                <a:gd name="connsiteX111" fmla="*/ 2054888 w 2366387"/>
                <a:gd name="connsiteY111" fmla="*/ 2499528 h 2670349"/>
                <a:gd name="connsiteX112" fmla="*/ 2218174 w 2366387"/>
                <a:gd name="connsiteY112" fmla="*/ 2499528 h 2670349"/>
                <a:gd name="connsiteX113" fmla="*/ 2218174 w 2366387"/>
                <a:gd name="connsiteY113" fmla="*/ 2670349 h 2670349"/>
                <a:gd name="connsiteX114" fmla="*/ 2366387 w 2366387"/>
                <a:gd name="connsiteY114" fmla="*/ 2670349 h 267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366387" h="2670349">
                  <a:moveTo>
                    <a:pt x="0" y="0"/>
                  </a:moveTo>
                  <a:lnTo>
                    <a:pt x="32657" y="32657"/>
                  </a:lnTo>
                  <a:lnTo>
                    <a:pt x="75363" y="32657"/>
                  </a:lnTo>
                  <a:lnTo>
                    <a:pt x="75363" y="85411"/>
                  </a:lnTo>
                  <a:lnTo>
                    <a:pt x="135653" y="85411"/>
                  </a:lnTo>
                  <a:lnTo>
                    <a:pt x="135653" y="100484"/>
                  </a:lnTo>
                  <a:lnTo>
                    <a:pt x="195943" y="100484"/>
                  </a:lnTo>
                  <a:lnTo>
                    <a:pt x="195943" y="148213"/>
                  </a:lnTo>
                  <a:lnTo>
                    <a:pt x="251209" y="148213"/>
                  </a:lnTo>
                  <a:lnTo>
                    <a:pt x="251209" y="193431"/>
                  </a:lnTo>
                  <a:lnTo>
                    <a:pt x="273818" y="193431"/>
                  </a:lnTo>
                  <a:lnTo>
                    <a:pt x="273818" y="251209"/>
                  </a:lnTo>
                  <a:lnTo>
                    <a:pt x="291402" y="251209"/>
                  </a:lnTo>
                  <a:lnTo>
                    <a:pt x="291402" y="324059"/>
                  </a:lnTo>
                  <a:lnTo>
                    <a:pt x="329084" y="324059"/>
                  </a:lnTo>
                  <a:lnTo>
                    <a:pt x="329084" y="354204"/>
                  </a:lnTo>
                  <a:lnTo>
                    <a:pt x="369277" y="354204"/>
                  </a:lnTo>
                  <a:lnTo>
                    <a:pt x="369277" y="411982"/>
                  </a:lnTo>
                  <a:lnTo>
                    <a:pt x="384349" y="411982"/>
                  </a:lnTo>
                  <a:lnTo>
                    <a:pt x="384349" y="442128"/>
                  </a:lnTo>
                  <a:lnTo>
                    <a:pt x="406958" y="442128"/>
                  </a:lnTo>
                  <a:lnTo>
                    <a:pt x="406958" y="499906"/>
                  </a:lnTo>
                  <a:lnTo>
                    <a:pt x="422031" y="499906"/>
                  </a:lnTo>
                  <a:lnTo>
                    <a:pt x="422031" y="542611"/>
                  </a:lnTo>
                  <a:lnTo>
                    <a:pt x="449664" y="542611"/>
                  </a:lnTo>
                  <a:lnTo>
                    <a:pt x="449664" y="602901"/>
                  </a:lnTo>
                  <a:lnTo>
                    <a:pt x="464736" y="602901"/>
                  </a:lnTo>
                  <a:lnTo>
                    <a:pt x="464736" y="640582"/>
                  </a:lnTo>
                  <a:lnTo>
                    <a:pt x="489857" y="640582"/>
                  </a:lnTo>
                  <a:lnTo>
                    <a:pt x="489857" y="683288"/>
                  </a:lnTo>
                  <a:lnTo>
                    <a:pt x="512466" y="683288"/>
                  </a:lnTo>
                  <a:lnTo>
                    <a:pt x="512466" y="738554"/>
                  </a:lnTo>
                  <a:lnTo>
                    <a:pt x="537587" y="738554"/>
                  </a:lnTo>
                  <a:lnTo>
                    <a:pt x="537587" y="811404"/>
                  </a:lnTo>
                  <a:lnTo>
                    <a:pt x="557684" y="811404"/>
                  </a:lnTo>
                  <a:lnTo>
                    <a:pt x="557684" y="854110"/>
                  </a:lnTo>
                  <a:lnTo>
                    <a:pt x="582804" y="854110"/>
                  </a:lnTo>
                  <a:lnTo>
                    <a:pt x="582804" y="911888"/>
                  </a:lnTo>
                  <a:lnTo>
                    <a:pt x="622998" y="911888"/>
                  </a:lnTo>
                  <a:lnTo>
                    <a:pt x="622998" y="939521"/>
                  </a:lnTo>
                  <a:lnTo>
                    <a:pt x="643095" y="939521"/>
                  </a:lnTo>
                  <a:lnTo>
                    <a:pt x="643095" y="974690"/>
                  </a:lnTo>
                  <a:lnTo>
                    <a:pt x="668215" y="974690"/>
                  </a:lnTo>
                  <a:lnTo>
                    <a:pt x="668215" y="999811"/>
                  </a:lnTo>
                  <a:lnTo>
                    <a:pt x="685800" y="999811"/>
                  </a:lnTo>
                  <a:lnTo>
                    <a:pt x="685800" y="1047541"/>
                  </a:lnTo>
                  <a:lnTo>
                    <a:pt x="725993" y="1047541"/>
                  </a:lnTo>
                  <a:lnTo>
                    <a:pt x="725993" y="1087734"/>
                  </a:lnTo>
                  <a:lnTo>
                    <a:pt x="758651" y="1087734"/>
                  </a:lnTo>
                  <a:lnTo>
                    <a:pt x="758651" y="1120391"/>
                  </a:lnTo>
                  <a:lnTo>
                    <a:pt x="773723" y="1120391"/>
                  </a:lnTo>
                  <a:lnTo>
                    <a:pt x="773723" y="1168121"/>
                  </a:lnTo>
                  <a:lnTo>
                    <a:pt x="798844" y="1168121"/>
                  </a:lnTo>
                  <a:lnTo>
                    <a:pt x="798844" y="1228411"/>
                  </a:lnTo>
                  <a:lnTo>
                    <a:pt x="816429" y="1228411"/>
                  </a:lnTo>
                  <a:lnTo>
                    <a:pt x="816429" y="1258556"/>
                  </a:lnTo>
                  <a:lnTo>
                    <a:pt x="844062" y="1258556"/>
                  </a:lnTo>
                  <a:lnTo>
                    <a:pt x="844062" y="1313822"/>
                  </a:lnTo>
                  <a:lnTo>
                    <a:pt x="876719" y="1313822"/>
                  </a:lnTo>
                  <a:lnTo>
                    <a:pt x="876719" y="1341455"/>
                  </a:lnTo>
                  <a:lnTo>
                    <a:pt x="896815" y="1341455"/>
                  </a:lnTo>
                  <a:lnTo>
                    <a:pt x="896815" y="1424354"/>
                  </a:lnTo>
                  <a:lnTo>
                    <a:pt x="919424" y="1424354"/>
                  </a:lnTo>
                  <a:lnTo>
                    <a:pt x="919424" y="1462035"/>
                  </a:lnTo>
                  <a:lnTo>
                    <a:pt x="967154" y="1462035"/>
                  </a:lnTo>
                  <a:lnTo>
                    <a:pt x="967154" y="1504741"/>
                  </a:lnTo>
                  <a:lnTo>
                    <a:pt x="1007347" y="1504741"/>
                  </a:lnTo>
                  <a:lnTo>
                    <a:pt x="1007347" y="1539910"/>
                  </a:lnTo>
                  <a:lnTo>
                    <a:pt x="1024932" y="1539910"/>
                  </a:lnTo>
                  <a:lnTo>
                    <a:pt x="1024932" y="1577591"/>
                  </a:lnTo>
                  <a:lnTo>
                    <a:pt x="1057589" y="1577591"/>
                  </a:lnTo>
                  <a:lnTo>
                    <a:pt x="1057589" y="1602712"/>
                  </a:lnTo>
                  <a:lnTo>
                    <a:pt x="1097782" y="1602712"/>
                  </a:lnTo>
                  <a:lnTo>
                    <a:pt x="1097782" y="1660490"/>
                  </a:lnTo>
                  <a:lnTo>
                    <a:pt x="1143000" y="1660490"/>
                  </a:lnTo>
                  <a:lnTo>
                    <a:pt x="1143000" y="1675563"/>
                  </a:lnTo>
                  <a:lnTo>
                    <a:pt x="1168121" y="1675563"/>
                  </a:lnTo>
                  <a:lnTo>
                    <a:pt x="1168121" y="1763486"/>
                  </a:lnTo>
                  <a:lnTo>
                    <a:pt x="1213338" y="1763486"/>
                  </a:lnTo>
                  <a:lnTo>
                    <a:pt x="1213338" y="1791119"/>
                  </a:lnTo>
                  <a:lnTo>
                    <a:pt x="1251020" y="1791119"/>
                  </a:lnTo>
                  <a:lnTo>
                    <a:pt x="1251020" y="1833824"/>
                  </a:lnTo>
                  <a:lnTo>
                    <a:pt x="1306286" y="1833824"/>
                  </a:lnTo>
                  <a:lnTo>
                    <a:pt x="1306286" y="1879042"/>
                  </a:lnTo>
                  <a:lnTo>
                    <a:pt x="1343967" y="1879042"/>
                  </a:lnTo>
                  <a:lnTo>
                    <a:pt x="1343967" y="1921747"/>
                  </a:lnTo>
                  <a:lnTo>
                    <a:pt x="1376624" y="1921747"/>
                  </a:lnTo>
                  <a:lnTo>
                    <a:pt x="1376624" y="1971989"/>
                  </a:lnTo>
                  <a:lnTo>
                    <a:pt x="1441938" y="1971989"/>
                  </a:lnTo>
                  <a:lnTo>
                    <a:pt x="1441938" y="1989574"/>
                  </a:lnTo>
                  <a:lnTo>
                    <a:pt x="1472084" y="1989574"/>
                  </a:lnTo>
                  <a:lnTo>
                    <a:pt x="1472084" y="2022231"/>
                  </a:lnTo>
                  <a:lnTo>
                    <a:pt x="1472084" y="2022231"/>
                  </a:lnTo>
                  <a:lnTo>
                    <a:pt x="1472084" y="2067448"/>
                  </a:lnTo>
                  <a:lnTo>
                    <a:pt x="1517301" y="2067448"/>
                  </a:lnTo>
                  <a:lnTo>
                    <a:pt x="1517301" y="2127738"/>
                  </a:lnTo>
                  <a:lnTo>
                    <a:pt x="1539910" y="2127738"/>
                  </a:lnTo>
                  <a:lnTo>
                    <a:pt x="1539910" y="2150347"/>
                  </a:lnTo>
                  <a:lnTo>
                    <a:pt x="1597688" y="2150347"/>
                  </a:lnTo>
                  <a:lnTo>
                    <a:pt x="1597688" y="2175468"/>
                  </a:lnTo>
                  <a:lnTo>
                    <a:pt x="1652954" y="2175468"/>
                  </a:lnTo>
                  <a:lnTo>
                    <a:pt x="1652954" y="2205613"/>
                  </a:lnTo>
                  <a:lnTo>
                    <a:pt x="1723292" y="2205613"/>
                  </a:lnTo>
                  <a:lnTo>
                    <a:pt x="1723292" y="2260879"/>
                  </a:lnTo>
                  <a:lnTo>
                    <a:pt x="1753437" y="2260879"/>
                  </a:lnTo>
                  <a:lnTo>
                    <a:pt x="1753437" y="2323681"/>
                  </a:lnTo>
                  <a:lnTo>
                    <a:pt x="1771022" y="2323681"/>
                  </a:lnTo>
                  <a:lnTo>
                    <a:pt x="1771022" y="2358851"/>
                  </a:lnTo>
                  <a:lnTo>
                    <a:pt x="1896626" y="2358851"/>
                  </a:lnTo>
                  <a:lnTo>
                    <a:pt x="1896626" y="2406580"/>
                  </a:lnTo>
                  <a:lnTo>
                    <a:pt x="2054888" y="2406580"/>
                  </a:lnTo>
                  <a:lnTo>
                    <a:pt x="2054888" y="2499528"/>
                  </a:lnTo>
                  <a:lnTo>
                    <a:pt x="2218174" y="2499528"/>
                  </a:lnTo>
                  <a:lnTo>
                    <a:pt x="2218174" y="2670349"/>
                  </a:lnTo>
                  <a:lnTo>
                    <a:pt x="2366387" y="2670349"/>
                  </a:lnTo>
                </a:path>
              </a:pathLst>
            </a:custGeom>
            <a:noFill/>
            <a:ln w="19050">
              <a:solidFill>
                <a:srgbClr val="A41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353" name="Straight Connector 352"/>
            <p:cNvCxnSpPr/>
            <p:nvPr/>
          </p:nvCxnSpPr>
          <p:spPr>
            <a:xfrm>
              <a:off x="2850855" y="4369091"/>
              <a:ext cx="237600"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2855655" y="4579091"/>
              <a:ext cx="237600" cy="0"/>
            </a:xfrm>
            <a:prstGeom prst="line">
              <a:avLst/>
            </a:prstGeom>
            <a:ln w="19050">
              <a:solidFill>
                <a:srgbClr val="A41943"/>
              </a:solidFill>
            </a:ln>
          </p:spPr>
          <p:style>
            <a:lnRef idx="1">
              <a:schemeClr val="accent1"/>
            </a:lnRef>
            <a:fillRef idx="0">
              <a:schemeClr val="accent1"/>
            </a:fillRef>
            <a:effectRef idx="0">
              <a:schemeClr val="accent1"/>
            </a:effectRef>
            <a:fontRef idx="minor">
              <a:schemeClr val="tx1"/>
            </a:fontRef>
          </p:style>
        </p:cxnSp>
        <p:sp>
          <p:nvSpPr>
            <p:cNvPr id="359" name="TextBox 358"/>
            <p:cNvSpPr txBox="1"/>
            <p:nvPr/>
          </p:nvSpPr>
          <p:spPr>
            <a:xfrm>
              <a:off x="3654195" y="5548203"/>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151</a:t>
              </a:r>
            </a:p>
          </p:txBody>
        </p:sp>
        <p:sp>
          <p:nvSpPr>
            <p:cNvPr id="360" name="TextBox 359"/>
            <p:cNvSpPr txBox="1"/>
            <p:nvPr/>
          </p:nvSpPr>
          <p:spPr>
            <a:xfrm>
              <a:off x="3652736" y="5765796"/>
              <a:ext cx="217300"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104</a:t>
              </a:r>
            </a:p>
          </p:txBody>
        </p:sp>
        <p:sp>
          <p:nvSpPr>
            <p:cNvPr id="361" name="TextBox 360"/>
            <p:cNvSpPr txBox="1"/>
            <p:nvPr/>
          </p:nvSpPr>
          <p:spPr>
            <a:xfrm>
              <a:off x="3998292" y="5548203"/>
              <a:ext cx="144867"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91</a:t>
              </a:r>
            </a:p>
          </p:txBody>
        </p:sp>
        <p:sp>
          <p:nvSpPr>
            <p:cNvPr id="362" name="TextBox 361"/>
            <p:cNvSpPr txBox="1"/>
            <p:nvPr/>
          </p:nvSpPr>
          <p:spPr>
            <a:xfrm>
              <a:off x="3996833" y="5765796"/>
              <a:ext cx="144867"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59</a:t>
              </a:r>
            </a:p>
          </p:txBody>
        </p:sp>
        <p:sp>
          <p:nvSpPr>
            <p:cNvPr id="363" name="TextBox 362"/>
            <p:cNvSpPr txBox="1"/>
            <p:nvPr/>
          </p:nvSpPr>
          <p:spPr>
            <a:xfrm>
              <a:off x="4305439" y="5548203"/>
              <a:ext cx="144867"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41</a:t>
              </a:r>
            </a:p>
          </p:txBody>
        </p:sp>
        <p:sp>
          <p:nvSpPr>
            <p:cNvPr id="364" name="TextBox 363"/>
            <p:cNvSpPr txBox="1"/>
            <p:nvPr/>
          </p:nvSpPr>
          <p:spPr>
            <a:xfrm>
              <a:off x="4303981" y="5765796"/>
              <a:ext cx="144867"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19</a:t>
              </a:r>
            </a:p>
          </p:txBody>
        </p:sp>
        <p:sp>
          <p:nvSpPr>
            <p:cNvPr id="365" name="TextBox 364"/>
            <p:cNvSpPr txBox="1"/>
            <p:nvPr/>
          </p:nvSpPr>
          <p:spPr>
            <a:xfrm>
              <a:off x="4646936" y="5548203"/>
              <a:ext cx="144867"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16</a:t>
              </a:r>
            </a:p>
          </p:txBody>
        </p:sp>
        <p:sp>
          <p:nvSpPr>
            <p:cNvPr id="366" name="TextBox 365"/>
            <p:cNvSpPr txBox="1"/>
            <p:nvPr/>
          </p:nvSpPr>
          <p:spPr>
            <a:xfrm>
              <a:off x="4717909" y="5765796"/>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a:t>
              </a:r>
            </a:p>
          </p:txBody>
        </p:sp>
        <p:sp>
          <p:nvSpPr>
            <p:cNvPr id="367" name="TextBox 366"/>
            <p:cNvSpPr txBox="1"/>
            <p:nvPr/>
          </p:nvSpPr>
          <p:spPr>
            <a:xfrm>
              <a:off x="5011494" y="5548203"/>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
          <p:nvSpPr>
            <p:cNvPr id="368" name="TextBox 367"/>
            <p:cNvSpPr txBox="1"/>
            <p:nvPr/>
          </p:nvSpPr>
          <p:spPr>
            <a:xfrm>
              <a:off x="5010036" y="5765796"/>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369" name="TextBox 368"/>
            <p:cNvSpPr txBox="1"/>
            <p:nvPr/>
          </p:nvSpPr>
          <p:spPr>
            <a:xfrm>
              <a:off x="5327602" y="5548203"/>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370" name="TextBox 369"/>
            <p:cNvSpPr txBox="1"/>
            <p:nvPr/>
          </p:nvSpPr>
          <p:spPr>
            <a:xfrm>
              <a:off x="5326144" y="5765796"/>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371" name="TextBox 370"/>
            <p:cNvSpPr txBox="1"/>
            <p:nvPr/>
          </p:nvSpPr>
          <p:spPr>
            <a:xfrm>
              <a:off x="5659803" y="5548203"/>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372" name="TextBox 371"/>
            <p:cNvSpPr txBox="1"/>
            <p:nvPr/>
          </p:nvSpPr>
          <p:spPr>
            <a:xfrm>
              <a:off x="5658344" y="5765796"/>
              <a:ext cx="72434" cy="199937"/>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grpSp>
      <p:grpSp>
        <p:nvGrpSpPr>
          <p:cNvPr id="4" name="Group 3"/>
          <p:cNvGrpSpPr/>
          <p:nvPr/>
        </p:nvGrpSpPr>
        <p:grpSpPr>
          <a:xfrm>
            <a:off x="5961889" y="1514193"/>
            <a:ext cx="4476681" cy="4257834"/>
            <a:chOff x="6854253" y="1395656"/>
            <a:chExt cx="3816258" cy="4565614"/>
          </a:xfrm>
        </p:grpSpPr>
        <p:sp>
          <p:nvSpPr>
            <p:cNvPr id="296" name="TextBox 295">
              <a:extLst>
                <a:ext uri="{FF2B5EF4-FFF2-40B4-BE49-F238E27FC236}">
                  <a16:creationId xmlns:a16="http://schemas.microsoft.com/office/drawing/2014/main" id="{D133E12B-A073-464E-AB05-F700496CA360}"/>
                </a:ext>
              </a:extLst>
            </p:cNvPr>
            <p:cNvSpPr txBox="1"/>
            <p:nvPr/>
          </p:nvSpPr>
          <p:spPr>
            <a:xfrm>
              <a:off x="7423231" y="1395656"/>
              <a:ext cx="2984530" cy="363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OS – Low Volume</a:t>
              </a:r>
            </a:p>
          </p:txBody>
        </p:sp>
        <p:grpSp>
          <p:nvGrpSpPr>
            <p:cNvPr id="301" name="Group 300"/>
            <p:cNvGrpSpPr/>
            <p:nvPr/>
          </p:nvGrpSpPr>
          <p:grpSpPr>
            <a:xfrm>
              <a:off x="7068116" y="2223206"/>
              <a:ext cx="359874" cy="231018"/>
              <a:chOff x="1509811" y="2049312"/>
              <a:chExt cx="359874" cy="231018"/>
            </a:xfrm>
          </p:grpSpPr>
          <p:cxnSp>
            <p:nvCxnSpPr>
              <p:cNvPr id="302" name="Straight Connector 301"/>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0.8</a:t>
                </a:r>
              </a:p>
            </p:txBody>
          </p:sp>
        </p:grpSp>
        <p:sp>
          <p:nvSpPr>
            <p:cNvPr id="305" name="TextBox 304"/>
            <p:cNvSpPr txBox="1"/>
            <p:nvPr/>
          </p:nvSpPr>
          <p:spPr>
            <a:xfrm>
              <a:off x="8491331" y="5265568"/>
              <a:ext cx="788481"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OS months</a:t>
              </a:r>
            </a:p>
          </p:txBody>
        </p:sp>
        <p:sp>
          <p:nvSpPr>
            <p:cNvPr id="306" name="Freeform 305"/>
            <p:cNvSpPr/>
            <p:nvPr/>
          </p:nvSpPr>
          <p:spPr>
            <a:xfrm>
              <a:off x="7423230" y="1745788"/>
              <a:ext cx="2984667" cy="3105288"/>
            </a:xfrm>
            <a:custGeom>
              <a:avLst/>
              <a:gdLst>
                <a:gd name="connsiteX0" fmla="*/ 0 w 7090117"/>
                <a:gd name="connsiteY0" fmla="*/ 0 h 3312942"/>
                <a:gd name="connsiteX1" fmla="*/ 0 w 7090117"/>
                <a:gd name="connsiteY1" fmla="*/ 3312942 h 3312942"/>
                <a:gd name="connsiteX2" fmla="*/ 7090117 w 7090117"/>
                <a:gd name="connsiteY2" fmla="*/ 3312942 h 3312942"/>
              </a:gdLst>
              <a:ahLst/>
              <a:cxnLst>
                <a:cxn ang="0">
                  <a:pos x="connsiteX0" y="connsiteY0"/>
                </a:cxn>
                <a:cxn ang="0">
                  <a:pos x="connsiteX1" y="connsiteY1"/>
                </a:cxn>
                <a:cxn ang="0">
                  <a:pos x="connsiteX2" y="connsiteY2"/>
                </a:cxn>
              </a:cxnLst>
              <a:rect l="l" t="t" r="r" b="b"/>
              <a:pathLst>
                <a:path w="7090117" h="3312942">
                  <a:moveTo>
                    <a:pt x="0" y="0"/>
                  </a:moveTo>
                  <a:lnTo>
                    <a:pt x="0" y="3312942"/>
                  </a:lnTo>
                  <a:lnTo>
                    <a:pt x="7090117" y="331294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07" name="Group 306"/>
            <p:cNvGrpSpPr/>
            <p:nvPr/>
          </p:nvGrpSpPr>
          <p:grpSpPr>
            <a:xfrm>
              <a:off x="8652794" y="4844454"/>
              <a:ext cx="169448" cy="324228"/>
              <a:chOff x="1784961" y="4806895"/>
              <a:chExt cx="169448" cy="324228"/>
            </a:xfrm>
          </p:grpSpPr>
          <p:sp>
            <p:nvSpPr>
              <p:cNvPr id="308" name="TextBox 307"/>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48</a:t>
                </a:r>
              </a:p>
            </p:txBody>
          </p:sp>
          <p:cxnSp>
            <p:nvCxnSpPr>
              <p:cNvPr id="309" name="Straight Connector 308"/>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p:nvGrpSpPr>
          <p:grpSpPr>
            <a:xfrm>
              <a:off x="9312609" y="4844859"/>
              <a:ext cx="169448" cy="324228"/>
              <a:chOff x="1784961" y="4806895"/>
              <a:chExt cx="169448" cy="324228"/>
            </a:xfrm>
          </p:grpSpPr>
          <p:sp>
            <p:nvSpPr>
              <p:cNvPr id="311" name="TextBox 310"/>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72</a:t>
                </a:r>
              </a:p>
            </p:txBody>
          </p:sp>
          <p:cxnSp>
            <p:nvCxnSpPr>
              <p:cNvPr id="312" name="Straight Connector 311"/>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p:nvGrpSpPr>
          <p:grpSpPr>
            <a:xfrm>
              <a:off x="7068116" y="2829168"/>
              <a:ext cx="359874" cy="231018"/>
              <a:chOff x="1509811" y="2049312"/>
              <a:chExt cx="359874" cy="231018"/>
            </a:xfrm>
          </p:grpSpPr>
          <p:cxnSp>
            <p:nvCxnSpPr>
              <p:cNvPr id="314" name="Straight Connector 313"/>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TextBox 314"/>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0.6</a:t>
                </a:r>
              </a:p>
            </p:txBody>
          </p:sp>
        </p:grpSp>
        <p:grpSp>
          <p:nvGrpSpPr>
            <p:cNvPr id="316" name="Group 315"/>
            <p:cNvGrpSpPr/>
            <p:nvPr/>
          </p:nvGrpSpPr>
          <p:grpSpPr>
            <a:xfrm>
              <a:off x="7068116" y="1631876"/>
              <a:ext cx="359874" cy="231018"/>
              <a:chOff x="1509811" y="2049312"/>
              <a:chExt cx="359874" cy="231018"/>
            </a:xfrm>
          </p:grpSpPr>
          <p:cxnSp>
            <p:nvCxnSpPr>
              <p:cNvPr id="317" name="Straight Connector 316"/>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TextBox 317"/>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grpSp>
        <p:grpSp>
          <p:nvGrpSpPr>
            <p:cNvPr id="319" name="Group 318"/>
            <p:cNvGrpSpPr/>
            <p:nvPr/>
          </p:nvGrpSpPr>
          <p:grpSpPr>
            <a:xfrm>
              <a:off x="7068116" y="3434247"/>
              <a:ext cx="359874" cy="231018"/>
              <a:chOff x="1509811" y="2049312"/>
              <a:chExt cx="359874" cy="231018"/>
            </a:xfrm>
          </p:grpSpPr>
          <p:cxnSp>
            <p:nvCxnSpPr>
              <p:cNvPr id="320" name="Straight Connector 319"/>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TextBox 320"/>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0.4</a:t>
                </a:r>
              </a:p>
            </p:txBody>
          </p:sp>
        </p:grpSp>
        <p:grpSp>
          <p:nvGrpSpPr>
            <p:cNvPr id="322" name="Group 321"/>
            <p:cNvGrpSpPr/>
            <p:nvPr/>
          </p:nvGrpSpPr>
          <p:grpSpPr>
            <a:xfrm>
              <a:off x="7068116" y="4635751"/>
              <a:ext cx="359874" cy="231018"/>
              <a:chOff x="1509811" y="2049312"/>
              <a:chExt cx="359874" cy="231018"/>
            </a:xfrm>
          </p:grpSpPr>
          <p:cxnSp>
            <p:nvCxnSpPr>
              <p:cNvPr id="323" name="Straight Connector 322"/>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0.0</a:t>
                </a:r>
              </a:p>
            </p:txBody>
          </p:sp>
        </p:grpSp>
        <p:grpSp>
          <p:nvGrpSpPr>
            <p:cNvPr id="325" name="Group 324"/>
            <p:cNvGrpSpPr/>
            <p:nvPr/>
          </p:nvGrpSpPr>
          <p:grpSpPr>
            <a:xfrm>
              <a:off x="7068116" y="4038530"/>
              <a:ext cx="359874" cy="231018"/>
              <a:chOff x="1509811" y="2049312"/>
              <a:chExt cx="359874" cy="231018"/>
            </a:xfrm>
          </p:grpSpPr>
          <p:cxnSp>
            <p:nvCxnSpPr>
              <p:cNvPr id="326" name="Straight Connector 325"/>
              <p:cNvCxnSpPr/>
              <p:nvPr/>
            </p:nvCxnSpPr>
            <p:spPr>
              <a:xfrm>
                <a:off x="1754981" y="2169502"/>
                <a:ext cx="1147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7" name="TextBox 326"/>
              <p:cNvSpPr txBox="1"/>
              <p:nvPr/>
            </p:nvSpPr>
            <p:spPr>
              <a:xfrm>
                <a:off x="1509811" y="2049312"/>
                <a:ext cx="211810" cy="231018"/>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0.2</a:t>
                </a:r>
              </a:p>
            </p:txBody>
          </p:sp>
        </p:grpSp>
        <p:sp>
          <p:nvSpPr>
            <p:cNvPr id="328" name="TextBox 327"/>
            <p:cNvSpPr txBox="1"/>
            <p:nvPr/>
          </p:nvSpPr>
          <p:spPr>
            <a:xfrm>
              <a:off x="7879866" y="4253469"/>
              <a:ext cx="952343" cy="462034"/>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 doce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alone</a:t>
              </a:r>
            </a:p>
          </p:txBody>
        </p:sp>
        <p:sp>
          <p:nvSpPr>
            <p:cNvPr id="329" name="TextBox 328"/>
            <p:cNvSpPr txBox="1"/>
            <p:nvPr/>
          </p:nvSpPr>
          <p:spPr>
            <a:xfrm>
              <a:off x="8648507" y="1711902"/>
              <a:ext cx="1684441" cy="495037"/>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HR, 1.04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(95% CI, 0.70–1.55)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a:t>
              </a:r>
              <a:r>
                <a:rPr kumimoji="0" lang="en-CA"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0.86</a:t>
              </a:r>
            </a:p>
          </p:txBody>
        </p:sp>
        <p:grpSp>
          <p:nvGrpSpPr>
            <p:cNvPr id="330" name="Group 329"/>
            <p:cNvGrpSpPr/>
            <p:nvPr/>
          </p:nvGrpSpPr>
          <p:grpSpPr>
            <a:xfrm>
              <a:off x="7661264" y="4844454"/>
              <a:ext cx="169448" cy="324228"/>
              <a:chOff x="1784961" y="4806895"/>
              <a:chExt cx="169448" cy="324228"/>
            </a:xfrm>
          </p:grpSpPr>
          <p:sp>
            <p:nvSpPr>
              <p:cNvPr id="331" name="TextBox 330"/>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a:t>
                </a:r>
              </a:p>
            </p:txBody>
          </p:sp>
          <p:cxnSp>
            <p:nvCxnSpPr>
              <p:cNvPr id="332" name="Straight Connector 331"/>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3" name="Group 332"/>
            <p:cNvGrpSpPr/>
            <p:nvPr/>
          </p:nvGrpSpPr>
          <p:grpSpPr>
            <a:xfrm>
              <a:off x="8322606" y="4844454"/>
              <a:ext cx="169448" cy="324228"/>
              <a:chOff x="1784961" y="4806895"/>
              <a:chExt cx="169448" cy="324228"/>
            </a:xfrm>
          </p:grpSpPr>
          <p:sp>
            <p:nvSpPr>
              <p:cNvPr id="334" name="TextBox 333"/>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36</a:t>
                </a:r>
              </a:p>
            </p:txBody>
          </p:sp>
          <p:cxnSp>
            <p:nvCxnSpPr>
              <p:cNvPr id="335" name="Straight Connector 334"/>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 name="Group 335"/>
            <p:cNvGrpSpPr/>
            <p:nvPr/>
          </p:nvGrpSpPr>
          <p:grpSpPr>
            <a:xfrm>
              <a:off x="7995045" y="4844454"/>
              <a:ext cx="169448" cy="324228"/>
              <a:chOff x="1784961" y="4806895"/>
              <a:chExt cx="169448" cy="324228"/>
            </a:xfrm>
          </p:grpSpPr>
          <p:sp>
            <p:nvSpPr>
              <p:cNvPr id="337" name="TextBox 336"/>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24</a:t>
                </a:r>
              </a:p>
            </p:txBody>
          </p:sp>
          <p:cxnSp>
            <p:nvCxnSpPr>
              <p:cNvPr id="338" name="Straight Connector 337"/>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 name="Group 338"/>
            <p:cNvGrpSpPr/>
            <p:nvPr/>
          </p:nvGrpSpPr>
          <p:grpSpPr>
            <a:xfrm>
              <a:off x="8986433" y="4844454"/>
              <a:ext cx="169448" cy="324228"/>
              <a:chOff x="1784961" y="4806895"/>
              <a:chExt cx="169448" cy="324228"/>
            </a:xfrm>
          </p:grpSpPr>
          <p:sp>
            <p:nvSpPr>
              <p:cNvPr id="340" name="TextBox 339"/>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60</a:t>
                </a:r>
              </a:p>
            </p:txBody>
          </p:sp>
          <p:cxnSp>
            <p:nvCxnSpPr>
              <p:cNvPr id="341" name="Straight Connector 340"/>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2" name="Group 341"/>
            <p:cNvGrpSpPr/>
            <p:nvPr/>
          </p:nvGrpSpPr>
          <p:grpSpPr>
            <a:xfrm>
              <a:off x="9650514" y="4844454"/>
              <a:ext cx="169448" cy="324228"/>
              <a:chOff x="1784961" y="4806895"/>
              <a:chExt cx="169448" cy="324228"/>
            </a:xfrm>
          </p:grpSpPr>
          <p:sp>
            <p:nvSpPr>
              <p:cNvPr id="343" name="TextBox 342"/>
              <p:cNvSpPr txBox="1"/>
              <p:nvPr/>
            </p:nvSpPr>
            <p:spPr>
              <a:xfrm>
                <a:off x="1784961"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84</a:t>
                </a:r>
              </a:p>
            </p:txBody>
          </p:sp>
          <p:cxnSp>
            <p:nvCxnSpPr>
              <p:cNvPr id="344" name="Straight Connector 343"/>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p:nvGrpSpPr>
          <p:grpSpPr>
            <a:xfrm>
              <a:off x="9968250" y="4859507"/>
              <a:ext cx="169448" cy="324228"/>
              <a:chOff x="1784963" y="4806895"/>
              <a:chExt cx="169448" cy="324228"/>
            </a:xfrm>
          </p:grpSpPr>
          <p:sp>
            <p:nvSpPr>
              <p:cNvPr id="346" name="TextBox 345"/>
              <p:cNvSpPr txBox="1"/>
              <p:nvPr/>
            </p:nvSpPr>
            <p:spPr>
              <a:xfrm>
                <a:off x="1784963" y="4900105"/>
                <a:ext cx="169448"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96</a:t>
                </a:r>
              </a:p>
            </p:txBody>
          </p:sp>
          <p:cxnSp>
            <p:nvCxnSpPr>
              <p:cNvPr id="347" name="Straight Connector 346"/>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p:nvGrpSpPr>
          <p:grpSpPr>
            <a:xfrm>
              <a:off x="10272354" y="4855144"/>
              <a:ext cx="254173" cy="324228"/>
              <a:chOff x="1742600" y="4806895"/>
              <a:chExt cx="254173" cy="324228"/>
            </a:xfrm>
          </p:grpSpPr>
          <p:sp>
            <p:nvSpPr>
              <p:cNvPr id="349" name="TextBox 348"/>
              <p:cNvSpPr txBox="1"/>
              <p:nvPr/>
            </p:nvSpPr>
            <p:spPr>
              <a:xfrm>
                <a:off x="1742600" y="4900105"/>
                <a:ext cx="254173" cy="23101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108</a:t>
                </a:r>
              </a:p>
            </p:txBody>
          </p:sp>
          <p:cxnSp>
            <p:nvCxnSpPr>
              <p:cNvPr id="350" name="Straight Connector 349"/>
              <p:cNvCxnSpPr/>
              <p:nvPr/>
            </p:nvCxnSpPr>
            <p:spPr>
              <a:xfrm>
                <a:off x="1869685" y="4806895"/>
                <a:ext cx="0" cy="1033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1" name="TextBox 350"/>
            <p:cNvSpPr txBox="1"/>
            <p:nvPr/>
          </p:nvSpPr>
          <p:spPr>
            <a:xfrm>
              <a:off x="9177660" y="2485847"/>
              <a:ext cx="1492851" cy="39602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 doce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(median OS 63.5 mo)</a:t>
              </a:r>
            </a:p>
          </p:txBody>
        </p:sp>
        <p:sp>
          <p:nvSpPr>
            <p:cNvPr id="352" name="TextBox 351"/>
            <p:cNvSpPr txBox="1"/>
            <p:nvPr/>
          </p:nvSpPr>
          <p:spPr>
            <a:xfrm>
              <a:off x="7491101" y="2813313"/>
              <a:ext cx="1492851" cy="39602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ADT alone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(median OS NR)</a:t>
              </a:r>
            </a:p>
          </p:txBody>
        </p:sp>
        <p:cxnSp>
          <p:nvCxnSpPr>
            <p:cNvPr id="355" name="Straight Connector 354"/>
            <p:cNvCxnSpPr/>
            <p:nvPr/>
          </p:nvCxnSpPr>
          <p:spPr>
            <a:xfrm>
              <a:off x="7555523" y="4370291"/>
              <a:ext cx="237600" cy="0"/>
            </a:xfrm>
            <a:prstGeom prst="line">
              <a:avLst/>
            </a:prstGeom>
            <a:ln w="19050">
              <a:solidFill>
                <a:srgbClr val="4CABD5"/>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7560323" y="4580291"/>
              <a:ext cx="237600" cy="0"/>
            </a:xfrm>
            <a:prstGeom prst="line">
              <a:avLst/>
            </a:prstGeom>
            <a:ln w="19050">
              <a:solidFill>
                <a:srgbClr val="A41943"/>
              </a:solidFill>
            </a:ln>
          </p:spPr>
          <p:style>
            <a:lnRef idx="1">
              <a:schemeClr val="accent1"/>
            </a:lnRef>
            <a:fillRef idx="0">
              <a:schemeClr val="accent1"/>
            </a:fillRef>
            <a:effectRef idx="0">
              <a:schemeClr val="accent1"/>
            </a:effectRef>
            <a:fontRef idx="minor">
              <a:schemeClr val="tx1"/>
            </a:fontRef>
          </p:style>
        </p:cxnSp>
        <p:sp>
          <p:nvSpPr>
            <p:cNvPr id="357" name="Freeform 356"/>
            <p:cNvSpPr/>
            <p:nvPr/>
          </p:nvSpPr>
          <p:spPr>
            <a:xfrm>
              <a:off x="7513565" y="1772160"/>
              <a:ext cx="2264568" cy="2119312"/>
            </a:xfrm>
            <a:custGeom>
              <a:avLst/>
              <a:gdLst>
                <a:gd name="connsiteX0" fmla="*/ 0 w 2264568"/>
                <a:gd name="connsiteY0" fmla="*/ 0 h 2119312"/>
                <a:gd name="connsiteX1" fmla="*/ 204787 w 2264568"/>
                <a:gd name="connsiteY1" fmla="*/ 0 h 2119312"/>
                <a:gd name="connsiteX2" fmla="*/ 204787 w 2264568"/>
                <a:gd name="connsiteY2" fmla="*/ 23812 h 2119312"/>
                <a:gd name="connsiteX3" fmla="*/ 273843 w 2264568"/>
                <a:gd name="connsiteY3" fmla="*/ 23812 h 2119312"/>
                <a:gd name="connsiteX4" fmla="*/ 273843 w 2264568"/>
                <a:gd name="connsiteY4" fmla="*/ 47625 h 2119312"/>
                <a:gd name="connsiteX5" fmla="*/ 330993 w 2264568"/>
                <a:gd name="connsiteY5" fmla="*/ 47625 h 2119312"/>
                <a:gd name="connsiteX6" fmla="*/ 330993 w 2264568"/>
                <a:gd name="connsiteY6" fmla="*/ 73819 h 2119312"/>
                <a:gd name="connsiteX7" fmla="*/ 373856 w 2264568"/>
                <a:gd name="connsiteY7" fmla="*/ 73819 h 2119312"/>
                <a:gd name="connsiteX8" fmla="*/ 373856 w 2264568"/>
                <a:gd name="connsiteY8" fmla="*/ 126206 h 2119312"/>
                <a:gd name="connsiteX9" fmla="*/ 416718 w 2264568"/>
                <a:gd name="connsiteY9" fmla="*/ 126206 h 2119312"/>
                <a:gd name="connsiteX10" fmla="*/ 416718 w 2264568"/>
                <a:gd name="connsiteY10" fmla="*/ 150019 h 2119312"/>
                <a:gd name="connsiteX11" fmla="*/ 457200 w 2264568"/>
                <a:gd name="connsiteY11" fmla="*/ 150019 h 2119312"/>
                <a:gd name="connsiteX12" fmla="*/ 457200 w 2264568"/>
                <a:gd name="connsiteY12" fmla="*/ 180975 h 2119312"/>
                <a:gd name="connsiteX13" fmla="*/ 521493 w 2264568"/>
                <a:gd name="connsiteY13" fmla="*/ 180975 h 2119312"/>
                <a:gd name="connsiteX14" fmla="*/ 521493 w 2264568"/>
                <a:gd name="connsiteY14" fmla="*/ 219075 h 2119312"/>
                <a:gd name="connsiteX15" fmla="*/ 585787 w 2264568"/>
                <a:gd name="connsiteY15" fmla="*/ 219075 h 2119312"/>
                <a:gd name="connsiteX16" fmla="*/ 585787 w 2264568"/>
                <a:gd name="connsiteY16" fmla="*/ 242887 h 2119312"/>
                <a:gd name="connsiteX17" fmla="*/ 602456 w 2264568"/>
                <a:gd name="connsiteY17" fmla="*/ 242887 h 2119312"/>
                <a:gd name="connsiteX18" fmla="*/ 602456 w 2264568"/>
                <a:gd name="connsiteY18" fmla="*/ 285750 h 2119312"/>
                <a:gd name="connsiteX19" fmla="*/ 638175 w 2264568"/>
                <a:gd name="connsiteY19" fmla="*/ 285750 h 2119312"/>
                <a:gd name="connsiteX20" fmla="*/ 638175 w 2264568"/>
                <a:gd name="connsiteY20" fmla="*/ 340519 h 2119312"/>
                <a:gd name="connsiteX21" fmla="*/ 692943 w 2264568"/>
                <a:gd name="connsiteY21" fmla="*/ 340519 h 2119312"/>
                <a:gd name="connsiteX22" fmla="*/ 692943 w 2264568"/>
                <a:gd name="connsiteY22" fmla="*/ 366712 h 2119312"/>
                <a:gd name="connsiteX23" fmla="*/ 723900 w 2264568"/>
                <a:gd name="connsiteY23" fmla="*/ 366712 h 2119312"/>
                <a:gd name="connsiteX24" fmla="*/ 723900 w 2264568"/>
                <a:gd name="connsiteY24" fmla="*/ 407194 h 2119312"/>
                <a:gd name="connsiteX25" fmla="*/ 738187 w 2264568"/>
                <a:gd name="connsiteY25" fmla="*/ 407194 h 2119312"/>
                <a:gd name="connsiteX26" fmla="*/ 738187 w 2264568"/>
                <a:gd name="connsiteY26" fmla="*/ 433387 h 2119312"/>
                <a:gd name="connsiteX27" fmla="*/ 769143 w 2264568"/>
                <a:gd name="connsiteY27" fmla="*/ 433387 h 2119312"/>
                <a:gd name="connsiteX28" fmla="*/ 769143 w 2264568"/>
                <a:gd name="connsiteY28" fmla="*/ 490537 h 2119312"/>
                <a:gd name="connsiteX29" fmla="*/ 850106 w 2264568"/>
                <a:gd name="connsiteY29" fmla="*/ 490537 h 2119312"/>
                <a:gd name="connsiteX30" fmla="*/ 850106 w 2264568"/>
                <a:gd name="connsiteY30" fmla="*/ 514350 h 2119312"/>
                <a:gd name="connsiteX31" fmla="*/ 907256 w 2264568"/>
                <a:gd name="connsiteY31" fmla="*/ 514350 h 2119312"/>
                <a:gd name="connsiteX32" fmla="*/ 907256 w 2264568"/>
                <a:gd name="connsiteY32" fmla="*/ 535781 h 2119312"/>
                <a:gd name="connsiteX33" fmla="*/ 945356 w 2264568"/>
                <a:gd name="connsiteY33" fmla="*/ 535781 h 2119312"/>
                <a:gd name="connsiteX34" fmla="*/ 945356 w 2264568"/>
                <a:gd name="connsiteY34" fmla="*/ 564356 h 2119312"/>
                <a:gd name="connsiteX35" fmla="*/ 969168 w 2264568"/>
                <a:gd name="connsiteY35" fmla="*/ 564356 h 2119312"/>
                <a:gd name="connsiteX36" fmla="*/ 969168 w 2264568"/>
                <a:gd name="connsiteY36" fmla="*/ 621506 h 2119312"/>
                <a:gd name="connsiteX37" fmla="*/ 992981 w 2264568"/>
                <a:gd name="connsiteY37" fmla="*/ 621506 h 2119312"/>
                <a:gd name="connsiteX38" fmla="*/ 992981 w 2264568"/>
                <a:gd name="connsiteY38" fmla="*/ 650081 h 2119312"/>
                <a:gd name="connsiteX39" fmla="*/ 1045368 w 2264568"/>
                <a:gd name="connsiteY39" fmla="*/ 650081 h 2119312"/>
                <a:gd name="connsiteX40" fmla="*/ 1045368 w 2264568"/>
                <a:gd name="connsiteY40" fmla="*/ 669131 h 2119312"/>
                <a:gd name="connsiteX41" fmla="*/ 1119187 w 2264568"/>
                <a:gd name="connsiteY41" fmla="*/ 669131 h 2119312"/>
                <a:gd name="connsiteX42" fmla="*/ 1119187 w 2264568"/>
                <a:gd name="connsiteY42" fmla="*/ 692944 h 2119312"/>
                <a:gd name="connsiteX43" fmla="*/ 1140618 w 2264568"/>
                <a:gd name="connsiteY43" fmla="*/ 692944 h 2119312"/>
                <a:gd name="connsiteX44" fmla="*/ 1140618 w 2264568"/>
                <a:gd name="connsiteY44" fmla="*/ 750094 h 2119312"/>
                <a:gd name="connsiteX45" fmla="*/ 1140618 w 2264568"/>
                <a:gd name="connsiteY45" fmla="*/ 750094 h 2119312"/>
                <a:gd name="connsiteX46" fmla="*/ 1140618 w 2264568"/>
                <a:gd name="connsiteY46" fmla="*/ 800100 h 2119312"/>
                <a:gd name="connsiteX47" fmla="*/ 1209675 w 2264568"/>
                <a:gd name="connsiteY47" fmla="*/ 800100 h 2119312"/>
                <a:gd name="connsiteX48" fmla="*/ 1209675 w 2264568"/>
                <a:gd name="connsiteY48" fmla="*/ 800100 h 2119312"/>
                <a:gd name="connsiteX49" fmla="*/ 1278731 w 2264568"/>
                <a:gd name="connsiteY49" fmla="*/ 800100 h 2119312"/>
                <a:gd name="connsiteX50" fmla="*/ 1278731 w 2264568"/>
                <a:gd name="connsiteY50" fmla="*/ 833437 h 2119312"/>
                <a:gd name="connsiteX51" fmla="*/ 1307306 w 2264568"/>
                <a:gd name="connsiteY51" fmla="*/ 833437 h 2119312"/>
                <a:gd name="connsiteX52" fmla="*/ 1307306 w 2264568"/>
                <a:gd name="connsiteY52" fmla="*/ 859631 h 2119312"/>
                <a:gd name="connsiteX53" fmla="*/ 1364456 w 2264568"/>
                <a:gd name="connsiteY53" fmla="*/ 859631 h 2119312"/>
                <a:gd name="connsiteX54" fmla="*/ 1364456 w 2264568"/>
                <a:gd name="connsiteY54" fmla="*/ 892969 h 2119312"/>
                <a:gd name="connsiteX55" fmla="*/ 1409700 w 2264568"/>
                <a:gd name="connsiteY55" fmla="*/ 892969 h 2119312"/>
                <a:gd name="connsiteX56" fmla="*/ 1409700 w 2264568"/>
                <a:gd name="connsiteY56" fmla="*/ 1028700 h 2119312"/>
                <a:gd name="connsiteX57" fmla="*/ 1514475 w 2264568"/>
                <a:gd name="connsiteY57" fmla="*/ 1028700 h 2119312"/>
                <a:gd name="connsiteX58" fmla="*/ 1514475 w 2264568"/>
                <a:gd name="connsiteY58" fmla="*/ 1078706 h 2119312"/>
                <a:gd name="connsiteX59" fmla="*/ 1538287 w 2264568"/>
                <a:gd name="connsiteY59" fmla="*/ 1078706 h 2119312"/>
                <a:gd name="connsiteX60" fmla="*/ 1538287 w 2264568"/>
                <a:gd name="connsiteY60" fmla="*/ 1190625 h 2119312"/>
                <a:gd name="connsiteX61" fmla="*/ 1538287 w 2264568"/>
                <a:gd name="connsiteY61" fmla="*/ 1190625 h 2119312"/>
                <a:gd name="connsiteX62" fmla="*/ 1538287 w 2264568"/>
                <a:gd name="connsiteY62" fmla="*/ 1195387 h 2119312"/>
                <a:gd name="connsiteX63" fmla="*/ 1564481 w 2264568"/>
                <a:gd name="connsiteY63" fmla="*/ 1195387 h 2119312"/>
                <a:gd name="connsiteX64" fmla="*/ 1564481 w 2264568"/>
                <a:gd name="connsiteY64" fmla="*/ 1307306 h 2119312"/>
                <a:gd name="connsiteX65" fmla="*/ 1585912 w 2264568"/>
                <a:gd name="connsiteY65" fmla="*/ 1307306 h 2119312"/>
                <a:gd name="connsiteX66" fmla="*/ 1585912 w 2264568"/>
                <a:gd name="connsiteY66" fmla="*/ 1385887 h 2119312"/>
                <a:gd name="connsiteX67" fmla="*/ 1621631 w 2264568"/>
                <a:gd name="connsiteY67" fmla="*/ 1385887 h 2119312"/>
                <a:gd name="connsiteX68" fmla="*/ 1621631 w 2264568"/>
                <a:gd name="connsiteY68" fmla="*/ 1462087 h 2119312"/>
                <a:gd name="connsiteX69" fmla="*/ 1669256 w 2264568"/>
                <a:gd name="connsiteY69" fmla="*/ 1462087 h 2119312"/>
                <a:gd name="connsiteX70" fmla="*/ 1669256 w 2264568"/>
                <a:gd name="connsiteY70" fmla="*/ 1531144 h 2119312"/>
                <a:gd name="connsiteX71" fmla="*/ 1700212 w 2264568"/>
                <a:gd name="connsiteY71" fmla="*/ 1531144 h 2119312"/>
                <a:gd name="connsiteX72" fmla="*/ 1700212 w 2264568"/>
                <a:gd name="connsiteY72" fmla="*/ 1607344 h 2119312"/>
                <a:gd name="connsiteX73" fmla="*/ 1843087 w 2264568"/>
                <a:gd name="connsiteY73" fmla="*/ 1607344 h 2119312"/>
                <a:gd name="connsiteX74" fmla="*/ 1843087 w 2264568"/>
                <a:gd name="connsiteY74" fmla="*/ 1719262 h 2119312"/>
                <a:gd name="connsiteX75" fmla="*/ 1912143 w 2264568"/>
                <a:gd name="connsiteY75" fmla="*/ 1719262 h 2119312"/>
                <a:gd name="connsiteX76" fmla="*/ 1912143 w 2264568"/>
                <a:gd name="connsiteY76" fmla="*/ 1819275 h 2119312"/>
                <a:gd name="connsiteX77" fmla="*/ 2081212 w 2264568"/>
                <a:gd name="connsiteY77" fmla="*/ 1819275 h 2119312"/>
                <a:gd name="connsiteX78" fmla="*/ 2081212 w 2264568"/>
                <a:gd name="connsiteY78" fmla="*/ 1978819 h 2119312"/>
                <a:gd name="connsiteX79" fmla="*/ 2107406 w 2264568"/>
                <a:gd name="connsiteY79" fmla="*/ 1978819 h 2119312"/>
                <a:gd name="connsiteX80" fmla="*/ 2107406 w 2264568"/>
                <a:gd name="connsiteY80" fmla="*/ 2119312 h 2119312"/>
                <a:gd name="connsiteX81" fmla="*/ 2128837 w 2264568"/>
                <a:gd name="connsiteY81" fmla="*/ 2119312 h 2119312"/>
                <a:gd name="connsiteX82" fmla="*/ 2264568 w 2264568"/>
                <a:gd name="connsiteY82" fmla="*/ 2119312 h 21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64568" h="2119312">
                  <a:moveTo>
                    <a:pt x="0" y="0"/>
                  </a:moveTo>
                  <a:lnTo>
                    <a:pt x="204787" y="0"/>
                  </a:lnTo>
                  <a:lnTo>
                    <a:pt x="204787" y="23812"/>
                  </a:lnTo>
                  <a:lnTo>
                    <a:pt x="273843" y="23812"/>
                  </a:lnTo>
                  <a:lnTo>
                    <a:pt x="273843" y="47625"/>
                  </a:lnTo>
                  <a:lnTo>
                    <a:pt x="330993" y="47625"/>
                  </a:lnTo>
                  <a:lnTo>
                    <a:pt x="330993" y="73819"/>
                  </a:lnTo>
                  <a:lnTo>
                    <a:pt x="373856" y="73819"/>
                  </a:lnTo>
                  <a:lnTo>
                    <a:pt x="373856" y="126206"/>
                  </a:lnTo>
                  <a:lnTo>
                    <a:pt x="416718" y="126206"/>
                  </a:lnTo>
                  <a:lnTo>
                    <a:pt x="416718" y="150019"/>
                  </a:lnTo>
                  <a:lnTo>
                    <a:pt x="457200" y="150019"/>
                  </a:lnTo>
                  <a:lnTo>
                    <a:pt x="457200" y="180975"/>
                  </a:lnTo>
                  <a:lnTo>
                    <a:pt x="521493" y="180975"/>
                  </a:lnTo>
                  <a:lnTo>
                    <a:pt x="521493" y="219075"/>
                  </a:lnTo>
                  <a:lnTo>
                    <a:pt x="585787" y="219075"/>
                  </a:lnTo>
                  <a:lnTo>
                    <a:pt x="585787" y="242887"/>
                  </a:lnTo>
                  <a:lnTo>
                    <a:pt x="602456" y="242887"/>
                  </a:lnTo>
                  <a:lnTo>
                    <a:pt x="602456" y="285750"/>
                  </a:lnTo>
                  <a:lnTo>
                    <a:pt x="638175" y="285750"/>
                  </a:lnTo>
                  <a:lnTo>
                    <a:pt x="638175" y="340519"/>
                  </a:lnTo>
                  <a:lnTo>
                    <a:pt x="692943" y="340519"/>
                  </a:lnTo>
                  <a:lnTo>
                    <a:pt x="692943" y="366712"/>
                  </a:lnTo>
                  <a:lnTo>
                    <a:pt x="723900" y="366712"/>
                  </a:lnTo>
                  <a:lnTo>
                    <a:pt x="723900" y="407194"/>
                  </a:lnTo>
                  <a:lnTo>
                    <a:pt x="738187" y="407194"/>
                  </a:lnTo>
                  <a:lnTo>
                    <a:pt x="738187" y="433387"/>
                  </a:lnTo>
                  <a:lnTo>
                    <a:pt x="769143" y="433387"/>
                  </a:lnTo>
                  <a:lnTo>
                    <a:pt x="769143" y="490537"/>
                  </a:lnTo>
                  <a:lnTo>
                    <a:pt x="850106" y="490537"/>
                  </a:lnTo>
                  <a:lnTo>
                    <a:pt x="850106" y="514350"/>
                  </a:lnTo>
                  <a:lnTo>
                    <a:pt x="907256" y="514350"/>
                  </a:lnTo>
                  <a:lnTo>
                    <a:pt x="907256" y="535781"/>
                  </a:lnTo>
                  <a:lnTo>
                    <a:pt x="945356" y="535781"/>
                  </a:lnTo>
                  <a:lnTo>
                    <a:pt x="945356" y="564356"/>
                  </a:lnTo>
                  <a:lnTo>
                    <a:pt x="969168" y="564356"/>
                  </a:lnTo>
                  <a:lnTo>
                    <a:pt x="969168" y="621506"/>
                  </a:lnTo>
                  <a:lnTo>
                    <a:pt x="992981" y="621506"/>
                  </a:lnTo>
                  <a:lnTo>
                    <a:pt x="992981" y="650081"/>
                  </a:lnTo>
                  <a:lnTo>
                    <a:pt x="1045368" y="650081"/>
                  </a:lnTo>
                  <a:lnTo>
                    <a:pt x="1045368" y="669131"/>
                  </a:lnTo>
                  <a:lnTo>
                    <a:pt x="1119187" y="669131"/>
                  </a:lnTo>
                  <a:lnTo>
                    <a:pt x="1119187" y="692944"/>
                  </a:lnTo>
                  <a:lnTo>
                    <a:pt x="1140618" y="692944"/>
                  </a:lnTo>
                  <a:lnTo>
                    <a:pt x="1140618" y="750094"/>
                  </a:lnTo>
                  <a:lnTo>
                    <a:pt x="1140618" y="750094"/>
                  </a:lnTo>
                  <a:lnTo>
                    <a:pt x="1140618" y="800100"/>
                  </a:lnTo>
                  <a:lnTo>
                    <a:pt x="1209675" y="800100"/>
                  </a:lnTo>
                  <a:lnTo>
                    <a:pt x="1209675" y="800100"/>
                  </a:lnTo>
                  <a:lnTo>
                    <a:pt x="1278731" y="800100"/>
                  </a:lnTo>
                  <a:lnTo>
                    <a:pt x="1278731" y="833437"/>
                  </a:lnTo>
                  <a:lnTo>
                    <a:pt x="1307306" y="833437"/>
                  </a:lnTo>
                  <a:lnTo>
                    <a:pt x="1307306" y="859631"/>
                  </a:lnTo>
                  <a:lnTo>
                    <a:pt x="1364456" y="859631"/>
                  </a:lnTo>
                  <a:lnTo>
                    <a:pt x="1364456" y="892969"/>
                  </a:lnTo>
                  <a:lnTo>
                    <a:pt x="1409700" y="892969"/>
                  </a:lnTo>
                  <a:lnTo>
                    <a:pt x="1409700" y="1028700"/>
                  </a:lnTo>
                  <a:lnTo>
                    <a:pt x="1514475" y="1028700"/>
                  </a:lnTo>
                  <a:lnTo>
                    <a:pt x="1514475" y="1078706"/>
                  </a:lnTo>
                  <a:lnTo>
                    <a:pt x="1538287" y="1078706"/>
                  </a:lnTo>
                  <a:lnTo>
                    <a:pt x="1538287" y="1190625"/>
                  </a:lnTo>
                  <a:lnTo>
                    <a:pt x="1538287" y="1190625"/>
                  </a:lnTo>
                  <a:lnTo>
                    <a:pt x="1538287" y="1195387"/>
                  </a:lnTo>
                  <a:lnTo>
                    <a:pt x="1564481" y="1195387"/>
                  </a:lnTo>
                  <a:lnTo>
                    <a:pt x="1564481" y="1307306"/>
                  </a:lnTo>
                  <a:lnTo>
                    <a:pt x="1585912" y="1307306"/>
                  </a:lnTo>
                  <a:lnTo>
                    <a:pt x="1585912" y="1385887"/>
                  </a:lnTo>
                  <a:lnTo>
                    <a:pt x="1621631" y="1385887"/>
                  </a:lnTo>
                  <a:lnTo>
                    <a:pt x="1621631" y="1462087"/>
                  </a:lnTo>
                  <a:lnTo>
                    <a:pt x="1669256" y="1462087"/>
                  </a:lnTo>
                  <a:lnTo>
                    <a:pt x="1669256" y="1531144"/>
                  </a:lnTo>
                  <a:lnTo>
                    <a:pt x="1700212" y="1531144"/>
                  </a:lnTo>
                  <a:lnTo>
                    <a:pt x="1700212" y="1607344"/>
                  </a:lnTo>
                  <a:lnTo>
                    <a:pt x="1843087" y="1607344"/>
                  </a:lnTo>
                  <a:lnTo>
                    <a:pt x="1843087" y="1719262"/>
                  </a:lnTo>
                  <a:lnTo>
                    <a:pt x="1912143" y="1719262"/>
                  </a:lnTo>
                  <a:lnTo>
                    <a:pt x="1912143" y="1819275"/>
                  </a:lnTo>
                  <a:lnTo>
                    <a:pt x="2081212" y="1819275"/>
                  </a:lnTo>
                  <a:lnTo>
                    <a:pt x="2081212" y="1978819"/>
                  </a:lnTo>
                  <a:lnTo>
                    <a:pt x="2107406" y="1978819"/>
                  </a:lnTo>
                  <a:lnTo>
                    <a:pt x="2107406" y="2119312"/>
                  </a:lnTo>
                  <a:lnTo>
                    <a:pt x="2128837" y="2119312"/>
                  </a:lnTo>
                  <a:lnTo>
                    <a:pt x="2264568" y="2119312"/>
                  </a:lnTo>
                </a:path>
              </a:pathLst>
            </a:custGeom>
            <a:noFill/>
            <a:ln w="19050">
              <a:solidFill>
                <a:srgbClr val="4CA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8" name="Freeform 357"/>
            <p:cNvSpPr/>
            <p:nvPr/>
          </p:nvSpPr>
          <p:spPr>
            <a:xfrm>
              <a:off x="7432602" y="1748347"/>
              <a:ext cx="2328863" cy="1347788"/>
            </a:xfrm>
            <a:custGeom>
              <a:avLst/>
              <a:gdLst>
                <a:gd name="connsiteX0" fmla="*/ 0 w 2328863"/>
                <a:gd name="connsiteY0" fmla="*/ 0 h 1347788"/>
                <a:gd name="connsiteX1" fmla="*/ 276225 w 2328863"/>
                <a:gd name="connsiteY1" fmla="*/ 0 h 1347788"/>
                <a:gd name="connsiteX2" fmla="*/ 276225 w 2328863"/>
                <a:gd name="connsiteY2" fmla="*/ 33338 h 1347788"/>
                <a:gd name="connsiteX3" fmla="*/ 342900 w 2328863"/>
                <a:gd name="connsiteY3" fmla="*/ 33338 h 1347788"/>
                <a:gd name="connsiteX4" fmla="*/ 342900 w 2328863"/>
                <a:gd name="connsiteY4" fmla="*/ 59532 h 1347788"/>
                <a:gd name="connsiteX5" fmla="*/ 409575 w 2328863"/>
                <a:gd name="connsiteY5" fmla="*/ 59532 h 1347788"/>
                <a:gd name="connsiteX6" fmla="*/ 409575 w 2328863"/>
                <a:gd name="connsiteY6" fmla="*/ 90488 h 1347788"/>
                <a:gd name="connsiteX7" fmla="*/ 433388 w 2328863"/>
                <a:gd name="connsiteY7" fmla="*/ 90488 h 1347788"/>
                <a:gd name="connsiteX8" fmla="*/ 433388 w 2328863"/>
                <a:gd name="connsiteY8" fmla="*/ 130969 h 1347788"/>
                <a:gd name="connsiteX9" fmla="*/ 461963 w 2328863"/>
                <a:gd name="connsiteY9" fmla="*/ 130969 h 1347788"/>
                <a:gd name="connsiteX10" fmla="*/ 461963 w 2328863"/>
                <a:gd name="connsiteY10" fmla="*/ 150019 h 1347788"/>
                <a:gd name="connsiteX11" fmla="*/ 492919 w 2328863"/>
                <a:gd name="connsiteY11" fmla="*/ 150019 h 1347788"/>
                <a:gd name="connsiteX12" fmla="*/ 492919 w 2328863"/>
                <a:gd name="connsiteY12" fmla="*/ 176213 h 1347788"/>
                <a:gd name="connsiteX13" fmla="*/ 514350 w 2328863"/>
                <a:gd name="connsiteY13" fmla="*/ 176213 h 1347788"/>
                <a:gd name="connsiteX14" fmla="*/ 514350 w 2328863"/>
                <a:gd name="connsiteY14" fmla="*/ 202407 h 1347788"/>
                <a:gd name="connsiteX15" fmla="*/ 542925 w 2328863"/>
                <a:gd name="connsiteY15" fmla="*/ 202407 h 1347788"/>
                <a:gd name="connsiteX16" fmla="*/ 542925 w 2328863"/>
                <a:gd name="connsiteY16" fmla="*/ 230982 h 1347788"/>
                <a:gd name="connsiteX17" fmla="*/ 573881 w 2328863"/>
                <a:gd name="connsiteY17" fmla="*/ 230982 h 1347788"/>
                <a:gd name="connsiteX18" fmla="*/ 573881 w 2328863"/>
                <a:gd name="connsiteY18" fmla="*/ 276225 h 1347788"/>
                <a:gd name="connsiteX19" fmla="*/ 614363 w 2328863"/>
                <a:gd name="connsiteY19" fmla="*/ 276225 h 1347788"/>
                <a:gd name="connsiteX20" fmla="*/ 614363 w 2328863"/>
                <a:gd name="connsiteY20" fmla="*/ 295275 h 1347788"/>
                <a:gd name="connsiteX21" fmla="*/ 645319 w 2328863"/>
                <a:gd name="connsiteY21" fmla="*/ 295275 h 1347788"/>
                <a:gd name="connsiteX22" fmla="*/ 645319 w 2328863"/>
                <a:gd name="connsiteY22" fmla="*/ 316707 h 1347788"/>
                <a:gd name="connsiteX23" fmla="*/ 659606 w 2328863"/>
                <a:gd name="connsiteY23" fmla="*/ 316707 h 1347788"/>
                <a:gd name="connsiteX24" fmla="*/ 659606 w 2328863"/>
                <a:gd name="connsiteY24" fmla="*/ 342900 h 1347788"/>
                <a:gd name="connsiteX25" fmla="*/ 681038 w 2328863"/>
                <a:gd name="connsiteY25" fmla="*/ 342900 h 1347788"/>
                <a:gd name="connsiteX26" fmla="*/ 681038 w 2328863"/>
                <a:gd name="connsiteY26" fmla="*/ 402432 h 1347788"/>
                <a:gd name="connsiteX27" fmla="*/ 714375 w 2328863"/>
                <a:gd name="connsiteY27" fmla="*/ 402432 h 1347788"/>
                <a:gd name="connsiteX28" fmla="*/ 714375 w 2328863"/>
                <a:gd name="connsiteY28" fmla="*/ 419100 h 1347788"/>
                <a:gd name="connsiteX29" fmla="*/ 738188 w 2328863"/>
                <a:gd name="connsiteY29" fmla="*/ 419100 h 1347788"/>
                <a:gd name="connsiteX30" fmla="*/ 738188 w 2328863"/>
                <a:gd name="connsiteY30" fmla="*/ 450057 h 1347788"/>
                <a:gd name="connsiteX31" fmla="*/ 766763 w 2328863"/>
                <a:gd name="connsiteY31" fmla="*/ 450057 h 1347788"/>
                <a:gd name="connsiteX32" fmla="*/ 766763 w 2328863"/>
                <a:gd name="connsiteY32" fmla="*/ 500063 h 1347788"/>
                <a:gd name="connsiteX33" fmla="*/ 802481 w 2328863"/>
                <a:gd name="connsiteY33" fmla="*/ 500063 h 1347788"/>
                <a:gd name="connsiteX34" fmla="*/ 802481 w 2328863"/>
                <a:gd name="connsiteY34" fmla="*/ 571500 h 1347788"/>
                <a:gd name="connsiteX35" fmla="*/ 826294 w 2328863"/>
                <a:gd name="connsiteY35" fmla="*/ 571500 h 1347788"/>
                <a:gd name="connsiteX36" fmla="*/ 826294 w 2328863"/>
                <a:gd name="connsiteY36" fmla="*/ 621507 h 1347788"/>
                <a:gd name="connsiteX37" fmla="*/ 850106 w 2328863"/>
                <a:gd name="connsiteY37" fmla="*/ 621507 h 1347788"/>
                <a:gd name="connsiteX38" fmla="*/ 850106 w 2328863"/>
                <a:gd name="connsiteY38" fmla="*/ 669132 h 1347788"/>
                <a:gd name="connsiteX39" fmla="*/ 883444 w 2328863"/>
                <a:gd name="connsiteY39" fmla="*/ 669132 h 1347788"/>
                <a:gd name="connsiteX40" fmla="*/ 883444 w 2328863"/>
                <a:gd name="connsiteY40" fmla="*/ 690563 h 1347788"/>
                <a:gd name="connsiteX41" fmla="*/ 904875 w 2328863"/>
                <a:gd name="connsiteY41" fmla="*/ 690563 h 1347788"/>
                <a:gd name="connsiteX42" fmla="*/ 904875 w 2328863"/>
                <a:gd name="connsiteY42" fmla="*/ 714375 h 1347788"/>
                <a:gd name="connsiteX43" fmla="*/ 957263 w 2328863"/>
                <a:gd name="connsiteY43" fmla="*/ 714375 h 1347788"/>
                <a:gd name="connsiteX44" fmla="*/ 957263 w 2328863"/>
                <a:gd name="connsiteY44" fmla="*/ 728663 h 1347788"/>
                <a:gd name="connsiteX45" fmla="*/ 997744 w 2328863"/>
                <a:gd name="connsiteY45" fmla="*/ 728663 h 1347788"/>
                <a:gd name="connsiteX46" fmla="*/ 997744 w 2328863"/>
                <a:gd name="connsiteY46" fmla="*/ 759619 h 1347788"/>
                <a:gd name="connsiteX47" fmla="*/ 1078706 w 2328863"/>
                <a:gd name="connsiteY47" fmla="*/ 759619 h 1347788"/>
                <a:gd name="connsiteX48" fmla="*/ 1078706 w 2328863"/>
                <a:gd name="connsiteY48" fmla="*/ 776288 h 1347788"/>
                <a:gd name="connsiteX49" fmla="*/ 1173956 w 2328863"/>
                <a:gd name="connsiteY49" fmla="*/ 776288 h 1347788"/>
                <a:gd name="connsiteX50" fmla="*/ 1173956 w 2328863"/>
                <a:gd name="connsiteY50" fmla="*/ 807244 h 1347788"/>
                <a:gd name="connsiteX51" fmla="*/ 1221581 w 2328863"/>
                <a:gd name="connsiteY51" fmla="*/ 807244 h 1347788"/>
                <a:gd name="connsiteX52" fmla="*/ 1221581 w 2328863"/>
                <a:gd name="connsiteY52" fmla="*/ 878682 h 1347788"/>
                <a:gd name="connsiteX53" fmla="*/ 1319213 w 2328863"/>
                <a:gd name="connsiteY53" fmla="*/ 878682 h 1347788"/>
                <a:gd name="connsiteX54" fmla="*/ 1319213 w 2328863"/>
                <a:gd name="connsiteY54" fmla="*/ 921544 h 1347788"/>
                <a:gd name="connsiteX55" fmla="*/ 1354931 w 2328863"/>
                <a:gd name="connsiteY55" fmla="*/ 921544 h 1347788"/>
                <a:gd name="connsiteX56" fmla="*/ 1354931 w 2328863"/>
                <a:gd name="connsiteY56" fmla="*/ 990600 h 1347788"/>
                <a:gd name="connsiteX57" fmla="*/ 1383506 w 2328863"/>
                <a:gd name="connsiteY57" fmla="*/ 990600 h 1347788"/>
                <a:gd name="connsiteX58" fmla="*/ 1383506 w 2328863"/>
                <a:gd name="connsiteY58" fmla="*/ 1028700 h 1347788"/>
                <a:gd name="connsiteX59" fmla="*/ 1416844 w 2328863"/>
                <a:gd name="connsiteY59" fmla="*/ 1028700 h 1347788"/>
                <a:gd name="connsiteX60" fmla="*/ 1416844 w 2328863"/>
                <a:gd name="connsiteY60" fmla="*/ 1057275 h 1347788"/>
                <a:gd name="connsiteX61" fmla="*/ 1445419 w 2328863"/>
                <a:gd name="connsiteY61" fmla="*/ 1057275 h 1347788"/>
                <a:gd name="connsiteX62" fmla="*/ 1445419 w 2328863"/>
                <a:gd name="connsiteY62" fmla="*/ 1095375 h 1347788"/>
                <a:gd name="connsiteX63" fmla="*/ 1519238 w 2328863"/>
                <a:gd name="connsiteY63" fmla="*/ 1095375 h 1347788"/>
                <a:gd name="connsiteX64" fmla="*/ 1519238 w 2328863"/>
                <a:gd name="connsiteY64" fmla="*/ 1145382 h 1347788"/>
                <a:gd name="connsiteX65" fmla="*/ 1616869 w 2328863"/>
                <a:gd name="connsiteY65" fmla="*/ 1145382 h 1347788"/>
                <a:gd name="connsiteX66" fmla="*/ 1616869 w 2328863"/>
                <a:gd name="connsiteY66" fmla="*/ 1185863 h 1347788"/>
                <a:gd name="connsiteX67" fmla="*/ 1664494 w 2328863"/>
                <a:gd name="connsiteY67" fmla="*/ 1185863 h 1347788"/>
                <a:gd name="connsiteX68" fmla="*/ 1664494 w 2328863"/>
                <a:gd name="connsiteY68" fmla="*/ 1245394 h 1347788"/>
                <a:gd name="connsiteX69" fmla="*/ 1883569 w 2328863"/>
                <a:gd name="connsiteY69" fmla="*/ 1245394 h 1347788"/>
                <a:gd name="connsiteX70" fmla="*/ 1883569 w 2328863"/>
                <a:gd name="connsiteY70" fmla="*/ 1345407 h 1347788"/>
                <a:gd name="connsiteX71" fmla="*/ 1905000 w 2328863"/>
                <a:gd name="connsiteY71" fmla="*/ 1347788 h 1347788"/>
                <a:gd name="connsiteX72" fmla="*/ 2328863 w 2328863"/>
                <a:gd name="connsiteY72" fmla="*/ 1347788 h 134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328863" h="1347788">
                  <a:moveTo>
                    <a:pt x="0" y="0"/>
                  </a:moveTo>
                  <a:lnTo>
                    <a:pt x="276225" y="0"/>
                  </a:lnTo>
                  <a:lnTo>
                    <a:pt x="276225" y="33338"/>
                  </a:lnTo>
                  <a:lnTo>
                    <a:pt x="342900" y="33338"/>
                  </a:lnTo>
                  <a:lnTo>
                    <a:pt x="342900" y="59532"/>
                  </a:lnTo>
                  <a:lnTo>
                    <a:pt x="409575" y="59532"/>
                  </a:lnTo>
                  <a:lnTo>
                    <a:pt x="409575" y="90488"/>
                  </a:lnTo>
                  <a:lnTo>
                    <a:pt x="433388" y="90488"/>
                  </a:lnTo>
                  <a:lnTo>
                    <a:pt x="433388" y="130969"/>
                  </a:lnTo>
                  <a:lnTo>
                    <a:pt x="461963" y="130969"/>
                  </a:lnTo>
                  <a:lnTo>
                    <a:pt x="461963" y="150019"/>
                  </a:lnTo>
                  <a:lnTo>
                    <a:pt x="492919" y="150019"/>
                  </a:lnTo>
                  <a:lnTo>
                    <a:pt x="492919" y="176213"/>
                  </a:lnTo>
                  <a:lnTo>
                    <a:pt x="514350" y="176213"/>
                  </a:lnTo>
                  <a:lnTo>
                    <a:pt x="514350" y="202407"/>
                  </a:lnTo>
                  <a:lnTo>
                    <a:pt x="542925" y="202407"/>
                  </a:lnTo>
                  <a:lnTo>
                    <a:pt x="542925" y="230982"/>
                  </a:lnTo>
                  <a:lnTo>
                    <a:pt x="573881" y="230982"/>
                  </a:lnTo>
                  <a:lnTo>
                    <a:pt x="573881" y="276225"/>
                  </a:lnTo>
                  <a:lnTo>
                    <a:pt x="614363" y="276225"/>
                  </a:lnTo>
                  <a:lnTo>
                    <a:pt x="614363" y="295275"/>
                  </a:lnTo>
                  <a:lnTo>
                    <a:pt x="645319" y="295275"/>
                  </a:lnTo>
                  <a:lnTo>
                    <a:pt x="645319" y="316707"/>
                  </a:lnTo>
                  <a:lnTo>
                    <a:pt x="659606" y="316707"/>
                  </a:lnTo>
                  <a:lnTo>
                    <a:pt x="659606" y="342900"/>
                  </a:lnTo>
                  <a:lnTo>
                    <a:pt x="681038" y="342900"/>
                  </a:lnTo>
                  <a:lnTo>
                    <a:pt x="681038" y="402432"/>
                  </a:lnTo>
                  <a:lnTo>
                    <a:pt x="714375" y="402432"/>
                  </a:lnTo>
                  <a:lnTo>
                    <a:pt x="714375" y="419100"/>
                  </a:lnTo>
                  <a:lnTo>
                    <a:pt x="738188" y="419100"/>
                  </a:lnTo>
                  <a:lnTo>
                    <a:pt x="738188" y="450057"/>
                  </a:lnTo>
                  <a:lnTo>
                    <a:pt x="766763" y="450057"/>
                  </a:lnTo>
                  <a:lnTo>
                    <a:pt x="766763" y="500063"/>
                  </a:lnTo>
                  <a:lnTo>
                    <a:pt x="802481" y="500063"/>
                  </a:lnTo>
                  <a:lnTo>
                    <a:pt x="802481" y="571500"/>
                  </a:lnTo>
                  <a:lnTo>
                    <a:pt x="826294" y="571500"/>
                  </a:lnTo>
                  <a:lnTo>
                    <a:pt x="826294" y="621507"/>
                  </a:lnTo>
                  <a:lnTo>
                    <a:pt x="850106" y="621507"/>
                  </a:lnTo>
                  <a:lnTo>
                    <a:pt x="850106" y="669132"/>
                  </a:lnTo>
                  <a:lnTo>
                    <a:pt x="883444" y="669132"/>
                  </a:lnTo>
                  <a:lnTo>
                    <a:pt x="883444" y="690563"/>
                  </a:lnTo>
                  <a:lnTo>
                    <a:pt x="904875" y="690563"/>
                  </a:lnTo>
                  <a:lnTo>
                    <a:pt x="904875" y="714375"/>
                  </a:lnTo>
                  <a:lnTo>
                    <a:pt x="957263" y="714375"/>
                  </a:lnTo>
                  <a:lnTo>
                    <a:pt x="957263" y="728663"/>
                  </a:lnTo>
                  <a:lnTo>
                    <a:pt x="997744" y="728663"/>
                  </a:lnTo>
                  <a:lnTo>
                    <a:pt x="997744" y="759619"/>
                  </a:lnTo>
                  <a:lnTo>
                    <a:pt x="1078706" y="759619"/>
                  </a:lnTo>
                  <a:lnTo>
                    <a:pt x="1078706" y="776288"/>
                  </a:lnTo>
                  <a:lnTo>
                    <a:pt x="1173956" y="776288"/>
                  </a:lnTo>
                  <a:lnTo>
                    <a:pt x="1173956" y="807244"/>
                  </a:lnTo>
                  <a:lnTo>
                    <a:pt x="1221581" y="807244"/>
                  </a:lnTo>
                  <a:lnTo>
                    <a:pt x="1221581" y="878682"/>
                  </a:lnTo>
                  <a:lnTo>
                    <a:pt x="1319213" y="878682"/>
                  </a:lnTo>
                  <a:lnTo>
                    <a:pt x="1319213" y="921544"/>
                  </a:lnTo>
                  <a:lnTo>
                    <a:pt x="1354931" y="921544"/>
                  </a:lnTo>
                  <a:lnTo>
                    <a:pt x="1354931" y="990600"/>
                  </a:lnTo>
                  <a:lnTo>
                    <a:pt x="1383506" y="990600"/>
                  </a:lnTo>
                  <a:lnTo>
                    <a:pt x="1383506" y="1028700"/>
                  </a:lnTo>
                  <a:lnTo>
                    <a:pt x="1416844" y="1028700"/>
                  </a:lnTo>
                  <a:lnTo>
                    <a:pt x="1416844" y="1057275"/>
                  </a:lnTo>
                  <a:lnTo>
                    <a:pt x="1445419" y="1057275"/>
                  </a:lnTo>
                  <a:lnTo>
                    <a:pt x="1445419" y="1095375"/>
                  </a:lnTo>
                  <a:lnTo>
                    <a:pt x="1519238" y="1095375"/>
                  </a:lnTo>
                  <a:lnTo>
                    <a:pt x="1519238" y="1145382"/>
                  </a:lnTo>
                  <a:lnTo>
                    <a:pt x="1616869" y="1145382"/>
                  </a:lnTo>
                  <a:lnTo>
                    <a:pt x="1616869" y="1185863"/>
                  </a:lnTo>
                  <a:lnTo>
                    <a:pt x="1664494" y="1185863"/>
                  </a:lnTo>
                  <a:lnTo>
                    <a:pt x="1664494" y="1245394"/>
                  </a:lnTo>
                  <a:lnTo>
                    <a:pt x="1883569" y="1245394"/>
                  </a:lnTo>
                  <a:lnTo>
                    <a:pt x="1883569" y="1345407"/>
                  </a:lnTo>
                  <a:lnTo>
                    <a:pt x="1905000" y="1347788"/>
                  </a:lnTo>
                  <a:lnTo>
                    <a:pt x="2328863" y="1347788"/>
                  </a:lnTo>
                </a:path>
              </a:pathLst>
            </a:custGeom>
            <a:noFill/>
            <a:ln w="19050">
              <a:solidFill>
                <a:srgbClr val="A41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4" name="TextBox 303"/>
            <p:cNvSpPr txBox="1"/>
            <p:nvPr/>
          </p:nvSpPr>
          <p:spPr>
            <a:xfrm rot="16200000">
              <a:off x="6218139" y="3201284"/>
              <a:ext cx="1455889" cy="183661"/>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Proportion alive</a:t>
              </a:r>
            </a:p>
          </p:txBody>
        </p:sp>
        <p:sp>
          <p:nvSpPr>
            <p:cNvPr id="373" name="TextBox 372"/>
            <p:cNvSpPr txBox="1"/>
            <p:nvPr/>
          </p:nvSpPr>
          <p:spPr>
            <a:xfrm>
              <a:off x="7317532" y="5545663"/>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134</a:t>
              </a:r>
            </a:p>
          </p:txBody>
        </p:sp>
        <p:sp>
          <p:nvSpPr>
            <p:cNvPr id="374" name="TextBox 373"/>
            <p:cNvSpPr txBox="1"/>
            <p:nvPr/>
          </p:nvSpPr>
          <p:spPr>
            <a:xfrm>
              <a:off x="7661618" y="5545663"/>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127</a:t>
              </a:r>
            </a:p>
          </p:txBody>
        </p:sp>
        <p:sp>
          <p:nvSpPr>
            <p:cNvPr id="375" name="TextBox 374"/>
            <p:cNvSpPr txBox="1"/>
            <p:nvPr/>
          </p:nvSpPr>
          <p:spPr>
            <a:xfrm>
              <a:off x="7316075" y="5763255"/>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143</a:t>
              </a:r>
            </a:p>
          </p:txBody>
        </p:sp>
        <p:sp>
          <p:nvSpPr>
            <p:cNvPr id="376" name="TextBox 375"/>
            <p:cNvSpPr txBox="1"/>
            <p:nvPr/>
          </p:nvSpPr>
          <p:spPr>
            <a:xfrm>
              <a:off x="7660160" y="5763255"/>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137</a:t>
              </a:r>
            </a:p>
          </p:txBody>
        </p:sp>
        <p:sp>
          <p:nvSpPr>
            <p:cNvPr id="377" name="TextBox 376"/>
            <p:cNvSpPr txBox="1"/>
            <p:nvPr/>
          </p:nvSpPr>
          <p:spPr>
            <a:xfrm>
              <a:off x="7999030" y="5545662"/>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112</a:t>
              </a:r>
            </a:p>
          </p:txBody>
        </p:sp>
        <p:sp>
          <p:nvSpPr>
            <p:cNvPr id="378" name="TextBox 377"/>
            <p:cNvSpPr txBox="1"/>
            <p:nvPr/>
          </p:nvSpPr>
          <p:spPr>
            <a:xfrm>
              <a:off x="7997574" y="5763255"/>
              <a:ext cx="21727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122</a:t>
              </a:r>
            </a:p>
          </p:txBody>
        </p:sp>
        <p:sp>
          <p:nvSpPr>
            <p:cNvPr id="379" name="TextBox 378"/>
            <p:cNvSpPr txBox="1"/>
            <p:nvPr/>
          </p:nvSpPr>
          <p:spPr>
            <a:xfrm>
              <a:off x="8403623" y="5545662"/>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94</a:t>
              </a:r>
            </a:p>
          </p:txBody>
        </p:sp>
        <p:sp>
          <p:nvSpPr>
            <p:cNvPr id="380" name="TextBox 379"/>
            <p:cNvSpPr txBox="1"/>
            <p:nvPr/>
          </p:nvSpPr>
          <p:spPr>
            <a:xfrm>
              <a:off x="8402165" y="5763255"/>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94</a:t>
              </a:r>
            </a:p>
          </p:txBody>
        </p:sp>
        <p:sp>
          <p:nvSpPr>
            <p:cNvPr id="381" name="TextBox 380"/>
            <p:cNvSpPr txBox="1"/>
            <p:nvPr/>
          </p:nvSpPr>
          <p:spPr>
            <a:xfrm>
              <a:off x="8675288" y="5545662"/>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64</a:t>
              </a:r>
            </a:p>
          </p:txBody>
        </p:sp>
        <p:sp>
          <p:nvSpPr>
            <p:cNvPr id="382" name="TextBox 381"/>
            <p:cNvSpPr txBox="1"/>
            <p:nvPr/>
          </p:nvSpPr>
          <p:spPr>
            <a:xfrm>
              <a:off x="8673832" y="5763255"/>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67</a:t>
              </a:r>
            </a:p>
          </p:txBody>
        </p:sp>
        <p:sp>
          <p:nvSpPr>
            <p:cNvPr id="383" name="TextBox 382"/>
            <p:cNvSpPr txBox="1"/>
            <p:nvPr/>
          </p:nvSpPr>
          <p:spPr>
            <a:xfrm>
              <a:off x="8982436" y="5545662"/>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26</a:t>
              </a:r>
            </a:p>
          </p:txBody>
        </p:sp>
        <p:sp>
          <p:nvSpPr>
            <p:cNvPr id="384" name="TextBox 383"/>
            <p:cNvSpPr txBox="1"/>
            <p:nvPr/>
          </p:nvSpPr>
          <p:spPr>
            <a:xfrm>
              <a:off x="8980977" y="5763255"/>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26</a:t>
              </a:r>
            </a:p>
          </p:txBody>
        </p:sp>
        <p:sp>
          <p:nvSpPr>
            <p:cNvPr id="385" name="TextBox 384"/>
            <p:cNvSpPr txBox="1"/>
            <p:nvPr/>
          </p:nvSpPr>
          <p:spPr>
            <a:xfrm>
              <a:off x="9323931" y="5545662"/>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a:t>
              </a:r>
            </a:p>
          </p:txBody>
        </p:sp>
        <p:sp>
          <p:nvSpPr>
            <p:cNvPr id="386" name="TextBox 385"/>
            <p:cNvSpPr txBox="1"/>
            <p:nvPr/>
          </p:nvSpPr>
          <p:spPr>
            <a:xfrm>
              <a:off x="9322475" y="5763255"/>
              <a:ext cx="144851"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a:t>
              </a:r>
            </a:p>
          </p:txBody>
        </p:sp>
        <p:sp>
          <p:nvSpPr>
            <p:cNvPr id="387" name="TextBox 386"/>
            <p:cNvSpPr txBox="1"/>
            <p:nvPr/>
          </p:nvSpPr>
          <p:spPr>
            <a:xfrm>
              <a:off x="9688483" y="5545662"/>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388" name="TextBox 387"/>
            <p:cNvSpPr txBox="1"/>
            <p:nvPr/>
          </p:nvSpPr>
          <p:spPr>
            <a:xfrm>
              <a:off x="9687025" y="5763255"/>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389" name="TextBox 388"/>
            <p:cNvSpPr txBox="1"/>
            <p:nvPr/>
          </p:nvSpPr>
          <p:spPr>
            <a:xfrm>
              <a:off x="10004589" y="5545662"/>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390" name="TextBox 389"/>
            <p:cNvSpPr txBox="1"/>
            <p:nvPr/>
          </p:nvSpPr>
          <p:spPr>
            <a:xfrm>
              <a:off x="10003132" y="5763255"/>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391" name="TextBox 390"/>
            <p:cNvSpPr txBox="1"/>
            <p:nvPr/>
          </p:nvSpPr>
          <p:spPr>
            <a:xfrm>
              <a:off x="10336791" y="5545662"/>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392" name="TextBox 391"/>
            <p:cNvSpPr txBox="1"/>
            <p:nvPr/>
          </p:nvSpPr>
          <p:spPr>
            <a:xfrm>
              <a:off x="10335335" y="5763255"/>
              <a:ext cx="72426" cy="198015"/>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grpSp>
      <p:sp>
        <p:nvSpPr>
          <p:cNvPr id="161" name="TextBox 160">
            <a:extLst>
              <a:ext uri="{FF2B5EF4-FFF2-40B4-BE49-F238E27FC236}">
                <a16:creationId xmlns:a16="http://schemas.microsoft.com/office/drawing/2014/main" id="{EB65BB33-2DD7-A648-B734-8BD7FB68013A}"/>
              </a:ext>
            </a:extLst>
          </p:cNvPr>
          <p:cNvSpPr txBox="1"/>
          <p:nvPr/>
        </p:nvSpPr>
        <p:spPr>
          <a:xfrm>
            <a:off x="7377378" y="5909085"/>
            <a:ext cx="1869423" cy="584775"/>
          </a:xfrm>
          <a:prstGeom prst="rect">
            <a:avLst/>
          </a:prstGeom>
          <a:noFill/>
        </p:spPr>
        <p:txBody>
          <a:bodyPr wrap="none" rtlCol="0">
            <a:spAutoFit/>
          </a:bodyPr>
          <a:lstStyle/>
          <a:p>
            <a:pPr marL="0" marR="0" lvl="0" indent="0" algn="l" defTabSz="603236"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0 months</a:t>
            </a:r>
          </a:p>
        </p:txBody>
      </p:sp>
      <p:sp>
        <p:nvSpPr>
          <p:cNvPr id="162" name="TextBox 161">
            <a:extLst>
              <a:ext uri="{FF2B5EF4-FFF2-40B4-BE49-F238E27FC236}">
                <a16:creationId xmlns:a16="http://schemas.microsoft.com/office/drawing/2014/main" id="{2A9230C9-D87E-CA43-9F0E-F246DD5A425C}"/>
              </a:ext>
            </a:extLst>
          </p:cNvPr>
          <p:cNvSpPr txBox="1"/>
          <p:nvPr/>
        </p:nvSpPr>
        <p:spPr>
          <a:xfrm>
            <a:off x="2579270" y="5826697"/>
            <a:ext cx="2438488" cy="584775"/>
          </a:xfrm>
          <a:prstGeom prst="rect">
            <a:avLst/>
          </a:prstGeom>
          <a:noFill/>
        </p:spPr>
        <p:txBody>
          <a:bodyPr wrap="none" rtlCol="0">
            <a:spAutoFit/>
          </a:bodyPr>
          <a:lstStyle/>
          <a:p>
            <a:pPr marL="0" marR="0" lvl="0" indent="0" algn="l" defTabSz="603236"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16.8 months</a:t>
            </a:r>
          </a:p>
        </p:txBody>
      </p:sp>
    </p:spTree>
    <p:extLst>
      <p:ext uri="{BB962C8B-B14F-4D97-AF65-F5344CB8AC3E}">
        <p14:creationId xmlns:p14="http://schemas.microsoft.com/office/powerpoint/2010/main" val="172958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Shore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172099433"/>
              </p:ext>
            </p:extLst>
          </p:nvPr>
        </p:nvGraphicFramePr>
        <p:xfrm>
          <a:off x="1236095" y="1412776"/>
          <a:ext cx="9719807" cy="4709160"/>
        </p:xfrm>
        <a:graphic>
          <a:graphicData uri="http://schemas.openxmlformats.org/drawingml/2006/table">
            <a:tbl>
              <a:tblPr firstRow="1" bandRow="1">
                <a:tableStyleId>{F2DE63D5-997A-4646-A377-4702673A728D}</a:tableStyleId>
              </a:tblPr>
              <a:tblGrid>
                <a:gridCol w="1835569">
                  <a:extLst>
                    <a:ext uri="{9D8B030D-6E8A-4147-A177-3AD203B41FA5}">
                      <a16:colId xmlns:a16="http://schemas.microsoft.com/office/drawing/2014/main" val="20000"/>
                    </a:ext>
                  </a:extLst>
                </a:gridCol>
                <a:gridCol w="7884238">
                  <a:extLst>
                    <a:ext uri="{9D8B030D-6E8A-4147-A177-3AD203B41FA5}">
                      <a16:colId xmlns:a16="http://schemas.microsoft.com/office/drawing/2014/main" val="20001"/>
                    </a:ext>
                  </a:extLst>
                </a:gridCol>
              </a:tblGrid>
              <a:tr h="2313520">
                <a:tc>
                  <a:txBody>
                    <a:bodyPr/>
                    <a:lstStyle/>
                    <a:p>
                      <a:r>
                        <a:rPr lang="en-US" sz="15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500" b="0" kern="1200" dirty="0">
                          <a:solidFill>
                            <a:schemeClr val="tx1"/>
                          </a:solidFill>
                          <a:effectLst/>
                          <a:latin typeface="+mn-lt"/>
                          <a:ea typeface="+mn-ea"/>
                          <a:cs typeface="+mn-cs"/>
                        </a:rPr>
                        <a:t>AbbVie Inc, </a:t>
                      </a:r>
                      <a:r>
                        <a:rPr lang="en-US" sz="1500" b="0" kern="1200" dirty="0" err="1">
                          <a:solidFill>
                            <a:schemeClr val="tx1"/>
                          </a:solidFill>
                          <a:effectLst/>
                          <a:latin typeface="+mn-lt"/>
                          <a:ea typeface="+mn-ea"/>
                          <a:cs typeface="+mn-cs"/>
                        </a:rPr>
                        <a:t>AIkido</a:t>
                      </a:r>
                      <a:r>
                        <a:rPr lang="en-US" sz="1500" b="0" kern="1200" dirty="0">
                          <a:solidFill>
                            <a:schemeClr val="tx1"/>
                          </a:solidFill>
                          <a:effectLst/>
                          <a:latin typeface="+mn-lt"/>
                          <a:ea typeface="+mn-ea"/>
                          <a:cs typeface="+mn-cs"/>
                        </a:rPr>
                        <a:t> Pharma Inc, Alessa Therapeutics, Amgen Inc, </a:t>
                      </a:r>
                      <a:r>
                        <a:rPr lang="en-US" sz="1500" b="0" kern="1200" dirty="0" err="1">
                          <a:solidFill>
                            <a:schemeClr val="tx1"/>
                          </a:solidFill>
                          <a:effectLst/>
                          <a:latin typeface="+mn-lt"/>
                          <a:ea typeface="+mn-ea"/>
                          <a:cs typeface="+mn-cs"/>
                        </a:rPr>
                        <a:t>Arquer</a:t>
                      </a:r>
                      <a:r>
                        <a:rPr lang="en-US" sz="1500" b="0" kern="1200" dirty="0">
                          <a:solidFill>
                            <a:schemeClr val="tx1"/>
                          </a:solidFill>
                          <a:effectLst/>
                          <a:latin typeface="+mn-lt"/>
                          <a:ea typeface="+mn-ea"/>
                          <a:cs typeface="+mn-cs"/>
                        </a:rPr>
                        <a:t> Diagnostics, </a:t>
                      </a:r>
                      <a:r>
                        <a:rPr lang="en-US" sz="1500" b="0" kern="1200" dirty="0" err="1">
                          <a:solidFill>
                            <a:schemeClr val="tx1"/>
                          </a:solidFill>
                          <a:effectLst/>
                          <a:latin typeface="+mn-lt"/>
                          <a:ea typeface="+mn-ea"/>
                          <a:cs typeface="+mn-cs"/>
                        </a:rPr>
                        <a:t>Asieris</a:t>
                      </a:r>
                      <a:r>
                        <a:rPr lang="en-US" sz="1500" b="0" kern="1200" dirty="0">
                          <a:solidFill>
                            <a:schemeClr val="tx1"/>
                          </a:solidFill>
                          <a:effectLst/>
                          <a:latin typeface="+mn-lt"/>
                          <a:ea typeface="+mn-ea"/>
                          <a:cs typeface="+mn-cs"/>
                        </a:rPr>
                        <a:t> Pharmaceuticals, Astellas, AstraZeneca Pharmaceuticals LP, Bayer HealthCare Pharmaceuticals, Boston Scientific Corporation, Bristol Myers Squibb, CG Oncology, Clarity Pharmaceuticals, Clovis Oncology, Dendreon Pharmaceuticals Inc, Exact Imaging, Exact Sciences Corporation, </a:t>
                      </a:r>
                      <a:r>
                        <a:rPr lang="en-US" sz="1500" b="0" kern="1200" dirty="0" err="1">
                          <a:solidFill>
                            <a:schemeClr val="tx1"/>
                          </a:solidFill>
                          <a:effectLst/>
                          <a:latin typeface="+mn-lt"/>
                          <a:ea typeface="+mn-ea"/>
                          <a:cs typeface="+mn-cs"/>
                        </a:rPr>
                        <a:t>FerGene</a:t>
                      </a:r>
                      <a:r>
                        <a:rPr lang="en-US" sz="1500" b="0" kern="1200" dirty="0">
                          <a:solidFill>
                            <a:schemeClr val="tx1"/>
                          </a:solidFill>
                          <a:effectLst/>
                          <a:latin typeface="+mn-lt"/>
                          <a:ea typeface="+mn-ea"/>
                          <a:cs typeface="+mn-cs"/>
                        </a:rPr>
                        <a:t>, Ferring Pharmaceuticals, FIZE Medical, Foundation Medicine, Genentech, a member of the Roche Group, </a:t>
                      </a:r>
                      <a:r>
                        <a:rPr lang="en-US" sz="1500" b="0" kern="1200" dirty="0" err="1">
                          <a:solidFill>
                            <a:schemeClr val="tx1"/>
                          </a:solidFill>
                          <a:effectLst/>
                          <a:latin typeface="+mn-lt"/>
                          <a:ea typeface="+mn-ea"/>
                          <a:cs typeface="+mn-cs"/>
                        </a:rPr>
                        <a:t>GenesisCare</a:t>
                      </a:r>
                      <a:r>
                        <a:rPr lang="en-US" sz="1500" b="0" kern="1200" dirty="0">
                          <a:solidFill>
                            <a:schemeClr val="tx1"/>
                          </a:solidFill>
                          <a:effectLst/>
                          <a:latin typeface="+mn-lt"/>
                          <a:ea typeface="+mn-ea"/>
                          <a:cs typeface="+mn-cs"/>
                        </a:rPr>
                        <a:t>, Guardant Health, </a:t>
                      </a:r>
                      <a:r>
                        <a:rPr lang="en-US" sz="1500" b="0" kern="1200" dirty="0" err="1">
                          <a:solidFill>
                            <a:schemeClr val="tx1"/>
                          </a:solidFill>
                          <a:effectLst/>
                          <a:latin typeface="+mn-lt"/>
                          <a:ea typeface="+mn-ea"/>
                          <a:cs typeface="+mn-cs"/>
                        </a:rPr>
                        <a:t>ImmunityBio</a:t>
                      </a:r>
                      <a:r>
                        <a:rPr lang="en-US" sz="1500" b="0" kern="1200" dirty="0">
                          <a:solidFill>
                            <a:schemeClr val="tx1"/>
                          </a:solidFill>
                          <a:effectLst/>
                          <a:latin typeface="+mn-lt"/>
                          <a:ea typeface="+mn-ea"/>
                          <a:cs typeface="+mn-cs"/>
                        </a:rPr>
                        <a:t>, Incyte Corporation, </a:t>
                      </a:r>
                      <a:r>
                        <a:rPr lang="en-US" sz="1500" b="0" kern="1200" dirty="0" err="1">
                          <a:solidFill>
                            <a:schemeClr val="tx1"/>
                          </a:solidFill>
                          <a:effectLst/>
                          <a:latin typeface="+mn-lt"/>
                          <a:ea typeface="+mn-ea"/>
                          <a:cs typeface="+mn-cs"/>
                        </a:rPr>
                        <a:t>Invitae</a:t>
                      </a:r>
                      <a:r>
                        <a:rPr lang="en-US" sz="1500" b="0" kern="1200" dirty="0">
                          <a:solidFill>
                            <a:schemeClr val="tx1"/>
                          </a:solidFill>
                          <a:effectLst/>
                          <a:latin typeface="+mn-lt"/>
                          <a:ea typeface="+mn-ea"/>
                          <a:cs typeface="+mn-cs"/>
                        </a:rPr>
                        <a:t>, Janssen Biotech Inc, </a:t>
                      </a:r>
                      <a:r>
                        <a:rPr lang="en-US" sz="1500" b="0" kern="1200" dirty="0" err="1">
                          <a:solidFill>
                            <a:schemeClr val="tx1"/>
                          </a:solidFill>
                          <a:effectLst/>
                          <a:latin typeface="+mn-lt"/>
                          <a:ea typeface="+mn-ea"/>
                          <a:cs typeface="+mn-cs"/>
                        </a:rPr>
                        <a:t>Lantheus</a:t>
                      </a:r>
                      <a:r>
                        <a:rPr lang="en-US" sz="1500" b="0" kern="1200" dirty="0">
                          <a:solidFill>
                            <a:schemeClr val="tx1"/>
                          </a:solidFill>
                          <a:effectLst/>
                          <a:latin typeface="+mn-lt"/>
                          <a:ea typeface="+mn-ea"/>
                          <a:cs typeface="+mn-cs"/>
                        </a:rPr>
                        <a:t>, Lilly, </a:t>
                      </a:r>
                      <a:r>
                        <a:rPr lang="en-US" sz="1500" b="0" kern="1200" dirty="0" err="1">
                          <a:solidFill>
                            <a:schemeClr val="tx1"/>
                          </a:solidFill>
                          <a:effectLst/>
                          <a:latin typeface="+mn-lt"/>
                          <a:ea typeface="+mn-ea"/>
                          <a:cs typeface="+mn-cs"/>
                        </a:rPr>
                        <a:t>MDxHealth</a:t>
                      </a:r>
                      <a:r>
                        <a:rPr lang="en-US" sz="1500" b="0" kern="1200" dirty="0">
                          <a:solidFill>
                            <a:schemeClr val="tx1"/>
                          </a:solidFill>
                          <a:effectLst/>
                          <a:latin typeface="+mn-lt"/>
                          <a:ea typeface="+mn-ea"/>
                          <a:cs typeface="+mn-cs"/>
                        </a:rPr>
                        <a:t>, Merck, </a:t>
                      </a:r>
                      <a:r>
                        <a:rPr lang="en-US" sz="1500" b="0" kern="1200" dirty="0" err="1">
                          <a:solidFill>
                            <a:schemeClr val="tx1"/>
                          </a:solidFill>
                          <a:effectLst/>
                          <a:latin typeface="+mn-lt"/>
                          <a:ea typeface="+mn-ea"/>
                          <a:cs typeface="+mn-cs"/>
                        </a:rPr>
                        <a:t>Minomic</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Myovant</a:t>
                      </a:r>
                      <a:r>
                        <a:rPr lang="en-US" sz="1500" b="0" kern="1200" dirty="0">
                          <a:solidFill>
                            <a:schemeClr val="tx1"/>
                          </a:solidFill>
                          <a:effectLst/>
                          <a:latin typeface="+mn-lt"/>
                          <a:ea typeface="+mn-ea"/>
                          <a:cs typeface="+mn-cs"/>
                        </a:rPr>
                        <a:t> Sciences, Myriad Genetic Laboratories Inc, NGM Biopharmaceuticals, </a:t>
                      </a:r>
                      <a:r>
                        <a:rPr lang="en-US" sz="1500" b="0" kern="1200" dirty="0" err="1">
                          <a:solidFill>
                            <a:schemeClr val="tx1"/>
                          </a:solidFill>
                          <a:effectLst/>
                          <a:latin typeface="+mn-lt"/>
                          <a:ea typeface="+mn-ea"/>
                          <a:cs typeface="+mn-cs"/>
                        </a:rPr>
                        <a:t>Nonagen</a:t>
                      </a:r>
                      <a:r>
                        <a:rPr lang="en-US" sz="1500" b="0" kern="1200" dirty="0">
                          <a:solidFill>
                            <a:schemeClr val="tx1"/>
                          </a:solidFill>
                          <a:effectLst/>
                          <a:latin typeface="+mn-lt"/>
                          <a:ea typeface="+mn-ea"/>
                          <a:cs typeface="+mn-cs"/>
                        </a:rPr>
                        <a:t> Bioscience, Novartis, Nymox Pharmaceutical Corporation, Pacific Edge, Pfizer Inc, </a:t>
                      </a:r>
                      <a:r>
                        <a:rPr lang="en-US" sz="1500" b="0" kern="1200" dirty="0" err="1">
                          <a:solidFill>
                            <a:schemeClr val="tx1"/>
                          </a:solidFill>
                          <a:effectLst/>
                          <a:latin typeface="+mn-lt"/>
                          <a:ea typeface="+mn-ea"/>
                          <a:cs typeface="+mn-cs"/>
                        </a:rPr>
                        <a:t>Photocure</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PlatformQ</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ProFound</a:t>
                      </a:r>
                      <a:r>
                        <a:rPr lang="en-US" sz="1500" b="0" kern="1200" dirty="0">
                          <a:solidFill>
                            <a:schemeClr val="tx1"/>
                          </a:solidFill>
                          <a:effectLst/>
                          <a:latin typeface="+mn-lt"/>
                          <a:ea typeface="+mn-ea"/>
                          <a:cs typeface="+mn-cs"/>
                        </a:rPr>
                        <a:t> Therapeutics, </a:t>
                      </a:r>
                      <a:r>
                        <a:rPr lang="en-US" sz="1500" b="0" kern="1200" dirty="0" err="1">
                          <a:solidFill>
                            <a:schemeClr val="tx1"/>
                          </a:solidFill>
                          <a:effectLst/>
                          <a:latin typeface="+mn-lt"/>
                          <a:ea typeface="+mn-ea"/>
                          <a:cs typeface="+mn-cs"/>
                        </a:rPr>
                        <a:t>Promaxo</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Propella</a:t>
                      </a:r>
                      <a:r>
                        <a:rPr lang="en-US" sz="1500" b="0" kern="1200" dirty="0">
                          <a:solidFill>
                            <a:schemeClr val="tx1"/>
                          </a:solidFill>
                          <a:effectLst/>
                          <a:latin typeface="+mn-lt"/>
                          <a:ea typeface="+mn-ea"/>
                          <a:cs typeface="+mn-cs"/>
                        </a:rPr>
                        <a:t> Therapeutics Inc, </a:t>
                      </a:r>
                      <a:r>
                        <a:rPr lang="en-US" sz="1500" b="0" kern="1200" dirty="0" err="1">
                          <a:solidFill>
                            <a:schemeClr val="tx1"/>
                          </a:solidFill>
                          <a:effectLst/>
                          <a:latin typeface="+mn-lt"/>
                          <a:ea typeface="+mn-ea"/>
                          <a:cs typeface="+mn-cs"/>
                        </a:rPr>
                        <a:t>Protara</a:t>
                      </a:r>
                      <a:r>
                        <a:rPr lang="en-US" sz="1500" b="0" kern="1200" dirty="0">
                          <a:solidFill>
                            <a:schemeClr val="tx1"/>
                          </a:solidFill>
                          <a:effectLst/>
                          <a:latin typeface="+mn-lt"/>
                          <a:ea typeface="+mn-ea"/>
                          <a:cs typeface="+mn-cs"/>
                        </a:rPr>
                        <a:t> Therapeutics, Sanofi, Sesen Bio, Specialty Networks, Telix Pharmaceuticals Limited, </a:t>
                      </a:r>
                      <a:r>
                        <a:rPr lang="en-US" sz="1500" b="0" kern="1200" dirty="0" err="1">
                          <a:solidFill>
                            <a:schemeClr val="tx1"/>
                          </a:solidFill>
                          <a:effectLst/>
                          <a:latin typeface="+mn-lt"/>
                          <a:ea typeface="+mn-ea"/>
                          <a:cs typeface="+mn-cs"/>
                        </a:rPr>
                        <a:t>Tolmar</a:t>
                      </a:r>
                      <a:r>
                        <a:rPr lang="en-US" sz="1500" b="0" kern="1200" dirty="0">
                          <a:solidFill>
                            <a:schemeClr val="tx1"/>
                          </a:solidFill>
                          <a:effectLst/>
                          <a:latin typeface="+mn-lt"/>
                          <a:ea typeface="+mn-ea"/>
                          <a:cs typeface="+mn-cs"/>
                        </a:rPr>
                        <a:t>, UroGen Pharma, </a:t>
                      </a:r>
                      <a:r>
                        <a:rPr lang="en-US" sz="1500" b="0" kern="1200" dirty="0" err="1">
                          <a:solidFill>
                            <a:schemeClr val="tx1"/>
                          </a:solidFill>
                          <a:effectLst/>
                          <a:latin typeface="+mn-lt"/>
                          <a:ea typeface="+mn-ea"/>
                          <a:cs typeface="+mn-cs"/>
                        </a:rPr>
                        <a:t>Vaxiion</a:t>
                      </a:r>
                      <a:r>
                        <a:rPr lang="en-US" sz="1500" b="0" kern="1200" dirty="0">
                          <a:solidFill>
                            <a:schemeClr val="tx1"/>
                          </a:solidFill>
                          <a:effectLst/>
                          <a:latin typeface="+mn-lt"/>
                          <a:ea typeface="+mn-ea"/>
                          <a:cs typeface="+mn-cs"/>
                        </a:rPr>
                        <a:t> Therapeutics, </a:t>
                      </a:r>
                      <a:r>
                        <a:rPr lang="en-US" sz="1500" b="0" kern="1200" dirty="0" err="1">
                          <a:solidFill>
                            <a:schemeClr val="tx1"/>
                          </a:solidFill>
                          <a:effectLst/>
                          <a:latin typeface="+mn-lt"/>
                          <a:ea typeface="+mn-ea"/>
                          <a:cs typeface="+mn-cs"/>
                        </a:rPr>
                        <a:t>Vessi</a:t>
                      </a:r>
                      <a:r>
                        <a:rPr lang="en-US" sz="1500" b="0" kern="1200" dirty="0">
                          <a:solidFill>
                            <a:schemeClr val="tx1"/>
                          </a:solidFill>
                          <a:effectLst/>
                          <a:latin typeface="+mn-lt"/>
                          <a:ea typeface="+mn-ea"/>
                          <a:cs typeface="+mn-cs"/>
                        </a:rPr>
                        <a:t> Medical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790936">
                <a:tc>
                  <a:txBody>
                    <a:bodyPr/>
                    <a:lstStyle/>
                    <a:p>
                      <a:r>
                        <a:rPr lang="en-US" sz="15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500" b="0" kern="1200" dirty="0">
                          <a:solidFill>
                            <a:schemeClr val="tx1"/>
                          </a:solidFill>
                          <a:effectLst/>
                          <a:latin typeface="+mn-lt"/>
                          <a:ea typeface="+mn-ea"/>
                          <a:cs typeface="+mn-cs"/>
                        </a:rPr>
                        <a:t>Astellas, AstraZeneca Pharmaceuticals LP, Bayer HealthCare Pharmaceuticals, Bristol Myers Squibb, Candel Therapeutics, CG Oncology, Dendreon Pharmaceuticals Inc, </a:t>
                      </a:r>
                      <a:r>
                        <a:rPr lang="en-US" sz="1500" b="0" kern="1200" dirty="0" err="1">
                          <a:solidFill>
                            <a:schemeClr val="tx1"/>
                          </a:solidFill>
                          <a:effectLst/>
                          <a:latin typeface="+mn-lt"/>
                          <a:ea typeface="+mn-ea"/>
                          <a:cs typeface="+mn-cs"/>
                        </a:rPr>
                        <a:t>DisperSol</a:t>
                      </a:r>
                      <a:r>
                        <a:rPr lang="en-US" sz="1500" b="0" kern="1200" dirty="0">
                          <a:solidFill>
                            <a:schemeClr val="tx1"/>
                          </a:solidFill>
                          <a:effectLst/>
                          <a:latin typeface="+mn-lt"/>
                          <a:ea typeface="+mn-ea"/>
                          <a:cs typeface="+mn-cs"/>
                        </a:rPr>
                        <a:t> Technologies LLC, Eric Pharmaceuticals, Exact Imaging, Exelixis Inc, FKD Therapeutics Oy, Forma Therapeutics, Genentech, a member of the Roche Group, Guardant Health, Janssen Biotech Inc, Jiangsu </a:t>
                      </a:r>
                      <a:r>
                        <a:rPr lang="en-US" sz="1500" b="0" kern="1200" dirty="0" err="1">
                          <a:solidFill>
                            <a:schemeClr val="tx1"/>
                          </a:solidFill>
                          <a:effectLst/>
                          <a:latin typeface="+mn-lt"/>
                          <a:ea typeface="+mn-ea"/>
                          <a:cs typeface="+mn-cs"/>
                        </a:rPr>
                        <a:t>Yahong</a:t>
                      </a:r>
                      <a:r>
                        <a:rPr lang="en-US" sz="1500" b="0" kern="1200" dirty="0">
                          <a:solidFill>
                            <a:schemeClr val="tx1"/>
                          </a:solidFill>
                          <a:effectLst/>
                          <a:latin typeface="+mn-lt"/>
                          <a:ea typeface="+mn-ea"/>
                          <a:cs typeface="+mn-cs"/>
                        </a:rPr>
                        <a:t> Meditech, Johnson &amp; Johnson Pharmaceuticals, Medivation Inc, a Pfizer Company, Merck Sharp &amp; Dohme LLC, MT Group, </a:t>
                      </a:r>
                      <a:r>
                        <a:rPr lang="en-US" sz="1500" b="0" kern="1200" dirty="0" err="1">
                          <a:solidFill>
                            <a:schemeClr val="tx1"/>
                          </a:solidFill>
                          <a:effectLst/>
                          <a:latin typeface="+mn-lt"/>
                          <a:ea typeface="+mn-ea"/>
                          <a:cs typeface="+mn-cs"/>
                        </a:rPr>
                        <a:t>Myovant</a:t>
                      </a:r>
                      <a:r>
                        <a:rPr lang="en-US" sz="1500" b="0" kern="1200" dirty="0">
                          <a:solidFill>
                            <a:schemeClr val="tx1"/>
                          </a:solidFill>
                          <a:effectLst/>
                          <a:latin typeface="+mn-lt"/>
                          <a:ea typeface="+mn-ea"/>
                          <a:cs typeface="+mn-cs"/>
                        </a:rPr>
                        <a:t> Sciences, Novartis, </a:t>
                      </a:r>
                      <a:r>
                        <a:rPr lang="en-US" sz="1500" b="0" kern="1200" dirty="0" err="1">
                          <a:solidFill>
                            <a:schemeClr val="tx1"/>
                          </a:solidFill>
                          <a:effectLst/>
                          <a:latin typeface="+mn-lt"/>
                          <a:ea typeface="+mn-ea"/>
                          <a:cs typeface="+mn-cs"/>
                        </a:rPr>
                        <a:t>OncoCellMDx</a:t>
                      </a:r>
                      <a:r>
                        <a:rPr lang="en-US" sz="1500" b="0" kern="1200" dirty="0">
                          <a:solidFill>
                            <a:schemeClr val="tx1"/>
                          </a:solidFill>
                          <a:effectLst/>
                          <a:latin typeface="+mn-lt"/>
                          <a:ea typeface="+mn-ea"/>
                          <a:cs typeface="+mn-cs"/>
                        </a:rPr>
                        <a:t>, Pacific Edge, Palette Life Sciences, Pfizer Inc, </a:t>
                      </a:r>
                      <a:r>
                        <a:rPr lang="en-US" sz="1500" b="0" kern="1200" dirty="0" err="1">
                          <a:solidFill>
                            <a:schemeClr val="tx1"/>
                          </a:solidFill>
                          <a:effectLst/>
                          <a:latin typeface="+mn-lt"/>
                          <a:ea typeface="+mn-ea"/>
                          <a:cs typeface="+mn-cs"/>
                        </a:rPr>
                        <a:t>Plexxikon</a:t>
                      </a:r>
                      <a:r>
                        <a:rPr lang="en-US" sz="1500" b="0" kern="1200" dirty="0">
                          <a:solidFill>
                            <a:schemeClr val="tx1"/>
                          </a:solidFill>
                          <a:effectLst/>
                          <a:latin typeface="+mn-lt"/>
                          <a:ea typeface="+mn-ea"/>
                          <a:cs typeface="+mn-cs"/>
                        </a:rPr>
                        <a:t> Inc, POINT Biopharma, </a:t>
                      </a:r>
                      <a:r>
                        <a:rPr lang="en-US" sz="1500" b="0" kern="1200" dirty="0" err="1">
                          <a:solidFill>
                            <a:schemeClr val="tx1"/>
                          </a:solidFill>
                          <a:effectLst/>
                          <a:latin typeface="+mn-lt"/>
                          <a:ea typeface="+mn-ea"/>
                          <a:cs typeface="+mn-cs"/>
                        </a:rPr>
                        <a:t>Propella</a:t>
                      </a:r>
                      <a:r>
                        <a:rPr lang="en-US" sz="1500" b="0" kern="1200" dirty="0">
                          <a:solidFill>
                            <a:schemeClr val="tx1"/>
                          </a:solidFill>
                          <a:effectLst/>
                          <a:latin typeface="+mn-lt"/>
                          <a:ea typeface="+mn-ea"/>
                          <a:cs typeface="+mn-cs"/>
                        </a:rPr>
                        <a:t> Therapeutics Inc, </a:t>
                      </a:r>
                      <a:r>
                        <a:rPr lang="en-US" sz="1500" b="0" kern="1200" dirty="0" err="1">
                          <a:solidFill>
                            <a:schemeClr val="tx1"/>
                          </a:solidFill>
                          <a:effectLst/>
                          <a:latin typeface="+mn-lt"/>
                          <a:ea typeface="+mn-ea"/>
                          <a:cs typeface="+mn-cs"/>
                        </a:rPr>
                        <a:t>RhoVac</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ApS</a:t>
                      </a:r>
                      <a:r>
                        <a:rPr lang="en-US" sz="1500" b="0" kern="1200" dirty="0">
                          <a:solidFill>
                            <a:schemeClr val="tx1"/>
                          </a:solidFill>
                          <a:effectLst/>
                          <a:latin typeface="+mn-lt"/>
                          <a:ea typeface="+mn-ea"/>
                          <a:cs typeface="+mn-cs"/>
                        </a:rPr>
                        <a:t>, Seagen Inc, STEBA Biotech NV, </a:t>
                      </a:r>
                      <a:r>
                        <a:rPr lang="en-US" sz="1500" b="0" kern="1200" dirty="0" err="1">
                          <a:solidFill>
                            <a:schemeClr val="tx1"/>
                          </a:solidFill>
                          <a:effectLst/>
                          <a:latin typeface="+mn-lt"/>
                          <a:ea typeface="+mn-ea"/>
                          <a:cs typeface="+mn-cs"/>
                        </a:rPr>
                        <a:t>Theralase</a:t>
                      </a:r>
                      <a:r>
                        <a:rPr lang="en-US" sz="1500" b="0" kern="1200" dirty="0">
                          <a:solidFill>
                            <a:schemeClr val="tx1"/>
                          </a:solidFill>
                          <a:effectLst/>
                          <a:latin typeface="+mn-lt"/>
                          <a:ea typeface="+mn-ea"/>
                          <a:cs typeface="+mn-cs"/>
                        </a:rPr>
                        <a:t> Technologies Inc, UroGen Pharma, </a:t>
                      </a:r>
                      <a:r>
                        <a:rPr lang="en-US" sz="1500" b="0" kern="1200" dirty="0" err="1">
                          <a:solidFill>
                            <a:schemeClr val="tx1"/>
                          </a:solidFill>
                          <a:effectLst/>
                          <a:latin typeface="+mn-lt"/>
                          <a:ea typeface="+mn-ea"/>
                          <a:cs typeface="+mn-cs"/>
                        </a:rPr>
                        <a:t>Urotronic</a:t>
                      </a:r>
                      <a:r>
                        <a:rPr lang="en-US" sz="1500" b="0" kern="1200" dirty="0">
                          <a:solidFill>
                            <a:schemeClr val="tx1"/>
                          </a:solidFill>
                          <a:effectLst/>
                          <a:latin typeface="+mn-lt"/>
                          <a:ea typeface="+mn-ea"/>
                          <a:cs typeface="+mn-cs"/>
                        </a:rPr>
                        <a:t>, US Biotest Inc, </a:t>
                      </a:r>
                      <a:r>
                        <a:rPr lang="en-US" sz="1500" b="0" kern="1200" dirty="0" err="1">
                          <a:solidFill>
                            <a:schemeClr val="tx1"/>
                          </a:solidFill>
                          <a:effectLst/>
                          <a:latin typeface="+mn-lt"/>
                          <a:ea typeface="+mn-ea"/>
                          <a:cs typeface="+mn-cs"/>
                        </a:rPr>
                        <a:t>Vaxiion</a:t>
                      </a:r>
                      <a:r>
                        <a:rPr lang="en-US" sz="1500" b="0" kern="1200" dirty="0">
                          <a:solidFill>
                            <a:schemeClr val="tx1"/>
                          </a:solidFill>
                          <a:effectLst/>
                          <a:latin typeface="+mn-lt"/>
                          <a:ea typeface="+mn-ea"/>
                          <a:cs typeface="+mn-cs"/>
                        </a:rPr>
                        <a:t> Therapeutics, </a:t>
                      </a:r>
                      <a:r>
                        <a:rPr lang="en-US" sz="1500" b="0" kern="1200" dirty="0" err="1">
                          <a:solidFill>
                            <a:schemeClr val="tx1"/>
                          </a:solidFill>
                          <a:effectLst/>
                          <a:latin typeface="+mn-lt"/>
                          <a:ea typeface="+mn-ea"/>
                          <a:cs typeface="+mn-cs"/>
                        </a:rPr>
                        <a:t>Veru</a:t>
                      </a:r>
                      <a:r>
                        <a:rPr lang="en-US" sz="1500" b="0" kern="1200" dirty="0">
                          <a:solidFill>
                            <a:schemeClr val="tx1"/>
                          </a:solidFill>
                          <a:effectLst/>
                          <a:latin typeface="+mn-lt"/>
                          <a:ea typeface="+mn-ea"/>
                          <a:cs typeface="+mn-cs"/>
                        </a:rPr>
                        <a:t> Inc, </a:t>
                      </a:r>
                      <a:r>
                        <a:rPr lang="en-US" sz="1500" b="0" kern="1200" dirty="0" err="1">
                          <a:solidFill>
                            <a:schemeClr val="tx1"/>
                          </a:solidFill>
                          <a:effectLst/>
                          <a:latin typeface="+mn-lt"/>
                          <a:ea typeface="+mn-ea"/>
                          <a:cs typeface="+mn-cs"/>
                        </a:rPr>
                        <a:t>Zenflow</a:t>
                      </a:r>
                      <a:endParaRPr lang="en-US" sz="15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439763"/>
                  </a:ext>
                </a:extLst>
              </a:tr>
            </a:tbl>
          </a:graphicData>
        </a:graphic>
      </p:graphicFrame>
    </p:spTree>
    <p:custDataLst>
      <p:tags r:id="rId1"/>
    </p:custDataLst>
    <p:extLst>
      <p:ext uri="{BB962C8B-B14F-4D97-AF65-F5344CB8AC3E}">
        <p14:creationId xmlns:p14="http://schemas.microsoft.com/office/powerpoint/2010/main" val="784456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81319D-B6ED-974B-9C9B-873C5F667609}"/>
              </a:ext>
            </a:extLst>
          </p:cNvPr>
          <p:cNvPicPr>
            <a:picLocks noChangeAspect="1"/>
          </p:cNvPicPr>
          <p:nvPr/>
        </p:nvPicPr>
        <p:blipFill>
          <a:blip r:embed="rId2"/>
          <a:stretch>
            <a:fillRect/>
          </a:stretch>
        </p:blipFill>
        <p:spPr>
          <a:xfrm>
            <a:off x="134624" y="2257832"/>
            <a:ext cx="5206001" cy="3399521"/>
          </a:xfrm>
          <a:prstGeom prst="rect">
            <a:avLst/>
          </a:prstGeom>
        </p:spPr>
      </p:pic>
      <p:sp>
        <p:nvSpPr>
          <p:cNvPr id="12" name="Title 1">
            <a:extLst>
              <a:ext uri="{FF2B5EF4-FFF2-40B4-BE49-F238E27FC236}">
                <a16:creationId xmlns:a16="http://schemas.microsoft.com/office/drawing/2014/main" id="{DC271C83-C793-2247-89D9-7B352DC0D295}"/>
              </a:ext>
            </a:extLst>
          </p:cNvPr>
          <p:cNvSpPr>
            <a:spLocks noGrp="1"/>
          </p:cNvSpPr>
          <p:nvPr>
            <p:ph type="title"/>
          </p:nvPr>
        </p:nvSpPr>
        <p:spPr>
          <a:xfrm>
            <a:off x="600762" y="384000"/>
            <a:ext cx="10990479" cy="960000"/>
          </a:xfrm>
        </p:spPr>
        <p:txBody>
          <a:bodyPr/>
          <a:lstStyle/>
          <a:p>
            <a:r>
              <a:rPr lang="en-US" dirty="0"/>
              <a:t>LATITUDE: Abiraterone in </a:t>
            </a:r>
            <a:r>
              <a:rPr lang="en-US" u="sng" dirty="0"/>
              <a:t>high risk </a:t>
            </a:r>
            <a:r>
              <a:rPr lang="en-US" u="sng" dirty="0" err="1"/>
              <a:t>mCNPC</a:t>
            </a:r>
            <a:endParaRPr lang="en-US" u="sng" dirty="0"/>
          </a:p>
        </p:txBody>
      </p:sp>
      <p:pic>
        <p:nvPicPr>
          <p:cNvPr id="7" name="Content Placeholder 4" descr="A screenshot of a cell phone&#10;&#10;Description automatically generated">
            <a:extLst>
              <a:ext uri="{FF2B5EF4-FFF2-40B4-BE49-F238E27FC236}">
                <a16:creationId xmlns:a16="http://schemas.microsoft.com/office/drawing/2014/main" id="{D649D237-EF97-0249-B0CC-FF9A0FA89244}"/>
              </a:ext>
            </a:extLst>
          </p:cNvPr>
          <p:cNvPicPr>
            <a:picLocks noGrp="1" noChangeAspect="1"/>
          </p:cNvPicPr>
          <p:nvPr>
            <p:ph idx="1"/>
          </p:nvPr>
        </p:nvPicPr>
        <p:blipFill>
          <a:blip r:embed="rId3"/>
          <a:stretch>
            <a:fillRect/>
          </a:stretch>
        </p:blipFill>
        <p:spPr>
          <a:xfrm>
            <a:off x="5671931" y="2257832"/>
            <a:ext cx="6039678" cy="3162308"/>
          </a:xfrm>
        </p:spPr>
      </p:pic>
      <p:sp>
        <p:nvSpPr>
          <p:cNvPr id="2" name="Rectangle 1">
            <a:extLst>
              <a:ext uri="{FF2B5EF4-FFF2-40B4-BE49-F238E27FC236}">
                <a16:creationId xmlns:a16="http://schemas.microsoft.com/office/drawing/2014/main" id="{B47FB231-2BF3-5543-A76D-AC0C773AAB64}"/>
              </a:ext>
            </a:extLst>
          </p:cNvPr>
          <p:cNvSpPr/>
          <p:nvPr/>
        </p:nvSpPr>
        <p:spPr>
          <a:xfrm>
            <a:off x="5777948" y="4678017"/>
            <a:ext cx="1431235" cy="1722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E7CB1B-BB34-6A4A-A96A-73FC9621C915}"/>
              </a:ext>
            </a:extLst>
          </p:cNvPr>
          <p:cNvSpPr/>
          <p:nvPr/>
        </p:nvSpPr>
        <p:spPr>
          <a:xfrm>
            <a:off x="9647582" y="4678017"/>
            <a:ext cx="609601" cy="1722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D42620-FFB7-984B-B625-083A4745A93C}"/>
              </a:ext>
            </a:extLst>
          </p:cNvPr>
          <p:cNvSpPr txBox="1"/>
          <p:nvPr/>
        </p:nvSpPr>
        <p:spPr>
          <a:xfrm>
            <a:off x="121534" y="6314398"/>
            <a:ext cx="6099858" cy="27699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Fizazi</a:t>
            </a:r>
            <a:r>
              <a:rPr kumimoji="0" lang="en-US" sz="1200" b="0" i="0" u="none" strike="noStrike" kern="1200" cap="none" spc="0" normalizeH="0" baseline="0" noProof="0" dirty="0">
                <a:ln>
                  <a:noFill/>
                </a:ln>
                <a:solidFill>
                  <a:prstClr val="black"/>
                </a:solidFill>
                <a:effectLst/>
                <a:uLnTx/>
                <a:uFillTx/>
                <a:latin typeface="Calibri"/>
                <a:ea typeface="+mn-ea"/>
                <a:cs typeface="+mn-cs"/>
              </a:rPr>
              <a:t> K, et al.  </a:t>
            </a:r>
            <a:r>
              <a:rPr kumimoji="0" lang="en-US" sz="1200" b="0" i="1" u="none" strike="noStrike" kern="1200" cap="none" spc="0" normalizeH="0" baseline="0" noProof="0" dirty="0">
                <a:ln>
                  <a:noFill/>
                </a:ln>
                <a:solidFill>
                  <a:prstClr val="black"/>
                </a:solidFill>
                <a:effectLst/>
                <a:uLnTx/>
                <a:uFillTx/>
                <a:latin typeface="Calibri"/>
                <a:ea typeface="+mn-ea"/>
                <a:cs typeface="+mn-cs"/>
              </a:rPr>
              <a:t>Lancet Oncol </a:t>
            </a:r>
            <a:r>
              <a:rPr kumimoji="0" lang="en-US" sz="1200" b="0" i="0" u="none" strike="noStrike" kern="1200" cap="none" spc="0" normalizeH="0" baseline="0" noProof="0" dirty="0">
                <a:ln>
                  <a:noFill/>
                </a:ln>
                <a:solidFill>
                  <a:prstClr val="black"/>
                </a:solidFill>
                <a:effectLst/>
                <a:uLnTx/>
                <a:uFillTx/>
                <a:latin typeface="Calibri"/>
                <a:ea typeface="+mn-ea"/>
                <a:cs typeface="+mn-cs"/>
              </a:rPr>
              <a:t>2019;20:686;</a:t>
            </a:r>
          </a:p>
        </p:txBody>
      </p:sp>
    </p:spTree>
    <p:extLst>
      <p:ext uri="{BB962C8B-B14F-4D97-AF65-F5344CB8AC3E}">
        <p14:creationId xmlns:p14="http://schemas.microsoft.com/office/powerpoint/2010/main" val="3411931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2033-9D5E-4646-A894-97C8C741C81E}"/>
              </a:ext>
            </a:extLst>
          </p:cNvPr>
          <p:cNvSpPr>
            <a:spLocks noGrp="1"/>
          </p:cNvSpPr>
          <p:nvPr>
            <p:ph type="title"/>
          </p:nvPr>
        </p:nvSpPr>
        <p:spPr>
          <a:xfrm>
            <a:off x="508163" y="178034"/>
            <a:ext cx="10990479" cy="960000"/>
          </a:xfrm>
        </p:spPr>
        <p:txBody>
          <a:bodyPr/>
          <a:lstStyle/>
          <a:p>
            <a:r>
              <a:rPr lang="en-US" dirty="0"/>
              <a:t>Why I prefer NOT to use abiraterone in </a:t>
            </a:r>
            <a:r>
              <a:rPr lang="en-US" dirty="0" err="1"/>
              <a:t>mHSPC</a:t>
            </a:r>
            <a:br>
              <a:rPr lang="en-US" dirty="0"/>
            </a:br>
            <a:r>
              <a:rPr lang="en-US" sz="3600" dirty="0"/>
              <a:t>Even if ‘only’ 5mg prednisone in </a:t>
            </a:r>
            <a:r>
              <a:rPr lang="en-US" sz="3600" dirty="0" err="1"/>
              <a:t>mHSPC</a:t>
            </a:r>
            <a:endParaRPr lang="en-US" sz="3600" dirty="0"/>
          </a:p>
        </p:txBody>
      </p:sp>
      <p:sp>
        <p:nvSpPr>
          <p:cNvPr id="3" name="Content Placeholder 2">
            <a:extLst>
              <a:ext uri="{FF2B5EF4-FFF2-40B4-BE49-F238E27FC236}">
                <a16:creationId xmlns:a16="http://schemas.microsoft.com/office/drawing/2014/main" id="{9E970193-F5E4-9D4D-AF6D-D2394CE6253E}"/>
              </a:ext>
            </a:extLst>
          </p:cNvPr>
          <p:cNvSpPr>
            <a:spLocks noGrp="1"/>
          </p:cNvSpPr>
          <p:nvPr>
            <p:ph idx="1"/>
          </p:nvPr>
        </p:nvSpPr>
        <p:spPr/>
        <p:txBody>
          <a:bodyPr>
            <a:normAutofit fontScale="40000" lnSpcReduction="20000"/>
          </a:bodyPr>
          <a:lstStyle/>
          <a:p>
            <a:pPr eaLnBrk="1" hangingPunct="1">
              <a:lnSpc>
                <a:spcPct val="80000"/>
              </a:lnSpc>
              <a:spcBef>
                <a:spcPts val="0"/>
              </a:spcBef>
              <a:spcAft>
                <a:spcPts val="0"/>
              </a:spcAft>
            </a:pP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ADT + AA + P</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(n = 597)</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ADT + placebos</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(n = 602)</a:t>
            </a:r>
            <a:endParaRPr lang="en-CA" sz="3600" dirty="0">
              <a:latin typeface="Arial" panose="020B0604020202020204" pitchFamily="34" charset="0"/>
            </a:endParaRPr>
          </a:p>
          <a:p>
            <a:pPr eaLnBrk="1" hangingPunct="1">
              <a:lnSpc>
                <a:spcPct val="80000"/>
              </a:lnSpc>
              <a:spcBef>
                <a:spcPts val="0"/>
              </a:spcBef>
              <a:spcAft>
                <a:spcPts val="0"/>
              </a:spcAft>
            </a:pPr>
            <a:r>
              <a:rPr lang="en-GB"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Adverse Events</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Grade 3</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Grade 4</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Grade 3</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Grade 4</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a:t>
            </a:r>
            <a:endParaRPr lang="en-CA" sz="3600" dirty="0">
              <a:latin typeface="Arial" panose="020B0604020202020204" pitchFamily="34" charset="0"/>
            </a:endParaRPr>
          </a:p>
          <a:p>
            <a:pPr algn="ctr" eaLnBrk="1" hangingPunct="1">
              <a:lnSpc>
                <a:spcPct val="80000"/>
              </a:lnSpc>
              <a:spcBef>
                <a:spcPts val="0"/>
              </a:spcBef>
              <a:spcAft>
                <a:spcPts val="0"/>
              </a:spcAft>
            </a:pPr>
            <a:r>
              <a:rPr lang="en-US" b="1" dirty="0">
                <a:solidFill>
                  <a:srgbClr val="FFFFFF"/>
                </a:solidFill>
                <a:latin typeface="Arial" panose="020B0604020202020204" pitchFamily="34" charset="0"/>
                <a:cs typeface="Arial" panose="020B0604020202020204" pitchFamily="34" charset="0"/>
              </a:rPr>
              <a:t>%</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Hypertension</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0.2</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Hypokalemia</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0.8</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0.2</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ALT increased</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5</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AST increased</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4</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Hyperglycemia</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4</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Bone pain</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Cardiac disorder   </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0.8</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Anemia</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0.5</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4</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0.2</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Back pain</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3</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Fatigue</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Spinal cord compression</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2</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1</a:t>
            </a:r>
            <a:endParaRPr lang="en-CA" sz="3600" dirty="0">
              <a:latin typeface="Arial" panose="020B0604020202020204" pitchFamily="34" charset="0"/>
            </a:endParaRPr>
          </a:p>
          <a:p>
            <a:pPr algn="ctr" eaLnBrk="1" hangingPunct="1">
              <a:lnSpc>
                <a:spcPct val="80000"/>
              </a:lnSpc>
              <a:spcBef>
                <a:spcPts val="0"/>
              </a:spcBef>
              <a:spcAft>
                <a:spcPts val="0"/>
              </a:spcAft>
            </a:pPr>
            <a:r>
              <a:rPr lang="en-US" sz="1600" b="1" dirty="0">
                <a:solidFill>
                  <a:srgbClr val="FFFFFF"/>
                </a:solidFill>
                <a:latin typeface="Arial" panose="020B0604020202020204" pitchFamily="34" charset="0"/>
                <a:ea typeface="ヒラギノ角ゴ Pro W3" panose="020B0300000000000000" pitchFamily="34" charset="-128"/>
                <a:cs typeface="ヒラギノ角ゴ Pro W3" panose="020B0300000000000000" pitchFamily="34" charset="-128"/>
              </a:rPr>
              <a:t>0.5</a:t>
            </a:r>
            <a:endParaRPr lang="en-CA" sz="3600" dirty="0">
              <a:latin typeface="Arial" panose="020B0604020202020204" pitchFamily="34" charset="0"/>
            </a:endParaRPr>
          </a:p>
          <a:p>
            <a:pPr marL="457200" indent="-457200">
              <a:buFont typeface="Arial" panose="020B0604020202020204" pitchFamily="34" charset="0"/>
              <a:buChar char="•"/>
            </a:pPr>
            <a:endParaRPr lang="en-US" dirty="0"/>
          </a:p>
        </p:txBody>
      </p:sp>
      <p:pic>
        <p:nvPicPr>
          <p:cNvPr id="8" name="Picture 7" descr="A screenshot of a computer&#10;&#10;Description automatically generated with low confidence">
            <a:extLst>
              <a:ext uri="{FF2B5EF4-FFF2-40B4-BE49-F238E27FC236}">
                <a16:creationId xmlns:a16="http://schemas.microsoft.com/office/drawing/2014/main" id="{B321DF62-F6D9-0941-9CD3-8AF057104567}"/>
              </a:ext>
            </a:extLst>
          </p:cNvPr>
          <p:cNvPicPr>
            <a:picLocks noChangeAspect="1"/>
          </p:cNvPicPr>
          <p:nvPr/>
        </p:nvPicPr>
        <p:blipFill>
          <a:blip r:embed="rId2"/>
          <a:stretch>
            <a:fillRect/>
          </a:stretch>
        </p:blipFill>
        <p:spPr>
          <a:xfrm>
            <a:off x="856526" y="1472483"/>
            <a:ext cx="10293752" cy="4676276"/>
          </a:xfrm>
          <a:prstGeom prst="rect">
            <a:avLst/>
          </a:prstGeom>
        </p:spPr>
      </p:pic>
      <p:sp>
        <p:nvSpPr>
          <p:cNvPr id="10" name="TextBox 9">
            <a:extLst>
              <a:ext uri="{FF2B5EF4-FFF2-40B4-BE49-F238E27FC236}">
                <a16:creationId xmlns:a16="http://schemas.microsoft.com/office/drawing/2014/main" id="{D5A84786-0E33-674A-928C-D1845E9DD61C}"/>
              </a:ext>
            </a:extLst>
          </p:cNvPr>
          <p:cNvSpPr txBox="1"/>
          <p:nvPr/>
        </p:nvSpPr>
        <p:spPr>
          <a:xfrm>
            <a:off x="121534" y="6314398"/>
            <a:ext cx="6099858" cy="27699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Fizazi</a:t>
            </a:r>
            <a:r>
              <a:rPr kumimoji="0" lang="en-US" sz="1200" b="0" i="0" u="none" strike="noStrike" kern="1200" cap="none" spc="0" normalizeH="0" baseline="0" noProof="0" dirty="0">
                <a:ln>
                  <a:noFill/>
                </a:ln>
                <a:solidFill>
                  <a:prstClr val="black"/>
                </a:solidFill>
                <a:effectLst/>
                <a:uLnTx/>
                <a:uFillTx/>
                <a:latin typeface="Calibri"/>
                <a:ea typeface="+mn-ea"/>
                <a:cs typeface="+mn-cs"/>
              </a:rPr>
              <a:t> K, et al.  </a:t>
            </a:r>
            <a:r>
              <a:rPr kumimoji="0" lang="en-US" sz="1200" b="0" i="1" u="none" strike="noStrike" kern="1200" cap="none" spc="0" normalizeH="0" baseline="0" noProof="0" dirty="0">
                <a:ln>
                  <a:noFill/>
                </a:ln>
                <a:solidFill>
                  <a:prstClr val="black"/>
                </a:solidFill>
                <a:effectLst/>
                <a:uLnTx/>
                <a:uFillTx/>
                <a:latin typeface="Calibri"/>
                <a:ea typeface="+mn-ea"/>
                <a:cs typeface="+mn-cs"/>
              </a:rPr>
              <a:t>Lancet Oncol </a:t>
            </a:r>
            <a:r>
              <a:rPr kumimoji="0" lang="en-US" sz="1200" b="0" i="0" u="none" strike="noStrike" kern="1200" cap="none" spc="0" normalizeH="0" baseline="0" noProof="0" dirty="0">
                <a:ln>
                  <a:noFill/>
                </a:ln>
                <a:solidFill>
                  <a:prstClr val="black"/>
                </a:solidFill>
                <a:effectLst/>
                <a:uLnTx/>
                <a:uFillTx/>
                <a:latin typeface="Calibri"/>
                <a:ea typeface="+mn-ea"/>
                <a:cs typeface="+mn-cs"/>
              </a:rPr>
              <a:t>2019;20:686;</a:t>
            </a:r>
          </a:p>
        </p:txBody>
      </p:sp>
    </p:spTree>
    <p:extLst>
      <p:ext uri="{BB962C8B-B14F-4D97-AF65-F5344CB8AC3E}">
        <p14:creationId xmlns:p14="http://schemas.microsoft.com/office/powerpoint/2010/main" val="1857151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BF9B03-D8D7-544A-B618-FAD53297BB2D}"/>
              </a:ext>
            </a:extLst>
          </p:cNvPr>
          <p:cNvSpPr>
            <a:spLocks/>
          </p:cNvSpPr>
          <p:nvPr/>
        </p:nvSpPr>
        <p:spPr>
          <a:xfrm>
            <a:off x="0" y="1074352"/>
            <a:ext cx="12192000" cy="48536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424754F2-9A6C-F845-A5A2-7FAB854C09BA}"/>
              </a:ext>
            </a:extLst>
          </p:cNvPr>
          <p:cNvSpPr>
            <a:spLocks noGrp="1"/>
          </p:cNvSpPr>
          <p:nvPr>
            <p:ph type="title"/>
          </p:nvPr>
        </p:nvSpPr>
        <p:spPr>
          <a:xfrm>
            <a:off x="600000" y="192178"/>
            <a:ext cx="10990479" cy="960000"/>
          </a:xfrm>
        </p:spPr>
        <p:txBody>
          <a:bodyPr/>
          <a:lstStyle/>
          <a:p>
            <a:r>
              <a:rPr lang="en-US" sz="4400" dirty="0"/>
              <a:t>ENZAMET: Enzalutamide in all-comers</a:t>
            </a:r>
          </a:p>
        </p:txBody>
      </p:sp>
      <p:sp>
        <p:nvSpPr>
          <p:cNvPr id="4" name="Footer Placeholder 3">
            <a:extLst>
              <a:ext uri="{FF2B5EF4-FFF2-40B4-BE49-F238E27FC236}">
                <a16:creationId xmlns:a16="http://schemas.microsoft.com/office/drawing/2014/main" id="{BA4B10FC-8702-0F4E-917A-FB2A0ABED6E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Christopher Sweeney, MBBS. 2019 ASCO Annual Meeting.</a:t>
            </a:r>
          </a:p>
        </p:txBody>
      </p:sp>
      <p:grpSp>
        <p:nvGrpSpPr>
          <p:cNvPr id="9" name="Group 8">
            <a:extLst>
              <a:ext uri="{FF2B5EF4-FFF2-40B4-BE49-F238E27FC236}">
                <a16:creationId xmlns:a16="http://schemas.microsoft.com/office/drawing/2014/main" id="{4B2B7476-88D9-3F45-8B22-9CCE96FB4243}"/>
              </a:ext>
            </a:extLst>
          </p:cNvPr>
          <p:cNvGrpSpPr/>
          <p:nvPr/>
        </p:nvGrpSpPr>
        <p:grpSpPr>
          <a:xfrm>
            <a:off x="5623035" y="1760314"/>
            <a:ext cx="6453352" cy="3985850"/>
            <a:chOff x="1602554" y="969883"/>
            <a:chExt cx="6229111" cy="3311999"/>
          </a:xfrm>
        </p:grpSpPr>
        <p:sp>
          <p:nvSpPr>
            <p:cNvPr id="8" name="Rectangle 7">
              <a:extLst>
                <a:ext uri="{FF2B5EF4-FFF2-40B4-BE49-F238E27FC236}">
                  <a16:creationId xmlns:a16="http://schemas.microsoft.com/office/drawing/2014/main" id="{62F166B2-8632-2243-AB05-3A32A8FA72DE}"/>
                </a:ext>
              </a:extLst>
            </p:cNvPr>
            <p:cNvSpPr/>
            <p:nvPr/>
          </p:nvSpPr>
          <p:spPr>
            <a:xfrm>
              <a:off x="1602554" y="969883"/>
              <a:ext cx="6229111" cy="33119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743963-69AB-C747-BD7D-E7EB2CC3C485}"/>
                </a:ext>
              </a:extLst>
            </p:cNvPr>
            <p:cNvPicPr>
              <a:picLocks noChangeAspect="1"/>
            </p:cNvPicPr>
            <p:nvPr/>
          </p:nvPicPr>
          <p:blipFill rotWithShape="1">
            <a:blip r:embed="rId2"/>
            <a:srcRect t="9157"/>
            <a:stretch/>
          </p:blipFill>
          <p:spPr>
            <a:xfrm>
              <a:off x="1818771" y="1200015"/>
              <a:ext cx="5506459" cy="2851734"/>
            </a:xfrm>
            <a:prstGeom prst="rect">
              <a:avLst/>
            </a:prstGeom>
          </p:spPr>
        </p:pic>
      </p:grpSp>
      <p:sp>
        <p:nvSpPr>
          <p:cNvPr id="10" name="TextBox 9">
            <a:extLst>
              <a:ext uri="{FF2B5EF4-FFF2-40B4-BE49-F238E27FC236}">
                <a16:creationId xmlns:a16="http://schemas.microsoft.com/office/drawing/2014/main" id="{4C56B50C-B302-E240-BAF7-980422CC97C2}"/>
              </a:ext>
            </a:extLst>
          </p:cNvPr>
          <p:cNvSpPr txBox="1"/>
          <p:nvPr/>
        </p:nvSpPr>
        <p:spPr>
          <a:xfrm>
            <a:off x="461121" y="6442609"/>
            <a:ext cx="3859839"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Davis, I et al. </a:t>
            </a:r>
            <a:r>
              <a:rPr kumimoji="0" lang="en-CA" sz="1333"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CA" sz="1333" b="0" i="0" u="none" strike="noStrike" kern="1200" cap="none" spc="0" normalizeH="0" baseline="0" noProof="0" dirty="0">
                <a:ln>
                  <a:noFill/>
                </a:ln>
                <a:solidFill>
                  <a:prstClr val="black"/>
                </a:solidFill>
                <a:effectLst/>
                <a:uLnTx/>
                <a:uFillTx/>
                <a:latin typeface="Calibri" panose="020F0502020204030204"/>
                <a:ea typeface="+mn-ea"/>
                <a:cs typeface="+mn-cs"/>
              </a:rPr>
              <a:t> J Med. 2019 Jul 11;381(2):121-131.</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CBC7364-6CB9-8341-A963-4623F37C2F27}"/>
              </a:ext>
            </a:extLst>
          </p:cNvPr>
          <p:cNvPicPr>
            <a:picLocks noChangeAspect="1"/>
          </p:cNvPicPr>
          <p:nvPr/>
        </p:nvPicPr>
        <p:blipFill rotWithShape="1">
          <a:blip r:embed="rId3"/>
          <a:srcRect l="49965" t="9309"/>
          <a:stretch/>
        </p:blipFill>
        <p:spPr>
          <a:xfrm>
            <a:off x="346841" y="2126052"/>
            <a:ext cx="5167093" cy="3238374"/>
          </a:xfrm>
          <a:prstGeom prst="rect">
            <a:avLst/>
          </a:prstGeom>
        </p:spPr>
      </p:pic>
      <p:sp>
        <p:nvSpPr>
          <p:cNvPr id="12" name="TextBox 11">
            <a:extLst>
              <a:ext uri="{FF2B5EF4-FFF2-40B4-BE49-F238E27FC236}">
                <a16:creationId xmlns:a16="http://schemas.microsoft.com/office/drawing/2014/main" id="{A2B6BA05-4622-C945-B350-355C61FF96F4}"/>
              </a:ext>
            </a:extLst>
          </p:cNvPr>
          <p:cNvSpPr txBox="1"/>
          <p:nvPr/>
        </p:nvSpPr>
        <p:spPr>
          <a:xfrm>
            <a:off x="1972090" y="1397688"/>
            <a:ext cx="3269381"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rebuchet MS"/>
                <a:ea typeface="ＭＳ Ｐゴシック" panose="020B0600070205080204" pitchFamily="34" charset="-128"/>
                <a:cs typeface="+mn-cs"/>
              </a:rPr>
              <a:t>Progression free survival</a:t>
            </a:r>
          </a:p>
        </p:txBody>
      </p:sp>
      <p:sp>
        <p:nvSpPr>
          <p:cNvPr id="13" name="TextBox 12">
            <a:extLst>
              <a:ext uri="{FF2B5EF4-FFF2-40B4-BE49-F238E27FC236}">
                <a16:creationId xmlns:a16="http://schemas.microsoft.com/office/drawing/2014/main" id="{49338CE1-B58A-BE42-BB2A-5F664D2ED4B3}"/>
              </a:ext>
            </a:extLst>
          </p:cNvPr>
          <p:cNvSpPr txBox="1"/>
          <p:nvPr/>
        </p:nvSpPr>
        <p:spPr>
          <a:xfrm>
            <a:off x="7421703" y="1360204"/>
            <a:ext cx="3269381"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rebuchet MS"/>
                <a:ea typeface="ＭＳ Ｐゴシック" panose="020B0600070205080204" pitchFamily="34" charset="-128"/>
                <a:cs typeface="+mn-cs"/>
              </a:rPr>
              <a:t>Overall survival</a:t>
            </a:r>
          </a:p>
        </p:txBody>
      </p:sp>
      <p:pic>
        <p:nvPicPr>
          <p:cNvPr id="14" name="Picture 13">
            <a:extLst>
              <a:ext uri="{FF2B5EF4-FFF2-40B4-BE49-F238E27FC236}">
                <a16:creationId xmlns:a16="http://schemas.microsoft.com/office/drawing/2014/main" id="{4E3776FD-210F-EC41-B969-90F5202E80C9}"/>
              </a:ext>
            </a:extLst>
          </p:cNvPr>
          <p:cNvPicPr>
            <a:picLocks noChangeAspect="1"/>
          </p:cNvPicPr>
          <p:nvPr/>
        </p:nvPicPr>
        <p:blipFill rotWithShape="1">
          <a:blip r:embed="rId4"/>
          <a:srcRect l="1552" t="12597" r="-1552" b="79913"/>
          <a:stretch/>
        </p:blipFill>
        <p:spPr>
          <a:xfrm>
            <a:off x="699881" y="5647654"/>
            <a:ext cx="11142461" cy="577745"/>
          </a:xfrm>
          <a:prstGeom prst="rect">
            <a:avLst/>
          </a:prstGeom>
        </p:spPr>
      </p:pic>
    </p:spTree>
    <p:extLst>
      <p:ext uri="{BB962C8B-B14F-4D97-AF65-F5344CB8AC3E}">
        <p14:creationId xmlns:p14="http://schemas.microsoft.com/office/powerpoint/2010/main" val="931001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1A10-356D-FF46-89F9-EB91C7FEC800}"/>
              </a:ext>
            </a:extLst>
          </p:cNvPr>
          <p:cNvSpPr>
            <a:spLocks noGrp="1"/>
          </p:cNvSpPr>
          <p:nvPr>
            <p:ph type="title"/>
          </p:nvPr>
        </p:nvSpPr>
        <p:spPr/>
        <p:txBody>
          <a:bodyPr/>
          <a:lstStyle/>
          <a:p>
            <a:r>
              <a:rPr lang="en-US" sz="4400" dirty="0">
                <a:cs typeface="Calibri" panose="020F0502020204030204" pitchFamily="34" charset="0"/>
              </a:rPr>
              <a:t>ARCHES: Enzalutamide </a:t>
            </a:r>
            <a:r>
              <a:rPr lang="en-US" sz="4400" dirty="0"/>
              <a:t>in all-comers </a:t>
            </a:r>
            <a:r>
              <a:rPr lang="en-US" sz="4400" dirty="0" err="1">
                <a:cs typeface="Calibri" panose="020F0502020204030204" pitchFamily="34" charset="0"/>
              </a:rPr>
              <a:t>mCSPC</a:t>
            </a:r>
            <a:endParaRPr lang="en-US" dirty="0"/>
          </a:p>
        </p:txBody>
      </p:sp>
      <p:pic>
        <p:nvPicPr>
          <p:cNvPr id="7" name="Picture 6" descr="A picture containing chart&#10;&#10;Description automatically generated">
            <a:extLst>
              <a:ext uri="{FF2B5EF4-FFF2-40B4-BE49-F238E27FC236}">
                <a16:creationId xmlns:a16="http://schemas.microsoft.com/office/drawing/2014/main" id="{3ACC1903-AE23-A14E-8061-CEEEDD2AD8D1}"/>
              </a:ext>
            </a:extLst>
          </p:cNvPr>
          <p:cNvPicPr>
            <a:picLocks noChangeAspect="1"/>
          </p:cNvPicPr>
          <p:nvPr/>
        </p:nvPicPr>
        <p:blipFill rotWithShape="1">
          <a:blip r:embed="rId2"/>
          <a:srcRect l="12325" r="9528" b="18768"/>
          <a:stretch/>
        </p:blipFill>
        <p:spPr>
          <a:xfrm>
            <a:off x="0" y="2707690"/>
            <a:ext cx="5326459" cy="2440312"/>
          </a:xfrm>
          <a:prstGeom prst="rect">
            <a:avLst/>
          </a:prstGeom>
        </p:spPr>
      </p:pic>
      <p:sp>
        <p:nvSpPr>
          <p:cNvPr id="10" name="TextBox 9">
            <a:extLst>
              <a:ext uri="{FF2B5EF4-FFF2-40B4-BE49-F238E27FC236}">
                <a16:creationId xmlns:a16="http://schemas.microsoft.com/office/drawing/2014/main" id="{2DFA0ADB-10EF-3D49-8FCA-407D54B73971}"/>
              </a:ext>
            </a:extLst>
          </p:cNvPr>
          <p:cNvSpPr txBox="1"/>
          <p:nvPr/>
        </p:nvSpPr>
        <p:spPr>
          <a:xfrm>
            <a:off x="7526311" y="1856325"/>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5" descr="Diagram&#10;&#10;Description automatically generated">
            <a:extLst>
              <a:ext uri="{FF2B5EF4-FFF2-40B4-BE49-F238E27FC236}">
                <a16:creationId xmlns:a16="http://schemas.microsoft.com/office/drawing/2014/main" id="{BBF8543B-98AC-C543-8B3C-DA435D3A244C}"/>
              </a:ext>
            </a:extLst>
          </p:cNvPr>
          <p:cNvPicPr>
            <a:picLocks noGrp="1" noChangeAspect="1"/>
          </p:cNvPicPr>
          <p:nvPr>
            <p:ph idx="1"/>
          </p:nvPr>
        </p:nvPicPr>
        <p:blipFill>
          <a:blip r:embed="rId3"/>
          <a:stretch>
            <a:fillRect/>
          </a:stretch>
        </p:blipFill>
        <p:spPr>
          <a:xfrm>
            <a:off x="5621713" y="2478052"/>
            <a:ext cx="6308330" cy="2899588"/>
          </a:xfrm>
        </p:spPr>
      </p:pic>
      <p:pic>
        <p:nvPicPr>
          <p:cNvPr id="33" name="Picture 32" descr="A picture containing text, receipt&#10;&#10;Description automatically generated">
            <a:extLst>
              <a:ext uri="{FF2B5EF4-FFF2-40B4-BE49-F238E27FC236}">
                <a16:creationId xmlns:a16="http://schemas.microsoft.com/office/drawing/2014/main" id="{57E8C222-8822-C148-B4AC-9B875A654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273" b="32440"/>
          <a:stretch/>
        </p:blipFill>
        <p:spPr>
          <a:xfrm>
            <a:off x="625759" y="6238782"/>
            <a:ext cx="10088332" cy="400870"/>
          </a:xfrm>
          <a:prstGeom prst="rect">
            <a:avLst/>
          </a:prstGeom>
        </p:spPr>
      </p:pic>
      <p:sp>
        <p:nvSpPr>
          <p:cNvPr id="34" name="TextBox 33">
            <a:extLst>
              <a:ext uri="{FF2B5EF4-FFF2-40B4-BE49-F238E27FC236}">
                <a16:creationId xmlns:a16="http://schemas.microsoft.com/office/drawing/2014/main" id="{3DB0C8B5-8675-1C4A-8AA6-C67D14BF15E9}"/>
              </a:ext>
            </a:extLst>
          </p:cNvPr>
          <p:cNvSpPr txBox="1"/>
          <p:nvPr/>
        </p:nvSpPr>
        <p:spPr>
          <a:xfrm>
            <a:off x="1260923" y="1900690"/>
            <a:ext cx="4065536"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Progression free survival</a:t>
            </a:r>
          </a:p>
        </p:txBody>
      </p:sp>
    </p:spTree>
    <p:extLst>
      <p:ext uri="{BB962C8B-B14F-4D97-AF65-F5344CB8AC3E}">
        <p14:creationId xmlns:p14="http://schemas.microsoft.com/office/powerpoint/2010/main" val="2505287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56E3-0426-8E49-98D6-A955FBB0B10E}"/>
              </a:ext>
            </a:extLst>
          </p:cNvPr>
          <p:cNvSpPr>
            <a:spLocks noGrp="1"/>
          </p:cNvSpPr>
          <p:nvPr>
            <p:ph type="title"/>
          </p:nvPr>
        </p:nvSpPr>
        <p:spPr>
          <a:xfrm>
            <a:off x="444661" y="301532"/>
            <a:ext cx="10515600" cy="912932"/>
          </a:xfrm>
        </p:spPr>
        <p:txBody>
          <a:bodyPr/>
          <a:lstStyle/>
          <a:p>
            <a:r>
              <a:rPr lang="en-US" sz="4400" dirty="0">
                <a:cs typeface="Calibri" panose="020F0502020204030204" pitchFamily="34" charset="0"/>
              </a:rPr>
              <a:t>TITAN: Apalutamide </a:t>
            </a:r>
            <a:r>
              <a:rPr lang="en-US" sz="4400" dirty="0"/>
              <a:t>in all-comers </a:t>
            </a:r>
            <a:r>
              <a:rPr lang="en-US" sz="4400" dirty="0" err="1">
                <a:cs typeface="Calibri" panose="020F0502020204030204" pitchFamily="34" charset="0"/>
              </a:rPr>
              <a:t>mCSPC</a:t>
            </a:r>
            <a:endParaRPr lang="en-US" dirty="0"/>
          </a:p>
        </p:txBody>
      </p:sp>
      <p:pic>
        <p:nvPicPr>
          <p:cNvPr id="6" name="Content Placeholder 5" descr="Chart&#10;&#10;Description automatically generated">
            <a:extLst>
              <a:ext uri="{FF2B5EF4-FFF2-40B4-BE49-F238E27FC236}">
                <a16:creationId xmlns:a16="http://schemas.microsoft.com/office/drawing/2014/main" id="{538B92CF-4D83-0944-AC8E-EABAF68475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876" r="50451" b="23381"/>
          <a:stretch/>
        </p:blipFill>
        <p:spPr>
          <a:xfrm>
            <a:off x="5836657" y="2019552"/>
            <a:ext cx="5773514" cy="3572866"/>
          </a:xfrm>
        </p:spPr>
      </p:pic>
      <p:sp>
        <p:nvSpPr>
          <p:cNvPr id="7" name="Text Placeholder 6">
            <a:extLst>
              <a:ext uri="{FF2B5EF4-FFF2-40B4-BE49-F238E27FC236}">
                <a16:creationId xmlns:a16="http://schemas.microsoft.com/office/drawing/2014/main" id="{7A1AAE6F-EAD1-4348-ADAA-9015C83176AE}"/>
              </a:ext>
            </a:extLst>
          </p:cNvPr>
          <p:cNvSpPr txBox="1">
            <a:spLocks/>
          </p:cNvSpPr>
          <p:nvPr/>
        </p:nvSpPr>
        <p:spPr bwMode="auto">
          <a:xfrm>
            <a:off x="26405" y="6523183"/>
            <a:ext cx="8778240" cy="30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spAutoFit/>
          </a:bodyPr>
          <a:lstStyle>
            <a:lvl1pPr marL="0" indent="0" algn="l" rtl="0" eaLnBrk="0" fontAlgn="base" hangingPunct="0">
              <a:lnSpc>
                <a:spcPct val="90000"/>
              </a:lnSpc>
              <a:spcBef>
                <a:spcPts val="0"/>
              </a:spcBef>
              <a:spcAft>
                <a:spcPct val="0"/>
              </a:spcAft>
              <a:buFont typeface="Arial" panose="020B0604020202020204" pitchFamily="34" charset="0"/>
              <a:buNone/>
              <a:defRPr sz="750" kern="1200">
                <a:solidFill>
                  <a:schemeClr val="tx1"/>
                </a:solidFill>
                <a:latin typeface="+mn-lt"/>
                <a:ea typeface="MS PGothic" panose="020B0600070205080204" pitchFamily="34" charset="-128"/>
                <a:cs typeface="MS PGothic"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S PGothic"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S PGothic"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1371600" indent="0" algn="l" rtl="0" eaLnBrk="0" fontAlgn="base" hangingPunct="0">
              <a:lnSpc>
                <a:spcPct val="90000"/>
              </a:lnSpc>
              <a:spcBef>
                <a:spcPts val="375"/>
              </a:spcBef>
              <a:spcAft>
                <a:spcPct val="0"/>
              </a:spcAft>
              <a:buFont typeface="Arial" panose="020B0604020202020204" pitchFamily="34" charset="0"/>
              <a:buNone/>
              <a:defRPr kern="1200">
                <a:solidFill>
                  <a:schemeClr val="tx1"/>
                </a:solidFill>
                <a:latin typeface="+mn-lt"/>
                <a:ea typeface="MS PGothic" panose="020B0600070205080204" pitchFamily="34" charset="-128"/>
                <a:cs typeface="MS PGothic"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Chi K et al. </a:t>
            </a:r>
            <a:r>
              <a:rPr kumimoji="0" lang="en-CA"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N </a:t>
            </a:r>
            <a:r>
              <a:rPr kumimoji="0" lang="en-CA" sz="1333"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rPr>
              <a:t>Engl</a:t>
            </a:r>
            <a:r>
              <a:rPr kumimoji="0" lang="en-CA"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 J Med. 2019 Jul 4;381(1):13-24.</a:t>
            </a:r>
            <a:r>
              <a:rPr kumimoji="0" lang="en-US"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  </a:t>
            </a:r>
            <a:r>
              <a:rPr kumimoji="0" lang="en-US"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Chi K et al. </a:t>
            </a:r>
            <a:r>
              <a:rPr kumimoji="0" lang="en-CA"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J Clin Oncol</a:t>
            </a:r>
            <a:r>
              <a:rPr kumimoji="0" lang="en-CA" sz="1333" b="0" i="0" u="none" strike="noStrike" kern="1200" cap="small" spc="0" normalizeH="0" baseline="0" noProof="0" dirty="0">
                <a:ln>
                  <a:noFill/>
                </a:ln>
                <a:solidFill>
                  <a:prstClr val="black"/>
                </a:solidFill>
                <a:effectLst/>
                <a:uLnTx/>
                <a:uFillTx/>
                <a:latin typeface="Calibri" panose="020F0502020204030204"/>
                <a:ea typeface="MS PGothic" panose="020B0600070205080204" pitchFamily="34" charset="-128"/>
              </a:rPr>
              <a:t> </a:t>
            </a:r>
            <a:r>
              <a:rPr kumimoji="0" lang="en-CA"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 2021 Apr 29;JCO2003488. </a:t>
            </a:r>
            <a:endParaRPr kumimoji="0" lang="en-US" sz="13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endParaRPr>
          </a:p>
        </p:txBody>
      </p:sp>
      <p:pic>
        <p:nvPicPr>
          <p:cNvPr id="5" name="Picture 4" descr="Chart, line chart&#10;&#10;Description automatically generated">
            <a:extLst>
              <a:ext uri="{FF2B5EF4-FFF2-40B4-BE49-F238E27FC236}">
                <a16:creationId xmlns:a16="http://schemas.microsoft.com/office/drawing/2014/main" id="{CE71CAEC-6300-E047-9113-8BF4A7881459}"/>
              </a:ext>
            </a:extLst>
          </p:cNvPr>
          <p:cNvPicPr>
            <a:picLocks noChangeAspect="1"/>
          </p:cNvPicPr>
          <p:nvPr/>
        </p:nvPicPr>
        <p:blipFill rotWithShape="1">
          <a:blip r:embed="rId4"/>
          <a:srcRect t="11302"/>
          <a:stretch/>
        </p:blipFill>
        <p:spPr>
          <a:xfrm>
            <a:off x="80010" y="2258567"/>
            <a:ext cx="5756647" cy="3459527"/>
          </a:xfrm>
          <a:prstGeom prst="rect">
            <a:avLst/>
          </a:prstGeom>
        </p:spPr>
      </p:pic>
      <p:sp>
        <p:nvSpPr>
          <p:cNvPr id="8" name="TextBox 7">
            <a:extLst>
              <a:ext uri="{FF2B5EF4-FFF2-40B4-BE49-F238E27FC236}">
                <a16:creationId xmlns:a16="http://schemas.microsoft.com/office/drawing/2014/main" id="{BBD18787-F943-6F48-B7A8-260FED00B2BF}"/>
              </a:ext>
            </a:extLst>
          </p:cNvPr>
          <p:cNvSpPr txBox="1"/>
          <p:nvPr/>
        </p:nvSpPr>
        <p:spPr>
          <a:xfrm>
            <a:off x="1583886" y="1690317"/>
            <a:ext cx="3269381"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rebuchet MS"/>
                <a:ea typeface="ＭＳ Ｐゴシック" panose="020B0600070205080204" pitchFamily="34" charset="-128"/>
                <a:cs typeface="+mn-cs"/>
              </a:rPr>
              <a:t>Progression free survival</a:t>
            </a:r>
          </a:p>
        </p:txBody>
      </p:sp>
      <p:sp>
        <p:nvSpPr>
          <p:cNvPr id="9" name="TextBox 8">
            <a:extLst>
              <a:ext uri="{FF2B5EF4-FFF2-40B4-BE49-F238E27FC236}">
                <a16:creationId xmlns:a16="http://schemas.microsoft.com/office/drawing/2014/main" id="{A9E95473-75AB-9147-A168-A73B91572635}"/>
              </a:ext>
            </a:extLst>
          </p:cNvPr>
          <p:cNvSpPr txBox="1"/>
          <p:nvPr/>
        </p:nvSpPr>
        <p:spPr>
          <a:xfrm>
            <a:off x="7449135" y="1581958"/>
            <a:ext cx="3269381"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rebuchet MS"/>
                <a:ea typeface="ＭＳ Ｐゴシック" panose="020B0600070205080204" pitchFamily="34" charset="-128"/>
                <a:cs typeface="+mn-cs"/>
              </a:rPr>
              <a:t>Overall survival</a:t>
            </a:r>
          </a:p>
        </p:txBody>
      </p:sp>
      <p:pic>
        <p:nvPicPr>
          <p:cNvPr id="10" name="Picture 9">
            <a:extLst>
              <a:ext uri="{FF2B5EF4-FFF2-40B4-BE49-F238E27FC236}">
                <a16:creationId xmlns:a16="http://schemas.microsoft.com/office/drawing/2014/main" id="{653D22CD-F26C-D84B-A043-5DF7FB40766F}"/>
              </a:ext>
            </a:extLst>
          </p:cNvPr>
          <p:cNvPicPr>
            <a:picLocks noChangeAspect="1"/>
          </p:cNvPicPr>
          <p:nvPr/>
        </p:nvPicPr>
        <p:blipFill rotWithShape="1">
          <a:blip r:embed="rId5">
            <a:extLst>
              <a:ext uri="{28A0092B-C50C-407E-A947-70E740481C1C}">
                <a14:useLocalDpi xmlns:a14="http://schemas.microsoft.com/office/drawing/2010/main" val="0"/>
              </a:ext>
            </a:extLst>
          </a:blip>
          <a:srcRect t="72590" b="18317"/>
          <a:stretch/>
        </p:blipFill>
        <p:spPr>
          <a:xfrm>
            <a:off x="444661" y="5907175"/>
            <a:ext cx="11184565" cy="490331"/>
          </a:xfrm>
          <a:prstGeom prst="rect">
            <a:avLst/>
          </a:prstGeom>
        </p:spPr>
      </p:pic>
    </p:spTree>
    <p:extLst>
      <p:ext uri="{BB962C8B-B14F-4D97-AF65-F5344CB8AC3E}">
        <p14:creationId xmlns:p14="http://schemas.microsoft.com/office/powerpoint/2010/main" val="983110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4A6F642-1B05-49C9-B673-2B3353EC06BC}"/>
              </a:ext>
            </a:extLst>
          </p:cNvPr>
          <p:cNvGraphicFramePr>
            <a:graphicFrameLocks noGrp="1"/>
          </p:cNvGraphicFramePr>
          <p:nvPr/>
        </p:nvGraphicFramePr>
        <p:xfrm>
          <a:off x="1095270" y="1344224"/>
          <a:ext cx="9646421" cy="3343208"/>
        </p:xfrm>
        <a:graphic>
          <a:graphicData uri="http://schemas.openxmlformats.org/drawingml/2006/table">
            <a:tbl>
              <a:tblPr firstRow="1" bandRow="1"/>
              <a:tblGrid>
                <a:gridCol w="2650115">
                  <a:extLst>
                    <a:ext uri="{9D8B030D-6E8A-4147-A177-3AD203B41FA5}">
                      <a16:colId xmlns:a16="http://schemas.microsoft.com/office/drawing/2014/main" val="1669538754"/>
                    </a:ext>
                  </a:extLst>
                </a:gridCol>
                <a:gridCol w="1166051">
                  <a:extLst>
                    <a:ext uri="{9D8B030D-6E8A-4147-A177-3AD203B41FA5}">
                      <a16:colId xmlns:a16="http://schemas.microsoft.com/office/drawing/2014/main" val="2387392902"/>
                    </a:ext>
                  </a:extLst>
                </a:gridCol>
                <a:gridCol w="1166051">
                  <a:extLst>
                    <a:ext uri="{9D8B030D-6E8A-4147-A177-3AD203B41FA5}">
                      <a16:colId xmlns:a16="http://schemas.microsoft.com/office/drawing/2014/main" val="1987469318"/>
                    </a:ext>
                  </a:extLst>
                </a:gridCol>
                <a:gridCol w="1166051">
                  <a:extLst>
                    <a:ext uri="{9D8B030D-6E8A-4147-A177-3AD203B41FA5}">
                      <a16:colId xmlns:a16="http://schemas.microsoft.com/office/drawing/2014/main" val="2754624577"/>
                    </a:ext>
                  </a:extLst>
                </a:gridCol>
                <a:gridCol w="1166051">
                  <a:extLst>
                    <a:ext uri="{9D8B030D-6E8A-4147-A177-3AD203B41FA5}">
                      <a16:colId xmlns:a16="http://schemas.microsoft.com/office/drawing/2014/main" val="1717317162"/>
                    </a:ext>
                  </a:extLst>
                </a:gridCol>
                <a:gridCol w="1166051">
                  <a:extLst>
                    <a:ext uri="{9D8B030D-6E8A-4147-A177-3AD203B41FA5}">
                      <a16:colId xmlns:a16="http://schemas.microsoft.com/office/drawing/2014/main" val="2683675069"/>
                    </a:ext>
                  </a:extLst>
                </a:gridCol>
                <a:gridCol w="1166051">
                  <a:extLst>
                    <a:ext uri="{9D8B030D-6E8A-4147-A177-3AD203B41FA5}">
                      <a16:colId xmlns:a16="http://schemas.microsoft.com/office/drawing/2014/main" val="3736950904"/>
                    </a:ext>
                  </a:extLst>
                </a:gridCol>
              </a:tblGrid>
              <a:tr h="759820">
                <a:tc gridSpan="7">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PSA Responses Over Time </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9357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74651538"/>
                  </a:ext>
                </a:extLst>
              </a:tr>
              <a:tr h="6078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0"/>
                        </a:spcBef>
                        <a:spcAft>
                          <a:spcPts val="0"/>
                        </a:spcAft>
                      </a:pPr>
                      <a:r>
                        <a:rPr lang="en-US" sz="1600" b="1" dirty="0">
                          <a:effectLst/>
                          <a:uFill>
                            <a:solidFill>
                              <a:srgbClr val="000000"/>
                            </a:solidFill>
                          </a:uFill>
                          <a:latin typeface="Verdana" panose="020B0604030504040204" pitchFamily="34" charset="0"/>
                          <a:ea typeface="Verdana" panose="020B0604030504040204" pitchFamily="34" charset="0"/>
                        </a:rPr>
                        <a:t>Decline</a:t>
                      </a:r>
                      <a:endParaRPr lang="en-GB" sz="1600" b="1"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3 months</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6 months</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12 months</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hMerge="1">
                  <a:txBody>
                    <a:bodyPr/>
                    <a:lstStyle/>
                    <a:p>
                      <a:endParaRPr lang="en-GB"/>
                    </a:p>
                  </a:txBody>
                  <a:tcPr/>
                </a:tc>
                <a:extLst>
                  <a:ext uri="{0D108BD9-81ED-4DB2-BD59-A6C34878D82A}">
                    <a16:rowId xmlns:a16="http://schemas.microsoft.com/office/drawing/2014/main" val="1560140138"/>
                  </a:ext>
                </a:extLst>
              </a:tr>
              <a:tr h="4558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GB" sz="1600" b="1">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APA</a:t>
                      </a:r>
                      <a:r>
                        <a:rPr lang="en-GB" sz="1600" baseline="30000">
                          <a:latin typeface="Verdana" panose="020B0604030504040204" pitchFamily="34" charset="0"/>
                          <a:ea typeface="Verdana" panose="020B0604030504040204" pitchFamily="34" charset="0"/>
                        </a:rPr>
                        <a:t>*</a:t>
                      </a:r>
                      <a:endParaRPr lang="en-GB" sz="1600" baseline="300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PBO</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APA</a:t>
                      </a:r>
                      <a:r>
                        <a:rPr lang="en-GB" sz="1600" baseline="30000">
                          <a:latin typeface="Verdana" panose="020B0604030504040204" pitchFamily="34" charset="0"/>
                          <a:ea typeface="Verdana" panose="020B0604030504040204" pitchFamily="34" charset="0"/>
                        </a:rPr>
                        <a:t>ᶶ</a:t>
                      </a:r>
                      <a:endParaRPr lang="en-GB" sz="1600" baseline="300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PBO</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APA</a:t>
                      </a:r>
                      <a:r>
                        <a:rPr lang="en-GB" sz="1600" baseline="30000">
                          <a:latin typeface="Verdana" panose="020B0604030504040204" pitchFamily="34" charset="0"/>
                          <a:ea typeface="Verdana" panose="020B0604030504040204" pitchFamily="34" charset="0"/>
                        </a:rPr>
                        <a:t>ᶶ</a:t>
                      </a:r>
                      <a:endParaRPr lang="en-GB" sz="1600" baseline="300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PBO</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extLst>
                  <a:ext uri="{0D108BD9-81ED-4DB2-BD59-A6C34878D82A}">
                    <a16:rowId xmlns:a16="http://schemas.microsoft.com/office/drawing/2014/main" val="3702654822"/>
                  </a:ext>
                </a:extLst>
              </a:tr>
              <a:tr h="4558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0"/>
                        </a:spcBef>
                        <a:spcAft>
                          <a:spcPts val="0"/>
                        </a:spcAft>
                      </a:pPr>
                      <a:r>
                        <a:rPr lang="en-US" sz="1600" b="1" dirty="0">
                          <a:effectLst/>
                          <a:uFill>
                            <a:solidFill>
                              <a:srgbClr val="000000"/>
                            </a:solidFill>
                          </a:uFill>
                          <a:latin typeface="Verdana" panose="020B0604030504040204" pitchFamily="34" charset="0"/>
                          <a:ea typeface="Verdana" panose="020B0604030504040204" pitchFamily="34" charset="0"/>
                        </a:rPr>
                        <a:t>PSA ≥50% ↓</a:t>
                      </a:r>
                      <a:endParaRPr lang="en-GB" sz="1600" b="1"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89%</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41%</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90%</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49%</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90%</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52%</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extLst>
                  <a:ext uri="{0D108BD9-81ED-4DB2-BD59-A6C34878D82A}">
                    <a16:rowId xmlns:a16="http://schemas.microsoft.com/office/drawing/2014/main" val="2556961808"/>
                  </a:ext>
                </a:extLst>
              </a:tr>
              <a:tr h="4558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0"/>
                        </a:spcBef>
                        <a:spcAft>
                          <a:spcPts val="0"/>
                        </a:spcAft>
                      </a:pPr>
                      <a:r>
                        <a:rPr lang="en-US" sz="1600" b="1">
                          <a:effectLst/>
                          <a:uFill>
                            <a:solidFill>
                              <a:srgbClr val="000000"/>
                            </a:solidFill>
                          </a:uFill>
                          <a:latin typeface="Verdana" panose="020B0604030504040204" pitchFamily="34" charset="0"/>
                          <a:ea typeface="Verdana" panose="020B0604030504040204" pitchFamily="34" charset="0"/>
                        </a:rPr>
                        <a:t>PSA ≥90% ↓</a:t>
                      </a:r>
                      <a:endParaRPr lang="en-GB" sz="1600" b="1">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58%</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13%</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67%</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18%</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71%</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22%</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20000"/>
                      </a:srgbClr>
                    </a:solidFill>
                  </a:tcPr>
                </a:tc>
                <a:extLst>
                  <a:ext uri="{0D108BD9-81ED-4DB2-BD59-A6C34878D82A}">
                    <a16:rowId xmlns:a16="http://schemas.microsoft.com/office/drawing/2014/main" val="211282175"/>
                  </a:ext>
                </a:extLst>
              </a:tr>
              <a:tr h="6078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0"/>
                        </a:spcBef>
                        <a:spcAft>
                          <a:spcPts val="0"/>
                        </a:spcAft>
                      </a:pPr>
                      <a:r>
                        <a:rPr lang="en-US" sz="1600" b="1" dirty="0">
                          <a:effectLst/>
                          <a:uFill>
                            <a:solidFill>
                              <a:srgbClr val="000000"/>
                            </a:solidFill>
                          </a:uFill>
                          <a:latin typeface="Verdana" panose="020B0604030504040204" pitchFamily="34" charset="0"/>
                          <a:ea typeface="Verdana" panose="020B0604030504040204" pitchFamily="34" charset="0"/>
                        </a:rPr>
                        <a:t>PSA ≤0.2 ng/mL</a:t>
                      </a:r>
                      <a:endParaRPr lang="en-GB" sz="1600" b="1"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51%</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18%</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61%</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21%</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a:effectLst/>
                          <a:uFill>
                            <a:solidFill>
                              <a:srgbClr val="000000"/>
                            </a:solidFill>
                          </a:uFill>
                          <a:latin typeface="Verdana" panose="020B0604030504040204" pitchFamily="34" charset="0"/>
                          <a:ea typeface="Verdana" panose="020B0604030504040204" pitchFamily="34" charset="0"/>
                        </a:rPr>
                        <a:t>65%</a:t>
                      </a:r>
                      <a:endParaRPr lang="en-GB" sz="160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15000"/>
                        </a:lnSpc>
                        <a:spcBef>
                          <a:spcPts val="0"/>
                        </a:spcBef>
                        <a:spcAft>
                          <a:spcPts val="0"/>
                        </a:spcAft>
                      </a:pPr>
                      <a:r>
                        <a:rPr lang="en-US" sz="1600" dirty="0">
                          <a:effectLst/>
                          <a:uFill>
                            <a:solidFill>
                              <a:srgbClr val="000000"/>
                            </a:solidFill>
                          </a:uFill>
                          <a:latin typeface="Verdana" panose="020B0604030504040204" pitchFamily="34" charset="0"/>
                          <a:ea typeface="Verdana" panose="020B0604030504040204" pitchFamily="34" charset="0"/>
                        </a:rPr>
                        <a:t>23%</a:t>
                      </a:r>
                      <a:endParaRPr lang="en-GB" sz="1600" dirty="0">
                        <a:solidFill>
                          <a:srgbClr val="000000"/>
                        </a:solidFill>
                        <a:effectLst/>
                        <a:uFill>
                          <a:solidFill>
                            <a:srgbClr val="000000"/>
                          </a:solidFill>
                        </a:u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357A">
                        <a:tint val="40000"/>
                      </a:srgbClr>
                    </a:solidFill>
                  </a:tcPr>
                </a:tc>
                <a:extLst>
                  <a:ext uri="{0D108BD9-81ED-4DB2-BD59-A6C34878D82A}">
                    <a16:rowId xmlns:a16="http://schemas.microsoft.com/office/drawing/2014/main" val="163091614"/>
                  </a:ext>
                </a:extLst>
              </a:tr>
            </a:tbl>
          </a:graphicData>
        </a:graphic>
      </p:graphicFrame>
      <p:sp>
        <p:nvSpPr>
          <p:cNvPr id="4" name="Title 3">
            <a:extLst>
              <a:ext uri="{FF2B5EF4-FFF2-40B4-BE49-F238E27FC236}">
                <a16:creationId xmlns:a16="http://schemas.microsoft.com/office/drawing/2014/main" id="{E6A3F9C1-96F4-4CAE-B172-E9B26EC8EBF5}"/>
              </a:ext>
            </a:extLst>
          </p:cNvPr>
          <p:cNvSpPr txBox="1">
            <a:spLocks/>
          </p:cNvSpPr>
          <p:nvPr/>
        </p:nvSpPr>
        <p:spPr bwMode="auto">
          <a:xfrm>
            <a:off x="992976" y="431541"/>
            <a:ext cx="10050162" cy="365760"/>
          </a:xfrm>
          <a:prstGeom prst="rect">
            <a:avLst/>
          </a:prstGeom>
          <a:noFill/>
          <a:ln>
            <a:noFill/>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500" b="1" kern="1200">
                <a:solidFill>
                  <a:schemeClr val="accent1"/>
                </a:solidFill>
                <a:latin typeface="Verdana"/>
                <a:ea typeface="Verdana" pitchFamily="34" charset="0"/>
                <a:cs typeface="Verdana"/>
              </a:defRPr>
            </a:lvl1pPr>
            <a:lvl2pPr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500" b="1">
                <a:solidFill>
                  <a:schemeClr val="accent1"/>
                </a:solidFill>
                <a:latin typeface="Verdana" pitchFamily="34" charset="0"/>
                <a:ea typeface="Verdana" pitchFamily="34" charset="0"/>
                <a:cs typeface="Verdana"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9357A"/>
                </a:solidFill>
                <a:effectLst/>
                <a:uLnTx/>
                <a:uFillTx/>
                <a:latin typeface="Verdana"/>
                <a:ea typeface="Verdana" pitchFamily="34" charset="0"/>
                <a:cs typeface="Verdana"/>
              </a:rPr>
              <a:t>PSA Responses Over Time</a:t>
            </a:r>
          </a:p>
        </p:txBody>
      </p:sp>
      <p:sp>
        <p:nvSpPr>
          <p:cNvPr id="5" name="TextBox 4">
            <a:extLst>
              <a:ext uri="{FF2B5EF4-FFF2-40B4-BE49-F238E27FC236}">
                <a16:creationId xmlns:a16="http://schemas.microsoft.com/office/drawing/2014/main" id="{0426B71B-2245-4383-B112-9BD0E96010BB}"/>
              </a:ext>
            </a:extLst>
          </p:cNvPr>
          <p:cNvSpPr txBox="1"/>
          <p:nvPr/>
        </p:nvSpPr>
        <p:spPr>
          <a:xfrm>
            <a:off x="1095270" y="4906486"/>
            <a:ext cx="1896542" cy="182880"/>
          </a:xfrm>
          <a:prstGeom prst="rect">
            <a:avLst/>
          </a:prstGeom>
          <a:noFill/>
        </p:spPr>
        <p:txBody>
          <a:bodyPr wrap="non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30000" noProof="0" dirty="0">
                <a:ln>
                  <a:noFill/>
                </a:ln>
                <a:solidFill>
                  <a:srgbClr val="505050"/>
                </a:solidFill>
                <a:effectLst/>
                <a:uLnTx/>
                <a:uFillTx/>
                <a:latin typeface="Verdana" pitchFamily="34" charset="0"/>
                <a:ea typeface="Verdana" panose="020B0604030504040204" pitchFamily="34" charset="0"/>
                <a:cs typeface="Calibri" panose="020F0502020204030204" pitchFamily="34" charset="0"/>
              </a:rPr>
              <a:t>*</a:t>
            </a:r>
            <a:r>
              <a:rPr kumimoji="0" lang="en-GB" sz="1000" b="0" i="0" u="none" strike="noStrike" kern="1200" cap="none" spc="0" normalizeH="0" baseline="0" noProof="0" dirty="0">
                <a:ln>
                  <a:noFill/>
                </a:ln>
                <a:solidFill>
                  <a:srgbClr val="505050"/>
                </a:solidFill>
                <a:effectLst/>
                <a:uLnTx/>
                <a:uFillTx/>
                <a:latin typeface="Verdana" pitchFamily="34" charset="0"/>
                <a:ea typeface="Verdana" panose="020B0604030504040204" pitchFamily="34" charset="0"/>
                <a:cs typeface="Calibri" panose="020F0502020204030204" pitchFamily="34" charset="0"/>
              </a:rPr>
              <a:t>P &lt; 0.0001 for APA vs. PBO. </a:t>
            </a:r>
          </a:p>
        </p:txBody>
      </p:sp>
      <p:sp>
        <p:nvSpPr>
          <p:cNvPr id="6" name="Rectangle 5">
            <a:extLst>
              <a:ext uri="{FF2B5EF4-FFF2-40B4-BE49-F238E27FC236}">
                <a16:creationId xmlns:a16="http://schemas.microsoft.com/office/drawing/2014/main" id="{C40B8E53-10BA-4198-AA3A-AB1E6F84DD30}"/>
              </a:ext>
            </a:extLst>
          </p:cNvPr>
          <p:cNvSpPr/>
          <p:nvPr/>
        </p:nvSpPr>
        <p:spPr>
          <a:xfrm>
            <a:off x="209006" y="6439672"/>
            <a:ext cx="4657062" cy="24622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itchFamily="34" charset="0"/>
                <a:ea typeface="ＭＳ Ｐゴシック"/>
                <a:cs typeface="+mn-cs"/>
              </a:rPr>
              <a:t>Chowdhury et al. AUA 2020. Oral Presentation PD10.</a:t>
            </a:r>
          </a:p>
        </p:txBody>
      </p:sp>
      <p:sp>
        <p:nvSpPr>
          <p:cNvPr id="2" name="Rectangle 1">
            <a:extLst>
              <a:ext uri="{FF2B5EF4-FFF2-40B4-BE49-F238E27FC236}">
                <a16:creationId xmlns:a16="http://schemas.microsoft.com/office/drawing/2014/main" id="{38247173-BDC7-C141-9A3E-BA144F3CA2CE}"/>
              </a:ext>
            </a:extLst>
          </p:cNvPr>
          <p:cNvSpPr/>
          <p:nvPr/>
        </p:nvSpPr>
        <p:spPr>
          <a:xfrm>
            <a:off x="8397239" y="4084320"/>
            <a:ext cx="2344451" cy="6031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0B18350-B8FC-4761-9993-4F4795967463}"/>
              </a:ext>
            </a:extLst>
          </p:cNvPr>
          <p:cNvSpPr txBox="1"/>
          <p:nvPr/>
        </p:nvSpPr>
        <p:spPr>
          <a:xfrm>
            <a:off x="209006" y="6037738"/>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Calibri"/>
              </a:rPr>
              <a:t>Data from the TITAN study: Chi K et al. </a:t>
            </a:r>
            <a:r>
              <a:rPr kumimoji="0" lang="en-CA" sz="1100" b="0" i="1"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CA" sz="1100" b="0" i="1"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CA" sz="1100" b="0" i="1" u="none" strike="noStrike" kern="1200" cap="none" spc="0" normalizeH="0" baseline="0" noProof="0" dirty="0">
                <a:ln>
                  <a:noFill/>
                </a:ln>
                <a:solidFill>
                  <a:prstClr val="black"/>
                </a:solidFill>
                <a:effectLst/>
                <a:uLnTx/>
                <a:uFillTx/>
                <a:latin typeface="Calibri" panose="020F0502020204030204"/>
                <a:ea typeface="+mn-ea"/>
                <a:cs typeface="+mn-cs"/>
              </a:rPr>
              <a:t> J Med. 2019 Jul 4;381(1):13-24.</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41096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4DBA1A56-6FF2-A94F-AC3B-BD32393C28D9}"/>
              </a:ext>
            </a:extLst>
          </p:cNvPr>
          <p:cNvPicPr>
            <a:picLocks noChangeAspect="1"/>
          </p:cNvPicPr>
          <p:nvPr/>
        </p:nvPicPr>
        <p:blipFill rotWithShape="1">
          <a:blip r:embed="rId2"/>
          <a:srcRect t="7500"/>
          <a:stretch/>
        </p:blipFill>
        <p:spPr>
          <a:xfrm>
            <a:off x="8120145" y="2185489"/>
            <a:ext cx="4152900" cy="3101332"/>
          </a:xfrm>
          <a:prstGeom prst="rect">
            <a:avLst/>
          </a:prstGeom>
        </p:spPr>
      </p:pic>
      <p:pic>
        <p:nvPicPr>
          <p:cNvPr id="13" name="Picture 12" descr="Chart, line chart&#10;&#10;Description automatically generated">
            <a:extLst>
              <a:ext uri="{FF2B5EF4-FFF2-40B4-BE49-F238E27FC236}">
                <a16:creationId xmlns:a16="http://schemas.microsoft.com/office/drawing/2014/main" id="{CFE778AA-7DF2-934F-8BF7-6C1A1D212FD2}"/>
              </a:ext>
            </a:extLst>
          </p:cNvPr>
          <p:cNvPicPr>
            <a:picLocks noChangeAspect="1"/>
          </p:cNvPicPr>
          <p:nvPr/>
        </p:nvPicPr>
        <p:blipFill rotWithShape="1">
          <a:blip r:embed="rId3"/>
          <a:srcRect r="7108" b="2262"/>
          <a:stretch/>
        </p:blipFill>
        <p:spPr>
          <a:xfrm>
            <a:off x="103762" y="2103124"/>
            <a:ext cx="3917369" cy="3252155"/>
          </a:xfrm>
          <a:prstGeom prst="rect">
            <a:avLst/>
          </a:prstGeom>
        </p:spPr>
      </p:pic>
      <p:pic>
        <p:nvPicPr>
          <p:cNvPr id="15" name="Picture 14" descr="Chart, line chart&#10;&#10;Description automatically generated">
            <a:extLst>
              <a:ext uri="{FF2B5EF4-FFF2-40B4-BE49-F238E27FC236}">
                <a16:creationId xmlns:a16="http://schemas.microsoft.com/office/drawing/2014/main" id="{DAB63680-85F9-B143-9A8B-BBFF9677A3C0}"/>
              </a:ext>
            </a:extLst>
          </p:cNvPr>
          <p:cNvPicPr>
            <a:picLocks noChangeAspect="1"/>
          </p:cNvPicPr>
          <p:nvPr/>
        </p:nvPicPr>
        <p:blipFill rotWithShape="1">
          <a:blip r:embed="rId4"/>
          <a:srcRect l="547" r="8208"/>
          <a:stretch/>
        </p:blipFill>
        <p:spPr>
          <a:xfrm>
            <a:off x="4071857" y="2213289"/>
            <a:ext cx="3917370" cy="3403600"/>
          </a:xfrm>
          <a:prstGeom prst="rect">
            <a:avLst/>
          </a:prstGeom>
        </p:spPr>
      </p:pic>
      <p:sp>
        <p:nvSpPr>
          <p:cNvPr id="16" name="Title 15">
            <a:extLst>
              <a:ext uri="{FF2B5EF4-FFF2-40B4-BE49-F238E27FC236}">
                <a16:creationId xmlns:a16="http://schemas.microsoft.com/office/drawing/2014/main" id="{727C9505-13E2-8B49-BAEA-BAAC686AB9B8}"/>
              </a:ext>
            </a:extLst>
          </p:cNvPr>
          <p:cNvSpPr txBox="1">
            <a:spLocks noGrp="1"/>
          </p:cNvSpPr>
          <p:nvPr>
            <p:ph type="title"/>
          </p:nvPr>
        </p:nvSpPr>
        <p:spPr>
          <a:xfrm>
            <a:off x="838200" y="221428"/>
            <a:ext cx="10515600" cy="120032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Verdana"/>
                <a:ea typeface="+mn-ea"/>
                <a:cs typeface="+mn-cs"/>
              </a:rPr>
              <a:t>Patients who achieved reduction of PSA ≤0.2 ng/mL by 3 months</a:t>
            </a:r>
          </a:p>
        </p:txBody>
      </p:sp>
      <p:sp>
        <p:nvSpPr>
          <p:cNvPr id="17" name="TextBox 16">
            <a:extLst>
              <a:ext uri="{FF2B5EF4-FFF2-40B4-BE49-F238E27FC236}">
                <a16:creationId xmlns:a16="http://schemas.microsoft.com/office/drawing/2014/main" id="{3900BD4A-0F63-CB40-8DE1-882E4F65E438}"/>
              </a:ext>
            </a:extLst>
          </p:cNvPr>
          <p:cNvSpPr txBox="1"/>
          <p:nvPr/>
        </p:nvSpPr>
        <p:spPr>
          <a:xfrm>
            <a:off x="1402495" y="1843957"/>
            <a:ext cx="16491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Time to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0E61D93-3266-3643-BC08-F796E6573167}"/>
              </a:ext>
            </a:extLst>
          </p:cNvPr>
          <p:cNvSpPr txBox="1"/>
          <p:nvPr/>
        </p:nvSpPr>
        <p:spPr>
          <a:xfrm>
            <a:off x="4857404" y="1788875"/>
            <a:ext cx="33779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Time to Radiographic progression</a:t>
            </a:r>
          </a:p>
        </p:txBody>
      </p:sp>
      <p:sp>
        <p:nvSpPr>
          <p:cNvPr id="19" name="TextBox 18">
            <a:extLst>
              <a:ext uri="{FF2B5EF4-FFF2-40B4-BE49-F238E27FC236}">
                <a16:creationId xmlns:a16="http://schemas.microsoft.com/office/drawing/2014/main" id="{58918183-3D5E-1840-B132-06D0CC7B97E9}"/>
              </a:ext>
            </a:extLst>
          </p:cNvPr>
          <p:cNvSpPr txBox="1"/>
          <p:nvPr/>
        </p:nvSpPr>
        <p:spPr>
          <a:xfrm>
            <a:off x="9308406" y="1761075"/>
            <a:ext cx="16573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sp>
        <p:nvSpPr>
          <p:cNvPr id="21" name="TextBox 20">
            <a:extLst>
              <a:ext uri="{FF2B5EF4-FFF2-40B4-BE49-F238E27FC236}">
                <a16:creationId xmlns:a16="http://schemas.microsoft.com/office/drawing/2014/main" id="{2D91F3F7-86F1-F641-ACF9-8A4CF2D61485}"/>
              </a:ext>
            </a:extLst>
          </p:cNvPr>
          <p:cNvSpPr txBox="1"/>
          <p:nvPr/>
        </p:nvSpPr>
        <p:spPr>
          <a:xfrm>
            <a:off x="199160" y="6374962"/>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Chi KN, et al. Oral presentation at AUA Annual Meeting (Virtual), September 10-13, 2021</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2853F9E-D6ED-7E4D-A297-B101B969329A}"/>
              </a:ext>
            </a:extLst>
          </p:cNvPr>
          <p:cNvSpPr txBox="1"/>
          <p:nvPr/>
        </p:nvSpPr>
        <p:spPr>
          <a:xfrm>
            <a:off x="5584690" y="4284725"/>
            <a:ext cx="24176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HR: 0.33 (0.23-0.47; p&lt;0.0001)</a:t>
            </a:r>
          </a:p>
        </p:txBody>
      </p:sp>
      <p:sp>
        <p:nvSpPr>
          <p:cNvPr id="24" name="TextBox 23">
            <a:extLst>
              <a:ext uri="{FF2B5EF4-FFF2-40B4-BE49-F238E27FC236}">
                <a16:creationId xmlns:a16="http://schemas.microsoft.com/office/drawing/2014/main" id="{07A1E26A-4AD3-3D48-93E2-757927AB9E80}"/>
              </a:ext>
            </a:extLst>
          </p:cNvPr>
          <p:cNvSpPr txBox="1"/>
          <p:nvPr/>
        </p:nvSpPr>
        <p:spPr>
          <a:xfrm>
            <a:off x="1629610" y="4130836"/>
            <a:ext cx="24176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HR: 0.34 (0.25-0.47; p&lt;0.0001)</a:t>
            </a:r>
          </a:p>
        </p:txBody>
      </p:sp>
      <p:sp>
        <p:nvSpPr>
          <p:cNvPr id="12" name="TextBox 11">
            <a:extLst>
              <a:ext uri="{FF2B5EF4-FFF2-40B4-BE49-F238E27FC236}">
                <a16:creationId xmlns:a16="http://schemas.microsoft.com/office/drawing/2014/main" id="{AEE4D78E-55C9-46F8-BA28-C3B2A6548878}"/>
              </a:ext>
            </a:extLst>
          </p:cNvPr>
          <p:cNvSpPr txBox="1"/>
          <p:nvPr/>
        </p:nvSpPr>
        <p:spPr>
          <a:xfrm>
            <a:off x="199160" y="6146811"/>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Calibri"/>
              </a:rPr>
              <a:t>Data from the TITAN study: Chi K et al. </a:t>
            </a:r>
            <a:r>
              <a:rPr kumimoji="0" lang="en-CA" sz="1100" b="0" i="1"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CA" sz="1100" b="0" i="1"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CA" sz="1100" b="0" i="1" u="none" strike="noStrike" kern="1200" cap="none" spc="0" normalizeH="0" baseline="0" noProof="0" dirty="0">
                <a:ln>
                  <a:noFill/>
                </a:ln>
                <a:solidFill>
                  <a:prstClr val="black"/>
                </a:solidFill>
                <a:effectLst/>
                <a:uLnTx/>
                <a:uFillTx/>
                <a:latin typeface="Calibri" panose="020F0502020204030204"/>
                <a:ea typeface="+mn-ea"/>
                <a:cs typeface="+mn-cs"/>
              </a:rPr>
              <a:t> J Med. 2019 Jul 4;381(1):13-24.</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902615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F449D7-D5C1-7C40-8320-498F42C2CDD4}"/>
              </a:ext>
            </a:extLst>
          </p:cNvPr>
          <p:cNvSpPr>
            <a:spLocks noGrp="1"/>
          </p:cNvSpPr>
          <p:nvPr>
            <p:ph type="ctrTitle"/>
          </p:nvPr>
        </p:nvSpPr>
        <p:spPr>
          <a:xfrm>
            <a:off x="914400" y="1692207"/>
            <a:ext cx="10363200" cy="2387600"/>
          </a:xfrm>
        </p:spPr>
        <p:txBody>
          <a:bodyPr/>
          <a:lstStyle/>
          <a:p>
            <a:r>
              <a:rPr lang="en-US" dirty="0"/>
              <a:t>Can combinations further improve outcome?</a:t>
            </a:r>
          </a:p>
        </p:txBody>
      </p:sp>
    </p:spTree>
    <p:extLst>
      <p:ext uri="{BB962C8B-B14F-4D97-AF65-F5344CB8AC3E}">
        <p14:creationId xmlns:p14="http://schemas.microsoft.com/office/powerpoint/2010/main" val="1918648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D56E418-30B0-4846-8C8B-F17414D2AC07}"/>
              </a:ext>
            </a:extLst>
          </p:cNvPr>
          <p:cNvSpPr>
            <a:spLocks noGrp="1"/>
          </p:cNvSpPr>
          <p:nvPr>
            <p:ph type="ctrTitle"/>
          </p:nvPr>
        </p:nvSpPr>
        <p:spPr>
          <a:xfrm>
            <a:off x="479999" y="480000"/>
            <a:ext cx="9874735" cy="576000"/>
          </a:xfrm>
        </p:spPr>
        <p:txBody>
          <a:bodyPr/>
          <a:lstStyle/>
          <a:p>
            <a:r>
              <a:rPr lang="fr-FR" dirty="0"/>
              <a:t>Design of PEACE-1 (2x2)</a:t>
            </a:r>
          </a:p>
        </p:txBody>
      </p:sp>
      <p:sp>
        <p:nvSpPr>
          <p:cNvPr id="8" name="Rectangle 7">
            <a:extLst>
              <a:ext uri="{FF2B5EF4-FFF2-40B4-BE49-F238E27FC236}">
                <a16:creationId xmlns:a16="http://schemas.microsoft.com/office/drawing/2014/main" id="{031304DE-7977-470B-98A6-BF369DB4A40D}"/>
              </a:ext>
            </a:extLst>
          </p:cNvPr>
          <p:cNvSpPr/>
          <p:nvPr/>
        </p:nvSpPr>
        <p:spPr>
          <a:xfrm>
            <a:off x="477081" y="1351437"/>
            <a:ext cx="11397728" cy="4709300"/>
          </a:xfrm>
          <a:prstGeom prst="rect">
            <a:avLst/>
          </a:prstGeom>
          <a:solidFill>
            <a:srgbClr val="C9EEFF"/>
          </a:solidFill>
          <a:ln w="12700" cap="flat" cmpd="sng" algn="ctr">
            <a:noFill/>
            <a:prstDash val="solid"/>
            <a:miter lim="800000"/>
          </a:ln>
          <a:effectLst/>
        </p:spPr>
        <p:txBody>
          <a:bodyPr rot="0" spcFirstLastPara="0" vertOverflow="overflow" horzOverflow="overflow" vert="horz" wrap="square" lIns="144000" tIns="96000" rIns="144000" bIns="960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endParaRPr kumimoji="0" lang="en-US" sz="1467" b="0" i="0" u="none" strike="noStrike" kern="0" cap="none" spc="0" normalizeH="0" baseline="0" noProof="0" dirty="0">
              <a:ln>
                <a:noFill/>
              </a:ln>
              <a:solidFill>
                <a:srgbClr val="0076A9"/>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p:txBody>
      </p:sp>
      <p:sp>
        <p:nvSpPr>
          <p:cNvPr id="9" name="Freeform 35">
            <a:extLst>
              <a:ext uri="{FF2B5EF4-FFF2-40B4-BE49-F238E27FC236}">
                <a16:creationId xmlns:a16="http://schemas.microsoft.com/office/drawing/2014/main" id="{A8FA5ADC-7CA6-45A5-AA58-6CC1BA73AC77}"/>
              </a:ext>
            </a:extLst>
          </p:cNvPr>
          <p:cNvSpPr>
            <a:spLocks/>
          </p:cNvSpPr>
          <p:nvPr/>
        </p:nvSpPr>
        <p:spPr bwMode="auto">
          <a:xfrm>
            <a:off x="716313" y="1530161"/>
            <a:ext cx="4338271" cy="4307392"/>
          </a:xfrm>
          <a:prstGeom prst="rect">
            <a:avLst/>
          </a:prstGeom>
          <a:solidFill>
            <a:srgbClr val="00457C">
              <a:lumMod val="75000"/>
            </a:srgbClr>
          </a:solidFill>
          <a:ln w="12700">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1" i="0" u="sng"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Key Eligibility Criteria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1"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De novo </a:t>
            </a:r>
            <a:r>
              <a:rPr kumimoji="0" lang="en-US" altLang="en-US" sz="1467" b="0"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mCSPC</a:t>
            </a: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Distant metastatic disease by ≥ 1 lesion on bone scan and/or CT scan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ECOG PS 0 -2</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1" i="0" u="sng"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On-Study Requirement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Continuous ADT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1" i="0" u="sng"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Permitted</a:t>
            </a: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ADT ≤ 3 </a:t>
            </a:r>
            <a:r>
              <a:rPr kumimoji="0" lang="en-US" altLang="en-US" sz="1467" b="0"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months</a:t>
            </a: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altLang="en-US" sz="1467" b="1" i="0" u="sng"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br>
            <a:r>
              <a:rPr kumimoji="0" lang="en-US" altLang="en-US" sz="1467" b="1" i="0" u="sng"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Stratification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ECOG PS (0 vs 1-2)</a:t>
            </a:r>
            <a:endParaRPr kumimoji="0" lang="en-US" altLang="en-US" sz="1467" b="0" i="0" u="none" strike="noStrike" kern="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Metastatic sites (LN vs bone vs visceral)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Type of castration (</a:t>
            </a:r>
            <a:r>
              <a:rPr kumimoji="0" lang="en-US" altLang="en-US" sz="1467" b="0"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orchidectomy</a:t>
            </a: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 vs LHRH agonist vs LHRH antagonist)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D</a:t>
            </a:r>
            <a:r>
              <a:rPr kumimoji="0" lang="en-US" altLang="en-US" sz="1467" b="0"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ocetaxel</a:t>
            </a:r>
            <a:r>
              <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 (yes vs no)</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467" b="0"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endParaRPr>
          </a:p>
        </p:txBody>
      </p:sp>
      <p:sp>
        <p:nvSpPr>
          <p:cNvPr id="10" name="TextBox 41">
            <a:extLst>
              <a:ext uri="{FF2B5EF4-FFF2-40B4-BE49-F238E27FC236}">
                <a16:creationId xmlns:a16="http://schemas.microsoft.com/office/drawing/2014/main" id="{8ADC7820-5EFE-4791-B2F6-9C0336DAE0AD}"/>
              </a:ext>
            </a:extLst>
          </p:cNvPr>
          <p:cNvSpPr txBox="1"/>
          <p:nvPr/>
        </p:nvSpPr>
        <p:spPr>
          <a:xfrm>
            <a:off x="6124502" y="4174210"/>
            <a:ext cx="843501"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sym typeface="Arial"/>
              </a:rPr>
              <a:t>n = 1173</a:t>
            </a:r>
          </a:p>
        </p:txBody>
      </p:sp>
      <p:sp>
        <p:nvSpPr>
          <p:cNvPr id="11" name="TextBox 44">
            <a:extLst>
              <a:ext uri="{FF2B5EF4-FFF2-40B4-BE49-F238E27FC236}">
                <a16:creationId xmlns:a16="http://schemas.microsoft.com/office/drawing/2014/main" id="{F3717AFA-F636-441B-92A2-5ED3FD3AE448}"/>
              </a:ext>
            </a:extLst>
          </p:cNvPr>
          <p:cNvSpPr txBox="1"/>
          <p:nvPr/>
        </p:nvSpPr>
        <p:spPr>
          <a:xfrm>
            <a:off x="5838283" y="5646993"/>
            <a:ext cx="6023867" cy="31810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sym typeface="Arial"/>
              </a:rPr>
              <a:t>ECOG PS, Eastern Cooperative Oncology Group performance status</a:t>
            </a:r>
          </a:p>
        </p:txBody>
      </p:sp>
      <p:sp>
        <p:nvSpPr>
          <p:cNvPr id="12" name="Rectangle 11">
            <a:extLst>
              <a:ext uri="{FF2B5EF4-FFF2-40B4-BE49-F238E27FC236}">
                <a16:creationId xmlns:a16="http://schemas.microsoft.com/office/drawing/2014/main" id="{E83FDC45-24C8-44B5-80B3-AB1A09E39EFA}"/>
              </a:ext>
            </a:extLst>
          </p:cNvPr>
          <p:cNvSpPr/>
          <p:nvPr/>
        </p:nvSpPr>
        <p:spPr>
          <a:xfrm>
            <a:off x="5445821" y="1606399"/>
            <a:ext cx="2520667" cy="37965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1" i="0" u="none" strike="noStrike" kern="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sym typeface="Arial"/>
              </a:rPr>
              <a:t>Nov 2013 – Dec 2018</a:t>
            </a:r>
          </a:p>
        </p:txBody>
      </p:sp>
      <p:cxnSp>
        <p:nvCxnSpPr>
          <p:cNvPr id="13" name="Straight Arrow Connector 11">
            <a:extLst>
              <a:ext uri="{FF2B5EF4-FFF2-40B4-BE49-F238E27FC236}">
                <a16:creationId xmlns:a16="http://schemas.microsoft.com/office/drawing/2014/main" id="{9C2B07C3-2D6B-4E98-A827-2E94B8860A38}"/>
              </a:ext>
            </a:extLst>
          </p:cNvPr>
          <p:cNvCxnSpPr>
            <a:cxnSpLocks/>
          </p:cNvCxnSpPr>
          <p:nvPr/>
        </p:nvCxnSpPr>
        <p:spPr>
          <a:xfrm>
            <a:off x="5251775" y="3687027"/>
            <a:ext cx="311420" cy="0"/>
          </a:xfrm>
          <a:prstGeom prst="straightConnector1">
            <a:avLst/>
          </a:prstGeom>
          <a:noFill/>
          <a:ln w="38100" cap="flat" cmpd="sng" algn="ctr">
            <a:solidFill>
              <a:srgbClr val="113468">
                <a:lumMod val="50000"/>
              </a:srgbClr>
            </a:solidFill>
            <a:prstDash val="solid"/>
            <a:miter lim="800000"/>
            <a:tailEnd type="triangle"/>
          </a:ln>
          <a:effectLst/>
        </p:spPr>
      </p:cxnSp>
      <p:sp>
        <p:nvSpPr>
          <p:cNvPr id="14" name="Freeform 42">
            <a:extLst>
              <a:ext uri="{FF2B5EF4-FFF2-40B4-BE49-F238E27FC236}">
                <a16:creationId xmlns:a16="http://schemas.microsoft.com/office/drawing/2014/main" id="{DD1C8100-3D12-437A-B72C-316BB8922747}"/>
              </a:ext>
            </a:extLst>
          </p:cNvPr>
          <p:cNvSpPr>
            <a:spLocks/>
          </p:cNvSpPr>
          <p:nvPr/>
        </p:nvSpPr>
        <p:spPr bwMode="auto">
          <a:xfrm>
            <a:off x="5719690" y="3443008"/>
            <a:ext cx="1954996" cy="488037"/>
          </a:xfrm>
          <a:prstGeom prst="rect">
            <a:avLst/>
          </a:prstGeom>
          <a:solidFill>
            <a:srgbClr val="008764">
              <a:lumMod val="75000"/>
            </a:srgbClr>
          </a:solidFill>
          <a:ln w="12700">
            <a:noFill/>
          </a:ln>
        </p:spPr>
        <p:txBody>
          <a:bodyPr vert="horz" wrap="square" lIns="121920" tIns="60960" rIns="121920" bIns="6096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467" b="1" i="0" u="none" strike="noStrike" kern="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sym typeface="Arial"/>
              </a:rPr>
              <a:t>RANDOMIZATION</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altLang="en-US" sz="1467" b="1" i="0" u="none" strike="noStrike" kern="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sym typeface="Arial"/>
              </a:rPr>
              <a:t>1:1:1:1</a:t>
            </a:r>
          </a:p>
        </p:txBody>
      </p:sp>
      <p:grpSp>
        <p:nvGrpSpPr>
          <p:cNvPr id="15" name="Groupe 14"/>
          <p:cNvGrpSpPr/>
          <p:nvPr/>
        </p:nvGrpSpPr>
        <p:grpSpPr>
          <a:xfrm>
            <a:off x="8732234" y="1905773"/>
            <a:ext cx="2343887" cy="3600627"/>
            <a:chOff x="18144102" y="3570258"/>
            <a:chExt cx="4565085" cy="7197757"/>
          </a:xfrm>
        </p:grpSpPr>
        <p:sp>
          <p:nvSpPr>
            <p:cNvPr id="23" name="Rectangle 22">
              <a:extLst>
                <a:ext uri="{FF2B5EF4-FFF2-40B4-BE49-F238E27FC236}">
                  <a16:creationId xmlns:a16="http://schemas.microsoft.com/office/drawing/2014/main" id="{3BCA444A-EE75-4036-8EF4-8AA03C624572}"/>
                </a:ext>
              </a:extLst>
            </p:cNvPr>
            <p:cNvSpPr/>
            <p:nvPr/>
          </p:nvSpPr>
          <p:spPr>
            <a:xfrm>
              <a:off x="18149940" y="5223415"/>
              <a:ext cx="4559247" cy="1787557"/>
            </a:xfrm>
            <a:prstGeom prst="rect">
              <a:avLst/>
            </a:prstGeom>
            <a:solidFill>
              <a:schemeClr val="accent6">
                <a:lumMod val="50000"/>
                <a:lumOff val="50000"/>
              </a:schemeClr>
            </a:solidFill>
            <a:ln w="12700">
              <a:noFill/>
            </a:ln>
          </p:spPr>
          <p:txBody>
            <a:bodyPr vert="horz" wrap="square" lIns="121920" tIns="60960" rIns="121920" bIns="6096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467" b="1"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SOC+Abiraterone</a:t>
              </a:r>
              <a:b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br>
              <a: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(n = </a:t>
              </a:r>
              <a:r>
                <a:rPr kumimoji="0" lang="en-US" altLang="en-US" sz="1467" b="1" i="0" u="none" strike="noStrike" kern="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sym typeface="Arial"/>
                </a:rPr>
                <a:t>292)</a:t>
              </a:r>
            </a:p>
          </p:txBody>
        </p:sp>
        <p:sp>
          <p:nvSpPr>
            <p:cNvPr id="24" name="Rectangle 23">
              <a:extLst>
                <a:ext uri="{FF2B5EF4-FFF2-40B4-BE49-F238E27FC236}">
                  <a16:creationId xmlns:a16="http://schemas.microsoft.com/office/drawing/2014/main" id="{337A5ABC-056F-46FE-A1CF-4E6C9DC8B21A}"/>
                </a:ext>
              </a:extLst>
            </p:cNvPr>
            <p:cNvSpPr/>
            <p:nvPr/>
          </p:nvSpPr>
          <p:spPr>
            <a:xfrm>
              <a:off x="18149940" y="7309967"/>
              <a:ext cx="4559247" cy="1348674"/>
            </a:xfrm>
            <a:prstGeom prst="rect">
              <a:avLst/>
            </a:prstGeom>
            <a:solidFill>
              <a:srgbClr val="C00000"/>
            </a:solidFill>
            <a:ln w="12700">
              <a:noFill/>
            </a:ln>
          </p:spPr>
          <p:txBody>
            <a:bodyPr vert="horz" wrap="square" lIns="121920" tIns="60960" rIns="121920" bIns="6096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SOC+Radiotherapy</a:t>
              </a:r>
              <a:b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br>
              <a: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(n = 293)</a:t>
              </a:r>
            </a:p>
          </p:txBody>
        </p:sp>
        <p:sp>
          <p:nvSpPr>
            <p:cNvPr id="25" name="Rectangle 24">
              <a:extLst>
                <a:ext uri="{FF2B5EF4-FFF2-40B4-BE49-F238E27FC236}">
                  <a16:creationId xmlns:a16="http://schemas.microsoft.com/office/drawing/2014/main" id="{3BCA444A-EE75-4036-8EF4-8AA03C624572}"/>
                </a:ext>
              </a:extLst>
            </p:cNvPr>
            <p:cNvSpPr/>
            <p:nvPr/>
          </p:nvSpPr>
          <p:spPr>
            <a:xfrm>
              <a:off x="18144102" y="8980458"/>
              <a:ext cx="4559247" cy="1787557"/>
            </a:xfrm>
            <a:prstGeom prst="rect">
              <a:avLst/>
            </a:prstGeom>
            <a:solidFill>
              <a:srgbClr val="7030A0"/>
            </a:solidFill>
            <a:ln w="12700">
              <a:noFill/>
            </a:ln>
          </p:spPr>
          <p:txBody>
            <a:bodyPr vert="horz" wrap="square" lIns="121920" tIns="60960" rIns="121920" bIns="6096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467" b="1" i="0" u="none" strike="noStrike" kern="0" cap="none" spc="0" normalizeH="0" baseline="0" noProof="0" dirty="0" err="1">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SOC+Abiraterone</a:t>
              </a:r>
              <a: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Radiotherapy </a:t>
              </a:r>
              <a:b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br>
              <a:r>
                <a:rPr kumimoji="0" lang="en-US"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(n = </a:t>
              </a:r>
              <a:r>
                <a:rPr kumimoji="0" lang="en-US" altLang="en-US" sz="1467" b="1" i="0" u="none" strike="noStrike" kern="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sym typeface="Arial"/>
                </a:rPr>
                <a:t>292)</a:t>
              </a:r>
            </a:p>
          </p:txBody>
        </p:sp>
        <p:sp>
          <p:nvSpPr>
            <p:cNvPr id="26" name="Rectangle 25">
              <a:extLst>
                <a:ext uri="{FF2B5EF4-FFF2-40B4-BE49-F238E27FC236}">
                  <a16:creationId xmlns:a16="http://schemas.microsoft.com/office/drawing/2014/main" id="{337A5ABC-056F-46FE-A1CF-4E6C9DC8B21A}"/>
                </a:ext>
              </a:extLst>
            </p:cNvPr>
            <p:cNvSpPr/>
            <p:nvPr/>
          </p:nvSpPr>
          <p:spPr>
            <a:xfrm>
              <a:off x="18144102" y="3570258"/>
              <a:ext cx="4559247" cy="1348674"/>
            </a:xfrm>
            <a:prstGeom prst="rect">
              <a:avLst/>
            </a:prstGeom>
            <a:solidFill>
              <a:schemeClr val="accent4">
                <a:lumMod val="75000"/>
              </a:schemeClr>
            </a:solidFill>
            <a:ln w="12700">
              <a:noFill/>
            </a:ln>
          </p:spPr>
          <p:txBody>
            <a:bodyPr vert="horz" wrap="square" lIns="121920" tIns="60960" rIns="121920" bIns="6096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a:t>
              </a:r>
              <a:b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br>
              <a:r>
                <a:rPr kumimoji="0" lang="sv-SE" altLang="en-US" sz="1467" b="1" i="0" u="none" strike="noStrike" kern="0" cap="none" spc="0" normalizeH="0" baseline="0" noProof="0" dirty="0">
                  <a:ln>
                    <a:noFill/>
                  </a:ln>
                  <a:solidFill>
                    <a:srgbClr val="E7E6E6"/>
                  </a:solidFill>
                  <a:effectLst/>
                  <a:uLnTx/>
                  <a:uFillTx/>
                  <a:latin typeface="Calibri" panose="020F0502020204030204" pitchFamily="34" charset="0"/>
                  <a:ea typeface="Verdana" panose="020B0604030504040204" pitchFamily="34" charset="0"/>
                  <a:cs typeface="Calibri" panose="020F0502020204030204" pitchFamily="34" charset="0"/>
                  <a:sym typeface="Arial"/>
                </a:rPr>
                <a:t>(n = 296)</a:t>
              </a:r>
            </a:p>
          </p:txBody>
        </p:sp>
      </p:grpSp>
      <p:grpSp>
        <p:nvGrpSpPr>
          <p:cNvPr id="16" name="Groupe 15"/>
          <p:cNvGrpSpPr/>
          <p:nvPr/>
        </p:nvGrpSpPr>
        <p:grpSpPr>
          <a:xfrm>
            <a:off x="7910631" y="2241265"/>
            <a:ext cx="642719" cy="2818028"/>
            <a:chOff x="16750362" y="4240916"/>
            <a:chExt cx="1251794" cy="5633320"/>
          </a:xfrm>
        </p:grpSpPr>
        <p:cxnSp>
          <p:nvCxnSpPr>
            <p:cNvPr id="17" name="Connector: Elbow 30">
              <a:extLst>
                <a:ext uri="{FF2B5EF4-FFF2-40B4-BE49-F238E27FC236}">
                  <a16:creationId xmlns:a16="http://schemas.microsoft.com/office/drawing/2014/main" id="{C9346D67-8B07-480F-A2DD-E7F9D1AD1C14}"/>
                </a:ext>
              </a:extLst>
            </p:cNvPr>
            <p:cNvCxnSpPr>
              <a:cxnSpLocks/>
            </p:cNvCxnSpPr>
            <p:nvPr/>
          </p:nvCxnSpPr>
          <p:spPr>
            <a:xfrm flipV="1">
              <a:off x="16750362" y="6117193"/>
              <a:ext cx="1251435" cy="1003277"/>
            </a:xfrm>
            <a:prstGeom prst="bentConnector3">
              <a:avLst/>
            </a:prstGeom>
            <a:noFill/>
            <a:ln w="38100" cap="flat" cmpd="sng" algn="ctr">
              <a:solidFill>
                <a:srgbClr val="113468">
                  <a:lumMod val="50000"/>
                </a:srgbClr>
              </a:solidFill>
              <a:prstDash val="solid"/>
              <a:miter lim="800000"/>
              <a:tailEnd type="triangle"/>
            </a:ln>
            <a:effectLst/>
          </p:spPr>
        </p:cxnSp>
        <p:cxnSp>
          <p:nvCxnSpPr>
            <p:cNvPr id="18" name="Connector: Elbow 31">
              <a:extLst>
                <a:ext uri="{FF2B5EF4-FFF2-40B4-BE49-F238E27FC236}">
                  <a16:creationId xmlns:a16="http://schemas.microsoft.com/office/drawing/2014/main" id="{286C3CAF-8ED3-4761-87FE-C43011C6C1F4}"/>
                </a:ext>
              </a:extLst>
            </p:cNvPr>
            <p:cNvCxnSpPr>
              <a:cxnSpLocks/>
            </p:cNvCxnSpPr>
            <p:nvPr/>
          </p:nvCxnSpPr>
          <p:spPr>
            <a:xfrm>
              <a:off x="16750721" y="7130522"/>
              <a:ext cx="1251435" cy="948660"/>
            </a:xfrm>
            <a:prstGeom prst="bentConnector3">
              <a:avLst/>
            </a:prstGeom>
            <a:noFill/>
            <a:ln w="38100" cap="flat" cmpd="sng" algn="ctr">
              <a:solidFill>
                <a:srgbClr val="113468">
                  <a:lumMod val="50000"/>
                </a:srgbClr>
              </a:solidFill>
              <a:prstDash val="solid"/>
              <a:miter lim="800000"/>
              <a:tailEnd type="triangle"/>
            </a:ln>
            <a:effectLst/>
          </p:spPr>
        </p:cxnSp>
        <p:cxnSp>
          <p:nvCxnSpPr>
            <p:cNvPr id="19" name="Straight Arrow Connector 11">
              <a:extLst>
                <a:ext uri="{FF2B5EF4-FFF2-40B4-BE49-F238E27FC236}">
                  <a16:creationId xmlns:a16="http://schemas.microsoft.com/office/drawing/2014/main" id="{9C2B07C3-2D6B-4E98-A827-2E94B8860A38}"/>
                </a:ext>
              </a:extLst>
            </p:cNvPr>
            <p:cNvCxnSpPr>
              <a:cxnSpLocks/>
            </p:cNvCxnSpPr>
            <p:nvPr/>
          </p:nvCxnSpPr>
          <p:spPr>
            <a:xfrm>
              <a:off x="17395618" y="4244595"/>
              <a:ext cx="606538" cy="0"/>
            </a:xfrm>
            <a:prstGeom prst="straightConnector1">
              <a:avLst/>
            </a:prstGeom>
            <a:noFill/>
            <a:ln w="38100" cap="flat" cmpd="sng" algn="ctr">
              <a:solidFill>
                <a:srgbClr val="113468">
                  <a:lumMod val="50000"/>
                </a:srgbClr>
              </a:solidFill>
              <a:prstDash val="solid"/>
              <a:miter lim="800000"/>
              <a:tailEnd type="triangle"/>
            </a:ln>
            <a:effectLst/>
          </p:spPr>
        </p:cxnSp>
        <p:cxnSp>
          <p:nvCxnSpPr>
            <p:cNvPr id="20" name="Straight Arrow Connector 11">
              <a:extLst>
                <a:ext uri="{FF2B5EF4-FFF2-40B4-BE49-F238E27FC236}">
                  <a16:creationId xmlns:a16="http://schemas.microsoft.com/office/drawing/2014/main" id="{9C2B07C3-2D6B-4E98-A827-2E94B8860A38}"/>
                </a:ext>
              </a:extLst>
            </p:cNvPr>
            <p:cNvCxnSpPr>
              <a:cxnSpLocks/>
            </p:cNvCxnSpPr>
            <p:nvPr/>
          </p:nvCxnSpPr>
          <p:spPr>
            <a:xfrm>
              <a:off x="17376079" y="9874236"/>
              <a:ext cx="606538" cy="0"/>
            </a:xfrm>
            <a:prstGeom prst="straightConnector1">
              <a:avLst/>
            </a:prstGeom>
            <a:noFill/>
            <a:ln w="38100" cap="flat" cmpd="sng" algn="ctr">
              <a:solidFill>
                <a:srgbClr val="113468">
                  <a:lumMod val="50000"/>
                </a:srgbClr>
              </a:solidFill>
              <a:prstDash val="solid"/>
              <a:miter lim="800000"/>
              <a:tailEnd type="triangle"/>
            </a:ln>
            <a:effectLst/>
          </p:spPr>
        </p:cxnSp>
        <p:cxnSp>
          <p:nvCxnSpPr>
            <p:cNvPr id="21" name="Connecteur droit 20"/>
            <p:cNvCxnSpPr/>
            <p:nvPr/>
          </p:nvCxnSpPr>
          <p:spPr>
            <a:xfrm flipV="1">
              <a:off x="17376079" y="4240916"/>
              <a:ext cx="0" cy="18762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7376079" y="8079182"/>
              <a:ext cx="0" cy="1795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Image 26"/>
          <p:cNvPicPr>
            <a:picLocks noChangeAspect="1"/>
          </p:cNvPicPr>
          <p:nvPr/>
        </p:nvPicPr>
        <p:blipFill>
          <a:blip r:embed="rId3"/>
          <a:stretch>
            <a:fillRect/>
          </a:stretch>
        </p:blipFill>
        <p:spPr>
          <a:xfrm>
            <a:off x="9637920" y="299078"/>
            <a:ext cx="1044117" cy="458503"/>
          </a:xfrm>
          <a:prstGeom prst="rect">
            <a:avLst/>
          </a:prstGeom>
        </p:spPr>
      </p:pic>
      <p:sp>
        <p:nvSpPr>
          <p:cNvPr id="6" name="Espace réservé du texte 5"/>
          <p:cNvSpPr>
            <a:spLocks noGrp="1"/>
          </p:cNvSpPr>
          <p:nvPr>
            <p:ph type="body" idx="12"/>
          </p:nvPr>
        </p:nvSpPr>
        <p:spPr/>
        <p:txBody>
          <a:bodyPr/>
          <a:lstStyle/>
          <a:p>
            <a:r>
              <a:rPr lang="fr-FR" dirty="0"/>
              <a:t>Karim </a:t>
            </a:r>
            <a:r>
              <a:rPr lang="fr-FR" dirty="0" err="1"/>
              <a:t>Fizazi</a:t>
            </a:r>
            <a:endParaRPr lang="fr-FR" dirty="0"/>
          </a:p>
        </p:txBody>
      </p:sp>
      <p:sp>
        <p:nvSpPr>
          <p:cNvPr id="5" name="TextBox 4">
            <a:extLst>
              <a:ext uri="{FF2B5EF4-FFF2-40B4-BE49-F238E27FC236}">
                <a16:creationId xmlns:a16="http://schemas.microsoft.com/office/drawing/2014/main" id="{61064B9D-3C3E-D81A-A8DA-3411F0599150}"/>
              </a:ext>
            </a:extLst>
          </p:cNvPr>
          <p:cNvSpPr txBox="1"/>
          <p:nvPr/>
        </p:nvSpPr>
        <p:spPr>
          <a:xfrm>
            <a:off x="5838283" y="6060737"/>
            <a:ext cx="6127939" cy="7972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picture containing font, logo, graphics, design&#10;&#10;Description automatically generated">
            <a:extLst>
              <a:ext uri="{FF2B5EF4-FFF2-40B4-BE49-F238E27FC236}">
                <a16:creationId xmlns:a16="http://schemas.microsoft.com/office/drawing/2014/main" id="{F18134DB-B810-9EA2-B6EA-1EF600AF1F51}"/>
              </a:ext>
            </a:extLst>
          </p:cNvPr>
          <p:cNvPicPr>
            <a:picLocks noChangeAspect="1"/>
          </p:cNvPicPr>
          <p:nvPr/>
        </p:nvPicPr>
        <p:blipFill>
          <a:blip r:embed="rId4"/>
          <a:stretch>
            <a:fillRect/>
          </a:stretch>
        </p:blipFill>
        <p:spPr>
          <a:xfrm>
            <a:off x="11167460" y="6187855"/>
            <a:ext cx="832105" cy="594360"/>
          </a:xfrm>
          <a:prstGeom prst="rect">
            <a:avLst/>
          </a:prstGeom>
        </p:spPr>
      </p:pic>
    </p:spTree>
    <p:extLst>
      <p:ext uri="{BB962C8B-B14F-4D97-AF65-F5344CB8AC3E}">
        <p14:creationId xmlns:p14="http://schemas.microsoft.com/office/powerpoint/2010/main" val="3475340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9212-EF34-834B-A1E9-CE2CF76F9084}"/>
              </a:ext>
            </a:extLst>
          </p:cNvPr>
          <p:cNvSpPr>
            <a:spLocks noGrp="1"/>
          </p:cNvSpPr>
          <p:nvPr>
            <p:ph type="title"/>
          </p:nvPr>
        </p:nvSpPr>
        <p:spPr>
          <a:xfrm>
            <a:off x="444659" y="832508"/>
            <a:ext cx="11245770" cy="912932"/>
          </a:xfrm>
        </p:spPr>
        <p:txBody>
          <a:bodyPr/>
          <a:lstStyle/>
          <a:p>
            <a:r>
              <a:rPr lang="fr-FR" sz="4400" b="1" dirty="0"/>
              <a:t>ADT/</a:t>
            </a:r>
            <a:r>
              <a:rPr lang="fr-FR" sz="4400" b="1" dirty="0" err="1"/>
              <a:t>docetaxel</a:t>
            </a:r>
            <a:r>
              <a:rPr lang="fr-FR" sz="4400" b="1" dirty="0"/>
              <a:t> +/- </a:t>
            </a:r>
            <a:r>
              <a:rPr lang="fr-FR" sz="4400" b="1" dirty="0" err="1"/>
              <a:t>abiraterone</a:t>
            </a:r>
            <a:r>
              <a:rPr lang="en-US" sz="4400" dirty="0"/>
              <a:t> </a:t>
            </a:r>
            <a:r>
              <a:rPr lang="fr-FR" sz="4400" dirty="0"/>
              <a:t>population  </a:t>
            </a:r>
            <a:br>
              <a:rPr lang="en-US" sz="4400" dirty="0"/>
            </a:br>
            <a:br>
              <a:rPr lang="en-US" sz="4400" dirty="0"/>
            </a:br>
            <a:endParaRPr lang="en-US" dirty="0"/>
          </a:p>
        </p:txBody>
      </p:sp>
      <p:pic>
        <p:nvPicPr>
          <p:cNvPr id="6" name="Picture 5">
            <a:extLst>
              <a:ext uri="{FF2B5EF4-FFF2-40B4-BE49-F238E27FC236}">
                <a16:creationId xmlns:a16="http://schemas.microsoft.com/office/drawing/2014/main" id="{B4B76454-7B3C-C744-AACF-2F97CA89554E}"/>
              </a:ext>
            </a:extLst>
          </p:cNvPr>
          <p:cNvPicPr>
            <a:picLocks noChangeAspect="1"/>
          </p:cNvPicPr>
          <p:nvPr/>
        </p:nvPicPr>
        <p:blipFill>
          <a:blip r:embed="rId2"/>
          <a:stretch>
            <a:fillRect/>
          </a:stretch>
        </p:blipFill>
        <p:spPr>
          <a:xfrm>
            <a:off x="444659" y="2254211"/>
            <a:ext cx="6283741" cy="3217761"/>
          </a:xfrm>
          <a:prstGeom prst="rect">
            <a:avLst/>
          </a:prstGeom>
        </p:spPr>
      </p:pic>
      <p:pic>
        <p:nvPicPr>
          <p:cNvPr id="10" name="Picture 9">
            <a:extLst>
              <a:ext uri="{FF2B5EF4-FFF2-40B4-BE49-F238E27FC236}">
                <a16:creationId xmlns:a16="http://schemas.microsoft.com/office/drawing/2014/main" id="{BB5F2888-80A9-0A48-A17B-14FF65F3B155}"/>
              </a:ext>
            </a:extLst>
          </p:cNvPr>
          <p:cNvPicPr>
            <a:picLocks noChangeAspect="1"/>
          </p:cNvPicPr>
          <p:nvPr/>
        </p:nvPicPr>
        <p:blipFill rotWithShape="1">
          <a:blip r:embed="rId3"/>
          <a:srcRect r="12090"/>
          <a:stretch/>
        </p:blipFill>
        <p:spPr>
          <a:xfrm>
            <a:off x="6776816" y="1949651"/>
            <a:ext cx="5330303" cy="3629480"/>
          </a:xfrm>
          <a:prstGeom prst="rect">
            <a:avLst/>
          </a:prstGeom>
        </p:spPr>
      </p:pic>
      <p:sp>
        <p:nvSpPr>
          <p:cNvPr id="12" name="TextBox 11">
            <a:extLst>
              <a:ext uri="{FF2B5EF4-FFF2-40B4-BE49-F238E27FC236}">
                <a16:creationId xmlns:a16="http://schemas.microsoft.com/office/drawing/2014/main" id="{B4961183-E183-5C4E-B376-B81FB03CB931}"/>
              </a:ext>
            </a:extLst>
          </p:cNvPr>
          <p:cNvSpPr txBox="1"/>
          <p:nvPr/>
        </p:nvSpPr>
        <p:spPr>
          <a:xfrm>
            <a:off x="700993" y="1272489"/>
            <a:ext cx="61056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sng" strike="noStrike" kern="1200" cap="none" spc="0" normalizeH="0" baseline="0" noProof="0" dirty="0">
                <a:ln>
                  <a:noFill/>
                </a:ln>
                <a:solidFill>
                  <a:prstClr val="black"/>
                </a:solidFill>
                <a:effectLst/>
                <a:uLnTx/>
                <a:uFillTx/>
                <a:latin typeface="Calibri" panose="020F0502020204030204"/>
                <a:ea typeface="+mn-ea"/>
                <a:cs typeface="+mn-cs"/>
              </a:rPr>
              <a:t>High-volume</a:t>
            </a:r>
            <a:r>
              <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rPr>
              <a:t> patients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B16C065-B4C9-3F4C-BA87-9E99BC231CFB}"/>
              </a:ext>
            </a:extLst>
          </p:cNvPr>
          <p:cNvSpPr txBox="1"/>
          <p:nvPr/>
        </p:nvSpPr>
        <p:spPr>
          <a:xfrm>
            <a:off x="7034514" y="1183900"/>
            <a:ext cx="61056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sng" strike="noStrike" kern="1200" cap="none" spc="0" normalizeH="0" baseline="0" noProof="0" dirty="0" err="1">
                <a:ln>
                  <a:noFill/>
                </a:ln>
                <a:solidFill>
                  <a:prstClr val="black"/>
                </a:solidFill>
                <a:effectLst/>
                <a:uLnTx/>
                <a:uFillTx/>
                <a:latin typeface="Calibri" panose="020F0502020204030204"/>
                <a:ea typeface="+mn-ea"/>
                <a:cs typeface="+mn-cs"/>
              </a:rPr>
              <a:t>Low</a:t>
            </a:r>
            <a:r>
              <a:rPr kumimoji="0" lang="fr-FR" sz="3600" b="0" i="0" u="sng" strike="noStrike" kern="1200" cap="none" spc="0" normalizeH="0" baseline="0" noProof="0" dirty="0">
                <a:ln>
                  <a:noFill/>
                </a:ln>
                <a:solidFill>
                  <a:prstClr val="black"/>
                </a:solidFill>
                <a:effectLst/>
                <a:uLnTx/>
                <a:uFillTx/>
                <a:latin typeface="Calibri" panose="020F0502020204030204"/>
                <a:ea typeface="+mn-ea"/>
                <a:cs typeface="+mn-cs"/>
              </a:rPr>
              <a:t>-volume</a:t>
            </a:r>
            <a:r>
              <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rPr>
              <a:t> patients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4622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Smith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1412776"/>
          <a:ext cx="9719807" cy="3600400"/>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2177070">
                <a:tc>
                  <a:txBody>
                    <a:bodyPr/>
                    <a:lstStyle/>
                    <a:p>
                      <a:r>
                        <a:rPr lang="en-US" sz="1600" b="1" kern="1200" dirty="0">
                          <a:solidFill>
                            <a:schemeClr val="tx1"/>
                          </a:solidFill>
                          <a:effectLst/>
                          <a:latin typeface="+mn-lt"/>
                          <a:ea typeface="+mn-ea"/>
                          <a:cs typeface="+mn-cs"/>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Bayer HealthCare Pharmaceuticals,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23330">
                <a:tc>
                  <a:txBody>
                    <a:bodyPr/>
                    <a:lstStyle/>
                    <a:p>
                      <a:r>
                        <a:rPr lang="en-US" sz="1600" b="1" kern="1200" dirty="0">
                          <a:solidFill>
                            <a:schemeClr val="tx1"/>
                          </a:solidFill>
                          <a:effectLst/>
                          <a:latin typeface="+mn-lt"/>
                          <a:ea typeface="+mn-ea"/>
                          <a:cs typeface="+mn-cs"/>
                        </a:rPr>
                        <a:t>Contracted Research </a:t>
                      </a:r>
                      <a:br>
                        <a:rPr lang="en-US" sz="1600" b="1" kern="1200" dirty="0">
                          <a:solidFill>
                            <a:schemeClr val="tx1"/>
                          </a:solidFill>
                          <a:effectLst/>
                          <a:latin typeface="+mn-lt"/>
                          <a:ea typeface="+mn-ea"/>
                          <a:cs typeface="+mn-cs"/>
                        </a:rPr>
                      </a:br>
                      <a:r>
                        <a:rPr lang="en-US" sz="16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Bayer HealthCare Pharmaceuticals,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bl>
          </a:graphicData>
        </a:graphic>
      </p:graphicFrame>
    </p:spTree>
    <p:custDataLst>
      <p:tags r:id="rId1"/>
    </p:custDataLst>
    <p:extLst>
      <p:ext uri="{BB962C8B-B14F-4D97-AF65-F5344CB8AC3E}">
        <p14:creationId xmlns:p14="http://schemas.microsoft.com/office/powerpoint/2010/main" val="3682317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6A33BD-2B4A-4A60-8071-3E330EE187D0}"/>
              </a:ext>
            </a:extLst>
          </p:cNvPr>
          <p:cNvSpPr txBox="1"/>
          <p:nvPr/>
        </p:nvSpPr>
        <p:spPr>
          <a:xfrm>
            <a:off x="354828" y="959636"/>
            <a:ext cx="10963373"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randomized, double-blind, placebo-controlled, phase 3 study (NCT02799602)</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512FD23-4BD7-4751-B314-72B95F883B51}"/>
              </a:ext>
            </a:extLst>
          </p:cNvPr>
          <p:cNvSpPr txBox="1"/>
          <p:nvPr/>
        </p:nvSpPr>
        <p:spPr>
          <a:xfrm>
            <a:off x="291207" y="146973"/>
            <a:ext cx="609442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ARASENS Study Design</a:t>
            </a:r>
          </a:p>
        </p:txBody>
      </p:sp>
      <p:sp>
        <p:nvSpPr>
          <p:cNvPr id="5" name="Rectangle 4">
            <a:extLst>
              <a:ext uri="{FF2B5EF4-FFF2-40B4-BE49-F238E27FC236}">
                <a16:creationId xmlns:a16="http://schemas.microsoft.com/office/drawing/2014/main" id="{86F4B901-9818-4B3D-88D4-BB8BC559CF74}"/>
              </a:ext>
            </a:extLst>
          </p:cNvPr>
          <p:cNvSpPr/>
          <p:nvPr/>
        </p:nvSpPr>
        <p:spPr>
          <a:xfrm>
            <a:off x="632018" y="2416758"/>
            <a:ext cx="1957494" cy="2484782"/>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(N=1306)</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mHSPC</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ECOG PS 0 or 1</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Candidates for ADT and docetaxel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Stratification </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Extent of disease: M1a vs M1b vs M1c</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ALP &lt; vs ≥ ULN</a:t>
            </a:r>
          </a:p>
        </p:txBody>
      </p:sp>
      <p:sp>
        <p:nvSpPr>
          <p:cNvPr id="6" name="Triangle 30">
            <a:extLst>
              <a:ext uri="{FF2B5EF4-FFF2-40B4-BE49-F238E27FC236}">
                <a16:creationId xmlns:a16="http://schemas.microsoft.com/office/drawing/2014/main" id="{D74A2A33-804A-4AEA-9CD5-90A45008107F}"/>
              </a:ext>
            </a:extLst>
          </p:cNvPr>
          <p:cNvSpPr/>
          <p:nvPr/>
        </p:nvSpPr>
        <p:spPr>
          <a:xfrm rot="5400000">
            <a:off x="2213219" y="3513812"/>
            <a:ext cx="738665" cy="239598"/>
          </a:xfrm>
          <a:prstGeom prst="triangle">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DAAF7FB6-AFEF-472B-8FEC-AF350C5B2520}"/>
              </a:ext>
            </a:extLst>
          </p:cNvPr>
          <p:cNvSpPr/>
          <p:nvPr/>
        </p:nvSpPr>
        <p:spPr>
          <a:xfrm>
            <a:off x="2670303" y="3189294"/>
            <a:ext cx="1407758"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randomization</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(N=1305*)</a:t>
            </a:r>
          </a:p>
        </p:txBody>
      </p:sp>
      <p:sp>
        <p:nvSpPr>
          <p:cNvPr id="10" name="Rectangle 9">
            <a:extLst>
              <a:ext uri="{FF2B5EF4-FFF2-40B4-BE49-F238E27FC236}">
                <a16:creationId xmlns:a16="http://schemas.microsoft.com/office/drawing/2014/main" id="{0D990012-5A2B-4A5C-8BA3-BFE8D0EE565B}"/>
              </a:ext>
            </a:extLst>
          </p:cNvPr>
          <p:cNvSpPr/>
          <p:nvPr/>
        </p:nvSpPr>
        <p:spPr>
          <a:xfrm>
            <a:off x="9134681" y="2239688"/>
            <a:ext cx="2856173" cy="3325699"/>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Endpoints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Overall Survival</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Secondary</a:t>
            </a:r>
            <a:endParaRPr kumimoji="0" lang="en-US" sz="1400" b="1" i="0" u="none" strike="sng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CRPC</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pain progression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SSE-free survival</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first SSE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initiation of subsequent systemic antineoplastic therapy</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worsening of disease-related physical symptoms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to initiation of opioid use for ≥7 consecutive days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Safety</a:t>
            </a:r>
          </a:p>
        </p:txBody>
      </p:sp>
      <p:sp>
        <p:nvSpPr>
          <p:cNvPr id="11" name="Rectangle 10">
            <a:extLst>
              <a:ext uri="{FF2B5EF4-FFF2-40B4-BE49-F238E27FC236}">
                <a16:creationId xmlns:a16="http://schemas.microsoft.com/office/drawing/2014/main" id="{6076A1EA-B028-4D4F-B62D-E9C6F5330A27}"/>
              </a:ext>
            </a:extLst>
          </p:cNvPr>
          <p:cNvSpPr/>
          <p:nvPr/>
        </p:nvSpPr>
        <p:spPr>
          <a:xfrm rot="16200000">
            <a:off x="8052977" y="3412730"/>
            <a:ext cx="160973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analysis</a:t>
            </a:r>
          </a:p>
        </p:txBody>
      </p:sp>
      <p:sp>
        <p:nvSpPr>
          <p:cNvPr id="12" name="TextBox 11">
            <a:extLst>
              <a:ext uri="{FF2B5EF4-FFF2-40B4-BE49-F238E27FC236}">
                <a16:creationId xmlns:a16="http://schemas.microsoft.com/office/drawing/2014/main" id="{9D98D749-1A2B-40DB-B5A3-21158D2E2BD1}"/>
              </a:ext>
            </a:extLst>
          </p:cNvPr>
          <p:cNvSpPr txBox="1"/>
          <p:nvPr/>
        </p:nvSpPr>
        <p:spPr>
          <a:xfrm>
            <a:off x="2425923" y="4753037"/>
            <a:ext cx="253405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FPFV: Nov 2016</a:t>
            </a:r>
            <a:b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LPFV: June 2018</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34AC6A4-581A-4FF2-8E4A-AF2232621733}"/>
              </a:ext>
            </a:extLst>
          </p:cNvPr>
          <p:cNvSpPr txBox="1"/>
          <p:nvPr/>
        </p:nvSpPr>
        <p:spPr>
          <a:xfrm>
            <a:off x="7629993" y="4644370"/>
            <a:ext cx="18004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Data cut-off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Oct 25, 2021</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E866228-9568-46DE-B7EA-D1966DF66A9C}"/>
              </a:ext>
            </a:extLst>
          </p:cNvPr>
          <p:cNvSpPr txBox="1"/>
          <p:nvPr/>
        </p:nvSpPr>
        <p:spPr>
          <a:xfrm>
            <a:off x="630351" y="5562346"/>
            <a:ext cx="10962861" cy="523220"/>
          </a:xfrm>
          <a:prstGeom prst="rect">
            <a:avLst/>
          </a:prstGeom>
          <a:noFill/>
        </p:spPr>
        <p:txBody>
          <a:bodyPr wrap="square">
            <a:sp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The primary analysis was planned to occur after ~509 deaths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Secondary efficacy endpoints were tested hierarchically</a:t>
            </a:r>
          </a:p>
        </p:txBody>
      </p:sp>
      <p:sp>
        <p:nvSpPr>
          <p:cNvPr id="15" name="Pentagon 17">
            <a:extLst>
              <a:ext uri="{FF2B5EF4-FFF2-40B4-BE49-F238E27FC236}">
                <a16:creationId xmlns:a16="http://schemas.microsoft.com/office/drawing/2014/main" id="{4F180598-53AA-466C-9646-24778CB3D411}"/>
              </a:ext>
            </a:extLst>
          </p:cNvPr>
          <p:cNvSpPr/>
          <p:nvPr/>
        </p:nvSpPr>
        <p:spPr>
          <a:xfrm>
            <a:off x="4149013" y="2719888"/>
            <a:ext cx="4554943" cy="457200"/>
          </a:xfrm>
          <a:prstGeom prst="homePlate">
            <a:avLst>
              <a:gd name="adj" fmla="val 5220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Darolutamide 600 mg twice daily + ADT  </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Pentagon 17">
            <a:extLst>
              <a:ext uri="{FF2B5EF4-FFF2-40B4-BE49-F238E27FC236}">
                <a16:creationId xmlns:a16="http://schemas.microsoft.com/office/drawing/2014/main" id="{41DCBD5C-DC68-4AD8-9F13-CCF26FFCDA15}"/>
              </a:ext>
            </a:extLst>
          </p:cNvPr>
          <p:cNvSpPr/>
          <p:nvPr/>
        </p:nvSpPr>
        <p:spPr>
          <a:xfrm>
            <a:off x="4166861" y="3902538"/>
            <a:ext cx="4557665" cy="457200"/>
          </a:xfrm>
          <a:prstGeom prst="homePlate">
            <a:avLst>
              <a:gd name="adj" fmla="val 6073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 twice daily + ADT </a:t>
            </a:r>
            <a:endParaRPr kumimoji="0" lang="en-US" sz="14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ECA053AA-A55D-4EA8-B8FF-71E28330E6D3}"/>
              </a:ext>
            </a:extLst>
          </p:cNvPr>
          <p:cNvGrpSpPr/>
          <p:nvPr/>
        </p:nvGrpSpPr>
        <p:grpSpPr>
          <a:xfrm>
            <a:off x="3384796" y="2867586"/>
            <a:ext cx="743271" cy="182372"/>
            <a:chOff x="3384796" y="2170379"/>
            <a:chExt cx="743271" cy="182372"/>
          </a:xfrm>
          <a:solidFill>
            <a:schemeClr val="accent1">
              <a:lumMod val="50000"/>
            </a:schemeClr>
          </a:solidFill>
        </p:grpSpPr>
        <p:sp>
          <p:nvSpPr>
            <p:cNvPr id="18" name="Triangle 28">
              <a:extLst>
                <a:ext uri="{FF2B5EF4-FFF2-40B4-BE49-F238E27FC236}">
                  <a16:creationId xmlns:a16="http://schemas.microsoft.com/office/drawing/2014/main" id="{21498A2C-D20A-48A8-B51D-2D9F30E54600}"/>
                </a:ext>
              </a:extLst>
            </p:cNvPr>
            <p:cNvSpPr/>
            <p:nvPr/>
          </p:nvSpPr>
          <p:spPr>
            <a:xfrm rot="5400000">
              <a:off x="3982447" y="2207131"/>
              <a:ext cx="182372" cy="108868"/>
            </a:xfrm>
            <a:prstGeom prst="triangle">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EDA73"/>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7B5BC726-16D3-4EBC-8FDF-7E2792971B2A}"/>
                </a:ext>
              </a:extLst>
            </p:cNvPr>
            <p:cNvCxnSpPr>
              <a:cxnSpLocks/>
            </p:cNvCxnSpPr>
            <p:nvPr/>
          </p:nvCxnSpPr>
          <p:spPr>
            <a:xfrm flipH="1">
              <a:off x="3384796" y="2259972"/>
              <a:ext cx="713835" cy="0"/>
            </a:xfrm>
            <a:prstGeom prst="line">
              <a:avLst/>
            </a:prstGeom>
            <a:grpFill/>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3CEAA8-50A9-4E3E-AC4B-C2597A31BD24}"/>
                </a:ext>
              </a:extLst>
            </p:cNvPr>
            <p:cNvCxnSpPr>
              <a:cxnSpLocks/>
            </p:cNvCxnSpPr>
            <p:nvPr/>
          </p:nvCxnSpPr>
          <p:spPr>
            <a:xfrm>
              <a:off x="3389848" y="2234572"/>
              <a:ext cx="0" cy="91440"/>
            </a:xfrm>
            <a:prstGeom prst="line">
              <a:avLst/>
            </a:prstGeom>
            <a:grpFill/>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6C3335F-9C13-4C43-A6BF-9E8BE4A138EF}"/>
              </a:ext>
            </a:extLst>
          </p:cNvPr>
          <p:cNvGrpSpPr/>
          <p:nvPr/>
        </p:nvGrpSpPr>
        <p:grpSpPr>
          <a:xfrm>
            <a:off x="3405742" y="4073159"/>
            <a:ext cx="743271" cy="182372"/>
            <a:chOff x="3384796" y="2964129"/>
            <a:chExt cx="743271" cy="182372"/>
          </a:xfrm>
          <a:solidFill>
            <a:schemeClr val="accent2">
              <a:lumMod val="75000"/>
            </a:schemeClr>
          </a:solidFill>
        </p:grpSpPr>
        <p:sp>
          <p:nvSpPr>
            <p:cNvPr id="22" name="Triangle 28">
              <a:extLst>
                <a:ext uri="{FF2B5EF4-FFF2-40B4-BE49-F238E27FC236}">
                  <a16:creationId xmlns:a16="http://schemas.microsoft.com/office/drawing/2014/main" id="{2F67DBAE-C414-425C-ACAB-4278B4BDB982}"/>
                </a:ext>
              </a:extLst>
            </p:cNvPr>
            <p:cNvSpPr/>
            <p:nvPr/>
          </p:nvSpPr>
          <p:spPr>
            <a:xfrm rot="5400000">
              <a:off x="3982447" y="3000881"/>
              <a:ext cx="182372" cy="108868"/>
            </a:xfrm>
            <a:prstGeom prst="triangl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CE8CC8E5-4E47-45C2-A348-08C2CE51919A}"/>
                </a:ext>
              </a:extLst>
            </p:cNvPr>
            <p:cNvCxnSpPr>
              <a:cxnSpLocks/>
            </p:cNvCxnSpPr>
            <p:nvPr/>
          </p:nvCxnSpPr>
          <p:spPr>
            <a:xfrm flipH="1">
              <a:off x="3384796" y="3056624"/>
              <a:ext cx="713835" cy="0"/>
            </a:xfrm>
            <a:prstGeom prst="line">
              <a:avLst/>
            </a:prstGeom>
            <a:grpFill/>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D31BAC-F39A-4547-B6B9-6CD70C29157E}"/>
                </a:ext>
              </a:extLst>
            </p:cNvPr>
            <p:cNvCxnSpPr>
              <a:cxnSpLocks/>
            </p:cNvCxnSpPr>
            <p:nvPr/>
          </p:nvCxnSpPr>
          <p:spPr>
            <a:xfrm>
              <a:off x="3389848" y="2990584"/>
              <a:ext cx="0" cy="91440"/>
            </a:xfrm>
            <a:prstGeom prst="line">
              <a:avLst/>
            </a:prstGeom>
            <a:grpFill/>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Parallelogram 24">
            <a:extLst>
              <a:ext uri="{FF2B5EF4-FFF2-40B4-BE49-F238E27FC236}">
                <a16:creationId xmlns:a16="http://schemas.microsoft.com/office/drawing/2014/main" id="{AAA455DD-37E8-4E47-91BC-9CEF72278E52}"/>
              </a:ext>
            </a:extLst>
          </p:cNvPr>
          <p:cNvSpPr/>
          <p:nvPr/>
        </p:nvSpPr>
        <p:spPr>
          <a:xfrm>
            <a:off x="4263713" y="2330070"/>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B2454"/>
                </a:solidFill>
                <a:effectLst/>
                <a:uLnTx/>
                <a:uFillTx/>
                <a:latin typeface="Arial" panose="020B0604020202020204" pitchFamily="34" charset="0"/>
                <a:ea typeface="+mn-ea"/>
                <a:cs typeface="Arial" panose="020B0604020202020204" pitchFamily="34" charset="0"/>
              </a:rPr>
              <a:t>Docetaxel </a:t>
            </a:r>
            <a:r>
              <a:rPr kumimoji="0" lang="en-US" sz="1400" b="0" i="0" u="none" strike="noStrike" kern="1200" cap="none" spc="0" normalizeH="0" baseline="0" noProof="0" dirty="0">
                <a:ln>
                  <a:noFill/>
                </a:ln>
                <a:solidFill>
                  <a:srgbClr val="0B2454"/>
                </a:solidFill>
                <a:effectLst/>
                <a:uLnTx/>
                <a:uFillTx/>
                <a:latin typeface="Arial" panose="020B0604020202020204" pitchFamily="34" charset="0"/>
                <a:ea typeface="+mn-ea"/>
                <a:cs typeface="Arial" panose="020B0604020202020204" pitchFamily="34" charset="0"/>
              </a:rPr>
              <a:t>× 6 </a:t>
            </a:r>
            <a:endParaRPr kumimoji="0" lang="en-US" sz="1400" b="0" i="0" u="none" strike="noStrike" kern="1200" cap="none" spc="0" normalizeH="0" baseline="30000" noProof="0" dirty="0">
              <a:ln>
                <a:noFill/>
              </a:ln>
              <a:solidFill>
                <a:srgbClr val="0B2454"/>
              </a:solidFill>
              <a:effectLst/>
              <a:uLnTx/>
              <a:uFillTx/>
              <a:latin typeface="Arial" panose="020B0604020202020204" pitchFamily="34" charset="0"/>
              <a:ea typeface="+mn-ea"/>
              <a:cs typeface="Arial" panose="020B0604020202020204" pitchFamily="34" charset="0"/>
            </a:endParaRPr>
          </a:p>
        </p:txBody>
      </p:sp>
      <p:sp>
        <p:nvSpPr>
          <p:cNvPr id="26" name="Parallelogram 25">
            <a:extLst>
              <a:ext uri="{FF2B5EF4-FFF2-40B4-BE49-F238E27FC236}">
                <a16:creationId xmlns:a16="http://schemas.microsoft.com/office/drawing/2014/main" id="{2C4BCC2C-645F-40BF-B658-DE085FAF1516}"/>
              </a:ext>
            </a:extLst>
          </p:cNvPr>
          <p:cNvSpPr/>
          <p:nvPr/>
        </p:nvSpPr>
        <p:spPr>
          <a:xfrm>
            <a:off x="4261104" y="4443747"/>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B2454"/>
                </a:solidFill>
                <a:effectLst/>
                <a:uLnTx/>
                <a:uFillTx/>
                <a:latin typeface="Arial" panose="020B0604020202020204" pitchFamily="34" charset="0"/>
                <a:ea typeface="+mn-ea"/>
                <a:cs typeface="Arial" panose="020B0604020202020204" pitchFamily="34" charset="0"/>
              </a:rPr>
              <a:t>Docetaxel </a:t>
            </a:r>
            <a:r>
              <a:rPr kumimoji="0" lang="en-US" sz="1400" b="0" i="0" u="none" strike="noStrike" kern="1200" cap="none" spc="0" normalizeH="0" baseline="0" noProof="0" dirty="0">
                <a:ln>
                  <a:noFill/>
                </a:ln>
                <a:solidFill>
                  <a:srgbClr val="0B2454"/>
                </a:solidFill>
                <a:effectLst/>
                <a:uLnTx/>
                <a:uFillTx/>
                <a:latin typeface="Arial" panose="020B0604020202020204" pitchFamily="34" charset="0"/>
                <a:ea typeface="+mn-ea"/>
                <a:cs typeface="Arial" panose="020B0604020202020204" pitchFamily="34" charset="0"/>
              </a:rPr>
              <a:t>× 6 </a:t>
            </a:r>
            <a:endParaRPr kumimoji="0" lang="en-US" sz="1400" b="0" i="0" u="none" strike="noStrike" kern="1200" cap="none" spc="0" normalizeH="0" baseline="30000" noProof="0" dirty="0">
              <a:ln>
                <a:noFill/>
              </a:ln>
              <a:solidFill>
                <a:srgbClr val="0B245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4688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12FD23-4BD7-4751-B314-72B95F883B51}"/>
              </a:ext>
            </a:extLst>
          </p:cNvPr>
          <p:cNvSpPr txBox="1"/>
          <p:nvPr/>
        </p:nvSpPr>
        <p:spPr>
          <a:xfrm>
            <a:off x="234566" y="335479"/>
            <a:ext cx="1146502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ARASENS: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E292B16D-33A4-4052-9F55-5B0E3F1FB276}"/>
              </a:ext>
            </a:extLst>
          </p:cNvPr>
          <p:cNvPicPr>
            <a:picLocks noChangeAspect="1"/>
          </p:cNvPicPr>
          <p:nvPr/>
        </p:nvPicPr>
        <p:blipFill>
          <a:blip r:embed="rId3"/>
          <a:srcRect/>
          <a:stretch/>
        </p:blipFill>
        <p:spPr>
          <a:xfrm>
            <a:off x="234566" y="1879755"/>
            <a:ext cx="6570788" cy="4007865"/>
          </a:xfrm>
          <a:prstGeom prst="rect">
            <a:avLst/>
          </a:prstGeom>
        </p:spPr>
      </p:pic>
      <p:pic>
        <p:nvPicPr>
          <p:cNvPr id="2" name="Picture 1" descr="Graphical user interface&#10;&#10;Description automatically generated with medium confidence">
            <a:extLst>
              <a:ext uri="{FF2B5EF4-FFF2-40B4-BE49-F238E27FC236}">
                <a16:creationId xmlns:a16="http://schemas.microsoft.com/office/drawing/2014/main" id="{4FE51844-3770-E784-CBC6-723226A43B1A}"/>
              </a:ext>
            </a:extLst>
          </p:cNvPr>
          <p:cNvPicPr>
            <a:picLocks noChangeAspect="1"/>
          </p:cNvPicPr>
          <p:nvPr/>
        </p:nvPicPr>
        <p:blipFill rotWithShape="1">
          <a:blip r:embed="rId4"/>
          <a:srcRect t="11981" r="48633"/>
          <a:stretch/>
        </p:blipFill>
        <p:spPr>
          <a:xfrm>
            <a:off x="7254609" y="598359"/>
            <a:ext cx="4700588" cy="2684869"/>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EB874E5F-EF9E-9CD0-C0A1-52FBD8361D36}"/>
              </a:ext>
            </a:extLst>
          </p:cNvPr>
          <p:cNvPicPr>
            <a:picLocks noChangeAspect="1"/>
          </p:cNvPicPr>
          <p:nvPr/>
        </p:nvPicPr>
        <p:blipFill rotWithShape="1">
          <a:blip r:embed="rId4"/>
          <a:srcRect l="52537" t="12706"/>
          <a:stretch/>
        </p:blipFill>
        <p:spPr>
          <a:xfrm>
            <a:off x="7469858" y="3707133"/>
            <a:ext cx="4270089" cy="2492375"/>
          </a:xfrm>
          <a:prstGeom prst="rect">
            <a:avLst/>
          </a:prstGeom>
        </p:spPr>
      </p:pic>
      <p:sp>
        <p:nvSpPr>
          <p:cNvPr id="4" name="TextBox 3">
            <a:extLst>
              <a:ext uri="{FF2B5EF4-FFF2-40B4-BE49-F238E27FC236}">
                <a16:creationId xmlns:a16="http://schemas.microsoft.com/office/drawing/2014/main" id="{9A97D98B-4910-0877-99C1-1B7998ABF033}"/>
              </a:ext>
            </a:extLst>
          </p:cNvPr>
          <p:cNvSpPr txBox="1"/>
          <p:nvPr/>
        </p:nvSpPr>
        <p:spPr>
          <a:xfrm>
            <a:off x="8858250" y="158925"/>
            <a:ext cx="1837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prstClr val="black"/>
                </a:solidFill>
                <a:effectLst/>
                <a:uLnTx/>
                <a:uFillTx/>
                <a:latin typeface="Calibri" panose="020F0502020204030204"/>
                <a:ea typeface="+mn-ea"/>
                <a:cs typeface="+mn-cs"/>
              </a:rPr>
              <a:t>High Risk </a:t>
            </a:r>
          </a:p>
        </p:txBody>
      </p:sp>
      <p:sp>
        <p:nvSpPr>
          <p:cNvPr id="8" name="TextBox 7">
            <a:extLst>
              <a:ext uri="{FF2B5EF4-FFF2-40B4-BE49-F238E27FC236}">
                <a16:creationId xmlns:a16="http://schemas.microsoft.com/office/drawing/2014/main" id="{553BB7FF-255B-3DC0-E628-5D4AF5161A0D}"/>
              </a:ext>
            </a:extLst>
          </p:cNvPr>
          <p:cNvSpPr txBox="1"/>
          <p:nvPr/>
        </p:nvSpPr>
        <p:spPr>
          <a:xfrm>
            <a:off x="9033510" y="3252446"/>
            <a:ext cx="17627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prstClr val="black"/>
                </a:solidFill>
                <a:effectLst/>
                <a:uLnTx/>
                <a:uFillTx/>
                <a:latin typeface="Calibri" panose="020F0502020204030204"/>
                <a:ea typeface="+mn-ea"/>
                <a:cs typeface="+mn-cs"/>
              </a:rPr>
              <a:t>Low Risk </a:t>
            </a:r>
          </a:p>
        </p:txBody>
      </p:sp>
    </p:spTree>
    <p:extLst>
      <p:ext uri="{BB962C8B-B14F-4D97-AF65-F5344CB8AC3E}">
        <p14:creationId xmlns:p14="http://schemas.microsoft.com/office/powerpoint/2010/main" val="1800877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4EDC97-E665-4F02-93B8-39042853041E}"/>
              </a:ext>
            </a:extLst>
          </p:cNvPr>
          <p:cNvSpPr txBox="1">
            <a:spLocks noGrp="1"/>
          </p:cNvSpPr>
          <p:nvPr>
            <p:ph type="title"/>
          </p:nvPr>
        </p:nvSpPr>
        <p:spPr>
          <a:xfrm>
            <a:off x="838199" y="246266"/>
            <a:ext cx="10921181" cy="757130"/>
          </a:xfrm>
          <a:prstGeom prst="rect">
            <a:avLst/>
          </a:prstGeom>
          <a:noFill/>
        </p:spPr>
        <p:txBody>
          <a:bodyPr wrap="square">
            <a:spAutoFit/>
          </a:bodyPr>
          <a:lstStyle/>
          <a:p>
            <a:pPr marR="0">
              <a:spcBef>
                <a:spcPts val="0"/>
              </a:spcBef>
              <a:spcAft>
                <a:spcPts val="0"/>
              </a:spcAft>
            </a:pPr>
            <a:r>
              <a:rPr lang="en-GB" sz="2400" b="1" dirty="0">
                <a:latin typeface="Arial" panose="020B0604020202020204" pitchFamily="34" charset="0"/>
                <a:ea typeface="Times New Roman" panose="02020603050405020304" pitchFamily="18" charset="0"/>
                <a:cs typeface="Arial" panose="020B0604020202020204" pitchFamily="34" charset="0"/>
              </a:rPr>
              <a:t>Darolutamide significantly improved key secondary efficacy endpoints</a:t>
            </a:r>
          </a:p>
          <a:p>
            <a:pPr marR="0">
              <a:spcBef>
                <a:spcPts val="0"/>
              </a:spcBef>
              <a:spcAft>
                <a:spcPts val="0"/>
              </a:spcAft>
            </a:pPr>
            <a:endParaRPr lang="en-GB" sz="2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A38AB570-A7FA-41D9-9D39-78DD40C0542D}"/>
              </a:ext>
            </a:extLst>
          </p:cNvPr>
          <p:cNvSpPr txBox="1"/>
          <p:nvPr/>
        </p:nvSpPr>
        <p:spPr>
          <a:xfrm>
            <a:off x="1042807" y="701929"/>
            <a:ext cx="48036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CRPC</a:t>
            </a:r>
          </a:p>
        </p:txBody>
      </p:sp>
      <p:sp>
        <p:nvSpPr>
          <p:cNvPr id="8" name="TextBox 7">
            <a:extLst>
              <a:ext uri="{FF2B5EF4-FFF2-40B4-BE49-F238E27FC236}">
                <a16:creationId xmlns:a16="http://schemas.microsoft.com/office/drawing/2014/main" id="{BDA0E9A3-DA0E-4679-A0ED-B170B9E1A4BD}"/>
              </a:ext>
            </a:extLst>
          </p:cNvPr>
          <p:cNvSpPr txBox="1"/>
          <p:nvPr/>
        </p:nvSpPr>
        <p:spPr>
          <a:xfrm>
            <a:off x="1173869" y="3617012"/>
            <a:ext cx="46725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pain progression</a:t>
            </a:r>
          </a:p>
        </p:txBody>
      </p:sp>
      <p:sp>
        <p:nvSpPr>
          <p:cNvPr id="16" name="TextBox 15">
            <a:extLst>
              <a:ext uri="{FF2B5EF4-FFF2-40B4-BE49-F238E27FC236}">
                <a16:creationId xmlns:a16="http://schemas.microsoft.com/office/drawing/2014/main" id="{57211A20-E19E-4AE0-8553-3EE28E3563BE}"/>
              </a:ext>
            </a:extLst>
          </p:cNvPr>
          <p:cNvSpPr txBox="1"/>
          <p:nvPr/>
        </p:nvSpPr>
        <p:spPr>
          <a:xfrm>
            <a:off x="6310374" y="701928"/>
            <a:ext cx="48036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first SSE</a:t>
            </a:r>
          </a:p>
        </p:txBody>
      </p:sp>
      <p:sp>
        <p:nvSpPr>
          <p:cNvPr id="17" name="TextBox 16">
            <a:extLst>
              <a:ext uri="{FF2B5EF4-FFF2-40B4-BE49-F238E27FC236}">
                <a16:creationId xmlns:a16="http://schemas.microsoft.com/office/drawing/2014/main" id="{E0D6E5B2-F7CF-49F6-82D1-45A7432FD5A7}"/>
              </a:ext>
            </a:extLst>
          </p:cNvPr>
          <p:cNvSpPr txBox="1"/>
          <p:nvPr/>
        </p:nvSpPr>
        <p:spPr>
          <a:xfrm>
            <a:off x="6298789" y="3617012"/>
            <a:ext cx="4949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first subsequent antineoplastic therapy</a:t>
            </a:r>
          </a:p>
        </p:txBody>
      </p:sp>
      <p:sp>
        <p:nvSpPr>
          <p:cNvPr id="10" name="TextBox 9">
            <a:extLst>
              <a:ext uri="{FF2B5EF4-FFF2-40B4-BE49-F238E27FC236}">
                <a16:creationId xmlns:a16="http://schemas.microsoft.com/office/drawing/2014/main" id="{4828FFE9-E1C2-4112-8BC2-9F12CC06C776}"/>
              </a:ext>
            </a:extLst>
          </p:cNvPr>
          <p:cNvSpPr txBox="1"/>
          <p:nvPr/>
        </p:nvSpPr>
        <p:spPr>
          <a:xfrm>
            <a:off x="1032386" y="6582476"/>
            <a:ext cx="60960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Two-sided P values are presented.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E7296AB-0B89-80FB-A8E1-E2725A312663}"/>
              </a:ext>
            </a:extLst>
          </p:cNvPr>
          <p:cNvPicPr>
            <a:picLocks noChangeAspect="1"/>
          </p:cNvPicPr>
          <p:nvPr/>
        </p:nvPicPr>
        <p:blipFill>
          <a:blip r:embed="rId3"/>
          <a:srcRect/>
          <a:stretch/>
        </p:blipFill>
        <p:spPr>
          <a:xfrm>
            <a:off x="6147720" y="942963"/>
            <a:ext cx="4804618" cy="2688594"/>
          </a:xfrm>
          <a:prstGeom prst="rect">
            <a:avLst/>
          </a:prstGeom>
        </p:spPr>
      </p:pic>
      <p:pic>
        <p:nvPicPr>
          <p:cNvPr id="21" name="Picture 20">
            <a:extLst>
              <a:ext uri="{FF2B5EF4-FFF2-40B4-BE49-F238E27FC236}">
                <a16:creationId xmlns:a16="http://schemas.microsoft.com/office/drawing/2014/main" id="{118DD550-C07E-E439-68D1-4B74BB36D793}"/>
              </a:ext>
            </a:extLst>
          </p:cNvPr>
          <p:cNvPicPr>
            <a:picLocks noChangeAspect="1"/>
          </p:cNvPicPr>
          <p:nvPr/>
        </p:nvPicPr>
        <p:blipFill>
          <a:blip r:embed="rId4"/>
          <a:srcRect/>
          <a:stretch/>
        </p:blipFill>
        <p:spPr>
          <a:xfrm>
            <a:off x="6149811" y="3867429"/>
            <a:ext cx="4804156" cy="2688336"/>
          </a:xfrm>
          <a:prstGeom prst="rect">
            <a:avLst/>
          </a:prstGeom>
        </p:spPr>
      </p:pic>
      <p:pic>
        <p:nvPicPr>
          <p:cNvPr id="22" name="Picture 21">
            <a:extLst>
              <a:ext uri="{FF2B5EF4-FFF2-40B4-BE49-F238E27FC236}">
                <a16:creationId xmlns:a16="http://schemas.microsoft.com/office/drawing/2014/main" id="{DB67ED30-748D-765D-BC7F-FFE9CACD5BCB}"/>
              </a:ext>
            </a:extLst>
          </p:cNvPr>
          <p:cNvPicPr>
            <a:picLocks noChangeAspect="1"/>
          </p:cNvPicPr>
          <p:nvPr/>
        </p:nvPicPr>
        <p:blipFill>
          <a:blip r:embed="rId5"/>
          <a:srcRect/>
          <a:stretch/>
        </p:blipFill>
        <p:spPr>
          <a:xfrm>
            <a:off x="847684" y="942963"/>
            <a:ext cx="4804617" cy="2688594"/>
          </a:xfrm>
          <a:prstGeom prst="rect">
            <a:avLst/>
          </a:prstGeom>
        </p:spPr>
      </p:pic>
      <p:pic>
        <p:nvPicPr>
          <p:cNvPr id="23" name="Picture 22">
            <a:extLst>
              <a:ext uri="{FF2B5EF4-FFF2-40B4-BE49-F238E27FC236}">
                <a16:creationId xmlns:a16="http://schemas.microsoft.com/office/drawing/2014/main" id="{7E7E0ABA-BA9B-421B-914B-D33E2C771F90}"/>
              </a:ext>
            </a:extLst>
          </p:cNvPr>
          <p:cNvPicPr>
            <a:picLocks noChangeAspect="1"/>
          </p:cNvPicPr>
          <p:nvPr/>
        </p:nvPicPr>
        <p:blipFill>
          <a:blip r:embed="rId6"/>
          <a:srcRect/>
          <a:stretch/>
        </p:blipFill>
        <p:spPr>
          <a:xfrm>
            <a:off x="838200" y="3867429"/>
            <a:ext cx="4804155" cy="2688335"/>
          </a:xfrm>
          <a:prstGeom prst="rect">
            <a:avLst/>
          </a:prstGeom>
        </p:spPr>
      </p:pic>
    </p:spTree>
    <p:extLst>
      <p:ext uri="{BB962C8B-B14F-4D97-AF65-F5344CB8AC3E}">
        <p14:creationId xmlns:p14="http://schemas.microsoft.com/office/powerpoint/2010/main" val="2888746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80C79-B40C-4AAD-8C4A-A0C7F207124D}"/>
              </a:ext>
            </a:extLst>
          </p:cNvPr>
          <p:cNvSpPr>
            <a:spLocks noGrp="1"/>
          </p:cNvSpPr>
          <p:nvPr>
            <p:ph type="title"/>
          </p:nvPr>
        </p:nvSpPr>
        <p:spPr>
          <a:xfrm>
            <a:off x="223778" y="153272"/>
            <a:ext cx="11744445" cy="844730"/>
          </a:xfrm>
        </p:spPr>
        <p:txBody>
          <a:bodyPr/>
          <a:lstStyle/>
          <a:p>
            <a:r>
              <a:rPr lang="en-GB" dirty="0">
                <a:latin typeface="+mn-lt"/>
              </a:rPr>
              <a:t>Objective: Undetectable (≤0.2) PSA Levels</a:t>
            </a:r>
            <a:endParaRPr lang="en-US" dirty="0">
              <a:latin typeface="+mn-lt"/>
            </a:endParaRPr>
          </a:p>
        </p:txBody>
      </p:sp>
      <p:graphicFrame>
        <p:nvGraphicFramePr>
          <p:cNvPr id="7" name="Chart 6">
            <a:extLst>
              <a:ext uri="{FF2B5EF4-FFF2-40B4-BE49-F238E27FC236}">
                <a16:creationId xmlns:a16="http://schemas.microsoft.com/office/drawing/2014/main" id="{545AA0F9-67A5-7A8B-BF61-C6B4EFAD9E21}"/>
              </a:ext>
            </a:extLst>
          </p:cNvPr>
          <p:cNvGraphicFramePr/>
          <p:nvPr/>
        </p:nvGraphicFramePr>
        <p:xfrm>
          <a:off x="527539" y="1105261"/>
          <a:ext cx="10820680" cy="536409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3E73857-46E5-430C-6AB0-CF242846CE40}"/>
              </a:ext>
            </a:extLst>
          </p:cNvPr>
          <p:cNvSpPr txBox="1"/>
          <p:nvPr/>
        </p:nvSpPr>
        <p:spPr>
          <a:xfrm>
            <a:off x="527539" y="6576612"/>
            <a:ext cx="3149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Saad et al. AUA 2022</a:t>
            </a:r>
          </a:p>
        </p:txBody>
      </p:sp>
    </p:spTree>
    <p:extLst>
      <p:ext uri="{BB962C8B-B14F-4D97-AF65-F5344CB8AC3E}">
        <p14:creationId xmlns:p14="http://schemas.microsoft.com/office/powerpoint/2010/main" val="1569185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4F4E13-C808-4D05-ECDB-8FB04E6EB6F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Results: Overall Survival</a:t>
            </a:r>
          </a:p>
        </p:txBody>
      </p:sp>
      <p:sp>
        <p:nvSpPr>
          <p:cNvPr id="4" name="Text Placeholder 3">
            <a:extLst>
              <a:ext uri="{FF2B5EF4-FFF2-40B4-BE49-F238E27FC236}">
                <a16:creationId xmlns:a16="http://schemas.microsoft.com/office/drawing/2014/main" id="{F0CFB94A-3BBE-9182-90AA-A150280E112F}"/>
              </a:ext>
            </a:extLst>
          </p:cNvPr>
          <p:cNvSpPr>
            <a:spLocks noGrp="1"/>
          </p:cNvSpPr>
          <p:nvPr>
            <p:ph type="body" sz="quarter" idx="10"/>
          </p:nvPr>
        </p:nvSpPr>
        <p:spPr>
          <a:xfrm>
            <a:off x="224072" y="855482"/>
            <a:ext cx="11743856" cy="697688"/>
          </a:xfrm>
        </p:spPr>
        <p:txBody>
          <a:bodyPr/>
          <a:lstStyle/>
          <a:p>
            <a:pPr marL="0" indent="0" algn="ctr">
              <a:buNone/>
            </a:pPr>
            <a:r>
              <a:rPr lang="en-US" dirty="0">
                <a:latin typeface="+mn-lt"/>
              </a:rPr>
              <a:t>Undetectable PSA at 24 and 36 weeks was associated with a </a:t>
            </a:r>
          </a:p>
          <a:p>
            <a:pPr marL="0" indent="0" algn="ctr">
              <a:buNone/>
            </a:pPr>
            <a:r>
              <a:rPr lang="en-US" dirty="0"/>
              <a:t>53% and 63% reduction in the risk of death</a:t>
            </a:r>
            <a:endParaRPr lang="en-US" strike="sngStrike" dirty="0">
              <a:latin typeface="+mn-lt"/>
            </a:endParaRPr>
          </a:p>
        </p:txBody>
      </p:sp>
      <p:sp>
        <p:nvSpPr>
          <p:cNvPr id="8" name="TextBox 7">
            <a:extLst>
              <a:ext uri="{FF2B5EF4-FFF2-40B4-BE49-F238E27FC236}">
                <a16:creationId xmlns:a16="http://schemas.microsoft.com/office/drawing/2014/main" id="{F0FD3DEB-C3B2-58A5-7448-564049AEA6DE}"/>
              </a:ext>
            </a:extLst>
          </p:cNvPr>
          <p:cNvSpPr txBox="1"/>
          <p:nvPr/>
        </p:nvSpPr>
        <p:spPr>
          <a:xfrm>
            <a:off x="4322095" y="2064798"/>
            <a:ext cx="4803354" cy="3768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Darolutamide + ADT + docetaxel</a:t>
            </a:r>
          </a:p>
        </p:txBody>
      </p:sp>
      <p:sp>
        <p:nvSpPr>
          <p:cNvPr id="145" name="TextBox 144">
            <a:extLst>
              <a:ext uri="{FF2B5EF4-FFF2-40B4-BE49-F238E27FC236}">
                <a16:creationId xmlns:a16="http://schemas.microsoft.com/office/drawing/2014/main" id="{CF908F86-C235-E6FA-A7DF-5AC611861F26}"/>
              </a:ext>
            </a:extLst>
          </p:cNvPr>
          <p:cNvSpPr txBox="1"/>
          <p:nvPr/>
        </p:nvSpPr>
        <p:spPr>
          <a:xfrm>
            <a:off x="503431" y="2462153"/>
            <a:ext cx="53425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Undetectable vs detectable PSA at 24 weeks</a:t>
            </a:r>
          </a:p>
        </p:txBody>
      </p:sp>
      <p:sp>
        <p:nvSpPr>
          <p:cNvPr id="146" name="TextBox 145">
            <a:extLst>
              <a:ext uri="{FF2B5EF4-FFF2-40B4-BE49-F238E27FC236}">
                <a16:creationId xmlns:a16="http://schemas.microsoft.com/office/drawing/2014/main" id="{A4EF3D6A-6D6E-CF72-3341-E6AB54F97CD9}"/>
              </a:ext>
            </a:extLst>
          </p:cNvPr>
          <p:cNvSpPr txBox="1"/>
          <p:nvPr/>
        </p:nvSpPr>
        <p:spPr>
          <a:xfrm>
            <a:off x="6431871" y="2462153"/>
            <a:ext cx="55360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Undetectable vs detectable PSA at 36 weeks</a:t>
            </a:r>
          </a:p>
        </p:txBody>
      </p:sp>
      <p:pic>
        <p:nvPicPr>
          <p:cNvPr id="148" name="Picture 147">
            <a:extLst>
              <a:ext uri="{FF2B5EF4-FFF2-40B4-BE49-F238E27FC236}">
                <a16:creationId xmlns:a16="http://schemas.microsoft.com/office/drawing/2014/main" id="{EF9EF0C6-FEAB-19DF-287D-A697CDB9A311}"/>
              </a:ext>
            </a:extLst>
          </p:cNvPr>
          <p:cNvPicPr>
            <a:picLocks noChangeAspect="1"/>
          </p:cNvPicPr>
          <p:nvPr/>
        </p:nvPicPr>
        <p:blipFill>
          <a:blip r:embed="rId3"/>
          <a:stretch>
            <a:fillRect/>
          </a:stretch>
        </p:blipFill>
        <p:spPr>
          <a:xfrm>
            <a:off x="6096000" y="2767173"/>
            <a:ext cx="6095999" cy="3551434"/>
          </a:xfrm>
          <a:prstGeom prst="rect">
            <a:avLst/>
          </a:prstGeom>
        </p:spPr>
      </p:pic>
      <p:pic>
        <p:nvPicPr>
          <p:cNvPr id="150" name="Picture 149">
            <a:extLst>
              <a:ext uri="{FF2B5EF4-FFF2-40B4-BE49-F238E27FC236}">
                <a16:creationId xmlns:a16="http://schemas.microsoft.com/office/drawing/2014/main" id="{D24E10EB-F54E-F37E-95EE-35B299B8C40A}"/>
              </a:ext>
            </a:extLst>
          </p:cNvPr>
          <p:cNvPicPr>
            <a:picLocks noChangeAspect="1"/>
          </p:cNvPicPr>
          <p:nvPr/>
        </p:nvPicPr>
        <p:blipFill>
          <a:blip r:embed="rId4"/>
          <a:stretch>
            <a:fillRect/>
          </a:stretch>
        </p:blipFill>
        <p:spPr>
          <a:xfrm>
            <a:off x="-1" y="2767172"/>
            <a:ext cx="6095999" cy="3592531"/>
          </a:xfrm>
          <a:prstGeom prst="rect">
            <a:avLst/>
          </a:prstGeom>
        </p:spPr>
      </p:pic>
      <p:sp>
        <p:nvSpPr>
          <p:cNvPr id="5" name="TextBox 4">
            <a:extLst>
              <a:ext uri="{FF2B5EF4-FFF2-40B4-BE49-F238E27FC236}">
                <a16:creationId xmlns:a16="http://schemas.microsoft.com/office/drawing/2014/main" id="{E8DC76A5-EBC4-33F1-D8A2-EE3D68993A5B}"/>
              </a:ext>
            </a:extLst>
          </p:cNvPr>
          <p:cNvSpPr txBox="1"/>
          <p:nvPr/>
        </p:nvSpPr>
        <p:spPr>
          <a:xfrm>
            <a:off x="527539" y="6576612"/>
            <a:ext cx="3149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Saad et al. AUA 2022</a:t>
            </a:r>
          </a:p>
        </p:txBody>
      </p:sp>
    </p:spTree>
    <p:extLst>
      <p:ext uri="{BB962C8B-B14F-4D97-AF65-F5344CB8AC3E}">
        <p14:creationId xmlns:p14="http://schemas.microsoft.com/office/powerpoint/2010/main" val="31226829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45CA-7089-6350-A518-F1CBF8F7FCF6}"/>
              </a:ext>
            </a:extLst>
          </p:cNvPr>
          <p:cNvSpPr>
            <a:spLocks noGrp="1"/>
          </p:cNvSpPr>
          <p:nvPr>
            <p:ph type="title"/>
          </p:nvPr>
        </p:nvSpPr>
        <p:spPr/>
        <p:txBody>
          <a:bodyPr/>
          <a:lstStyle/>
          <a:p>
            <a:r>
              <a:rPr lang="fr-CA" dirty="0"/>
              <a:t>Future and more questions</a:t>
            </a:r>
          </a:p>
        </p:txBody>
      </p:sp>
      <p:sp>
        <p:nvSpPr>
          <p:cNvPr id="3" name="Text Placeholder 2">
            <a:extLst>
              <a:ext uri="{FF2B5EF4-FFF2-40B4-BE49-F238E27FC236}">
                <a16:creationId xmlns:a16="http://schemas.microsoft.com/office/drawing/2014/main" id="{D9529F48-590E-9EFC-9E43-579CF5A59849}"/>
              </a:ext>
            </a:extLst>
          </p:cNvPr>
          <p:cNvSpPr>
            <a:spLocks noGrp="1"/>
          </p:cNvSpPr>
          <p:nvPr>
            <p:ph type="body" sz="quarter" idx="10"/>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Patients with </a:t>
            </a:r>
            <a:r>
              <a:rPr kumimoji="0" lang="en-CA" sz="2400" b="0" i="0" u="none" strike="noStrike" kern="1200" cap="none" spc="0" normalizeH="0" baseline="0" noProof="0" dirty="0" err="1">
                <a:ln>
                  <a:noFill/>
                </a:ln>
                <a:effectLst/>
                <a:uLnTx/>
                <a:uFillTx/>
                <a:ea typeface="+mn-ea"/>
                <a:cs typeface="+mn-cs"/>
              </a:rPr>
              <a:t>mCSPC</a:t>
            </a:r>
            <a:r>
              <a:rPr kumimoji="0" lang="en-CA" sz="2400" b="0" i="0" u="none" strike="noStrike" kern="1200" cap="none" spc="0" normalizeH="0" baseline="0" noProof="0" dirty="0">
                <a:ln>
                  <a:noFill/>
                </a:ln>
                <a:effectLst/>
                <a:uLnTx/>
                <a:uFillTx/>
                <a:ea typeface="+mn-ea"/>
                <a:cs typeface="+mn-cs"/>
              </a:rPr>
              <a:t> are at high risk of rapid progression to </a:t>
            </a:r>
            <a:r>
              <a:rPr kumimoji="0" lang="en-CA" sz="2400" b="0" i="0" u="none" strike="noStrike" kern="1200" cap="none" spc="0" normalizeH="0" baseline="0" noProof="0" dirty="0" err="1">
                <a:ln>
                  <a:noFill/>
                </a:ln>
                <a:effectLst/>
                <a:uLnTx/>
                <a:uFillTx/>
                <a:ea typeface="+mn-ea"/>
                <a:cs typeface="+mn-cs"/>
              </a:rPr>
              <a:t>mCRPC</a:t>
            </a:r>
            <a:r>
              <a:rPr kumimoji="0" lang="en-CA" sz="2400" b="0" i="0" u="none" strike="noStrike" kern="1200" cap="none" spc="0" normalizeH="0" baseline="0" noProof="0" dirty="0">
                <a:ln>
                  <a:noFill/>
                </a:ln>
                <a:effectLst/>
                <a:uLnTx/>
                <a:uFillTx/>
                <a:ea typeface="+mn-ea"/>
                <a:cs typeface="+mn-cs"/>
              </a:rPr>
              <a:t> and early death</a:t>
            </a:r>
          </a:p>
          <a:p>
            <a:pPr marL="519119" lvl="1" indent="-342900" eaLnBrk="1" fontAlgn="auto" hangingPunct="1">
              <a:lnSpc>
                <a:spcPct val="100000"/>
              </a:lnSpc>
              <a:spcBef>
                <a:spcPts val="0"/>
              </a:spcBef>
              <a:spcAft>
                <a:spcPts val="0"/>
              </a:spcAft>
              <a:buClrTx/>
              <a:defRPr/>
            </a:pPr>
            <a:r>
              <a:rPr lang="en-US" dirty="0"/>
              <a:t>Treatment beyond ADT is recommended in</a:t>
            </a:r>
            <a:r>
              <a:rPr lang="en-US" b="1" dirty="0"/>
              <a:t> </a:t>
            </a:r>
            <a:r>
              <a:rPr lang="en-US" b="1" u="sng" dirty="0"/>
              <a:t>all</a:t>
            </a:r>
            <a:r>
              <a:rPr lang="en-US" b="1" dirty="0"/>
              <a:t> </a:t>
            </a:r>
            <a:r>
              <a:rPr lang="en-US" dirty="0"/>
              <a:t>patients</a:t>
            </a:r>
          </a:p>
          <a:p>
            <a:pPr marL="519119" lvl="1" indent="-342900" eaLnBrk="1" fontAlgn="auto" hangingPunct="1">
              <a:lnSpc>
                <a:spcPct val="100000"/>
              </a:lnSpc>
              <a:spcBef>
                <a:spcPts val="0"/>
              </a:spcBef>
              <a:spcAft>
                <a:spcPts val="0"/>
              </a:spcAft>
              <a:buClrTx/>
              <a:defRPr/>
            </a:pPr>
            <a:r>
              <a:rPr lang="en-US" dirty="0"/>
              <a:t>Adding NHT </a:t>
            </a:r>
            <a:r>
              <a:rPr lang="en-US" b="1" dirty="0"/>
              <a:t>must</a:t>
            </a:r>
            <a:r>
              <a:rPr lang="en-US" dirty="0"/>
              <a:t> be considered in patients who receive ADT + docetaxel </a:t>
            </a:r>
          </a:p>
          <a:p>
            <a:endParaRPr lang="fr-CA" sz="2400" dirty="0"/>
          </a:p>
          <a:p>
            <a:r>
              <a:rPr lang="fr-CA" sz="2400" dirty="0" err="1"/>
              <a:t>Further</a:t>
            </a:r>
            <a:r>
              <a:rPr lang="fr-CA" sz="2400" dirty="0"/>
              <a:t> intensification in </a:t>
            </a:r>
            <a:r>
              <a:rPr lang="fr-CA" sz="2400" dirty="0" err="1"/>
              <a:t>some</a:t>
            </a:r>
            <a:r>
              <a:rPr lang="fr-CA" sz="2400" dirty="0"/>
              <a:t> (trials </a:t>
            </a:r>
            <a:r>
              <a:rPr lang="fr-CA" sz="2400" dirty="0" err="1"/>
              <a:t>ongoing</a:t>
            </a:r>
            <a:r>
              <a:rPr lang="fr-CA" sz="2400" dirty="0"/>
              <a:t>)</a:t>
            </a:r>
          </a:p>
          <a:p>
            <a:pPr lvl="1"/>
            <a:r>
              <a:rPr lang="fr-CA" dirty="0" err="1"/>
              <a:t>Role</a:t>
            </a:r>
            <a:r>
              <a:rPr lang="fr-CA" dirty="0"/>
              <a:t> of </a:t>
            </a:r>
            <a:r>
              <a:rPr lang="fr-CA" dirty="0" err="1"/>
              <a:t>PARPi</a:t>
            </a:r>
            <a:r>
              <a:rPr lang="fr-CA" dirty="0"/>
              <a:t>, </a:t>
            </a:r>
            <a:r>
              <a:rPr lang="fr-CA" dirty="0" err="1"/>
              <a:t>radioligand</a:t>
            </a:r>
            <a:r>
              <a:rPr lang="fr-CA" dirty="0"/>
              <a:t> </a:t>
            </a:r>
            <a:r>
              <a:rPr lang="fr-CA" dirty="0" err="1"/>
              <a:t>therapy</a:t>
            </a:r>
            <a:r>
              <a:rPr lang="fr-CA" dirty="0"/>
              <a:t>, </a:t>
            </a:r>
            <a:r>
              <a:rPr lang="fr-CA" dirty="0" err="1"/>
              <a:t>immunotherapy</a:t>
            </a:r>
            <a:r>
              <a:rPr lang="fr-CA" dirty="0"/>
              <a:t> etc. </a:t>
            </a:r>
          </a:p>
          <a:p>
            <a:endParaRPr lang="fr-CA" dirty="0"/>
          </a:p>
          <a:p>
            <a:r>
              <a:rPr lang="fr-CA" dirty="0"/>
              <a:t>BUT De-intensification </a:t>
            </a:r>
            <a:r>
              <a:rPr lang="fr-CA" dirty="0" err="1"/>
              <a:t>may</a:t>
            </a:r>
            <a:r>
              <a:rPr lang="fr-CA" dirty="0"/>
              <a:t> </a:t>
            </a:r>
            <a:r>
              <a:rPr lang="fr-CA" dirty="0" err="1"/>
              <a:t>make</a:t>
            </a:r>
            <a:r>
              <a:rPr lang="fr-CA" dirty="0"/>
              <a:t> </a:t>
            </a:r>
            <a:r>
              <a:rPr lang="fr-CA" dirty="0" err="1"/>
              <a:t>sense</a:t>
            </a:r>
            <a:r>
              <a:rPr lang="fr-CA" dirty="0"/>
              <a:t> in </a:t>
            </a:r>
            <a:r>
              <a:rPr lang="fr-CA" dirty="0" err="1"/>
              <a:t>some</a:t>
            </a:r>
            <a:r>
              <a:rPr lang="fr-CA" dirty="0"/>
              <a:t> patients </a:t>
            </a:r>
          </a:p>
          <a:p>
            <a:pPr lvl="1"/>
            <a:r>
              <a:rPr lang="fr-CA" dirty="0"/>
              <a:t>Back to the concept of </a:t>
            </a:r>
            <a:r>
              <a:rPr lang="fr-CA" dirty="0" err="1"/>
              <a:t>intermittant</a:t>
            </a:r>
            <a:r>
              <a:rPr lang="fr-CA" dirty="0"/>
              <a:t> (but more intensive) </a:t>
            </a:r>
            <a:r>
              <a:rPr lang="fr-CA" dirty="0" err="1"/>
              <a:t>therapy</a:t>
            </a:r>
            <a:r>
              <a:rPr lang="fr-CA" dirty="0"/>
              <a:t> </a:t>
            </a:r>
          </a:p>
          <a:p>
            <a:pPr lvl="1"/>
            <a:endParaRPr lang="fr-CA" dirty="0"/>
          </a:p>
          <a:p>
            <a:pPr marL="0" indent="0" algn="ctr">
              <a:buNone/>
            </a:pPr>
            <a:r>
              <a:rPr lang="fr-CA" dirty="0"/>
              <a:t>A multi D </a:t>
            </a:r>
            <a:r>
              <a:rPr lang="fr-CA" dirty="0" err="1"/>
              <a:t>approach</a:t>
            </a:r>
            <a:r>
              <a:rPr lang="fr-CA" dirty="0"/>
              <a:t> and </a:t>
            </a:r>
            <a:r>
              <a:rPr lang="fr-CA" dirty="0" err="1"/>
              <a:t>research</a:t>
            </a:r>
            <a:r>
              <a:rPr lang="fr-CA" dirty="0"/>
              <a:t> </a:t>
            </a:r>
            <a:r>
              <a:rPr lang="fr-CA" dirty="0" err="1"/>
              <a:t>should</a:t>
            </a:r>
            <a:r>
              <a:rPr lang="fr-CA" dirty="0"/>
              <a:t> </a:t>
            </a:r>
            <a:r>
              <a:rPr lang="fr-CA" dirty="0" err="1"/>
              <a:t>be</a:t>
            </a:r>
            <a:r>
              <a:rPr lang="fr-CA" dirty="0"/>
              <a:t> </a:t>
            </a:r>
            <a:r>
              <a:rPr lang="fr-CA" dirty="0" err="1"/>
              <a:t>considered</a:t>
            </a:r>
            <a:r>
              <a:rPr lang="fr-CA" dirty="0"/>
              <a:t> in all patients </a:t>
            </a:r>
          </a:p>
          <a:p>
            <a:endParaRPr lang="fr-CA" sz="2400" dirty="0"/>
          </a:p>
          <a:p>
            <a:endParaRPr lang="fr-CA" sz="2400" dirty="0"/>
          </a:p>
        </p:txBody>
      </p:sp>
    </p:spTree>
    <p:extLst>
      <p:ext uri="{BB962C8B-B14F-4D97-AF65-F5344CB8AC3E}">
        <p14:creationId xmlns:p14="http://schemas.microsoft.com/office/powerpoint/2010/main" val="20514032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674B-93AC-4802-90D1-C583CD738422}"/>
              </a:ext>
            </a:extLst>
          </p:cNvPr>
          <p:cNvSpPr>
            <a:spLocks noGrp="1"/>
          </p:cNvSpPr>
          <p:nvPr>
            <p:ph type="title"/>
          </p:nvPr>
        </p:nvSpPr>
        <p:spPr>
          <a:xfrm>
            <a:off x="985213" y="2857500"/>
            <a:ext cx="10221575" cy="1143000"/>
          </a:xfrm>
        </p:spPr>
        <p:txBody>
          <a:bodyPr/>
          <a:lstStyle/>
          <a:p>
            <a:r>
              <a:rPr lang="en-US" sz="3600" dirty="0"/>
              <a:t>MODULE 3: Therapeutic Considerations for Patients with Newly Diagnosed Metastatic CRPC (mCRPC)</a:t>
            </a:r>
          </a:p>
        </p:txBody>
      </p:sp>
    </p:spTree>
    <p:extLst>
      <p:ext uri="{BB962C8B-B14F-4D97-AF65-F5344CB8AC3E}">
        <p14:creationId xmlns:p14="http://schemas.microsoft.com/office/powerpoint/2010/main" val="3812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228600"/>
            <a:ext cx="11201400" cy="1926578"/>
          </a:xfrm>
        </p:spPr>
        <p:txBody>
          <a:bodyPr/>
          <a:lstStyle/>
          <a:p>
            <a:r>
              <a:rPr lang="en-US" sz="2400" dirty="0"/>
              <a:t>A 65-year-old man receiving ADT for M0 disease after radical prostatectomy is found to have </a:t>
            </a:r>
            <a:r>
              <a:rPr lang="en-US" sz="2400" u="sng" dirty="0"/>
              <a:t>asymptomatic bone metastases</a:t>
            </a:r>
            <a:r>
              <a:rPr lang="en-US" sz="2400" dirty="0"/>
              <a:t>. Genetic testing is negative for homologous recombination repair (HRR) mutations. Regulatory and reimbursement issues aside, which systemic treatment would you most likely recommend?</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114318" y="2173936"/>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036638" y="3928453"/>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884239" y="3356007"/>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Enzalutamide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1114317" y="4463784"/>
            <a:ext cx="367837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ADT + apalutamide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961949" y="329747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961949" y="389348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961949"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961949"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458491" y="2705377"/>
            <a:ext cx="3334204"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Sipuleucel</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6"/>
          <a:srcRect/>
          <a:stretch/>
        </p:blipFill>
        <p:spPr bwMode="auto">
          <a:xfrm>
            <a:off x="4961949" y="450205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7696200" y="2133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400861"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5400861"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696200" y="272461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781800" y="329594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897923" y="390105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423517" y="450205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1036638" y="6179781"/>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a:t>
            </a: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7"/>
          <a:srcRect/>
          <a:stretch/>
        </p:blipFill>
        <p:spPr bwMode="auto">
          <a:xfrm>
            <a:off x="4961949" y="507231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423517" y="50723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6" name="Picture 25">
            <a:extLst>
              <a:ext uri="{FF2B5EF4-FFF2-40B4-BE49-F238E27FC236}">
                <a16:creationId xmlns:a16="http://schemas.microsoft.com/office/drawing/2014/main" id="{8F53964C-52E3-3F4F-B105-AA338F6788AC}"/>
              </a:ext>
            </a:extLst>
          </p:cNvPr>
          <p:cNvPicPr>
            <a:picLocks noChangeAspect="1"/>
          </p:cNvPicPr>
          <p:nvPr/>
        </p:nvPicPr>
        <p:blipFill>
          <a:blip r:embed="rId2"/>
          <a:srcRect/>
          <a:stretch/>
        </p:blipFill>
        <p:spPr bwMode="auto">
          <a:xfrm>
            <a:off x="5400861" y="329747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DAD575EB-B1DD-744B-92B5-E8348A2D54DD}"/>
              </a:ext>
            </a:extLst>
          </p:cNvPr>
          <p:cNvPicPr>
            <a:picLocks noChangeAspect="1"/>
          </p:cNvPicPr>
          <p:nvPr/>
        </p:nvPicPr>
        <p:blipFill>
          <a:blip r:embed="rId4"/>
          <a:srcRect/>
          <a:stretch/>
        </p:blipFill>
        <p:spPr bwMode="auto">
          <a:xfrm>
            <a:off x="5834679"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AF05601A-57DE-B04D-8578-F13F898B323D}"/>
              </a:ext>
            </a:extLst>
          </p:cNvPr>
          <p:cNvPicPr>
            <a:picLocks noChangeAspect="1"/>
          </p:cNvPicPr>
          <p:nvPr/>
        </p:nvPicPr>
        <p:blipFill>
          <a:blip r:embed="rId3"/>
          <a:srcRect/>
          <a:stretch/>
        </p:blipFill>
        <p:spPr bwMode="auto">
          <a:xfrm>
            <a:off x="5400860" y="389348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1832BA9F-D759-904D-986D-5BE1BEBAE0AD}"/>
              </a:ext>
            </a:extLst>
          </p:cNvPr>
          <p:cNvPicPr>
            <a:picLocks noChangeAspect="1"/>
          </p:cNvPicPr>
          <p:nvPr/>
        </p:nvPicPr>
        <p:blipFill>
          <a:blip r:embed="rId4"/>
          <a:srcRect/>
          <a:stretch/>
        </p:blipFill>
        <p:spPr bwMode="auto">
          <a:xfrm>
            <a:off x="6287657"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39E4C01D-03E3-5747-8B94-9DF78B3643DF}"/>
              </a:ext>
            </a:extLst>
          </p:cNvPr>
          <p:cNvPicPr>
            <a:picLocks noChangeAspect="1"/>
          </p:cNvPicPr>
          <p:nvPr/>
        </p:nvPicPr>
        <p:blipFill>
          <a:blip r:embed="rId4"/>
          <a:srcRect/>
          <a:stretch/>
        </p:blipFill>
        <p:spPr bwMode="auto">
          <a:xfrm>
            <a:off x="6721475"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09AE30CA-FD34-9047-B1DD-7A5FB3DEE548}"/>
              </a:ext>
            </a:extLst>
          </p:cNvPr>
          <p:cNvPicPr>
            <a:picLocks noChangeAspect="1"/>
          </p:cNvPicPr>
          <p:nvPr/>
        </p:nvPicPr>
        <p:blipFill>
          <a:blip r:embed="rId5"/>
          <a:srcRect/>
          <a:stretch/>
        </p:blipFill>
        <p:spPr bwMode="auto">
          <a:xfrm>
            <a:off x="5845361"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4BD1823-3398-8C48-A59C-B686E5193A62}"/>
              </a:ext>
            </a:extLst>
          </p:cNvPr>
          <p:cNvPicPr>
            <a:picLocks noChangeAspect="1"/>
          </p:cNvPicPr>
          <p:nvPr/>
        </p:nvPicPr>
        <p:blipFill>
          <a:blip r:embed="rId8"/>
          <a:srcRect/>
          <a:stretch/>
        </p:blipFill>
        <p:spPr bwMode="auto">
          <a:xfrm>
            <a:off x="4961949" y="566336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 Box 4">
            <a:extLst>
              <a:ext uri="{FF2B5EF4-FFF2-40B4-BE49-F238E27FC236}">
                <a16:creationId xmlns:a16="http://schemas.microsoft.com/office/drawing/2014/main" id="{2DD380E1-25D7-CF4B-94D9-AE889E9F8994}"/>
              </a:ext>
            </a:extLst>
          </p:cNvPr>
          <p:cNvSpPr txBox="1">
            <a:spLocks noChangeArrowheads="1"/>
          </p:cNvSpPr>
          <p:nvPr/>
        </p:nvSpPr>
        <p:spPr bwMode="auto">
          <a:xfrm>
            <a:off x="1036638" y="5086594"/>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a:t>
            </a:r>
          </a:p>
        </p:txBody>
      </p:sp>
      <p:sp>
        <p:nvSpPr>
          <p:cNvPr id="35" name="Text Box 9">
            <a:extLst>
              <a:ext uri="{FF2B5EF4-FFF2-40B4-BE49-F238E27FC236}">
                <a16:creationId xmlns:a16="http://schemas.microsoft.com/office/drawing/2014/main" id="{FC083AC8-7089-674E-A704-DE3B7477D97D}"/>
              </a:ext>
            </a:extLst>
          </p:cNvPr>
          <p:cNvSpPr txBox="1">
            <a:spLocks noChangeArrowheads="1"/>
          </p:cNvSpPr>
          <p:nvPr/>
        </p:nvSpPr>
        <p:spPr bwMode="auto">
          <a:xfrm>
            <a:off x="5456238" y="567363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6" name="Picture 3">
            <a:extLst>
              <a:ext uri="{FF2B5EF4-FFF2-40B4-BE49-F238E27FC236}">
                <a16:creationId xmlns:a16="http://schemas.microsoft.com/office/drawing/2014/main" id="{1E8A725A-586B-D04E-8C41-7B8508B7744F}"/>
              </a:ext>
            </a:extLst>
          </p:cNvPr>
          <p:cNvPicPr>
            <a:picLocks noChangeAspect="1"/>
          </p:cNvPicPr>
          <p:nvPr/>
        </p:nvPicPr>
        <p:blipFill>
          <a:blip r:embed="rId5"/>
          <a:srcRect/>
          <a:stretch/>
        </p:blipFill>
        <p:spPr bwMode="auto">
          <a:xfrm>
            <a:off x="6291109"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A96D6A59-5D5C-0E46-902D-6D477AD787C2}"/>
              </a:ext>
            </a:extLst>
          </p:cNvPr>
          <p:cNvPicPr>
            <a:picLocks noChangeAspect="1"/>
          </p:cNvPicPr>
          <p:nvPr/>
        </p:nvPicPr>
        <p:blipFill>
          <a:blip r:embed="rId5"/>
          <a:srcRect/>
          <a:stretch/>
        </p:blipFill>
        <p:spPr bwMode="auto">
          <a:xfrm>
            <a:off x="6735609"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C8CE36BF-5E5D-A34D-B3AE-1572F44224F5}"/>
              </a:ext>
            </a:extLst>
          </p:cNvPr>
          <p:cNvPicPr>
            <a:picLocks noChangeAspect="1"/>
          </p:cNvPicPr>
          <p:nvPr/>
        </p:nvPicPr>
        <p:blipFill>
          <a:blip r:embed="rId2"/>
          <a:srcRect/>
          <a:stretch/>
        </p:blipFill>
        <p:spPr bwMode="auto">
          <a:xfrm>
            <a:off x="5845361" y="329747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 Box 4">
            <a:extLst>
              <a:ext uri="{FF2B5EF4-FFF2-40B4-BE49-F238E27FC236}">
                <a16:creationId xmlns:a16="http://schemas.microsoft.com/office/drawing/2014/main" id="{6397FF9B-7757-0743-9588-D35BFE038FE4}"/>
              </a:ext>
            </a:extLst>
          </p:cNvPr>
          <p:cNvSpPr txBox="1">
            <a:spLocks noChangeArrowheads="1"/>
          </p:cNvSpPr>
          <p:nvPr/>
        </p:nvSpPr>
        <p:spPr bwMode="auto">
          <a:xfrm>
            <a:off x="1477009" y="5661694"/>
            <a:ext cx="3334204"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 + abiraterone</a:t>
            </a:r>
          </a:p>
        </p:txBody>
      </p:sp>
      <p:pic>
        <p:nvPicPr>
          <p:cNvPr id="43" name="Picture 42">
            <a:extLst>
              <a:ext uri="{FF2B5EF4-FFF2-40B4-BE49-F238E27FC236}">
                <a16:creationId xmlns:a16="http://schemas.microsoft.com/office/drawing/2014/main" id="{238437A6-AB78-E344-AC84-962FF33A4905}"/>
              </a:ext>
            </a:extLst>
          </p:cNvPr>
          <p:cNvPicPr>
            <a:picLocks noChangeAspect="1"/>
          </p:cNvPicPr>
          <p:nvPr/>
        </p:nvPicPr>
        <p:blipFill>
          <a:blip r:embed="rId9"/>
          <a:srcRect/>
          <a:stretch/>
        </p:blipFill>
        <p:spPr bwMode="auto">
          <a:xfrm>
            <a:off x="4961949" y="618248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 Box 9">
            <a:extLst>
              <a:ext uri="{FF2B5EF4-FFF2-40B4-BE49-F238E27FC236}">
                <a16:creationId xmlns:a16="http://schemas.microsoft.com/office/drawing/2014/main" id="{AA1E3474-7573-DE41-A970-32CA8D869C2A}"/>
              </a:ext>
            </a:extLst>
          </p:cNvPr>
          <p:cNvSpPr txBox="1">
            <a:spLocks noChangeArrowheads="1"/>
          </p:cNvSpPr>
          <p:nvPr/>
        </p:nvSpPr>
        <p:spPr bwMode="auto">
          <a:xfrm>
            <a:off x="5465187" y="618317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5" name="Picture 1">
            <a:extLst>
              <a:ext uri="{FF2B5EF4-FFF2-40B4-BE49-F238E27FC236}">
                <a16:creationId xmlns:a16="http://schemas.microsoft.com/office/drawing/2014/main" id="{F474DD47-D696-F941-843D-36DE99E46EC7}"/>
              </a:ext>
            </a:extLst>
          </p:cNvPr>
          <p:cNvPicPr>
            <a:picLocks noChangeAspect="1"/>
          </p:cNvPicPr>
          <p:nvPr/>
        </p:nvPicPr>
        <p:blipFill>
          <a:blip r:embed="rId4"/>
          <a:srcRect/>
          <a:stretch/>
        </p:blipFill>
        <p:spPr bwMode="auto">
          <a:xfrm>
            <a:off x="7179591" y="21336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D4A46912-1654-8F4F-BB72-0F791A5937CB}"/>
              </a:ext>
            </a:extLst>
          </p:cNvPr>
          <p:cNvPicPr>
            <a:picLocks noChangeAspect="1"/>
          </p:cNvPicPr>
          <p:nvPr/>
        </p:nvPicPr>
        <p:blipFill>
          <a:blip r:embed="rId5"/>
          <a:srcRect/>
          <a:stretch/>
        </p:blipFill>
        <p:spPr bwMode="auto">
          <a:xfrm>
            <a:off x="7193725" y="272329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962FD625-FFC8-2B40-B237-57C2DF08AF2D}"/>
              </a:ext>
            </a:extLst>
          </p:cNvPr>
          <p:cNvPicPr>
            <a:picLocks noChangeAspect="1"/>
          </p:cNvPicPr>
          <p:nvPr/>
        </p:nvPicPr>
        <p:blipFill>
          <a:blip r:embed="rId2"/>
          <a:srcRect/>
          <a:stretch/>
        </p:blipFill>
        <p:spPr bwMode="auto">
          <a:xfrm>
            <a:off x="6287657" y="329747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8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52950"/>
            <a:ext cx="10972800" cy="1926578"/>
          </a:xfrm>
        </p:spPr>
        <p:txBody>
          <a:bodyPr/>
          <a:lstStyle/>
          <a:p>
            <a:r>
              <a:rPr lang="en-US" dirty="0"/>
              <a:t>A 65-year-old man receiving ADT for M0 disease after radical prostatectomy is found to have </a:t>
            </a:r>
            <a:r>
              <a:rPr lang="en-US" u="sng" dirty="0"/>
              <a:t>widespread, moderately symptomatic bone metastases</a:t>
            </a:r>
            <a:r>
              <a:rPr lang="en-US" dirty="0"/>
              <a:t>. Genetic testing is negative for HRR mutations. Regulatory and reimbursement issues aside, which systemic treatment would you most likely recommend?</a:t>
            </a:r>
          </a:p>
        </p:txBody>
      </p:sp>
      <p:sp>
        <p:nvSpPr>
          <p:cNvPr id="3" name="Rectangle 2">
            <a:extLst>
              <a:ext uri="{FF2B5EF4-FFF2-40B4-BE49-F238E27FC236}">
                <a16:creationId xmlns:a16="http://schemas.microsoft.com/office/drawing/2014/main" id="{695634FF-817E-6A45-9B12-7604E8992395}"/>
              </a:ext>
            </a:extLst>
          </p:cNvPr>
          <p:cNvSpPr/>
          <p:nvPr/>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992080" y="2658909"/>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2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Docetaxel and secondary hormonal 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914400" y="5088798"/>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762001" y="3869851"/>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Enzalutamide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839711" y="380014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839711" y="44399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839711"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839711" y="318922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533400" y="4423512"/>
            <a:ext cx="4137057"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6"/>
          <a:srcRect/>
          <a:stretch/>
        </p:blipFill>
        <p:spPr bwMode="auto">
          <a:xfrm>
            <a:off x="4839711" y="505476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885238" y="256377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278623"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5278623" y="318922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717535"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675438" y="319054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218238" y="379861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6218238" y="444747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785798" y="505476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37" name="Text Box 4">
            <a:extLst>
              <a:ext uri="{FF2B5EF4-FFF2-40B4-BE49-F238E27FC236}">
                <a16:creationId xmlns:a16="http://schemas.microsoft.com/office/drawing/2014/main" id="{F96B271E-FA03-024A-A0D4-21FEAD40CD68}"/>
              </a:ext>
            </a:extLst>
          </p:cNvPr>
          <p:cNvSpPr txBox="1">
            <a:spLocks noChangeArrowheads="1"/>
          </p:cNvSpPr>
          <p:nvPr/>
        </p:nvSpPr>
        <p:spPr bwMode="auto">
          <a:xfrm>
            <a:off x="914400" y="5684837"/>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Radium-223 chloride</a:t>
            </a:r>
          </a:p>
        </p:txBody>
      </p:sp>
      <p:pic>
        <p:nvPicPr>
          <p:cNvPr id="39" name="Picture 38">
            <a:extLst>
              <a:ext uri="{FF2B5EF4-FFF2-40B4-BE49-F238E27FC236}">
                <a16:creationId xmlns:a16="http://schemas.microsoft.com/office/drawing/2014/main" id="{50F48BA9-CC2A-614D-84AD-858FB2B7DA02}"/>
              </a:ext>
            </a:extLst>
          </p:cNvPr>
          <p:cNvPicPr>
            <a:picLocks noChangeAspect="1"/>
          </p:cNvPicPr>
          <p:nvPr/>
        </p:nvPicPr>
        <p:blipFill>
          <a:blip r:embed="rId7"/>
          <a:srcRect/>
          <a:stretch/>
        </p:blipFill>
        <p:spPr bwMode="auto">
          <a:xfrm>
            <a:off x="4839711" y="5659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
            <a:extLst>
              <a:ext uri="{FF2B5EF4-FFF2-40B4-BE49-F238E27FC236}">
                <a16:creationId xmlns:a16="http://schemas.microsoft.com/office/drawing/2014/main" id="{B8090826-4A9E-4E42-9BC7-77C33547AF9B}"/>
              </a:ext>
            </a:extLst>
          </p:cNvPr>
          <p:cNvSpPr txBox="1">
            <a:spLocks noChangeArrowheads="1"/>
          </p:cNvSpPr>
          <p:nvPr/>
        </p:nvSpPr>
        <p:spPr bwMode="auto">
          <a:xfrm>
            <a:off x="5334000" y="565910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0" name="Text Box 4">
            <a:extLst>
              <a:ext uri="{FF2B5EF4-FFF2-40B4-BE49-F238E27FC236}">
                <a16:creationId xmlns:a16="http://schemas.microsoft.com/office/drawing/2014/main" id="{1C5AEEB0-A89E-EF4C-8171-DA133C8CCE91}"/>
              </a:ext>
            </a:extLst>
          </p:cNvPr>
          <p:cNvSpPr txBox="1">
            <a:spLocks noChangeArrowheads="1"/>
          </p:cNvSpPr>
          <p:nvPr/>
        </p:nvSpPr>
        <p:spPr bwMode="auto">
          <a:xfrm>
            <a:off x="914400" y="3211394"/>
            <a:ext cx="37560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2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Radium-223 + secondary hormonal therapy </a:t>
            </a:r>
          </a:p>
        </p:txBody>
      </p:sp>
      <p:pic>
        <p:nvPicPr>
          <p:cNvPr id="28" name="Picture 27">
            <a:extLst>
              <a:ext uri="{FF2B5EF4-FFF2-40B4-BE49-F238E27FC236}">
                <a16:creationId xmlns:a16="http://schemas.microsoft.com/office/drawing/2014/main" id="{57C1D6DE-78FE-0245-BDBE-FD958723FB25}"/>
              </a:ext>
            </a:extLst>
          </p:cNvPr>
          <p:cNvPicPr>
            <a:picLocks noChangeAspect="1"/>
          </p:cNvPicPr>
          <p:nvPr/>
        </p:nvPicPr>
        <p:blipFill>
          <a:blip r:embed="rId2"/>
          <a:srcRect/>
          <a:stretch/>
        </p:blipFill>
        <p:spPr bwMode="auto">
          <a:xfrm>
            <a:off x="5278623" y="380014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85B13FDF-724C-6248-BDC7-3A656259E65A}"/>
              </a:ext>
            </a:extLst>
          </p:cNvPr>
          <p:cNvPicPr>
            <a:picLocks noChangeAspect="1"/>
          </p:cNvPicPr>
          <p:nvPr/>
        </p:nvPicPr>
        <p:blipFill>
          <a:blip r:embed="rId4"/>
          <a:srcRect/>
          <a:stretch/>
        </p:blipFill>
        <p:spPr bwMode="auto">
          <a:xfrm>
            <a:off x="6156447"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200F5A23-6A23-4A4F-BAF2-89C2AFDD3308}"/>
              </a:ext>
            </a:extLst>
          </p:cNvPr>
          <p:cNvPicPr>
            <a:picLocks noChangeAspect="1"/>
          </p:cNvPicPr>
          <p:nvPr/>
        </p:nvPicPr>
        <p:blipFill>
          <a:blip r:embed="rId4"/>
          <a:srcRect/>
          <a:stretch/>
        </p:blipFill>
        <p:spPr bwMode="auto">
          <a:xfrm>
            <a:off x="6595359"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E907863B-2B0D-4249-827C-A710B537DAA9}"/>
              </a:ext>
            </a:extLst>
          </p:cNvPr>
          <p:cNvPicPr>
            <a:picLocks noChangeAspect="1"/>
          </p:cNvPicPr>
          <p:nvPr/>
        </p:nvPicPr>
        <p:blipFill>
          <a:blip r:embed="rId4"/>
          <a:srcRect/>
          <a:stretch/>
        </p:blipFill>
        <p:spPr bwMode="auto">
          <a:xfrm>
            <a:off x="7034271"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C4A4AE83-1EEE-1044-8DEC-707E783E6706}"/>
              </a:ext>
            </a:extLst>
          </p:cNvPr>
          <p:cNvPicPr>
            <a:picLocks noChangeAspect="1"/>
          </p:cNvPicPr>
          <p:nvPr/>
        </p:nvPicPr>
        <p:blipFill>
          <a:blip r:embed="rId5"/>
          <a:srcRect/>
          <a:stretch/>
        </p:blipFill>
        <p:spPr bwMode="auto">
          <a:xfrm>
            <a:off x="5717535" y="318922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87F49C0F-98DB-9543-8087-0F8EB4B053EC}"/>
              </a:ext>
            </a:extLst>
          </p:cNvPr>
          <p:cNvPicPr>
            <a:picLocks noChangeAspect="1"/>
          </p:cNvPicPr>
          <p:nvPr/>
        </p:nvPicPr>
        <p:blipFill>
          <a:blip r:embed="rId2"/>
          <a:srcRect/>
          <a:stretch/>
        </p:blipFill>
        <p:spPr bwMode="auto">
          <a:xfrm>
            <a:off x="5717535" y="380014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19FA4FED-8CF3-8242-B952-EA392F63370E}"/>
              </a:ext>
            </a:extLst>
          </p:cNvPr>
          <p:cNvPicPr>
            <a:picLocks noChangeAspect="1"/>
          </p:cNvPicPr>
          <p:nvPr/>
        </p:nvPicPr>
        <p:blipFill>
          <a:blip r:embed="rId3"/>
          <a:srcRect/>
          <a:stretch/>
        </p:blipFill>
        <p:spPr bwMode="auto">
          <a:xfrm>
            <a:off x="5278622" y="44399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DE8CFF00-6422-F741-BCE7-80D1A87497B4}"/>
              </a:ext>
            </a:extLst>
          </p:cNvPr>
          <p:cNvPicPr>
            <a:picLocks noChangeAspect="1"/>
          </p:cNvPicPr>
          <p:nvPr/>
        </p:nvPicPr>
        <p:blipFill>
          <a:blip r:embed="rId3"/>
          <a:srcRect/>
          <a:stretch/>
        </p:blipFill>
        <p:spPr bwMode="auto">
          <a:xfrm>
            <a:off x="5717535" y="44399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E9CD5EE5-DFFB-0F47-9BF0-F9DAEC753787}"/>
              </a:ext>
            </a:extLst>
          </p:cNvPr>
          <p:cNvPicPr>
            <a:picLocks noChangeAspect="1"/>
          </p:cNvPicPr>
          <p:nvPr/>
        </p:nvPicPr>
        <p:blipFill>
          <a:blip r:embed="rId6"/>
          <a:srcRect/>
          <a:stretch/>
        </p:blipFill>
        <p:spPr bwMode="auto">
          <a:xfrm>
            <a:off x="5278622" y="505476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691C0874-E099-FD49-8527-43BDC595DBCC}"/>
              </a:ext>
            </a:extLst>
          </p:cNvPr>
          <p:cNvPicPr>
            <a:picLocks noChangeAspect="1"/>
          </p:cNvPicPr>
          <p:nvPr/>
        </p:nvPicPr>
        <p:blipFill>
          <a:blip r:embed="rId4"/>
          <a:srcRect/>
          <a:stretch/>
        </p:blipFill>
        <p:spPr bwMode="auto">
          <a:xfrm>
            <a:off x="7473183"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
            <a:extLst>
              <a:ext uri="{FF2B5EF4-FFF2-40B4-BE49-F238E27FC236}">
                <a16:creationId xmlns:a16="http://schemas.microsoft.com/office/drawing/2014/main" id="{AF2B9CA6-0B6A-804C-8080-6D4EFDC6BFB8}"/>
              </a:ext>
            </a:extLst>
          </p:cNvPr>
          <p:cNvPicPr>
            <a:picLocks noChangeAspect="1"/>
          </p:cNvPicPr>
          <p:nvPr/>
        </p:nvPicPr>
        <p:blipFill>
          <a:blip r:embed="rId4"/>
          <a:srcRect/>
          <a:stretch/>
        </p:blipFill>
        <p:spPr bwMode="auto">
          <a:xfrm>
            <a:off x="7912095"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
            <a:extLst>
              <a:ext uri="{FF2B5EF4-FFF2-40B4-BE49-F238E27FC236}">
                <a16:creationId xmlns:a16="http://schemas.microsoft.com/office/drawing/2014/main" id="{1B9ADFDC-E6D7-8545-A022-902BFCD9BCDB}"/>
              </a:ext>
            </a:extLst>
          </p:cNvPr>
          <p:cNvPicPr>
            <a:picLocks noChangeAspect="1"/>
          </p:cNvPicPr>
          <p:nvPr/>
        </p:nvPicPr>
        <p:blipFill>
          <a:blip r:embed="rId4"/>
          <a:srcRect/>
          <a:stretch/>
        </p:blipFill>
        <p:spPr bwMode="auto">
          <a:xfrm>
            <a:off x="8351007" y="25994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3">
            <a:extLst>
              <a:ext uri="{FF2B5EF4-FFF2-40B4-BE49-F238E27FC236}">
                <a16:creationId xmlns:a16="http://schemas.microsoft.com/office/drawing/2014/main" id="{D36B1F40-BA10-0F47-B5CB-F3D550355931}"/>
              </a:ext>
            </a:extLst>
          </p:cNvPr>
          <p:cNvPicPr>
            <a:picLocks noChangeAspect="1"/>
          </p:cNvPicPr>
          <p:nvPr/>
        </p:nvPicPr>
        <p:blipFill>
          <a:blip r:embed="rId5"/>
          <a:srcRect/>
          <a:stretch/>
        </p:blipFill>
        <p:spPr bwMode="auto">
          <a:xfrm>
            <a:off x="6156447" y="318922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21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297750-2D5D-B990-4361-B1FD21658338}"/>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Therapeutic Considerations for Patients with Newly Diagnosed Metastatic CRPC (mCRPC)</a:t>
            </a:r>
          </a:p>
        </p:txBody>
      </p:sp>
      <p:sp>
        <p:nvSpPr>
          <p:cNvPr id="3" name="Subtitle 2">
            <a:extLst>
              <a:ext uri="{FF2B5EF4-FFF2-40B4-BE49-F238E27FC236}">
                <a16:creationId xmlns:a16="http://schemas.microsoft.com/office/drawing/2014/main" id="{C9699365-F7B2-FB8D-1A08-2B1F11255701}"/>
              </a:ext>
            </a:extLst>
          </p:cNvPr>
          <p:cNvSpPr>
            <a:spLocks noGrp="1"/>
          </p:cNvSpPr>
          <p:nvPr>
            <p:ph type="subTitle" idx="1"/>
          </p:nvPr>
        </p:nvSpPr>
        <p:spPr>
          <a:xfrm>
            <a:off x="1350682" y="4870824"/>
            <a:ext cx="10005951" cy="1700664"/>
          </a:xfrm>
        </p:spPr>
        <p:txBody>
          <a:bodyPr anchor="ctr">
            <a:normAutofit/>
          </a:bodyPr>
          <a:lstStyle/>
          <a:p>
            <a:pPr marR="0" lvl="0" algn="l">
              <a:lnSpc>
                <a:spcPct val="100000"/>
              </a:lnSpc>
              <a:spcBef>
                <a:spcPts val="0"/>
              </a:spcBef>
              <a:spcAft>
                <a:spcPts val="0"/>
              </a:spcAft>
            </a:pPr>
            <a:r>
              <a:rPr lang="en-US" sz="1900" dirty="0">
                <a:latin typeface="Arial" panose="020B0604020202020204" pitchFamily="34" charset="0"/>
                <a:ea typeface="Calibri" panose="020F0502020204030204" pitchFamily="34" charset="0"/>
                <a:cs typeface="Times New Roman" panose="02020603050405020304" pitchFamily="18" charset="0"/>
              </a:rPr>
              <a:t>Neal Shore, MD,FACS</a:t>
            </a:r>
          </a:p>
          <a:p>
            <a:pPr marR="0" lvl="0" algn="l">
              <a:lnSpc>
                <a:spcPct val="100000"/>
              </a:lnSpc>
              <a:spcBef>
                <a:spcPts val="0"/>
              </a:spcBef>
              <a:spcAft>
                <a:spcPts val="0"/>
              </a:spcAft>
            </a:pPr>
            <a:r>
              <a:rPr lang="en-US" sz="1900" dirty="0" err="1">
                <a:effectLst/>
                <a:latin typeface="Arial" panose="020B0604020202020204" pitchFamily="34" charset="0"/>
                <a:ea typeface="Calibri" panose="020F0502020204030204" pitchFamily="34" charset="0"/>
                <a:cs typeface="Times New Roman" panose="02020603050405020304" pitchFamily="18" charset="0"/>
              </a:rPr>
              <a:t>GenesisCare,US</a:t>
            </a:r>
            <a:endParaRPr lang="en-US" sz="1900" dirty="0">
              <a:effectLst/>
              <a:latin typeface="Arial" panose="020B0604020202020204" pitchFamily="34" charset="0"/>
              <a:ea typeface="Calibri" panose="020F0502020204030204" pitchFamily="34" charset="0"/>
              <a:cs typeface="Times New Roman" panose="02020603050405020304" pitchFamily="18" charset="0"/>
            </a:endParaRPr>
          </a:p>
          <a:p>
            <a:pPr marR="0" lvl="0" algn="l">
              <a:lnSpc>
                <a:spcPct val="100000"/>
              </a:lnSpc>
              <a:spcBef>
                <a:spcPts val="0"/>
              </a:spcBef>
              <a:spcAft>
                <a:spcPts val="0"/>
              </a:spcAft>
            </a:pPr>
            <a:r>
              <a:rPr lang="en-US" sz="1900" dirty="0">
                <a:latin typeface="Arial" panose="020B0604020202020204" pitchFamily="34" charset="0"/>
                <a:ea typeface="Calibri" panose="020F0502020204030204" pitchFamily="34" charset="0"/>
                <a:cs typeface="Times New Roman" panose="02020603050405020304" pitchFamily="18" charset="0"/>
              </a:rPr>
              <a:t>Carolina Urologic Research Center</a:t>
            </a:r>
          </a:p>
          <a:p>
            <a:pPr marR="0" lvl="0" algn="l">
              <a:lnSpc>
                <a:spcPct val="100000"/>
              </a:lnSpc>
              <a:spcBef>
                <a:spcPts val="0"/>
              </a:spcBef>
              <a:spcAft>
                <a:spcPts val="0"/>
              </a:spcAft>
            </a:pPr>
            <a:r>
              <a:rPr lang="en-US" sz="1900" dirty="0">
                <a:latin typeface="Arial" panose="020B0604020202020204" pitchFamily="34" charset="0"/>
                <a:ea typeface="Calibri" panose="020F0502020204030204" pitchFamily="34" charset="0"/>
                <a:cs typeface="Times New Roman" panose="02020603050405020304" pitchFamily="18" charset="0"/>
              </a:rPr>
              <a:t>Myrtle Beach, South Carolina</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496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and Pfizer Inc, AstraZeneca Pharmaceuticals LP, Bayer HealthCare Pharmaceuticals, Janssen Biotech Inc, administered by Janssen Scientific Affairs LLC, Lilly,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7BC2-B17E-7424-221F-29CEB054736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76C52F4F-EB84-3AEE-85CD-1190472E23C3}"/>
              </a:ext>
            </a:extLst>
          </p:cNvPr>
          <p:cNvSpPr>
            <a:spLocks noGrp="1"/>
          </p:cNvSpPr>
          <p:nvPr>
            <p:ph idx="1"/>
          </p:nvPr>
        </p:nvSpPr>
        <p:spPr>
          <a:xfrm>
            <a:off x="565484" y="1476709"/>
            <a:ext cx="11061032" cy="4351338"/>
          </a:xfrm>
        </p:spPr>
        <p:txBody>
          <a:bodyPr>
            <a:normAutofit fontScale="92500"/>
          </a:bodyPr>
          <a:lstStyle/>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Key efficacy and safety findings with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sipuleucel</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p>
          <a:p>
            <a:pPr marL="0" marR="0" lvl="0" indent="0">
              <a:spcBef>
                <a:spcPts val="0"/>
              </a:spcBef>
              <a:spcAft>
                <a:spcPts val="0"/>
              </a:spcAft>
              <a:buNone/>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Biologic basis for combining PARP inhibitors with ARSI for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PCa</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0" lvl="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D</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ata with combination therapy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PARPi</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/ARSI):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PROpel</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MAGNITUDE and TALAPRO-2 studies </a:t>
            </a:r>
            <a:r>
              <a:rPr lang="en-US" sz="2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800"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without</a:t>
            </a:r>
            <a:r>
              <a:rPr lang="en-US" sz="2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HRR gene mutations)</a:t>
            </a:r>
          </a:p>
          <a:p>
            <a:pPr marR="0" lvl="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Biologic rationale for CDK4/6 inhibitors in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PCa</a:t>
            </a:r>
            <a:endPar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Study Design – CYCLONE 2 trial: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abi</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/pred with or without </a:t>
            </a:r>
            <a:r>
              <a:rPr lang="en-US" sz="2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abemaciclib</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0" lvl="0">
              <a:spcBef>
                <a:spcPts val="0"/>
              </a:spcBef>
              <a:spcAft>
                <a:spcPts val="0"/>
              </a:spcAft>
            </a:pPr>
            <a:endParaRPr lang="en-US" sz="2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04169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D1D6C-8E9B-3A95-194E-B57A47F0F007}"/>
              </a:ext>
            </a:extLst>
          </p:cNvPr>
          <p:cNvSpPr>
            <a:spLocks noGrp="1"/>
          </p:cNvSpPr>
          <p:nvPr>
            <p:ph type="title"/>
          </p:nvPr>
        </p:nvSpPr>
        <p:spPr>
          <a:xfrm>
            <a:off x="1295400" y="365125"/>
            <a:ext cx="10515600" cy="1325563"/>
          </a:xfrm>
        </p:spPr>
        <p:txBody>
          <a:bodyPr>
            <a:normAutofit/>
          </a:bodyPr>
          <a:lstStyle/>
          <a:p>
            <a:r>
              <a:rPr lang="en-US" b="1" dirty="0"/>
              <a:t>IMPACT, Phase 3 Study, NCT00065442</a:t>
            </a:r>
            <a:br>
              <a:rPr lang="en-US" b="1" dirty="0"/>
            </a:br>
            <a:r>
              <a:rPr lang="en-US" sz="3200" b="1" cap="none" dirty="0"/>
              <a:t>(</a:t>
            </a:r>
            <a:r>
              <a:rPr lang="en-US" sz="3200" b="1" u="sng" cap="none" dirty="0"/>
              <a:t>Im</a:t>
            </a:r>
            <a:r>
              <a:rPr lang="en-US" sz="3200" b="1" cap="none" dirty="0"/>
              <a:t>munotherapy </a:t>
            </a:r>
            <a:r>
              <a:rPr lang="en-US" sz="3200" b="1" u="sng" cap="none" dirty="0"/>
              <a:t>P</a:t>
            </a:r>
            <a:r>
              <a:rPr lang="en-US" sz="3200" b="1" cap="none" dirty="0"/>
              <a:t>rostate </a:t>
            </a:r>
            <a:r>
              <a:rPr lang="en-US" sz="3200" b="1" u="sng" cap="none" dirty="0"/>
              <a:t>A</a:t>
            </a:r>
            <a:r>
              <a:rPr lang="en-US" sz="3200" b="1" cap="none" dirty="0"/>
              <a:t>deno</a:t>
            </a:r>
            <a:r>
              <a:rPr lang="en-US" sz="3200" b="1" u="sng" cap="none" dirty="0"/>
              <a:t>c</a:t>
            </a:r>
            <a:r>
              <a:rPr lang="en-US" sz="3200" b="1" cap="none" dirty="0"/>
              <a:t>arcinoma </a:t>
            </a:r>
            <a:r>
              <a:rPr lang="en-US" sz="3200" b="1" u="sng" cap="none" dirty="0"/>
              <a:t>T</a:t>
            </a:r>
            <a:r>
              <a:rPr lang="en-US" sz="3200" b="1" cap="none" dirty="0"/>
              <a:t>reatment)</a:t>
            </a:r>
            <a:endParaRPr lang="en-US" b="1" dirty="0"/>
          </a:p>
        </p:txBody>
      </p:sp>
      <p:pic>
        <p:nvPicPr>
          <p:cNvPr id="107" name="Content Placeholder 106">
            <a:extLst>
              <a:ext uri="{FF2B5EF4-FFF2-40B4-BE49-F238E27FC236}">
                <a16:creationId xmlns:a16="http://schemas.microsoft.com/office/drawing/2014/main" id="{21EF7A79-674C-3B23-D06C-F2FF4389784F}"/>
              </a:ext>
            </a:extLst>
          </p:cNvPr>
          <p:cNvPicPr>
            <a:picLocks noGrp="1" noChangeAspect="1"/>
          </p:cNvPicPr>
          <p:nvPr>
            <p:ph idx="1"/>
          </p:nvPr>
        </p:nvPicPr>
        <p:blipFill>
          <a:blip r:embed="rId2"/>
          <a:stretch>
            <a:fillRect/>
          </a:stretch>
        </p:blipFill>
        <p:spPr>
          <a:xfrm>
            <a:off x="1295400" y="1708292"/>
            <a:ext cx="8344489" cy="2961886"/>
          </a:xfrm>
          <a:prstGeom prst="rect">
            <a:avLst/>
          </a:prstGeom>
        </p:spPr>
      </p:pic>
      <p:sp>
        <p:nvSpPr>
          <p:cNvPr id="108" name="Text Box 3">
            <a:extLst>
              <a:ext uri="{FF2B5EF4-FFF2-40B4-BE49-F238E27FC236}">
                <a16:creationId xmlns:a16="http://schemas.microsoft.com/office/drawing/2014/main" id="{92B52BB5-9444-BC43-0015-0525C28AEB1F}"/>
              </a:ext>
            </a:extLst>
          </p:cNvPr>
          <p:cNvSpPr txBox="1">
            <a:spLocks noGrp="1" noChangeArrowheads="1"/>
          </p:cNvSpPr>
          <p:nvPr>
            <p:ph sz="half" idx="4294967295"/>
          </p:nvPr>
        </p:nvSpPr>
        <p:spPr bwMode="auto">
          <a:xfrm>
            <a:off x="1295400" y="4466307"/>
            <a:ext cx="9966325" cy="1071062"/>
          </a:xfrm>
          <a:prstGeom prst="rect">
            <a:avLst/>
          </a:prstGeom>
          <a:noFill/>
          <a:ln w="9525" algn="ctr">
            <a:noFill/>
            <a:miter lim="800000"/>
            <a:headEnd/>
            <a:tailEnd/>
          </a:ln>
        </p:spPr>
        <p:txBody>
          <a:bodyPr wrap="square" lIns="0" tIns="0" rIns="0" bIns="0">
            <a:spAutoFit/>
          </a:bodyPr>
          <a:lstStyle/>
          <a:p>
            <a:pPr marL="0" indent="0" eaLnBrk="0" hangingPunct="0">
              <a:spcBef>
                <a:spcPct val="10000"/>
              </a:spcBef>
              <a:buNone/>
              <a:tabLst>
                <a:tab pos="3027363" algn="l"/>
              </a:tabLst>
            </a:pPr>
            <a:r>
              <a:rPr lang="en-US" sz="2400" u="sng" dirty="0"/>
              <a:t>Endpoints for IMPACT</a:t>
            </a:r>
          </a:p>
          <a:p>
            <a:pPr eaLnBrk="0" hangingPunct="0">
              <a:spcBef>
                <a:spcPct val="10000"/>
              </a:spcBef>
              <a:tabLst>
                <a:tab pos="3027363" algn="l"/>
              </a:tabLst>
            </a:pPr>
            <a:r>
              <a:rPr lang="en-US" sz="2400" i="1" dirty="0"/>
              <a:t>Primary endpoint</a:t>
            </a:r>
            <a:r>
              <a:rPr lang="en-US" sz="2400" dirty="0"/>
              <a:t>:  Overall Survival</a:t>
            </a:r>
          </a:p>
          <a:p>
            <a:pPr eaLnBrk="0" hangingPunct="0">
              <a:spcBef>
                <a:spcPct val="10000"/>
              </a:spcBef>
              <a:tabLst>
                <a:tab pos="3027363" algn="l"/>
              </a:tabLst>
            </a:pPr>
            <a:r>
              <a:rPr lang="en-US" sz="2400" i="1" dirty="0"/>
              <a:t>Secondary endpoint</a:t>
            </a:r>
            <a:r>
              <a:rPr lang="en-US" sz="2400" dirty="0"/>
              <a:t>: Time to Objective Disease Progression</a:t>
            </a:r>
          </a:p>
        </p:txBody>
      </p:sp>
      <p:sp>
        <p:nvSpPr>
          <p:cNvPr id="8" name="TextBox 7">
            <a:extLst>
              <a:ext uri="{FF2B5EF4-FFF2-40B4-BE49-F238E27FC236}">
                <a16:creationId xmlns:a16="http://schemas.microsoft.com/office/drawing/2014/main" id="{36937B34-3CCA-DD89-D46B-2B18FF360C9E}"/>
              </a:ext>
            </a:extLst>
          </p:cNvPr>
          <p:cNvSpPr txBox="1"/>
          <p:nvPr/>
        </p:nvSpPr>
        <p:spPr>
          <a:xfrm>
            <a:off x="195072" y="5839454"/>
            <a:ext cx="7078133" cy="9002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Control was nonactivated, autologous peripheral blood mononuclear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Note: Open label protocol: Control patients could have opted to receive active treatment with cryopreserved product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Kantoff</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PW, Higano CS, Shore ND, et al. Sipuleucel-T immunotherapy for castration-resistant prostate cancer. </a:t>
            </a:r>
            <a:r>
              <a:rPr kumimoji="0" lang="en-US" sz="10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 </a:t>
            </a:r>
            <a:r>
              <a:rPr kumimoji="0" lang="en-US" sz="105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Engl</a:t>
            </a:r>
            <a:r>
              <a:rPr kumimoji="0" lang="en-US" sz="10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J Med. </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2010;363(5):411-422. </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rPr>
              <a:t>https://doi.org/10.1056/NEJMoa1001294.</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7479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824419" y="-13648"/>
            <a:ext cx="7370763" cy="1187450"/>
          </a:xfrm>
          <a:prstGeom prst="rect">
            <a:avLst/>
          </a:prstGeo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IMPACT: Overall Survival</a:t>
            </a:r>
          </a:p>
        </p:txBody>
      </p:sp>
      <p:sp>
        <p:nvSpPr>
          <p:cNvPr id="11" name="Title 10">
            <a:extLst>
              <a:ext uri="{FF2B5EF4-FFF2-40B4-BE49-F238E27FC236}">
                <a16:creationId xmlns:a16="http://schemas.microsoft.com/office/drawing/2014/main" id="{28D20B1A-8CEB-D9E5-8010-620EF4ACF2C8}"/>
              </a:ext>
            </a:extLst>
          </p:cNvPr>
          <p:cNvSpPr>
            <a:spLocks noGrp="1"/>
          </p:cNvSpPr>
          <p:nvPr>
            <p:ph type="title"/>
          </p:nvPr>
        </p:nvSpPr>
        <p:spPr>
          <a:xfrm>
            <a:off x="872490" y="365125"/>
            <a:ext cx="10515600" cy="1325563"/>
          </a:xfrm>
        </p:spPr>
        <p:txBody>
          <a:bodyPr/>
          <a:lstStyle/>
          <a:p>
            <a:r>
              <a:rPr lang="en-US" sz="4400" b="1" dirty="0"/>
              <a:t>IMPACT Primary Endpoint: Overall Survival</a:t>
            </a:r>
            <a:endParaRPr lang="en-US" dirty="0"/>
          </a:p>
        </p:txBody>
      </p:sp>
      <p:pic>
        <p:nvPicPr>
          <p:cNvPr id="16" name="Content Placeholder 15">
            <a:extLst>
              <a:ext uri="{FF2B5EF4-FFF2-40B4-BE49-F238E27FC236}">
                <a16:creationId xmlns:a16="http://schemas.microsoft.com/office/drawing/2014/main" id="{DDE388C5-C203-B06F-E11A-2F9EB3EDD578}"/>
              </a:ext>
            </a:extLst>
          </p:cNvPr>
          <p:cNvPicPr>
            <a:picLocks noGrp="1" noChangeAspect="1"/>
          </p:cNvPicPr>
          <p:nvPr>
            <p:ph sz="half" idx="1"/>
          </p:nvPr>
        </p:nvPicPr>
        <p:blipFill>
          <a:blip r:embed="rId3"/>
          <a:stretch>
            <a:fillRect/>
          </a:stretch>
        </p:blipFill>
        <p:spPr>
          <a:xfrm>
            <a:off x="412153" y="1825625"/>
            <a:ext cx="5641937" cy="4023086"/>
          </a:xfrm>
          <a:prstGeom prst="rect">
            <a:avLst/>
          </a:prstGeom>
        </p:spPr>
      </p:pic>
      <p:sp>
        <p:nvSpPr>
          <p:cNvPr id="10" name="TextBox 9">
            <a:extLst>
              <a:ext uri="{FF2B5EF4-FFF2-40B4-BE49-F238E27FC236}">
                <a16:creationId xmlns:a16="http://schemas.microsoft.com/office/drawing/2014/main" id="{955CB42E-58D2-B8AA-167A-D2BBAF5FB057}"/>
              </a:ext>
            </a:extLst>
          </p:cNvPr>
          <p:cNvSpPr txBox="1"/>
          <p:nvPr/>
        </p:nvSpPr>
        <p:spPr>
          <a:xfrm>
            <a:off x="2335650" y="1798259"/>
            <a:ext cx="1333500"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Light" panose="020F0302020204030204"/>
                <a:ea typeface="+mn-ea"/>
                <a:cs typeface="+mn-cs"/>
              </a:rPr>
              <a:t>Sipuleucel-T (n=341</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7A73D92A-AA68-09A2-DAA9-F152CCA38B88}"/>
              </a:ext>
            </a:extLst>
          </p:cNvPr>
          <p:cNvSpPr txBox="1"/>
          <p:nvPr/>
        </p:nvSpPr>
        <p:spPr>
          <a:xfrm>
            <a:off x="914581" y="6169709"/>
            <a:ext cx="3680339"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Kantoff PW, Higano CS, Shore ND, et al. </a:t>
            </a:r>
            <a:r>
              <a:rPr kumimoji="0" lang="en-US" sz="10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 </a:t>
            </a:r>
            <a:r>
              <a:rPr kumimoji="0" lang="en-US" sz="105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Engl</a:t>
            </a:r>
            <a:r>
              <a:rPr kumimoji="0" lang="en-US" sz="10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J Med. </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2010;363(5):411-422. </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4"/>
              </a:rPr>
              <a:t>https://doi.org/10.1056/NEJMoa1001294.</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8" name="Content Placeholder 6">
            <a:extLst>
              <a:ext uri="{FF2B5EF4-FFF2-40B4-BE49-F238E27FC236}">
                <a16:creationId xmlns:a16="http://schemas.microsoft.com/office/drawing/2014/main" id="{4938BD49-739A-EA56-686B-FB1E9535DDB7}"/>
              </a:ext>
            </a:extLst>
          </p:cNvPr>
          <p:cNvGraphicFramePr>
            <a:graphicFrameLocks noGrp="1"/>
          </p:cNvGraphicFramePr>
          <p:nvPr>
            <p:ph sz="half" idx="2"/>
          </p:nvPr>
        </p:nvGraphicFramePr>
        <p:xfrm>
          <a:off x="6206492" y="1690688"/>
          <a:ext cx="5181600" cy="4023086"/>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A02DBA90-798E-FE05-F893-81F0EC62680C}"/>
              </a:ext>
            </a:extLst>
          </p:cNvPr>
          <p:cNvSpPr txBox="1"/>
          <p:nvPr/>
        </p:nvSpPr>
        <p:spPr>
          <a:xfrm>
            <a:off x="6663688" y="6169709"/>
            <a:ext cx="51816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Schellhammer PF,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Chodak</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G, Whitmore JB, et al. </a:t>
            </a:r>
            <a:r>
              <a:rPr kumimoji="0" lang="en-US"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Urology. </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2013;81(6):1297-1302. </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6"/>
              </a:rPr>
              <a:t>https://doi.org/10.1016/j.urology.2013.01.061.</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FED9780-C5B5-1170-DC9C-74490D800F72}"/>
              </a:ext>
            </a:extLst>
          </p:cNvPr>
          <p:cNvGrpSpPr/>
          <p:nvPr/>
        </p:nvGrpSpPr>
        <p:grpSpPr>
          <a:xfrm>
            <a:off x="7248970" y="2499365"/>
            <a:ext cx="252920" cy="813978"/>
            <a:chOff x="7302500" y="4491579"/>
            <a:chExt cx="482600" cy="1299621"/>
          </a:xfrm>
        </p:grpSpPr>
        <p:cxnSp>
          <p:nvCxnSpPr>
            <p:cNvPr id="22" name="Straight Connector 21">
              <a:extLst>
                <a:ext uri="{FF2B5EF4-FFF2-40B4-BE49-F238E27FC236}">
                  <a16:creationId xmlns:a16="http://schemas.microsoft.com/office/drawing/2014/main" id="{92C00377-C554-D7BD-11D5-E00CCDF61110}"/>
                </a:ext>
              </a:extLst>
            </p:cNvPr>
            <p:cNvCxnSpPr/>
            <p:nvPr/>
          </p:nvCxnSpPr>
          <p:spPr>
            <a:xfrm>
              <a:off x="7543800" y="4491579"/>
              <a:ext cx="0" cy="1299621"/>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D0B4DB64-712A-81DC-0D12-83944ED789ED}"/>
                </a:ext>
              </a:extLst>
            </p:cNvPr>
            <p:cNvCxnSpPr/>
            <p:nvPr/>
          </p:nvCxnSpPr>
          <p:spPr>
            <a:xfrm flipH="1">
              <a:off x="7302500" y="4508365"/>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24" name="Straight Connector 23">
              <a:extLst>
                <a:ext uri="{FF2B5EF4-FFF2-40B4-BE49-F238E27FC236}">
                  <a16:creationId xmlns:a16="http://schemas.microsoft.com/office/drawing/2014/main" id="{C5E827CD-5A58-8A12-1D9E-6BD3B25ED88F}"/>
                </a:ext>
              </a:extLst>
            </p:cNvPr>
            <p:cNvCxnSpPr/>
            <p:nvPr/>
          </p:nvCxnSpPr>
          <p:spPr>
            <a:xfrm flipH="1">
              <a:off x="7302500" y="5774402"/>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25" name="Straight Connector 24">
              <a:extLst>
                <a:ext uri="{FF2B5EF4-FFF2-40B4-BE49-F238E27FC236}">
                  <a16:creationId xmlns:a16="http://schemas.microsoft.com/office/drawing/2014/main" id="{626C9420-9DD9-0674-8F85-E4CD0CE34351}"/>
                </a:ext>
              </a:extLst>
            </p:cNvPr>
            <p:cNvCxnSpPr/>
            <p:nvPr/>
          </p:nvCxnSpPr>
          <p:spPr>
            <a:xfrm flipH="1">
              <a:off x="7543800" y="5181600"/>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27" name="TextBox 26">
            <a:extLst>
              <a:ext uri="{FF2B5EF4-FFF2-40B4-BE49-F238E27FC236}">
                <a16:creationId xmlns:a16="http://schemas.microsoft.com/office/drawing/2014/main" id="{A539BC7A-FF26-AF8D-3354-499DE2F6DC74}"/>
              </a:ext>
            </a:extLst>
          </p:cNvPr>
          <p:cNvSpPr txBox="1"/>
          <p:nvPr/>
        </p:nvSpPr>
        <p:spPr>
          <a:xfrm>
            <a:off x="7460755" y="2777650"/>
            <a:ext cx="1130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13.0 m</a:t>
            </a:r>
          </a:p>
        </p:txBody>
      </p:sp>
      <p:grpSp>
        <p:nvGrpSpPr>
          <p:cNvPr id="28" name="Group 27">
            <a:extLst>
              <a:ext uri="{FF2B5EF4-FFF2-40B4-BE49-F238E27FC236}">
                <a16:creationId xmlns:a16="http://schemas.microsoft.com/office/drawing/2014/main" id="{70E24B06-4CAA-ECFA-06FA-CB0456617451}"/>
              </a:ext>
            </a:extLst>
          </p:cNvPr>
          <p:cNvGrpSpPr/>
          <p:nvPr/>
        </p:nvGrpSpPr>
        <p:grpSpPr>
          <a:xfrm>
            <a:off x="8379647" y="3429000"/>
            <a:ext cx="147062" cy="420458"/>
            <a:chOff x="7302500" y="4491579"/>
            <a:chExt cx="482600" cy="1299621"/>
          </a:xfrm>
        </p:grpSpPr>
        <p:cxnSp>
          <p:nvCxnSpPr>
            <p:cNvPr id="29" name="Straight Connector 28">
              <a:extLst>
                <a:ext uri="{FF2B5EF4-FFF2-40B4-BE49-F238E27FC236}">
                  <a16:creationId xmlns:a16="http://schemas.microsoft.com/office/drawing/2014/main" id="{86BA9EAF-BC6A-D3A3-5463-50A652C1E2CB}"/>
                </a:ext>
              </a:extLst>
            </p:cNvPr>
            <p:cNvCxnSpPr/>
            <p:nvPr/>
          </p:nvCxnSpPr>
          <p:spPr>
            <a:xfrm>
              <a:off x="7543800" y="4491579"/>
              <a:ext cx="0" cy="1299621"/>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0" name="Straight Connector 29">
              <a:extLst>
                <a:ext uri="{FF2B5EF4-FFF2-40B4-BE49-F238E27FC236}">
                  <a16:creationId xmlns:a16="http://schemas.microsoft.com/office/drawing/2014/main" id="{38C53363-07E1-3403-0106-8526EAA6384B}"/>
                </a:ext>
              </a:extLst>
            </p:cNvPr>
            <p:cNvCxnSpPr/>
            <p:nvPr/>
          </p:nvCxnSpPr>
          <p:spPr>
            <a:xfrm flipH="1">
              <a:off x="7302500" y="4508365"/>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1" name="Straight Connector 30">
              <a:extLst>
                <a:ext uri="{FF2B5EF4-FFF2-40B4-BE49-F238E27FC236}">
                  <a16:creationId xmlns:a16="http://schemas.microsoft.com/office/drawing/2014/main" id="{2A67C01C-F5C8-4079-A1F5-673EE1A9CD1C}"/>
                </a:ext>
              </a:extLst>
            </p:cNvPr>
            <p:cNvCxnSpPr/>
            <p:nvPr/>
          </p:nvCxnSpPr>
          <p:spPr>
            <a:xfrm flipH="1">
              <a:off x="7302500" y="5774402"/>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2" name="Straight Connector 31">
              <a:extLst>
                <a:ext uri="{FF2B5EF4-FFF2-40B4-BE49-F238E27FC236}">
                  <a16:creationId xmlns:a16="http://schemas.microsoft.com/office/drawing/2014/main" id="{C79A6037-77BA-B7F9-C27F-45623E6B92E4}"/>
                </a:ext>
              </a:extLst>
            </p:cNvPr>
            <p:cNvCxnSpPr/>
            <p:nvPr/>
          </p:nvCxnSpPr>
          <p:spPr>
            <a:xfrm flipH="1">
              <a:off x="7543800" y="5181600"/>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33" name="TextBox 32">
            <a:extLst>
              <a:ext uri="{FF2B5EF4-FFF2-40B4-BE49-F238E27FC236}">
                <a16:creationId xmlns:a16="http://schemas.microsoft.com/office/drawing/2014/main" id="{9E1091EC-D276-1610-9110-B8C4B10BCB8B}"/>
              </a:ext>
            </a:extLst>
          </p:cNvPr>
          <p:cNvSpPr txBox="1"/>
          <p:nvPr/>
        </p:nvSpPr>
        <p:spPr>
          <a:xfrm>
            <a:off x="8453177" y="3499080"/>
            <a:ext cx="1130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7.1 m</a:t>
            </a:r>
          </a:p>
        </p:txBody>
      </p:sp>
      <p:grpSp>
        <p:nvGrpSpPr>
          <p:cNvPr id="34" name="Group 33">
            <a:extLst>
              <a:ext uri="{FF2B5EF4-FFF2-40B4-BE49-F238E27FC236}">
                <a16:creationId xmlns:a16="http://schemas.microsoft.com/office/drawing/2014/main" id="{BD73A2F9-E5E7-8E01-8700-ADF457BB5DE2}"/>
              </a:ext>
            </a:extLst>
          </p:cNvPr>
          <p:cNvGrpSpPr/>
          <p:nvPr/>
        </p:nvGrpSpPr>
        <p:grpSpPr>
          <a:xfrm>
            <a:off x="9424998" y="3838937"/>
            <a:ext cx="211779" cy="381804"/>
            <a:chOff x="7302500" y="4491579"/>
            <a:chExt cx="482600" cy="1299621"/>
          </a:xfrm>
        </p:grpSpPr>
        <p:cxnSp>
          <p:nvCxnSpPr>
            <p:cNvPr id="35" name="Straight Connector 34">
              <a:extLst>
                <a:ext uri="{FF2B5EF4-FFF2-40B4-BE49-F238E27FC236}">
                  <a16:creationId xmlns:a16="http://schemas.microsoft.com/office/drawing/2014/main" id="{D5C196DF-F2D0-9128-4858-A218CAFB091A}"/>
                </a:ext>
              </a:extLst>
            </p:cNvPr>
            <p:cNvCxnSpPr/>
            <p:nvPr/>
          </p:nvCxnSpPr>
          <p:spPr>
            <a:xfrm>
              <a:off x="7543800" y="4491579"/>
              <a:ext cx="0" cy="1299621"/>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45F2D7B1-958D-CEAA-4495-CBF5DA6B2474}"/>
                </a:ext>
              </a:extLst>
            </p:cNvPr>
            <p:cNvCxnSpPr/>
            <p:nvPr/>
          </p:nvCxnSpPr>
          <p:spPr>
            <a:xfrm flipH="1">
              <a:off x="7302500" y="4508365"/>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7" name="Straight Connector 36">
              <a:extLst>
                <a:ext uri="{FF2B5EF4-FFF2-40B4-BE49-F238E27FC236}">
                  <a16:creationId xmlns:a16="http://schemas.microsoft.com/office/drawing/2014/main" id="{4680B867-2CA8-C1CE-2506-E4593DCB3914}"/>
                </a:ext>
              </a:extLst>
            </p:cNvPr>
            <p:cNvCxnSpPr/>
            <p:nvPr/>
          </p:nvCxnSpPr>
          <p:spPr>
            <a:xfrm flipH="1">
              <a:off x="7302500" y="5774402"/>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72BF19B1-A154-9359-6D30-73301F9FE526}"/>
                </a:ext>
              </a:extLst>
            </p:cNvPr>
            <p:cNvCxnSpPr/>
            <p:nvPr/>
          </p:nvCxnSpPr>
          <p:spPr>
            <a:xfrm flipH="1">
              <a:off x="7543800" y="5181600"/>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39" name="TextBox 38">
            <a:extLst>
              <a:ext uri="{FF2B5EF4-FFF2-40B4-BE49-F238E27FC236}">
                <a16:creationId xmlns:a16="http://schemas.microsoft.com/office/drawing/2014/main" id="{01C4027B-8A14-120A-247D-39D7EFE46C4B}"/>
              </a:ext>
            </a:extLst>
          </p:cNvPr>
          <p:cNvSpPr txBox="1"/>
          <p:nvPr/>
        </p:nvSpPr>
        <p:spPr>
          <a:xfrm>
            <a:off x="9562639" y="3846512"/>
            <a:ext cx="1130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5.4 m</a:t>
            </a:r>
          </a:p>
        </p:txBody>
      </p:sp>
      <p:grpSp>
        <p:nvGrpSpPr>
          <p:cNvPr id="40" name="Group 39">
            <a:extLst>
              <a:ext uri="{FF2B5EF4-FFF2-40B4-BE49-F238E27FC236}">
                <a16:creationId xmlns:a16="http://schemas.microsoft.com/office/drawing/2014/main" id="{D41070B9-A32E-EB7C-FC32-C7F470A444BB}"/>
              </a:ext>
            </a:extLst>
          </p:cNvPr>
          <p:cNvGrpSpPr/>
          <p:nvPr/>
        </p:nvGrpSpPr>
        <p:grpSpPr>
          <a:xfrm>
            <a:off x="10663286" y="3929319"/>
            <a:ext cx="189498" cy="227916"/>
            <a:chOff x="7302500" y="4491579"/>
            <a:chExt cx="482600" cy="1299621"/>
          </a:xfrm>
        </p:grpSpPr>
        <p:cxnSp>
          <p:nvCxnSpPr>
            <p:cNvPr id="41" name="Straight Connector 40">
              <a:extLst>
                <a:ext uri="{FF2B5EF4-FFF2-40B4-BE49-F238E27FC236}">
                  <a16:creationId xmlns:a16="http://schemas.microsoft.com/office/drawing/2014/main" id="{D2644D81-ECC3-7477-3669-423CFF9C6F25}"/>
                </a:ext>
              </a:extLst>
            </p:cNvPr>
            <p:cNvCxnSpPr/>
            <p:nvPr/>
          </p:nvCxnSpPr>
          <p:spPr>
            <a:xfrm>
              <a:off x="7543800" y="4491579"/>
              <a:ext cx="0" cy="1299621"/>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B443DAF-3DCE-D545-E05F-2E52E3AEB66D}"/>
                </a:ext>
              </a:extLst>
            </p:cNvPr>
            <p:cNvCxnSpPr/>
            <p:nvPr/>
          </p:nvCxnSpPr>
          <p:spPr>
            <a:xfrm flipH="1">
              <a:off x="7302500" y="4508365"/>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3" name="Straight Connector 42">
              <a:extLst>
                <a:ext uri="{FF2B5EF4-FFF2-40B4-BE49-F238E27FC236}">
                  <a16:creationId xmlns:a16="http://schemas.microsoft.com/office/drawing/2014/main" id="{41D3DEA7-250E-5C4B-8E7B-04F44D3A73EA}"/>
                </a:ext>
              </a:extLst>
            </p:cNvPr>
            <p:cNvCxnSpPr/>
            <p:nvPr/>
          </p:nvCxnSpPr>
          <p:spPr>
            <a:xfrm flipH="1">
              <a:off x="7302500" y="5774402"/>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74F8F2A6-3FD8-5FB3-5B6D-B309E2B64F13}"/>
                </a:ext>
              </a:extLst>
            </p:cNvPr>
            <p:cNvCxnSpPr/>
            <p:nvPr/>
          </p:nvCxnSpPr>
          <p:spPr>
            <a:xfrm flipH="1">
              <a:off x="7543800" y="5181600"/>
              <a:ext cx="241300" cy="0"/>
            </a:xfrm>
            <a:prstGeom prst="lin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45" name="TextBox 44">
            <a:extLst>
              <a:ext uri="{FF2B5EF4-FFF2-40B4-BE49-F238E27FC236}">
                <a16:creationId xmlns:a16="http://schemas.microsoft.com/office/drawing/2014/main" id="{E1E63680-980D-DFF4-EDB5-4DEA8C33AD24}"/>
              </a:ext>
            </a:extLst>
          </p:cNvPr>
          <p:cNvSpPr txBox="1"/>
          <p:nvPr/>
        </p:nvSpPr>
        <p:spPr>
          <a:xfrm>
            <a:off x="10758034" y="3889388"/>
            <a:ext cx="1130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2.8 m</a:t>
            </a:r>
          </a:p>
        </p:txBody>
      </p:sp>
    </p:spTree>
    <p:extLst>
      <p:ext uri="{BB962C8B-B14F-4D97-AF65-F5344CB8AC3E}">
        <p14:creationId xmlns:p14="http://schemas.microsoft.com/office/powerpoint/2010/main" val="33878268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23"/>
          <p:cNvSpPr txBox="1">
            <a:spLocks noChangeArrowheads="1"/>
          </p:cNvSpPr>
          <p:nvPr/>
        </p:nvSpPr>
        <p:spPr bwMode="auto">
          <a:xfrm>
            <a:off x="8830734" y="2858432"/>
            <a:ext cx="1057068"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18.1</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87" name="TextBox 23"/>
          <p:cNvSpPr txBox="1">
            <a:spLocks noChangeArrowheads="1"/>
          </p:cNvSpPr>
          <p:nvPr/>
        </p:nvSpPr>
        <p:spPr bwMode="auto">
          <a:xfrm>
            <a:off x="8982501" y="3517267"/>
            <a:ext cx="75353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6.6</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2" name="Title 1"/>
          <p:cNvSpPr>
            <a:spLocks noGrp="1"/>
          </p:cNvSpPr>
          <p:nvPr>
            <p:ph type="title"/>
          </p:nvPr>
        </p:nvSpPr>
        <p:spPr>
          <a:xfrm>
            <a:off x="838200" y="138481"/>
            <a:ext cx="10515600" cy="1325563"/>
          </a:xfrm>
        </p:spPr>
        <p:txBody>
          <a:bodyPr>
            <a:normAutofit/>
          </a:bodyPr>
          <a:lstStyle/>
          <a:p>
            <a:r>
              <a:rPr lang="en-US" b="1" dirty="0"/>
              <a:t>IMPACT: Safety Profile</a:t>
            </a:r>
          </a:p>
        </p:txBody>
      </p:sp>
      <p:sp>
        <p:nvSpPr>
          <p:cNvPr id="52" name="TextBox 10"/>
          <p:cNvSpPr txBox="1">
            <a:spLocks noChangeArrowheads="1"/>
          </p:cNvSpPr>
          <p:nvPr/>
        </p:nvSpPr>
        <p:spPr bwMode="auto">
          <a:xfrm>
            <a:off x="302013" y="6227188"/>
            <a:ext cx="5749898" cy="584775"/>
          </a:xfrm>
          <a:prstGeom prst="rect">
            <a:avLst/>
          </a:prstGeom>
          <a:noFill/>
          <a:ln w="9525">
            <a:noFill/>
            <a:miter lim="800000"/>
            <a:headEnd/>
            <a:tailEnd/>
          </a:ln>
        </p:spPr>
        <p:txBody>
          <a:bodyPr wrap="square">
            <a:spAutoFit/>
          </a:bodyPr>
          <a:lstStyle/>
          <a:p>
            <a:pPr marL="55563" marR="0" lvl="0" indent="3175"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rPr>
              <a:t>*All grades reported in ≥15% of patients randomized to </a:t>
            </a:r>
            <a:r>
              <a:rPr kumimoji="0" lang="en-US" sz="800" b="0" i="0" u="none" strike="noStrike" kern="1200" cap="none" spc="0" normalizeH="0" baseline="0" noProof="0" dirty="0" err="1">
                <a:ln>
                  <a:noFill/>
                </a:ln>
                <a:solidFill>
                  <a:srgbClr val="000000"/>
                </a:solidFill>
                <a:effectLst/>
                <a:uLnTx/>
                <a:uFillTx/>
                <a:latin typeface="Arial"/>
                <a:ea typeface="+mn-ea"/>
                <a:cs typeface="Arial"/>
              </a:rPr>
              <a:t>Sipuleucel</a:t>
            </a:r>
            <a:r>
              <a:rPr kumimoji="0" lang="en-US" sz="800" b="0" i="0" u="none" strike="noStrike" kern="1200" cap="none" spc="0" normalizeH="0" baseline="0" noProof="0" dirty="0">
                <a:ln>
                  <a:noFill/>
                </a:ln>
                <a:solidFill>
                  <a:srgbClr val="000000"/>
                </a:solidFill>
                <a:effectLst/>
                <a:uLnTx/>
                <a:uFillTx/>
                <a:latin typeface="Arial"/>
                <a:ea typeface="+mn-ea"/>
                <a:cs typeface="Arial"/>
              </a:rPr>
              <a:t>-t</a:t>
            </a:r>
            <a:r>
              <a:rPr kumimoji="0" lang="en-US" sz="800" b="0" i="0" u="none" strike="noStrike" kern="1200" cap="none" spc="0" normalizeH="0" baseline="0" noProof="0" dirty="0">
                <a:ln>
                  <a:noFill/>
                </a:ln>
                <a:solidFill>
                  <a:prstClr val="black"/>
                </a:solidFill>
                <a:effectLst/>
                <a:uLnTx/>
                <a:uFillTx/>
                <a:latin typeface="Arial"/>
                <a:ea typeface="+mn-ea"/>
                <a:cs typeface="Arial"/>
              </a:rPr>
              <a:t>; the safety analysis is based on 601 patients with prostate cancer in the </a:t>
            </a:r>
            <a:r>
              <a:rPr kumimoji="0" lang="en-US" sz="800" b="0" i="0" u="none" strike="noStrike" kern="1200" cap="none" spc="0" normalizeH="0" baseline="0" noProof="0" dirty="0" err="1">
                <a:ln>
                  <a:noFill/>
                </a:ln>
                <a:solidFill>
                  <a:srgbClr val="000000"/>
                </a:solidFill>
                <a:effectLst/>
                <a:uLnTx/>
                <a:uFillTx/>
                <a:latin typeface="Arial"/>
                <a:ea typeface="+mn-ea"/>
                <a:cs typeface="Arial"/>
              </a:rPr>
              <a:t>Sipuleucel</a:t>
            </a:r>
            <a:r>
              <a:rPr kumimoji="0" lang="en-US" sz="800" b="0" i="0" u="none" strike="noStrike" kern="1200" cap="none" spc="0" normalizeH="0" baseline="0" noProof="0" dirty="0">
                <a:ln>
                  <a:noFill/>
                </a:ln>
                <a:solidFill>
                  <a:srgbClr val="000000"/>
                </a:solidFill>
                <a:effectLst/>
                <a:uLnTx/>
                <a:uFillTx/>
                <a:latin typeface="Arial"/>
                <a:ea typeface="+mn-ea"/>
                <a:cs typeface="Arial"/>
              </a:rPr>
              <a:t>-t</a:t>
            </a:r>
            <a:r>
              <a:rPr kumimoji="0" lang="en-US" sz="800" b="0" i="0" u="none" strike="noStrike" kern="1200" cap="none" spc="0" normalizeH="0" baseline="0" noProof="0" dirty="0">
                <a:ln>
                  <a:noFill/>
                </a:ln>
                <a:solidFill>
                  <a:prstClr val="black"/>
                </a:solidFill>
                <a:effectLst/>
                <a:uLnTx/>
                <a:uFillTx/>
                <a:latin typeface="Arial"/>
                <a:ea typeface="+mn-ea"/>
                <a:cs typeface="Arial"/>
              </a:rPr>
              <a:t> group who underwent at least 1 leukapheresis procedure in Phase 3 clinical trials. </a:t>
            </a:r>
            <a:br>
              <a:rPr kumimoji="0" lang="en-US" sz="800" b="0" i="0" u="none" strike="noStrike" kern="1200" cap="none" spc="0" normalizeH="0" baseline="0" noProof="0" dirty="0">
                <a:ln>
                  <a:noFill/>
                </a:ln>
                <a:solidFill>
                  <a:prstClr val="black"/>
                </a:solidFill>
                <a:effectLst/>
                <a:uLnTx/>
                <a:uFillTx/>
                <a:latin typeface="Arial"/>
                <a:ea typeface="+mn-ea"/>
                <a:cs typeface="Arial"/>
              </a:rPr>
            </a:br>
            <a:r>
              <a:rPr kumimoji="0" lang="en-US" sz="800" b="0" i="0" u="none" strike="noStrike" kern="1200" cap="none" spc="0" normalizeH="0" baseline="0" noProof="0" dirty="0">
                <a:ln>
                  <a:noFill/>
                </a:ln>
                <a:solidFill>
                  <a:prstClr val="black"/>
                </a:solidFill>
                <a:effectLst/>
                <a:uLnTx/>
                <a:uFillTx/>
                <a:latin typeface="Arial"/>
                <a:ea typeface="+mn-ea"/>
                <a:cs typeface="Arial"/>
              </a:rPr>
              <a:t>AE=adverse events.</a:t>
            </a:r>
            <a:br>
              <a:rPr kumimoji="0" lang="en-US" sz="800" b="0" i="0" u="none" strike="noStrike" kern="1200" cap="none" spc="0" normalizeH="0" baseline="0" noProof="0" dirty="0">
                <a:ln>
                  <a:noFill/>
                </a:ln>
                <a:solidFill>
                  <a:prstClr val="black"/>
                </a:solidFill>
                <a:effectLst/>
                <a:uLnTx/>
                <a:uFillTx/>
                <a:latin typeface="Arial"/>
                <a:ea typeface="+mn-ea"/>
                <a:cs typeface="Arial"/>
              </a:rPr>
            </a:br>
            <a:endParaRPr kumimoji="0" lang="en-US" sz="8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sp>
        <p:nvSpPr>
          <p:cNvPr id="59" name="TextBox 23"/>
          <p:cNvSpPr txBox="1">
            <a:spLocks noChangeArrowheads="1"/>
          </p:cNvSpPr>
          <p:nvPr/>
        </p:nvSpPr>
        <p:spPr bwMode="auto">
          <a:xfrm>
            <a:off x="3564467" y="2858432"/>
            <a:ext cx="829731" cy="323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53.1</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p:txBody>
      </p:sp>
      <p:sp>
        <p:nvSpPr>
          <p:cNvPr id="60" name="TextBox 23"/>
          <p:cNvSpPr txBox="1">
            <a:spLocks noChangeArrowheads="1"/>
          </p:cNvSpPr>
          <p:nvPr/>
        </p:nvSpPr>
        <p:spPr bwMode="auto">
          <a:xfrm>
            <a:off x="3564467" y="3517267"/>
            <a:ext cx="821268"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10.9</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64" name="TextBox 23"/>
          <p:cNvSpPr txBox="1">
            <a:spLocks noChangeArrowheads="1"/>
          </p:cNvSpPr>
          <p:nvPr/>
        </p:nvSpPr>
        <p:spPr bwMode="auto">
          <a:xfrm>
            <a:off x="4305299" y="2858432"/>
            <a:ext cx="973666"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41.1</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65" name="TextBox 23"/>
          <p:cNvSpPr txBox="1">
            <a:spLocks noChangeArrowheads="1"/>
          </p:cNvSpPr>
          <p:nvPr/>
        </p:nvSpPr>
        <p:spPr bwMode="auto">
          <a:xfrm>
            <a:off x="4343400" y="3517267"/>
            <a:ext cx="89746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34.7</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cxnSp>
        <p:nvCxnSpPr>
          <p:cNvPr id="67" name="Straight Connector 66"/>
          <p:cNvCxnSpPr/>
          <p:nvPr/>
        </p:nvCxnSpPr>
        <p:spPr>
          <a:xfrm>
            <a:off x="4334933"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229578"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124223"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18868"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913513"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884358" y="2266123"/>
            <a:ext cx="0" cy="170416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74" name="TextBox 23"/>
          <p:cNvSpPr txBox="1">
            <a:spLocks noChangeArrowheads="1"/>
          </p:cNvSpPr>
          <p:nvPr/>
        </p:nvSpPr>
        <p:spPr bwMode="auto">
          <a:xfrm>
            <a:off x="5219700" y="2858432"/>
            <a:ext cx="91440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31.3</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75" name="TextBox 23"/>
          <p:cNvSpPr txBox="1">
            <a:spLocks noChangeArrowheads="1"/>
          </p:cNvSpPr>
          <p:nvPr/>
        </p:nvSpPr>
        <p:spPr bwMode="auto">
          <a:xfrm>
            <a:off x="5300135" y="3517267"/>
            <a:ext cx="75353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9.6</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77" name="TextBox 23"/>
          <p:cNvSpPr txBox="1">
            <a:spLocks noChangeArrowheads="1"/>
          </p:cNvSpPr>
          <p:nvPr/>
        </p:nvSpPr>
        <p:spPr bwMode="auto">
          <a:xfrm>
            <a:off x="6134100" y="2858432"/>
            <a:ext cx="82973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29.6</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78" name="TextBox 23"/>
          <p:cNvSpPr txBox="1">
            <a:spLocks noChangeArrowheads="1"/>
          </p:cNvSpPr>
          <p:nvPr/>
        </p:nvSpPr>
        <p:spPr bwMode="auto">
          <a:xfrm>
            <a:off x="6088062" y="3517267"/>
            <a:ext cx="921810"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28.7</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0" name="TextBox 23"/>
          <p:cNvSpPr txBox="1">
            <a:spLocks noChangeArrowheads="1"/>
          </p:cNvSpPr>
          <p:nvPr/>
        </p:nvSpPr>
        <p:spPr bwMode="auto">
          <a:xfrm>
            <a:off x="6959601" y="2858432"/>
            <a:ext cx="100753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21.5</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81" name="TextBox 23"/>
          <p:cNvSpPr txBox="1">
            <a:spLocks noChangeArrowheads="1"/>
          </p:cNvSpPr>
          <p:nvPr/>
        </p:nvSpPr>
        <p:spPr bwMode="auto">
          <a:xfrm>
            <a:off x="7044267" y="3517267"/>
            <a:ext cx="838202"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14.9</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3" name="TextBox 23"/>
          <p:cNvSpPr txBox="1">
            <a:spLocks noChangeArrowheads="1"/>
          </p:cNvSpPr>
          <p:nvPr/>
        </p:nvSpPr>
        <p:spPr bwMode="auto">
          <a:xfrm>
            <a:off x="7924800" y="2858432"/>
            <a:ext cx="905934"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19.6</a:t>
            </a:r>
            <a:r>
              <a:rPr kumimoji="0" lang="en-US" sz="1400" b="1" i="0" u="none" strike="noStrike" kern="1200" cap="none" spc="0" normalizeH="0" baseline="0" noProof="0" dirty="0">
                <a:ln>
                  <a:noFill/>
                </a:ln>
                <a:solidFill>
                  <a:srgbClr val="44546A">
                    <a:lumMod val="60000"/>
                    <a:lumOff val="40000"/>
                  </a:srgbClr>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546A">
                  <a:lumMod val="60000"/>
                  <a:lumOff val="40000"/>
                </a:srgbClr>
              </a:solidFill>
              <a:effectLst/>
              <a:uLnTx/>
              <a:uFillTx/>
              <a:latin typeface="Arial"/>
              <a:ea typeface="+mn-ea"/>
              <a:cs typeface="Arial"/>
            </a:endParaRPr>
          </a:p>
        </p:txBody>
      </p:sp>
      <p:sp>
        <p:nvSpPr>
          <p:cNvPr id="84" name="TextBox 23"/>
          <p:cNvSpPr txBox="1">
            <a:spLocks noChangeArrowheads="1"/>
          </p:cNvSpPr>
          <p:nvPr/>
        </p:nvSpPr>
        <p:spPr bwMode="auto">
          <a:xfrm>
            <a:off x="7907868" y="3517267"/>
            <a:ext cx="939798" cy="5447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20.5</a:t>
            </a:r>
            <a:r>
              <a:rPr kumimoji="0" lang="en-US" sz="14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8" name="TextBox 3"/>
          <p:cNvSpPr txBox="1">
            <a:spLocks noChangeArrowheads="1"/>
          </p:cNvSpPr>
          <p:nvPr/>
        </p:nvSpPr>
        <p:spPr bwMode="auto">
          <a:xfrm>
            <a:off x="3530590" y="2367727"/>
            <a:ext cx="804343"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Chills</a:t>
            </a:r>
          </a:p>
        </p:txBody>
      </p:sp>
      <p:sp>
        <p:nvSpPr>
          <p:cNvPr id="89" name="TextBox 3"/>
          <p:cNvSpPr txBox="1">
            <a:spLocks noChangeArrowheads="1"/>
          </p:cNvSpPr>
          <p:nvPr/>
        </p:nvSpPr>
        <p:spPr bwMode="auto">
          <a:xfrm>
            <a:off x="4377266" y="2367727"/>
            <a:ext cx="804343"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Fatigue</a:t>
            </a:r>
          </a:p>
        </p:txBody>
      </p:sp>
      <p:sp>
        <p:nvSpPr>
          <p:cNvPr id="90" name="TextBox 3"/>
          <p:cNvSpPr txBox="1">
            <a:spLocks noChangeArrowheads="1"/>
          </p:cNvSpPr>
          <p:nvPr/>
        </p:nvSpPr>
        <p:spPr bwMode="auto">
          <a:xfrm>
            <a:off x="5257801" y="2367727"/>
            <a:ext cx="804343"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Fever</a:t>
            </a:r>
          </a:p>
        </p:txBody>
      </p:sp>
      <p:sp>
        <p:nvSpPr>
          <p:cNvPr id="91" name="TextBox 3"/>
          <p:cNvSpPr txBox="1">
            <a:spLocks noChangeArrowheads="1"/>
          </p:cNvSpPr>
          <p:nvPr/>
        </p:nvSpPr>
        <p:spPr bwMode="auto">
          <a:xfrm>
            <a:off x="6172201" y="2257656"/>
            <a:ext cx="804343" cy="42780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Back</a:t>
            </a:r>
            <a:br>
              <a:rPr kumimoji="0" lang="en-US" sz="1200" b="1" i="0" u="none" strike="noStrike" kern="1200" cap="none" spc="0" normalizeH="0" baseline="0" noProof="0" dirty="0">
                <a:ln>
                  <a:noFill/>
                </a:ln>
                <a:solidFill>
                  <a:srgbClr val="000000"/>
                </a:solidFill>
                <a:effectLst/>
                <a:uLnTx/>
                <a:uFillTx/>
                <a:latin typeface="Arial"/>
                <a:ea typeface="+mn-ea"/>
                <a:cs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rPr>
              <a:t>pain</a:t>
            </a:r>
          </a:p>
        </p:txBody>
      </p:sp>
      <p:sp>
        <p:nvSpPr>
          <p:cNvPr id="92" name="TextBox 3"/>
          <p:cNvSpPr txBox="1">
            <a:spLocks noChangeArrowheads="1"/>
          </p:cNvSpPr>
          <p:nvPr/>
        </p:nvSpPr>
        <p:spPr bwMode="auto">
          <a:xfrm>
            <a:off x="7044269" y="2367727"/>
            <a:ext cx="804343"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Nausea</a:t>
            </a:r>
          </a:p>
        </p:txBody>
      </p:sp>
      <p:sp>
        <p:nvSpPr>
          <p:cNvPr id="93" name="TextBox 3"/>
          <p:cNvSpPr txBox="1">
            <a:spLocks noChangeArrowheads="1"/>
          </p:cNvSpPr>
          <p:nvPr/>
        </p:nvSpPr>
        <p:spPr bwMode="auto">
          <a:xfrm>
            <a:off x="7975601" y="2257656"/>
            <a:ext cx="804343" cy="42780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Joint</a:t>
            </a:r>
            <a:br>
              <a:rPr kumimoji="0" lang="en-US" sz="1200" b="1" i="0" u="none" strike="noStrike" kern="1200" cap="none" spc="0" normalizeH="0" baseline="0" noProof="0" dirty="0">
                <a:ln>
                  <a:noFill/>
                </a:ln>
                <a:solidFill>
                  <a:srgbClr val="000000"/>
                </a:solidFill>
                <a:effectLst/>
                <a:uLnTx/>
                <a:uFillTx/>
                <a:latin typeface="Arial"/>
                <a:ea typeface="+mn-ea"/>
                <a:cs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rPr>
              <a:t>ache</a:t>
            </a:r>
          </a:p>
        </p:txBody>
      </p:sp>
      <p:sp>
        <p:nvSpPr>
          <p:cNvPr id="94" name="TextBox 3"/>
          <p:cNvSpPr txBox="1">
            <a:spLocks noChangeArrowheads="1"/>
          </p:cNvSpPr>
          <p:nvPr/>
        </p:nvSpPr>
        <p:spPr bwMode="auto">
          <a:xfrm>
            <a:off x="8868203" y="2367727"/>
            <a:ext cx="982133" cy="2769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Headache</a:t>
            </a:r>
          </a:p>
        </p:txBody>
      </p:sp>
      <p:grpSp>
        <p:nvGrpSpPr>
          <p:cNvPr id="6" name="Group 5"/>
          <p:cNvGrpSpPr/>
          <p:nvPr/>
        </p:nvGrpSpPr>
        <p:grpSpPr>
          <a:xfrm>
            <a:off x="3543300" y="2657951"/>
            <a:ext cx="6278034" cy="660406"/>
            <a:chOff x="1828791" y="3185661"/>
            <a:chExt cx="6392343" cy="660406"/>
          </a:xfrm>
        </p:grpSpPr>
        <p:cxnSp>
          <p:nvCxnSpPr>
            <p:cNvPr id="61" name="Straight Connector 60"/>
            <p:cNvCxnSpPr/>
            <p:nvPr/>
          </p:nvCxnSpPr>
          <p:spPr>
            <a:xfrm>
              <a:off x="1828791" y="3185661"/>
              <a:ext cx="6392343" cy="0"/>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828791" y="3846067"/>
              <a:ext cx="6392343" cy="0"/>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99" name="Straight Connector 98"/>
          <p:cNvCxnSpPr/>
          <p:nvPr/>
        </p:nvCxnSpPr>
        <p:spPr>
          <a:xfrm>
            <a:off x="2108201" y="4234790"/>
            <a:ext cx="79629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372783" y="4385121"/>
            <a:ext cx="7522634" cy="954107"/>
            <a:chOff x="804333" y="4841687"/>
            <a:chExt cx="7522634" cy="954107"/>
          </a:xfrm>
        </p:grpSpPr>
        <p:sp>
          <p:nvSpPr>
            <p:cNvPr id="107" name="TextBox 106"/>
            <p:cNvSpPr txBox="1"/>
            <p:nvPr/>
          </p:nvSpPr>
          <p:spPr>
            <a:xfrm>
              <a:off x="804333" y="4841687"/>
              <a:ext cx="36279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majority of adverse events reported with sipuleucel-T (67.4%) were mild to moderate and consistent with a response to immunotherapy</a:t>
              </a:r>
              <a:endPar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TextBox 108"/>
            <p:cNvSpPr txBox="1"/>
            <p:nvPr/>
          </p:nvSpPr>
          <p:spPr>
            <a:xfrm>
              <a:off x="4699000" y="4913246"/>
              <a:ext cx="362796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 </a:t>
              </a:r>
              <a:r>
                <a:rPr kumimoji="0" lang="en-US" sz="1400" b="0" i="0" u="none" strike="noStrike" kern="1200" cap="none" spc="0" normalizeH="0" baseline="0" noProof="0" dirty="0" err="1">
                  <a:ln>
                    <a:noFill/>
                  </a:ln>
                  <a:solidFill>
                    <a:srgbClr val="000000"/>
                  </a:solidFill>
                  <a:effectLst/>
                  <a:uLnTx/>
                  <a:uFillTx/>
                  <a:latin typeface="Arial"/>
                  <a:ea typeface="+mn-ea"/>
                  <a:cs typeface="Arial"/>
                </a:rPr>
                <a:t>Sipuleucel</a:t>
              </a:r>
              <a:r>
                <a:rPr kumimoji="0" lang="en-US" sz="1400" b="0" i="0" u="none" strike="noStrike" kern="1200" cap="none" spc="0" normalizeH="0" baseline="0" noProof="0" dirty="0">
                  <a:ln>
                    <a:noFill/>
                  </a:ln>
                  <a:solidFill>
                    <a:srgbClr val="000000"/>
                  </a:solidFill>
                  <a:effectLst/>
                  <a:uLnTx/>
                  <a:uFillTx/>
                  <a:latin typeface="Arial"/>
                  <a:ea typeface="+mn-ea"/>
                  <a:cs typeface="Arial"/>
                </a:rPr>
                <a:t>-T does not require dosage adjustments, monitoring of liver/kidney function, or concomitant steroids</a:t>
              </a:r>
            </a:p>
          </p:txBody>
        </p:sp>
        <p:cxnSp>
          <p:nvCxnSpPr>
            <p:cNvPr id="110" name="Straight Connector 109"/>
            <p:cNvCxnSpPr/>
            <p:nvPr/>
          </p:nvCxnSpPr>
          <p:spPr>
            <a:xfrm>
              <a:off x="4584700" y="4864100"/>
              <a:ext cx="0" cy="845587"/>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2032001" y="1371600"/>
            <a:ext cx="5640387" cy="778933"/>
            <a:chOff x="317500" y="1638301"/>
            <a:chExt cx="6291203" cy="1054099"/>
          </a:xfrm>
          <a:solidFill>
            <a:schemeClr val="accent1"/>
          </a:solidFill>
        </p:grpSpPr>
        <p:pic>
          <p:nvPicPr>
            <p:cNvPr id="66" name="Picture 65" descr="SLIT 1.png"/>
            <p:cNvPicPr>
              <a:picLocks noChangeAspect="1"/>
            </p:cNvPicPr>
            <p:nvPr/>
          </p:nvPicPr>
          <p:blipFill rotWithShape="1">
            <a:blip r:embed="rId3">
              <a:extLst>
                <a:ext uri="{28A0092B-C50C-407E-A947-70E740481C1C}">
                  <a14:useLocalDpi xmlns:a14="http://schemas.microsoft.com/office/drawing/2010/main" val="0"/>
                </a:ext>
              </a:extLst>
            </a:blip>
            <a:srcRect l="5263"/>
            <a:stretch/>
          </p:blipFill>
          <p:spPr>
            <a:xfrm>
              <a:off x="317500" y="1638301"/>
              <a:ext cx="2374900" cy="1054099"/>
            </a:xfrm>
            <a:prstGeom prst="rect">
              <a:avLst/>
            </a:prstGeom>
            <a:grpFill/>
          </p:spPr>
        </p:pic>
        <p:sp>
          <p:nvSpPr>
            <p:cNvPr id="73" name="Round Same Side Corner Rectangle 72"/>
            <p:cNvSpPr/>
            <p:nvPr/>
          </p:nvSpPr>
          <p:spPr>
            <a:xfrm rot="5400000">
              <a:off x="3289291" y="-881005"/>
              <a:ext cx="520695" cy="6118129"/>
            </a:xfrm>
            <a:prstGeom prst="round2SameRect">
              <a:avLst>
                <a:gd name="adj1" fmla="val 8781"/>
                <a:gd name="adj2" fmla="val 0"/>
              </a:avLst>
            </a:prstGeom>
            <a:solidFill>
              <a:schemeClr val="accent6"/>
            </a:solidFill>
            <a:ln>
              <a:solidFill>
                <a:schemeClr val="accent6"/>
              </a:solidFill>
            </a:ln>
            <a:effectLst>
              <a:outerShdw blurRad="190500" dist="38100" dir="42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76" name="Round Same Side Corner Rectangle 75"/>
          <p:cNvSpPr/>
          <p:nvPr/>
        </p:nvSpPr>
        <p:spPr>
          <a:xfrm>
            <a:off x="2217914" y="1557544"/>
            <a:ext cx="5454473" cy="366000"/>
          </a:xfrm>
          <a:prstGeom prst="round2SameRect">
            <a:avLst>
              <a:gd name="adj1" fmla="val 0"/>
              <a:gd name="adj2" fmla="val 0"/>
            </a:avLst>
          </a:prstGeom>
          <a:noFill/>
          <a:ln w="25400">
            <a:noFill/>
          </a:ln>
          <a:effectLst/>
        </p:spPr>
        <p:style>
          <a:lnRef idx="1">
            <a:schemeClr val="accent1"/>
          </a:lnRef>
          <a:fillRef idx="3">
            <a:schemeClr val="accent1"/>
          </a:fillRef>
          <a:effectRef idx="2">
            <a:schemeClr val="accent1"/>
          </a:effectRef>
          <a:fontRef idx="minor">
            <a:schemeClr val="lt1"/>
          </a:fontRef>
        </p:style>
        <p:txBody>
          <a:bodyPr r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Most Common AEs (≥15%) in the sipuleucel-T Group* </a:t>
            </a:r>
            <a:endParaRPr kumimoji="0" lang="en-US" sz="1600" b="1" i="0" u="none" strike="noStrike" kern="1200" cap="none" spc="0" normalizeH="0" baseline="30000" noProof="0" dirty="0">
              <a:ln>
                <a:noFill/>
              </a:ln>
              <a:solidFill>
                <a:prstClr val="white"/>
              </a:solidFill>
              <a:effectLst/>
              <a:uLnTx/>
              <a:uFillTx/>
              <a:latin typeface="Arial"/>
              <a:ea typeface="+mn-ea"/>
              <a:cs typeface="Arial"/>
            </a:endParaRPr>
          </a:p>
        </p:txBody>
      </p:sp>
      <p:sp>
        <p:nvSpPr>
          <p:cNvPr id="55" name="Rectangle 54"/>
          <p:cNvSpPr/>
          <p:nvPr/>
        </p:nvSpPr>
        <p:spPr>
          <a:xfrm>
            <a:off x="2159001" y="3305126"/>
            <a:ext cx="1405457" cy="660400"/>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6" name="Rectangle 55"/>
          <p:cNvSpPr/>
          <p:nvPr/>
        </p:nvSpPr>
        <p:spPr>
          <a:xfrm>
            <a:off x="2159001" y="2644725"/>
            <a:ext cx="1405457" cy="660400"/>
          </a:xfrm>
          <a:prstGeom prst="rect">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7" name="TextBox 23"/>
          <p:cNvSpPr txBox="1">
            <a:spLocks noChangeArrowheads="1"/>
          </p:cNvSpPr>
          <p:nvPr/>
        </p:nvSpPr>
        <p:spPr bwMode="auto">
          <a:xfrm>
            <a:off x="2222485" y="2763254"/>
            <a:ext cx="1202267" cy="52322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Sip-T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(n=601)</a:t>
            </a:r>
          </a:p>
        </p:txBody>
      </p:sp>
      <p:sp>
        <p:nvSpPr>
          <p:cNvPr id="58" name="TextBox 23"/>
          <p:cNvSpPr txBox="1">
            <a:spLocks noChangeArrowheads="1"/>
          </p:cNvSpPr>
          <p:nvPr/>
        </p:nvSpPr>
        <p:spPr bwMode="auto">
          <a:xfrm>
            <a:off x="2222485" y="3389789"/>
            <a:ext cx="1202267" cy="52322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Arial"/>
              </a:rPr>
              <a:t>(n=303)</a:t>
            </a:r>
          </a:p>
        </p:txBody>
      </p:sp>
      <p:sp>
        <p:nvSpPr>
          <p:cNvPr id="8" name="TextBox 7">
            <a:extLst>
              <a:ext uri="{FF2B5EF4-FFF2-40B4-BE49-F238E27FC236}">
                <a16:creationId xmlns:a16="http://schemas.microsoft.com/office/drawing/2014/main" id="{9217A54A-E7CF-2E68-7115-6B0B886038AA}"/>
              </a:ext>
            </a:extLst>
          </p:cNvPr>
          <p:cNvSpPr txBox="1"/>
          <p:nvPr/>
        </p:nvSpPr>
        <p:spPr>
          <a:xfrm>
            <a:off x="2372783" y="5497201"/>
            <a:ext cx="7522634" cy="52322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a:ea typeface="+mn-ea"/>
                <a:cs typeface="+mn-cs"/>
              </a:rPr>
              <a:t>1.5% of patients </a:t>
            </a:r>
            <a:r>
              <a:rPr kumimoji="0" lang="en-US" sz="1400" b="0" i="0" u="none" strike="noStrike" kern="1200" cap="none" spc="0" normalizeH="0" baseline="0" noProof="0" dirty="0">
                <a:ln>
                  <a:noFill/>
                </a:ln>
                <a:solidFill>
                  <a:srgbClr val="000000"/>
                </a:solidFill>
                <a:effectLst/>
                <a:uLnTx/>
                <a:uFillTx/>
                <a:latin typeface="Calibri Light" panose="020F0302020204030204"/>
                <a:ea typeface="+mn-ea"/>
                <a:cs typeface="+mn-cs"/>
              </a:rPr>
              <a:t>in the pivotal trial discontinued treatment with sipuleucel-T due to adverse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91.8%</a:t>
            </a: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of patients in the sipuleucel-T group received a complete course of therapy</a:t>
            </a:r>
            <a:endParaRPr kumimoji="0" lang="en-US" sz="1400" b="0" i="0" u="none" strike="noStrike" kern="1200" cap="none" spc="0" normalizeH="0" baseline="30000" noProof="0" dirty="0">
              <a:ln>
                <a:noFill/>
              </a:ln>
              <a:solidFill>
                <a:prstClr val="black"/>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3414336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1957-3335-96D1-A4F2-BDA9D9219EB1}"/>
              </a:ext>
            </a:extLst>
          </p:cNvPr>
          <p:cNvSpPr>
            <a:spLocks noGrp="1"/>
          </p:cNvSpPr>
          <p:nvPr>
            <p:ph type="title"/>
          </p:nvPr>
        </p:nvSpPr>
        <p:spPr/>
        <p:txBody>
          <a:bodyPr>
            <a:normAutofit/>
          </a:bodyPr>
          <a:lstStyle/>
          <a:p>
            <a:r>
              <a:rPr lang="en-US" b="1" dirty="0"/>
              <a:t>PROCEED: Commitment Study, NCT0136890</a:t>
            </a:r>
            <a:br>
              <a:rPr lang="en-US" b="1" dirty="0"/>
            </a:br>
            <a:r>
              <a:rPr lang="en-US" sz="2200" b="1" dirty="0"/>
              <a:t>(</a:t>
            </a:r>
            <a:r>
              <a:rPr lang="en-US" sz="2400" dirty="0" err="1">
                <a:solidFill>
                  <a:srgbClr val="000000"/>
                </a:solidFill>
                <a:latin typeface="Arial"/>
                <a:cs typeface="Arial"/>
              </a:rPr>
              <a:t>Sipuleucel</a:t>
            </a:r>
            <a:r>
              <a:rPr lang="en-US" sz="2400" dirty="0">
                <a:solidFill>
                  <a:srgbClr val="000000"/>
                </a:solidFill>
                <a:latin typeface="Arial"/>
                <a:cs typeface="Arial"/>
              </a:rPr>
              <a:t>-T</a:t>
            </a:r>
            <a:r>
              <a:rPr lang="en-US" sz="2200" b="1" dirty="0"/>
              <a:t> Registry for the Observation, Collection, and Evaluation of Experience Data)</a:t>
            </a:r>
            <a:endParaRPr lang="en-US" b="1" dirty="0"/>
          </a:p>
        </p:txBody>
      </p:sp>
      <p:sp>
        <p:nvSpPr>
          <p:cNvPr id="6" name="TextBox 5">
            <a:extLst>
              <a:ext uri="{FF2B5EF4-FFF2-40B4-BE49-F238E27FC236}">
                <a16:creationId xmlns:a16="http://schemas.microsoft.com/office/drawing/2014/main" id="{0A58F303-2D08-305E-8D87-6685B870DC05}"/>
              </a:ext>
            </a:extLst>
          </p:cNvPr>
          <p:cNvSpPr txBox="1"/>
          <p:nvPr/>
        </p:nvSpPr>
        <p:spPr>
          <a:xfrm>
            <a:off x="9845204" y="5665441"/>
            <a:ext cx="21905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Higano CS, Armstrong AJ, Sartor AO, et al.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Cancer.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2019;125:4172-4180.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2"/>
              </a:rPr>
              <a:t>https://doi.org/10.1002/cncr.32445.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4A8AB3E0-920A-31B2-BFC4-2353971088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521978"/>
            <a:ext cx="8881533" cy="5159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A70A59D-18C0-2BDC-1C15-7A5B51BD5451}"/>
              </a:ext>
            </a:extLst>
          </p:cNvPr>
          <p:cNvSpPr txBox="1"/>
          <p:nvPr/>
        </p:nvSpPr>
        <p:spPr>
          <a:xfrm>
            <a:off x="9845204" y="2531881"/>
            <a:ext cx="202353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Primary Endpoint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Subject Incidence of Cerebrovascular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Secondary Endpoint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spTree>
    <p:extLst>
      <p:ext uri="{BB962C8B-B14F-4D97-AF65-F5344CB8AC3E}">
        <p14:creationId xmlns:p14="http://schemas.microsoft.com/office/powerpoint/2010/main" val="1869461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7358-20C0-2922-8767-70CFD971DBC4}"/>
              </a:ext>
            </a:extLst>
          </p:cNvPr>
          <p:cNvSpPr>
            <a:spLocks noGrp="1"/>
          </p:cNvSpPr>
          <p:nvPr>
            <p:ph type="title"/>
          </p:nvPr>
        </p:nvSpPr>
        <p:spPr>
          <a:xfrm>
            <a:off x="838200" y="0"/>
            <a:ext cx="10515600" cy="1325563"/>
          </a:xfrm>
        </p:spPr>
        <p:txBody>
          <a:bodyPr/>
          <a:lstStyle/>
          <a:p>
            <a:r>
              <a:rPr lang="en-US" b="1" dirty="0"/>
              <a:t>PROCEED: Serious Adverse Events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2260"/>
            <a:ext cx="6883400" cy="4693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 Placeholder 7"/>
          <p:cNvSpPr txBox="1">
            <a:spLocks/>
          </p:cNvSpPr>
          <p:nvPr/>
        </p:nvSpPr>
        <p:spPr>
          <a:xfrm>
            <a:off x="8212666" y="3024188"/>
            <a:ext cx="3587475" cy="2168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The most common SAEs were disease progression, cerebrovascular accident, chills, syncope and device-related infection, pulmonary embolism and pyrexia</a:t>
            </a:r>
          </a:p>
        </p:txBody>
      </p:sp>
      <p:sp>
        <p:nvSpPr>
          <p:cNvPr id="9" name="TextBox 8">
            <a:extLst>
              <a:ext uri="{FF2B5EF4-FFF2-40B4-BE49-F238E27FC236}">
                <a16:creationId xmlns:a16="http://schemas.microsoft.com/office/drawing/2014/main" id="{8ECEFF82-4964-13A4-AE95-7FF605CE871A}"/>
              </a:ext>
            </a:extLst>
          </p:cNvPr>
          <p:cNvSpPr txBox="1"/>
          <p:nvPr/>
        </p:nvSpPr>
        <p:spPr>
          <a:xfrm>
            <a:off x="694267" y="6119336"/>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Higano CS, Armstrong AJ, Sartor AO, et al. Real-world outcomes of sipuleucel-T treatment in PROCEED, a prospective registry of men with metastatic castration-resistant prostate cancer.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Cancer.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2019;125:4172-4180.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4"/>
              </a:rPr>
              <a:t>https://doi.org/10.1002/cncr.32445.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969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407262-CE75-9013-8275-109A51DF6693}"/>
              </a:ext>
            </a:extLst>
          </p:cNvPr>
          <p:cNvSpPr>
            <a:spLocks noGrp="1"/>
          </p:cNvSpPr>
          <p:nvPr>
            <p:ph type="title"/>
          </p:nvPr>
        </p:nvSpPr>
        <p:spPr/>
        <p:txBody>
          <a:bodyPr>
            <a:normAutofit/>
          </a:bodyPr>
          <a:lstStyle/>
          <a:p>
            <a:r>
              <a:rPr lang="en-US" dirty="0"/>
              <a:t>PROCEED: Overall Survival by Baseline PSA Quartile</a:t>
            </a:r>
          </a:p>
        </p:txBody>
      </p:sp>
      <p:sp>
        <p:nvSpPr>
          <p:cNvPr id="21" name="Content Placeholder 20">
            <a:extLst>
              <a:ext uri="{FF2B5EF4-FFF2-40B4-BE49-F238E27FC236}">
                <a16:creationId xmlns:a16="http://schemas.microsoft.com/office/drawing/2014/main" id="{E8921EA6-0C83-232A-FCC4-13614CBEBDF5}"/>
              </a:ext>
            </a:extLst>
          </p:cNvPr>
          <p:cNvSpPr>
            <a:spLocks noGrp="1"/>
          </p:cNvSpPr>
          <p:nvPr>
            <p:ph sz="half" idx="2"/>
          </p:nvPr>
        </p:nvSpPr>
        <p:spPr/>
        <p:txBody>
          <a:bodyPr>
            <a:normAutofit/>
          </a:bodyPr>
          <a:lstStyle/>
          <a:p>
            <a:pPr algn="l"/>
            <a:r>
              <a:rPr lang="en-US" sz="2000" b="0" i="0" u="none" strike="noStrike" baseline="0" dirty="0">
                <a:latin typeface="AGaramondPro-Regular"/>
              </a:rPr>
              <a:t>The hazard ratios for each quartile versus the </a:t>
            </a:r>
            <a:r>
              <a:rPr lang="it-IT" sz="2000" b="0" i="0" u="none" strike="noStrike" baseline="0" dirty="0">
                <a:latin typeface="AGaramondPro-Regular"/>
              </a:rPr>
              <a:t>lowest quartile were:</a:t>
            </a:r>
          </a:p>
          <a:p>
            <a:pPr lvl="1"/>
            <a:r>
              <a:rPr lang="it-IT" sz="1800" dirty="0">
                <a:latin typeface="AGaramondPro-Regular"/>
              </a:rPr>
              <a:t>Q2 vs Q1, </a:t>
            </a:r>
            <a:r>
              <a:rPr lang="it-IT" sz="1800" b="0" i="0" u="none" strike="noStrike" baseline="0" dirty="0">
                <a:latin typeface="AGaramondPro-Regular"/>
              </a:rPr>
              <a:t>1.6 (95% CI, 1.3-1.9)</a:t>
            </a:r>
          </a:p>
          <a:p>
            <a:pPr lvl="1"/>
            <a:r>
              <a:rPr lang="it-IT" sz="1800" dirty="0">
                <a:latin typeface="AGaramondPro-Regular"/>
              </a:rPr>
              <a:t>Q3 vs Q1, </a:t>
            </a:r>
            <a:r>
              <a:rPr lang="it-IT" sz="1800" b="0" i="0" u="none" strike="noStrike" baseline="0" dirty="0">
                <a:latin typeface="AGaramondPro-Regular"/>
              </a:rPr>
              <a:t>2.0 (95% CI, </a:t>
            </a:r>
            <a:r>
              <a:rPr lang="en-US" sz="1800" b="0" i="0" u="none" strike="noStrike" baseline="0" dirty="0">
                <a:latin typeface="AGaramondPro-Regular"/>
              </a:rPr>
              <a:t>1.7-2.4)</a:t>
            </a:r>
          </a:p>
          <a:p>
            <a:pPr lvl="1"/>
            <a:r>
              <a:rPr lang="it-IT" sz="1800" dirty="0">
                <a:latin typeface="AGaramondPro-Regular"/>
              </a:rPr>
              <a:t>Q4 vs Q1,</a:t>
            </a:r>
            <a:r>
              <a:rPr lang="en-US" sz="1800" b="0" i="0" u="none" strike="noStrike" baseline="0" dirty="0">
                <a:latin typeface="AGaramondPro-Regular"/>
              </a:rPr>
              <a:t> 3.0 (95% CI, 2.6-3.6)</a:t>
            </a:r>
            <a:endParaRPr lang="en-US" sz="1800" dirty="0"/>
          </a:p>
          <a:p>
            <a:endParaRPr lang="en-US" sz="2000" dirty="0"/>
          </a:p>
        </p:txBody>
      </p:sp>
      <p:graphicFrame>
        <p:nvGraphicFramePr>
          <p:cNvPr id="24" name="Content Placeholder 7">
            <a:extLst>
              <a:ext uri="{FF2B5EF4-FFF2-40B4-BE49-F238E27FC236}">
                <a16:creationId xmlns:a16="http://schemas.microsoft.com/office/drawing/2014/main" id="{7AC446E9-E330-D736-9B5E-C4077C3E0646}"/>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a:extLst>
              <a:ext uri="{FF2B5EF4-FFF2-40B4-BE49-F238E27FC236}">
                <a16:creationId xmlns:a16="http://schemas.microsoft.com/office/drawing/2014/main" id="{C642156D-0977-D584-AFC8-8F2448DCE2AE}"/>
              </a:ext>
            </a:extLst>
          </p:cNvPr>
          <p:cNvSpPr txBox="1"/>
          <p:nvPr/>
        </p:nvSpPr>
        <p:spPr>
          <a:xfrm>
            <a:off x="169780" y="6176963"/>
            <a:ext cx="73950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Abbreviations: CI, confidence interval;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lte</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less than or equal to; PSA: prostate-specific antigen; Q#, #th quartile;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Higano CS, Armstrong AJ, Sartor AO, et al. Real-world outcomes of sipuleucel-T treatment in PROCEED, a prospective registry of men with metastatic castration-resistant prostate cancer.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Cancer.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2019;125:4172-4180.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rPr>
              <a:t>https://doi.org/10.1002/cncr.32445.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731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DF3C-008C-8F35-A489-F1F704B58C9C}"/>
              </a:ext>
            </a:extLst>
          </p:cNvPr>
          <p:cNvSpPr>
            <a:spLocks noGrp="1"/>
          </p:cNvSpPr>
          <p:nvPr>
            <p:ph type="title"/>
          </p:nvPr>
        </p:nvSpPr>
        <p:spPr>
          <a:xfrm>
            <a:off x="838200" y="121258"/>
            <a:ext cx="10515600" cy="1099076"/>
          </a:xfrm>
        </p:spPr>
        <p:txBody>
          <a:bodyPr/>
          <a:lstStyle/>
          <a:p>
            <a:r>
              <a:rPr lang="en-US" dirty="0"/>
              <a:t>McKay et al: Overall Survival</a:t>
            </a:r>
          </a:p>
        </p:txBody>
      </p:sp>
      <p:sp>
        <p:nvSpPr>
          <p:cNvPr id="6" name="TextBox 5">
            <a:extLst>
              <a:ext uri="{FF2B5EF4-FFF2-40B4-BE49-F238E27FC236}">
                <a16:creationId xmlns:a16="http://schemas.microsoft.com/office/drawing/2014/main" id="{A353928D-08D1-B0B3-0D01-BEE9F61233FB}"/>
              </a:ext>
            </a:extLst>
          </p:cNvPr>
          <p:cNvSpPr txBox="1"/>
          <p:nvPr/>
        </p:nvSpPr>
        <p:spPr>
          <a:xfrm>
            <a:off x="76200" y="616970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McKay RR, Hafron JM, Ferro C, et al. A Retrospective Observational Analysis of Overall Survival with Sipuleucel-T in Medicare Beneficiaries Treated for Advanced Prostate Cancer.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Adv </a:t>
            </a:r>
            <a:r>
              <a:rPr kumimoji="0" lang="en-US" sz="12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Ther</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2020;37(12):4910-4929.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rPr>
              <a:t>https://doi.org/10.1007/s12325-020-01509-5.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Content Placeholder 13" descr="A screenshot of a cell phone&#10;&#10;Description automatically generated">
            <a:extLst>
              <a:ext uri="{FF2B5EF4-FFF2-40B4-BE49-F238E27FC236}">
                <a16:creationId xmlns:a16="http://schemas.microsoft.com/office/drawing/2014/main" id="{30C245F7-1018-0BC4-A11A-362741B1242A}"/>
              </a:ext>
            </a:extLst>
          </p:cNvPr>
          <p:cNvPicPr>
            <a:picLocks noGrp="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365939" y="1551304"/>
            <a:ext cx="4126119" cy="4351338"/>
          </a:xfrm>
          <a:prstGeom prst="rect">
            <a:avLst/>
          </a:prstGeom>
        </p:spPr>
      </p:pic>
      <p:cxnSp>
        <p:nvCxnSpPr>
          <p:cNvPr id="16" name="Straight Arrow Connector 15">
            <a:extLst>
              <a:ext uri="{FF2B5EF4-FFF2-40B4-BE49-F238E27FC236}">
                <a16:creationId xmlns:a16="http://schemas.microsoft.com/office/drawing/2014/main" id="{3DA5795D-6FE0-2F5E-86D8-05BF5101788A}"/>
              </a:ext>
            </a:extLst>
          </p:cNvPr>
          <p:cNvCxnSpPr>
            <a:cxnSpLocks/>
          </p:cNvCxnSpPr>
          <p:nvPr/>
        </p:nvCxnSpPr>
        <p:spPr>
          <a:xfrm flipV="1">
            <a:off x="4555067" y="1893147"/>
            <a:ext cx="2226732" cy="11994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Content Placeholder 4" descr="A screenshot of text&#10;&#10;Description automatically generated">
            <a:extLst>
              <a:ext uri="{FF2B5EF4-FFF2-40B4-BE49-F238E27FC236}">
                <a16:creationId xmlns:a16="http://schemas.microsoft.com/office/drawing/2014/main" id="{798A7BC9-7C73-5810-81C0-AB154785485D}"/>
              </a:ext>
            </a:extLst>
          </p:cNvPr>
          <p:cNvPicPr>
            <a:picLocks noGrp="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699943" y="920250"/>
            <a:ext cx="4992478" cy="5724390"/>
          </a:xfrm>
          <a:prstGeom prst="rect">
            <a:avLst/>
          </a:prstGeom>
        </p:spPr>
      </p:pic>
      <p:cxnSp>
        <p:nvCxnSpPr>
          <p:cNvPr id="9" name="Straight Arrow Connector 8">
            <a:extLst>
              <a:ext uri="{FF2B5EF4-FFF2-40B4-BE49-F238E27FC236}">
                <a16:creationId xmlns:a16="http://schemas.microsoft.com/office/drawing/2014/main" id="{E10F062E-1D72-D02D-711B-7F5A47C649B2}"/>
              </a:ext>
            </a:extLst>
          </p:cNvPr>
          <p:cNvCxnSpPr>
            <a:cxnSpLocks/>
          </p:cNvCxnSpPr>
          <p:nvPr/>
        </p:nvCxnSpPr>
        <p:spPr>
          <a:xfrm flipV="1">
            <a:off x="4555067" y="4134167"/>
            <a:ext cx="2226732" cy="620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4A9026A2-54ED-9B6F-6067-750C78FE29DA}"/>
              </a:ext>
            </a:extLst>
          </p:cNvPr>
          <p:cNvSpPr txBox="1"/>
          <p:nvPr/>
        </p:nvSpPr>
        <p:spPr>
          <a:xfrm>
            <a:off x="7718603" y="684122"/>
            <a:ext cx="380450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libri" panose="020F0502020204030204"/>
                <a:ea typeface="+mn-ea"/>
                <a:cs typeface="+mn-cs"/>
              </a:rPr>
              <a:t>Direct Adjusted Survivor Functions</a:t>
            </a:r>
          </a:p>
        </p:txBody>
      </p:sp>
    </p:spTree>
    <p:extLst>
      <p:ext uri="{BB962C8B-B14F-4D97-AF65-F5344CB8AC3E}">
        <p14:creationId xmlns:p14="http://schemas.microsoft.com/office/powerpoint/2010/main" val="1164175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EA8D-EBE7-867D-53C8-8AB6959DB8A6}"/>
              </a:ext>
            </a:extLst>
          </p:cNvPr>
          <p:cNvSpPr>
            <a:spLocks noGrp="1"/>
          </p:cNvSpPr>
          <p:nvPr>
            <p:ph type="title"/>
          </p:nvPr>
        </p:nvSpPr>
        <p:spPr/>
        <p:txBody>
          <a:bodyPr/>
          <a:lstStyle/>
          <a:p>
            <a:r>
              <a:rPr lang="en-US" b="1" dirty="0"/>
              <a:t>McKay et al: Medicare Analyses</a:t>
            </a:r>
            <a:br>
              <a:rPr lang="en-US" b="1" dirty="0"/>
            </a:br>
            <a:r>
              <a:rPr lang="en-US" b="1" i="1" dirty="0"/>
              <a:t>Top-Line Results</a:t>
            </a:r>
          </a:p>
        </p:txBody>
      </p:sp>
      <p:sp>
        <p:nvSpPr>
          <p:cNvPr id="3" name="Content Placeholder 2">
            <a:extLst>
              <a:ext uri="{FF2B5EF4-FFF2-40B4-BE49-F238E27FC236}">
                <a16:creationId xmlns:a16="http://schemas.microsoft.com/office/drawing/2014/main" id="{D069B62F-C790-4B31-B84B-8B775B48FE45}"/>
              </a:ext>
            </a:extLst>
          </p:cNvPr>
          <p:cNvSpPr>
            <a:spLocks noGrp="1"/>
          </p:cNvSpPr>
          <p:nvPr>
            <p:ph idx="1"/>
          </p:nvPr>
        </p:nvSpPr>
        <p:spPr/>
        <p:txBody>
          <a:bodyPr>
            <a:normAutofit fontScale="92500" lnSpcReduction="10000"/>
          </a:bodyPr>
          <a:lstStyle/>
          <a:p>
            <a:r>
              <a:rPr lang="en-US" sz="1867" dirty="0"/>
              <a:t>We analyzed data from male Medicare beneficiaries who started mCRPC treatment in 2014 and received either sipuleucel-T or androgen-receptor signaling pathway inhibitors (ASPIs) and who either had 3 years of data available or died during that time. </a:t>
            </a:r>
          </a:p>
          <a:p>
            <a:r>
              <a:rPr lang="en-US" sz="1867" dirty="0"/>
              <a:t>We observed that sipuleucel-T use was independently associated with longer overall survival (OS), after controlling for known confounders, regardless of line of use.</a:t>
            </a:r>
          </a:p>
          <a:p>
            <a:endParaRPr lang="en-US" sz="1867" dirty="0"/>
          </a:p>
          <a:p>
            <a:pPr lvl="1"/>
            <a:r>
              <a:rPr lang="en-US" sz="1867" dirty="0"/>
              <a:t>Comparing </a:t>
            </a:r>
            <a:r>
              <a:rPr lang="en-US" sz="1867" u="sng" dirty="0"/>
              <a:t>first-line use</a:t>
            </a:r>
            <a:r>
              <a:rPr lang="en-US" sz="1867" dirty="0"/>
              <a:t>, we observed a </a:t>
            </a:r>
            <a:r>
              <a:rPr lang="en-US" sz="1867" b="1" dirty="0"/>
              <a:t>13.9-month difference in OS</a:t>
            </a:r>
            <a:r>
              <a:rPr lang="en-US" sz="1867" dirty="0"/>
              <a:t> </a:t>
            </a:r>
          </a:p>
          <a:p>
            <a:pPr lvl="2"/>
            <a:r>
              <a:rPr lang="en-US" sz="1867" i="1" dirty="0"/>
              <a:t>34.9 months </a:t>
            </a:r>
            <a:r>
              <a:rPr lang="en-US" sz="1867" dirty="0"/>
              <a:t>of OS with sipuleucel-T (n=647) and </a:t>
            </a:r>
          </a:p>
          <a:p>
            <a:pPr lvl="2"/>
            <a:r>
              <a:rPr lang="en-US" sz="1867" i="1" dirty="0"/>
              <a:t>21.0 months </a:t>
            </a:r>
            <a:r>
              <a:rPr lang="en-US" sz="1867" dirty="0"/>
              <a:t>of OS with ASPIs (n=4,810)</a:t>
            </a:r>
          </a:p>
          <a:p>
            <a:pPr lvl="2"/>
            <a:r>
              <a:rPr lang="en-US" sz="1867" dirty="0"/>
              <a:t>Adjusted hazard ratio, 0.56 (95%CI: 0.494-0.627)</a:t>
            </a:r>
          </a:p>
          <a:p>
            <a:pPr lvl="2"/>
            <a:endParaRPr lang="en-US" sz="1867" dirty="0"/>
          </a:p>
          <a:p>
            <a:pPr lvl="1"/>
            <a:r>
              <a:rPr lang="en-US" sz="1867" dirty="0"/>
              <a:t>Comparing </a:t>
            </a:r>
            <a:r>
              <a:rPr lang="en-US" sz="1867" u="sng" dirty="0"/>
              <a:t>any-line use</a:t>
            </a:r>
            <a:r>
              <a:rPr lang="en-US" sz="1867" dirty="0"/>
              <a:t>, we observed a </a:t>
            </a:r>
            <a:r>
              <a:rPr lang="en-US" sz="1867" b="1" dirty="0"/>
              <a:t>14.5-month difference in OS</a:t>
            </a:r>
            <a:r>
              <a:rPr lang="en-US" sz="1867" dirty="0"/>
              <a:t> </a:t>
            </a:r>
          </a:p>
          <a:p>
            <a:pPr lvl="2"/>
            <a:r>
              <a:rPr lang="en-US" sz="1867" i="1" dirty="0"/>
              <a:t>35.2 months </a:t>
            </a:r>
            <a:r>
              <a:rPr lang="en-US" sz="1867" dirty="0"/>
              <a:t>of OS in patients who </a:t>
            </a:r>
            <a:r>
              <a:rPr lang="en-US" sz="1867" u="sng" dirty="0"/>
              <a:t>ever</a:t>
            </a:r>
            <a:r>
              <a:rPr lang="en-US" sz="1867" dirty="0"/>
              <a:t> received sipuleucel-T (n=906) and </a:t>
            </a:r>
          </a:p>
          <a:p>
            <a:pPr lvl="2"/>
            <a:r>
              <a:rPr lang="en-US" sz="1867" i="1" dirty="0"/>
              <a:t>20.7 months </a:t>
            </a:r>
            <a:r>
              <a:rPr lang="en-US" sz="1867" dirty="0"/>
              <a:t>of OS in patients who received ASPIs and never sipuleucel-T (n=5,092)</a:t>
            </a:r>
          </a:p>
          <a:p>
            <a:pPr lvl="2"/>
            <a:r>
              <a:rPr lang="en-US" sz="1867" dirty="0"/>
              <a:t>Adjusted hazard ratio, 0.59 (95%CI: 0.527-0.651)</a:t>
            </a:r>
          </a:p>
        </p:txBody>
      </p:sp>
      <p:sp>
        <p:nvSpPr>
          <p:cNvPr id="6" name="TextBox 5">
            <a:extLst>
              <a:ext uri="{FF2B5EF4-FFF2-40B4-BE49-F238E27FC236}">
                <a16:creationId xmlns:a16="http://schemas.microsoft.com/office/drawing/2014/main" id="{2B661DF2-BE3C-4DE2-A858-EDF3E9818899}"/>
              </a:ext>
            </a:extLst>
          </p:cNvPr>
          <p:cNvSpPr txBox="1"/>
          <p:nvPr/>
        </p:nvSpPr>
        <p:spPr>
          <a:xfrm flipH="1">
            <a:off x="1" y="6447631"/>
            <a:ext cx="3459892" cy="379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McKay RR, </a:t>
            </a:r>
            <a:r>
              <a:rPr kumimoji="0" lang="en-US" sz="933" b="0" i="0" u="none" strike="noStrike" kern="1200" cap="none" spc="0" normalizeH="0" baseline="0" noProof="0" dirty="0" err="1">
                <a:ln>
                  <a:noFill/>
                </a:ln>
                <a:solidFill>
                  <a:prstClr val="black"/>
                </a:solidFill>
                <a:effectLst/>
                <a:uLnTx/>
                <a:uFillTx/>
                <a:latin typeface="Calibri" panose="020F0502020204030204"/>
                <a:ea typeface="+mn-ea"/>
                <a:cs typeface="+mn-cs"/>
              </a:rPr>
              <a:t>Hafron</a:t>
            </a: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 JM, Ferro C, et al. </a:t>
            </a:r>
            <a:r>
              <a:rPr kumimoji="0" lang="en-US" sz="933" b="0" i="0" u="sng" strike="noStrike" kern="1200" cap="none" spc="0" normalizeH="0" baseline="0" noProof="0" dirty="0">
                <a:ln>
                  <a:noFill/>
                </a:ln>
                <a:solidFill>
                  <a:prstClr val="black"/>
                </a:solidFill>
                <a:effectLst/>
                <a:uLnTx/>
                <a:uFillTx/>
                <a:latin typeface="Calibri" panose="020F0502020204030204"/>
                <a:ea typeface="+mn-ea"/>
                <a:cs typeface="+mn-cs"/>
              </a:rPr>
              <a:t>Adv Therapy</a:t>
            </a: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 https://doi.org/10.1007/s12325-020-01509-5 </a:t>
            </a:r>
          </a:p>
        </p:txBody>
      </p:sp>
    </p:spTree>
    <p:extLst>
      <p:ext uri="{BB962C8B-B14F-4D97-AF65-F5344CB8AC3E}">
        <p14:creationId xmlns:p14="http://schemas.microsoft.com/office/powerpoint/2010/main" val="1254652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539723" y="222991"/>
            <a:ext cx="10547325" cy="548216"/>
          </a:xfrm>
        </p:spPr>
        <p:txBody>
          <a:bodyPr vert="horz" lIns="97907" tIns="45720" rIns="97907" bIns="45720" rtlCol="0" anchor="t">
            <a:normAutofit fontScale="90000"/>
          </a:bodyPr>
          <a:lstStyle/>
          <a:p>
            <a:pPr defTabSz="914354">
              <a:defRPr/>
            </a:pPr>
            <a:r>
              <a:rPr lang="en-US" dirty="0"/>
              <a:t>Phase 3 trial of </a:t>
            </a:r>
            <a:r>
              <a:rPr lang="en-US" dirty="0" err="1"/>
              <a:t>PARPi</a:t>
            </a:r>
            <a:r>
              <a:rPr lang="en-US" dirty="0"/>
              <a:t> + AR signaling inhibitor</a:t>
            </a:r>
            <a:br>
              <a:rPr lang="en-US" dirty="0"/>
            </a:br>
            <a:r>
              <a:rPr lang="en-US" dirty="0"/>
              <a:t> in 1</a:t>
            </a:r>
            <a:r>
              <a:rPr lang="en-US" baseline="30000" dirty="0"/>
              <a:t>st</a:t>
            </a:r>
            <a:r>
              <a:rPr lang="en-US" dirty="0"/>
              <a:t> line </a:t>
            </a:r>
            <a:r>
              <a:rPr lang="en-US" dirty="0" err="1"/>
              <a:t>mCRPC</a:t>
            </a:r>
            <a:r>
              <a:rPr lang="en-US" dirty="0"/>
              <a:t> setting</a:t>
            </a:r>
            <a:br>
              <a:rPr lang="en-US" dirty="0"/>
            </a:br>
            <a:endParaRPr lang="en-US" altLang="en-US" dirty="0">
              <a:solidFill>
                <a:schemeClr val="accent6"/>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789518" y="1522394"/>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PROpel: Abiraterone + Olaparib </a:t>
            </a:r>
            <a:r>
              <a:rPr kumimoji="0" lang="en-US" sz="2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1</a:t>
            </a:r>
            <a:endParaRPr kumimoji="0" lang="en-US" sz="2200" b="1" i="0" u="none" strike="noStrike" kern="1200" cap="none" spc="0" normalizeH="0" baseline="0" noProof="0" dirty="0">
              <a:ln>
                <a:noFill/>
              </a:ln>
              <a:solidFill>
                <a:prstClr val="black"/>
              </a:solidFill>
              <a:effectLst/>
              <a:uLnTx/>
              <a:uFillTx/>
              <a:latin typeface="DIN 2014"/>
              <a:ea typeface="+mn-ea"/>
              <a:cs typeface="+mn-cs"/>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8838183" y="1791559"/>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10462094" y="1583953"/>
            <a:ext cx="745988" cy="575018"/>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776814" y="2635815"/>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MAGNITUDE: Abiraterone + Niraparib</a:t>
            </a:r>
            <a:r>
              <a:rPr kumimoji="0" lang="en-US"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 2</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8838184" y="2830567"/>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Presented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10462094" y="2739598"/>
            <a:ext cx="745986" cy="575018"/>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789518" y="3826985"/>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TALAPRO-2: Enzalutamide + Talazoparib</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776815" y="4966737"/>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CASPAR: Enzalutamide + Rucaparib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Enrolling</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21" name="TextBox 20">
            <a:extLst>
              <a:ext uri="{FF2B5EF4-FFF2-40B4-BE49-F238E27FC236}">
                <a16:creationId xmlns:a16="http://schemas.microsoft.com/office/drawing/2014/main" id="{73F533CF-2A3C-47BA-AAB2-7D80E15ABE14}"/>
              </a:ext>
            </a:extLst>
          </p:cNvPr>
          <p:cNvSpPr txBox="1"/>
          <p:nvPr/>
        </p:nvSpPr>
        <p:spPr bwMode="gray">
          <a:xfrm>
            <a:off x="8838183" y="4045495"/>
            <a:ext cx="1316470" cy="333373"/>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Presented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pic>
        <p:nvPicPr>
          <p:cNvPr id="31" name="Graphic 30" descr="Gauge with solid fill">
            <a:extLst>
              <a:ext uri="{FF2B5EF4-FFF2-40B4-BE49-F238E27FC236}">
                <a16:creationId xmlns:a16="http://schemas.microsoft.com/office/drawing/2014/main" id="{E80AE472-2F1A-4A3E-BD47-6D83FDBC2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3680" y="4909040"/>
            <a:ext cx="914400" cy="914400"/>
          </a:xfrm>
          <a:prstGeom prst="rect">
            <a:avLst/>
          </a:prstGeom>
        </p:spPr>
      </p:pic>
      <p:sp>
        <p:nvSpPr>
          <p:cNvPr id="19" name="TextBox 18">
            <a:extLst>
              <a:ext uri="{FF2B5EF4-FFF2-40B4-BE49-F238E27FC236}">
                <a16:creationId xmlns:a16="http://schemas.microsoft.com/office/drawing/2014/main" id="{97AECC67-D8AA-49AB-AD8E-92936EFD69E3}"/>
              </a:ext>
            </a:extLst>
          </p:cNvPr>
          <p:cNvSpPr txBox="1"/>
          <p:nvPr/>
        </p:nvSpPr>
        <p:spPr>
          <a:xfrm>
            <a:off x="789518" y="5768953"/>
            <a:ext cx="10175790" cy="625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Clarke NW et al., NEJM Evidence. 2022 Aug 23;1(9):EVIDoa2200043.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et al., JCO. 2022 Feb 20;40(6_suppl):12–12. Kim Chi, (2022 Genitourinary cancers symposium (ASCO GU). Abstract #12)</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534E48F8-4771-4E44-84FF-5FF612334796}"/>
              </a:ext>
            </a:extLst>
          </p:cNvPr>
          <p:cNvGrpSpPr/>
          <p:nvPr/>
        </p:nvGrpSpPr>
        <p:grpSpPr>
          <a:xfrm>
            <a:off x="10554341" y="3906594"/>
            <a:ext cx="745986" cy="575018"/>
            <a:chOff x="10217439" y="1869878"/>
            <a:chExt cx="857026" cy="751048"/>
          </a:xfrm>
        </p:grpSpPr>
        <p:pic>
          <p:nvPicPr>
            <p:cNvPr id="22" name="Graphic 21" descr="Checkmark with solid fill">
              <a:extLst>
                <a:ext uri="{FF2B5EF4-FFF2-40B4-BE49-F238E27FC236}">
                  <a16:creationId xmlns:a16="http://schemas.microsoft.com/office/drawing/2014/main" id="{15FF40D1-E7D6-4041-B832-0AA0F218A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24" name="Rectangle: Rounded Corners 23">
              <a:extLst>
                <a:ext uri="{FF2B5EF4-FFF2-40B4-BE49-F238E27FC236}">
                  <a16:creationId xmlns:a16="http://schemas.microsoft.com/office/drawing/2014/main" id="{3C2BB2A9-9256-48BE-AB9C-400F7295D6AC}"/>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3" name="Rectangle 2">
            <a:extLst>
              <a:ext uri="{FF2B5EF4-FFF2-40B4-BE49-F238E27FC236}">
                <a16:creationId xmlns:a16="http://schemas.microsoft.com/office/drawing/2014/main" id="{713DE032-DEF0-C844-6607-0B41D549A6E6}"/>
              </a:ext>
            </a:extLst>
          </p:cNvPr>
          <p:cNvSpPr/>
          <p:nvPr/>
        </p:nvSpPr>
        <p:spPr>
          <a:xfrm>
            <a:off x="177031" y="6461012"/>
            <a:ext cx="2286767" cy="36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64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rgbClr val="0432FF"/>
                </a:solidFill>
              </a:rPr>
              <a:t>Module 1 – </a:t>
            </a:r>
            <a:r>
              <a:rPr lang="en-US" sz="2500" dirty="0">
                <a:solidFill>
                  <a:schemeClr val="tx1"/>
                </a:solidFill>
              </a:rPr>
              <a:t>Management Approaches for Nonmetastatic Prostate Cancer — </a:t>
            </a:r>
            <a:br>
              <a:rPr lang="en-US" sz="2500" dirty="0">
                <a:solidFill>
                  <a:schemeClr val="tx1"/>
                </a:solidFill>
              </a:rPr>
            </a:br>
            <a:r>
              <a:rPr lang="en-US" sz="2500" dirty="0">
                <a:solidFill>
                  <a:schemeClr val="tx1"/>
                </a:solidFill>
              </a:rPr>
              <a:t>Dr Freedland</a:t>
            </a:r>
          </a:p>
          <a:p>
            <a:pPr marL="98425" indent="0">
              <a:lnSpc>
                <a:spcPct val="100000"/>
              </a:lnSpc>
              <a:spcBef>
                <a:spcPts val="1600"/>
              </a:spcBef>
              <a:spcAft>
                <a:spcPts val="0"/>
              </a:spcAft>
              <a:buNone/>
            </a:pPr>
            <a:r>
              <a:rPr lang="en-US" sz="2500" dirty="0">
                <a:solidFill>
                  <a:srgbClr val="0432FF"/>
                </a:solidFill>
              </a:rPr>
              <a:t>Module 2 – </a:t>
            </a:r>
            <a:r>
              <a:rPr lang="en-US" sz="2500" dirty="0">
                <a:solidFill>
                  <a:schemeClr val="tx1"/>
                </a:solidFill>
              </a:rPr>
              <a:t>Optimizing the Care of Patients with Metastatic Hormone-Sensitive Prostate Cancer (</a:t>
            </a:r>
            <a:r>
              <a:rPr lang="en-US" sz="2500" dirty="0" err="1">
                <a:solidFill>
                  <a:schemeClr val="tx1"/>
                </a:solidFill>
              </a:rPr>
              <a:t>mHSPC</a:t>
            </a:r>
            <a:r>
              <a:rPr lang="en-US" sz="2500" dirty="0">
                <a:solidFill>
                  <a:schemeClr val="tx1"/>
                </a:solidFill>
              </a:rPr>
              <a:t>) — Dr Saad</a:t>
            </a:r>
          </a:p>
          <a:p>
            <a:pPr marL="98425" indent="0">
              <a:lnSpc>
                <a:spcPct val="100000"/>
              </a:lnSpc>
              <a:spcBef>
                <a:spcPts val="1600"/>
              </a:spcBef>
              <a:spcAft>
                <a:spcPts val="0"/>
              </a:spcAft>
              <a:buNone/>
            </a:pPr>
            <a:r>
              <a:rPr lang="en-US" sz="2500" dirty="0">
                <a:solidFill>
                  <a:srgbClr val="0432FF"/>
                </a:solidFill>
              </a:rPr>
              <a:t>Module 3 – </a:t>
            </a:r>
            <a:r>
              <a:rPr lang="en-US" sz="2500" dirty="0">
                <a:solidFill>
                  <a:schemeClr val="tx1"/>
                </a:solidFill>
              </a:rPr>
              <a:t>Therapeutic Considerations for Patients with Newly Diagnosed Metastatic CRPC (</a:t>
            </a:r>
            <a:r>
              <a:rPr lang="en-US" sz="2500" dirty="0" err="1">
                <a:solidFill>
                  <a:schemeClr val="tx1"/>
                </a:solidFill>
              </a:rPr>
              <a:t>mCRPC</a:t>
            </a:r>
            <a:r>
              <a:rPr lang="en-US" sz="2500" dirty="0">
                <a:solidFill>
                  <a:schemeClr val="tx1"/>
                </a:solidFill>
              </a:rPr>
              <a:t>) — Dr Shore</a:t>
            </a:r>
          </a:p>
          <a:p>
            <a:pPr marL="98425" indent="0">
              <a:lnSpc>
                <a:spcPct val="100000"/>
              </a:lnSpc>
              <a:spcBef>
                <a:spcPts val="1600"/>
              </a:spcBef>
              <a:spcAft>
                <a:spcPts val="0"/>
              </a:spcAft>
              <a:buNone/>
            </a:pPr>
            <a:r>
              <a:rPr lang="en-US" sz="2500" dirty="0">
                <a:solidFill>
                  <a:srgbClr val="0432FF"/>
                </a:solidFill>
              </a:rPr>
              <a:t>Module 4 – </a:t>
            </a:r>
            <a:r>
              <a:rPr lang="en-US" sz="2500" dirty="0">
                <a:solidFill>
                  <a:schemeClr val="tx1"/>
                </a:solidFill>
              </a:rPr>
              <a:t>Contemporary Management of </a:t>
            </a:r>
            <a:r>
              <a:rPr lang="en-US" sz="2500" dirty="0" err="1">
                <a:solidFill>
                  <a:schemeClr val="tx1"/>
                </a:solidFill>
              </a:rPr>
              <a:t>mCRPC</a:t>
            </a:r>
            <a:r>
              <a:rPr lang="en-US" sz="2500" dirty="0">
                <a:solidFill>
                  <a:schemeClr val="tx1"/>
                </a:solidFill>
              </a:rPr>
              <a:t> in Patients Harboring an HRR Gene Alteration — Dr Smith</a:t>
            </a:r>
          </a:p>
          <a:p>
            <a:pPr marL="98425" indent="0">
              <a:lnSpc>
                <a:spcPct val="100000"/>
              </a:lnSpc>
              <a:spcBef>
                <a:spcPts val="1600"/>
              </a:spcBef>
              <a:spcAft>
                <a:spcPts val="0"/>
              </a:spcAft>
              <a:buNone/>
            </a:pPr>
            <a:r>
              <a:rPr lang="en-US" sz="2500" dirty="0">
                <a:solidFill>
                  <a:srgbClr val="0432FF"/>
                </a:solidFill>
              </a:rPr>
              <a:t>Module 5 – </a:t>
            </a:r>
            <a:r>
              <a:rPr lang="en-US" sz="2500" dirty="0">
                <a:solidFill>
                  <a:schemeClr val="tx1"/>
                </a:solidFill>
              </a:rPr>
              <a:t>Current and Emerging Strategies in the Treatment of Recurrent </a:t>
            </a:r>
            <a:r>
              <a:rPr lang="en-US" sz="2500" dirty="0" err="1">
                <a:solidFill>
                  <a:schemeClr val="tx1"/>
                </a:solidFill>
              </a:rPr>
              <a:t>mCRPC</a:t>
            </a:r>
            <a:r>
              <a:rPr lang="en-US" sz="2500" dirty="0">
                <a:solidFill>
                  <a:schemeClr val="tx1"/>
                </a:solidFill>
              </a:rPr>
              <a:t> — Dr Beltran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285142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phase III trial of olaparib and abiraterone versus placebo and abiraterone as first-line therapy for patients with metastatic &lt;br /&gt;castration-resistant prostate cancer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9584B7F-8B95-96EE-3D99-EAE682A06315}"/>
              </a:ext>
            </a:extLst>
          </p:cNvPr>
          <p:cNvSpPr/>
          <p:nvPr/>
        </p:nvSpPr>
        <p:spPr>
          <a:xfrm>
            <a:off x="3123431" y="66294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24A075-A1FD-23B1-01D5-0851923703D5}"/>
              </a:ext>
            </a:extLst>
          </p:cNvPr>
          <p:cNvSpPr txBox="1"/>
          <p:nvPr/>
        </p:nvSpPr>
        <p:spPr>
          <a:xfrm>
            <a:off x="202131" y="5698156"/>
            <a:ext cx="9326880" cy="510139"/>
          </a:xfrm>
          <a:prstGeom prst="rect">
            <a:avLst/>
          </a:prstGeom>
          <a:solidFill>
            <a:srgbClr val="00265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rationale for combining olaparib and abiraterone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B32D3D2-3809-059E-B103-F64095D8670B}"/>
              </a:ext>
            </a:extLst>
          </p:cNvPr>
          <p:cNvSpPr/>
          <p:nvPr/>
        </p:nvSpPr>
        <p:spPr>
          <a:xfrm>
            <a:off x="3123431" y="66294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59F0482-8FF6-80DE-C38E-503365787748}"/>
              </a:ext>
            </a:extLst>
          </p:cNvPr>
          <p:cNvSpPr/>
          <p:nvPr/>
        </p:nvSpPr>
        <p:spPr>
          <a:xfrm>
            <a:off x="659631" y="6007085"/>
            <a:ext cx="5131569" cy="195957"/>
          </a:xfrm>
          <a:prstGeom prst="rect">
            <a:avLst/>
          </a:prstGeom>
          <a:solidFill>
            <a:srgbClr val="002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99970A9-AF68-8EC4-4F17-66B0FDB32458}"/>
              </a:ext>
            </a:extLst>
          </p:cNvPr>
          <p:cNvSpPr/>
          <p:nvPr/>
        </p:nvSpPr>
        <p:spPr>
          <a:xfrm>
            <a:off x="3123431" y="66294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EC2C45E-2EAB-D05F-3876-1DAAB01840E8}"/>
              </a:ext>
            </a:extLst>
          </p:cNvPr>
          <p:cNvSpPr/>
          <p:nvPr/>
        </p:nvSpPr>
        <p:spPr>
          <a:xfrm>
            <a:off x="748531" y="5765800"/>
            <a:ext cx="5131569" cy="127000"/>
          </a:xfrm>
          <a:prstGeom prst="rect">
            <a:avLst/>
          </a:prstGeom>
          <a:solidFill>
            <a:srgbClr val="002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primary endpoint: rPFS by investigator-assessment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1E8CFCB-7328-1B2B-43E0-A16747DAA296}"/>
              </a:ext>
            </a:extLst>
          </p:cNvPr>
          <p:cNvSpPr/>
          <p:nvPr/>
        </p:nvSpPr>
        <p:spPr>
          <a:xfrm>
            <a:off x="3123431" y="66294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0E28A1-EB5E-3847-BAA1-BD0447C05830}"/>
              </a:ext>
            </a:extLst>
          </p:cNvPr>
          <p:cNvSpPr txBox="1"/>
          <p:nvPr/>
        </p:nvSpPr>
        <p:spPr>
          <a:xfrm>
            <a:off x="592333" y="325154"/>
            <a:ext cx="11392524" cy="569387"/>
          </a:xfrm>
          <a:prstGeom prst="rect">
            <a:avLst/>
          </a:prstGeom>
          <a:solidFill>
            <a:srgbClr val="00255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PROpel</a:t>
            </a:r>
            <a:r>
              <a:rPr kumimoji="0" lang="en-US" sz="3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primary endpoint: </a:t>
            </a:r>
            <a:r>
              <a:rPr kumimoji="0" lang="en-US" sz="3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rPFS</a:t>
            </a:r>
            <a:r>
              <a:rPr kumimoji="0" lang="en-US" sz="3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by investigator assessment</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rPFS by blinded independent central review*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8" y="0"/>
            <a:ext cx="12165712" cy="702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5C5CDBA-483F-708A-7134-E7245F1B5338}"/>
              </a:ext>
            </a:extLst>
          </p:cNvPr>
          <p:cNvSpPr/>
          <p:nvPr/>
        </p:nvSpPr>
        <p:spPr>
          <a:xfrm>
            <a:off x="3275831" y="67945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PROpel: conclusions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endParaRPr kumimoji="0" lang="en-US" sz="1125" b="0" i="0" u="none" strike="noStrike" kern="1200" cap="none" spc="0" normalizeH="0" baseline="0" noProof="0" dirty="0">
              <a:ln>
                <a:noFill/>
              </a:ln>
              <a:solidFill>
                <a:srgbClr val="000000"/>
              </a:solidFill>
              <a:effectLst/>
              <a:uLnTx/>
              <a:uFillTx/>
              <a:latin typeface="Arial" charset="0"/>
              <a:ea typeface="+mj-ea"/>
              <a:cs typeface="Lucida Sans Unicode"/>
            </a:endParaRPr>
          </a:p>
        </p:txBody>
      </p:sp>
      <p:sp>
        <p:nvSpPr>
          <p:cNvPr id="3" name="Rectangle 2">
            <a:extLst>
              <a:ext uri="{FF2B5EF4-FFF2-40B4-BE49-F238E27FC236}">
                <a16:creationId xmlns:a16="http://schemas.microsoft.com/office/drawing/2014/main" id="{52AD900D-9FE5-4122-4128-C642887666A4}"/>
              </a:ext>
            </a:extLst>
          </p:cNvPr>
          <p:cNvSpPr/>
          <p:nvPr/>
        </p:nvSpPr>
        <p:spPr>
          <a:xfrm>
            <a:off x="3277645" y="6580188"/>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Phase 3 MAGNITUDE study: First results of niraparib (NIRA) with abiraterone acetate and prednisone (AAP) as first-line therapy in patients (pts) with metastatic castration-resistant prostate cancer (mCRPC) with and without homologous recombination repair (HRR) gene alterations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787B4F9-A396-3033-0502-FD556A0C1EBF}"/>
              </a:ext>
            </a:extLst>
          </p:cNvPr>
          <p:cNvSpPr/>
          <p:nvPr/>
        </p:nvSpPr>
        <p:spPr>
          <a:xfrm>
            <a:off x="32631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2A8267C-2ABD-4D83-21C5-07986EAAAD9C}"/>
              </a:ext>
            </a:extLst>
          </p:cNvPr>
          <p:cNvSpPr txBox="1"/>
          <p:nvPr/>
        </p:nvSpPr>
        <p:spPr>
          <a:xfrm>
            <a:off x="10695008" y="4362076"/>
            <a:ext cx="1496992" cy="1828800"/>
          </a:xfrm>
          <a:prstGeom prst="rect">
            <a:avLst/>
          </a:prstGeom>
          <a:solidFill>
            <a:srgbClr val="00265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75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7CD9868-48D5-56EE-A63B-B39F43DAE1CC}"/>
              </a:ext>
            </a:extLst>
          </p:cNvPr>
          <p:cNvSpPr/>
          <p:nvPr/>
        </p:nvSpPr>
        <p:spPr>
          <a:xfrm>
            <a:off x="3250431" y="6616700"/>
            <a:ext cx="388696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5537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HRR BM– : Prespecified Early Futility Analysis &lt;br /&gt;No Benefit of NIRA + AAP in HRR BM– Patients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56" y="0"/>
            <a:ext cx="12351456" cy="694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72C5CC5-8340-52AA-63CC-5DB20B6F2A83}"/>
              </a:ext>
            </a:extLst>
          </p:cNvPr>
          <p:cNvSpPr/>
          <p:nvPr/>
        </p:nvSpPr>
        <p:spPr>
          <a:xfrm>
            <a:off x="3123431" y="6672944"/>
            <a:ext cx="3937769" cy="21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338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Phase 3 study of talazoparib plus enzalutamide versus placebo plus enzalutamide as first-line treatment in patients with metastatic castration-resistant prostate cancer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BCF1DB0-F927-38DD-46F8-1A350324ACA2}"/>
              </a:ext>
            </a:extLst>
          </p:cNvPr>
          <p:cNvSpPr/>
          <p:nvPr/>
        </p:nvSpPr>
        <p:spPr>
          <a:xfrm>
            <a:off x="3275831" y="6604000"/>
            <a:ext cx="381076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92BC1AC-AD8D-E4A6-C930-F5346E32A06B}"/>
              </a:ext>
            </a:extLst>
          </p:cNvPr>
          <p:cNvSpPr/>
          <p:nvPr/>
        </p:nvSpPr>
        <p:spPr>
          <a:xfrm>
            <a:off x="5016115" y="6350000"/>
            <a:ext cx="190538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C2E0DB-8282-E6F9-1320-AA803BA7D4A2}"/>
              </a:ext>
            </a:extLst>
          </p:cNvPr>
          <p:cNvSpPr txBox="1"/>
          <p:nvPr/>
        </p:nvSpPr>
        <p:spPr>
          <a:xfrm>
            <a:off x="202131" y="5885338"/>
            <a:ext cx="4610501" cy="322957"/>
          </a:xfrm>
          <a:prstGeom prst="rect">
            <a:avLst/>
          </a:prstGeom>
          <a:solidFill>
            <a:srgbClr val="00265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CAB Template">
  <a:themeElements>
    <a:clrScheme name="">
      <a:dk1>
        <a:srgbClr val="000000"/>
      </a:dk1>
      <a:lt1>
        <a:srgbClr val="FFFFFF"/>
      </a:lt1>
      <a:dk2>
        <a:srgbClr val="FFFF00"/>
      </a:dk2>
      <a:lt2>
        <a:srgbClr val="FFFF00"/>
      </a:lt2>
      <a:accent1>
        <a:srgbClr val="FFFF99"/>
      </a:accent1>
      <a:accent2>
        <a:srgbClr val="035F5F"/>
      </a:accent2>
      <a:accent3>
        <a:srgbClr val="FFFFAA"/>
      </a:accent3>
      <a:accent4>
        <a:srgbClr val="DADADA"/>
      </a:accent4>
      <a:accent5>
        <a:srgbClr val="FFFFCA"/>
      </a:accent5>
      <a:accent6>
        <a:srgbClr val="025555"/>
      </a:accent6>
      <a:hlink>
        <a:srgbClr val="035F5F"/>
      </a:hlink>
      <a:folHlink>
        <a:srgbClr val="500828"/>
      </a:folHlink>
    </a:clrScheme>
    <a:fontScheme name="AZ-CAB 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Z-CA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Z-CAB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Z-CAB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Z-CAB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Z-CAB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Z-CAB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Z-CAB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Z-CAB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Z-CAB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Z-CAB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Z-CAB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Z-CAB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Z-CAB Template 13">
        <a:dk1>
          <a:srgbClr val="000000"/>
        </a:dk1>
        <a:lt1>
          <a:srgbClr val="FFFFFF"/>
        </a:lt1>
        <a:dk2>
          <a:srgbClr val="000000"/>
        </a:dk2>
        <a:lt2>
          <a:srgbClr val="808080"/>
        </a:lt2>
        <a:accent1>
          <a:srgbClr val="FFFF99"/>
        </a:accent1>
        <a:accent2>
          <a:srgbClr val="96955E"/>
        </a:accent2>
        <a:accent3>
          <a:srgbClr val="FFFFFF"/>
        </a:accent3>
        <a:accent4>
          <a:srgbClr val="000000"/>
        </a:accent4>
        <a:accent5>
          <a:srgbClr val="FFFFCA"/>
        </a:accent5>
        <a:accent6>
          <a:srgbClr val="878754"/>
        </a:accent6>
        <a:hlink>
          <a:srgbClr val="035F5F"/>
        </a:hlink>
        <a:folHlink>
          <a:srgbClr val="5E5F96"/>
        </a:folHlink>
      </a:clrScheme>
      <a:clrMap bg1="lt1" tx1="dk1" bg2="lt2" tx2="dk2" accent1="accent1" accent2="accent2" accent3="accent3" accent4="accent4" accent5="accent5" accent6="accent6" hlink="hlink" folHlink="folHlink"/>
    </a:extraClrScheme>
    <a:extraClrScheme>
      <a:clrScheme name="AZ-CAB Template 14">
        <a:dk1>
          <a:srgbClr val="000000"/>
        </a:dk1>
        <a:lt1>
          <a:srgbClr val="FFFFFF"/>
        </a:lt1>
        <a:dk2>
          <a:srgbClr val="500828"/>
        </a:dk2>
        <a:lt2>
          <a:srgbClr val="808080"/>
        </a:lt2>
        <a:accent1>
          <a:srgbClr val="FFFF99"/>
        </a:accent1>
        <a:accent2>
          <a:srgbClr val="96955E"/>
        </a:accent2>
        <a:accent3>
          <a:srgbClr val="FFFFFF"/>
        </a:accent3>
        <a:accent4>
          <a:srgbClr val="000000"/>
        </a:accent4>
        <a:accent5>
          <a:srgbClr val="FFFFCA"/>
        </a:accent5>
        <a:accent6>
          <a:srgbClr val="878754"/>
        </a:accent6>
        <a:hlink>
          <a:srgbClr val="035F5F"/>
        </a:hlink>
        <a:folHlink>
          <a:srgbClr val="5E5F96"/>
        </a:folHlink>
      </a:clrScheme>
      <a:clrMap bg1="lt1" tx1="dk1" bg2="lt2" tx2="dk2" accent1="accent1" accent2="accent2" accent3="accent3" accent4="accent4" accent5="accent5" accent6="accent6" hlink="hlink" folHlink="folHlink"/>
    </a:extraClrScheme>
    <a:extraClrScheme>
      <a:clrScheme name="AZ-CAB Template 15">
        <a:dk1>
          <a:srgbClr val="000000"/>
        </a:dk1>
        <a:lt1>
          <a:srgbClr val="FFFFFF"/>
        </a:lt1>
        <a:dk2>
          <a:srgbClr val="500828"/>
        </a:dk2>
        <a:lt2>
          <a:srgbClr val="808080"/>
        </a:lt2>
        <a:accent1>
          <a:srgbClr val="FFFF99"/>
        </a:accent1>
        <a:accent2>
          <a:srgbClr val="96955E"/>
        </a:accent2>
        <a:accent3>
          <a:srgbClr val="FFFFFF"/>
        </a:accent3>
        <a:accent4>
          <a:srgbClr val="000000"/>
        </a:accent4>
        <a:accent5>
          <a:srgbClr val="FFFFCA"/>
        </a:accent5>
        <a:accent6>
          <a:srgbClr val="878754"/>
        </a:accent6>
        <a:hlink>
          <a:srgbClr val="035F5F"/>
        </a:hlink>
        <a:folHlink>
          <a:srgbClr val="500828"/>
        </a:folHlink>
      </a:clrScheme>
      <a:clrMap bg1="lt1" tx1="dk1" bg2="lt2" tx2="dk2" accent1="accent1" accent2="accent2" accent3="accent3" accent4="accent4" accent5="accent5" accent6="accent6" hlink="hlink" folHlink="folHlink"/>
    </a:extraClrScheme>
    <a:extraClrScheme>
      <a:clrScheme name="AZ-CAB Template 16">
        <a:dk1>
          <a:srgbClr val="000000"/>
        </a:dk1>
        <a:lt1>
          <a:srgbClr val="FFFFFF"/>
        </a:lt1>
        <a:dk2>
          <a:srgbClr val="500828"/>
        </a:dk2>
        <a:lt2>
          <a:srgbClr val="808080"/>
        </a:lt2>
        <a:accent1>
          <a:srgbClr val="FFFF99"/>
        </a:accent1>
        <a:accent2>
          <a:srgbClr val="035F5F"/>
        </a:accent2>
        <a:accent3>
          <a:srgbClr val="FFFFFF"/>
        </a:accent3>
        <a:accent4>
          <a:srgbClr val="000000"/>
        </a:accent4>
        <a:accent5>
          <a:srgbClr val="FFFFCA"/>
        </a:accent5>
        <a:accent6>
          <a:srgbClr val="025555"/>
        </a:accent6>
        <a:hlink>
          <a:srgbClr val="035F5F"/>
        </a:hlink>
        <a:folHlink>
          <a:srgbClr val="50082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4104d5b-b872-4636-a728-507be7308f43"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Status xmlns="96f1686b-f877-4eb8-89ab-3a67a5dc2612" xsi:nil="true"/>
    <QID xmlns="96f1686b-f877-4eb8-89ab-3a67a5dc26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B487B8-D3B1-4AB9-881C-A8FE0A287002}">
  <ds:schemaRefs>
    <ds:schemaRef ds:uri="http://schemas.microsoft.com/sharepoint/v3/contenttype/forms"/>
  </ds:schemaRefs>
</ds:datastoreItem>
</file>

<file path=customXml/itemProps2.xml><?xml version="1.0" encoding="utf-8"?>
<ds:datastoreItem xmlns:ds="http://schemas.openxmlformats.org/officeDocument/2006/customXml" ds:itemID="{19A8D837-0E57-4860-B35C-A336743DB9C5}">
  <ds:schemaRefs>
    <ds:schemaRef ds:uri="http://schemas.microsoft.com/office/2006/metadata/properties"/>
    <ds:schemaRef ds:uri="http://schemas.microsoft.com/office/infopath/2007/PartnerControls"/>
    <ds:schemaRef ds:uri="b4104d5b-b872-4636-a728-507be7308f43"/>
    <ds:schemaRef ds:uri="96f1686b-f877-4eb8-89ab-3a67a5dc2612"/>
  </ds:schemaRefs>
</ds:datastoreItem>
</file>

<file path=customXml/itemProps3.xml><?xml version="1.0" encoding="utf-8"?>
<ds:datastoreItem xmlns:ds="http://schemas.openxmlformats.org/officeDocument/2006/customXml" ds:itemID="{7351BBAA-11C6-4573-B4A2-B16315A18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83929</TotalTime>
  <Words>10078</Words>
  <Application>Microsoft Office PowerPoint</Application>
  <PresentationFormat>Widescreen</PresentationFormat>
  <Paragraphs>1611</Paragraphs>
  <Slides>167</Slides>
  <Notes>51</Notes>
  <HiddenSlides>0</HiddenSlides>
  <MMClips>0</MMClips>
  <ScaleCrop>false</ScaleCrop>
  <HeadingPairs>
    <vt:vector size="4" baseType="variant">
      <vt:variant>
        <vt:lpstr>Theme</vt:lpstr>
      </vt:variant>
      <vt:variant>
        <vt:i4>10</vt:i4>
      </vt:variant>
      <vt:variant>
        <vt:lpstr>Slide Titles</vt:lpstr>
      </vt:variant>
      <vt:variant>
        <vt:i4>167</vt:i4>
      </vt:variant>
    </vt:vector>
  </HeadingPairs>
  <TitlesOfParts>
    <vt:vector size="177" baseType="lpstr">
      <vt:lpstr>1_Default Design</vt:lpstr>
      <vt:lpstr>2_Default Design</vt:lpstr>
      <vt:lpstr>3_Default Design</vt:lpstr>
      <vt:lpstr>Blank Presentation</vt:lpstr>
      <vt:lpstr>AZ-CAB Template</vt:lpstr>
      <vt:lpstr>Default Design</vt:lpstr>
      <vt:lpstr>3_Office Theme</vt:lpstr>
      <vt:lpstr>Office Theme</vt:lpstr>
      <vt:lpstr>1_Office Theme</vt:lpstr>
      <vt:lpstr>4_Default Design</vt:lpstr>
      <vt:lpstr>Beyond The Guidelines: Urologic Oncology  Investigators Provide Perspectives on the  Optimal Management of Prostate Cancer</vt:lpstr>
      <vt:lpstr>Faculty</vt:lpstr>
      <vt:lpstr>Dr Beltran — Disclosures</vt:lpstr>
      <vt:lpstr>Dr Freedland — Disclosures</vt:lpstr>
      <vt:lpstr>Dr Saad — Disclosures</vt:lpstr>
      <vt:lpstr>Dr Shore — Disclosures</vt:lpstr>
      <vt:lpstr>Dr Smith — Disclosures</vt:lpstr>
      <vt:lpstr>Commercial Support</vt:lpstr>
      <vt:lpstr>Agenda</vt:lpstr>
      <vt:lpstr>Prostate Cancer Survey Respondents</vt:lpstr>
      <vt:lpstr>MODULE 1: Management Approaches for  Nonmetastatic Prostate Cancer</vt:lpstr>
      <vt:lpstr>PowerPoint Presentation</vt:lpstr>
      <vt:lpstr>A 66-year-old man presents with Gleason 8 (4 + 4) prostate adenocarcinoma (PSA 12.7 ng/mL). A bone scan is negative. CT imaging reveals uptake in the pelvic nodes. What approach to primary therapy would you most likely recommend for this patient?</vt:lpstr>
      <vt:lpstr>A 61-year-old man presents with Gleason 8 (4 + 4) prostate adenocarcinoma (PSA 8 ng/mL) and undergoes RALP (robotically assisted laparoscopic prostatectomy). Final pathology reveals T3bN1 disease with 2/10 positive lymph nodes. Regulatory and reimbursement issues aside, would you recommend hormonal therapy at this point? </vt:lpstr>
      <vt:lpstr>A 64-year-old man underwent a radical prostatectomy 5 years ago for Gleason 9  (4 + 5) prostate adenocarcinoma (PSA 4.8 ng/mL). Pathology showed T2N0 disease with negative margins. His postsurgical PSA was initially undetectable but rose to 0.2 ng/mL. He undergoes salvage EBRT (45 Gray in 25 fractions) to the pelvic and prostate fossa and receives 6 months of ADT. His PSA rises to 0.23 ng/mL. Bone and CT scans are negative. PSMA PET reveals a lesion in the right anterior first rib. In addition to radiation therapy, regulatory and reimbursement issues aside, what would be your most likely treatment recommendation?</vt:lpstr>
      <vt:lpstr>Management Approaches for Nonmetastatic Prostate Cancer</vt:lpstr>
      <vt:lpstr>Outline</vt:lpstr>
      <vt:lpstr>ADT – When and how</vt:lpstr>
      <vt:lpstr>Key unanswered questions for ADT</vt:lpstr>
      <vt:lpstr>Agonist vs. Antagonist</vt:lpstr>
      <vt:lpstr>Phase 3 HERO Trial: Relugolix vs. Leuprolide</vt:lpstr>
      <vt:lpstr>Phase 3 HERO Trial: Relugolix vs. Leuprolide</vt:lpstr>
      <vt:lpstr>Phase 3 HERO Trial: Relugolix vs. Leuprolide</vt:lpstr>
      <vt:lpstr>Phase 3 HERO Trial: Relugolix vs. Leuprolide</vt:lpstr>
      <vt:lpstr>Novel hormonal therapies for nmCspc</vt:lpstr>
      <vt:lpstr>STAMPEDE: Abiraterone ±  Enzalutamide in nmCSPC</vt:lpstr>
      <vt:lpstr>STAMPEDE: Abiraterone ±  Enzalutamide in nmCSPC</vt:lpstr>
      <vt:lpstr>STAMPEDE: Abiraterone ±  Enzalutamide in nmCSPC</vt:lpstr>
      <vt:lpstr>STAMPEDE: Abiraterone ±  Enzalutamide in nmCSPC</vt:lpstr>
      <vt:lpstr>PRESTO: Apalutamide for high-risk BCR</vt:lpstr>
      <vt:lpstr>PRESTO: Apalutamide for high-risk BCR</vt:lpstr>
      <vt:lpstr>EMBARK: Enzalutamide for high-risk BCR</vt:lpstr>
      <vt:lpstr>EMBARK: MFS with Enza Combination vs. Leuprolide </vt:lpstr>
      <vt:lpstr>EMBARK: Interim OS for Enza combination vs leuprolide </vt:lpstr>
      <vt:lpstr>EMBARK: Time to PSA Progression with Enza Combination vs. Leuprolide </vt:lpstr>
      <vt:lpstr>EMBARK: MFS with Enza Monotherapy vs. Leuprolide </vt:lpstr>
      <vt:lpstr>EMBARK: Interim OS of Enza monotherapy vs leuprolide</vt:lpstr>
      <vt:lpstr>EMBARK: Most Common Treatment-Emergent Adverse Events</vt:lpstr>
      <vt:lpstr>Novel hormonal therapies for nmCRPC</vt:lpstr>
      <vt:lpstr>PROSPER: Enzalutamide for nmCRPC</vt:lpstr>
      <vt:lpstr>PROSPER: Enzalutamide for nmCRPC — OS</vt:lpstr>
      <vt:lpstr>SPARTAN: Apalutamide for nmCRPC</vt:lpstr>
      <vt:lpstr>SPARTAN: Apalutamide for nmCRPC — OS</vt:lpstr>
      <vt:lpstr>ARAMIS: Darolutamide for nmCRPC</vt:lpstr>
      <vt:lpstr>ARAMIS: Darolutamide for nmCRPC — OS</vt:lpstr>
      <vt:lpstr>Summary</vt:lpstr>
      <vt:lpstr>MODULE 2: Optimizing the Care of Patients with Metastatic Hormone-Sensitive Prostate Cancer (mHSPC)</vt:lpstr>
      <vt:lpstr>In general, which systemic therapy would you recommend for a 65-year-old patient presenting de novo with Gleason 8 prostate cancer and 3 asymptomatic bone metastases? </vt:lpstr>
      <vt:lpstr>In general, which systemic therapy would you recommend for a 65-year-old patient presenting de novo with Gleason 8 prostate cancer and multiple bone and liver metastases? </vt:lpstr>
      <vt:lpstr>For a patient with metastatic castration-sensitive prostate cancer (CSPC) for whom you have elected to use a novel antiandrogen therapy in combination with ADT (without docetaxel), do you have a preferred agent? </vt:lpstr>
      <vt:lpstr>A 79-year-old man presents with high-volume metastatic CSPC. His pretreatment PSA is 173.2 ng/mL. CT and bone scans show widespread osseous metastases involving the skull, thoracic spine, proximal humerus, ribs, sternum and lumbar spine. Regulatory and reimbursement issues aside, what would be your most likely treatment recommendation?</vt:lpstr>
      <vt:lpstr>An 84-year-old man underwent robotic prostatectomy 11 years ago for pT3b, N0, Gleason 9 (4 + 5) prostate cancer. The patient was lost to follow-up and returned to the office several years later with a PSA of 80.82 ng/mL. CT scan reveals thoracolumbar and pelvic bone metastases. A bone scan shows additional extensive bony metastases. Regulatory and reimbursement issues aside, what would be your most likely treatment recommendation?</vt:lpstr>
      <vt:lpstr>Optimizing the Care of Patients with Metastatic Hormone-Sensitive Prostate Cancer (mHSPC) </vt:lpstr>
      <vt:lpstr>The prostate cancer landscape</vt:lpstr>
      <vt:lpstr>STAMPEDE control arm (ADT) FFS and OS</vt:lpstr>
      <vt:lpstr>Local control does make a difference (in some)</vt:lpstr>
      <vt:lpstr>STAMPEDE: Prostate Radiotherapy for mCSPC  </vt:lpstr>
      <vt:lpstr>Role of Effective Systemic Therapy</vt:lpstr>
      <vt:lpstr>CHAARTED: Docetaxel in mHSPC</vt:lpstr>
      <vt:lpstr>LATITUDE: Abiraterone in high risk mCNPC</vt:lpstr>
      <vt:lpstr>Why I prefer NOT to use abiraterone in mHSPC Even if ‘only’ 5mg prednisone in mHSPC</vt:lpstr>
      <vt:lpstr>ENZAMET: Enzalutamide in all-comers</vt:lpstr>
      <vt:lpstr>ARCHES: Enzalutamide in all-comers mCSPC</vt:lpstr>
      <vt:lpstr>TITAN: Apalutamide in all-comers mCSPC</vt:lpstr>
      <vt:lpstr>PowerPoint Presentation</vt:lpstr>
      <vt:lpstr>Patients who achieved reduction of PSA ≤0.2 ng/mL by 3 months</vt:lpstr>
      <vt:lpstr>Can combinations further improve outcome?</vt:lpstr>
      <vt:lpstr>Design of PEACE-1 (2x2)</vt:lpstr>
      <vt:lpstr>ADT/docetaxel +/- abiraterone population    </vt:lpstr>
      <vt:lpstr>PowerPoint Presentation</vt:lpstr>
      <vt:lpstr>PowerPoint Presentation</vt:lpstr>
      <vt:lpstr>Darolutamide significantly improved key secondary efficacy endpoints </vt:lpstr>
      <vt:lpstr>Objective: Undetectable (≤0.2) PSA Levels</vt:lpstr>
      <vt:lpstr>Results: Overall Survival</vt:lpstr>
      <vt:lpstr>Future and more questions</vt:lpstr>
      <vt:lpstr>MODULE 3: Therapeutic Considerations for Patients with Newly Diagnosed Metastatic CRPC (mCRPC)</vt:lpstr>
      <vt:lpstr>A 65-year-old man receiving ADT for M0 disease after radical prostatectomy is found to have asymptomatic bone metastases. Genetic testing is negative for homologous recombination repair (HRR) mutations. Regulatory and reimbursement issues aside, which systemic treatment would you most likely recommend?</vt:lpstr>
      <vt:lpstr>A 65-year-old man receiving ADT for M0 disease after radical prostatectomy is found to have widespread, moderately symptomatic bone metastases. Genetic testing is negative for HRR mutations. Regulatory and reimbursement issues aside, which systemic treatment would you most likely recommend?</vt:lpstr>
      <vt:lpstr>Therapeutic Considerations for Patients with Newly Diagnosed Metastatic CRPC (mCRPC)</vt:lpstr>
      <vt:lpstr>Overview</vt:lpstr>
      <vt:lpstr>IMPACT, Phase 3 Study, NCT00065442 (Immunotherapy Prostate Adenocarcinoma Treatment)</vt:lpstr>
      <vt:lpstr>IMPACT Primary Endpoint: Overall Survival</vt:lpstr>
      <vt:lpstr>IMPACT: Safety Profile</vt:lpstr>
      <vt:lpstr>PROCEED: Commitment Study, NCT0136890 (Sipuleucel-T Registry for the Observation, Collection, and Evaluation of Experience Data)</vt:lpstr>
      <vt:lpstr>PROCEED: Serious Adverse Events</vt:lpstr>
      <vt:lpstr>PROCEED: Overall Survival by Baseline PSA Quartile</vt:lpstr>
      <vt:lpstr>McKay et al: Overall Survival</vt:lpstr>
      <vt:lpstr>McKay et al: Medicare Analyses Top-Line Results</vt:lpstr>
      <vt:lpstr>Phase 3 trial of PARPi + AR signaling inhibitor  in 1st line mCRPC setting </vt:lpstr>
      <vt:lpstr>PROpel: phase III trial of olaparib and abiraterone versus placebo and abiraterone as first-line therapy for patients with metastatic &lt;br /&gt;castration-resistant prostate cancer</vt:lpstr>
      <vt:lpstr>PROpel: rationale for combining olaparib and abiraterone</vt:lpstr>
      <vt:lpstr>Slide 5</vt:lpstr>
      <vt:lpstr>PROpel primary endpoint: rPFS by investigator-assessment</vt:lpstr>
      <vt:lpstr>PROpel: rPFS by blinded independent central review*</vt:lpstr>
      <vt:lpstr>PROpel: conclusions</vt:lpstr>
      <vt:lpstr>Phase 3 MAGNITUDE study: First results of niraparib (NIRA) with abiraterone acetate and prednisone (AAP) as first-line therapy in patients (pts) with metastatic castration-resistant prostate cancer (mCRPC) with and without homologous recombination repair (HRR) gene alterations </vt:lpstr>
      <vt:lpstr>Slide 3</vt:lpstr>
      <vt:lpstr>MAGNITUDE HRR BM– : Prespecified Early Futility Analysis &lt;br /&gt;No Benefit of NIRA + AAP in HRR BM– Patients</vt:lpstr>
      <vt:lpstr>TALAPRO-2: Phase 3 study of talazoparib plus enzalutamide versus placebo plus enzalutamide as first-line treatment in patients with metastatic castration-resistant prostate cancer</vt:lpstr>
      <vt:lpstr>TALAPRO-2: A Randomized, Double-blind, Placebo-Controlled Study&lt;br /&gt;</vt:lpstr>
      <vt:lpstr>TALAPRO-2: Rationale for Combining Talazoparib and Enzalutamide1-8&lt;br /&gt;</vt:lpstr>
      <vt:lpstr>TALAPRO-2 Primary Endpoint: rPFS by BICR&lt;br /&gt;Treatment with talazoparib plus enzalutamide resulted in a 37% reduced risk of progression or death</vt:lpstr>
      <vt:lpstr>TALAPRO-2: rPFS by BICR in HRR-nondeficient by Prospective Tumor Tissue Testing&lt;br /&gt;A 34% risk reduction was seen in patients without HRR gene alterations detected by prospective tumor tissue testing</vt:lpstr>
      <vt:lpstr>CYCLONE 1: Results of a Phase II Trial of Abemaciclib for Patients with Heavily Pretreated mCRPC</vt:lpstr>
      <vt:lpstr>Rationale to Study Abemaciclib in Metastatic Prostate Cancer</vt:lpstr>
      <vt:lpstr>PowerPoint Presentation</vt:lpstr>
      <vt:lpstr>MODULE 4: Contemporary Management of mCRPC in Patients Harboring an HRR Gene Alteration</vt:lpstr>
      <vt:lpstr>In general, what is the optimal approach to mutation testing for possible use of a PARP inhibitor for a patient with mCRPC?</vt:lpstr>
      <vt:lpstr>Regulatory and reimbursment issues aside, for patients with mCRPC and a germline BRCA mutation to whom you are planning to administer a PARP inhibitor, do you have a preference as to which one?</vt:lpstr>
      <vt:lpstr>In general, when adminstering a PARP inhibitor to a patient with metastatic prostate cancer, do you use prophylactic antiemetic/gastrointestinal medication?</vt:lpstr>
      <vt:lpstr>A 72-year-old man presented with Gleason 8 (4 + 4) prostate adenocarcinoma 2 years ago. CT and bone scans were negative. He underwent proton beam therapy with 2 years of ADT planned. The PSA nadir was 0.1 ng/mL, and PSA rose to 11 ng/mL 1 year later. CT scan shows uptake in a lung nodule, a retroperitoneal node and sclerosis in bones. A bone scan is negative. Genetic testing reveals a BRCA2 germline mutation. Family history is negative for other cancers. Regulatory and reimbursement issues aside, which systemic treatment would you most likely recommend?</vt:lpstr>
      <vt:lpstr>A 67-year-old man presents with Gleason 9 (5 + 4) prostate adenocarcinoma (PSA 12 ng/mL). CT and bone scans show spine and pelvis lesions and small positive lymph nodes in the pelvis. Germline testing is negative, but somatic testing from biopsy reveals a BRCA1 mutation. Family history includes the patient’s mother having breast cancer. Regulatory and reimbursement issues aside, what would be your most likely treatment recommendation?</vt:lpstr>
      <vt:lpstr> Management of mCRPC Patients Harboring HRR Gene Alterations</vt:lpstr>
      <vt:lpstr>Incidence of HRR Gene Mutations in Prostate Cancer and Indications for Testing </vt:lpstr>
      <vt:lpstr>HRR Genes and Metastatic Prostate Cancer</vt:lpstr>
      <vt:lpstr>Prostate NCCN Guidelines v 1.2023</vt:lpstr>
      <vt:lpstr>PARP Inhibitors for HRR-Deficient mCRPC </vt:lpstr>
      <vt:lpstr>PARP Inhibition: “Synthetic Lethality”</vt:lpstr>
      <vt:lpstr>Comparison of Different PARP Inhibitors</vt:lpstr>
      <vt:lpstr>Summary of PARPi Monotherapy Trials in mCRPC</vt:lpstr>
      <vt:lpstr>Pivotal Trials of PARPi Monotherapy </vt:lpstr>
      <vt:lpstr>Olaparib: PROfound, Randomized Phase 3 Study</vt:lpstr>
      <vt:lpstr>PROfound: rPFS and OS in Whole Population (A+B)</vt:lpstr>
      <vt:lpstr>PROfound: Gene-by-Gene, rPFS and OS Analyses</vt:lpstr>
      <vt:lpstr>Olaparib for HRR-Mutated mCRPC</vt:lpstr>
      <vt:lpstr>Rucaparib: TRITON2 and TRITON3 Studies</vt:lpstr>
      <vt:lpstr>TRITON2: Objective Response Rate (ORR)</vt:lpstr>
      <vt:lpstr>Rucaparib for BRCA1/2-Mutated mCRPC</vt:lpstr>
      <vt:lpstr>TRITON3: Randomized Phase III Trial</vt:lpstr>
      <vt:lpstr>TRITON3: rPFS in ITT Population</vt:lpstr>
      <vt:lpstr>TRITON3: rPFS in BRCA1/2 and ATM Subgroups</vt:lpstr>
      <vt:lpstr>TRITON3: rPFS by Control Treatment in BRCA1/2 Subgroup</vt:lpstr>
      <vt:lpstr> PARPi-Based Combinations (PROpel, MAGNITUDE, &amp; TALAPRO-2)</vt:lpstr>
      <vt:lpstr>PROpel: Phase III Trial of Abiraterone +/– Olaparib </vt:lpstr>
      <vt:lpstr>PROpel: Radiographic Progression-Free Survival </vt:lpstr>
      <vt:lpstr>MAGNITUDE: Phase III Trial of Abi +/– Niraparib </vt:lpstr>
      <vt:lpstr>MAGNITUDE: Radiographic Progression-Free Survival</vt:lpstr>
      <vt:lpstr>TALAPRO-2: Phase III Trial of Enza +/– Talazoparib </vt:lpstr>
      <vt:lpstr>TALAPRO-2: Phase III Trial of Enza +/– Talazoparib </vt:lpstr>
      <vt:lpstr>Conclusions</vt:lpstr>
      <vt:lpstr>FDA Advisory Committee Supports the Approval of First-Line Olaparib plus Abiraterone and Prednisone for BRCA-Mutated mCRPC Press Release: April 28, 2023</vt:lpstr>
      <vt:lpstr>MODULE 5: Current and Emerging Strategies  in the Treatment of Recurrent mCRPC</vt:lpstr>
      <vt:lpstr>For a 71-year-old man with PSMA-positive bone-only mCRPC who has experienced disease progression on multiple lines of systemic therapy, including ADT, enzalutamide and sipuleucel-T, which of the following therapies would you generally recommend first? </vt:lpstr>
      <vt:lpstr>To what extent do you believe the dry mouth associated with 177Lu-PSMA-617 is problematic for patients?</vt:lpstr>
      <vt:lpstr>Current and Emerging Strategies in the Treatment of Recurrent mCRPC  </vt:lpstr>
      <vt:lpstr>PowerPoint Presentation</vt:lpstr>
      <vt:lpstr>177Lu-PSMA-617</vt:lpstr>
      <vt:lpstr>TheraP Trial- Phase 2 study 177Lu-PSMA-617 vs Cabazitaxel</vt:lpstr>
      <vt:lpstr>Phase 3 VISION trial (Lu-PSMA-617)</vt:lpstr>
      <vt:lpstr>177Lu-PSMA-617: Phase 3 VISION Trial of 177Lu-PSMA-617 in Patients With PSMA+ mCRPC With Prior AR Pathway Inhibitor and Taxane-Based Chemotherapy</vt:lpstr>
      <vt:lpstr>PowerPoint Presentation</vt:lpstr>
      <vt:lpstr>PowerPoint Presentation</vt:lpstr>
      <vt:lpstr>PowerPoint Presentation</vt:lpstr>
      <vt:lpstr>PowerPoint Presentation</vt:lpstr>
      <vt:lpstr>PowerPoint Presentation</vt:lpstr>
      <vt:lpstr>Patient selection for PSMA-directed therapy</vt:lpstr>
      <vt:lpstr>Other drugs that target PSMA</vt:lpstr>
      <vt:lpstr>PowerPoint Presentation</vt:lpstr>
      <vt:lpstr>Radiopharmaceuticals: Radium-223 (α-emitting isotope, bone targeted)</vt:lpstr>
      <vt:lpstr>Cabazitaxel vs Abiraterone or Enzalutamide for mCRPC: CARD Study</vt:lpstr>
      <vt:lpstr>Cabazitaxel vs Abiraterone or Enzalutamide for mCRPC Imaging-Based PFS and OS </vt:lpstr>
      <vt:lpstr>PowerPoint Presentation</vt:lpstr>
      <vt:lpstr>Genomic Testing Considerations</vt:lpstr>
      <vt:lpstr>PowerPoint Presentation</vt:lpstr>
      <vt:lpstr>Identification of patients for pembrolizumab</vt:lpstr>
      <vt:lpstr> Cabozantinib + Atezolizumab (COSMIC-021)</vt:lpstr>
      <vt:lpstr>New and Emerging Therapies for mCRPC </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7956</cp:revision>
  <cp:lastPrinted>2020-10-06T19:03:59Z</cp:lastPrinted>
  <dcterms:created xsi:type="dcterms:W3CDTF">2013-03-19T19:50:02Z</dcterms:created>
  <dcterms:modified xsi:type="dcterms:W3CDTF">2023-05-22T22:33:50Z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0x01010018862A45804C7345BFDE61DA2C172BE7</vt:lpwstr>
  </property>
</Properties>
</file>