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8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1" r:id="rId1"/>
    <p:sldMasterId id="2147484471" r:id="rId2"/>
    <p:sldMasterId id="2147484479" r:id="rId3"/>
    <p:sldMasterId id="2147484493" r:id="rId4"/>
    <p:sldMasterId id="2147484509" r:id="rId5"/>
    <p:sldMasterId id="2147484523" r:id="rId6"/>
    <p:sldMasterId id="2147484538" r:id="rId7"/>
    <p:sldMasterId id="2147484555" r:id="rId8"/>
    <p:sldMasterId id="2147484572" r:id="rId9"/>
    <p:sldMasterId id="2147484577" r:id="rId10"/>
    <p:sldMasterId id="2147484589" r:id="rId11"/>
    <p:sldMasterId id="2147484595" r:id="rId12"/>
    <p:sldMasterId id="2147484637" r:id="rId13"/>
    <p:sldMasterId id="2147484649" r:id="rId14"/>
  </p:sldMasterIdLst>
  <p:notesMasterIdLst>
    <p:notesMasterId r:id="rId149"/>
  </p:notesMasterIdLst>
  <p:handoutMasterIdLst>
    <p:handoutMasterId r:id="rId150"/>
  </p:handoutMasterIdLst>
  <p:sldIdLst>
    <p:sldId id="2147480009" r:id="rId15"/>
    <p:sldId id="2147480042" r:id="rId16"/>
    <p:sldId id="2147480030" r:id="rId17"/>
    <p:sldId id="2147480048" r:id="rId18"/>
    <p:sldId id="2147480049" r:id="rId19"/>
    <p:sldId id="2147480050" r:id="rId20"/>
    <p:sldId id="2147480051" r:id="rId21"/>
    <p:sldId id="13407" r:id="rId22"/>
    <p:sldId id="2147480154" r:id="rId23"/>
    <p:sldId id="2146846868" r:id="rId24"/>
    <p:sldId id="2147480194" r:id="rId25"/>
    <p:sldId id="2147480279" r:id="rId26"/>
    <p:sldId id="2147480099" r:id="rId27"/>
    <p:sldId id="2147480254" r:id="rId28"/>
    <p:sldId id="2147480243" r:id="rId29"/>
    <p:sldId id="256" r:id="rId30"/>
    <p:sldId id="306" r:id="rId31"/>
    <p:sldId id="316" r:id="rId32"/>
    <p:sldId id="6584" r:id="rId33"/>
    <p:sldId id="6585" r:id="rId34"/>
    <p:sldId id="3086" r:id="rId35"/>
    <p:sldId id="573" r:id="rId36"/>
    <p:sldId id="574" r:id="rId37"/>
    <p:sldId id="575" r:id="rId38"/>
    <p:sldId id="6586" r:id="rId39"/>
    <p:sldId id="6589" r:id="rId40"/>
    <p:sldId id="6590" r:id="rId41"/>
    <p:sldId id="6593" r:id="rId42"/>
    <p:sldId id="6591" r:id="rId43"/>
    <p:sldId id="6594" r:id="rId44"/>
    <p:sldId id="6595" r:id="rId45"/>
    <p:sldId id="2135715288" r:id="rId46"/>
    <p:sldId id="2135715289" r:id="rId47"/>
    <p:sldId id="2135715290" r:id="rId48"/>
    <p:sldId id="6581" r:id="rId49"/>
    <p:sldId id="2147480100" r:id="rId50"/>
    <p:sldId id="2147480253" r:id="rId51"/>
    <p:sldId id="2147480275" r:id="rId52"/>
    <p:sldId id="400" r:id="rId53"/>
    <p:sldId id="407" r:id="rId54"/>
    <p:sldId id="406" r:id="rId55"/>
    <p:sldId id="367" r:id="rId56"/>
    <p:sldId id="365" r:id="rId57"/>
    <p:sldId id="388" r:id="rId58"/>
    <p:sldId id="341" r:id="rId59"/>
    <p:sldId id="387" r:id="rId60"/>
    <p:sldId id="332" r:id="rId61"/>
    <p:sldId id="394" r:id="rId62"/>
    <p:sldId id="421" r:id="rId63"/>
    <p:sldId id="396" r:id="rId64"/>
    <p:sldId id="359" r:id="rId65"/>
    <p:sldId id="410" r:id="rId66"/>
    <p:sldId id="412" r:id="rId67"/>
    <p:sldId id="413" r:id="rId68"/>
    <p:sldId id="393" r:id="rId69"/>
    <p:sldId id="404" r:id="rId70"/>
    <p:sldId id="402" r:id="rId71"/>
    <p:sldId id="381" r:id="rId72"/>
    <p:sldId id="423" r:id="rId73"/>
    <p:sldId id="321" r:id="rId74"/>
    <p:sldId id="2147480101" r:id="rId75"/>
    <p:sldId id="2147480246" r:id="rId76"/>
    <p:sldId id="2147480104" r:id="rId77"/>
    <p:sldId id="521" r:id="rId78"/>
    <p:sldId id="512" r:id="rId79"/>
    <p:sldId id="513" r:id="rId80"/>
    <p:sldId id="425" r:id="rId81"/>
    <p:sldId id="424" r:id="rId82"/>
    <p:sldId id="515" r:id="rId83"/>
    <p:sldId id="514" r:id="rId84"/>
    <p:sldId id="2147471841" r:id="rId85"/>
    <p:sldId id="2147471835" r:id="rId86"/>
    <p:sldId id="2147471842" r:id="rId87"/>
    <p:sldId id="522" r:id="rId88"/>
    <p:sldId id="523" r:id="rId89"/>
    <p:sldId id="524" r:id="rId90"/>
    <p:sldId id="531" r:id="rId91"/>
    <p:sldId id="2147472836" r:id="rId92"/>
    <p:sldId id="2135714843" r:id="rId93"/>
    <p:sldId id="530" r:id="rId94"/>
    <p:sldId id="2147471840" r:id="rId95"/>
    <p:sldId id="2147480102" r:id="rId96"/>
    <p:sldId id="2147480267" r:id="rId97"/>
    <p:sldId id="2147480271" r:id="rId98"/>
    <p:sldId id="2147480156" r:id="rId99"/>
    <p:sldId id="476" r:id="rId100"/>
    <p:sldId id="454" r:id="rId101"/>
    <p:sldId id="486" r:id="rId102"/>
    <p:sldId id="335" r:id="rId103"/>
    <p:sldId id="403" r:id="rId104"/>
    <p:sldId id="472" r:id="rId105"/>
    <p:sldId id="478" r:id="rId106"/>
    <p:sldId id="485" r:id="rId107"/>
    <p:sldId id="475" r:id="rId108"/>
    <p:sldId id="347" r:id="rId109"/>
    <p:sldId id="348" r:id="rId110"/>
    <p:sldId id="349" r:id="rId111"/>
    <p:sldId id="386" r:id="rId112"/>
    <p:sldId id="350" r:id="rId113"/>
    <p:sldId id="352" r:id="rId114"/>
    <p:sldId id="2147480157" r:id="rId115"/>
    <p:sldId id="354" r:id="rId116"/>
    <p:sldId id="473" r:id="rId117"/>
    <p:sldId id="474" r:id="rId118"/>
    <p:sldId id="489" r:id="rId119"/>
    <p:sldId id="479" r:id="rId120"/>
    <p:sldId id="480" r:id="rId121"/>
    <p:sldId id="481" r:id="rId122"/>
    <p:sldId id="482" r:id="rId123"/>
    <p:sldId id="483" r:id="rId124"/>
    <p:sldId id="484" r:id="rId125"/>
    <p:sldId id="490" r:id="rId126"/>
    <p:sldId id="488" r:id="rId127"/>
    <p:sldId id="416" r:id="rId128"/>
    <p:sldId id="2147480103" r:id="rId129"/>
    <p:sldId id="2147480252" r:id="rId130"/>
    <p:sldId id="2147480265" r:id="rId131"/>
    <p:sldId id="1993219354" r:id="rId132"/>
    <p:sldId id="2147472605" r:id="rId133"/>
    <p:sldId id="2147472613" r:id="rId134"/>
    <p:sldId id="2147472606" r:id="rId135"/>
    <p:sldId id="1671" r:id="rId136"/>
    <p:sldId id="2147472607" r:id="rId137"/>
    <p:sldId id="2147472610" r:id="rId138"/>
    <p:sldId id="2147472614" r:id="rId139"/>
    <p:sldId id="2147471928" r:id="rId140"/>
    <p:sldId id="2147472615" r:id="rId141"/>
    <p:sldId id="2147472609" r:id="rId142"/>
    <p:sldId id="2147472611" r:id="rId143"/>
    <p:sldId id="2147472619" r:id="rId144"/>
    <p:sldId id="2300" r:id="rId145"/>
    <p:sldId id="2325" r:id="rId146"/>
    <p:sldId id="2147472618" r:id="rId147"/>
    <p:sldId id="2147472616" r:id="rId148"/>
  </p:sldIdLst>
  <p:sldSz cx="12192000" cy="6858000"/>
  <p:notesSz cx="7772400" cy="10058400"/>
  <p:custDataLst>
    <p:tags r:id="rId151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E4EDF2"/>
    <a:srgbClr val="E4EEF3"/>
    <a:srgbClr val="EDF5F9"/>
    <a:srgbClr val="E3EDF2"/>
    <a:srgbClr val="E3ECF2"/>
    <a:srgbClr val="BBE0E3"/>
    <a:srgbClr val="ECF4FD"/>
    <a:srgbClr val="157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6" autoAdjust="0"/>
    <p:restoredTop sz="95238" autoAdjust="0"/>
  </p:normalViewPr>
  <p:slideViewPr>
    <p:cSldViewPr>
      <p:cViewPr varScale="1">
        <p:scale>
          <a:sx n="117" d="100"/>
          <a:sy n="117" d="100"/>
        </p:scale>
        <p:origin x="752" y="184"/>
      </p:cViewPr>
      <p:guideLst>
        <p:guide orient="horz" pos="4208"/>
        <p:guide pos="3719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35" d="100"/>
        <a:sy n="135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63" Type="http://schemas.openxmlformats.org/officeDocument/2006/relationships/slide" Target="slides/slide49.xml"/><Relationship Id="rId84" Type="http://schemas.openxmlformats.org/officeDocument/2006/relationships/slide" Target="slides/slide70.xml"/><Relationship Id="rId138" Type="http://schemas.openxmlformats.org/officeDocument/2006/relationships/slide" Target="slides/slide124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53" Type="http://schemas.openxmlformats.org/officeDocument/2006/relationships/slide" Target="slides/slide39.xml"/><Relationship Id="rId74" Type="http://schemas.openxmlformats.org/officeDocument/2006/relationships/slide" Target="slides/slide60.xml"/><Relationship Id="rId128" Type="http://schemas.openxmlformats.org/officeDocument/2006/relationships/slide" Target="slides/slide114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43" Type="http://schemas.openxmlformats.org/officeDocument/2006/relationships/slide" Target="slides/slide29.xml"/><Relationship Id="rId64" Type="http://schemas.openxmlformats.org/officeDocument/2006/relationships/slide" Target="slides/slide50.xml"/><Relationship Id="rId118" Type="http://schemas.openxmlformats.org/officeDocument/2006/relationships/slide" Target="slides/slide104.xml"/><Relationship Id="rId139" Type="http://schemas.openxmlformats.org/officeDocument/2006/relationships/slide" Target="slides/slide12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50" Type="http://schemas.openxmlformats.org/officeDocument/2006/relationships/handoutMaster" Target="handoutMasters/handoutMaster1.xml"/><Relationship Id="rId155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40" Type="http://schemas.openxmlformats.org/officeDocument/2006/relationships/slide" Target="slides/slide126.xml"/><Relationship Id="rId145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130" Type="http://schemas.openxmlformats.org/officeDocument/2006/relationships/slide" Target="slides/slide116.xml"/><Relationship Id="rId135" Type="http://schemas.openxmlformats.org/officeDocument/2006/relationships/slide" Target="slides/slide121.xml"/><Relationship Id="rId151" Type="http://schemas.openxmlformats.org/officeDocument/2006/relationships/tags" Target="tags/tag1.xml"/><Relationship Id="rId156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slide" Target="slides/slide127.xml"/><Relationship Id="rId146" Type="http://schemas.openxmlformats.org/officeDocument/2006/relationships/slide" Target="slides/slide13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157" Type="http://schemas.openxmlformats.org/officeDocument/2006/relationships/customXml" Target="../customXml/item1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52" Type="http://schemas.openxmlformats.org/officeDocument/2006/relationships/commentAuthors" Target="commentAuthors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147" Type="http://schemas.openxmlformats.org/officeDocument/2006/relationships/slide" Target="slides/slide13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slide" Target="slides/slide12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137" Type="http://schemas.openxmlformats.org/officeDocument/2006/relationships/slide" Target="slides/slide123.xml"/><Relationship Id="rId158" Type="http://schemas.openxmlformats.org/officeDocument/2006/relationships/customXml" Target="../customXml/item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53" Type="http://schemas.openxmlformats.org/officeDocument/2006/relationships/presProps" Target="presProps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43" Type="http://schemas.openxmlformats.org/officeDocument/2006/relationships/slide" Target="slides/slide129.xml"/><Relationship Id="rId148" Type="http://schemas.openxmlformats.org/officeDocument/2006/relationships/slide" Target="slides/slide1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2.xml"/><Relationship Id="rId47" Type="http://schemas.openxmlformats.org/officeDocument/2006/relationships/slide" Target="slides/slide33.xml"/><Relationship Id="rId68" Type="http://schemas.openxmlformats.org/officeDocument/2006/relationships/slide" Target="slides/slide54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54" Type="http://schemas.openxmlformats.org/officeDocument/2006/relationships/viewProps" Target="viewProps.xml"/><Relationship Id="rId16" Type="http://schemas.openxmlformats.org/officeDocument/2006/relationships/slide" Target="slides/slide2.xml"/><Relationship Id="rId37" Type="http://schemas.openxmlformats.org/officeDocument/2006/relationships/slide" Target="slides/slide23.xml"/><Relationship Id="rId58" Type="http://schemas.openxmlformats.org/officeDocument/2006/relationships/slide" Target="slides/slide44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44" Type="http://schemas.openxmlformats.org/officeDocument/2006/relationships/slide" Target="slides/slide130.xml"/><Relationship Id="rId90" Type="http://schemas.openxmlformats.org/officeDocument/2006/relationships/slide" Target="slides/slide76.xml"/><Relationship Id="rId27" Type="http://schemas.openxmlformats.org/officeDocument/2006/relationships/slide" Target="slides/slide13.xml"/><Relationship Id="rId48" Type="http://schemas.openxmlformats.org/officeDocument/2006/relationships/slide" Target="slides/slide34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34" Type="http://schemas.openxmlformats.org/officeDocument/2006/relationships/slide" Target="slides/slide12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82C20A-A0EB-45BB-A69A-7CDC5CB5CABA}" type="doc">
      <dgm:prSet loTypeId="urn:microsoft.com/office/officeart/2005/8/layout/h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BAA0DDA-979F-472C-9A6D-55A714D788F1}">
      <dgm:prSet phldrT="[Text]"/>
      <dgm:spPr/>
      <dgm:t>
        <a:bodyPr/>
        <a:lstStyle/>
        <a:p>
          <a:r>
            <a:rPr lang="en-US" dirty="0"/>
            <a:t>Disease Factors</a:t>
          </a:r>
        </a:p>
      </dgm:t>
    </dgm:pt>
    <dgm:pt modelId="{E682B3E7-5C31-45D6-B149-62A8AE903F37}" type="parTrans" cxnId="{B28324FF-F10C-4AD1-9286-3275BA472FDE}">
      <dgm:prSet/>
      <dgm:spPr/>
      <dgm:t>
        <a:bodyPr/>
        <a:lstStyle/>
        <a:p>
          <a:endParaRPr lang="en-US"/>
        </a:p>
      </dgm:t>
    </dgm:pt>
    <dgm:pt modelId="{03F9244A-26B4-4B16-9216-069C9A7B714A}" type="sibTrans" cxnId="{B28324FF-F10C-4AD1-9286-3275BA472FDE}">
      <dgm:prSet/>
      <dgm:spPr/>
      <dgm:t>
        <a:bodyPr/>
        <a:lstStyle/>
        <a:p>
          <a:endParaRPr lang="en-US"/>
        </a:p>
      </dgm:t>
    </dgm:pt>
    <dgm:pt modelId="{C1059D5A-CD44-41F6-BBFA-C3BE5A4E2D34}">
      <dgm:prSet phldrT="[Text]"/>
      <dgm:spPr/>
      <dgm:t>
        <a:bodyPr/>
        <a:lstStyle/>
        <a:p>
          <a:r>
            <a:rPr lang="en-US" dirty="0"/>
            <a:t>Prior treatments </a:t>
          </a:r>
        </a:p>
      </dgm:t>
    </dgm:pt>
    <dgm:pt modelId="{82C299BC-BC3D-4CA8-B745-1DB5CC3C44F4}" type="parTrans" cxnId="{AAC6CB4F-EC71-484D-91AA-E68CB9D00C3D}">
      <dgm:prSet/>
      <dgm:spPr/>
      <dgm:t>
        <a:bodyPr/>
        <a:lstStyle/>
        <a:p>
          <a:endParaRPr lang="en-US"/>
        </a:p>
      </dgm:t>
    </dgm:pt>
    <dgm:pt modelId="{E4E90357-26C9-4942-A460-2A85940D2D08}" type="sibTrans" cxnId="{AAC6CB4F-EC71-484D-91AA-E68CB9D00C3D}">
      <dgm:prSet/>
      <dgm:spPr/>
      <dgm:t>
        <a:bodyPr/>
        <a:lstStyle/>
        <a:p>
          <a:endParaRPr lang="en-US"/>
        </a:p>
      </dgm:t>
    </dgm:pt>
    <dgm:pt modelId="{7812986B-8C5F-4D42-B36B-FCE33A3AF286}">
      <dgm:prSet phldrT="[Text]"/>
      <dgm:spPr/>
      <dgm:t>
        <a:bodyPr/>
        <a:lstStyle/>
        <a:p>
          <a:r>
            <a:rPr lang="en-US" dirty="0"/>
            <a:t>Clinical Factors</a:t>
          </a:r>
        </a:p>
      </dgm:t>
    </dgm:pt>
    <dgm:pt modelId="{50AA4E5B-2BB0-4B72-8D85-331B110DAA2D}" type="parTrans" cxnId="{2DDE402C-3832-42F8-A7CD-C806C897C944}">
      <dgm:prSet/>
      <dgm:spPr/>
      <dgm:t>
        <a:bodyPr/>
        <a:lstStyle/>
        <a:p>
          <a:endParaRPr lang="en-US"/>
        </a:p>
      </dgm:t>
    </dgm:pt>
    <dgm:pt modelId="{E5F89853-3503-417A-BD6D-16DA746BC962}" type="sibTrans" cxnId="{2DDE402C-3832-42F8-A7CD-C806C897C944}">
      <dgm:prSet/>
      <dgm:spPr/>
      <dgm:t>
        <a:bodyPr/>
        <a:lstStyle/>
        <a:p>
          <a:endParaRPr lang="en-US"/>
        </a:p>
      </dgm:t>
    </dgm:pt>
    <dgm:pt modelId="{ECE9E52A-9B43-475B-B13D-AD15B02BB71C}">
      <dgm:prSet phldrT="[Text]"/>
      <dgm:spPr/>
      <dgm:t>
        <a:bodyPr/>
        <a:lstStyle/>
        <a:p>
          <a:r>
            <a:rPr lang="en-US" dirty="0"/>
            <a:t>Symptoms </a:t>
          </a:r>
        </a:p>
      </dgm:t>
    </dgm:pt>
    <dgm:pt modelId="{16E9AE60-0F81-4A47-9757-EEB99ABA140A}" type="parTrans" cxnId="{BFCBA383-2191-498E-970B-C22C60DB10EF}">
      <dgm:prSet/>
      <dgm:spPr/>
      <dgm:t>
        <a:bodyPr/>
        <a:lstStyle/>
        <a:p>
          <a:endParaRPr lang="en-US"/>
        </a:p>
      </dgm:t>
    </dgm:pt>
    <dgm:pt modelId="{A781C975-240F-4FC9-A07A-C73FEA2E47A6}" type="sibTrans" cxnId="{BFCBA383-2191-498E-970B-C22C60DB10EF}">
      <dgm:prSet/>
      <dgm:spPr/>
      <dgm:t>
        <a:bodyPr/>
        <a:lstStyle/>
        <a:p>
          <a:endParaRPr lang="en-US"/>
        </a:p>
      </dgm:t>
    </dgm:pt>
    <dgm:pt modelId="{450E9557-9969-4D3F-9A1B-A4B4953B3889}">
      <dgm:prSet phldrT="[Text]"/>
      <dgm:spPr/>
      <dgm:t>
        <a:bodyPr/>
        <a:lstStyle/>
        <a:p>
          <a:r>
            <a:rPr lang="en-US" dirty="0"/>
            <a:t>Comorbidities</a:t>
          </a:r>
        </a:p>
      </dgm:t>
    </dgm:pt>
    <dgm:pt modelId="{77775670-82B8-4FE1-A9C3-CA14C512CA27}" type="parTrans" cxnId="{862990E7-A952-4BFE-8FCB-BEC4CB6191AF}">
      <dgm:prSet/>
      <dgm:spPr/>
      <dgm:t>
        <a:bodyPr/>
        <a:lstStyle/>
        <a:p>
          <a:endParaRPr lang="en-US"/>
        </a:p>
      </dgm:t>
    </dgm:pt>
    <dgm:pt modelId="{FC45A375-A529-4017-93D9-1811B333A406}" type="sibTrans" cxnId="{862990E7-A952-4BFE-8FCB-BEC4CB6191AF}">
      <dgm:prSet/>
      <dgm:spPr/>
      <dgm:t>
        <a:bodyPr/>
        <a:lstStyle/>
        <a:p>
          <a:endParaRPr lang="en-US"/>
        </a:p>
      </dgm:t>
    </dgm:pt>
    <dgm:pt modelId="{F99E6312-28C8-4B17-BE65-3AFBF176F7A3}">
      <dgm:prSet phldrT="[Text]"/>
      <dgm:spPr/>
      <dgm:t>
        <a:bodyPr/>
        <a:lstStyle/>
        <a:p>
          <a:r>
            <a:rPr lang="en-US" dirty="0"/>
            <a:t>Drug Factors</a:t>
          </a:r>
        </a:p>
      </dgm:t>
    </dgm:pt>
    <dgm:pt modelId="{D7A546D7-E6E6-4708-AFD3-40F47FCEF391}" type="parTrans" cxnId="{F4BB64B3-6ABB-4B01-B969-777A12332553}">
      <dgm:prSet/>
      <dgm:spPr/>
      <dgm:t>
        <a:bodyPr/>
        <a:lstStyle/>
        <a:p>
          <a:endParaRPr lang="en-US"/>
        </a:p>
      </dgm:t>
    </dgm:pt>
    <dgm:pt modelId="{33CB966C-0890-4912-9FE3-46A27451B0A5}" type="sibTrans" cxnId="{F4BB64B3-6ABB-4B01-B969-777A12332553}">
      <dgm:prSet/>
      <dgm:spPr/>
      <dgm:t>
        <a:bodyPr/>
        <a:lstStyle/>
        <a:p>
          <a:endParaRPr lang="en-US"/>
        </a:p>
      </dgm:t>
    </dgm:pt>
    <dgm:pt modelId="{80A0D5D2-63FB-4468-90BB-D62DBF5343F2}">
      <dgm:prSet phldrT="[Text]"/>
      <dgm:spPr/>
      <dgm:t>
        <a:bodyPr/>
        <a:lstStyle/>
        <a:p>
          <a:r>
            <a:rPr lang="en-US" dirty="0"/>
            <a:t>Mechanism of action</a:t>
          </a:r>
        </a:p>
      </dgm:t>
    </dgm:pt>
    <dgm:pt modelId="{7804CBD5-5F48-4E79-AB2A-3730AE3EB4AB}" type="parTrans" cxnId="{C59CE28F-E593-491A-B132-8ED4441D9424}">
      <dgm:prSet/>
      <dgm:spPr/>
      <dgm:t>
        <a:bodyPr/>
        <a:lstStyle/>
        <a:p>
          <a:endParaRPr lang="en-US"/>
        </a:p>
      </dgm:t>
    </dgm:pt>
    <dgm:pt modelId="{CD2C4675-A524-4BC3-B406-9FF70F9EEE45}" type="sibTrans" cxnId="{C59CE28F-E593-491A-B132-8ED4441D9424}">
      <dgm:prSet/>
      <dgm:spPr/>
      <dgm:t>
        <a:bodyPr/>
        <a:lstStyle/>
        <a:p>
          <a:endParaRPr lang="en-US"/>
        </a:p>
      </dgm:t>
    </dgm:pt>
    <dgm:pt modelId="{C5F61BF7-D3C8-4A5F-B4C4-2AEE219619FD}">
      <dgm:prSet phldrT="[Text]"/>
      <dgm:spPr/>
      <dgm:t>
        <a:bodyPr/>
        <a:lstStyle/>
        <a:p>
          <a:r>
            <a:rPr lang="en-US" dirty="0"/>
            <a:t>Sites of metastasis</a:t>
          </a:r>
        </a:p>
      </dgm:t>
    </dgm:pt>
    <dgm:pt modelId="{BB5C3D6E-AC43-427E-930E-D4E20B412ED9}" type="parTrans" cxnId="{7E48B25C-1BB2-4EC6-AF31-AD25A23A41B3}">
      <dgm:prSet/>
      <dgm:spPr/>
      <dgm:t>
        <a:bodyPr/>
        <a:lstStyle/>
        <a:p>
          <a:endParaRPr lang="en-US"/>
        </a:p>
      </dgm:t>
    </dgm:pt>
    <dgm:pt modelId="{8C8EBD12-056E-4EDF-801B-6C9F00C45694}" type="sibTrans" cxnId="{7E48B25C-1BB2-4EC6-AF31-AD25A23A41B3}">
      <dgm:prSet/>
      <dgm:spPr/>
      <dgm:t>
        <a:bodyPr/>
        <a:lstStyle/>
        <a:p>
          <a:endParaRPr lang="en-US"/>
        </a:p>
      </dgm:t>
    </dgm:pt>
    <dgm:pt modelId="{DFB21FDB-9530-4EDB-BDE5-24595EFF9714}">
      <dgm:prSet phldrT="[Text]"/>
      <dgm:spPr/>
      <dgm:t>
        <a:bodyPr/>
        <a:lstStyle/>
        <a:p>
          <a:r>
            <a:rPr lang="en-US" dirty="0"/>
            <a:t>Gleason score </a:t>
          </a:r>
        </a:p>
      </dgm:t>
    </dgm:pt>
    <dgm:pt modelId="{7BE5017E-06FF-4466-944E-EC96F21E571C}" type="parTrans" cxnId="{5485C322-10D2-45DB-90D0-0A9BB66BB031}">
      <dgm:prSet/>
      <dgm:spPr/>
      <dgm:t>
        <a:bodyPr/>
        <a:lstStyle/>
        <a:p>
          <a:endParaRPr lang="en-US"/>
        </a:p>
      </dgm:t>
    </dgm:pt>
    <dgm:pt modelId="{A3215912-9EA3-48DD-AB7E-C965653174CD}" type="sibTrans" cxnId="{5485C322-10D2-45DB-90D0-0A9BB66BB031}">
      <dgm:prSet/>
      <dgm:spPr/>
      <dgm:t>
        <a:bodyPr/>
        <a:lstStyle/>
        <a:p>
          <a:endParaRPr lang="en-US"/>
        </a:p>
      </dgm:t>
    </dgm:pt>
    <dgm:pt modelId="{523F49D8-4C9E-469B-9F12-169D223BCC14}">
      <dgm:prSet phldrT="[Text]"/>
      <dgm:spPr/>
      <dgm:t>
        <a:bodyPr/>
        <a:lstStyle/>
        <a:p>
          <a:r>
            <a:rPr lang="en-US" dirty="0"/>
            <a:t>Performance status </a:t>
          </a:r>
        </a:p>
      </dgm:t>
    </dgm:pt>
    <dgm:pt modelId="{17397ACC-A465-4730-BAC3-E952A4A4C1AA}" type="parTrans" cxnId="{7E0A8FFC-654A-491F-91FB-A5143CA52DB9}">
      <dgm:prSet/>
      <dgm:spPr/>
      <dgm:t>
        <a:bodyPr/>
        <a:lstStyle/>
        <a:p>
          <a:endParaRPr lang="en-US"/>
        </a:p>
      </dgm:t>
    </dgm:pt>
    <dgm:pt modelId="{2D9109A7-2C56-47A4-8269-5F74C17B56AD}" type="sibTrans" cxnId="{7E0A8FFC-654A-491F-91FB-A5143CA52DB9}">
      <dgm:prSet/>
      <dgm:spPr/>
      <dgm:t>
        <a:bodyPr/>
        <a:lstStyle/>
        <a:p>
          <a:endParaRPr lang="en-US"/>
        </a:p>
      </dgm:t>
    </dgm:pt>
    <dgm:pt modelId="{2EEDB1FA-4B1F-45BC-B24B-7260FB3EFE1C}">
      <dgm:prSet phldrT="[Text]"/>
      <dgm:spPr/>
      <dgm:t>
        <a:bodyPr/>
        <a:lstStyle/>
        <a:p>
          <a:r>
            <a:rPr lang="en-US" dirty="0"/>
            <a:t>Concurrent medications  </a:t>
          </a:r>
        </a:p>
      </dgm:t>
    </dgm:pt>
    <dgm:pt modelId="{3D61D61A-AD78-42F0-8AAA-53C3C9D57C20}" type="parTrans" cxnId="{A426274E-AB23-4DA2-8D14-F1549E137B36}">
      <dgm:prSet/>
      <dgm:spPr/>
      <dgm:t>
        <a:bodyPr/>
        <a:lstStyle/>
        <a:p>
          <a:endParaRPr lang="en-US"/>
        </a:p>
      </dgm:t>
    </dgm:pt>
    <dgm:pt modelId="{2F5F71C5-65F8-4E08-89D5-3D02D020F20D}" type="sibTrans" cxnId="{A426274E-AB23-4DA2-8D14-F1549E137B36}">
      <dgm:prSet/>
      <dgm:spPr/>
      <dgm:t>
        <a:bodyPr/>
        <a:lstStyle/>
        <a:p>
          <a:endParaRPr lang="en-US"/>
        </a:p>
      </dgm:t>
    </dgm:pt>
    <dgm:pt modelId="{4CE3F7FA-1719-465E-A24D-100191FB23C5}">
      <dgm:prSet phldrT="[Text]"/>
      <dgm:spPr/>
      <dgm:t>
        <a:bodyPr/>
        <a:lstStyle/>
        <a:p>
          <a:r>
            <a:rPr lang="en-US" dirty="0"/>
            <a:t>Genomic features </a:t>
          </a:r>
        </a:p>
      </dgm:t>
    </dgm:pt>
    <dgm:pt modelId="{BE823247-5CB3-4C89-BADA-6DA138AB7BDE}" type="parTrans" cxnId="{9632E305-1EA7-40ED-8D3A-759FEB2C7AD3}">
      <dgm:prSet/>
      <dgm:spPr/>
      <dgm:t>
        <a:bodyPr/>
        <a:lstStyle/>
        <a:p>
          <a:endParaRPr lang="en-US"/>
        </a:p>
      </dgm:t>
    </dgm:pt>
    <dgm:pt modelId="{BAF295B9-AD34-4900-AD33-8F4CDAFDE322}" type="sibTrans" cxnId="{9632E305-1EA7-40ED-8D3A-759FEB2C7AD3}">
      <dgm:prSet/>
      <dgm:spPr/>
      <dgm:t>
        <a:bodyPr/>
        <a:lstStyle/>
        <a:p>
          <a:endParaRPr lang="en-US"/>
        </a:p>
      </dgm:t>
    </dgm:pt>
    <dgm:pt modelId="{C9B98538-53D7-4805-9832-4D6A942A9AC5}">
      <dgm:prSet phldrT="[Text]"/>
      <dgm:spPr/>
      <dgm:t>
        <a:bodyPr/>
        <a:lstStyle/>
        <a:p>
          <a:r>
            <a:rPr lang="en-US" dirty="0"/>
            <a:t>Cost  </a:t>
          </a:r>
        </a:p>
      </dgm:t>
    </dgm:pt>
    <dgm:pt modelId="{883C5CE7-B9CD-40EF-8B15-8EAE57589CFA}" type="parTrans" cxnId="{2CF8C4F3-AB31-47EC-A579-9D44BEC3739C}">
      <dgm:prSet/>
      <dgm:spPr/>
      <dgm:t>
        <a:bodyPr/>
        <a:lstStyle/>
        <a:p>
          <a:endParaRPr lang="en-US"/>
        </a:p>
      </dgm:t>
    </dgm:pt>
    <dgm:pt modelId="{7F8D2D98-F7D3-4D91-ADB3-4659812F3C27}" type="sibTrans" cxnId="{2CF8C4F3-AB31-47EC-A579-9D44BEC3739C}">
      <dgm:prSet/>
      <dgm:spPr/>
      <dgm:t>
        <a:bodyPr/>
        <a:lstStyle/>
        <a:p>
          <a:endParaRPr lang="en-US"/>
        </a:p>
      </dgm:t>
    </dgm:pt>
    <dgm:pt modelId="{F86601F8-DA3B-47E5-9D84-38DF88CBFD3A}">
      <dgm:prSet phldrT="[Text]"/>
      <dgm:spPr/>
      <dgm:t>
        <a:bodyPr/>
        <a:lstStyle/>
        <a:p>
          <a:r>
            <a:rPr lang="en-US" dirty="0"/>
            <a:t>Mode of administration</a:t>
          </a:r>
        </a:p>
      </dgm:t>
    </dgm:pt>
    <dgm:pt modelId="{576E665F-A5F6-48F4-A34D-95C78AEABF61}" type="parTrans" cxnId="{12A991EE-D12E-48FC-9441-D954E42EA54C}">
      <dgm:prSet/>
      <dgm:spPr/>
      <dgm:t>
        <a:bodyPr/>
        <a:lstStyle/>
        <a:p>
          <a:endParaRPr lang="en-US"/>
        </a:p>
      </dgm:t>
    </dgm:pt>
    <dgm:pt modelId="{12D17E46-C565-432D-B62D-598B02A1CDC8}" type="sibTrans" cxnId="{12A991EE-D12E-48FC-9441-D954E42EA54C}">
      <dgm:prSet/>
      <dgm:spPr/>
      <dgm:t>
        <a:bodyPr/>
        <a:lstStyle/>
        <a:p>
          <a:endParaRPr lang="en-US"/>
        </a:p>
      </dgm:t>
    </dgm:pt>
    <dgm:pt modelId="{DCFA0678-8A4B-454E-9668-729DB9BE0ACE}">
      <dgm:prSet phldrT="[Text]"/>
      <dgm:spPr/>
      <dgm:t>
        <a:bodyPr/>
        <a:lstStyle/>
        <a:p>
          <a:r>
            <a:rPr lang="en-US" dirty="0"/>
            <a:t>Burden of disease</a:t>
          </a:r>
        </a:p>
      </dgm:t>
    </dgm:pt>
    <dgm:pt modelId="{9648DBC8-E6F6-426F-81AE-3D499FE0123C}" type="sibTrans" cxnId="{8569A66A-AEE1-4306-9D2A-3B12D4AF8A29}">
      <dgm:prSet/>
      <dgm:spPr/>
      <dgm:t>
        <a:bodyPr/>
        <a:lstStyle/>
        <a:p>
          <a:endParaRPr lang="en-US"/>
        </a:p>
      </dgm:t>
    </dgm:pt>
    <dgm:pt modelId="{9B954D19-A170-45BA-A1EF-D01E42D673FD}" type="parTrans" cxnId="{8569A66A-AEE1-4306-9D2A-3B12D4AF8A29}">
      <dgm:prSet/>
      <dgm:spPr/>
      <dgm:t>
        <a:bodyPr/>
        <a:lstStyle/>
        <a:p>
          <a:endParaRPr lang="en-US"/>
        </a:p>
      </dgm:t>
    </dgm:pt>
    <dgm:pt modelId="{C61BF44E-CCCA-43CA-B10C-355240E78C9E}">
      <dgm:prSet phldrT="[Text]"/>
      <dgm:spPr/>
      <dgm:t>
        <a:bodyPr/>
        <a:lstStyle/>
        <a:p>
          <a:r>
            <a:rPr lang="en-US" dirty="0"/>
            <a:t>Disease kinetics </a:t>
          </a:r>
        </a:p>
      </dgm:t>
    </dgm:pt>
    <dgm:pt modelId="{88952873-CDBF-4754-9C1F-ABBBB42124E0}" type="parTrans" cxnId="{0B401C54-5D87-4B20-9AAC-E143E10E6195}">
      <dgm:prSet/>
      <dgm:spPr/>
    </dgm:pt>
    <dgm:pt modelId="{B83E2E00-A96C-41D4-A21C-B168609EA977}" type="sibTrans" cxnId="{0B401C54-5D87-4B20-9AAC-E143E10E6195}">
      <dgm:prSet/>
      <dgm:spPr/>
    </dgm:pt>
    <dgm:pt modelId="{400CCA60-30A8-4499-A48D-559F7A395820}" type="pres">
      <dgm:prSet presAssocID="{0382C20A-A0EB-45BB-A69A-7CDC5CB5CABA}" presName="linearFlow" presStyleCnt="0">
        <dgm:presLayoutVars>
          <dgm:dir/>
          <dgm:animLvl val="lvl"/>
          <dgm:resizeHandles/>
        </dgm:presLayoutVars>
      </dgm:prSet>
      <dgm:spPr/>
    </dgm:pt>
    <dgm:pt modelId="{48C0E085-3DD3-4B1A-A50D-337BAAB4B19B}" type="pres">
      <dgm:prSet presAssocID="{EBAA0DDA-979F-472C-9A6D-55A714D788F1}" presName="compositeNode" presStyleCnt="0">
        <dgm:presLayoutVars>
          <dgm:bulletEnabled val="1"/>
        </dgm:presLayoutVars>
      </dgm:prSet>
      <dgm:spPr/>
    </dgm:pt>
    <dgm:pt modelId="{905617BF-B26A-430E-9ECC-33A6F377555F}" type="pres">
      <dgm:prSet presAssocID="{EBAA0DDA-979F-472C-9A6D-55A714D788F1}" presName="imag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DF3245C-8B76-4D19-8B7B-EF90BDCD2E2B}" type="pres">
      <dgm:prSet presAssocID="{EBAA0DDA-979F-472C-9A6D-55A714D788F1}" presName="childNode" presStyleLbl="node1" presStyleIdx="0" presStyleCnt="3">
        <dgm:presLayoutVars>
          <dgm:bulletEnabled val="1"/>
        </dgm:presLayoutVars>
      </dgm:prSet>
      <dgm:spPr/>
    </dgm:pt>
    <dgm:pt modelId="{00ED3CD0-34CD-4A37-9E1F-23E067F9D447}" type="pres">
      <dgm:prSet presAssocID="{EBAA0DDA-979F-472C-9A6D-55A714D788F1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AC4B9553-4751-43D3-9C72-D84886259C83}" type="pres">
      <dgm:prSet presAssocID="{03F9244A-26B4-4B16-9216-069C9A7B714A}" presName="sibTrans" presStyleCnt="0"/>
      <dgm:spPr/>
    </dgm:pt>
    <dgm:pt modelId="{1BE844EE-26CD-467B-91F6-B5D2C11C1EB5}" type="pres">
      <dgm:prSet presAssocID="{7812986B-8C5F-4D42-B36B-FCE33A3AF286}" presName="compositeNode" presStyleCnt="0">
        <dgm:presLayoutVars>
          <dgm:bulletEnabled val="1"/>
        </dgm:presLayoutVars>
      </dgm:prSet>
      <dgm:spPr/>
    </dgm:pt>
    <dgm:pt modelId="{27A8E876-BF93-45A7-BDA9-3533D3BF36AB}" type="pres">
      <dgm:prSet presAssocID="{7812986B-8C5F-4D42-B36B-FCE33A3AF286}" presName="imag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8DE6643-5787-4F96-B7D6-4E776BF202C2}" type="pres">
      <dgm:prSet presAssocID="{7812986B-8C5F-4D42-B36B-FCE33A3AF286}" presName="childNode" presStyleLbl="node1" presStyleIdx="1" presStyleCnt="3">
        <dgm:presLayoutVars>
          <dgm:bulletEnabled val="1"/>
        </dgm:presLayoutVars>
      </dgm:prSet>
      <dgm:spPr/>
    </dgm:pt>
    <dgm:pt modelId="{FD9D4802-A824-4941-AF37-8EE934DC778B}" type="pres">
      <dgm:prSet presAssocID="{7812986B-8C5F-4D42-B36B-FCE33A3AF286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C82FA2F1-94E6-41BC-B288-27778C6C2C23}" type="pres">
      <dgm:prSet presAssocID="{E5F89853-3503-417A-BD6D-16DA746BC962}" presName="sibTrans" presStyleCnt="0"/>
      <dgm:spPr/>
    </dgm:pt>
    <dgm:pt modelId="{395D633D-1827-4D89-8CB0-1ADE6DD86B63}" type="pres">
      <dgm:prSet presAssocID="{F99E6312-28C8-4B17-BE65-3AFBF176F7A3}" presName="compositeNode" presStyleCnt="0">
        <dgm:presLayoutVars>
          <dgm:bulletEnabled val="1"/>
        </dgm:presLayoutVars>
      </dgm:prSet>
      <dgm:spPr/>
    </dgm:pt>
    <dgm:pt modelId="{6CF9213D-E2A3-4B2F-9784-3902B065B6B7}" type="pres">
      <dgm:prSet presAssocID="{F99E6312-28C8-4B17-BE65-3AFBF176F7A3}" presName="imag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483F916-394E-4584-9248-6D92A425606C}" type="pres">
      <dgm:prSet presAssocID="{F99E6312-28C8-4B17-BE65-3AFBF176F7A3}" presName="childNode" presStyleLbl="node1" presStyleIdx="2" presStyleCnt="3">
        <dgm:presLayoutVars>
          <dgm:bulletEnabled val="1"/>
        </dgm:presLayoutVars>
      </dgm:prSet>
      <dgm:spPr/>
    </dgm:pt>
    <dgm:pt modelId="{8FC19171-4D1B-49AF-AC77-E2319F66C4EB}" type="pres">
      <dgm:prSet presAssocID="{F99E6312-28C8-4B17-BE65-3AFBF176F7A3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9632E305-1EA7-40ED-8D3A-759FEB2C7AD3}" srcId="{EBAA0DDA-979F-472C-9A6D-55A714D788F1}" destId="{4CE3F7FA-1719-465E-A24D-100191FB23C5}" srcOrd="5" destOrd="0" parTransId="{BE823247-5CB3-4C89-BADA-6DA138AB7BDE}" sibTransId="{BAF295B9-AD34-4900-AD33-8F4CDAFDE322}"/>
    <dgm:cxn modelId="{52C04A11-7182-46F5-BEB0-559F791A21F9}" type="presOf" srcId="{DFB21FDB-9530-4EDB-BDE5-24595EFF9714}" destId="{4DF3245C-8B76-4D19-8B7B-EF90BDCD2E2B}" srcOrd="0" destOrd="4" presId="urn:microsoft.com/office/officeart/2005/8/layout/hList2"/>
    <dgm:cxn modelId="{1CEAD920-8DE1-4686-AE42-2A0C5BF55DD8}" type="presOf" srcId="{2EEDB1FA-4B1F-45BC-B24B-7260FB3EFE1C}" destId="{98DE6643-5787-4F96-B7D6-4E776BF202C2}" srcOrd="0" destOrd="3" presId="urn:microsoft.com/office/officeart/2005/8/layout/hList2"/>
    <dgm:cxn modelId="{5485C322-10D2-45DB-90D0-0A9BB66BB031}" srcId="{EBAA0DDA-979F-472C-9A6D-55A714D788F1}" destId="{DFB21FDB-9530-4EDB-BDE5-24595EFF9714}" srcOrd="4" destOrd="0" parTransId="{7BE5017E-06FF-4466-944E-EC96F21E571C}" sibTransId="{A3215912-9EA3-48DD-AB7E-C965653174CD}"/>
    <dgm:cxn modelId="{72EF4D24-8E60-418E-B627-C7BE4BEB124E}" type="presOf" srcId="{0382C20A-A0EB-45BB-A69A-7CDC5CB5CABA}" destId="{400CCA60-30A8-4499-A48D-559F7A395820}" srcOrd="0" destOrd="0" presId="urn:microsoft.com/office/officeart/2005/8/layout/hList2"/>
    <dgm:cxn modelId="{2DDE402C-3832-42F8-A7CD-C806C897C944}" srcId="{0382C20A-A0EB-45BB-A69A-7CDC5CB5CABA}" destId="{7812986B-8C5F-4D42-B36B-FCE33A3AF286}" srcOrd="1" destOrd="0" parTransId="{50AA4E5B-2BB0-4B72-8D85-331B110DAA2D}" sibTransId="{E5F89853-3503-417A-BD6D-16DA746BC962}"/>
    <dgm:cxn modelId="{946DE633-DAF3-426D-B67E-C8D51507D390}" type="presOf" srcId="{80A0D5D2-63FB-4468-90BB-D62DBF5343F2}" destId="{4483F916-394E-4584-9248-6D92A425606C}" srcOrd="0" destOrd="0" presId="urn:microsoft.com/office/officeart/2005/8/layout/hList2"/>
    <dgm:cxn modelId="{FE01B73C-D07C-4E7C-BAA1-0E320679ACC5}" type="presOf" srcId="{F99E6312-28C8-4B17-BE65-3AFBF176F7A3}" destId="{8FC19171-4D1B-49AF-AC77-E2319F66C4EB}" srcOrd="0" destOrd="0" presId="urn:microsoft.com/office/officeart/2005/8/layout/hList2"/>
    <dgm:cxn modelId="{03429A3F-FF16-4D04-A591-615AD53E24B2}" type="presOf" srcId="{C1059D5A-CD44-41F6-BBFA-C3BE5A4E2D34}" destId="{4DF3245C-8B76-4D19-8B7B-EF90BDCD2E2B}" srcOrd="0" destOrd="0" presId="urn:microsoft.com/office/officeart/2005/8/layout/hList2"/>
    <dgm:cxn modelId="{A426274E-AB23-4DA2-8D14-F1549E137B36}" srcId="{7812986B-8C5F-4D42-B36B-FCE33A3AF286}" destId="{2EEDB1FA-4B1F-45BC-B24B-7260FB3EFE1C}" srcOrd="3" destOrd="0" parTransId="{3D61D61A-AD78-42F0-8AAA-53C3C9D57C20}" sibTransId="{2F5F71C5-65F8-4E08-89D5-3D02D020F20D}"/>
    <dgm:cxn modelId="{AAC6CB4F-EC71-484D-91AA-E68CB9D00C3D}" srcId="{EBAA0DDA-979F-472C-9A6D-55A714D788F1}" destId="{C1059D5A-CD44-41F6-BBFA-C3BE5A4E2D34}" srcOrd="0" destOrd="0" parTransId="{82C299BC-BC3D-4CA8-B745-1DB5CC3C44F4}" sibTransId="{E4E90357-26C9-4942-A460-2A85940D2D08}"/>
    <dgm:cxn modelId="{0B401C54-5D87-4B20-9AAC-E143E10E6195}" srcId="{EBAA0DDA-979F-472C-9A6D-55A714D788F1}" destId="{C61BF44E-CCCA-43CA-B10C-355240E78C9E}" srcOrd="1" destOrd="0" parTransId="{88952873-CDBF-4754-9C1F-ABBBB42124E0}" sibTransId="{B83E2E00-A96C-41D4-A21C-B168609EA977}"/>
    <dgm:cxn modelId="{7E48B25C-1BB2-4EC6-AF31-AD25A23A41B3}" srcId="{EBAA0DDA-979F-472C-9A6D-55A714D788F1}" destId="{C5F61BF7-D3C8-4A5F-B4C4-2AEE219619FD}" srcOrd="3" destOrd="0" parTransId="{BB5C3D6E-AC43-427E-930E-D4E20B412ED9}" sibTransId="{8C8EBD12-056E-4EDF-801B-6C9F00C45694}"/>
    <dgm:cxn modelId="{83C97C5E-7F06-4111-9E61-30BB91344CD2}" type="presOf" srcId="{450E9557-9969-4D3F-9A1B-A4B4953B3889}" destId="{98DE6643-5787-4F96-B7D6-4E776BF202C2}" srcOrd="0" destOrd="2" presId="urn:microsoft.com/office/officeart/2005/8/layout/hList2"/>
    <dgm:cxn modelId="{8569A66A-AEE1-4306-9D2A-3B12D4AF8A29}" srcId="{EBAA0DDA-979F-472C-9A6D-55A714D788F1}" destId="{DCFA0678-8A4B-454E-9668-729DB9BE0ACE}" srcOrd="2" destOrd="0" parTransId="{9B954D19-A170-45BA-A1EF-D01E42D673FD}" sibTransId="{9648DBC8-E6F6-426F-81AE-3D499FE0123C}"/>
    <dgm:cxn modelId="{74067880-41B9-4CFC-A4FC-8E60C08A6493}" type="presOf" srcId="{EBAA0DDA-979F-472C-9A6D-55A714D788F1}" destId="{00ED3CD0-34CD-4A37-9E1F-23E067F9D447}" srcOrd="0" destOrd="0" presId="urn:microsoft.com/office/officeart/2005/8/layout/hList2"/>
    <dgm:cxn modelId="{68808B80-3FE5-4541-90E3-5935412AB533}" type="presOf" srcId="{DCFA0678-8A4B-454E-9668-729DB9BE0ACE}" destId="{4DF3245C-8B76-4D19-8B7B-EF90BDCD2E2B}" srcOrd="0" destOrd="2" presId="urn:microsoft.com/office/officeart/2005/8/layout/hList2"/>
    <dgm:cxn modelId="{BFCBA383-2191-498E-970B-C22C60DB10EF}" srcId="{7812986B-8C5F-4D42-B36B-FCE33A3AF286}" destId="{ECE9E52A-9B43-475B-B13D-AD15B02BB71C}" srcOrd="0" destOrd="0" parTransId="{16E9AE60-0F81-4A47-9757-EEB99ABA140A}" sibTransId="{A781C975-240F-4FC9-A07A-C73FEA2E47A6}"/>
    <dgm:cxn modelId="{C59CE28F-E593-491A-B132-8ED4441D9424}" srcId="{F99E6312-28C8-4B17-BE65-3AFBF176F7A3}" destId="{80A0D5D2-63FB-4468-90BB-D62DBF5343F2}" srcOrd="0" destOrd="0" parTransId="{7804CBD5-5F48-4E79-AB2A-3730AE3EB4AB}" sibTransId="{CD2C4675-A524-4BC3-B406-9FF70F9EEE45}"/>
    <dgm:cxn modelId="{17F350A7-455E-4595-9839-129CDA20A334}" type="presOf" srcId="{F86601F8-DA3B-47E5-9D84-38DF88CBFD3A}" destId="{4483F916-394E-4584-9248-6D92A425606C}" srcOrd="0" destOrd="1" presId="urn:microsoft.com/office/officeart/2005/8/layout/hList2"/>
    <dgm:cxn modelId="{F4BB64B3-6ABB-4B01-B969-777A12332553}" srcId="{0382C20A-A0EB-45BB-A69A-7CDC5CB5CABA}" destId="{F99E6312-28C8-4B17-BE65-3AFBF176F7A3}" srcOrd="2" destOrd="0" parTransId="{D7A546D7-E6E6-4708-AFD3-40F47FCEF391}" sibTransId="{33CB966C-0890-4912-9FE3-46A27451B0A5}"/>
    <dgm:cxn modelId="{445E68C1-FB1E-4F18-82D7-A7C030931673}" type="presOf" srcId="{523F49D8-4C9E-469B-9F12-169D223BCC14}" destId="{98DE6643-5787-4F96-B7D6-4E776BF202C2}" srcOrd="0" destOrd="1" presId="urn:microsoft.com/office/officeart/2005/8/layout/hList2"/>
    <dgm:cxn modelId="{21AD9CC3-F7E6-4492-9038-2148260685B9}" type="presOf" srcId="{4CE3F7FA-1719-465E-A24D-100191FB23C5}" destId="{4DF3245C-8B76-4D19-8B7B-EF90BDCD2E2B}" srcOrd="0" destOrd="5" presId="urn:microsoft.com/office/officeart/2005/8/layout/hList2"/>
    <dgm:cxn modelId="{D76F97D2-CD60-498F-97C3-344B69C682D2}" type="presOf" srcId="{C61BF44E-CCCA-43CA-B10C-355240E78C9E}" destId="{4DF3245C-8B76-4D19-8B7B-EF90BDCD2E2B}" srcOrd="0" destOrd="1" presId="urn:microsoft.com/office/officeart/2005/8/layout/hList2"/>
    <dgm:cxn modelId="{FD69CCE5-F738-4286-8B59-92F450DE5B0A}" type="presOf" srcId="{ECE9E52A-9B43-475B-B13D-AD15B02BB71C}" destId="{98DE6643-5787-4F96-B7D6-4E776BF202C2}" srcOrd="0" destOrd="0" presId="urn:microsoft.com/office/officeart/2005/8/layout/hList2"/>
    <dgm:cxn modelId="{862990E7-A952-4BFE-8FCB-BEC4CB6191AF}" srcId="{7812986B-8C5F-4D42-B36B-FCE33A3AF286}" destId="{450E9557-9969-4D3F-9A1B-A4B4953B3889}" srcOrd="2" destOrd="0" parTransId="{77775670-82B8-4FE1-A9C3-CA14C512CA27}" sibTransId="{FC45A375-A529-4017-93D9-1811B333A406}"/>
    <dgm:cxn modelId="{59ABBCEA-CD8F-466D-B608-D3F9D411AC0B}" type="presOf" srcId="{7812986B-8C5F-4D42-B36B-FCE33A3AF286}" destId="{FD9D4802-A824-4941-AF37-8EE934DC778B}" srcOrd="0" destOrd="0" presId="urn:microsoft.com/office/officeart/2005/8/layout/hList2"/>
    <dgm:cxn modelId="{F75D88EB-ECE7-4BF2-8705-C7073894EDE3}" type="presOf" srcId="{C9B98538-53D7-4805-9832-4D6A942A9AC5}" destId="{4483F916-394E-4584-9248-6D92A425606C}" srcOrd="0" destOrd="2" presId="urn:microsoft.com/office/officeart/2005/8/layout/hList2"/>
    <dgm:cxn modelId="{12A991EE-D12E-48FC-9441-D954E42EA54C}" srcId="{F99E6312-28C8-4B17-BE65-3AFBF176F7A3}" destId="{F86601F8-DA3B-47E5-9D84-38DF88CBFD3A}" srcOrd="1" destOrd="0" parTransId="{576E665F-A5F6-48F4-A34D-95C78AEABF61}" sibTransId="{12D17E46-C565-432D-B62D-598B02A1CDC8}"/>
    <dgm:cxn modelId="{39B077F3-E2E5-4EC2-A53A-14A8B874E80A}" type="presOf" srcId="{C5F61BF7-D3C8-4A5F-B4C4-2AEE219619FD}" destId="{4DF3245C-8B76-4D19-8B7B-EF90BDCD2E2B}" srcOrd="0" destOrd="3" presId="urn:microsoft.com/office/officeart/2005/8/layout/hList2"/>
    <dgm:cxn modelId="{2CF8C4F3-AB31-47EC-A579-9D44BEC3739C}" srcId="{F99E6312-28C8-4B17-BE65-3AFBF176F7A3}" destId="{C9B98538-53D7-4805-9832-4D6A942A9AC5}" srcOrd="2" destOrd="0" parTransId="{883C5CE7-B9CD-40EF-8B15-8EAE57589CFA}" sibTransId="{7F8D2D98-F7D3-4D91-ADB3-4659812F3C27}"/>
    <dgm:cxn modelId="{7E0A8FFC-654A-491F-91FB-A5143CA52DB9}" srcId="{7812986B-8C5F-4D42-B36B-FCE33A3AF286}" destId="{523F49D8-4C9E-469B-9F12-169D223BCC14}" srcOrd="1" destOrd="0" parTransId="{17397ACC-A465-4730-BAC3-E952A4A4C1AA}" sibTransId="{2D9109A7-2C56-47A4-8269-5F74C17B56AD}"/>
    <dgm:cxn modelId="{B28324FF-F10C-4AD1-9286-3275BA472FDE}" srcId="{0382C20A-A0EB-45BB-A69A-7CDC5CB5CABA}" destId="{EBAA0DDA-979F-472C-9A6D-55A714D788F1}" srcOrd="0" destOrd="0" parTransId="{E682B3E7-5C31-45D6-B149-62A8AE903F37}" sibTransId="{03F9244A-26B4-4B16-9216-069C9A7B714A}"/>
    <dgm:cxn modelId="{D12F59E7-075B-4DAD-98DE-F8AFA842B6D6}" type="presParOf" srcId="{400CCA60-30A8-4499-A48D-559F7A395820}" destId="{48C0E085-3DD3-4B1A-A50D-337BAAB4B19B}" srcOrd="0" destOrd="0" presId="urn:microsoft.com/office/officeart/2005/8/layout/hList2"/>
    <dgm:cxn modelId="{B813F50C-D1C0-4E92-90D3-0DD426ACA384}" type="presParOf" srcId="{48C0E085-3DD3-4B1A-A50D-337BAAB4B19B}" destId="{905617BF-B26A-430E-9ECC-33A6F377555F}" srcOrd="0" destOrd="0" presId="urn:microsoft.com/office/officeart/2005/8/layout/hList2"/>
    <dgm:cxn modelId="{6CC13121-3FA6-487B-A032-A101C5AE483C}" type="presParOf" srcId="{48C0E085-3DD3-4B1A-A50D-337BAAB4B19B}" destId="{4DF3245C-8B76-4D19-8B7B-EF90BDCD2E2B}" srcOrd="1" destOrd="0" presId="urn:microsoft.com/office/officeart/2005/8/layout/hList2"/>
    <dgm:cxn modelId="{CA19DA6E-F5B7-4F6C-B9E6-91A77007CAE3}" type="presParOf" srcId="{48C0E085-3DD3-4B1A-A50D-337BAAB4B19B}" destId="{00ED3CD0-34CD-4A37-9E1F-23E067F9D447}" srcOrd="2" destOrd="0" presId="urn:microsoft.com/office/officeart/2005/8/layout/hList2"/>
    <dgm:cxn modelId="{C9C909A1-FB25-4CF5-A9AA-E738E1180175}" type="presParOf" srcId="{400CCA60-30A8-4499-A48D-559F7A395820}" destId="{AC4B9553-4751-43D3-9C72-D84886259C83}" srcOrd="1" destOrd="0" presId="urn:microsoft.com/office/officeart/2005/8/layout/hList2"/>
    <dgm:cxn modelId="{13DDBFE5-EA77-42A6-BEF3-C851A5BBDAA5}" type="presParOf" srcId="{400CCA60-30A8-4499-A48D-559F7A395820}" destId="{1BE844EE-26CD-467B-91F6-B5D2C11C1EB5}" srcOrd="2" destOrd="0" presId="urn:microsoft.com/office/officeart/2005/8/layout/hList2"/>
    <dgm:cxn modelId="{2D67AB3F-5118-4A79-ADBE-BC13C8E6E40C}" type="presParOf" srcId="{1BE844EE-26CD-467B-91F6-B5D2C11C1EB5}" destId="{27A8E876-BF93-45A7-BDA9-3533D3BF36AB}" srcOrd="0" destOrd="0" presId="urn:microsoft.com/office/officeart/2005/8/layout/hList2"/>
    <dgm:cxn modelId="{EBC74BBB-615A-4ECE-938C-489B022A8D4A}" type="presParOf" srcId="{1BE844EE-26CD-467B-91F6-B5D2C11C1EB5}" destId="{98DE6643-5787-4F96-B7D6-4E776BF202C2}" srcOrd="1" destOrd="0" presId="urn:microsoft.com/office/officeart/2005/8/layout/hList2"/>
    <dgm:cxn modelId="{5E43C85A-6A6D-47A3-A5F5-998DA01C0270}" type="presParOf" srcId="{1BE844EE-26CD-467B-91F6-B5D2C11C1EB5}" destId="{FD9D4802-A824-4941-AF37-8EE934DC778B}" srcOrd="2" destOrd="0" presId="urn:microsoft.com/office/officeart/2005/8/layout/hList2"/>
    <dgm:cxn modelId="{96DB7D1D-476B-4DA0-A9A6-0686DC9093BB}" type="presParOf" srcId="{400CCA60-30A8-4499-A48D-559F7A395820}" destId="{C82FA2F1-94E6-41BC-B288-27778C6C2C23}" srcOrd="3" destOrd="0" presId="urn:microsoft.com/office/officeart/2005/8/layout/hList2"/>
    <dgm:cxn modelId="{7E84B6EA-5E9A-4831-B3E0-D9A1CEB9B37F}" type="presParOf" srcId="{400CCA60-30A8-4499-A48D-559F7A395820}" destId="{395D633D-1827-4D89-8CB0-1ADE6DD86B63}" srcOrd="4" destOrd="0" presId="urn:microsoft.com/office/officeart/2005/8/layout/hList2"/>
    <dgm:cxn modelId="{CFC92CF1-BDA3-4D7E-8C6A-343992B70ED8}" type="presParOf" srcId="{395D633D-1827-4D89-8CB0-1ADE6DD86B63}" destId="{6CF9213D-E2A3-4B2F-9784-3902B065B6B7}" srcOrd="0" destOrd="0" presId="urn:microsoft.com/office/officeart/2005/8/layout/hList2"/>
    <dgm:cxn modelId="{8C0B0C47-495D-4014-A45E-61E2ECDDD46E}" type="presParOf" srcId="{395D633D-1827-4D89-8CB0-1ADE6DD86B63}" destId="{4483F916-394E-4584-9248-6D92A425606C}" srcOrd="1" destOrd="0" presId="urn:microsoft.com/office/officeart/2005/8/layout/hList2"/>
    <dgm:cxn modelId="{282B3EDD-9EA5-4CB7-A371-EC75DA2D2ABD}" type="presParOf" srcId="{395D633D-1827-4D89-8CB0-1ADE6DD86B63}" destId="{8FC19171-4D1B-49AF-AC77-E2319F66C4EB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D3CD0-34CD-4A37-9E1F-23E067F9D447}">
      <dsp:nvSpPr>
        <dsp:cNvPr id="0" name=""/>
        <dsp:cNvSpPr/>
      </dsp:nvSpPr>
      <dsp:spPr>
        <a:xfrm rot="16200000">
          <a:off x="-1512312" y="2454382"/>
          <a:ext cx="3694618" cy="537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74246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Disease Factors</a:t>
          </a:r>
        </a:p>
      </dsp:txBody>
      <dsp:txXfrm>
        <a:off x="-1512312" y="2454382"/>
        <a:ext cx="3694618" cy="537728"/>
      </dsp:txXfrm>
    </dsp:sp>
    <dsp:sp modelId="{4DF3245C-8B76-4D19-8B7B-EF90BDCD2E2B}">
      <dsp:nvSpPr>
        <dsp:cNvPr id="0" name=""/>
        <dsp:cNvSpPr/>
      </dsp:nvSpPr>
      <dsp:spPr>
        <a:xfrm>
          <a:off x="603860" y="875936"/>
          <a:ext cx="2678456" cy="36946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74246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Prior treatments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Disease kinetics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Burden of disease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Sites of metastasis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Gleason score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Genomic features </a:t>
          </a:r>
        </a:p>
      </dsp:txBody>
      <dsp:txXfrm>
        <a:off x="603860" y="875936"/>
        <a:ext cx="2678456" cy="3694618"/>
      </dsp:txXfrm>
    </dsp:sp>
    <dsp:sp modelId="{905617BF-B26A-430E-9ECC-33A6F377555F}">
      <dsp:nvSpPr>
        <dsp:cNvPr id="0" name=""/>
        <dsp:cNvSpPr/>
      </dsp:nvSpPr>
      <dsp:spPr>
        <a:xfrm>
          <a:off x="66132" y="166135"/>
          <a:ext cx="1075456" cy="107545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D4802-A824-4941-AF37-8EE934DC778B}">
      <dsp:nvSpPr>
        <dsp:cNvPr id="0" name=""/>
        <dsp:cNvSpPr/>
      </dsp:nvSpPr>
      <dsp:spPr>
        <a:xfrm rot="16200000">
          <a:off x="2412500" y="2454382"/>
          <a:ext cx="3694618" cy="537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74246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Clinical Factors</a:t>
          </a:r>
        </a:p>
      </dsp:txBody>
      <dsp:txXfrm>
        <a:off x="2412500" y="2454382"/>
        <a:ext cx="3694618" cy="537728"/>
      </dsp:txXfrm>
    </dsp:sp>
    <dsp:sp modelId="{98DE6643-5787-4F96-B7D6-4E776BF202C2}">
      <dsp:nvSpPr>
        <dsp:cNvPr id="0" name=""/>
        <dsp:cNvSpPr/>
      </dsp:nvSpPr>
      <dsp:spPr>
        <a:xfrm>
          <a:off x="4528674" y="875936"/>
          <a:ext cx="2678456" cy="36946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74246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Symptoms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Performance status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Comorbidities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Concurrent medications  </a:t>
          </a:r>
        </a:p>
      </dsp:txBody>
      <dsp:txXfrm>
        <a:off x="4528674" y="875936"/>
        <a:ext cx="2678456" cy="3694618"/>
      </dsp:txXfrm>
    </dsp:sp>
    <dsp:sp modelId="{27A8E876-BF93-45A7-BDA9-3533D3BF36AB}">
      <dsp:nvSpPr>
        <dsp:cNvPr id="0" name=""/>
        <dsp:cNvSpPr/>
      </dsp:nvSpPr>
      <dsp:spPr>
        <a:xfrm>
          <a:off x="3990945" y="166135"/>
          <a:ext cx="1075456" cy="107545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19171-4D1B-49AF-AC77-E2319F66C4EB}">
      <dsp:nvSpPr>
        <dsp:cNvPr id="0" name=""/>
        <dsp:cNvSpPr/>
      </dsp:nvSpPr>
      <dsp:spPr>
        <a:xfrm rot="16200000">
          <a:off x="6337313" y="2454382"/>
          <a:ext cx="3694618" cy="537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74246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Drug Factors</a:t>
          </a:r>
        </a:p>
      </dsp:txBody>
      <dsp:txXfrm>
        <a:off x="6337313" y="2454382"/>
        <a:ext cx="3694618" cy="537728"/>
      </dsp:txXfrm>
    </dsp:sp>
    <dsp:sp modelId="{4483F916-394E-4584-9248-6D92A425606C}">
      <dsp:nvSpPr>
        <dsp:cNvPr id="0" name=""/>
        <dsp:cNvSpPr/>
      </dsp:nvSpPr>
      <dsp:spPr>
        <a:xfrm>
          <a:off x="8453487" y="875936"/>
          <a:ext cx="2678456" cy="36946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74246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Mechanism of action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Mode of administration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Cost  </a:t>
          </a:r>
        </a:p>
      </dsp:txBody>
      <dsp:txXfrm>
        <a:off x="8453487" y="875936"/>
        <a:ext cx="2678456" cy="3694618"/>
      </dsp:txXfrm>
    </dsp:sp>
    <dsp:sp modelId="{6CF9213D-E2A3-4B2F-9784-3902B065B6B7}">
      <dsp:nvSpPr>
        <dsp:cNvPr id="0" name=""/>
        <dsp:cNvSpPr/>
      </dsp:nvSpPr>
      <dsp:spPr>
        <a:xfrm>
          <a:off x="7915759" y="166135"/>
          <a:ext cx="1075456" cy="107545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6/12/23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13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833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41B10-8F5D-4489-8E55-96AA189E1553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797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7972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fr-FR"/>
          </a:p>
        </p:txBody>
      </p:sp>
      <p:sp>
        <p:nvSpPr>
          <p:cNvPr id="467973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6F8858-E05D-43C7-AA6D-A5F4BA2DBA83}" type="slidenum">
              <a:rPr kumimoji="0" lang="en-GB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59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96704-F0BE-4A46-8E3F-E967AFABE1D6}" type="datetime2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June 12, 2023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B8A1F-8E97-45DD-8500-F61608029CA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|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144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4638" y="762000"/>
            <a:ext cx="4724400" cy="2657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96704-F0BE-4A46-8E3F-E967AFABE1D6}" type="datetime2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June 12, 2023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B8A1F-8E97-45DD-8500-F61608029CA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|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22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4638" y="762000"/>
            <a:ext cx="4724400" cy="2657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96704-F0BE-4A46-8E3F-E967AFABE1D6}" type="datetime2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June 12, 2023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B8A1F-8E97-45DD-8500-F61608029CA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|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32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4638" y="762000"/>
            <a:ext cx="4724400" cy="2657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B4DF-526B-D344-B08E-39E8C85938C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79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4638" y="762000"/>
            <a:ext cx="4724400" cy="2657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B4DF-526B-D344-B08E-39E8C85938C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92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4638" y="762000"/>
            <a:ext cx="4724400" cy="2657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B4DF-526B-D344-B08E-39E8C85938C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709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342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4638" y="762000"/>
            <a:ext cx="4724400" cy="2657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29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65E-A2F7-45E1-9CB5-019F35D32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450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65E-A2F7-45E1-9CB5-019F35D32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629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65E-A2F7-45E1-9CB5-019F35D32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41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65E-A2F7-45E1-9CB5-019F35D32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983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65E-A2F7-45E1-9CB5-019F35D32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6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65E-A2F7-45E1-9CB5-019F35D32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0126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4A7AE-B286-45BA-B45A-A0D4C6154F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271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990F64A3-60F4-A5BB-28A0-28B076A6D5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DE371B1B-45A1-6BA1-0DC2-560DB2FAD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46DE39B6-678F-69B3-3249-CD4305D9D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48BA3C-0F04-4145-B05D-CE2E40AFE04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6FE681B1-994D-9745-DD4C-B5265BC018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A46015C-D44D-8441-8EBC-8C38929B5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8701DEA-9CF8-A79C-F44A-B4F76B6DB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31CF08-B1D2-8242-A41B-E03566FE1E4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3A80CE9F-7A10-7402-55BE-2D1845D360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C86B7B-49F1-9083-EEA1-FAE11F285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E7B0BEDC-0AFD-011F-44B6-67D80BC3B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17BE72-9025-E149-8685-02996D28594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05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EC003-4E38-4940-9EF8-76E9714D92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09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EC003-4E38-4940-9EF8-76E9714D92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35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EC003-4E38-4940-9EF8-76E9714D92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395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EAF03-3A8A-4708-B3EC-BE79D14C84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867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72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29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2E8B185-BC35-4009-86A6-D1535E2779AA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59428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0EF833A-0A1F-41B5-9604-68D3570C523E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58810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2F86B2C-A05B-4CC5-9707-F635DBFBEC06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53592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2" y="27317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2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e la dat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F7CDE78-58BB-4A68-BC93-5E25C8A11B3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83081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4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9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e la dat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D26730-0CBE-42B1-8009-DBED2CD10C94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8472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3F3C03-CF48-4103-B6B8-ACB5CCC1DA74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4537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090F77-5C4C-41B6-BEEB-80C64921D8BB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11470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879BE8A-5E14-4FDF-9BE9-2ED1F6E441A2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5586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EF4F01-8AEC-4130-83BE-110E78148A03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74659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>
          <a:xfrm>
            <a:off x="619710" y="1229457"/>
            <a:ext cx="10990476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398251" y="6365876"/>
            <a:ext cx="601133" cy="365125"/>
          </a:xfrm>
        </p:spPr>
        <p:txBody>
          <a:bodyPr rtlCol="0" anchor="ctr"/>
          <a:lstStyle>
            <a:lvl1pPr algn="r" eaLnBrk="0" hangingPunct="0">
              <a:defRPr sz="90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>
              <a:defRPr/>
            </a:pPr>
            <a:fld id="{D32D2638-DAED-47AC-88AA-9E984F4A58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3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7336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" y="6110141"/>
            <a:ext cx="5276851" cy="282575"/>
          </a:xfrm>
        </p:spPr>
        <p:txBody>
          <a:bodyPr anchor="b"/>
          <a:lstStyle>
            <a:lvl1pPr marL="0" indent="0">
              <a:buNone/>
              <a:defRPr sz="1000"/>
            </a:lvl1pPr>
            <a:lvl2pPr marL="457178" indent="0">
              <a:buNone/>
              <a:defRPr sz="1000"/>
            </a:lvl2pPr>
            <a:lvl3pPr marL="914355" indent="0">
              <a:buNone/>
              <a:defRPr sz="10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575586"/>
            <a:ext cx="12192000" cy="282575"/>
          </a:xfrm>
        </p:spPr>
        <p:txBody>
          <a:bodyPr anchor="b"/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  <a:lvl2pPr marL="457178" indent="0">
              <a:buNone/>
              <a:defRPr sz="1000"/>
            </a:lvl2pPr>
            <a:lvl3pPr marL="914355" indent="0">
              <a:buNone/>
              <a:defRPr sz="10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2407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556812"/>
            <a:ext cx="10972800" cy="470907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>
          <a:xfrm>
            <a:off x="1200420" y="6165304"/>
            <a:ext cx="9984151" cy="360064"/>
          </a:xfrm>
        </p:spPr>
        <p:txBody>
          <a:bodyPr/>
          <a:lstStyle>
            <a:lvl1pPr marL="0" indent="0" eaLnBrk="1" hangingPunct="1">
              <a:spcBef>
                <a:spcPct val="0"/>
              </a:spcBef>
              <a:buFontTx/>
              <a:buNone/>
              <a:defRPr sz="1800"/>
            </a:lvl1pPr>
            <a:lvl5pPr marL="1828800" indent="0">
              <a:buNone/>
              <a:defRPr/>
            </a:lvl5pPr>
          </a:lstStyle>
          <a:p>
            <a:pPr lvl="0"/>
            <a:r>
              <a:rPr lang="de-DE" alt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77338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84195"/>
            <a:ext cx="2904940" cy="64642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D641AAA-1695-4E55-8C49-5BE49E7FC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0352" y="5877493"/>
            <a:ext cx="10982528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606958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99FA2DE-2D44-4EC8-A759-771CF460E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0352" y="5877493"/>
            <a:ext cx="10982528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920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D5BE4C-AC0F-4ABE-8027-B8C1B1BF6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0352" y="5877493"/>
            <a:ext cx="10982528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347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0D8D6-BDE4-4C04-AE9A-5441990D3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0352" y="5877493"/>
            <a:ext cx="10982528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964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29412-E07E-9BBC-5164-3DB5A2342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CAD63-C9B0-7CFB-53AC-362E09350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EF29B-190E-C6DB-DD6F-CE4A4B5FB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84078-7E48-09CA-1F62-A5A64E1B0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D6611-B33C-EAC3-8E77-F9B4FA7C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026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FDD4-CD5D-1CB2-92F0-4BF76041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7525-8C53-B387-55CE-47FA83190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C9A55-426F-6063-E39C-1264B87F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80482-9FE2-F4EB-9DBB-1A29F96D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D3382-F0AB-BF98-7A8C-E6277B4C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7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FBFC8-6CCE-17BF-FBBC-D0938EA3A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42A2F-2503-C6A0-EC67-543AF16B1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54685-74D4-B608-1C81-BD5FBB90C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89063-8B9C-CF50-3F4C-1B3FD370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6BE2-887C-8CB0-685E-C1288FC3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572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35292-AB49-DEE0-1153-827A9654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00B0A-9C3E-720A-726C-7C128EBC4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D8BF9-C5AF-44CC-140C-B9CB4ACFA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C8E75-6763-A091-5D2B-6F8B11845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720D5-E1FD-5950-4FC9-77754352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6BF3C-2DC5-38EB-2029-A56A024C6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5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6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3454-AB28-B7BB-746A-36944BFC9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BCD5E-77CD-DEE2-3FBE-14027F0CA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744DC-957E-55CD-5587-87B29A74E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397B7-3BAC-ECE4-DE4E-FA1A6F1E8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C331B4-7B08-7068-96DB-CA7ED47A1F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365DF2-F43C-D6BD-B380-9A3E94D6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6A24F1-1091-439B-6B37-9124304A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0456B-C667-52AC-7DA6-49F0D6AA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047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2D11-5C39-798F-8409-82A1A7FF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2EDA0D-2914-C49E-D4A8-DF843722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3C864-8741-FAB2-8FD2-A0592590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79F16-5470-7030-64D2-EED5BAD8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3AD3-583B-0725-E2C6-137213907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00976-3ED6-BB05-C39D-ACE0E844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FE345-DC86-A439-9BDA-F94D9528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092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FEFC-292C-B567-B32F-B9653B66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F4495-1BE1-346B-BB78-7FF618D4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F2C927-ADC7-4934-71FE-1E45B2F2C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05E07-8ACF-F073-2E49-5DC8F381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2222D-9D95-E0AD-D539-1BE26675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2396D-0413-1698-54F1-0868451D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791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8ECE4-46FC-6778-4DA5-16ECB0FE4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77C1E-6623-F966-7C29-A5160DD9E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9D48D-DA41-7887-17CA-3A68014C6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FE052-819B-8985-AC58-9190011B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7D97A-17BC-B257-391F-1053B6EC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3D8F0-0F50-12B7-1F19-064E37A6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971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4B677-9AF3-CE47-9A49-6ADD220D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964A2A-5A41-51AF-7AAA-85DA50719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70DDB-B323-95FD-292C-4359C250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520C6-CCFC-B50F-6F5D-6AE3B9C43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8ED49-42F5-1AC6-B75B-70ED4BF0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728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649FA6-E038-EB52-9745-3FCB726F9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0A486-DC6A-A693-E222-A7F938AFB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0451B-FFFA-8097-A411-0C8BF2612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ACE3-F8B7-428E-8D44-DFDF12B14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05488-7BBD-B0FA-85B7-30D914A8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63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84195"/>
            <a:ext cx="2904940" cy="64642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671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169577063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05B873-996D-4020-A666-C56376FA7D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671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001137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62FD2A4-18B7-4603-9A47-3E7AB3E385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671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969640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84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ED98D6B-2C63-4224-A272-42ABD1BDC9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671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3540426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99FA2DE-2D44-4EC8-A759-771CF460E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0352" y="5877493"/>
            <a:ext cx="10982528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90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013844AE-B92C-40F9-B4AF-9AAF0F7D15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tx2"/>
              </a:gs>
              <a:gs pos="45000">
                <a:schemeClr val="accent2">
                  <a:alpha val="9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B8205442-1F94-447B-A11A-1795DFD757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06636" y="508566"/>
            <a:ext cx="2395728" cy="295723"/>
          </a:xfrm>
          <a:prstGeom prst="rect">
            <a:avLst/>
          </a:prstGeom>
        </p:spPr>
      </p:pic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F0C2EF39-8131-4E32-A3BB-6DDC0422BE31}"/>
              </a:ext>
            </a:extLst>
          </p:cNvPr>
          <p:cNvCxnSpPr>
            <a:cxnSpLocks/>
          </p:cNvCxnSpPr>
          <p:nvPr/>
        </p:nvCxnSpPr>
        <p:spPr bwMode="auto">
          <a:xfrm>
            <a:off x="0" y="4731124"/>
            <a:ext cx="5087257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">
            <a:extLst>
              <a:ext uri="{FF2B5EF4-FFF2-40B4-BE49-F238E27FC236}">
                <a16:creationId xmlns:a16="http://schemas.microsoft.com/office/drawing/2014/main" id="{C928E653-EBE9-492F-BAC6-76561F37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419100" y="5418590"/>
            <a:ext cx="3314700" cy="206754"/>
          </a:xfrm>
        </p:spPr>
        <p:txBody>
          <a:bodyPr/>
          <a:lstStyle>
            <a:lvl1pPr algn="l">
              <a:defRPr sz="1000"/>
            </a:lvl1pPr>
          </a:lstStyle>
          <a:p>
            <a:fld id="{4C362BD6-5AC0-4A8B-8663-D94696FD30AE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 bwMode="auto">
          <a:xfrm>
            <a:off x="419100" y="4956880"/>
            <a:ext cx="7232276" cy="41362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 bwMode="auto">
          <a:xfrm>
            <a:off x="419100" y="2335549"/>
            <a:ext cx="7232276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955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EA40959E-6DD3-4D20-A9A5-DED95586E1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0" y="0"/>
            <a:ext cx="8705088" cy="6857998"/>
          </a:xfrm>
          <a:prstGeom prst="rect">
            <a:avLst/>
          </a:prstGeom>
          <a:gradFill flip="none" rotWithShape="1">
            <a:gsLst>
              <a:gs pos="60000">
                <a:srgbClr val="13294B"/>
              </a:gs>
              <a:gs pos="0">
                <a:srgbClr val="13294B">
                  <a:alpha val="0"/>
                </a:srgbClr>
              </a:gs>
              <a:gs pos="100000">
                <a:schemeClr val="tx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91440" rIns="91440" bIns="91440" rtlCol="0" anchor="b">
            <a:norm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800" dirty="0">
              <a:solidFill>
                <a:schemeClr val="tx2"/>
              </a:solidFill>
            </a:endParaRPr>
          </a:p>
        </p:txBody>
      </p:sp>
      <p:pic>
        <p:nvPicPr>
          <p:cNvPr id="26" name="Logo">
            <a:extLst>
              <a:ext uri="{FF2B5EF4-FFF2-40B4-BE49-F238E27FC236}">
                <a16:creationId xmlns:a16="http://schemas.microsoft.com/office/drawing/2014/main" id="{2CD8E100-24FD-4342-8959-3BCB6B0BC6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06636" y="508566"/>
            <a:ext cx="2395728" cy="295723"/>
          </a:xfrm>
          <a:prstGeom prst="rect">
            <a:avLst/>
          </a:prstGeom>
        </p:spPr>
      </p:pic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24C06F45-0296-668B-60B5-6193673C830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4731124"/>
            <a:ext cx="5087257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">
            <a:extLst>
              <a:ext uri="{FF2B5EF4-FFF2-40B4-BE49-F238E27FC236}">
                <a16:creationId xmlns:a16="http://schemas.microsoft.com/office/drawing/2014/main" id="{B7CE7FC9-8FFA-4815-971E-2A2D29E99BF6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auto">
          <a:xfrm>
            <a:off x="419099" y="5418590"/>
            <a:ext cx="3319272" cy="20675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EB24BA4-E8DA-499B-95A6-3ECB097DE034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1E4913D9-1337-4CB1-8206-E3DD61696B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19100" y="4956175"/>
            <a:ext cx="7232650" cy="41433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82575" indent="0">
              <a:buNone/>
              <a:defRPr sz="2800"/>
            </a:lvl2pPr>
            <a:lvl3pPr marL="692150" indent="0">
              <a:buNone/>
              <a:defRPr sz="2800"/>
            </a:lvl3pPr>
            <a:lvl4pPr marL="1028700" indent="0">
              <a:buNone/>
              <a:defRPr sz="2800"/>
            </a:lvl4pPr>
            <a:lvl5pPr marL="1317625" indent="0">
              <a:buNone/>
              <a:defRPr sz="2800"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171CE92-F764-4467-8197-21F5BF31E2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9101" y="2335548"/>
            <a:ext cx="7232274" cy="23876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22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">
            <a:extLst>
              <a:ext uri="{FF2B5EF4-FFF2-40B4-BE49-F238E27FC236}">
                <a16:creationId xmlns:a16="http://schemas.microsoft.com/office/drawing/2014/main" id="{69997D1C-0C05-71C7-6EEC-CAD6059A9F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tx2"/>
              </a:gs>
              <a:gs pos="45000">
                <a:schemeClr val="accent2">
                  <a:alpha val="9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Logo">
            <a:extLst>
              <a:ext uri="{FF2B5EF4-FFF2-40B4-BE49-F238E27FC236}">
                <a16:creationId xmlns:a16="http://schemas.microsoft.com/office/drawing/2014/main" id="{535A93D5-10E7-0F55-6F38-886E30CB6D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9377174" y="6212831"/>
            <a:ext cx="2387026" cy="294649"/>
          </a:xfrm>
          <a:prstGeom prst="rect">
            <a:avLst/>
          </a:prstGeom>
        </p:spPr>
      </p:pic>
      <p:cxnSp>
        <p:nvCxnSpPr>
          <p:cNvPr id="74" name="Straight Connector">
            <a:extLst>
              <a:ext uri="{FF2B5EF4-FFF2-40B4-BE49-F238E27FC236}">
                <a16:creationId xmlns:a16="http://schemas.microsoft.com/office/drawing/2014/main" id="{50F6A164-9CE6-63EE-86A9-F994ADBD56C2}"/>
              </a:ext>
            </a:extLst>
          </p:cNvPr>
          <p:cNvCxnSpPr/>
          <p:nvPr userDrawn="1"/>
        </p:nvCxnSpPr>
        <p:spPr bwMode="auto">
          <a:xfrm>
            <a:off x="7104743" y="3240612"/>
            <a:ext cx="5087257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Date Placeholder">
            <a:extLst>
              <a:ext uri="{FF2B5EF4-FFF2-40B4-BE49-F238E27FC236}">
                <a16:creationId xmlns:a16="http://schemas.microsoft.com/office/drawing/2014/main" id="{CBCD7944-CD8D-73E9-3A6B-1E94037BA2CD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auto">
          <a:xfrm>
            <a:off x="8453628" y="3936054"/>
            <a:ext cx="3319272" cy="206754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9BEDBF2-E921-4A45-B1D4-60770A3A0F8D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72" name="Subtitle">
            <a:extLst>
              <a:ext uri="{FF2B5EF4-FFF2-40B4-BE49-F238E27FC236}">
                <a16:creationId xmlns:a16="http://schemas.microsoft.com/office/drawing/2014/main" id="{13C97784-566A-086D-99CC-84C2A02D2A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540250" y="3473639"/>
            <a:ext cx="7232650" cy="414338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82575" indent="0">
              <a:buNone/>
              <a:defRPr sz="2800"/>
            </a:lvl2pPr>
            <a:lvl3pPr marL="692150" indent="0">
              <a:buNone/>
              <a:defRPr sz="2800"/>
            </a:lvl3pPr>
            <a:lvl4pPr marL="1028700" indent="0">
              <a:buNone/>
              <a:defRPr sz="2800"/>
            </a:lvl4pPr>
            <a:lvl5pPr marL="1317625" indent="0">
              <a:buNone/>
              <a:defRPr sz="2800"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1" name="Title">
            <a:extLst>
              <a:ext uri="{FF2B5EF4-FFF2-40B4-BE49-F238E27FC236}">
                <a16:creationId xmlns:a16="http://schemas.microsoft.com/office/drawing/2014/main" id="{4CDEF08A-78B0-C77C-0EF9-92532320D1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40626" y="853012"/>
            <a:ext cx="7232274" cy="2387600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7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FF05C510-5C17-EA36-99B4-4BC7E54C3A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5" y="508566"/>
            <a:ext cx="2395725" cy="295723"/>
          </a:xfrm>
          <a:prstGeom prst="rect">
            <a:avLst/>
          </a:prstGeom>
        </p:spPr>
      </p:pic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AEE87C99-D950-33A8-7CD1-BD3BF89DF3A9}"/>
              </a:ext>
            </a:extLst>
          </p:cNvPr>
          <p:cNvCxnSpPr/>
          <p:nvPr userDrawn="1"/>
        </p:nvCxnSpPr>
        <p:spPr>
          <a:xfrm>
            <a:off x="0" y="4731124"/>
            <a:ext cx="508725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">
            <a:extLst>
              <a:ext uri="{FF2B5EF4-FFF2-40B4-BE49-F238E27FC236}">
                <a16:creationId xmlns:a16="http://schemas.microsoft.com/office/drawing/2014/main" id="{C928E653-EBE9-492F-BAC6-76561F37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099" y="5418590"/>
            <a:ext cx="3319272" cy="206754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6EE5225-7705-401E-81A4-4D8726992C1B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419100" y="4956880"/>
            <a:ext cx="7232276" cy="41362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419100" y="2335549"/>
            <a:ext cx="7232276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2564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72E6A-44A3-466C-BA8B-51FE30FD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D9F677-0D8A-4BE2-A701-98986ABC26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1620838"/>
            <a:ext cx="9652000" cy="4437062"/>
          </a:xfrm>
        </p:spPr>
        <p:txBody>
          <a:bodyPr rIns="0">
            <a:normAutofit/>
          </a:bodyPr>
          <a:lstStyle>
            <a:lvl1pPr marL="0" indent="0" defTabSz="174625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913B2AB-16CD-4D5F-A49B-91533DB55E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71100" y="1620838"/>
            <a:ext cx="1701800" cy="4437062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&lt;#&gt;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8238E3-F65D-5363-5A08-00B3406AAA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18AFDA5-C4BD-490F-95A5-5C04BF734F63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C97DF2-A9E7-0E0D-6855-2DF2E386CB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7E1AF1-38A9-82F8-4B9F-4B6BFCBF6F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229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0511-6C5D-4774-B8C0-969736F5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404EAF-1D16-4387-B008-B7209069C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1295400"/>
            <a:ext cx="11353800" cy="4762500"/>
          </a:xfrm>
        </p:spPr>
        <p:txBody>
          <a:bodyPr>
            <a:normAutofit/>
          </a:bodyPr>
          <a:lstStyle>
            <a:lvl1pPr marL="288925" indent="-288925">
              <a:defRPr sz="1600"/>
            </a:lvl1pPr>
            <a:lvl2pPr marL="631825" indent="-234950">
              <a:defRPr sz="1600"/>
            </a:lvl2pPr>
            <a:lvl3pPr marL="1028700" indent="-222250">
              <a:tabLst/>
              <a:defRPr sz="1400"/>
            </a:lvl3pPr>
            <a:lvl4pPr marL="1431925" indent="-234950">
              <a:defRPr sz="1400"/>
            </a:lvl4pPr>
            <a:lvl5pPr marL="1828800" indent="-222250">
              <a:tabLst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7F443D-F5B7-EC8A-1640-94F9E56EEF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4298C73-C61A-478E-A239-5E10B1DE2EFA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25B00-904C-1305-9D36-563B44F29F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38891-94B2-2F97-FFD2-BDC396755A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621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236D1-CFF8-4C43-B51F-909F2CC64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85CDB3DF-69CC-41FB-B5B2-A3B8897402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355" y="1434420"/>
            <a:ext cx="659071" cy="914398"/>
          </a:xfrm>
        </p:spPr>
        <p:txBody>
          <a:bodyPr lIns="91440" tIns="45720">
            <a:noAutofit/>
          </a:bodyPr>
          <a:lstStyle>
            <a:lvl1pPr marL="0" indent="0" algn="ctr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&lt;#&gt;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FAF0F3C-D492-4894-A9BB-0547AD4432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19100" y="2348818"/>
            <a:ext cx="4919472" cy="0"/>
          </a:xfrm>
          <a:ln w="6350">
            <a:solidFill>
              <a:schemeClr val="tx1">
                <a:lumMod val="40000"/>
                <a:lumOff val="60000"/>
              </a:schemeClr>
            </a:solidFill>
          </a:ln>
        </p:spPr>
        <p:txBody>
          <a:bodyPr tIns="9144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li5.38"ne. Do not type text here.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6DE424D7-85FF-40CE-BF81-C9619551D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0426" y="1434420"/>
            <a:ext cx="4096512" cy="914398"/>
          </a:xfrm>
        </p:spPr>
        <p:txBody>
          <a:bodyPr lIns="91440">
            <a:noAutofit/>
          </a:bodyPr>
          <a:lstStyle>
            <a:lvl1pPr marL="0" indent="0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Item name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176F67A2-C79A-4BF7-8343-C5DECAD1E3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355" y="2588692"/>
            <a:ext cx="659071" cy="914398"/>
          </a:xfrm>
        </p:spPr>
        <p:txBody>
          <a:bodyPr lIns="91440" tIns="45720">
            <a:noAutofit/>
          </a:bodyPr>
          <a:lstStyle>
            <a:lvl1pPr marL="0" indent="0" algn="ctr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&lt;#&gt;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8677DA33-22D2-4564-9C9C-82114D5DD4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19100" y="3503090"/>
            <a:ext cx="4919472" cy="0"/>
          </a:xfrm>
          <a:ln w="6350">
            <a:solidFill>
              <a:schemeClr val="tx1">
                <a:lumMod val="40000"/>
                <a:lumOff val="60000"/>
              </a:schemeClr>
            </a:solidFill>
          </a:ln>
        </p:spPr>
        <p:txBody>
          <a:bodyPr tIns="9144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li5.38"ne. Do not type text here.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D18595C8-58CD-4936-8FF3-30EE1B342E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0426" y="2588692"/>
            <a:ext cx="4096512" cy="914398"/>
          </a:xfrm>
        </p:spPr>
        <p:txBody>
          <a:bodyPr lIns="91440">
            <a:noAutofit/>
          </a:bodyPr>
          <a:lstStyle>
            <a:lvl1pPr marL="0" indent="0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Item name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FFCADC86-DA1B-4B72-8237-2321E6357A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1355" y="3742963"/>
            <a:ext cx="659071" cy="914398"/>
          </a:xfrm>
        </p:spPr>
        <p:txBody>
          <a:bodyPr lIns="91440" tIns="45720">
            <a:noAutofit/>
          </a:bodyPr>
          <a:lstStyle>
            <a:lvl1pPr marL="0" indent="0" algn="ctr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&lt;#&gt;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3FB4A009-408D-4A13-A401-9D8AC5F70B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19100" y="4657361"/>
            <a:ext cx="4919472" cy="0"/>
          </a:xfrm>
          <a:ln w="6350">
            <a:solidFill>
              <a:schemeClr val="tx1">
                <a:lumMod val="40000"/>
                <a:lumOff val="60000"/>
              </a:schemeClr>
            </a:solidFill>
          </a:ln>
        </p:spPr>
        <p:txBody>
          <a:bodyPr tIns="9144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li5.38"ne. Do not type text here.</a:t>
            </a:r>
          </a:p>
        </p:txBody>
      </p:sp>
      <p:sp>
        <p:nvSpPr>
          <p:cNvPr id="43" name="Text Placeholder 30">
            <a:extLst>
              <a:ext uri="{FF2B5EF4-FFF2-40B4-BE49-F238E27FC236}">
                <a16:creationId xmlns:a16="http://schemas.microsoft.com/office/drawing/2014/main" id="{1D74979F-D07F-44BD-BAE7-980092369E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50426" y="3742963"/>
            <a:ext cx="4096512" cy="914398"/>
          </a:xfrm>
        </p:spPr>
        <p:txBody>
          <a:bodyPr lIns="91440">
            <a:noAutofit/>
          </a:bodyPr>
          <a:lstStyle>
            <a:lvl1pPr marL="0" indent="0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Item name</a:t>
            </a:r>
          </a:p>
        </p:txBody>
      </p:sp>
      <p:sp>
        <p:nvSpPr>
          <p:cNvPr id="45" name="Text Placeholder 30">
            <a:extLst>
              <a:ext uri="{FF2B5EF4-FFF2-40B4-BE49-F238E27FC236}">
                <a16:creationId xmlns:a16="http://schemas.microsoft.com/office/drawing/2014/main" id="{A7DDA739-022D-412C-8739-8113AD9DBD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1355" y="4897233"/>
            <a:ext cx="659071" cy="914398"/>
          </a:xfrm>
        </p:spPr>
        <p:txBody>
          <a:bodyPr lIns="91440" tIns="45720">
            <a:noAutofit/>
          </a:bodyPr>
          <a:lstStyle>
            <a:lvl1pPr marL="0" indent="0" algn="ctr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&lt;#&gt;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2670D385-EACA-4AB4-8167-C6F817D607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19100" y="5811631"/>
            <a:ext cx="4919472" cy="0"/>
          </a:xfrm>
          <a:ln w="6350">
            <a:solidFill>
              <a:schemeClr val="tx1">
                <a:lumMod val="40000"/>
                <a:lumOff val="60000"/>
              </a:schemeClr>
            </a:solidFill>
          </a:ln>
        </p:spPr>
        <p:txBody>
          <a:bodyPr tIns="9144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li5.38"ne. Do not type text here.</a:t>
            </a:r>
          </a:p>
        </p:txBody>
      </p:sp>
      <p:sp>
        <p:nvSpPr>
          <p:cNvPr id="47" name="Text Placeholder 30">
            <a:extLst>
              <a:ext uri="{FF2B5EF4-FFF2-40B4-BE49-F238E27FC236}">
                <a16:creationId xmlns:a16="http://schemas.microsoft.com/office/drawing/2014/main" id="{70FEB8F2-49F4-4DE2-9718-6B7F66A843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50426" y="4897233"/>
            <a:ext cx="4096512" cy="914398"/>
          </a:xfrm>
        </p:spPr>
        <p:txBody>
          <a:bodyPr lIns="91440">
            <a:noAutofit/>
          </a:bodyPr>
          <a:lstStyle>
            <a:lvl1pPr marL="0" indent="0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Item name</a:t>
            </a:r>
          </a:p>
        </p:txBody>
      </p:sp>
      <p:sp>
        <p:nvSpPr>
          <p:cNvPr id="49" name="Text Placeholder 30">
            <a:extLst>
              <a:ext uri="{FF2B5EF4-FFF2-40B4-BE49-F238E27FC236}">
                <a16:creationId xmlns:a16="http://schemas.microsoft.com/office/drawing/2014/main" id="{367F725A-B26F-460F-944D-6014D2DE94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56731" y="1434420"/>
            <a:ext cx="659071" cy="914398"/>
          </a:xfrm>
        </p:spPr>
        <p:txBody>
          <a:bodyPr lIns="91440" tIns="45720">
            <a:noAutofit/>
          </a:bodyPr>
          <a:lstStyle>
            <a:lvl1pPr marL="0" indent="0" algn="ctr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&lt;#&gt;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D52B017A-0EE3-421A-8BBE-5BE09F99EC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784476" y="2348818"/>
            <a:ext cx="4919472" cy="0"/>
          </a:xfrm>
          <a:ln w="6350">
            <a:solidFill>
              <a:schemeClr val="tx1">
                <a:lumMod val="40000"/>
                <a:lumOff val="60000"/>
              </a:schemeClr>
            </a:solidFill>
          </a:ln>
        </p:spPr>
        <p:txBody>
          <a:bodyPr tIns="9144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li5.38"ne. Do not type text here.</a:t>
            </a:r>
          </a:p>
        </p:txBody>
      </p:sp>
      <p:sp>
        <p:nvSpPr>
          <p:cNvPr id="51" name="Text Placeholder 30">
            <a:extLst>
              <a:ext uri="{FF2B5EF4-FFF2-40B4-BE49-F238E27FC236}">
                <a16:creationId xmlns:a16="http://schemas.microsoft.com/office/drawing/2014/main" id="{ED934037-A1ED-4A45-AB05-F5B7C208E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15802" y="1434420"/>
            <a:ext cx="4096512" cy="914398"/>
          </a:xfrm>
        </p:spPr>
        <p:txBody>
          <a:bodyPr lIns="91440">
            <a:noAutofit/>
          </a:bodyPr>
          <a:lstStyle>
            <a:lvl1pPr marL="0" indent="0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Item name</a:t>
            </a:r>
          </a:p>
        </p:txBody>
      </p:sp>
      <p:sp>
        <p:nvSpPr>
          <p:cNvPr id="53" name="Text Placeholder 30">
            <a:extLst>
              <a:ext uri="{FF2B5EF4-FFF2-40B4-BE49-F238E27FC236}">
                <a16:creationId xmlns:a16="http://schemas.microsoft.com/office/drawing/2014/main" id="{B4D4D84F-D1F5-491D-B561-A540A547E6B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56731" y="2588692"/>
            <a:ext cx="659071" cy="914398"/>
          </a:xfrm>
        </p:spPr>
        <p:txBody>
          <a:bodyPr lIns="91440" tIns="45720">
            <a:noAutofit/>
          </a:bodyPr>
          <a:lstStyle>
            <a:lvl1pPr marL="0" indent="0" algn="ctr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&lt;#&gt;</a:t>
            </a:r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91990923-9DA1-4782-9AD8-79E4349A49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5784476" y="3503090"/>
            <a:ext cx="4919472" cy="0"/>
          </a:xfrm>
          <a:ln w="6350">
            <a:solidFill>
              <a:schemeClr val="tx1">
                <a:lumMod val="40000"/>
                <a:lumOff val="60000"/>
              </a:schemeClr>
            </a:solidFill>
          </a:ln>
        </p:spPr>
        <p:txBody>
          <a:bodyPr tIns="9144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li5.38"ne. Do not type text here.</a:t>
            </a:r>
          </a:p>
        </p:txBody>
      </p:sp>
      <p:sp>
        <p:nvSpPr>
          <p:cNvPr id="55" name="Text Placeholder 30">
            <a:extLst>
              <a:ext uri="{FF2B5EF4-FFF2-40B4-BE49-F238E27FC236}">
                <a16:creationId xmlns:a16="http://schemas.microsoft.com/office/drawing/2014/main" id="{82EF29EB-66DD-44DF-9015-402C30B94B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15802" y="2588692"/>
            <a:ext cx="4096512" cy="914398"/>
          </a:xfrm>
        </p:spPr>
        <p:txBody>
          <a:bodyPr lIns="91440">
            <a:noAutofit/>
          </a:bodyPr>
          <a:lstStyle>
            <a:lvl1pPr marL="0" indent="0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Item name</a:t>
            </a:r>
          </a:p>
        </p:txBody>
      </p:sp>
      <p:sp>
        <p:nvSpPr>
          <p:cNvPr id="57" name="Text Placeholder 30">
            <a:extLst>
              <a:ext uri="{FF2B5EF4-FFF2-40B4-BE49-F238E27FC236}">
                <a16:creationId xmlns:a16="http://schemas.microsoft.com/office/drawing/2014/main" id="{171EED17-9D00-47A4-8C89-5E6E5A3E8B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6731" y="3742963"/>
            <a:ext cx="659071" cy="914398"/>
          </a:xfrm>
        </p:spPr>
        <p:txBody>
          <a:bodyPr lIns="91440" tIns="45720">
            <a:noAutofit/>
          </a:bodyPr>
          <a:lstStyle>
            <a:lvl1pPr marL="0" indent="0" algn="ctr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&lt;#&gt;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B6B32A04-FDF6-460C-ABF9-3544E1B80E8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784476" y="4657361"/>
            <a:ext cx="4919472" cy="0"/>
          </a:xfrm>
          <a:ln w="6350">
            <a:solidFill>
              <a:schemeClr val="tx1">
                <a:lumMod val="40000"/>
                <a:lumOff val="60000"/>
              </a:schemeClr>
            </a:solidFill>
          </a:ln>
        </p:spPr>
        <p:txBody>
          <a:bodyPr tIns="9144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li5.38"ne. Do not type text here.</a:t>
            </a:r>
          </a:p>
        </p:txBody>
      </p:sp>
      <p:sp>
        <p:nvSpPr>
          <p:cNvPr id="59" name="Text Placeholder 30">
            <a:extLst>
              <a:ext uri="{FF2B5EF4-FFF2-40B4-BE49-F238E27FC236}">
                <a16:creationId xmlns:a16="http://schemas.microsoft.com/office/drawing/2014/main" id="{EB401E16-9928-4491-8C73-48718D1994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15802" y="3742963"/>
            <a:ext cx="4096512" cy="914398"/>
          </a:xfrm>
        </p:spPr>
        <p:txBody>
          <a:bodyPr lIns="91440">
            <a:noAutofit/>
          </a:bodyPr>
          <a:lstStyle>
            <a:lvl1pPr marL="0" indent="0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Item name</a:t>
            </a:r>
          </a:p>
        </p:txBody>
      </p:sp>
      <p:sp>
        <p:nvSpPr>
          <p:cNvPr id="61" name="Text Placeholder 30">
            <a:extLst>
              <a:ext uri="{FF2B5EF4-FFF2-40B4-BE49-F238E27FC236}">
                <a16:creationId xmlns:a16="http://schemas.microsoft.com/office/drawing/2014/main" id="{97060749-2D97-4CC5-902F-DA364A4475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56731" y="4897233"/>
            <a:ext cx="659071" cy="914398"/>
          </a:xfrm>
        </p:spPr>
        <p:txBody>
          <a:bodyPr lIns="91440" tIns="45720">
            <a:noAutofit/>
          </a:bodyPr>
          <a:lstStyle>
            <a:lvl1pPr marL="0" indent="0" algn="ctr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&lt;#&gt;</a:t>
            </a:r>
          </a:p>
        </p:txBody>
      </p:sp>
      <p:sp>
        <p:nvSpPr>
          <p:cNvPr id="62" name="Text Placeholder 33">
            <a:extLst>
              <a:ext uri="{FF2B5EF4-FFF2-40B4-BE49-F238E27FC236}">
                <a16:creationId xmlns:a16="http://schemas.microsoft.com/office/drawing/2014/main" id="{FEC6B385-DDC5-4FDD-85BE-A56D127510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784476" y="5811631"/>
            <a:ext cx="4919472" cy="0"/>
          </a:xfrm>
          <a:ln w="6350">
            <a:solidFill>
              <a:schemeClr val="tx1">
                <a:lumMod val="40000"/>
                <a:lumOff val="60000"/>
              </a:schemeClr>
            </a:solidFill>
          </a:ln>
        </p:spPr>
        <p:txBody>
          <a:bodyPr tIns="9144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li5.38"ne. Do not type text here.</a:t>
            </a:r>
          </a:p>
        </p:txBody>
      </p:sp>
      <p:sp>
        <p:nvSpPr>
          <p:cNvPr id="63" name="Text Placeholder 30">
            <a:extLst>
              <a:ext uri="{FF2B5EF4-FFF2-40B4-BE49-F238E27FC236}">
                <a16:creationId xmlns:a16="http://schemas.microsoft.com/office/drawing/2014/main" id="{E2BB0AF8-5FAD-45B1-AF77-41CFF63D4D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15802" y="4897233"/>
            <a:ext cx="4096512" cy="914398"/>
          </a:xfrm>
        </p:spPr>
        <p:txBody>
          <a:bodyPr lIns="91440">
            <a:noAutofit/>
          </a:bodyPr>
          <a:lstStyle>
            <a:lvl1pPr marL="0" indent="0" defTabSz="571500">
              <a:buNone/>
              <a:defRPr sz="1800">
                <a:solidFill>
                  <a:schemeClr val="accent2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Item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F2B1E9-5CE9-71C5-BF53-A056B0C7FEE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fld id="{BFE1AD8F-EFCB-4BD5-9DDC-D5FCA742679A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56B63-89F2-877A-319D-265C8A32C0E5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1745D-9A60-CF64-D119-58B359DF758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1B8EB1E3-69BF-0785-A3DF-2D4A3B3ADA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19100" y="2348818"/>
            <a:ext cx="4919472" cy="0"/>
          </a:xfrm>
          <a:ln w="6350">
            <a:solidFill>
              <a:schemeClr val="tx1">
                <a:lumMod val="40000"/>
                <a:lumOff val="60000"/>
              </a:schemeClr>
            </a:solidFill>
          </a:ln>
        </p:spPr>
        <p:txBody>
          <a:bodyPr tIns="9144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li5.38"ne. Do not type text here.</a:t>
            </a:r>
          </a:p>
        </p:txBody>
      </p:sp>
    </p:spTree>
    <p:extLst>
      <p:ext uri="{BB962C8B-B14F-4D97-AF65-F5344CB8AC3E}">
        <p14:creationId xmlns:p14="http://schemas.microsoft.com/office/powerpoint/2010/main" val="7448257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17435ABD-706C-450F-8A2E-7C2DD34613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2">
                  <a:alpha val="80000"/>
                </a:schemeClr>
              </a:gs>
              <a:gs pos="0">
                <a:schemeClr val="accent2">
                  <a:alpha val="75000"/>
                </a:schemeClr>
              </a:gs>
              <a:gs pos="100000">
                <a:schemeClr val="tx2"/>
              </a:gs>
              <a:gs pos="4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Logo">
            <a:extLst>
              <a:ext uri="{FF2B5EF4-FFF2-40B4-BE49-F238E27FC236}">
                <a16:creationId xmlns:a16="http://schemas.microsoft.com/office/drawing/2014/main" id="{71B0669F-9D5A-4F1A-A851-4E72E329E0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319004" y="6520911"/>
            <a:ext cx="1453896" cy="179465"/>
          </a:xfrm>
          <a:prstGeom prst="rect">
            <a:avLst/>
          </a:prstGeom>
        </p:spPr>
      </p:pic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F4653BFB-AF56-463E-BC3F-B512C4476D39}"/>
              </a:ext>
            </a:extLst>
          </p:cNvPr>
          <p:cNvCxnSpPr/>
          <p:nvPr/>
        </p:nvCxnSpPr>
        <p:spPr bwMode="auto">
          <a:xfrm>
            <a:off x="0" y="5086007"/>
            <a:ext cx="214884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"/>
          <p:cNvSpPr>
            <a:spLocks noGrp="1"/>
          </p:cNvSpPr>
          <p:nvPr>
            <p:ph type="body" idx="1"/>
          </p:nvPr>
        </p:nvSpPr>
        <p:spPr bwMode="auto">
          <a:xfrm>
            <a:off x="419100" y="5218008"/>
            <a:ext cx="5381753" cy="36932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auto">
          <a:xfrm>
            <a:off x="419100" y="3827328"/>
            <a:ext cx="5381753" cy="120033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320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6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3EB43123-1F84-475B-9A0A-098ED30A1D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1">
                  <a:alpha val="70000"/>
                </a:schemeClr>
              </a:gs>
              <a:gs pos="0">
                <a:schemeClr val="accent1">
                  <a:alpha val="75000"/>
                </a:schemeClr>
              </a:gs>
              <a:gs pos="100000">
                <a:schemeClr val="accent1"/>
              </a:gs>
              <a:gs pos="61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328A8E04-EC74-4CB9-A654-F3BBA349CE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319004" y="6520911"/>
            <a:ext cx="1453896" cy="179465"/>
          </a:xfrm>
          <a:prstGeom prst="rect">
            <a:avLst/>
          </a:prstGeom>
        </p:spPr>
      </p:pic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F4653BFB-AF56-463E-BC3F-B512C4476D39}"/>
              </a:ext>
            </a:extLst>
          </p:cNvPr>
          <p:cNvCxnSpPr/>
          <p:nvPr/>
        </p:nvCxnSpPr>
        <p:spPr bwMode="auto">
          <a:xfrm>
            <a:off x="10043160" y="4372500"/>
            <a:ext cx="214884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"/>
          <p:cNvSpPr>
            <a:spLocks noGrp="1"/>
          </p:cNvSpPr>
          <p:nvPr>
            <p:ph type="body" idx="1"/>
          </p:nvPr>
        </p:nvSpPr>
        <p:spPr bwMode="auto">
          <a:xfrm>
            <a:off x="6391147" y="4504501"/>
            <a:ext cx="5381753" cy="369321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auto">
          <a:xfrm>
            <a:off x="6391147" y="3113821"/>
            <a:ext cx="5381753" cy="1200339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054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381000"/>
            <a:ext cx="11353800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96820"/>
            <a:ext cx="11353800" cy="44859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A152FB-D6AC-4861-B50B-FD4B1927AE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099" y="819841"/>
            <a:ext cx="11353802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8DDC2-FB35-0895-2076-9918264138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E72E68A-E00C-4104-B43A-51F9D4E63FE1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6F0A4-C6F2-D2B5-D24B-A692A5E552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CEF38-5745-4BDD-3C59-B3FDB68459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006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95400"/>
            <a:ext cx="11353800" cy="4787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B12AC-4688-AD75-E85A-B33D832C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92E-0FDB-40F6-B13A-A41BFAC75A2E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EFD4D-FE26-4B9C-2D24-09073468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ACD66-89F5-A451-EB11-9ED30AAF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173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596820"/>
            <a:ext cx="5508575" cy="446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25" y="1596820"/>
            <a:ext cx="5508575" cy="446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3CA6BE0-B63C-499B-8008-7CF7D9A9E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099" y="819841"/>
            <a:ext cx="11353802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4E3ECA5-69CC-D3B9-8361-6C816492D2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940640-A394-4668-BBEF-D10C9856908A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C0CE34C-FCFC-73BB-4795-B973817C6C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8190C22-06E5-E838-F79E-963553782F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4873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295400"/>
            <a:ext cx="5508575" cy="4762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25" y="1295400"/>
            <a:ext cx="5508575" cy="4762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9C7164-A9C1-14F1-6B32-79E7842C2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B422-4487-4B40-A8D5-42E10CE621AA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B29C62-52AB-85BD-4138-F580672C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97D2E5-4647-A24D-57F1-4E33263F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687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596820"/>
            <a:ext cx="5508577" cy="607359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" y="2204180"/>
            <a:ext cx="5508577" cy="3853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7194" y="1596820"/>
            <a:ext cx="5535706" cy="607359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7194" y="2204180"/>
            <a:ext cx="5535706" cy="3853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C0FC88F-EADC-4078-9CA5-FB66B13B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5C0A3F4-AD99-4184-AF6B-975EE89A16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099" y="819841"/>
            <a:ext cx="11353802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0EE8C-2876-2354-05FB-580A4D75A6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C44DFA-C7C6-4054-8B7B-AA831F6BB173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7ADEB55-32C7-9777-92C5-C025DA5BD3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00F166-BE7E-F145-37EC-FBCAE07521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9964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295400"/>
            <a:ext cx="5508577" cy="607359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" y="1902758"/>
            <a:ext cx="5508577" cy="41551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7194" y="1295400"/>
            <a:ext cx="5535706" cy="607359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7194" y="1902758"/>
            <a:ext cx="5535706" cy="41551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C0FC88F-EADC-4078-9CA5-FB66B13B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C6DD2F-92FE-BB18-3D5C-06F61D5D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4962-F644-424D-87AE-675695B1CAB3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23E33F1-B5B5-2D25-4D2B-090109DC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EC4A2FD-C521-5EA1-785F-8BF37834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465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A1D4FA-9291-4979-AF04-FE853D5C5124}"/>
              </a:ext>
            </a:extLst>
          </p:cNvPr>
          <p:cNvSpPr/>
          <p:nvPr/>
        </p:nvSpPr>
        <p:spPr bwMode="white">
          <a:xfrm>
            <a:off x="0" y="1596820"/>
            <a:ext cx="5109882" cy="447506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1CFB78-1456-4473-97D5-CAF4DF6C0B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419100" y="1898240"/>
            <a:ext cx="4352925" cy="3872229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20870" y="1596820"/>
            <a:ext cx="6152030" cy="446108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 marL="860425" indent="-168275"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05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Insert text or any kind of other element, such as a picture, table or chart.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FF3A69-2EAB-40DE-A83B-992E904F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85F59D-40D8-4767-8940-F1DF0150EC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099" y="819841"/>
            <a:ext cx="11353802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46B65-E765-CA9F-B16A-5BCAC081F30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FEC1A30-6C09-4276-86F6-74D990EEA13B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2E073F-952A-F8C9-125C-7836555594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8F5A7F4-851C-74BD-1D44-15D134CC5C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209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3E6959-AAC3-47D0-82D6-BF247CF07102}"/>
              </a:ext>
            </a:extLst>
          </p:cNvPr>
          <p:cNvSpPr/>
          <p:nvPr/>
        </p:nvSpPr>
        <p:spPr bwMode="white">
          <a:xfrm>
            <a:off x="0" y="1295400"/>
            <a:ext cx="5109882" cy="47625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1CFB78-1456-4473-97D5-CAF4DF6C0B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419100" y="1582831"/>
            <a:ext cx="4352925" cy="4187638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20870" y="1295400"/>
            <a:ext cx="6152029" cy="47625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 marL="860425" indent="-168275"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05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Insert text or any kind of other element, such as a picture, table or chart.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FF3A69-2EAB-40DE-A83B-992E904F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AC3C1DB-08B6-85EE-CD7C-A58E34E3D1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FD9602-9E27-4C79-844E-8EC4AA0A9884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93FE8FA-74ED-C5CC-6FAD-A9F9BAD3DA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5DF5361-E9C3-B35D-EE3B-E537F80EB5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937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C6BF17B-4DF6-4A6A-AD80-EE33BFEEF0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2241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2">
                  <a:alpha val="80000"/>
                </a:schemeClr>
              </a:gs>
              <a:gs pos="0">
                <a:schemeClr val="accent2">
                  <a:alpha val="75000"/>
                </a:schemeClr>
              </a:gs>
              <a:gs pos="100000">
                <a:schemeClr val="tx2"/>
              </a:gs>
              <a:gs pos="49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796A4681-C141-4F67-8DB3-F677E17AB8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29900" y="6636252"/>
            <a:ext cx="1143000" cy="14108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03BFB46-73DB-4CBE-A6A6-CE32933ED1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0" y="1019521"/>
            <a:ext cx="685800" cy="48189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43822E7-0AB3-41B7-AAF6-0DEB736E63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9448800" y="1019521"/>
            <a:ext cx="2743200" cy="48189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259BC4-4B80-48B9-8252-990C75E9BF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181100" y="1019521"/>
            <a:ext cx="7772400" cy="126647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2pPr marL="282575" indent="0">
              <a:buFontTx/>
              <a:buNone/>
              <a:defRPr>
                <a:solidFill>
                  <a:schemeClr val="bg1"/>
                </a:solidFill>
              </a:defRPr>
            </a:lvl2pPr>
            <a:lvl3pPr marL="69215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176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90B648B-A9AD-48FD-80B9-8FA851D4C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1181100" y="2590800"/>
            <a:ext cx="7772400" cy="3247679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2400" b="0">
                <a:solidFill>
                  <a:schemeClr val="bg1"/>
                </a:solidFill>
              </a:defRPr>
            </a:lvl1pPr>
            <a:lvl2pPr marL="282575" indent="0">
              <a:buFontTx/>
              <a:buNone/>
              <a:defRPr>
                <a:solidFill>
                  <a:schemeClr val="bg1"/>
                </a:solidFill>
              </a:defRPr>
            </a:lvl2pPr>
            <a:lvl3pPr marL="69215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176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98026C-F053-2006-8F58-EC958BD75B0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FE08FCE-6A22-4FB7-B52F-026C5FFCC750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874417-6CD8-06A1-A689-530828421C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1236F-E273-9AAA-636C-0CE485B320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0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278CC42A-6FC7-42D7-AFCD-868577458F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-1" y="1596820"/>
            <a:ext cx="12192001" cy="44750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6D29BB4-2609-4AB9-9508-DBA7A36769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0" y="1596820"/>
            <a:ext cx="76200" cy="44610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AD190F-89D8-4CC7-9127-6BDF7B40D1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1898240"/>
            <a:ext cx="4717676" cy="3872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21725" y="1898240"/>
            <a:ext cx="6051175" cy="387223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3A24C5-3432-4A15-ACF4-891C0061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B77C8F-5DB3-4216-9A28-7FA402C028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099" y="819841"/>
            <a:ext cx="11353802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DF77C-C4DD-C27A-5577-7027E258ABB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6864723-290F-4EAA-B290-C1927AAF6F59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6286BB8-ED4B-362A-C335-ECFB82C979C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E20AF87-E274-2F5B-5AB7-0584EEFBA01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453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- 2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C0DBB3C2-4066-4954-87B0-4544BEAEBEEA}"/>
              </a:ext>
            </a:extLst>
          </p:cNvPr>
          <p:cNvSpPr/>
          <p:nvPr/>
        </p:nvSpPr>
        <p:spPr>
          <a:xfrm>
            <a:off x="7295938" y="1736916"/>
            <a:ext cx="2017059" cy="20170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B0E889C-C111-4707-BAC0-DAD747AA3BC6}"/>
              </a:ext>
            </a:extLst>
          </p:cNvPr>
          <p:cNvSpPr/>
          <p:nvPr/>
        </p:nvSpPr>
        <p:spPr>
          <a:xfrm>
            <a:off x="3066373" y="1736916"/>
            <a:ext cx="2017059" cy="20170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65EFD5-65DB-4DE1-8B94-6100B6CD2E11}"/>
              </a:ext>
            </a:extLst>
          </p:cNvPr>
          <p:cNvSpPr/>
          <p:nvPr/>
        </p:nvSpPr>
        <p:spPr bwMode="ltGray">
          <a:xfrm>
            <a:off x="7202253" y="1676400"/>
            <a:ext cx="2017059" cy="201705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628D04-5F99-4BAA-8CE3-0357F1A6AF83}"/>
              </a:ext>
            </a:extLst>
          </p:cNvPr>
          <p:cNvSpPr/>
          <p:nvPr/>
        </p:nvSpPr>
        <p:spPr bwMode="ltGray">
          <a:xfrm>
            <a:off x="2972688" y="1676400"/>
            <a:ext cx="2017059" cy="201705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249F7-1A72-4D9F-B96D-BEFC104C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8B68DE-AC4B-4275-820C-CE1BCD4B02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3634" y="3261938"/>
            <a:ext cx="3315166" cy="2795962"/>
          </a:xfrm>
          <a:solidFill>
            <a:schemeClr val="bg1">
              <a:lumMod val="95000"/>
            </a:schemeClr>
          </a:solidFill>
        </p:spPr>
        <p:txBody>
          <a:bodyPr lIns="137160" tIns="137160" rIns="137160" bIns="13716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A926C3A-4658-4BE7-B1A8-4A6030F4E2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3200" y="3261938"/>
            <a:ext cx="3315166" cy="2795962"/>
          </a:xfrm>
          <a:solidFill>
            <a:schemeClr val="bg1">
              <a:lumMod val="95000"/>
            </a:schemeClr>
          </a:solidFill>
        </p:spPr>
        <p:txBody>
          <a:bodyPr lIns="137160" tIns="137160" rIns="137160" bIns="13716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4150E4C-B722-4941-ABE2-F9376A62ACB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auto">
          <a:xfrm>
            <a:off x="3292009" y="2087514"/>
            <a:ext cx="1377950" cy="10509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25" name="Content Placeholder 23">
            <a:extLst>
              <a:ext uri="{FF2B5EF4-FFF2-40B4-BE49-F238E27FC236}">
                <a16:creationId xmlns:a16="http://schemas.microsoft.com/office/drawing/2014/main" id="{56C6DFF4-A106-4BEC-9E52-F7697C19133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auto">
          <a:xfrm>
            <a:off x="7522041" y="2087514"/>
            <a:ext cx="1377950" cy="10509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7FF4035-DBB3-4D5D-0900-A43B8A4AF5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099" y="819841"/>
            <a:ext cx="11353802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71BC9-A75A-8245-6223-143DFA96637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FFBA332-0E7E-4A98-A459-A32E05A7B733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3172E-E4AD-A63B-D409-6CB335B60A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32128-209D-07FD-5AA4-8D14A91A9D6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699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51CE37A6-6278-4D60-8B61-C9201405397F}"/>
              </a:ext>
            </a:extLst>
          </p:cNvPr>
          <p:cNvSpPr/>
          <p:nvPr/>
        </p:nvSpPr>
        <p:spPr>
          <a:xfrm>
            <a:off x="5169699" y="1736916"/>
            <a:ext cx="2017059" cy="20170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92F11A-3F21-43CA-84BC-B73CC2287235}"/>
              </a:ext>
            </a:extLst>
          </p:cNvPr>
          <p:cNvSpPr/>
          <p:nvPr/>
        </p:nvSpPr>
        <p:spPr>
          <a:xfrm>
            <a:off x="8868993" y="1736916"/>
            <a:ext cx="2017059" cy="20170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4F27D75-866F-46BB-AB78-1B4BF2DA5DD5}"/>
              </a:ext>
            </a:extLst>
          </p:cNvPr>
          <p:cNvSpPr/>
          <p:nvPr/>
        </p:nvSpPr>
        <p:spPr>
          <a:xfrm>
            <a:off x="1470405" y="1736916"/>
            <a:ext cx="2017059" cy="20170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628D04-5F99-4BAA-8CE3-0357F1A6AF83}"/>
              </a:ext>
            </a:extLst>
          </p:cNvPr>
          <p:cNvSpPr/>
          <p:nvPr/>
        </p:nvSpPr>
        <p:spPr bwMode="ltGray">
          <a:xfrm>
            <a:off x="1388177" y="1676400"/>
            <a:ext cx="2017059" cy="201705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249F7-1A72-4D9F-B96D-BEFC104C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8B68DE-AC4B-4275-820C-CE1BCD4B02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9123" y="3261938"/>
            <a:ext cx="3315166" cy="2795962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4150E4C-B722-4941-ABE2-F9376A62ACB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auto">
          <a:xfrm>
            <a:off x="1707498" y="2087514"/>
            <a:ext cx="1377950" cy="10509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1BF37F-DBCB-478A-B610-9DDFF85BBAD9}"/>
              </a:ext>
            </a:extLst>
          </p:cNvPr>
          <p:cNvSpPr/>
          <p:nvPr/>
        </p:nvSpPr>
        <p:spPr bwMode="ltGray">
          <a:xfrm>
            <a:off x="5087471" y="1676400"/>
            <a:ext cx="2017059" cy="201705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83F265C-B8EB-4FB2-8495-7A96EBC5A7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38417" y="3261938"/>
            <a:ext cx="3315166" cy="2795962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3">
            <a:extLst>
              <a:ext uri="{FF2B5EF4-FFF2-40B4-BE49-F238E27FC236}">
                <a16:creationId xmlns:a16="http://schemas.microsoft.com/office/drawing/2014/main" id="{FF872161-8F5E-4E3C-B6D6-61C82864BD8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auto">
          <a:xfrm>
            <a:off x="5406792" y="2087514"/>
            <a:ext cx="1377950" cy="10509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5FC2F1D-89B2-432F-96C3-49BA786A8217}"/>
              </a:ext>
            </a:extLst>
          </p:cNvPr>
          <p:cNvSpPr/>
          <p:nvPr/>
        </p:nvSpPr>
        <p:spPr bwMode="ltGray">
          <a:xfrm>
            <a:off x="8786765" y="1676400"/>
            <a:ext cx="2017059" cy="201705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1C85244-E38C-4C62-8744-2B3F596DBC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7711" y="3261938"/>
            <a:ext cx="3315166" cy="2795962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3">
            <a:extLst>
              <a:ext uri="{FF2B5EF4-FFF2-40B4-BE49-F238E27FC236}">
                <a16:creationId xmlns:a16="http://schemas.microsoft.com/office/drawing/2014/main" id="{4A55A338-65EE-4D1E-AFF3-739D37D22DB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 bwMode="auto">
          <a:xfrm>
            <a:off x="9106086" y="2087514"/>
            <a:ext cx="1377950" cy="10509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304B72B-A6F2-8D2D-DBAA-301DD22D72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099" y="819841"/>
            <a:ext cx="11353802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DC1477-8916-BA65-0988-DC3B127ACB1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E589345-D3EF-4AE5-BDB9-48A5C0611FE1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E8084-A2F5-2A9B-C4B1-970EC31D174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7DA2A-949D-7379-C46E-1A7F732B89A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916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85ECB424-140C-48E4-8246-93904CE0A52D}"/>
              </a:ext>
            </a:extLst>
          </p:cNvPr>
          <p:cNvSpPr/>
          <p:nvPr/>
        </p:nvSpPr>
        <p:spPr>
          <a:xfrm>
            <a:off x="811500" y="1736916"/>
            <a:ext cx="2017059" cy="20170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267F848-7CED-4883-AF10-B75B318FB9BD}"/>
              </a:ext>
            </a:extLst>
          </p:cNvPr>
          <p:cNvSpPr/>
          <p:nvPr/>
        </p:nvSpPr>
        <p:spPr>
          <a:xfrm>
            <a:off x="3705902" y="1736916"/>
            <a:ext cx="2017059" cy="20170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DC7DBAC-F100-449B-8BB4-8BB2DD24CA05}"/>
              </a:ext>
            </a:extLst>
          </p:cNvPr>
          <p:cNvSpPr/>
          <p:nvPr/>
        </p:nvSpPr>
        <p:spPr>
          <a:xfrm>
            <a:off x="6600304" y="1736916"/>
            <a:ext cx="2017059" cy="20170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D11AFB5-6CB4-4F71-B659-6987ED97EB4F}"/>
              </a:ext>
            </a:extLst>
          </p:cNvPr>
          <p:cNvSpPr/>
          <p:nvPr/>
        </p:nvSpPr>
        <p:spPr>
          <a:xfrm>
            <a:off x="9494706" y="1736916"/>
            <a:ext cx="2017059" cy="20170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628D04-5F99-4BAA-8CE3-0357F1A6AF83}"/>
              </a:ext>
            </a:extLst>
          </p:cNvPr>
          <p:cNvSpPr/>
          <p:nvPr/>
        </p:nvSpPr>
        <p:spPr bwMode="ltGray">
          <a:xfrm>
            <a:off x="745867" y="1676400"/>
            <a:ext cx="2017059" cy="201705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249F7-1A72-4D9F-B96D-BEFC104C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8B68DE-AC4B-4275-820C-CE1BCD4B02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1" y="3261938"/>
            <a:ext cx="2666112" cy="2795962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4150E4C-B722-4941-ABE2-F9376A62ACB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auto">
          <a:xfrm>
            <a:off x="1063182" y="2087514"/>
            <a:ext cx="1377950" cy="10509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F07B9E-1EA3-4400-AE1F-2BA30617581D}"/>
              </a:ext>
            </a:extLst>
          </p:cNvPr>
          <p:cNvSpPr/>
          <p:nvPr/>
        </p:nvSpPr>
        <p:spPr bwMode="ltGray">
          <a:xfrm>
            <a:off x="3640270" y="1676400"/>
            <a:ext cx="2017059" cy="201705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17C5411-EBE6-4FBF-89D3-7EB522AAAC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4250" y="3261938"/>
            <a:ext cx="2666112" cy="2795962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3">
            <a:extLst>
              <a:ext uri="{FF2B5EF4-FFF2-40B4-BE49-F238E27FC236}">
                <a16:creationId xmlns:a16="http://schemas.microsoft.com/office/drawing/2014/main" id="{F1E5AA74-6667-473A-9931-1A9E524322F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auto">
          <a:xfrm>
            <a:off x="3958331" y="2087514"/>
            <a:ext cx="1377950" cy="10509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C879B8-5A7F-41B8-A720-C6C8ADCE6423}"/>
              </a:ext>
            </a:extLst>
          </p:cNvPr>
          <p:cNvSpPr/>
          <p:nvPr/>
        </p:nvSpPr>
        <p:spPr bwMode="ltGray">
          <a:xfrm>
            <a:off x="6534673" y="1676400"/>
            <a:ext cx="2017059" cy="201705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612C0A6-E583-4F30-A533-5FA082C866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9399" y="3261938"/>
            <a:ext cx="2666112" cy="2795962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3">
            <a:extLst>
              <a:ext uri="{FF2B5EF4-FFF2-40B4-BE49-F238E27FC236}">
                <a16:creationId xmlns:a16="http://schemas.microsoft.com/office/drawing/2014/main" id="{6B171D80-C59E-4B1F-8CFB-2EABD8E87FB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 bwMode="auto">
          <a:xfrm>
            <a:off x="6853480" y="2087514"/>
            <a:ext cx="1377950" cy="10509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AD68A0C-A077-4C0B-A3D4-E8276AFAE7B2}"/>
              </a:ext>
            </a:extLst>
          </p:cNvPr>
          <p:cNvSpPr/>
          <p:nvPr/>
        </p:nvSpPr>
        <p:spPr bwMode="ltGray">
          <a:xfrm>
            <a:off x="9429075" y="1676400"/>
            <a:ext cx="2017059" cy="201705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A984196-E2A8-4218-BA74-22E2B3D559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04548" y="3261938"/>
            <a:ext cx="2666112" cy="2795962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23">
            <a:extLst>
              <a:ext uri="{FF2B5EF4-FFF2-40B4-BE49-F238E27FC236}">
                <a16:creationId xmlns:a16="http://schemas.microsoft.com/office/drawing/2014/main" id="{47BFA288-531F-4061-A1A5-7C3E2EFC44C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 bwMode="auto">
          <a:xfrm>
            <a:off x="9748629" y="2087514"/>
            <a:ext cx="1377950" cy="10509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27A0019-47E2-B80E-EEBB-8446DF619B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099" y="819841"/>
            <a:ext cx="11353802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D33E4-42FD-1321-D627-964D6246410B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AE4045D4-D4F5-488E-A4E0-58984317F820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29750-B6FE-0D88-A455-12E0DC52231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5AB14-5C54-35A3-83AA-014175D5B0D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004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684AD475-2E90-D08A-F84A-8057CE995793}"/>
              </a:ext>
            </a:extLst>
          </p:cNvPr>
          <p:cNvSpPr/>
          <p:nvPr/>
        </p:nvSpPr>
        <p:spPr>
          <a:xfrm>
            <a:off x="7633191" y="1710015"/>
            <a:ext cx="1670119" cy="16701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058F790-6D2F-B971-1884-7C8ADAFE309A}"/>
              </a:ext>
            </a:extLst>
          </p:cNvPr>
          <p:cNvSpPr/>
          <p:nvPr/>
        </p:nvSpPr>
        <p:spPr>
          <a:xfrm>
            <a:off x="9951127" y="1710015"/>
            <a:ext cx="1670119" cy="16701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DFB3745-F199-4A95-9A9A-A1E4E58B2E0C}"/>
              </a:ext>
            </a:extLst>
          </p:cNvPr>
          <p:cNvSpPr/>
          <p:nvPr/>
        </p:nvSpPr>
        <p:spPr>
          <a:xfrm>
            <a:off x="2998920" y="1710015"/>
            <a:ext cx="1670119" cy="16701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A5F110C-71C1-4BD9-9DB0-D18318D7A718}"/>
              </a:ext>
            </a:extLst>
          </p:cNvPr>
          <p:cNvSpPr/>
          <p:nvPr/>
        </p:nvSpPr>
        <p:spPr>
          <a:xfrm>
            <a:off x="5315255" y="1710015"/>
            <a:ext cx="1670119" cy="16701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CA180BE-4BCE-48DD-A7CA-2B95F98C4F74}"/>
              </a:ext>
            </a:extLst>
          </p:cNvPr>
          <p:cNvSpPr/>
          <p:nvPr/>
        </p:nvSpPr>
        <p:spPr>
          <a:xfrm>
            <a:off x="680984" y="1710015"/>
            <a:ext cx="1670119" cy="16701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628D04-5F99-4BAA-8CE3-0357F1A6AF83}"/>
              </a:ext>
            </a:extLst>
          </p:cNvPr>
          <p:cNvSpPr/>
          <p:nvPr/>
        </p:nvSpPr>
        <p:spPr bwMode="ltGray">
          <a:xfrm>
            <a:off x="625068" y="1676400"/>
            <a:ext cx="1670119" cy="167011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249F7-1A72-4D9F-B96D-BEFC104C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8B68DE-AC4B-4275-820C-CE1BCD4B02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1" y="3019892"/>
            <a:ext cx="2082052" cy="3038008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4150E4C-B722-4941-ABE2-F9376A62ACB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auto">
          <a:xfrm>
            <a:off x="889658" y="2015862"/>
            <a:ext cx="1140939" cy="870163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A494814-AE80-411C-8A50-FD91EF543E8F}"/>
              </a:ext>
            </a:extLst>
          </p:cNvPr>
          <p:cNvSpPr/>
          <p:nvPr/>
        </p:nvSpPr>
        <p:spPr bwMode="ltGray">
          <a:xfrm>
            <a:off x="5260941" y="1676400"/>
            <a:ext cx="1670119" cy="167011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A1C1511-4282-47F8-B05A-F43790E01C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54974" y="3019892"/>
            <a:ext cx="2082052" cy="3038008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5" name="Content Placeholder 23">
            <a:extLst>
              <a:ext uri="{FF2B5EF4-FFF2-40B4-BE49-F238E27FC236}">
                <a16:creationId xmlns:a16="http://schemas.microsoft.com/office/drawing/2014/main" id="{F7C62DA6-E4B5-4FF4-9CCE-2A7F283366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auto">
          <a:xfrm>
            <a:off x="5525531" y="2015862"/>
            <a:ext cx="1140939" cy="870163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263A0E7-3DC6-45D3-8B40-C5B7FADB3EF6}"/>
              </a:ext>
            </a:extLst>
          </p:cNvPr>
          <p:cNvSpPr/>
          <p:nvPr/>
        </p:nvSpPr>
        <p:spPr bwMode="ltGray">
          <a:xfrm>
            <a:off x="2943004" y="1676400"/>
            <a:ext cx="1670119" cy="167011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A83D79E2-E77B-4FAC-A429-9E8A181ED7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37037" y="3019892"/>
            <a:ext cx="2082052" cy="3038008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Content Placeholder 23">
            <a:extLst>
              <a:ext uri="{FF2B5EF4-FFF2-40B4-BE49-F238E27FC236}">
                <a16:creationId xmlns:a16="http://schemas.microsoft.com/office/drawing/2014/main" id="{50F9707B-F42F-461E-8406-79A2739D34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 bwMode="auto">
          <a:xfrm>
            <a:off x="3207594" y="2015862"/>
            <a:ext cx="1140939" cy="870163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2FFAB4C-339C-4514-A0B2-D0000B52830F}"/>
              </a:ext>
            </a:extLst>
          </p:cNvPr>
          <p:cNvSpPr/>
          <p:nvPr/>
        </p:nvSpPr>
        <p:spPr bwMode="ltGray">
          <a:xfrm>
            <a:off x="7578878" y="1676400"/>
            <a:ext cx="1670119" cy="167011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E82431DB-5C77-4D1E-81C9-4D27B5347E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72911" y="3019892"/>
            <a:ext cx="2082052" cy="3038008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0" name="Content Placeholder 23">
            <a:extLst>
              <a:ext uri="{FF2B5EF4-FFF2-40B4-BE49-F238E27FC236}">
                <a16:creationId xmlns:a16="http://schemas.microsoft.com/office/drawing/2014/main" id="{965F9246-5B9C-40B2-A477-C76A74ECF7D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 bwMode="auto">
          <a:xfrm>
            <a:off x="7843468" y="2015862"/>
            <a:ext cx="1140939" cy="870163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7A65DAC-44D5-45D6-AE32-0568FC352BF4}"/>
              </a:ext>
            </a:extLst>
          </p:cNvPr>
          <p:cNvSpPr/>
          <p:nvPr/>
        </p:nvSpPr>
        <p:spPr bwMode="ltGray">
          <a:xfrm>
            <a:off x="9896814" y="1676400"/>
            <a:ext cx="1670119" cy="167011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DB5C6144-E5A3-4F6F-AD50-CB289C9A59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0847" y="3019892"/>
            <a:ext cx="2082052" cy="3038008"/>
          </a:xfrm>
          <a:solidFill>
            <a:schemeClr val="bg1">
              <a:lumMod val="95000"/>
            </a:schemeClr>
          </a:solidFill>
        </p:spPr>
        <p:txBody>
          <a:bodyPr vert="horz" lIns="137160" tIns="137160" rIns="137160" bIns="13716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3" name="Content Placeholder 23">
            <a:extLst>
              <a:ext uri="{FF2B5EF4-FFF2-40B4-BE49-F238E27FC236}">
                <a16:creationId xmlns:a16="http://schemas.microsoft.com/office/drawing/2014/main" id="{680645FE-E20E-4FE3-A393-A02B8885856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 bwMode="auto">
          <a:xfrm>
            <a:off x="10161404" y="2015862"/>
            <a:ext cx="1140939" cy="870163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&lt;#&gt;, image, icon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AA1AE91-0256-E66C-A5C4-1E5DD59B79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099" y="819841"/>
            <a:ext cx="11353802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D38C4-610A-899C-255A-E59A9EEAADD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9899722D-045B-49DA-BE92-E95D1134CC1E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D0F01-0323-4B8E-BE32-4F4AF13095F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2364D-32D0-4AD6-BE2F-3E81BE6DE9A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428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077C2CD7-5D01-4FDE-B1FD-7C07AAC736B7}"/>
              </a:ext>
            </a:extLst>
          </p:cNvPr>
          <p:cNvSpPr/>
          <p:nvPr/>
        </p:nvSpPr>
        <p:spPr bwMode="gray">
          <a:xfrm>
            <a:off x="1129553" y="1504238"/>
            <a:ext cx="73959" cy="4616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FF765884-4330-44CB-8AA6-EA4AA54F83FF}"/>
              </a:ext>
            </a:extLst>
          </p:cNvPr>
          <p:cNvSpPr/>
          <p:nvPr/>
        </p:nvSpPr>
        <p:spPr bwMode="gray">
          <a:xfrm>
            <a:off x="1129553" y="4063934"/>
            <a:ext cx="73959" cy="4616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62DD276E-170F-4D43-9664-F8DA45DBC8C3}"/>
              </a:ext>
            </a:extLst>
          </p:cNvPr>
          <p:cNvSpPr/>
          <p:nvPr/>
        </p:nvSpPr>
        <p:spPr bwMode="gray">
          <a:xfrm>
            <a:off x="6550957" y="1504238"/>
            <a:ext cx="73959" cy="4616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6C52F7F4-0236-417E-9BAB-EF645BA4937B}"/>
              </a:ext>
            </a:extLst>
          </p:cNvPr>
          <p:cNvSpPr/>
          <p:nvPr/>
        </p:nvSpPr>
        <p:spPr bwMode="gray">
          <a:xfrm>
            <a:off x="6550957" y="4063934"/>
            <a:ext cx="73959" cy="4616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F32C2-E047-4E79-B2A3-5CE497BF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5A85D14-A08D-470E-A39C-5D48EA864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9553" y="1967885"/>
            <a:ext cx="4511489" cy="1748678"/>
          </a:xfrm>
          <a:solidFill>
            <a:schemeClr val="bg1">
              <a:lumMod val="95000"/>
            </a:schemeClr>
          </a:solidFill>
        </p:spPr>
        <p:txBody>
          <a:bodyPr lIns="182880" tIns="91440" rIns="182880" bIns="9144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947176-2C01-4819-9137-AFA7560D62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9553" y="4520021"/>
            <a:ext cx="4511489" cy="1748678"/>
          </a:xfrm>
          <a:solidFill>
            <a:schemeClr val="bg1">
              <a:lumMod val="95000"/>
            </a:schemeClr>
          </a:solidFill>
        </p:spPr>
        <p:txBody>
          <a:bodyPr lIns="182880" tIns="91440" rIns="182880" bIns="9144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27EED86-B105-43F0-A5AF-69C6D6F621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0957" y="1967885"/>
            <a:ext cx="4511489" cy="1748678"/>
          </a:xfrm>
          <a:solidFill>
            <a:schemeClr val="bg1">
              <a:lumMod val="95000"/>
            </a:schemeClr>
          </a:solidFill>
        </p:spPr>
        <p:txBody>
          <a:bodyPr lIns="182880" tIns="91440" rIns="182880" bIns="9144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80C9828-E85D-41F7-8CA0-39FE4F1FD1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0957" y="4520021"/>
            <a:ext cx="4511489" cy="1748678"/>
          </a:xfrm>
          <a:solidFill>
            <a:schemeClr val="bg1">
              <a:lumMod val="95000"/>
            </a:schemeClr>
          </a:solidFill>
        </p:spPr>
        <p:txBody>
          <a:bodyPr lIns="182880" tIns="91440" rIns="182880" bIns="9144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F01A7B7-6316-4FEB-A387-385B09CD34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1203512" y="1506199"/>
            <a:ext cx="4437530" cy="461686"/>
          </a:xfr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Strengths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A57E3A5-5982-4011-B7BF-0689D8BB44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ltGray">
          <a:xfrm>
            <a:off x="6624916" y="1506199"/>
            <a:ext cx="4437530" cy="461686"/>
          </a:xfr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Weaknesses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0B7902-669B-43E5-9A2F-A033B2CBD6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ltGray">
          <a:xfrm>
            <a:off x="1203512" y="4058335"/>
            <a:ext cx="4437530" cy="461686"/>
          </a:xfr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Opportunities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A0F487-7BA5-41BB-A0DA-2CCC68AF57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ltGray">
          <a:xfrm>
            <a:off x="6624916" y="4058335"/>
            <a:ext cx="4437530" cy="461686"/>
          </a:xfr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Threats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7EB0279-6EE4-620C-C137-5502956213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099" y="819841"/>
            <a:ext cx="11353802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DFADF9D-96BF-E4CE-A31D-6A41C17ECD45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1C89C1F-2754-4C8B-828E-94096F1AA42A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A871225-9443-3CFF-F727-4D7CAECE496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5DF565D-96C5-1421-77C4-E2A89456679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069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B8B3-FF03-C241-FD92-A8775089B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50709-4D4A-14C1-CA04-467B52E7F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80182-983D-201F-3ECE-01A75513DFF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059D0DB-CEB3-4CEE-B31B-221D954110D8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F4F01-84B4-01AE-673A-65FE4BCFD0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0801DA-2D79-A22D-379B-8E985701C1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9101" y="819150"/>
            <a:ext cx="11353800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9E9208A-9486-3E59-319C-C4568E51AE67}"/>
              </a:ext>
            </a:extLst>
          </p:cNvPr>
          <p:cNvSpPr/>
          <p:nvPr userDrawn="1"/>
        </p:nvSpPr>
        <p:spPr bwMode="gray">
          <a:xfrm>
            <a:off x="433478" y="1504238"/>
            <a:ext cx="73959" cy="4616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6531DAE-D42D-C1BF-F596-426E61F20ECC}"/>
              </a:ext>
            </a:extLst>
          </p:cNvPr>
          <p:cNvSpPr/>
          <p:nvPr userDrawn="1"/>
        </p:nvSpPr>
        <p:spPr bwMode="gray">
          <a:xfrm>
            <a:off x="419101" y="4612424"/>
            <a:ext cx="73959" cy="4616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56D38CC-A991-7033-3840-3357225DA745}"/>
              </a:ext>
            </a:extLst>
          </p:cNvPr>
          <p:cNvSpPr/>
          <p:nvPr userDrawn="1"/>
        </p:nvSpPr>
        <p:spPr bwMode="gray">
          <a:xfrm>
            <a:off x="4314044" y="1504238"/>
            <a:ext cx="73959" cy="4616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1411F23-AC02-9AC8-F091-300C493FC2DC}"/>
              </a:ext>
            </a:extLst>
          </p:cNvPr>
          <p:cNvSpPr/>
          <p:nvPr userDrawn="1"/>
        </p:nvSpPr>
        <p:spPr bwMode="gray">
          <a:xfrm>
            <a:off x="8194611" y="1509837"/>
            <a:ext cx="73959" cy="4616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88E3657-79D0-7E7A-48F3-2028F235E0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479" y="1967885"/>
            <a:ext cx="3637928" cy="2453676"/>
          </a:xfrm>
          <a:solidFill>
            <a:schemeClr val="bg1">
              <a:lumMod val="95000"/>
            </a:schemeClr>
          </a:solidFill>
        </p:spPr>
        <p:txBody>
          <a:bodyPr lIns="182880" tIns="91440" rIns="182880" bIns="9144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82B36F9-C8F0-8760-01BC-EEEF00B1AA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1" y="5068511"/>
            <a:ext cx="11353797" cy="1118779"/>
          </a:xfrm>
          <a:solidFill>
            <a:schemeClr val="bg1">
              <a:lumMod val="95000"/>
            </a:schemeClr>
          </a:solidFill>
        </p:spPr>
        <p:txBody>
          <a:bodyPr lIns="182880" tIns="91440" rIns="182880" bIns="9144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FE0A77-13C6-93D2-8F53-8E02E9FA4C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4044" y="1967885"/>
            <a:ext cx="3637929" cy="2453676"/>
          </a:xfrm>
          <a:solidFill>
            <a:schemeClr val="bg1">
              <a:lumMod val="95000"/>
            </a:schemeClr>
          </a:solidFill>
        </p:spPr>
        <p:txBody>
          <a:bodyPr lIns="182880" tIns="91440" rIns="182880" bIns="9144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96740BF-433C-12C1-FEB0-B7FEFB5C3B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94611" y="1965924"/>
            <a:ext cx="3578290" cy="2453676"/>
          </a:xfrm>
          <a:solidFill>
            <a:schemeClr val="bg1">
              <a:lumMod val="95000"/>
            </a:schemeClr>
          </a:solidFill>
        </p:spPr>
        <p:txBody>
          <a:bodyPr lIns="182880" tIns="91440" rIns="182880" bIns="9144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3F8DB35-4ADE-24EB-BB90-0560FB10ED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07437" y="1506199"/>
            <a:ext cx="3578290" cy="461686"/>
          </a:xfr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Situation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1802E7C-E061-5EA2-B679-D130CB498D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ltGray">
          <a:xfrm>
            <a:off x="4388002" y="1506199"/>
            <a:ext cx="3578291" cy="461686"/>
          </a:xfr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Background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4E12963-4B9C-716A-983B-E9C7F677DA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ltGray">
          <a:xfrm>
            <a:off x="493059" y="4606825"/>
            <a:ext cx="11279839" cy="461686"/>
          </a:xfr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Recommendation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F92C909-005C-B2B0-4273-BDB8E8768D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ltGray">
          <a:xfrm>
            <a:off x="8253272" y="1504238"/>
            <a:ext cx="3519629" cy="461686"/>
          </a:xfr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10976855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keaway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7A038A14-ED03-4C9D-82DB-B0227B9339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0" y="1447800"/>
            <a:ext cx="6252882" cy="4851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B9C9B9-DAD4-4DC5-8160-0DDA0A98B7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2209854"/>
            <a:ext cx="5676900" cy="388614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A4E0B62-B929-4BFE-BF84-76B5938075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9100" y="1589044"/>
            <a:ext cx="5676900" cy="449715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D9E1B16-86A3-4783-8B2A-0334705BE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5738" y="1447800"/>
            <a:ext cx="5237162" cy="48512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C6D5F-526D-458C-86C7-54F95FDCFA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099" y="819841"/>
            <a:ext cx="11353800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830363-64C8-837E-613C-E60BE61CC9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BAFB1F2-689D-4D31-9457-F9D4EFEB71CF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B9AB28A-2CA4-3E09-EDAF-E1D37DBDECD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21C4A4F-81B8-4600-932B-D52050180A9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058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keaway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5C95A08A-E629-4920-A64E-AC5D8D32BA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419100" y="4725334"/>
            <a:ext cx="11353800" cy="1599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381000"/>
            <a:ext cx="11353800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B9C9B9-DAD4-4DC5-8160-0DDA0A98B7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2405025"/>
            <a:ext cx="5676900" cy="215531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A4E0B62-B929-4BFE-BF84-76B5938075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9100" y="1447800"/>
            <a:ext cx="5676900" cy="784357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D9E1B16-86A3-4783-8B2A-0334705BE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5738" y="1447800"/>
            <a:ext cx="5237162" cy="3112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B652EA3-A55F-4FF7-8D80-0CA37CFA3B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8968" y="5170674"/>
            <a:ext cx="10959119" cy="100152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D558D37-3468-4E06-A99E-224826463F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68" y="4815721"/>
            <a:ext cx="10959119" cy="305996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929530-2FD1-4DAF-A89B-65A1CE23ED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9101" y="819150"/>
            <a:ext cx="11353800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1AED0-6BCF-6BE5-D43D-2E6A36EA19B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78F0F27-6912-484C-9E0A-53D373E35E07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C47D6C-FA7B-7BD3-4DB2-609832EE4BC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72514E4-3B4C-0198-4AAE-F9F17758C64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88094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- 3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6A83DF4-39E4-4753-9D56-B8CCDAB1874D}"/>
              </a:ext>
            </a:extLst>
          </p:cNvPr>
          <p:cNvSpPr/>
          <p:nvPr/>
        </p:nvSpPr>
        <p:spPr bwMode="ltGray">
          <a:xfrm>
            <a:off x="5071856" y="1898277"/>
            <a:ext cx="2246704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205BC6-2ABF-41FD-96C5-E4BBD888C1D9}"/>
              </a:ext>
            </a:extLst>
          </p:cNvPr>
          <p:cNvSpPr/>
          <p:nvPr/>
        </p:nvSpPr>
        <p:spPr bwMode="ltGray">
          <a:xfrm>
            <a:off x="8419431" y="1898277"/>
            <a:ext cx="2246704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802F54-724B-4375-A0BE-7C8AA72B2194}"/>
              </a:ext>
            </a:extLst>
          </p:cNvPr>
          <p:cNvSpPr/>
          <p:nvPr/>
        </p:nvSpPr>
        <p:spPr bwMode="ltGray">
          <a:xfrm>
            <a:off x="1616633" y="1898277"/>
            <a:ext cx="2246704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3E86F-10E9-420E-9AB5-3DE319308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2E9DE3-09B0-4F72-9CFA-FB14695F6A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1383" y="1828800"/>
            <a:ext cx="2246704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56D3F76-5340-476D-A185-DDBBC63639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088" y="1828800"/>
            <a:ext cx="2246704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0DA507D-EC24-4167-BC4A-56116ADDC5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28663" y="1833282"/>
            <a:ext cx="2246704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D5FB57-C325-4870-A5B4-56EDA93935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1382" y="4114800"/>
            <a:ext cx="2745817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DF5C47C-F0D8-4A01-A87A-3B1A6DFCB7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21382" y="4648200"/>
            <a:ext cx="2745817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E84D32-355C-45CF-BD52-0EC8C09D33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1087" y="4114800"/>
            <a:ext cx="2745817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27B615A-4974-46B2-87D2-E9459494F8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81087" y="4648200"/>
            <a:ext cx="2745817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1D6906E-084A-4588-AE1C-01569273CE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28662" y="4114800"/>
            <a:ext cx="2745817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CD51BD5-BB01-4679-8F07-D3BCF88AA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28662" y="4648200"/>
            <a:ext cx="2745817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29C5FE9-6DDD-33A7-CA1C-B8A44D9AB2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9101" y="819150"/>
            <a:ext cx="11353800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8D06D-33B5-4B27-0924-BFD56DC1511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2E24608E-5CE5-4300-92A4-74F8F43D2F95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E0417-9EC8-12D9-4624-063D9DB58FB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0C21D-FFED-A59C-E810-7FF6A9B097F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51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97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- 4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6A83DF4-39E4-4753-9D56-B8CCDAB1874D}"/>
              </a:ext>
            </a:extLst>
          </p:cNvPr>
          <p:cNvSpPr/>
          <p:nvPr/>
        </p:nvSpPr>
        <p:spPr bwMode="ltGray">
          <a:xfrm>
            <a:off x="3379196" y="1898277"/>
            <a:ext cx="2246704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205BC6-2ABF-41FD-96C5-E4BBD888C1D9}"/>
              </a:ext>
            </a:extLst>
          </p:cNvPr>
          <p:cNvSpPr/>
          <p:nvPr/>
        </p:nvSpPr>
        <p:spPr bwMode="ltGray">
          <a:xfrm>
            <a:off x="6253005" y="1898277"/>
            <a:ext cx="2246704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802F54-724B-4375-A0BE-7C8AA72B2194}"/>
              </a:ext>
            </a:extLst>
          </p:cNvPr>
          <p:cNvSpPr/>
          <p:nvPr/>
        </p:nvSpPr>
        <p:spPr bwMode="ltGray">
          <a:xfrm>
            <a:off x="505387" y="1898277"/>
            <a:ext cx="2246704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3E86F-10E9-420E-9AB5-3DE319308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2E9DE3-09B0-4F72-9CFA-FB14695F6A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137" y="1828800"/>
            <a:ext cx="2246704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56D3F76-5340-476D-A185-DDBBC63639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85440" y="1828800"/>
            <a:ext cx="2246704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0DA507D-EC24-4167-BC4A-56116ADDC5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0743" y="1833282"/>
            <a:ext cx="2246704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D5FB57-C325-4870-A5B4-56EDA93935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0136" y="4114800"/>
            <a:ext cx="2745817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DF5C47C-F0D8-4A01-A87A-3B1A6DFCB7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0136" y="4648200"/>
            <a:ext cx="2745817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E84D32-355C-45CF-BD52-0EC8C09D33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85439" y="4114800"/>
            <a:ext cx="2745817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27B615A-4974-46B2-87D2-E9459494F8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85439" y="4648200"/>
            <a:ext cx="2745817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1D6906E-084A-4588-AE1C-01569273CE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60742" y="4114800"/>
            <a:ext cx="2745817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CD51BD5-BB01-4679-8F07-D3BCF88AA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60742" y="4648200"/>
            <a:ext cx="2745817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D86342-D7C5-46E6-8CC1-FFCEC45096CD}"/>
              </a:ext>
            </a:extLst>
          </p:cNvPr>
          <p:cNvSpPr/>
          <p:nvPr/>
        </p:nvSpPr>
        <p:spPr bwMode="ltGray">
          <a:xfrm>
            <a:off x="9126815" y="1898277"/>
            <a:ext cx="2246704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FB30EC2-20D3-4A6E-8862-5313538745B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36047" y="1833282"/>
            <a:ext cx="2246704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45EA5FFB-C6C2-433B-920F-D007B1FB33E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36046" y="4114800"/>
            <a:ext cx="2745817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1C82DB53-D124-4AC6-9F3A-A306F6AEFA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36046" y="4648200"/>
            <a:ext cx="2745817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43EE49B4-BD36-D027-61FB-DAC6007DDB0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101" y="819150"/>
            <a:ext cx="11353800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4CD26-BBAB-86C6-6794-50E3353B16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732F8AC1-C8EB-413B-B690-4D484FC0AD61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DEBBC5-BB6D-69E7-A2F3-55F8655313A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A930E-9028-B138-9D0C-18B2E91FED8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3100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- 5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A802F54-724B-4375-A0BE-7C8AA72B2194}"/>
              </a:ext>
            </a:extLst>
          </p:cNvPr>
          <p:cNvSpPr/>
          <p:nvPr/>
        </p:nvSpPr>
        <p:spPr bwMode="ltGray">
          <a:xfrm>
            <a:off x="505387" y="1898277"/>
            <a:ext cx="1952063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3E86F-10E9-420E-9AB5-3DE319308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2E9DE3-09B0-4F72-9CFA-FB14695F6A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137" y="1828800"/>
            <a:ext cx="1952063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D5FB57-C325-4870-A5B4-56EDA93935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0137" y="4114800"/>
            <a:ext cx="1952063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DF5C47C-F0D8-4A01-A87A-3B1A6DFCB7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0137" y="4648200"/>
            <a:ext cx="1952063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30C4D6-6945-476B-B559-25A010FF3E15}"/>
              </a:ext>
            </a:extLst>
          </p:cNvPr>
          <p:cNvSpPr/>
          <p:nvPr/>
        </p:nvSpPr>
        <p:spPr bwMode="ltGray">
          <a:xfrm>
            <a:off x="2860303" y="1898277"/>
            <a:ext cx="1952063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A7B739F5-4708-41B2-A253-5C6FFA38D3A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65053" y="1828800"/>
            <a:ext cx="1952063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03D8388-D47A-479C-BB35-8044FE5B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65053" y="4114800"/>
            <a:ext cx="1952063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1EE332F8-2ED7-4487-B14A-35FEE391A3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65053" y="4648200"/>
            <a:ext cx="1952063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4AC490-AB28-4BD2-81A9-A3CF44FB30FF}"/>
              </a:ext>
            </a:extLst>
          </p:cNvPr>
          <p:cNvSpPr/>
          <p:nvPr/>
        </p:nvSpPr>
        <p:spPr bwMode="ltGray">
          <a:xfrm>
            <a:off x="5215218" y="1898277"/>
            <a:ext cx="1952063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2F241E54-EEBD-4532-8405-2CE9E80F27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19968" y="1828800"/>
            <a:ext cx="1952063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59E57578-9A18-4221-AC90-DD9856F07A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9968" y="4114800"/>
            <a:ext cx="1952063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A30032EC-3A63-44CB-982C-4F4B6C416B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9968" y="4648200"/>
            <a:ext cx="1952063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A6BB17-7666-4805-8AE4-1DAAF93D3392}"/>
              </a:ext>
            </a:extLst>
          </p:cNvPr>
          <p:cNvSpPr/>
          <p:nvPr/>
        </p:nvSpPr>
        <p:spPr bwMode="ltGray">
          <a:xfrm>
            <a:off x="7570133" y="1898277"/>
            <a:ext cx="1952063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B41FB262-14CA-4C73-971C-014CDF42039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474883" y="1828800"/>
            <a:ext cx="1952063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9CF1F917-05FF-4108-BCA5-209E8CD6EAB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74883" y="4114800"/>
            <a:ext cx="1952063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BD1415F9-0A42-4858-93F1-BCA9AC6892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74883" y="4648200"/>
            <a:ext cx="1952063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FA3968E-09C9-4372-9072-0206508E29FC}"/>
              </a:ext>
            </a:extLst>
          </p:cNvPr>
          <p:cNvSpPr/>
          <p:nvPr/>
        </p:nvSpPr>
        <p:spPr bwMode="ltGray">
          <a:xfrm>
            <a:off x="9929530" y="1898277"/>
            <a:ext cx="1952063" cy="1983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8551637F-79BE-47D4-9473-D0CB0AE61AA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834280" y="1828800"/>
            <a:ext cx="1952063" cy="19834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936E62E2-5F27-4FCB-A47F-B6055500FE2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4280" y="4114800"/>
            <a:ext cx="1952063" cy="533400"/>
          </a:xfrm>
        </p:spPr>
        <p:txBody>
          <a:bodyPr anchor="b"/>
          <a:lstStyle>
            <a:lvl1pPr marL="0" indent="0">
              <a:buNone/>
              <a:defRPr b="1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7DAC4D45-8EBE-4E97-815E-56D76141CF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834280" y="4648200"/>
            <a:ext cx="1952063" cy="885830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5906206-66FC-46CE-CD5D-359BC9813C0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19101" y="819150"/>
            <a:ext cx="11353800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2C646-DB13-4E41-C424-285122E9A6B7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659C7635-BF67-4099-B4F7-ADF1F1E7DFDB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06C7B-569E-E514-0845-62000ABF469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32D52-3DEB-D903-9293-2A6802CAE1E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1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EAB1AE64-2E78-4F25-B0C9-339243CB2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1">
                  <a:alpha val="70000"/>
                </a:schemeClr>
              </a:gs>
              <a:gs pos="0">
                <a:schemeClr val="accent1">
                  <a:alpha val="75000"/>
                </a:schemeClr>
              </a:gs>
              <a:gs pos="100000">
                <a:schemeClr val="accent1"/>
              </a:gs>
              <a:gs pos="61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38455832-0915-423F-88E8-0C9D752FE6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29900" y="6636252"/>
            <a:ext cx="1143000" cy="141089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8AB47E24-462B-4835-8D3F-6061A7F3F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10820400" y="1381133"/>
            <a:ext cx="1371600" cy="441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0BFEE1C-E8F2-42C0-B5EA-9CB4B95C0A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0" y="1381133"/>
            <a:ext cx="1371600" cy="441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6" name="Quote2">
            <a:extLst>
              <a:ext uri="{FF2B5EF4-FFF2-40B4-BE49-F238E27FC236}">
                <a16:creationId xmlns:a16="http://schemas.microsoft.com/office/drawing/2014/main" id="{AE184945-DA4B-42DD-84AF-8E4905DEC335}"/>
              </a:ext>
            </a:extLst>
          </p:cNvPr>
          <p:cNvSpPr txBox="1"/>
          <p:nvPr/>
        </p:nvSpPr>
        <p:spPr bwMode="auto">
          <a:xfrm rot="10800000">
            <a:off x="10455088" y="3048000"/>
            <a:ext cx="1066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5" name="Quote 1">
            <a:extLst>
              <a:ext uri="{FF2B5EF4-FFF2-40B4-BE49-F238E27FC236}">
                <a16:creationId xmlns:a16="http://schemas.microsoft.com/office/drawing/2014/main" id="{7C9F3B1D-71D3-45BB-93D0-A02397E610B0}"/>
              </a:ext>
            </a:extLst>
          </p:cNvPr>
          <p:cNvSpPr txBox="1"/>
          <p:nvPr/>
        </p:nvSpPr>
        <p:spPr bwMode="auto">
          <a:xfrm>
            <a:off x="685800" y="1036290"/>
            <a:ext cx="1066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E3FCB97-D703-4A50-8670-CF3A902EFF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6889830" y="4724400"/>
            <a:ext cx="3124200" cy="5334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82575" indent="0" algn="r">
              <a:buNone/>
              <a:defRPr>
                <a:solidFill>
                  <a:schemeClr val="bg1"/>
                </a:solidFill>
              </a:defRPr>
            </a:lvl2pPr>
            <a:lvl3pPr marL="692150" indent="0" algn="r">
              <a:buNone/>
              <a:defRPr>
                <a:solidFill>
                  <a:schemeClr val="bg1"/>
                </a:solidFill>
              </a:defRPr>
            </a:lvl3pPr>
            <a:lvl4pPr marL="1028700" indent="0" algn="r">
              <a:buNone/>
              <a:defRPr>
                <a:solidFill>
                  <a:schemeClr val="bg1"/>
                </a:solidFill>
              </a:defRPr>
            </a:lvl4pPr>
            <a:lvl5pPr marL="13176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37446D9B-5409-4EF4-A234-9322C0398A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2177969" y="2133600"/>
            <a:ext cx="7836061" cy="25908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282575" indent="0" algn="r">
              <a:buNone/>
              <a:defRPr>
                <a:solidFill>
                  <a:schemeClr val="bg1"/>
                </a:solidFill>
              </a:defRPr>
            </a:lvl2pPr>
            <a:lvl3pPr marL="692150" indent="0" algn="r">
              <a:buNone/>
              <a:defRPr>
                <a:solidFill>
                  <a:schemeClr val="bg1"/>
                </a:solidFill>
              </a:defRPr>
            </a:lvl3pPr>
            <a:lvl4pPr marL="1028700" indent="0" algn="r">
              <a:buNone/>
              <a:defRPr>
                <a:solidFill>
                  <a:schemeClr val="bg1"/>
                </a:solidFill>
              </a:defRPr>
            </a:lvl4pPr>
            <a:lvl5pPr marL="13176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22BAE-5018-8AA1-AE02-8B0CB7DF4FF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181DD5E-6805-4634-85F5-90ED1CB19421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E300C-710A-D8FA-AA34-912E34ABAB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AAEB3-2D82-6B8B-B096-1ACD123CB1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8EA93D-EFE4-E928-2F45-AEAAC85FFD2A}"/>
              </a:ext>
            </a:extLst>
          </p:cNvPr>
          <p:cNvSpPr txBox="1"/>
          <p:nvPr userDrawn="1"/>
        </p:nvSpPr>
        <p:spPr bwMode="auto">
          <a:xfrm>
            <a:off x="685800" y="1036290"/>
            <a:ext cx="1066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28C60C-393C-4431-12DA-DBF75E1D35DB}"/>
              </a:ext>
            </a:extLst>
          </p:cNvPr>
          <p:cNvSpPr txBox="1"/>
          <p:nvPr userDrawn="1"/>
        </p:nvSpPr>
        <p:spPr bwMode="auto">
          <a:xfrm rot="10800000">
            <a:off x="10455088" y="3048000"/>
            <a:ext cx="1066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947150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">
            <a:extLst>
              <a:ext uri="{FF2B5EF4-FFF2-40B4-BE49-F238E27FC236}">
                <a16:creationId xmlns:a16="http://schemas.microsoft.com/office/drawing/2014/main" id="{248429F3-4C8C-4AB6-928E-F8BF1C6A8C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1">
                  <a:alpha val="70000"/>
                </a:schemeClr>
              </a:gs>
              <a:gs pos="0">
                <a:schemeClr val="accent1">
                  <a:alpha val="75000"/>
                </a:schemeClr>
              </a:gs>
              <a:gs pos="100000">
                <a:schemeClr val="accent1"/>
              </a:gs>
              <a:gs pos="61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C6FEC394-D5EE-4A6E-97CB-3B377C6169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319004" y="6520911"/>
            <a:ext cx="1453896" cy="179465"/>
          </a:xfrm>
          <a:prstGeom prst="rect">
            <a:avLst/>
          </a:prstGeom>
        </p:spPr>
      </p:pic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64834578-01D9-4134-AE0D-5292C3F36BF2}"/>
              </a:ext>
            </a:extLst>
          </p:cNvPr>
          <p:cNvCxnSpPr/>
          <p:nvPr/>
        </p:nvCxnSpPr>
        <p:spPr bwMode="auto">
          <a:xfrm>
            <a:off x="5021580" y="4467912"/>
            <a:ext cx="214884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">
            <a:extLst>
              <a:ext uri="{FF2B5EF4-FFF2-40B4-BE49-F238E27FC236}">
                <a16:creationId xmlns:a16="http://schemas.microsoft.com/office/drawing/2014/main" id="{87DD015B-5F53-4C1B-99B5-12AF41F5E3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2457450" y="4599913"/>
            <a:ext cx="7277100" cy="64928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B3E4981-7324-430B-839C-0AF0C51F1B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57450" y="2429908"/>
            <a:ext cx="7277099" cy="1970407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131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ker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73AFF331-E076-48C8-8331-9CD220B01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2">
                  <a:alpha val="80000"/>
                </a:schemeClr>
              </a:gs>
              <a:gs pos="0">
                <a:schemeClr val="accent2">
                  <a:alpha val="75000"/>
                </a:schemeClr>
              </a:gs>
              <a:gs pos="100000">
                <a:schemeClr val="tx2"/>
              </a:gs>
              <a:gs pos="4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4C020688-9C29-4620-B2B4-0422405BE4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29900" y="6636252"/>
            <a:ext cx="1143000" cy="141089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1D75A02F-54E9-4CD5-8731-1C6077F42B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0" y="1019521"/>
            <a:ext cx="2819400" cy="48189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3E86F-10E9-420E-9AB5-3DE3193085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486400" y="1295400"/>
            <a:ext cx="5486400" cy="495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9986920-AA8D-4390-BA3B-98D34DCFCA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5486399" y="1761135"/>
            <a:ext cx="5486401" cy="33813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82575" indent="0">
              <a:buNone/>
              <a:defRPr/>
            </a:lvl2pPr>
            <a:lvl3pPr marL="692150" indent="0">
              <a:buNone/>
              <a:defRPr/>
            </a:lvl3pPr>
            <a:lvl4pPr marL="1028700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62BACF3-5CDD-4BB6-859A-CE89317039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295400"/>
            <a:ext cx="3886200" cy="4267200"/>
          </a:xfrm>
          <a:custGeom>
            <a:avLst/>
            <a:gdLst>
              <a:gd name="connsiteX0" fmla="*/ 206391 w 3886200"/>
              <a:gd name="connsiteY0" fmla="*/ 226624 h 4267200"/>
              <a:gd name="connsiteX1" fmla="*/ 3679810 w 3886200"/>
              <a:gd name="connsiteY1" fmla="*/ 226624 h 4267200"/>
              <a:gd name="connsiteX2" fmla="*/ 3679810 w 3886200"/>
              <a:gd name="connsiteY2" fmla="*/ 4040576 h 4267200"/>
              <a:gd name="connsiteX3" fmla="*/ 206391 w 3886200"/>
              <a:gd name="connsiteY3" fmla="*/ 4040576 h 4267200"/>
              <a:gd name="connsiteX4" fmla="*/ 107577 w 3886200"/>
              <a:gd name="connsiteY4" fmla="*/ 118123 h 4267200"/>
              <a:gd name="connsiteX5" fmla="*/ 107577 w 3886200"/>
              <a:gd name="connsiteY5" fmla="*/ 4149077 h 4267200"/>
              <a:gd name="connsiteX6" fmla="*/ 3778624 w 3886200"/>
              <a:gd name="connsiteY6" fmla="*/ 4149077 h 4267200"/>
              <a:gd name="connsiteX7" fmla="*/ 3778624 w 3886200"/>
              <a:gd name="connsiteY7" fmla="*/ 118123 h 4267200"/>
              <a:gd name="connsiteX8" fmla="*/ 0 w 3886200"/>
              <a:gd name="connsiteY8" fmla="*/ 0 h 4267200"/>
              <a:gd name="connsiteX9" fmla="*/ 3886200 w 3886200"/>
              <a:gd name="connsiteY9" fmla="*/ 0 h 4267200"/>
              <a:gd name="connsiteX10" fmla="*/ 3886200 w 3886200"/>
              <a:gd name="connsiteY10" fmla="*/ 4267200 h 4267200"/>
              <a:gd name="connsiteX11" fmla="*/ 0 w 3886200"/>
              <a:gd name="connsiteY11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86200" h="4267200">
                <a:moveTo>
                  <a:pt x="206391" y="226624"/>
                </a:moveTo>
                <a:lnTo>
                  <a:pt x="3679810" y="226624"/>
                </a:lnTo>
                <a:lnTo>
                  <a:pt x="3679810" y="4040576"/>
                </a:lnTo>
                <a:lnTo>
                  <a:pt x="206391" y="4040576"/>
                </a:lnTo>
                <a:close/>
                <a:moveTo>
                  <a:pt x="107577" y="118123"/>
                </a:moveTo>
                <a:lnTo>
                  <a:pt x="107577" y="4149077"/>
                </a:lnTo>
                <a:lnTo>
                  <a:pt x="3778624" y="4149077"/>
                </a:lnTo>
                <a:lnTo>
                  <a:pt x="3778624" y="118123"/>
                </a:lnTo>
                <a:close/>
                <a:moveTo>
                  <a:pt x="0" y="0"/>
                </a:moveTo>
                <a:lnTo>
                  <a:pt x="3886200" y="0"/>
                </a:lnTo>
                <a:lnTo>
                  <a:pt x="3886200" y="4267200"/>
                </a:lnTo>
                <a:lnTo>
                  <a:pt x="0" y="4267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9277A1A-FBEF-4878-A420-2844535A48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auto">
          <a:xfrm>
            <a:off x="5486399" y="2438400"/>
            <a:ext cx="5486401" cy="3124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8703D0-699C-405E-A7BC-0C209F4E5758}"/>
              </a:ext>
            </a:extLst>
          </p:cNvPr>
          <p:cNvCxnSpPr>
            <a:cxnSpLocks/>
          </p:cNvCxnSpPr>
          <p:nvPr/>
        </p:nvCxnSpPr>
        <p:spPr bwMode="auto">
          <a:xfrm>
            <a:off x="5486399" y="2209800"/>
            <a:ext cx="3581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5F2401B-146F-917A-D35F-0EDFBAA0A3E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8476D410-E476-43FF-984C-7F3CE7BE60B9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BC89AEB-4E17-5431-384B-9EA78BA13D7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8C139D-B66C-E590-79A1-59BD40F8638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284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F33405F-152C-CBB3-0C3B-F77B802E5B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9101" y="819150"/>
            <a:ext cx="11353800" cy="3381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F12F98-08BE-0941-AB2A-AF8E2411161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5D3130A-3131-403C-95D8-669ADE073469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40FFBF-83B0-AFD3-4645-C4A7FD58B6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DB7B15-FD53-ED95-8F29-211E532F435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190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EC52D-926C-6BCD-921C-946850BA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F89-DF38-4AC3-AC40-628C58387413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34C9-E5CC-6493-BBA4-55764524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85FB6-6F6B-59FE-D07E-A6E3D98A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043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E8B83A9-59AA-43C3-A764-1DFD1D6853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2">
                  <a:alpha val="80000"/>
                </a:schemeClr>
              </a:gs>
              <a:gs pos="0">
                <a:schemeClr val="accent2">
                  <a:alpha val="75000"/>
                </a:schemeClr>
              </a:gs>
              <a:gs pos="100000">
                <a:schemeClr val="tx2"/>
              </a:gs>
              <a:gs pos="4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C6FEC394-D5EE-4A6E-97CB-3B377C6169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319004" y="6520911"/>
            <a:ext cx="1453896" cy="179465"/>
          </a:xfrm>
          <a:prstGeom prst="rect">
            <a:avLst/>
          </a:prstGeom>
        </p:spPr>
      </p:pic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64834578-01D9-4134-AE0D-5292C3F36BF2}"/>
              </a:ext>
            </a:extLst>
          </p:cNvPr>
          <p:cNvCxnSpPr/>
          <p:nvPr/>
        </p:nvCxnSpPr>
        <p:spPr bwMode="auto">
          <a:xfrm>
            <a:off x="0" y="5086007"/>
            <a:ext cx="214884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">
            <a:extLst>
              <a:ext uri="{FF2B5EF4-FFF2-40B4-BE49-F238E27FC236}">
                <a16:creationId xmlns:a16="http://schemas.microsoft.com/office/drawing/2014/main" id="{87DD015B-5F53-4C1B-99B5-12AF41F5E3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419100" y="5218008"/>
            <a:ext cx="7277100" cy="6492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B3E4981-7324-430B-839C-0AF0C51F1B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9101" y="3048003"/>
            <a:ext cx="7277099" cy="1970407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594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E8B83A9-59AA-43C3-A764-1DFD1D6853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2">
                  <a:alpha val="80000"/>
                </a:schemeClr>
              </a:gs>
              <a:gs pos="0">
                <a:schemeClr val="accent2">
                  <a:alpha val="75000"/>
                </a:schemeClr>
              </a:gs>
              <a:gs pos="100000">
                <a:schemeClr val="tx2"/>
              </a:gs>
              <a:gs pos="4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C6FEC394-D5EE-4A6E-97CB-3B377C6169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319004" y="6520911"/>
            <a:ext cx="1453896" cy="179465"/>
          </a:xfrm>
          <a:prstGeom prst="rect">
            <a:avLst/>
          </a:prstGeom>
        </p:spPr>
      </p:pic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64834578-01D9-4134-AE0D-5292C3F36BF2}"/>
              </a:ext>
            </a:extLst>
          </p:cNvPr>
          <p:cNvCxnSpPr/>
          <p:nvPr/>
        </p:nvCxnSpPr>
        <p:spPr bwMode="auto">
          <a:xfrm>
            <a:off x="0" y="4572000"/>
            <a:ext cx="214884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act Info 5">
            <a:extLst>
              <a:ext uri="{FF2B5EF4-FFF2-40B4-BE49-F238E27FC236}">
                <a16:creationId xmlns:a16="http://schemas.microsoft.com/office/drawing/2014/main" id="{D8F36581-5F92-4903-BA9D-A819011E92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19100" y="5778450"/>
            <a:ext cx="7277100" cy="284397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 info 5</a:t>
            </a:r>
          </a:p>
        </p:txBody>
      </p:sp>
      <p:sp>
        <p:nvSpPr>
          <p:cNvPr id="18" name="Contact Info 4">
            <a:extLst>
              <a:ext uri="{FF2B5EF4-FFF2-40B4-BE49-F238E27FC236}">
                <a16:creationId xmlns:a16="http://schemas.microsoft.com/office/drawing/2014/main" id="{C856191B-A6CB-479B-B87F-71465BAE10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19100" y="5509838"/>
            <a:ext cx="7277100" cy="284397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 info 4</a:t>
            </a:r>
          </a:p>
        </p:txBody>
      </p:sp>
      <p:sp>
        <p:nvSpPr>
          <p:cNvPr id="17" name="Contact Info 3">
            <a:extLst>
              <a:ext uri="{FF2B5EF4-FFF2-40B4-BE49-F238E27FC236}">
                <a16:creationId xmlns:a16="http://schemas.microsoft.com/office/drawing/2014/main" id="{789F408B-E82D-4BF1-A4D3-985F71C809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19100" y="5241226"/>
            <a:ext cx="7277100" cy="284397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 info 3</a:t>
            </a:r>
          </a:p>
        </p:txBody>
      </p:sp>
      <p:sp>
        <p:nvSpPr>
          <p:cNvPr id="13" name="Contact Info 2">
            <a:extLst>
              <a:ext uri="{FF2B5EF4-FFF2-40B4-BE49-F238E27FC236}">
                <a16:creationId xmlns:a16="http://schemas.microsoft.com/office/drawing/2014/main" id="{BAE337A4-5982-4375-BE7C-65DA9753AB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19100" y="4972614"/>
            <a:ext cx="7277100" cy="284397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 info 2</a:t>
            </a:r>
          </a:p>
        </p:txBody>
      </p:sp>
      <p:sp>
        <p:nvSpPr>
          <p:cNvPr id="15" name="Contact Info 1">
            <a:extLst>
              <a:ext uri="{FF2B5EF4-FFF2-40B4-BE49-F238E27FC236}">
                <a16:creationId xmlns:a16="http://schemas.microsoft.com/office/drawing/2014/main" id="{87DD015B-5F53-4C1B-99B5-12AF41F5E3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19100" y="4724400"/>
            <a:ext cx="7277100" cy="284397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82575" indent="0">
              <a:buNone/>
              <a:defRPr>
                <a:solidFill>
                  <a:schemeClr val="bg1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17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 info 1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B3E4981-7324-430B-839C-0AF0C51F1B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9101" y="2533996"/>
            <a:ext cx="7277099" cy="1970407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09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455" y="1371600"/>
            <a:ext cx="10949093" cy="4984751"/>
          </a:xfrm>
        </p:spPr>
        <p:txBody>
          <a:bodyPr/>
          <a:lstStyle>
            <a:lvl1pPr>
              <a:spcBef>
                <a:spcPts val="1600"/>
              </a:spcBef>
              <a:defRPr sz="2400"/>
            </a:lvl1pPr>
            <a:lvl2pPr marL="514350" indent="-171450">
              <a:spcBef>
                <a:spcPts val="1000"/>
              </a:spcBef>
              <a:buSzPct val="75000"/>
              <a:buFont typeface="Courier New" charset="0"/>
              <a:buChar char="o"/>
              <a:defRPr sz="2000"/>
            </a:lvl2pPr>
            <a:lvl3pPr marL="857250" indent="-171450">
              <a:spcBef>
                <a:spcPts val="800"/>
              </a:spcBef>
              <a:buSzPct val="75000"/>
              <a:buFont typeface="Courier New" charset="0"/>
              <a:buChar char="o"/>
              <a:defRPr sz="1800"/>
            </a:lvl3pPr>
            <a:lvl4pPr marL="1200150" indent="-171450">
              <a:spcBef>
                <a:spcPts val="800"/>
              </a:spcBef>
              <a:buSzPct val="75000"/>
              <a:buFont typeface="Courier New" charset="0"/>
              <a:buChar char="o"/>
              <a:defRPr sz="1800"/>
            </a:lvl4pPr>
            <a:lvl5pPr marL="1543050" indent="-171450">
              <a:spcBef>
                <a:spcPts val="600"/>
              </a:spcBef>
              <a:buSzPct val="75000"/>
              <a:buFont typeface="Courier New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59201" y="6356350"/>
            <a:ext cx="7829551" cy="501650"/>
          </a:xfr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/>
              <a:t>References if applicable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127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453" y="1"/>
            <a:ext cx="10967720" cy="609600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1414039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853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4B7-8601-9048-839F-3C1CD30221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52243" y="1417639"/>
            <a:ext cx="11687515" cy="4662096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3296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4B7-8601-9048-839F-3C1CD30221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52243" y="1417639"/>
            <a:ext cx="11687515" cy="4662096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258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4:3 Title and Content Cool Palette R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1"/>
              </a:spcBef>
              <a:defRPr>
                <a:latin typeface="Verdana" pitchFamily="34" charset="0"/>
              </a:defRPr>
            </a:lvl1pPr>
            <a:lvl2pPr>
              <a:spcBef>
                <a:spcPts val="600"/>
              </a:spcBef>
              <a:defRPr>
                <a:latin typeface="Verdana" pitchFamily="34" charset="0"/>
              </a:defRPr>
            </a:lvl2pPr>
            <a:lvl3pPr>
              <a:spcBef>
                <a:spcPts val="300"/>
              </a:spcBef>
              <a:defRPr>
                <a:latin typeface="Verdana" pitchFamily="34" charset="0"/>
              </a:defRPr>
            </a:lvl3pPr>
            <a:lvl4pPr>
              <a:spcBef>
                <a:spcPts val="200"/>
              </a:spcBef>
              <a:defRPr>
                <a:latin typeface="Verdana" pitchFamily="34" charset="0"/>
              </a:defRPr>
            </a:lvl4pPr>
            <a:lvl5pPr>
              <a:spcBef>
                <a:spcPts val="100"/>
              </a:spcBef>
              <a:defRPr>
                <a:latin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1446228" y="6482292"/>
            <a:ext cx="531283" cy="227179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chemeClr val="bg1"/>
                </a:solidFill>
                <a:latin typeface="Verdana" pitchFamily="34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 defTabSz="1219215">
              <a:defRPr/>
            </a:pPr>
            <a:fld id="{90F4EB35-EE5A-448A-9E19-B03AC0E4DE93}" type="slidenum">
              <a:rPr lang="en-US" b="0" smtClean="0">
                <a:solidFill>
                  <a:srgbClr val="FFFFFF"/>
                </a:solidFill>
              </a:rPr>
              <a:pPr defTabSz="1219215">
                <a:defRPr/>
              </a:pPr>
              <a:t>‹#›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21027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655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994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353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7167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354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528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47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Sh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CC7049-9E85-6D47-8947-FB81F614D76A}"/>
              </a:ext>
            </a:extLst>
          </p:cNvPr>
          <p:cNvSpPr/>
          <p:nvPr userDrawn="1"/>
        </p:nvSpPr>
        <p:spPr>
          <a:xfrm>
            <a:off x="8419585" y="5596471"/>
            <a:ext cx="3772417" cy="1261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9728" y="544707"/>
            <a:ext cx="6933112" cy="298335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45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Arial Bold 46pt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59728" y="3736657"/>
            <a:ext cx="6308272" cy="15359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5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 TITLE ARIAL BOLD UPPERCASE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DA1996-2071-8E4C-958D-33900DD39C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39751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00F65-2584-844D-818D-54FE4FF00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585" y="5596471"/>
            <a:ext cx="3273665" cy="93768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59729" y="5720836"/>
            <a:ext cx="3458392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33336613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2857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169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346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538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5B9CE6-05EF-C4CF-FFDE-5F6D8E2E52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360F2A-CF9F-E297-24B2-02353FAAB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89D7B7-381F-9700-4598-0B1A363EF5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D7389-5372-2A45-8B8E-C37A926EC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747144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3A83EA-B1CF-5BD9-C14D-07EF5DED83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A281E5-B8F4-F107-F417-936DCECA14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4CEC0-26DC-ACC6-B519-6ED81BEEBE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8632C-2C7D-5C4D-9FC2-73283F4BEE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901942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65C4D0-B268-5028-4754-90E48D1F17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19E1C7-3329-37C8-2589-628F8F452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CB6A9E-2080-4222-13CE-3B5AE55DA1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1DD48-CB82-6D4D-BF3E-B391AEFEE7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182870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9656F-8262-B802-89C8-98138CE2DA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37D4B-0E6B-CA06-CA8E-E0A276A7DB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C7301-D981-6BB6-84A4-74C95DB7E7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0241D-00D2-8646-A434-2C3217946D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884475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A9714AC-F112-F380-27D9-7001BA1EB8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EDE3C5-D089-8472-A89B-5307873060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E7A0DE4-4639-D9BF-B476-3E78473F25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DD7FD-DD03-A245-82D3-DC1F51D352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407540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69EA25B-30A3-9833-0E3A-1726E40F3A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C4DF71-2AE4-860A-9026-DF80616AEB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B4CB75-04C3-AB7A-FEE1-6AB043C3A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86917-8555-2743-8AC8-52B7CF84E8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73869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4B5320-02FA-C647-A6F1-0F705BC54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922"/>
            <a:ext cx="520700" cy="14859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08A089-3E35-D946-9563-F190D35355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8738" y="2017972"/>
            <a:ext cx="10025062" cy="40044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marR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  <a:tabLst/>
              <a:defRPr sz="3200"/>
            </a:lvl1pPr>
          </a:lstStyle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 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3BB0DF8-3E0D-5042-957F-5388F78FC0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741565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</p:spTree>
    <p:extLst>
      <p:ext uri="{BB962C8B-B14F-4D97-AF65-F5344CB8AC3E}">
        <p14:creationId xmlns:p14="http://schemas.microsoft.com/office/powerpoint/2010/main" val="31475689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A711C21-0CD0-CBD4-2D24-C5FA6BB350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97A52F-609D-A680-88C8-6733D45B85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8E76DB-51C6-F468-600B-75A80B9ED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F83EE-1FDB-F145-964A-550E2BAE5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847352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75E827-5ED6-9B6C-32AA-0FA6809FB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581D5-DA17-69A5-3089-EBCE8C6B17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10B62A-7C69-BBA3-F355-41D7438248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72BEC-7E6E-EA4B-AFA7-76F022AF92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393015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125740-ECAF-A0C9-90B8-BC6EDDA127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3D0215-DD8A-9752-B9AD-4223E8C6D6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47F64B-2126-9A27-346D-4E518B2EA6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C4538-23BA-4B47-9EED-C1E2E684C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044187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75ED33-8996-49F3-BB68-CCE1DE282E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41D733-BEB1-9352-7735-E6A6E26CCC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ED5AA2-CA1F-B869-72E5-0C64DFCC9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EBBB-B5E4-454C-9E6A-4B2E5D64A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721597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636154-86C7-CA4D-D877-1FC11A77AD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1F12B6-7DC5-B60B-68B1-B79FDD006E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0B45B2-1807-50D4-5062-2763C87CD7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59769-B6CD-D34C-9AB8-D208DC8E75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496937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94AFDE-051A-39C2-6488-3E66422F64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C702E6-2B62-11F1-8009-A3C37AEE2E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F42667-F251-9DC6-5A65-97CF0E60F1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9FCC1-8C5C-7640-8963-AC81713F07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639585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8FFB25-B5C5-90E7-73B8-E06358971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4459A1-B49A-335C-AA7C-C620F1AA35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9713E2-0524-F74F-3660-378CD9D1BD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3242-0BFB-1D43-AAC8-DA40775F40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7468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5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80" y="210165"/>
            <a:ext cx="1131062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3540" y="1485021"/>
            <a:ext cx="11310620" cy="47656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D6C38D-B590-4BED-8171-4DD62A9E73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17275" y="6472238"/>
            <a:ext cx="974725" cy="365125"/>
          </a:xfrm>
        </p:spPr>
        <p:txBody>
          <a:bodyPr/>
          <a:lstStyle>
            <a:lvl1pPr>
              <a:defRPr/>
            </a:lvl1pPr>
          </a:lstStyle>
          <a:p>
            <a:fld id="{25F99528-170F-43E4-8973-7CE8597D6B64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C574F2D-BC27-4119-86D3-EA106CABDA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89838" y="6602413"/>
            <a:ext cx="4114800" cy="107950"/>
          </a:xfrm>
        </p:spPr>
        <p:txBody>
          <a:bodyPr/>
          <a:lstStyle>
            <a:lvl1pPr algn="r">
              <a:defRPr sz="8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r>
              <a:rPr lang="en-US" dirty="0"/>
              <a:t>SAGLB.CAB.17.06.0622(1)l </a:t>
            </a:r>
          </a:p>
        </p:txBody>
      </p:sp>
    </p:spTree>
    <p:extLst>
      <p:ext uri="{BB962C8B-B14F-4D97-AF65-F5344CB8AC3E}">
        <p14:creationId xmlns:p14="http://schemas.microsoft.com/office/powerpoint/2010/main" val="181156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ED3E03-BF4E-48F7-901E-2BF388164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00130" y="245648"/>
            <a:ext cx="1135123" cy="770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C041A-3F33-4C62-83FD-5A238367BD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52244"/>
            <a:ext cx="12192000" cy="3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61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8713-60A4-4B96-B52E-B7B408AC439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A295-E78C-4BB1-9DDE-68F0DBDB3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99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8713-60A4-4B96-B52E-B7B408AC439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A295-E78C-4BB1-9DDE-68F0DBDB3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5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73" y="216202"/>
            <a:ext cx="10191584" cy="574516"/>
          </a:xfrm>
        </p:spPr>
        <p:txBody>
          <a:bodyPr/>
          <a:lstStyle>
            <a:lvl1pPr>
              <a:defRPr sz="3733">
                <a:solidFill>
                  <a:srgbClr val="376092"/>
                </a:solidFill>
              </a:defRPr>
            </a:lvl1pPr>
          </a:lstStyle>
          <a:p>
            <a:r>
              <a:rPr lang="nl-BE"/>
              <a:t>Click to edit Master title style</a:t>
            </a:r>
            <a:endParaRPr lang="fr-FR" dirty="0"/>
          </a:p>
        </p:txBody>
      </p:sp>
      <p:sp>
        <p:nvSpPr>
          <p:cNvPr id="5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649983" y="1743825"/>
            <a:ext cx="10846693" cy="2856167"/>
          </a:xfrm>
          <a:prstGeom prst="rect">
            <a:avLst/>
          </a:prstGeom>
        </p:spPr>
        <p:txBody>
          <a:bodyPr rtlCol="0"/>
          <a:lstStyle>
            <a:lvl1pPr marL="457189" indent="-457189"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 sz="3200">
                <a:solidFill>
                  <a:schemeClr val="accent2">
                    <a:lumMod val="10000"/>
                  </a:schemeClr>
                </a:solidFill>
              </a:defRPr>
            </a:lvl2pPr>
            <a:lvl3pPr marL="561947" indent="-228589">
              <a:spcBef>
                <a:spcPts val="800"/>
              </a:spcBef>
              <a:buClr>
                <a:schemeClr val="accent6">
                  <a:lumMod val="60000"/>
                  <a:lumOff val="40000"/>
                </a:schemeClr>
              </a:buClr>
              <a:buFont typeface=".SF NS Symbols Regular"/>
              <a:buChar char="✓"/>
              <a:defRPr sz="3200">
                <a:solidFill>
                  <a:schemeClr val="accent2">
                    <a:lumMod val="10000"/>
                  </a:schemeClr>
                </a:solidFill>
              </a:defRPr>
            </a:lvl3pPr>
            <a:lvl4pPr>
              <a:spcBef>
                <a:spcPts val="800"/>
              </a:spcBef>
              <a:buClr>
                <a:schemeClr val="tx1"/>
              </a:buClr>
              <a:defRPr sz="3200">
                <a:solidFill>
                  <a:schemeClr val="accent2">
                    <a:lumMod val="10000"/>
                  </a:schemeClr>
                </a:solidFill>
              </a:defRPr>
            </a:lvl4pPr>
            <a:lvl5pPr>
              <a:spcBef>
                <a:spcPts val="800"/>
              </a:spcBef>
              <a:buClr>
                <a:schemeClr val="tx1"/>
              </a:buClr>
              <a:defRPr sz="3200">
                <a:solidFill>
                  <a:schemeClr val="accent2">
                    <a:lumMod val="10000"/>
                  </a:schemeClr>
                </a:solidFill>
              </a:defRPr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2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fr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6AD8B-310A-534E-B10E-EFCA1E9B4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3" y="6025446"/>
            <a:ext cx="1897584" cy="7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47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6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51086-FFA2-4484-A1D2-2B72A80F482E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84821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38BAB-E2B1-42D3-8C9A-2BCBE6EFC0B1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85134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9CF00-BC2F-4E8B-9378-13157352C700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67969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B041E-B7AA-4A02-A0DA-CAFDC699B7EB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40708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2E2EB-A554-435E-96A7-98A213EC740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24704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0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9439-2E36-4AD6-A87C-C659EA806652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66105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B92B6-1E40-4B0B-89D0-1BECA352BDFD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288551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17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52050-4F01-4E30-B902-171F3B6A8B7D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31103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38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B9FE8-81DF-4064-A838-61BA1A245C60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5687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625DC-6631-431B-AA0F-776917F24E33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0085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2C1D7-F41E-4264-834E-BDDBB20A02A8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5380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CCB8F-7A65-4DBB-8DEC-F6CAD49DE47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677710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D2AF7-C00A-4D44-B280-8785E81E548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92029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19196D-B518-DCC2-4300-2E8478D02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204F32-AECF-A882-123F-3F364C2B5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53DEC7-1450-C0DF-F1D0-42179C589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CB2472-5781-A3E5-88C0-744177C9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B3CF74-955D-3BF1-A0EE-884EC6E2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912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645A93-E414-35C9-4FEB-82B1C4C2A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4F15E9-2498-489B-0AC9-9548951CA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D22C57-A11C-71E5-EA60-3E1A3C1AD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FA35FF-7213-7502-A3B8-4D1E09F61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7A6AE5-1E6F-FAFE-DC26-8F9AB6C6F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46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EDD5E-0D60-B241-9B5F-7C627D88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0F8CED-C150-013E-D3DB-15621CE9C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FAED9B-37DF-EDC9-C22C-7262FEC6C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D8BF0A-AE3F-228D-ACA8-259875621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251922-82E4-0808-A0FA-81E88D6A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688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6A49D4-E366-7007-254D-8C9AFEBF5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95A85C-0989-7884-F4E4-2D5361CED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FCD29C-417A-4DBD-59A2-D9771D497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AEFD03-5864-7C6A-6BC4-21D70B133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D76C58-A397-7630-AA02-3176EBE10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5F9994-A0CC-5338-5FD3-AE9B1937F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8517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FBD49-986F-5630-8CCC-D16E8F676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D399FA-E6CE-DB81-03BC-859D304E1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2AFB2E-21E5-620E-7282-4FC7770C1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ECAC3CA-A90F-7C7E-C814-A2350A117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B672C8-E819-F09F-17F5-E713C0D3CE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BE085B-B475-BBED-8358-80B7DB0D3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6B39149-0BE0-C132-1AEA-C85C01B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103FB7-9A93-1BA8-ABF3-97E69960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692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79CC52-2E7D-D661-CABA-C79F0C8D3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E26004-6A0E-4B75-9101-EADA5D7CB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F2E903-439B-C6CA-11B1-27354BDC1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16D6FB-83F2-80AC-D6DC-EBF5902E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262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7B6A1E-2A5A-A2A6-FCC4-9F8497BA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F3DFF99-7B1C-70EC-7896-A4E849C5D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4A3DB6-537E-2CF5-5831-A5DD813FA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9512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F9C56E-F5EC-891B-9F67-90764A33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3C4F24-F2EB-476D-EBA4-FF9AC451C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F9920C-C734-5E74-D5ED-8523E5093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B16982-A0C4-B5D0-17A5-1FB981576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739450-AFE1-2CDC-93C3-5B517999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51289D-E759-FBBA-5A7C-8E6254F2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9719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0201A-8B93-BC76-4A58-B8F816C6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DE58FF9-3452-8749-EE2D-C4600A88F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2CA9E9-4DAC-2726-B51A-57EA1A2E8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2C178D-0CEE-158A-7BFD-7682E673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8E8A9-7441-4515-49E1-544EC42E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5BC405-E379-700B-768C-BACA4BB7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9460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70468-387C-4B3D-3A97-17262FB1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6DC346-65B6-EFEB-7751-D736C98E6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D2991B-3F75-472A-1EF5-B1D2AC13F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CB93A5-9F0A-C881-12E8-C9F7BB9C7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0E8982-ADAA-EEB8-A5F5-584CDF5A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0861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FA26C0-EEAC-FB24-759D-DC987D35C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4D09D7-1E30-5F06-5E4C-4733F5861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E1CA5B-9334-54D7-74E2-DF1D1812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EA9176-FDE8-E57E-293D-BCDA7729E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9B12F6-D9E6-2625-900C-F3B48BCE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255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BU 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37DE0D-B369-4024-A966-884A1BF5DDA7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>
                <a:solidFill>
                  <a:srgbClr val="7F7F7F"/>
                </a:solidFill>
                <a:latin typeface="Proxima Nova Rg" panose="0200050603000002000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00848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6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IOR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3">
            <a:extLst>
              <a:ext uri="{FF2B5EF4-FFF2-40B4-BE49-F238E27FC236}">
                <a16:creationId xmlns:a16="http://schemas.microsoft.com/office/drawing/2014/main" id="{5292BAD4-8C71-CC4D-B620-78832E4EB7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4763" y="2086467"/>
            <a:ext cx="10782477" cy="4172931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9403FD75-22DF-FD42-8ACA-85A022F8E7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4763" y="1335832"/>
            <a:ext cx="10782477" cy="507445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67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9" name="Marcador de texto 13">
            <a:extLst>
              <a:ext uri="{FF2B5EF4-FFF2-40B4-BE49-F238E27FC236}">
                <a16:creationId xmlns:a16="http://schemas.microsoft.com/office/drawing/2014/main" id="{B8ABCDC9-C3EA-D94F-9A5B-219A8F4BAF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3371" y="379751"/>
            <a:ext cx="9898865" cy="71289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67" b="1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PONENCIA</a:t>
            </a:r>
          </a:p>
        </p:txBody>
      </p:sp>
    </p:spTree>
    <p:extLst>
      <p:ext uri="{BB962C8B-B14F-4D97-AF65-F5344CB8AC3E}">
        <p14:creationId xmlns:p14="http://schemas.microsoft.com/office/powerpoint/2010/main" val="3327295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446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207568" y="2132856"/>
            <a:ext cx="8136904" cy="348925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C6235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15 Título">
            <a:extLst>
              <a:ext uri="{FF2B5EF4-FFF2-40B4-BE49-F238E27FC236}">
                <a16:creationId xmlns:a16="http://schemas.microsoft.com/office/drawing/2014/main" id="{FA34D3D4-3A34-4A2F-AD4B-53870B927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6632"/>
            <a:ext cx="10972800" cy="50004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s-ES" sz="2800" b="1" kern="1200" dirty="0">
                <a:solidFill>
                  <a:srgbClr val="454C96"/>
                </a:solidFill>
                <a:latin typeface="Trebuchet MS" pitchFamily="34" charset="0"/>
                <a:ea typeface="+mn-ea"/>
                <a:cs typeface="Arial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6" name="19 Marcador de texto">
            <a:extLst>
              <a:ext uri="{FF2B5EF4-FFF2-40B4-BE49-F238E27FC236}">
                <a16:creationId xmlns:a16="http://schemas.microsoft.com/office/drawing/2014/main" id="{7FBFB3B7-9E91-4624-A497-76B4BE7F6E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616698"/>
            <a:ext cx="11715832" cy="42862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es-ES" sz="2000" i="1" kern="1200" dirty="0">
                <a:solidFill>
                  <a:srgbClr val="C62352"/>
                </a:solidFill>
                <a:latin typeface="Trebuchet MS" pitchFamily="34" charset="0"/>
                <a:ea typeface="+mn-ea"/>
                <a:cs typeface="Arial" charset="0"/>
              </a:defRPr>
            </a:lvl1pPr>
          </a:lstStyle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55345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563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725AEB0-2F6E-42F2-A001-15612E75ABB8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8815B8C-9035-4C05-BCB6-FC5AAEDEB65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0390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9DDE821-A003-4687-81A9-A0F4A55F62D9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2D9E9B9-0698-4CB2-A7B0-0E9F3384F764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2073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03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4CE17D7-AB6E-47CE-8960-4DD54FF437A9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C7FB275-CB15-41D1-99A0-6F1B96C7A19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84418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E879F3A-D9A8-4912-95DE-8117B79E2810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6722EA0-FDFE-4AC0-94A2-96FF59D4CAC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9685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461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46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C860839-36C7-4C0B-B645-4CF940AEB5E1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5ED1EB3-0C96-4C95-BC58-62DD3493A4B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06146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A4C0EA8-3CF0-4AF4-890F-A70781C516C5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7E9CF9D-D4B4-4271-91BF-451A6064EAF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74252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30DC9B1-8245-40B8-B943-64DB5591FB93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2BDBE3-8924-4F22-AADC-366A440A30C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903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6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1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312F93-DF5F-4A6D-ABFD-1D6231C567B5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1C53B0-61AD-4CD2-A787-877B248DC17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868638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00F53EE-47C1-4E73-8A31-F0E85472D164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26D7B91-3691-4D41-88B0-DE723F0B12D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488676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A7FCAA1-FFFC-4F77-81EB-7963CE5F9EB6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02D9735-153A-456B-949C-8439910B5C4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28917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151B861-8668-463E-8891-2882EABFD08F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2442DEE-757C-4922-8A7D-47D967F1FF2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6412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2465"/>
            <a:ext cx="10515600" cy="1260765"/>
          </a:xfrm>
        </p:spPr>
        <p:txBody>
          <a:bodyPr lIns="0" tIns="0" rIns="0" bIns="0">
            <a:noAutofit/>
          </a:bodyPr>
          <a:lstStyle>
            <a:lvl1pPr>
              <a:defRPr sz="3200" b="1" i="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91296"/>
            <a:ext cx="10515600" cy="45238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847368" y="6318299"/>
            <a:ext cx="9426933" cy="539703"/>
          </a:xfrm>
        </p:spPr>
        <p:txBody>
          <a:bodyPr lIns="0">
            <a:normAutofit/>
          </a:bodyPr>
          <a:lstStyle>
            <a:lvl1pPr marL="0" indent="0">
              <a:buNone/>
              <a:defRPr sz="1200">
                <a:solidFill>
                  <a:srgbClr val="008FC5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04130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-12298" y="6536269"/>
            <a:ext cx="4995115" cy="321733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 b="0">
                <a:solidFill>
                  <a:schemeClr val="tx1"/>
                </a:solidFill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071165" y="6536269"/>
            <a:ext cx="7120835" cy="32173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900" b="0">
                <a:solidFill>
                  <a:schemeClr val="tx1"/>
                </a:solidFill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96284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6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5777F-6B02-48A1-B5F8-D8832CA2C751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815213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E9350-C425-4A11-B10F-B570EE29DE4A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37742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08CF8-3F69-4BD5-BCEA-9144452942D8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865368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023B7-B108-4ABD-92C4-CE1471386377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1087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1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F2CD9-2B7C-4032-AF59-651F2AA58C1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035529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B5C6E-8E48-4FD5-B7CE-5B6C9964F9F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324558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71000-ECD0-45D9-A453-B0F6FAC5479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37008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412B5-A948-4721-BA93-429D8F55F580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541305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D29B5-F044-44E1-8739-1B697FAAF1C0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302298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62001-92CC-4695-B584-EC265E9DFCB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176589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09554-0788-411E-9816-74001B4B3241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413979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2C9E8-ED57-42BC-A654-B837F05C2F1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072437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31D1B-F5D4-4D0C-BE4B-8CACCD3A97D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136592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close up of a 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5548" r="79289" b="83339"/>
          <a:stretch>
            <a:fillRect/>
          </a:stretch>
        </p:blipFill>
        <p:spPr bwMode="auto">
          <a:xfrm>
            <a:off x="353485" y="173038"/>
            <a:ext cx="276436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91DDC7A-5292-435E-BD4C-0E5744E6A3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467" y="459509"/>
            <a:ext cx="8303173" cy="508084"/>
          </a:xfrm>
          <a:prstGeom prst="rect">
            <a:avLst/>
          </a:prstGeom>
        </p:spPr>
        <p:txBody>
          <a:bodyPr/>
          <a:lstStyle>
            <a:lvl1pPr>
              <a:defRPr sz="2381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A6067A2-C9F0-453A-B291-14C9A754B0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399" y="996846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1852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904CAAF-F58E-4627-B188-5C3736E4452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5932" y="1792183"/>
            <a:ext cx="11259065" cy="4698948"/>
          </a:xfrm>
          <a:prstGeom prst="rect">
            <a:avLst/>
          </a:prstGeom>
        </p:spPr>
        <p:txBody>
          <a:bodyPr/>
          <a:lstStyle>
            <a:lvl1pPr>
              <a:defRPr sz="1587">
                <a:solidFill>
                  <a:srgbClr val="767A7C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noProof="0"/>
              <a:t>Cliquez sur l'icône pour ajouter un tableau</a:t>
            </a:r>
            <a:endParaRPr lang="x-none" noProof="0" dirty="0"/>
          </a:p>
        </p:txBody>
      </p:sp>
    </p:spTree>
    <p:extLst>
      <p:ext uri="{BB962C8B-B14F-4D97-AF65-F5344CB8AC3E}">
        <p14:creationId xmlns:p14="http://schemas.microsoft.com/office/powerpoint/2010/main" val="231455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4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Presentation">
  <p:cSld name="1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;p1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596900"/>
            <a:ext cx="24765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2" y="0"/>
            <a:ext cx="50990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84" y="635000"/>
            <a:ext cx="145626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11;p13"/>
          <p:cNvSpPr txBox="1">
            <a:spLocks noGrp="1"/>
          </p:cNvSpPr>
          <p:nvPr>
            <p:ph type="ctrTitle"/>
          </p:nvPr>
        </p:nvSpPr>
        <p:spPr>
          <a:xfrm>
            <a:off x="480002" y="2494536"/>
            <a:ext cx="6582823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 Narrow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2" name="Google Shape;12;p13"/>
          <p:cNvSpPr txBox="1">
            <a:spLocks noGrp="1"/>
          </p:cNvSpPr>
          <p:nvPr>
            <p:ph type="subTitle" idx="1"/>
          </p:nvPr>
        </p:nvSpPr>
        <p:spPr>
          <a:xfrm>
            <a:off x="480002" y="3694536"/>
            <a:ext cx="6582823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body" idx="2"/>
          </p:nvPr>
        </p:nvSpPr>
        <p:spPr>
          <a:xfrm>
            <a:off x="489667" y="4580800"/>
            <a:ext cx="6582800" cy="19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3648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0;p1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651" y="280988"/>
            <a:ext cx="90381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987473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29001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400" y="0"/>
            <a:ext cx="48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20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651" y="280988"/>
            <a:ext cx="90381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9917068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82BA4DEF-CD61-43CE-B8FA-41F2527AB26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687082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834" y="0"/>
            <a:ext cx="14181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20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9" name="Groupe 4"/>
          <p:cNvGrpSpPr>
            <a:grpSpLocks noChangeAspect="1"/>
          </p:cNvGrpSpPr>
          <p:nvPr userDrawn="1"/>
        </p:nvGrpSpPr>
        <p:grpSpPr bwMode="auto">
          <a:xfrm>
            <a:off x="9762067" y="-196850"/>
            <a:ext cx="2800351" cy="1241425"/>
            <a:chOff x="7322169" y="-147475"/>
            <a:chExt cx="2099304" cy="930907"/>
          </a:xfrm>
        </p:grpSpPr>
        <p:sp>
          <p:nvSpPr>
            <p:cNvPr id="11" name="Rectangle 1"/>
            <p:cNvSpPr/>
            <p:nvPr userDrawn="1"/>
          </p:nvSpPr>
          <p:spPr>
            <a:xfrm>
              <a:off x="7322169" y="-49861"/>
              <a:ext cx="1820032" cy="833293"/>
            </a:xfrm>
            <a:custGeom>
              <a:avLst/>
              <a:gdLst>
                <a:gd name="connsiteX0" fmla="*/ 0 w 1493971"/>
                <a:gd name="connsiteY0" fmla="*/ 0 h 611597"/>
                <a:gd name="connsiteX1" fmla="*/ 1493971 w 1493971"/>
                <a:gd name="connsiteY1" fmla="*/ 0 h 611597"/>
                <a:gd name="connsiteX2" fmla="*/ 1493971 w 1493971"/>
                <a:gd name="connsiteY2" fmla="*/ 611597 h 611597"/>
                <a:gd name="connsiteX3" fmla="*/ 0 w 1493971"/>
                <a:gd name="connsiteY3" fmla="*/ 611597 h 611597"/>
                <a:gd name="connsiteX4" fmla="*/ 0 w 1493971"/>
                <a:gd name="connsiteY4" fmla="*/ 0 h 611597"/>
                <a:gd name="connsiteX0" fmla="*/ 0 w 1494012"/>
                <a:gd name="connsiteY0" fmla="*/ 0 h 611597"/>
                <a:gd name="connsiteX1" fmla="*/ 1493971 w 1494012"/>
                <a:gd name="connsiteY1" fmla="*/ 0 h 611597"/>
                <a:gd name="connsiteX2" fmla="*/ 1494012 w 1494012"/>
                <a:gd name="connsiteY2" fmla="*/ 406400 h 611597"/>
                <a:gd name="connsiteX3" fmla="*/ 1493971 w 1494012"/>
                <a:gd name="connsiteY3" fmla="*/ 611597 h 611597"/>
                <a:gd name="connsiteX4" fmla="*/ 0 w 1494012"/>
                <a:gd name="connsiteY4" fmla="*/ 611597 h 611597"/>
                <a:gd name="connsiteX5" fmla="*/ 0 w 1494012"/>
                <a:gd name="connsiteY5" fmla="*/ 0 h 611597"/>
                <a:gd name="connsiteX0" fmla="*/ 0 w 1500362"/>
                <a:gd name="connsiteY0" fmla="*/ 0 h 611597"/>
                <a:gd name="connsiteX1" fmla="*/ 1493971 w 1500362"/>
                <a:gd name="connsiteY1" fmla="*/ 0 h 611597"/>
                <a:gd name="connsiteX2" fmla="*/ 1500362 w 1500362"/>
                <a:gd name="connsiteY2" fmla="*/ 307975 h 611597"/>
                <a:gd name="connsiteX3" fmla="*/ 1493971 w 1500362"/>
                <a:gd name="connsiteY3" fmla="*/ 611597 h 611597"/>
                <a:gd name="connsiteX4" fmla="*/ 0 w 1500362"/>
                <a:gd name="connsiteY4" fmla="*/ 611597 h 611597"/>
                <a:gd name="connsiteX5" fmla="*/ 0 w 1500362"/>
                <a:gd name="connsiteY5" fmla="*/ 0 h 61159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33822 h 643347"/>
                <a:gd name="connsiteX5" fmla="*/ 0 w 1811471"/>
                <a:gd name="connsiteY5" fmla="*/ 0 h 643347"/>
                <a:gd name="connsiteX0" fmla="*/ 0 w 1824171"/>
                <a:gd name="connsiteY0" fmla="*/ 0 h 633822"/>
                <a:gd name="connsiteX1" fmla="*/ 1493971 w 1824171"/>
                <a:gd name="connsiteY1" fmla="*/ 0 h 633822"/>
                <a:gd name="connsiteX2" fmla="*/ 1500362 w 1824171"/>
                <a:gd name="connsiteY2" fmla="*/ 307975 h 633822"/>
                <a:gd name="connsiteX3" fmla="*/ 1824171 w 1824171"/>
                <a:gd name="connsiteY3" fmla="*/ 633822 h 633822"/>
                <a:gd name="connsiteX4" fmla="*/ 0 w 1824171"/>
                <a:gd name="connsiteY4" fmla="*/ 633822 h 633822"/>
                <a:gd name="connsiteX5" fmla="*/ 0 w 1824171"/>
                <a:gd name="connsiteY5" fmla="*/ 0 h 633822"/>
                <a:gd name="connsiteX0" fmla="*/ 0 w 1824171"/>
                <a:gd name="connsiteY0" fmla="*/ 0 h 633822"/>
                <a:gd name="connsiteX1" fmla="*/ 1493971 w 1824171"/>
                <a:gd name="connsiteY1" fmla="*/ 0 h 633822"/>
                <a:gd name="connsiteX2" fmla="*/ 1500362 w 1824171"/>
                <a:gd name="connsiteY2" fmla="*/ 307975 h 633822"/>
                <a:gd name="connsiteX3" fmla="*/ 1824171 w 1824171"/>
                <a:gd name="connsiteY3" fmla="*/ 633822 h 633822"/>
                <a:gd name="connsiteX4" fmla="*/ 0 w 1824171"/>
                <a:gd name="connsiteY4" fmla="*/ 633822 h 633822"/>
                <a:gd name="connsiteX5" fmla="*/ 0 w 1824171"/>
                <a:gd name="connsiteY5" fmla="*/ 0 h 633822"/>
                <a:gd name="connsiteX0" fmla="*/ 15875 w 1840046"/>
                <a:gd name="connsiteY0" fmla="*/ 0 h 633822"/>
                <a:gd name="connsiteX1" fmla="*/ 1509846 w 1840046"/>
                <a:gd name="connsiteY1" fmla="*/ 0 h 633822"/>
                <a:gd name="connsiteX2" fmla="*/ 1516237 w 1840046"/>
                <a:gd name="connsiteY2" fmla="*/ 307975 h 633822"/>
                <a:gd name="connsiteX3" fmla="*/ 1840046 w 1840046"/>
                <a:gd name="connsiteY3" fmla="*/ 633822 h 633822"/>
                <a:gd name="connsiteX4" fmla="*/ 0 w 1840046"/>
                <a:gd name="connsiteY4" fmla="*/ 544922 h 633822"/>
                <a:gd name="connsiteX5" fmla="*/ 15875 w 1840046"/>
                <a:gd name="connsiteY5" fmla="*/ 0 h 633822"/>
                <a:gd name="connsiteX0" fmla="*/ 6350 w 1830521"/>
                <a:gd name="connsiteY0" fmla="*/ 0 h 633822"/>
                <a:gd name="connsiteX1" fmla="*/ 1500321 w 1830521"/>
                <a:gd name="connsiteY1" fmla="*/ 0 h 633822"/>
                <a:gd name="connsiteX2" fmla="*/ 1506712 w 1830521"/>
                <a:gd name="connsiteY2" fmla="*/ 307975 h 633822"/>
                <a:gd name="connsiteX3" fmla="*/ 1830521 w 1830521"/>
                <a:gd name="connsiteY3" fmla="*/ 633822 h 633822"/>
                <a:gd name="connsiteX4" fmla="*/ 0 w 1830521"/>
                <a:gd name="connsiteY4" fmla="*/ 605247 h 633822"/>
                <a:gd name="connsiteX5" fmla="*/ 6350 w 1830521"/>
                <a:gd name="connsiteY5" fmla="*/ 0 h 633822"/>
                <a:gd name="connsiteX0" fmla="*/ 6350 w 1801946"/>
                <a:gd name="connsiteY0" fmla="*/ 0 h 605247"/>
                <a:gd name="connsiteX1" fmla="*/ 1500321 w 1801946"/>
                <a:gd name="connsiteY1" fmla="*/ 0 h 605247"/>
                <a:gd name="connsiteX2" fmla="*/ 1506712 w 1801946"/>
                <a:gd name="connsiteY2" fmla="*/ 307975 h 605247"/>
                <a:gd name="connsiteX3" fmla="*/ 1801946 w 1801946"/>
                <a:gd name="connsiteY3" fmla="*/ 598897 h 605247"/>
                <a:gd name="connsiteX4" fmla="*/ 0 w 1801946"/>
                <a:gd name="connsiteY4" fmla="*/ 605247 h 605247"/>
                <a:gd name="connsiteX5" fmla="*/ 6350 w 1801946"/>
                <a:gd name="connsiteY5" fmla="*/ 0 h 60524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12227 w 1808296"/>
                <a:gd name="connsiteY1" fmla="*/ 4763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28575 h 640172"/>
                <a:gd name="connsiteX1" fmla="*/ 1509846 w 1808296"/>
                <a:gd name="connsiteY1" fmla="*/ 0 h 640172"/>
                <a:gd name="connsiteX2" fmla="*/ 1506712 w 1808296"/>
                <a:gd name="connsiteY2" fmla="*/ 336550 h 640172"/>
                <a:gd name="connsiteX3" fmla="*/ 1808296 w 1808296"/>
                <a:gd name="connsiteY3" fmla="*/ 640172 h 640172"/>
                <a:gd name="connsiteX4" fmla="*/ 0 w 1808296"/>
                <a:gd name="connsiteY4" fmla="*/ 633822 h 640172"/>
                <a:gd name="connsiteX5" fmla="*/ 6350 w 1808296"/>
                <a:gd name="connsiteY5" fmla="*/ 28575 h 640172"/>
                <a:gd name="connsiteX0" fmla="*/ 8731 w 1808296"/>
                <a:gd name="connsiteY0" fmla="*/ 0 h 656841"/>
                <a:gd name="connsiteX1" fmla="*/ 1509846 w 1808296"/>
                <a:gd name="connsiteY1" fmla="*/ 16669 h 656841"/>
                <a:gd name="connsiteX2" fmla="*/ 1506712 w 1808296"/>
                <a:gd name="connsiteY2" fmla="*/ 353219 h 656841"/>
                <a:gd name="connsiteX3" fmla="*/ 1808296 w 1808296"/>
                <a:gd name="connsiteY3" fmla="*/ 656841 h 656841"/>
                <a:gd name="connsiteX4" fmla="*/ 0 w 1808296"/>
                <a:gd name="connsiteY4" fmla="*/ 650491 h 656841"/>
                <a:gd name="connsiteX5" fmla="*/ 8731 w 1808296"/>
                <a:gd name="connsiteY5" fmla="*/ 0 h 656841"/>
                <a:gd name="connsiteX0" fmla="*/ 8731 w 1808296"/>
                <a:gd name="connsiteY0" fmla="*/ 0 h 656841"/>
                <a:gd name="connsiteX1" fmla="*/ 1509846 w 1808296"/>
                <a:gd name="connsiteY1" fmla="*/ 16669 h 656841"/>
                <a:gd name="connsiteX2" fmla="*/ 1506712 w 1808296"/>
                <a:gd name="connsiteY2" fmla="*/ 353219 h 656841"/>
                <a:gd name="connsiteX3" fmla="*/ 1808296 w 1808296"/>
                <a:gd name="connsiteY3" fmla="*/ 656841 h 656841"/>
                <a:gd name="connsiteX4" fmla="*/ 288306 w 1808296"/>
                <a:gd name="connsiteY4" fmla="*/ 647701 h 656841"/>
                <a:gd name="connsiteX5" fmla="*/ 0 w 1808296"/>
                <a:gd name="connsiteY5" fmla="*/ 650491 h 656841"/>
                <a:gd name="connsiteX6" fmla="*/ 8731 w 1808296"/>
                <a:gd name="connsiteY6" fmla="*/ 0 h 656841"/>
                <a:gd name="connsiteX0" fmla="*/ 8731 w 1808296"/>
                <a:gd name="connsiteY0" fmla="*/ 0 h 802482"/>
                <a:gd name="connsiteX1" fmla="*/ 1509846 w 1808296"/>
                <a:gd name="connsiteY1" fmla="*/ 16669 h 802482"/>
                <a:gd name="connsiteX2" fmla="*/ 1506712 w 1808296"/>
                <a:gd name="connsiteY2" fmla="*/ 353219 h 802482"/>
                <a:gd name="connsiteX3" fmla="*/ 1808296 w 1808296"/>
                <a:gd name="connsiteY3" fmla="*/ 656841 h 802482"/>
                <a:gd name="connsiteX4" fmla="*/ 352600 w 1808296"/>
                <a:gd name="connsiteY4" fmla="*/ 802482 h 802482"/>
                <a:gd name="connsiteX5" fmla="*/ 0 w 1808296"/>
                <a:gd name="connsiteY5" fmla="*/ 650491 h 802482"/>
                <a:gd name="connsiteX6" fmla="*/ 8731 w 1808296"/>
                <a:gd name="connsiteY6" fmla="*/ 0 h 802482"/>
                <a:gd name="connsiteX0" fmla="*/ 8731 w 1808296"/>
                <a:gd name="connsiteY0" fmla="*/ 0 h 802482"/>
                <a:gd name="connsiteX1" fmla="*/ 1509846 w 1808296"/>
                <a:gd name="connsiteY1" fmla="*/ 16669 h 802482"/>
                <a:gd name="connsiteX2" fmla="*/ 1506712 w 1808296"/>
                <a:gd name="connsiteY2" fmla="*/ 353219 h 802482"/>
                <a:gd name="connsiteX3" fmla="*/ 1808296 w 1808296"/>
                <a:gd name="connsiteY3" fmla="*/ 656841 h 802482"/>
                <a:gd name="connsiteX4" fmla="*/ 924100 w 1808296"/>
                <a:gd name="connsiteY4" fmla="*/ 742950 h 802482"/>
                <a:gd name="connsiteX5" fmla="*/ 352600 w 1808296"/>
                <a:gd name="connsiteY5" fmla="*/ 802482 h 802482"/>
                <a:gd name="connsiteX6" fmla="*/ 0 w 1808296"/>
                <a:gd name="connsiteY6" fmla="*/ 650491 h 802482"/>
                <a:gd name="connsiteX7" fmla="*/ 8731 w 1808296"/>
                <a:gd name="connsiteY7" fmla="*/ 0 h 802482"/>
                <a:gd name="connsiteX0" fmla="*/ 8731 w 1808296"/>
                <a:gd name="connsiteY0" fmla="*/ 0 h 831056"/>
                <a:gd name="connsiteX1" fmla="*/ 1509846 w 1808296"/>
                <a:gd name="connsiteY1" fmla="*/ 16669 h 831056"/>
                <a:gd name="connsiteX2" fmla="*/ 1506712 w 1808296"/>
                <a:gd name="connsiteY2" fmla="*/ 353219 h 831056"/>
                <a:gd name="connsiteX3" fmla="*/ 1808296 w 1808296"/>
                <a:gd name="connsiteY3" fmla="*/ 656841 h 831056"/>
                <a:gd name="connsiteX4" fmla="*/ 1669431 w 1808296"/>
                <a:gd name="connsiteY4" fmla="*/ 831056 h 831056"/>
                <a:gd name="connsiteX5" fmla="*/ 352600 w 1808296"/>
                <a:gd name="connsiteY5" fmla="*/ 802482 h 831056"/>
                <a:gd name="connsiteX6" fmla="*/ 0 w 1808296"/>
                <a:gd name="connsiteY6" fmla="*/ 650491 h 831056"/>
                <a:gd name="connsiteX7" fmla="*/ 8731 w 1808296"/>
                <a:gd name="connsiteY7" fmla="*/ 0 h 831056"/>
                <a:gd name="connsiteX0" fmla="*/ 8731 w 1808296"/>
                <a:gd name="connsiteY0" fmla="*/ 0 h 831056"/>
                <a:gd name="connsiteX1" fmla="*/ 1509846 w 1808296"/>
                <a:gd name="connsiteY1" fmla="*/ 16669 h 831056"/>
                <a:gd name="connsiteX2" fmla="*/ 1506712 w 1808296"/>
                <a:gd name="connsiteY2" fmla="*/ 353219 h 831056"/>
                <a:gd name="connsiteX3" fmla="*/ 1808296 w 1808296"/>
                <a:gd name="connsiteY3" fmla="*/ 656841 h 831056"/>
                <a:gd name="connsiteX4" fmla="*/ 1669431 w 1808296"/>
                <a:gd name="connsiteY4" fmla="*/ 831056 h 831056"/>
                <a:gd name="connsiteX5" fmla="*/ 347837 w 1808296"/>
                <a:gd name="connsiteY5" fmla="*/ 821532 h 831056"/>
                <a:gd name="connsiteX6" fmla="*/ 0 w 1808296"/>
                <a:gd name="connsiteY6" fmla="*/ 650491 h 831056"/>
                <a:gd name="connsiteX7" fmla="*/ 8731 w 1808296"/>
                <a:gd name="connsiteY7" fmla="*/ 0 h 831056"/>
                <a:gd name="connsiteX0" fmla="*/ 8731 w 1808296"/>
                <a:gd name="connsiteY0" fmla="*/ 0 h 821532"/>
                <a:gd name="connsiteX1" fmla="*/ 1509846 w 1808296"/>
                <a:gd name="connsiteY1" fmla="*/ 16669 h 821532"/>
                <a:gd name="connsiteX2" fmla="*/ 1506712 w 1808296"/>
                <a:gd name="connsiteY2" fmla="*/ 353219 h 821532"/>
                <a:gd name="connsiteX3" fmla="*/ 1808296 w 1808296"/>
                <a:gd name="connsiteY3" fmla="*/ 656841 h 821532"/>
                <a:gd name="connsiteX4" fmla="*/ 1669431 w 1808296"/>
                <a:gd name="connsiteY4" fmla="*/ 821531 h 821532"/>
                <a:gd name="connsiteX5" fmla="*/ 347837 w 1808296"/>
                <a:gd name="connsiteY5" fmla="*/ 821532 h 821532"/>
                <a:gd name="connsiteX6" fmla="*/ 0 w 1808296"/>
                <a:gd name="connsiteY6" fmla="*/ 650491 h 821532"/>
                <a:gd name="connsiteX7" fmla="*/ 8731 w 1808296"/>
                <a:gd name="connsiteY7" fmla="*/ 0 h 821532"/>
                <a:gd name="connsiteX0" fmla="*/ 8731 w 1820202"/>
                <a:gd name="connsiteY0" fmla="*/ 0 h 821532"/>
                <a:gd name="connsiteX1" fmla="*/ 1509846 w 1820202"/>
                <a:gd name="connsiteY1" fmla="*/ 16669 h 821532"/>
                <a:gd name="connsiteX2" fmla="*/ 1506712 w 1820202"/>
                <a:gd name="connsiteY2" fmla="*/ 353219 h 821532"/>
                <a:gd name="connsiteX3" fmla="*/ 1820202 w 1820202"/>
                <a:gd name="connsiteY3" fmla="*/ 675891 h 821532"/>
                <a:gd name="connsiteX4" fmla="*/ 1669431 w 1820202"/>
                <a:gd name="connsiteY4" fmla="*/ 821531 h 821532"/>
                <a:gd name="connsiteX5" fmla="*/ 347837 w 1820202"/>
                <a:gd name="connsiteY5" fmla="*/ 821532 h 821532"/>
                <a:gd name="connsiteX6" fmla="*/ 0 w 1820202"/>
                <a:gd name="connsiteY6" fmla="*/ 650491 h 821532"/>
                <a:gd name="connsiteX7" fmla="*/ 8731 w 1820202"/>
                <a:gd name="connsiteY7" fmla="*/ 0 h 821532"/>
                <a:gd name="connsiteX0" fmla="*/ 8731 w 1820202"/>
                <a:gd name="connsiteY0" fmla="*/ 0 h 826294"/>
                <a:gd name="connsiteX1" fmla="*/ 1509846 w 1820202"/>
                <a:gd name="connsiteY1" fmla="*/ 16669 h 826294"/>
                <a:gd name="connsiteX2" fmla="*/ 1506712 w 1820202"/>
                <a:gd name="connsiteY2" fmla="*/ 353219 h 826294"/>
                <a:gd name="connsiteX3" fmla="*/ 1820202 w 1820202"/>
                <a:gd name="connsiteY3" fmla="*/ 675891 h 826294"/>
                <a:gd name="connsiteX4" fmla="*/ 1669431 w 1820202"/>
                <a:gd name="connsiteY4" fmla="*/ 826294 h 826294"/>
                <a:gd name="connsiteX5" fmla="*/ 347837 w 1820202"/>
                <a:gd name="connsiteY5" fmla="*/ 821532 h 826294"/>
                <a:gd name="connsiteX6" fmla="*/ 0 w 1820202"/>
                <a:gd name="connsiteY6" fmla="*/ 650491 h 826294"/>
                <a:gd name="connsiteX7" fmla="*/ 8731 w 1820202"/>
                <a:gd name="connsiteY7" fmla="*/ 0 h 826294"/>
                <a:gd name="connsiteX0" fmla="*/ 8731 w 1820202"/>
                <a:gd name="connsiteY0" fmla="*/ 0 h 833438"/>
                <a:gd name="connsiteX1" fmla="*/ 1509846 w 1820202"/>
                <a:gd name="connsiteY1" fmla="*/ 16669 h 833438"/>
                <a:gd name="connsiteX2" fmla="*/ 1506712 w 1820202"/>
                <a:gd name="connsiteY2" fmla="*/ 353219 h 833438"/>
                <a:gd name="connsiteX3" fmla="*/ 1820202 w 1820202"/>
                <a:gd name="connsiteY3" fmla="*/ 675891 h 833438"/>
                <a:gd name="connsiteX4" fmla="*/ 1669431 w 1820202"/>
                <a:gd name="connsiteY4" fmla="*/ 826294 h 833438"/>
                <a:gd name="connsiteX5" fmla="*/ 345455 w 1820202"/>
                <a:gd name="connsiteY5" fmla="*/ 833438 h 833438"/>
                <a:gd name="connsiteX6" fmla="*/ 0 w 1820202"/>
                <a:gd name="connsiteY6" fmla="*/ 650491 h 833438"/>
                <a:gd name="connsiteX7" fmla="*/ 8731 w 1820202"/>
                <a:gd name="connsiteY7" fmla="*/ 0 h 83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0202" h="833438">
                  <a:moveTo>
                    <a:pt x="8731" y="0"/>
                  </a:moveTo>
                  <a:lnTo>
                    <a:pt x="1509846" y="16669"/>
                  </a:lnTo>
                  <a:cubicBezTo>
                    <a:pt x="1509860" y="152136"/>
                    <a:pt x="1503516" y="199231"/>
                    <a:pt x="1506712" y="353219"/>
                  </a:cubicBezTo>
                  <a:cubicBezTo>
                    <a:pt x="1557498" y="418443"/>
                    <a:pt x="1660673" y="508273"/>
                    <a:pt x="1820202" y="675891"/>
                  </a:cubicBezTo>
                  <a:lnTo>
                    <a:pt x="1669431" y="826294"/>
                  </a:lnTo>
                  <a:lnTo>
                    <a:pt x="345455" y="833438"/>
                  </a:lnTo>
                  <a:lnTo>
                    <a:pt x="0" y="650491"/>
                  </a:lnTo>
                  <a:cubicBezTo>
                    <a:pt x="2117" y="448742"/>
                    <a:pt x="6614" y="201749"/>
                    <a:pt x="87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800" b="1" dirty="0"/>
                <a:t> </a:t>
              </a: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769308" y="-147475"/>
              <a:ext cx="652165" cy="771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 b="1"/>
            </a:p>
          </p:txBody>
        </p:sp>
        <p:pic>
          <p:nvPicPr>
            <p:cNvPr id="13" name="Image 7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772" y="210591"/>
              <a:ext cx="678127" cy="35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0279933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0279933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6B9D44E7-B13A-4A56-B208-24B02C27D001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80000" y="646992"/>
            <a:ext cx="969401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65110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preserve="1" userDrawn="1">
  <p:cSld name="2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Une image contenant draps et couvertures&#10;&#10;Description générée automatiquemen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034" y="0"/>
            <a:ext cx="27389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4;p15"/>
          <p:cNvSpPr>
            <a:spLocks noChangeArrowheads="1"/>
          </p:cNvSpPr>
          <p:nvPr/>
        </p:nvSpPr>
        <p:spPr bwMode="auto">
          <a:xfrm>
            <a:off x="11711517" y="3270250"/>
            <a:ext cx="0" cy="3683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0000"/>
              </a:buClr>
              <a:buSzPts val="1800"/>
              <a:buFont typeface="Arial" panose="020B0604020202020204" pitchFamily="34" charset="0"/>
              <a:buNone/>
              <a:defRPr/>
            </a:pPr>
            <a:endParaRPr lang="fr-FR" altLang="fr-FR" sz="1800">
              <a:solidFill>
                <a:srgbClr val="00000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pic>
        <p:nvPicPr>
          <p:cNvPr id="7" name="Google Shape;26;p1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4013200" y="6272214"/>
            <a:ext cx="6004984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</a:t>
            </a:r>
            <a:endParaRPr lang="fr-FR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84" y="5494338"/>
            <a:ext cx="1005416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Google Shape;22;p15"/>
          <p:cNvSpPr txBox="1">
            <a:spLocks noGrp="1"/>
          </p:cNvSpPr>
          <p:nvPr>
            <p:ph type="ctrTitle"/>
          </p:nvPr>
        </p:nvSpPr>
        <p:spPr>
          <a:xfrm>
            <a:off x="480000" y="2494536"/>
            <a:ext cx="89688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ubTitle" idx="1"/>
          </p:nvPr>
        </p:nvSpPr>
        <p:spPr>
          <a:xfrm>
            <a:off x="480000" y="3694533"/>
            <a:ext cx="8968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78D5CD8A-5E15-44D4-ACD9-32289B68A702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057215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preserve="1" userDrawn="1">
  <p:cSld name="3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;p15"/>
          <p:cNvSpPr>
            <a:spLocks noChangeArrowheads="1"/>
          </p:cNvSpPr>
          <p:nvPr/>
        </p:nvSpPr>
        <p:spPr bwMode="auto">
          <a:xfrm>
            <a:off x="11711517" y="3270250"/>
            <a:ext cx="0" cy="3683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0000"/>
              </a:buClr>
              <a:buSzPts val="1800"/>
              <a:buFont typeface="Arial" panose="020B0604020202020204" pitchFamily="34" charset="0"/>
              <a:buNone/>
              <a:defRPr/>
            </a:pPr>
            <a:endParaRPr lang="fr-FR" altLang="fr-FR" sz="1800">
              <a:solidFill>
                <a:srgbClr val="00000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pic>
        <p:nvPicPr>
          <p:cNvPr id="6" name="Google Shape;26;p1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01" y="5494338"/>
            <a:ext cx="100541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Google Shape;22;p15"/>
          <p:cNvSpPr txBox="1">
            <a:spLocks noGrp="1"/>
          </p:cNvSpPr>
          <p:nvPr>
            <p:ph type="ctrTitle"/>
          </p:nvPr>
        </p:nvSpPr>
        <p:spPr>
          <a:xfrm>
            <a:off x="480000" y="2494536"/>
            <a:ext cx="112320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ubTitle" idx="1"/>
          </p:nvPr>
        </p:nvSpPr>
        <p:spPr>
          <a:xfrm>
            <a:off x="480000" y="3694533"/>
            <a:ext cx="112320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8F944624-552D-4491-BD47-9405B8479F17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144225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, Content and Text" preserve="1" userDrawn="1">
  <p:cSld name="4_Title, Content and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2;p1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234" y="280988"/>
            <a:ext cx="90381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489500" y="2151400"/>
            <a:ext cx="5606400" cy="3601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2"/>
          </p:nvPr>
        </p:nvSpPr>
        <p:spPr>
          <a:xfrm>
            <a:off x="6096000" y="2151833"/>
            <a:ext cx="5606400" cy="3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10173287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31" name="Google Shape;31;p16"/>
          <p:cNvSpPr txBox="1">
            <a:spLocks noGrp="1"/>
          </p:cNvSpPr>
          <p:nvPr>
            <p:ph type="subTitle" idx="3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8EADF0DF-1471-451B-A121-88B57993281A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0284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, Content and Text" preserve="1" userDrawn="1">
  <p:cSld name="5_Title, Content and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2;p1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834" y="0"/>
            <a:ext cx="14181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0" name="Groupe 4"/>
          <p:cNvGrpSpPr>
            <a:grpSpLocks noChangeAspect="1"/>
          </p:cNvGrpSpPr>
          <p:nvPr userDrawn="1"/>
        </p:nvGrpSpPr>
        <p:grpSpPr bwMode="auto">
          <a:xfrm>
            <a:off x="9762067" y="-196850"/>
            <a:ext cx="2800351" cy="1241425"/>
            <a:chOff x="7322169" y="-147475"/>
            <a:chExt cx="2099304" cy="930907"/>
          </a:xfrm>
        </p:grpSpPr>
        <p:sp>
          <p:nvSpPr>
            <p:cNvPr id="12" name="Rectangle 1"/>
            <p:cNvSpPr/>
            <p:nvPr userDrawn="1"/>
          </p:nvSpPr>
          <p:spPr>
            <a:xfrm>
              <a:off x="7322169" y="-49861"/>
              <a:ext cx="1820032" cy="833293"/>
            </a:xfrm>
            <a:custGeom>
              <a:avLst/>
              <a:gdLst>
                <a:gd name="connsiteX0" fmla="*/ 0 w 1493971"/>
                <a:gd name="connsiteY0" fmla="*/ 0 h 611597"/>
                <a:gd name="connsiteX1" fmla="*/ 1493971 w 1493971"/>
                <a:gd name="connsiteY1" fmla="*/ 0 h 611597"/>
                <a:gd name="connsiteX2" fmla="*/ 1493971 w 1493971"/>
                <a:gd name="connsiteY2" fmla="*/ 611597 h 611597"/>
                <a:gd name="connsiteX3" fmla="*/ 0 w 1493971"/>
                <a:gd name="connsiteY3" fmla="*/ 611597 h 611597"/>
                <a:gd name="connsiteX4" fmla="*/ 0 w 1493971"/>
                <a:gd name="connsiteY4" fmla="*/ 0 h 611597"/>
                <a:gd name="connsiteX0" fmla="*/ 0 w 1494012"/>
                <a:gd name="connsiteY0" fmla="*/ 0 h 611597"/>
                <a:gd name="connsiteX1" fmla="*/ 1493971 w 1494012"/>
                <a:gd name="connsiteY1" fmla="*/ 0 h 611597"/>
                <a:gd name="connsiteX2" fmla="*/ 1494012 w 1494012"/>
                <a:gd name="connsiteY2" fmla="*/ 406400 h 611597"/>
                <a:gd name="connsiteX3" fmla="*/ 1493971 w 1494012"/>
                <a:gd name="connsiteY3" fmla="*/ 611597 h 611597"/>
                <a:gd name="connsiteX4" fmla="*/ 0 w 1494012"/>
                <a:gd name="connsiteY4" fmla="*/ 611597 h 611597"/>
                <a:gd name="connsiteX5" fmla="*/ 0 w 1494012"/>
                <a:gd name="connsiteY5" fmla="*/ 0 h 611597"/>
                <a:gd name="connsiteX0" fmla="*/ 0 w 1500362"/>
                <a:gd name="connsiteY0" fmla="*/ 0 h 611597"/>
                <a:gd name="connsiteX1" fmla="*/ 1493971 w 1500362"/>
                <a:gd name="connsiteY1" fmla="*/ 0 h 611597"/>
                <a:gd name="connsiteX2" fmla="*/ 1500362 w 1500362"/>
                <a:gd name="connsiteY2" fmla="*/ 307975 h 611597"/>
                <a:gd name="connsiteX3" fmla="*/ 1493971 w 1500362"/>
                <a:gd name="connsiteY3" fmla="*/ 611597 h 611597"/>
                <a:gd name="connsiteX4" fmla="*/ 0 w 1500362"/>
                <a:gd name="connsiteY4" fmla="*/ 611597 h 611597"/>
                <a:gd name="connsiteX5" fmla="*/ 0 w 1500362"/>
                <a:gd name="connsiteY5" fmla="*/ 0 h 61159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33822 h 643347"/>
                <a:gd name="connsiteX5" fmla="*/ 0 w 1811471"/>
                <a:gd name="connsiteY5" fmla="*/ 0 h 643347"/>
                <a:gd name="connsiteX0" fmla="*/ 0 w 1824171"/>
                <a:gd name="connsiteY0" fmla="*/ 0 h 633822"/>
                <a:gd name="connsiteX1" fmla="*/ 1493971 w 1824171"/>
                <a:gd name="connsiteY1" fmla="*/ 0 h 633822"/>
                <a:gd name="connsiteX2" fmla="*/ 1500362 w 1824171"/>
                <a:gd name="connsiteY2" fmla="*/ 307975 h 633822"/>
                <a:gd name="connsiteX3" fmla="*/ 1824171 w 1824171"/>
                <a:gd name="connsiteY3" fmla="*/ 633822 h 633822"/>
                <a:gd name="connsiteX4" fmla="*/ 0 w 1824171"/>
                <a:gd name="connsiteY4" fmla="*/ 633822 h 633822"/>
                <a:gd name="connsiteX5" fmla="*/ 0 w 1824171"/>
                <a:gd name="connsiteY5" fmla="*/ 0 h 633822"/>
                <a:gd name="connsiteX0" fmla="*/ 0 w 1824171"/>
                <a:gd name="connsiteY0" fmla="*/ 0 h 633822"/>
                <a:gd name="connsiteX1" fmla="*/ 1493971 w 1824171"/>
                <a:gd name="connsiteY1" fmla="*/ 0 h 633822"/>
                <a:gd name="connsiteX2" fmla="*/ 1500362 w 1824171"/>
                <a:gd name="connsiteY2" fmla="*/ 307975 h 633822"/>
                <a:gd name="connsiteX3" fmla="*/ 1824171 w 1824171"/>
                <a:gd name="connsiteY3" fmla="*/ 633822 h 633822"/>
                <a:gd name="connsiteX4" fmla="*/ 0 w 1824171"/>
                <a:gd name="connsiteY4" fmla="*/ 633822 h 633822"/>
                <a:gd name="connsiteX5" fmla="*/ 0 w 1824171"/>
                <a:gd name="connsiteY5" fmla="*/ 0 h 633822"/>
                <a:gd name="connsiteX0" fmla="*/ 15875 w 1840046"/>
                <a:gd name="connsiteY0" fmla="*/ 0 h 633822"/>
                <a:gd name="connsiteX1" fmla="*/ 1509846 w 1840046"/>
                <a:gd name="connsiteY1" fmla="*/ 0 h 633822"/>
                <a:gd name="connsiteX2" fmla="*/ 1516237 w 1840046"/>
                <a:gd name="connsiteY2" fmla="*/ 307975 h 633822"/>
                <a:gd name="connsiteX3" fmla="*/ 1840046 w 1840046"/>
                <a:gd name="connsiteY3" fmla="*/ 633822 h 633822"/>
                <a:gd name="connsiteX4" fmla="*/ 0 w 1840046"/>
                <a:gd name="connsiteY4" fmla="*/ 544922 h 633822"/>
                <a:gd name="connsiteX5" fmla="*/ 15875 w 1840046"/>
                <a:gd name="connsiteY5" fmla="*/ 0 h 633822"/>
                <a:gd name="connsiteX0" fmla="*/ 6350 w 1830521"/>
                <a:gd name="connsiteY0" fmla="*/ 0 h 633822"/>
                <a:gd name="connsiteX1" fmla="*/ 1500321 w 1830521"/>
                <a:gd name="connsiteY1" fmla="*/ 0 h 633822"/>
                <a:gd name="connsiteX2" fmla="*/ 1506712 w 1830521"/>
                <a:gd name="connsiteY2" fmla="*/ 307975 h 633822"/>
                <a:gd name="connsiteX3" fmla="*/ 1830521 w 1830521"/>
                <a:gd name="connsiteY3" fmla="*/ 633822 h 633822"/>
                <a:gd name="connsiteX4" fmla="*/ 0 w 1830521"/>
                <a:gd name="connsiteY4" fmla="*/ 605247 h 633822"/>
                <a:gd name="connsiteX5" fmla="*/ 6350 w 1830521"/>
                <a:gd name="connsiteY5" fmla="*/ 0 h 633822"/>
                <a:gd name="connsiteX0" fmla="*/ 6350 w 1801946"/>
                <a:gd name="connsiteY0" fmla="*/ 0 h 605247"/>
                <a:gd name="connsiteX1" fmla="*/ 1500321 w 1801946"/>
                <a:gd name="connsiteY1" fmla="*/ 0 h 605247"/>
                <a:gd name="connsiteX2" fmla="*/ 1506712 w 1801946"/>
                <a:gd name="connsiteY2" fmla="*/ 307975 h 605247"/>
                <a:gd name="connsiteX3" fmla="*/ 1801946 w 1801946"/>
                <a:gd name="connsiteY3" fmla="*/ 598897 h 605247"/>
                <a:gd name="connsiteX4" fmla="*/ 0 w 1801946"/>
                <a:gd name="connsiteY4" fmla="*/ 605247 h 605247"/>
                <a:gd name="connsiteX5" fmla="*/ 6350 w 1801946"/>
                <a:gd name="connsiteY5" fmla="*/ 0 h 60524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12227 w 1808296"/>
                <a:gd name="connsiteY1" fmla="*/ 4763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28575 h 640172"/>
                <a:gd name="connsiteX1" fmla="*/ 1509846 w 1808296"/>
                <a:gd name="connsiteY1" fmla="*/ 0 h 640172"/>
                <a:gd name="connsiteX2" fmla="*/ 1506712 w 1808296"/>
                <a:gd name="connsiteY2" fmla="*/ 336550 h 640172"/>
                <a:gd name="connsiteX3" fmla="*/ 1808296 w 1808296"/>
                <a:gd name="connsiteY3" fmla="*/ 640172 h 640172"/>
                <a:gd name="connsiteX4" fmla="*/ 0 w 1808296"/>
                <a:gd name="connsiteY4" fmla="*/ 633822 h 640172"/>
                <a:gd name="connsiteX5" fmla="*/ 6350 w 1808296"/>
                <a:gd name="connsiteY5" fmla="*/ 28575 h 640172"/>
                <a:gd name="connsiteX0" fmla="*/ 8731 w 1808296"/>
                <a:gd name="connsiteY0" fmla="*/ 0 h 656841"/>
                <a:gd name="connsiteX1" fmla="*/ 1509846 w 1808296"/>
                <a:gd name="connsiteY1" fmla="*/ 16669 h 656841"/>
                <a:gd name="connsiteX2" fmla="*/ 1506712 w 1808296"/>
                <a:gd name="connsiteY2" fmla="*/ 353219 h 656841"/>
                <a:gd name="connsiteX3" fmla="*/ 1808296 w 1808296"/>
                <a:gd name="connsiteY3" fmla="*/ 656841 h 656841"/>
                <a:gd name="connsiteX4" fmla="*/ 0 w 1808296"/>
                <a:gd name="connsiteY4" fmla="*/ 650491 h 656841"/>
                <a:gd name="connsiteX5" fmla="*/ 8731 w 1808296"/>
                <a:gd name="connsiteY5" fmla="*/ 0 h 656841"/>
                <a:gd name="connsiteX0" fmla="*/ 8731 w 1808296"/>
                <a:gd name="connsiteY0" fmla="*/ 0 h 656841"/>
                <a:gd name="connsiteX1" fmla="*/ 1509846 w 1808296"/>
                <a:gd name="connsiteY1" fmla="*/ 16669 h 656841"/>
                <a:gd name="connsiteX2" fmla="*/ 1506712 w 1808296"/>
                <a:gd name="connsiteY2" fmla="*/ 353219 h 656841"/>
                <a:gd name="connsiteX3" fmla="*/ 1808296 w 1808296"/>
                <a:gd name="connsiteY3" fmla="*/ 656841 h 656841"/>
                <a:gd name="connsiteX4" fmla="*/ 288306 w 1808296"/>
                <a:gd name="connsiteY4" fmla="*/ 647701 h 656841"/>
                <a:gd name="connsiteX5" fmla="*/ 0 w 1808296"/>
                <a:gd name="connsiteY5" fmla="*/ 650491 h 656841"/>
                <a:gd name="connsiteX6" fmla="*/ 8731 w 1808296"/>
                <a:gd name="connsiteY6" fmla="*/ 0 h 656841"/>
                <a:gd name="connsiteX0" fmla="*/ 8731 w 1808296"/>
                <a:gd name="connsiteY0" fmla="*/ 0 h 802482"/>
                <a:gd name="connsiteX1" fmla="*/ 1509846 w 1808296"/>
                <a:gd name="connsiteY1" fmla="*/ 16669 h 802482"/>
                <a:gd name="connsiteX2" fmla="*/ 1506712 w 1808296"/>
                <a:gd name="connsiteY2" fmla="*/ 353219 h 802482"/>
                <a:gd name="connsiteX3" fmla="*/ 1808296 w 1808296"/>
                <a:gd name="connsiteY3" fmla="*/ 656841 h 802482"/>
                <a:gd name="connsiteX4" fmla="*/ 352600 w 1808296"/>
                <a:gd name="connsiteY4" fmla="*/ 802482 h 802482"/>
                <a:gd name="connsiteX5" fmla="*/ 0 w 1808296"/>
                <a:gd name="connsiteY5" fmla="*/ 650491 h 802482"/>
                <a:gd name="connsiteX6" fmla="*/ 8731 w 1808296"/>
                <a:gd name="connsiteY6" fmla="*/ 0 h 802482"/>
                <a:gd name="connsiteX0" fmla="*/ 8731 w 1808296"/>
                <a:gd name="connsiteY0" fmla="*/ 0 h 802482"/>
                <a:gd name="connsiteX1" fmla="*/ 1509846 w 1808296"/>
                <a:gd name="connsiteY1" fmla="*/ 16669 h 802482"/>
                <a:gd name="connsiteX2" fmla="*/ 1506712 w 1808296"/>
                <a:gd name="connsiteY2" fmla="*/ 353219 h 802482"/>
                <a:gd name="connsiteX3" fmla="*/ 1808296 w 1808296"/>
                <a:gd name="connsiteY3" fmla="*/ 656841 h 802482"/>
                <a:gd name="connsiteX4" fmla="*/ 924100 w 1808296"/>
                <a:gd name="connsiteY4" fmla="*/ 742950 h 802482"/>
                <a:gd name="connsiteX5" fmla="*/ 352600 w 1808296"/>
                <a:gd name="connsiteY5" fmla="*/ 802482 h 802482"/>
                <a:gd name="connsiteX6" fmla="*/ 0 w 1808296"/>
                <a:gd name="connsiteY6" fmla="*/ 650491 h 802482"/>
                <a:gd name="connsiteX7" fmla="*/ 8731 w 1808296"/>
                <a:gd name="connsiteY7" fmla="*/ 0 h 802482"/>
                <a:gd name="connsiteX0" fmla="*/ 8731 w 1808296"/>
                <a:gd name="connsiteY0" fmla="*/ 0 h 831056"/>
                <a:gd name="connsiteX1" fmla="*/ 1509846 w 1808296"/>
                <a:gd name="connsiteY1" fmla="*/ 16669 h 831056"/>
                <a:gd name="connsiteX2" fmla="*/ 1506712 w 1808296"/>
                <a:gd name="connsiteY2" fmla="*/ 353219 h 831056"/>
                <a:gd name="connsiteX3" fmla="*/ 1808296 w 1808296"/>
                <a:gd name="connsiteY3" fmla="*/ 656841 h 831056"/>
                <a:gd name="connsiteX4" fmla="*/ 1669431 w 1808296"/>
                <a:gd name="connsiteY4" fmla="*/ 831056 h 831056"/>
                <a:gd name="connsiteX5" fmla="*/ 352600 w 1808296"/>
                <a:gd name="connsiteY5" fmla="*/ 802482 h 831056"/>
                <a:gd name="connsiteX6" fmla="*/ 0 w 1808296"/>
                <a:gd name="connsiteY6" fmla="*/ 650491 h 831056"/>
                <a:gd name="connsiteX7" fmla="*/ 8731 w 1808296"/>
                <a:gd name="connsiteY7" fmla="*/ 0 h 831056"/>
                <a:gd name="connsiteX0" fmla="*/ 8731 w 1808296"/>
                <a:gd name="connsiteY0" fmla="*/ 0 h 831056"/>
                <a:gd name="connsiteX1" fmla="*/ 1509846 w 1808296"/>
                <a:gd name="connsiteY1" fmla="*/ 16669 h 831056"/>
                <a:gd name="connsiteX2" fmla="*/ 1506712 w 1808296"/>
                <a:gd name="connsiteY2" fmla="*/ 353219 h 831056"/>
                <a:gd name="connsiteX3" fmla="*/ 1808296 w 1808296"/>
                <a:gd name="connsiteY3" fmla="*/ 656841 h 831056"/>
                <a:gd name="connsiteX4" fmla="*/ 1669431 w 1808296"/>
                <a:gd name="connsiteY4" fmla="*/ 831056 h 831056"/>
                <a:gd name="connsiteX5" fmla="*/ 347837 w 1808296"/>
                <a:gd name="connsiteY5" fmla="*/ 821532 h 831056"/>
                <a:gd name="connsiteX6" fmla="*/ 0 w 1808296"/>
                <a:gd name="connsiteY6" fmla="*/ 650491 h 831056"/>
                <a:gd name="connsiteX7" fmla="*/ 8731 w 1808296"/>
                <a:gd name="connsiteY7" fmla="*/ 0 h 831056"/>
                <a:gd name="connsiteX0" fmla="*/ 8731 w 1808296"/>
                <a:gd name="connsiteY0" fmla="*/ 0 h 821532"/>
                <a:gd name="connsiteX1" fmla="*/ 1509846 w 1808296"/>
                <a:gd name="connsiteY1" fmla="*/ 16669 h 821532"/>
                <a:gd name="connsiteX2" fmla="*/ 1506712 w 1808296"/>
                <a:gd name="connsiteY2" fmla="*/ 353219 h 821532"/>
                <a:gd name="connsiteX3" fmla="*/ 1808296 w 1808296"/>
                <a:gd name="connsiteY3" fmla="*/ 656841 h 821532"/>
                <a:gd name="connsiteX4" fmla="*/ 1669431 w 1808296"/>
                <a:gd name="connsiteY4" fmla="*/ 821531 h 821532"/>
                <a:gd name="connsiteX5" fmla="*/ 347837 w 1808296"/>
                <a:gd name="connsiteY5" fmla="*/ 821532 h 821532"/>
                <a:gd name="connsiteX6" fmla="*/ 0 w 1808296"/>
                <a:gd name="connsiteY6" fmla="*/ 650491 h 821532"/>
                <a:gd name="connsiteX7" fmla="*/ 8731 w 1808296"/>
                <a:gd name="connsiteY7" fmla="*/ 0 h 821532"/>
                <a:gd name="connsiteX0" fmla="*/ 8731 w 1820202"/>
                <a:gd name="connsiteY0" fmla="*/ 0 h 821532"/>
                <a:gd name="connsiteX1" fmla="*/ 1509846 w 1820202"/>
                <a:gd name="connsiteY1" fmla="*/ 16669 h 821532"/>
                <a:gd name="connsiteX2" fmla="*/ 1506712 w 1820202"/>
                <a:gd name="connsiteY2" fmla="*/ 353219 h 821532"/>
                <a:gd name="connsiteX3" fmla="*/ 1820202 w 1820202"/>
                <a:gd name="connsiteY3" fmla="*/ 675891 h 821532"/>
                <a:gd name="connsiteX4" fmla="*/ 1669431 w 1820202"/>
                <a:gd name="connsiteY4" fmla="*/ 821531 h 821532"/>
                <a:gd name="connsiteX5" fmla="*/ 347837 w 1820202"/>
                <a:gd name="connsiteY5" fmla="*/ 821532 h 821532"/>
                <a:gd name="connsiteX6" fmla="*/ 0 w 1820202"/>
                <a:gd name="connsiteY6" fmla="*/ 650491 h 821532"/>
                <a:gd name="connsiteX7" fmla="*/ 8731 w 1820202"/>
                <a:gd name="connsiteY7" fmla="*/ 0 h 821532"/>
                <a:gd name="connsiteX0" fmla="*/ 8731 w 1820202"/>
                <a:gd name="connsiteY0" fmla="*/ 0 h 826294"/>
                <a:gd name="connsiteX1" fmla="*/ 1509846 w 1820202"/>
                <a:gd name="connsiteY1" fmla="*/ 16669 h 826294"/>
                <a:gd name="connsiteX2" fmla="*/ 1506712 w 1820202"/>
                <a:gd name="connsiteY2" fmla="*/ 353219 h 826294"/>
                <a:gd name="connsiteX3" fmla="*/ 1820202 w 1820202"/>
                <a:gd name="connsiteY3" fmla="*/ 675891 h 826294"/>
                <a:gd name="connsiteX4" fmla="*/ 1669431 w 1820202"/>
                <a:gd name="connsiteY4" fmla="*/ 826294 h 826294"/>
                <a:gd name="connsiteX5" fmla="*/ 347837 w 1820202"/>
                <a:gd name="connsiteY5" fmla="*/ 821532 h 826294"/>
                <a:gd name="connsiteX6" fmla="*/ 0 w 1820202"/>
                <a:gd name="connsiteY6" fmla="*/ 650491 h 826294"/>
                <a:gd name="connsiteX7" fmla="*/ 8731 w 1820202"/>
                <a:gd name="connsiteY7" fmla="*/ 0 h 826294"/>
                <a:gd name="connsiteX0" fmla="*/ 8731 w 1820202"/>
                <a:gd name="connsiteY0" fmla="*/ 0 h 833438"/>
                <a:gd name="connsiteX1" fmla="*/ 1509846 w 1820202"/>
                <a:gd name="connsiteY1" fmla="*/ 16669 h 833438"/>
                <a:gd name="connsiteX2" fmla="*/ 1506712 w 1820202"/>
                <a:gd name="connsiteY2" fmla="*/ 353219 h 833438"/>
                <a:gd name="connsiteX3" fmla="*/ 1820202 w 1820202"/>
                <a:gd name="connsiteY3" fmla="*/ 675891 h 833438"/>
                <a:gd name="connsiteX4" fmla="*/ 1669431 w 1820202"/>
                <a:gd name="connsiteY4" fmla="*/ 826294 h 833438"/>
                <a:gd name="connsiteX5" fmla="*/ 345455 w 1820202"/>
                <a:gd name="connsiteY5" fmla="*/ 833438 h 833438"/>
                <a:gd name="connsiteX6" fmla="*/ 0 w 1820202"/>
                <a:gd name="connsiteY6" fmla="*/ 650491 h 833438"/>
                <a:gd name="connsiteX7" fmla="*/ 8731 w 1820202"/>
                <a:gd name="connsiteY7" fmla="*/ 0 h 83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0202" h="833438">
                  <a:moveTo>
                    <a:pt x="8731" y="0"/>
                  </a:moveTo>
                  <a:lnTo>
                    <a:pt x="1509846" y="16669"/>
                  </a:lnTo>
                  <a:cubicBezTo>
                    <a:pt x="1509860" y="152136"/>
                    <a:pt x="1503516" y="199231"/>
                    <a:pt x="1506712" y="353219"/>
                  </a:cubicBezTo>
                  <a:cubicBezTo>
                    <a:pt x="1557498" y="418443"/>
                    <a:pt x="1660673" y="508273"/>
                    <a:pt x="1820202" y="675891"/>
                  </a:cubicBezTo>
                  <a:lnTo>
                    <a:pt x="1669431" y="826294"/>
                  </a:lnTo>
                  <a:lnTo>
                    <a:pt x="345455" y="833438"/>
                  </a:lnTo>
                  <a:lnTo>
                    <a:pt x="0" y="650491"/>
                  </a:lnTo>
                  <a:cubicBezTo>
                    <a:pt x="2117" y="448742"/>
                    <a:pt x="6614" y="201749"/>
                    <a:pt x="87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800" b="1" dirty="0"/>
                <a:t> </a:t>
              </a: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769308" y="-147475"/>
              <a:ext cx="652165" cy="771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 b="1"/>
            </a:p>
          </p:txBody>
        </p:sp>
        <p:pic>
          <p:nvPicPr>
            <p:cNvPr id="14" name="Image 7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772" y="210591"/>
              <a:ext cx="678127" cy="35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489500" y="2151400"/>
            <a:ext cx="5025928" cy="3601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2"/>
          </p:nvPr>
        </p:nvSpPr>
        <p:spPr>
          <a:xfrm>
            <a:off x="5683979" y="2151400"/>
            <a:ext cx="5025928" cy="3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30" name="Google Shape;30;p16"/>
          <p:cNvSpPr txBox="1">
            <a:spLocks noGrp="1"/>
          </p:cNvSpPr>
          <p:nvPr>
            <p:ph type="ctrTitle"/>
          </p:nvPr>
        </p:nvSpPr>
        <p:spPr>
          <a:xfrm>
            <a:off x="480000" y="646992"/>
            <a:ext cx="9736057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31" name="Google Shape;31;p16"/>
          <p:cNvSpPr txBox="1">
            <a:spLocks noGrp="1"/>
          </p:cNvSpPr>
          <p:nvPr>
            <p:ph type="subTitle" idx="3"/>
          </p:nvPr>
        </p:nvSpPr>
        <p:spPr>
          <a:xfrm>
            <a:off x="479999" y="1222992"/>
            <a:ext cx="10229908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Google Shape;17;p14">
            <a:extLst>
              <a:ext uri="{FF2B5EF4-FFF2-40B4-BE49-F238E27FC236}">
                <a16:creationId xmlns:a16="http://schemas.microsoft.com/office/drawing/2014/main" id="{09D5268A-464F-42F5-9880-3D0A08B040B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003109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, Content and Text" preserve="1" userDrawn="1">
  <p:cSld name="5_Title, Content and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8;p1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834" y="0"/>
            <a:ext cx="14181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0" name="Groupe 4"/>
          <p:cNvGrpSpPr>
            <a:grpSpLocks noChangeAspect="1"/>
          </p:cNvGrpSpPr>
          <p:nvPr userDrawn="1"/>
        </p:nvGrpSpPr>
        <p:grpSpPr bwMode="auto">
          <a:xfrm>
            <a:off x="9762067" y="-196850"/>
            <a:ext cx="2800351" cy="1241425"/>
            <a:chOff x="7322169" y="-147475"/>
            <a:chExt cx="2099304" cy="930907"/>
          </a:xfrm>
        </p:grpSpPr>
        <p:sp>
          <p:nvSpPr>
            <p:cNvPr id="12" name="Rectangle 1"/>
            <p:cNvSpPr/>
            <p:nvPr userDrawn="1"/>
          </p:nvSpPr>
          <p:spPr>
            <a:xfrm>
              <a:off x="7322169" y="-49861"/>
              <a:ext cx="1820032" cy="833293"/>
            </a:xfrm>
            <a:custGeom>
              <a:avLst/>
              <a:gdLst>
                <a:gd name="connsiteX0" fmla="*/ 0 w 1493971"/>
                <a:gd name="connsiteY0" fmla="*/ 0 h 611597"/>
                <a:gd name="connsiteX1" fmla="*/ 1493971 w 1493971"/>
                <a:gd name="connsiteY1" fmla="*/ 0 h 611597"/>
                <a:gd name="connsiteX2" fmla="*/ 1493971 w 1493971"/>
                <a:gd name="connsiteY2" fmla="*/ 611597 h 611597"/>
                <a:gd name="connsiteX3" fmla="*/ 0 w 1493971"/>
                <a:gd name="connsiteY3" fmla="*/ 611597 h 611597"/>
                <a:gd name="connsiteX4" fmla="*/ 0 w 1493971"/>
                <a:gd name="connsiteY4" fmla="*/ 0 h 611597"/>
                <a:gd name="connsiteX0" fmla="*/ 0 w 1494012"/>
                <a:gd name="connsiteY0" fmla="*/ 0 h 611597"/>
                <a:gd name="connsiteX1" fmla="*/ 1493971 w 1494012"/>
                <a:gd name="connsiteY1" fmla="*/ 0 h 611597"/>
                <a:gd name="connsiteX2" fmla="*/ 1494012 w 1494012"/>
                <a:gd name="connsiteY2" fmla="*/ 406400 h 611597"/>
                <a:gd name="connsiteX3" fmla="*/ 1493971 w 1494012"/>
                <a:gd name="connsiteY3" fmla="*/ 611597 h 611597"/>
                <a:gd name="connsiteX4" fmla="*/ 0 w 1494012"/>
                <a:gd name="connsiteY4" fmla="*/ 611597 h 611597"/>
                <a:gd name="connsiteX5" fmla="*/ 0 w 1494012"/>
                <a:gd name="connsiteY5" fmla="*/ 0 h 611597"/>
                <a:gd name="connsiteX0" fmla="*/ 0 w 1500362"/>
                <a:gd name="connsiteY0" fmla="*/ 0 h 611597"/>
                <a:gd name="connsiteX1" fmla="*/ 1493971 w 1500362"/>
                <a:gd name="connsiteY1" fmla="*/ 0 h 611597"/>
                <a:gd name="connsiteX2" fmla="*/ 1500362 w 1500362"/>
                <a:gd name="connsiteY2" fmla="*/ 307975 h 611597"/>
                <a:gd name="connsiteX3" fmla="*/ 1493971 w 1500362"/>
                <a:gd name="connsiteY3" fmla="*/ 611597 h 611597"/>
                <a:gd name="connsiteX4" fmla="*/ 0 w 1500362"/>
                <a:gd name="connsiteY4" fmla="*/ 611597 h 611597"/>
                <a:gd name="connsiteX5" fmla="*/ 0 w 1500362"/>
                <a:gd name="connsiteY5" fmla="*/ 0 h 61159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33822 h 643347"/>
                <a:gd name="connsiteX5" fmla="*/ 0 w 1811471"/>
                <a:gd name="connsiteY5" fmla="*/ 0 h 643347"/>
                <a:gd name="connsiteX0" fmla="*/ 0 w 1824171"/>
                <a:gd name="connsiteY0" fmla="*/ 0 h 633822"/>
                <a:gd name="connsiteX1" fmla="*/ 1493971 w 1824171"/>
                <a:gd name="connsiteY1" fmla="*/ 0 h 633822"/>
                <a:gd name="connsiteX2" fmla="*/ 1500362 w 1824171"/>
                <a:gd name="connsiteY2" fmla="*/ 307975 h 633822"/>
                <a:gd name="connsiteX3" fmla="*/ 1824171 w 1824171"/>
                <a:gd name="connsiteY3" fmla="*/ 633822 h 633822"/>
                <a:gd name="connsiteX4" fmla="*/ 0 w 1824171"/>
                <a:gd name="connsiteY4" fmla="*/ 633822 h 633822"/>
                <a:gd name="connsiteX5" fmla="*/ 0 w 1824171"/>
                <a:gd name="connsiteY5" fmla="*/ 0 h 633822"/>
                <a:gd name="connsiteX0" fmla="*/ 0 w 1824171"/>
                <a:gd name="connsiteY0" fmla="*/ 0 h 633822"/>
                <a:gd name="connsiteX1" fmla="*/ 1493971 w 1824171"/>
                <a:gd name="connsiteY1" fmla="*/ 0 h 633822"/>
                <a:gd name="connsiteX2" fmla="*/ 1500362 w 1824171"/>
                <a:gd name="connsiteY2" fmla="*/ 307975 h 633822"/>
                <a:gd name="connsiteX3" fmla="*/ 1824171 w 1824171"/>
                <a:gd name="connsiteY3" fmla="*/ 633822 h 633822"/>
                <a:gd name="connsiteX4" fmla="*/ 0 w 1824171"/>
                <a:gd name="connsiteY4" fmla="*/ 633822 h 633822"/>
                <a:gd name="connsiteX5" fmla="*/ 0 w 1824171"/>
                <a:gd name="connsiteY5" fmla="*/ 0 h 633822"/>
                <a:gd name="connsiteX0" fmla="*/ 15875 w 1840046"/>
                <a:gd name="connsiteY0" fmla="*/ 0 h 633822"/>
                <a:gd name="connsiteX1" fmla="*/ 1509846 w 1840046"/>
                <a:gd name="connsiteY1" fmla="*/ 0 h 633822"/>
                <a:gd name="connsiteX2" fmla="*/ 1516237 w 1840046"/>
                <a:gd name="connsiteY2" fmla="*/ 307975 h 633822"/>
                <a:gd name="connsiteX3" fmla="*/ 1840046 w 1840046"/>
                <a:gd name="connsiteY3" fmla="*/ 633822 h 633822"/>
                <a:gd name="connsiteX4" fmla="*/ 0 w 1840046"/>
                <a:gd name="connsiteY4" fmla="*/ 544922 h 633822"/>
                <a:gd name="connsiteX5" fmla="*/ 15875 w 1840046"/>
                <a:gd name="connsiteY5" fmla="*/ 0 h 633822"/>
                <a:gd name="connsiteX0" fmla="*/ 6350 w 1830521"/>
                <a:gd name="connsiteY0" fmla="*/ 0 h 633822"/>
                <a:gd name="connsiteX1" fmla="*/ 1500321 w 1830521"/>
                <a:gd name="connsiteY1" fmla="*/ 0 h 633822"/>
                <a:gd name="connsiteX2" fmla="*/ 1506712 w 1830521"/>
                <a:gd name="connsiteY2" fmla="*/ 307975 h 633822"/>
                <a:gd name="connsiteX3" fmla="*/ 1830521 w 1830521"/>
                <a:gd name="connsiteY3" fmla="*/ 633822 h 633822"/>
                <a:gd name="connsiteX4" fmla="*/ 0 w 1830521"/>
                <a:gd name="connsiteY4" fmla="*/ 605247 h 633822"/>
                <a:gd name="connsiteX5" fmla="*/ 6350 w 1830521"/>
                <a:gd name="connsiteY5" fmla="*/ 0 h 633822"/>
                <a:gd name="connsiteX0" fmla="*/ 6350 w 1801946"/>
                <a:gd name="connsiteY0" fmla="*/ 0 h 605247"/>
                <a:gd name="connsiteX1" fmla="*/ 1500321 w 1801946"/>
                <a:gd name="connsiteY1" fmla="*/ 0 h 605247"/>
                <a:gd name="connsiteX2" fmla="*/ 1506712 w 1801946"/>
                <a:gd name="connsiteY2" fmla="*/ 307975 h 605247"/>
                <a:gd name="connsiteX3" fmla="*/ 1801946 w 1801946"/>
                <a:gd name="connsiteY3" fmla="*/ 598897 h 605247"/>
                <a:gd name="connsiteX4" fmla="*/ 0 w 1801946"/>
                <a:gd name="connsiteY4" fmla="*/ 605247 h 605247"/>
                <a:gd name="connsiteX5" fmla="*/ 6350 w 1801946"/>
                <a:gd name="connsiteY5" fmla="*/ 0 h 60524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12227 w 1808296"/>
                <a:gd name="connsiteY1" fmla="*/ 4763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28575 h 640172"/>
                <a:gd name="connsiteX1" fmla="*/ 1509846 w 1808296"/>
                <a:gd name="connsiteY1" fmla="*/ 0 h 640172"/>
                <a:gd name="connsiteX2" fmla="*/ 1506712 w 1808296"/>
                <a:gd name="connsiteY2" fmla="*/ 336550 h 640172"/>
                <a:gd name="connsiteX3" fmla="*/ 1808296 w 1808296"/>
                <a:gd name="connsiteY3" fmla="*/ 640172 h 640172"/>
                <a:gd name="connsiteX4" fmla="*/ 0 w 1808296"/>
                <a:gd name="connsiteY4" fmla="*/ 633822 h 640172"/>
                <a:gd name="connsiteX5" fmla="*/ 6350 w 1808296"/>
                <a:gd name="connsiteY5" fmla="*/ 28575 h 640172"/>
                <a:gd name="connsiteX0" fmla="*/ 8731 w 1808296"/>
                <a:gd name="connsiteY0" fmla="*/ 0 h 656841"/>
                <a:gd name="connsiteX1" fmla="*/ 1509846 w 1808296"/>
                <a:gd name="connsiteY1" fmla="*/ 16669 h 656841"/>
                <a:gd name="connsiteX2" fmla="*/ 1506712 w 1808296"/>
                <a:gd name="connsiteY2" fmla="*/ 353219 h 656841"/>
                <a:gd name="connsiteX3" fmla="*/ 1808296 w 1808296"/>
                <a:gd name="connsiteY3" fmla="*/ 656841 h 656841"/>
                <a:gd name="connsiteX4" fmla="*/ 0 w 1808296"/>
                <a:gd name="connsiteY4" fmla="*/ 650491 h 656841"/>
                <a:gd name="connsiteX5" fmla="*/ 8731 w 1808296"/>
                <a:gd name="connsiteY5" fmla="*/ 0 h 656841"/>
                <a:gd name="connsiteX0" fmla="*/ 8731 w 1808296"/>
                <a:gd name="connsiteY0" fmla="*/ 0 h 656841"/>
                <a:gd name="connsiteX1" fmla="*/ 1509846 w 1808296"/>
                <a:gd name="connsiteY1" fmla="*/ 16669 h 656841"/>
                <a:gd name="connsiteX2" fmla="*/ 1506712 w 1808296"/>
                <a:gd name="connsiteY2" fmla="*/ 353219 h 656841"/>
                <a:gd name="connsiteX3" fmla="*/ 1808296 w 1808296"/>
                <a:gd name="connsiteY3" fmla="*/ 656841 h 656841"/>
                <a:gd name="connsiteX4" fmla="*/ 288306 w 1808296"/>
                <a:gd name="connsiteY4" fmla="*/ 647701 h 656841"/>
                <a:gd name="connsiteX5" fmla="*/ 0 w 1808296"/>
                <a:gd name="connsiteY5" fmla="*/ 650491 h 656841"/>
                <a:gd name="connsiteX6" fmla="*/ 8731 w 1808296"/>
                <a:gd name="connsiteY6" fmla="*/ 0 h 656841"/>
                <a:gd name="connsiteX0" fmla="*/ 8731 w 1808296"/>
                <a:gd name="connsiteY0" fmla="*/ 0 h 802482"/>
                <a:gd name="connsiteX1" fmla="*/ 1509846 w 1808296"/>
                <a:gd name="connsiteY1" fmla="*/ 16669 h 802482"/>
                <a:gd name="connsiteX2" fmla="*/ 1506712 w 1808296"/>
                <a:gd name="connsiteY2" fmla="*/ 353219 h 802482"/>
                <a:gd name="connsiteX3" fmla="*/ 1808296 w 1808296"/>
                <a:gd name="connsiteY3" fmla="*/ 656841 h 802482"/>
                <a:gd name="connsiteX4" fmla="*/ 352600 w 1808296"/>
                <a:gd name="connsiteY4" fmla="*/ 802482 h 802482"/>
                <a:gd name="connsiteX5" fmla="*/ 0 w 1808296"/>
                <a:gd name="connsiteY5" fmla="*/ 650491 h 802482"/>
                <a:gd name="connsiteX6" fmla="*/ 8731 w 1808296"/>
                <a:gd name="connsiteY6" fmla="*/ 0 h 802482"/>
                <a:gd name="connsiteX0" fmla="*/ 8731 w 1808296"/>
                <a:gd name="connsiteY0" fmla="*/ 0 h 802482"/>
                <a:gd name="connsiteX1" fmla="*/ 1509846 w 1808296"/>
                <a:gd name="connsiteY1" fmla="*/ 16669 h 802482"/>
                <a:gd name="connsiteX2" fmla="*/ 1506712 w 1808296"/>
                <a:gd name="connsiteY2" fmla="*/ 353219 h 802482"/>
                <a:gd name="connsiteX3" fmla="*/ 1808296 w 1808296"/>
                <a:gd name="connsiteY3" fmla="*/ 656841 h 802482"/>
                <a:gd name="connsiteX4" fmla="*/ 924100 w 1808296"/>
                <a:gd name="connsiteY4" fmla="*/ 742950 h 802482"/>
                <a:gd name="connsiteX5" fmla="*/ 352600 w 1808296"/>
                <a:gd name="connsiteY5" fmla="*/ 802482 h 802482"/>
                <a:gd name="connsiteX6" fmla="*/ 0 w 1808296"/>
                <a:gd name="connsiteY6" fmla="*/ 650491 h 802482"/>
                <a:gd name="connsiteX7" fmla="*/ 8731 w 1808296"/>
                <a:gd name="connsiteY7" fmla="*/ 0 h 802482"/>
                <a:gd name="connsiteX0" fmla="*/ 8731 w 1808296"/>
                <a:gd name="connsiteY0" fmla="*/ 0 h 831056"/>
                <a:gd name="connsiteX1" fmla="*/ 1509846 w 1808296"/>
                <a:gd name="connsiteY1" fmla="*/ 16669 h 831056"/>
                <a:gd name="connsiteX2" fmla="*/ 1506712 w 1808296"/>
                <a:gd name="connsiteY2" fmla="*/ 353219 h 831056"/>
                <a:gd name="connsiteX3" fmla="*/ 1808296 w 1808296"/>
                <a:gd name="connsiteY3" fmla="*/ 656841 h 831056"/>
                <a:gd name="connsiteX4" fmla="*/ 1669431 w 1808296"/>
                <a:gd name="connsiteY4" fmla="*/ 831056 h 831056"/>
                <a:gd name="connsiteX5" fmla="*/ 352600 w 1808296"/>
                <a:gd name="connsiteY5" fmla="*/ 802482 h 831056"/>
                <a:gd name="connsiteX6" fmla="*/ 0 w 1808296"/>
                <a:gd name="connsiteY6" fmla="*/ 650491 h 831056"/>
                <a:gd name="connsiteX7" fmla="*/ 8731 w 1808296"/>
                <a:gd name="connsiteY7" fmla="*/ 0 h 831056"/>
                <a:gd name="connsiteX0" fmla="*/ 8731 w 1808296"/>
                <a:gd name="connsiteY0" fmla="*/ 0 h 831056"/>
                <a:gd name="connsiteX1" fmla="*/ 1509846 w 1808296"/>
                <a:gd name="connsiteY1" fmla="*/ 16669 h 831056"/>
                <a:gd name="connsiteX2" fmla="*/ 1506712 w 1808296"/>
                <a:gd name="connsiteY2" fmla="*/ 353219 h 831056"/>
                <a:gd name="connsiteX3" fmla="*/ 1808296 w 1808296"/>
                <a:gd name="connsiteY3" fmla="*/ 656841 h 831056"/>
                <a:gd name="connsiteX4" fmla="*/ 1669431 w 1808296"/>
                <a:gd name="connsiteY4" fmla="*/ 831056 h 831056"/>
                <a:gd name="connsiteX5" fmla="*/ 347837 w 1808296"/>
                <a:gd name="connsiteY5" fmla="*/ 821532 h 831056"/>
                <a:gd name="connsiteX6" fmla="*/ 0 w 1808296"/>
                <a:gd name="connsiteY6" fmla="*/ 650491 h 831056"/>
                <a:gd name="connsiteX7" fmla="*/ 8731 w 1808296"/>
                <a:gd name="connsiteY7" fmla="*/ 0 h 831056"/>
                <a:gd name="connsiteX0" fmla="*/ 8731 w 1808296"/>
                <a:gd name="connsiteY0" fmla="*/ 0 h 821532"/>
                <a:gd name="connsiteX1" fmla="*/ 1509846 w 1808296"/>
                <a:gd name="connsiteY1" fmla="*/ 16669 h 821532"/>
                <a:gd name="connsiteX2" fmla="*/ 1506712 w 1808296"/>
                <a:gd name="connsiteY2" fmla="*/ 353219 h 821532"/>
                <a:gd name="connsiteX3" fmla="*/ 1808296 w 1808296"/>
                <a:gd name="connsiteY3" fmla="*/ 656841 h 821532"/>
                <a:gd name="connsiteX4" fmla="*/ 1669431 w 1808296"/>
                <a:gd name="connsiteY4" fmla="*/ 821531 h 821532"/>
                <a:gd name="connsiteX5" fmla="*/ 347837 w 1808296"/>
                <a:gd name="connsiteY5" fmla="*/ 821532 h 821532"/>
                <a:gd name="connsiteX6" fmla="*/ 0 w 1808296"/>
                <a:gd name="connsiteY6" fmla="*/ 650491 h 821532"/>
                <a:gd name="connsiteX7" fmla="*/ 8731 w 1808296"/>
                <a:gd name="connsiteY7" fmla="*/ 0 h 821532"/>
                <a:gd name="connsiteX0" fmla="*/ 8731 w 1820202"/>
                <a:gd name="connsiteY0" fmla="*/ 0 h 821532"/>
                <a:gd name="connsiteX1" fmla="*/ 1509846 w 1820202"/>
                <a:gd name="connsiteY1" fmla="*/ 16669 h 821532"/>
                <a:gd name="connsiteX2" fmla="*/ 1506712 w 1820202"/>
                <a:gd name="connsiteY2" fmla="*/ 353219 h 821532"/>
                <a:gd name="connsiteX3" fmla="*/ 1820202 w 1820202"/>
                <a:gd name="connsiteY3" fmla="*/ 675891 h 821532"/>
                <a:gd name="connsiteX4" fmla="*/ 1669431 w 1820202"/>
                <a:gd name="connsiteY4" fmla="*/ 821531 h 821532"/>
                <a:gd name="connsiteX5" fmla="*/ 347837 w 1820202"/>
                <a:gd name="connsiteY5" fmla="*/ 821532 h 821532"/>
                <a:gd name="connsiteX6" fmla="*/ 0 w 1820202"/>
                <a:gd name="connsiteY6" fmla="*/ 650491 h 821532"/>
                <a:gd name="connsiteX7" fmla="*/ 8731 w 1820202"/>
                <a:gd name="connsiteY7" fmla="*/ 0 h 821532"/>
                <a:gd name="connsiteX0" fmla="*/ 8731 w 1820202"/>
                <a:gd name="connsiteY0" fmla="*/ 0 h 826294"/>
                <a:gd name="connsiteX1" fmla="*/ 1509846 w 1820202"/>
                <a:gd name="connsiteY1" fmla="*/ 16669 h 826294"/>
                <a:gd name="connsiteX2" fmla="*/ 1506712 w 1820202"/>
                <a:gd name="connsiteY2" fmla="*/ 353219 h 826294"/>
                <a:gd name="connsiteX3" fmla="*/ 1820202 w 1820202"/>
                <a:gd name="connsiteY3" fmla="*/ 675891 h 826294"/>
                <a:gd name="connsiteX4" fmla="*/ 1669431 w 1820202"/>
                <a:gd name="connsiteY4" fmla="*/ 826294 h 826294"/>
                <a:gd name="connsiteX5" fmla="*/ 347837 w 1820202"/>
                <a:gd name="connsiteY5" fmla="*/ 821532 h 826294"/>
                <a:gd name="connsiteX6" fmla="*/ 0 w 1820202"/>
                <a:gd name="connsiteY6" fmla="*/ 650491 h 826294"/>
                <a:gd name="connsiteX7" fmla="*/ 8731 w 1820202"/>
                <a:gd name="connsiteY7" fmla="*/ 0 h 826294"/>
                <a:gd name="connsiteX0" fmla="*/ 8731 w 1820202"/>
                <a:gd name="connsiteY0" fmla="*/ 0 h 833438"/>
                <a:gd name="connsiteX1" fmla="*/ 1509846 w 1820202"/>
                <a:gd name="connsiteY1" fmla="*/ 16669 h 833438"/>
                <a:gd name="connsiteX2" fmla="*/ 1506712 w 1820202"/>
                <a:gd name="connsiteY2" fmla="*/ 353219 h 833438"/>
                <a:gd name="connsiteX3" fmla="*/ 1820202 w 1820202"/>
                <a:gd name="connsiteY3" fmla="*/ 675891 h 833438"/>
                <a:gd name="connsiteX4" fmla="*/ 1669431 w 1820202"/>
                <a:gd name="connsiteY4" fmla="*/ 826294 h 833438"/>
                <a:gd name="connsiteX5" fmla="*/ 345455 w 1820202"/>
                <a:gd name="connsiteY5" fmla="*/ 833438 h 833438"/>
                <a:gd name="connsiteX6" fmla="*/ 0 w 1820202"/>
                <a:gd name="connsiteY6" fmla="*/ 650491 h 833438"/>
                <a:gd name="connsiteX7" fmla="*/ 8731 w 1820202"/>
                <a:gd name="connsiteY7" fmla="*/ 0 h 83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0202" h="833438">
                  <a:moveTo>
                    <a:pt x="8731" y="0"/>
                  </a:moveTo>
                  <a:lnTo>
                    <a:pt x="1509846" y="16669"/>
                  </a:lnTo>
                  <a:cubicBezTo>
                    <a:pt x="1509860" y="152136"/>
                    <a:pt x="1503516" y="199231"/>
                    <a:pt x="1506712" y="353219"/>
                  </a:cubicBezTo>
                  <a:cubicBezTo>
                    <a:pt x="1557498" y="418443"/>
                    <a:pt x="1660673" y="508273"/>
                    <a:pt x="1820202" y="675891"/>
                  </a:cubicBezTo>
                  <a:lnTo>
                    <a:pt x="1669431" y="826294"/>
                  </a:lnTo>
                  <a:lnTo>
                    <a:pt x="345455" y="833438"/>
                  </a:lnTo>
                  <a:lnTo>
                    <a:pt x="0" y="650491"/>
                  </a:lnTo>
                  <a:cubicBezTo>
                    <a:pt x="2117" y="448742"/>
                    <a:pt x="6614" y="201749"/>
                    <a:pt x="87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800" b="1" dirty="0"/>
                <a:t> </a:t>
              </a: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769308" y="-147475"/>
              <a:ext cx="652165" cy="771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 b="1"/>
            </a:p>
          </p:txBody>
        </p:sp>
        <p:pic>
          <p:nvPicPr>
            <p:cNvPr id="14" name="Image 7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772" y="210591"/>
              <a:ext cx="678127" cy="35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500033" y="3758433"/>
            <a:ext cx="10378424" cy="1994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2"/>
          </p:nvPr>
        </p:nvSpPr>
        <p:spPr>
          <a:xfrm>
            <a:off x="490581" y="2152433"/>
            <a:ext cx="10378424" cy="1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subTitle" idx="3"/>
          </p:nvPr>
        </p:nvSpPr>
        <p:spPr>
          <a:xfrm>
            <a:off x="479999" y="1222992"/>
            <a:ext cx="10352205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Google Shape;17;p14">
            <a:extLst>
              <a:ext uri="{FF2B5EF4-FFF2-40B4-BE49-F238E27FC236}">
                <a16:creationId xmlns:a16="http://schemas.microsoft.com/office/drawing/2014/main" id="{B24336FC-293E-4E1D-93EE-8F39FBF82ACE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6" name="Google Shape;36;p17"/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9798052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97972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, Content and Text" preserve="1" userDrawn="1">
  <p:cSld name="6_Title, Content and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400" y="0"/>
            <a:ext cx="48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38;p1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Imag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234" y="280988"/>
            <a:ext cx="90381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500033" y="3758433"/>
            <a:ext cx="11241600" cy="1994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2"/>
          </p:nvPr>
        </p:nvSpPr>
        <p:spPr>
          <a:xfrm>
            <a:off x="490581" y="2152433"/>
            <a:ext cx="11241600" cy="1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10089204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37" name="Google Shape;37;p17"/>
          <p:cNvSpPr txBox="1">
            <a:spLocks noGrp="1"/>
          </p:cNvSpPr>
          <p:nvPr>
            <p:ph type="subTitle" idx="3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7;p14">
            <a:extLst>
              <a:ext uri="{FF2B5EF4-FFF2-40B4-BE49-F238E27FC236}">
                <a16:creationId xmlns:a16="http://schemas.microsoft.com/office/drawing/2014/main" id="{18413DF0-3579-492A-901C-5C8C653D2565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7938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List" preserve="1" userDrawn="1">
  <p:cSld name="6_Title and Lis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43;p18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834" y="0"/>
            <a:ext cx="14181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9" name="Groupe 4"/>
          <p:cNvGrpSpPr>
            <a:grpSpLocks noChangeAspect="1"/>
          </p:cNvGrpSpPr>
          <p:nvPr userDrawn="1"/>
        </p:nvGrpSpPr>
        <p:grpSpPr bwMode="auto">
          <a:xfrm>
            <a:off x="9762067" y="-196850"/>
            <a:ext cx="2800351" cy="1241425"/>
            <a:chOff x="7322169" y="-147475"/>
            <a:chExt cx="2099304" cy="930907"/>
          </a:xfrm>
        </p:grpSpPr>
        <p:sp>
          <p:nvSpPr>
            <p:cNvPr id="10" name="Rectangle 1"/>
            <p:cNvSpPr/>
            <p:nvPr userDrawn="1"/>
          </p:nvSpPr>
          <p:spPr>
            <a:xfrm>
              <a:off x="7322169" y="-49861"/>
              <a:ext cx="1820032" cy="833293"/>
            </a:xfrm>
            <a:custGeom>
              <a:avLst/>
              <a:gdLst>
                <a:gd name="connsiteX0" fmla="*/ 0 w 1493971"/>
                <a:gd name="connsiteY0" fmla="*/ 0 h 611597"/>
                <a:gd name="connsiteX1" fmla="*/ 1493971 w 1493971"/>
                <a:gd name="connsiteY1" fmla="*/ 0 h 611597"/>
                <a:gd name="connsiteX2" fmla="*/ 1493971 w 1493971"/>
                <a:gd name="connsiteY2" fmla="*/ 611597 h 611597"/>
                <a:gd name="connsiteX3" fmla="*/ 0 w 1493971"/>
                <a:gd name="connsiteY3" fmla="*/ 611597 h 611597"/>
                <a:gd name="connsiteX4" fmla="*/ 0 w 1493971"/>
                <a:gd name="connsiteY4" fmla="*/ 0 h 611597"/>
                <a:gd name="connsiteX0" fmla="*/ 0 w 1494012"/>
                <a:gd name="connsiteY0" fmla="*/ 0 h 611597"/>
                <a:gd name="connsiteX1" fmla="*/ 1493971 w 1494012"/>
                <a:gd name="connsiteY1" fmla="*/ 0 h 611597"/>
                <a:gd name="connsiteX2" fmla="*/ 1494012 w 1494012"/>
                <a:gd name="connsiteY2" fmla="*/ 406400 h 611597"/>
                <a:gd name="connsiteX3" fmla="*/ 1493971 w 1494012"/>
                <a:gd name="connsiteY3" fmla="*/ 611597 h 611597"/>
                <a:gd name="connsiteX4" fmla="*/ 0 w 1494012"/>
                <a:gd name="connsiteY4" fmla="*/ 611597 h 611597"/>
                <a:gd name="connsiteX5" fmla="*/ 0 w 1494012"/>
                <a:gd name="connsiteY5" fmla="*/ 0 h 611597"/>
                <a:gd name="connsiteX0" fmla="*/ 0 w 1500362"/>
                <a:gd name="connsiteY0" fmla="*/ 0 h 611597"/>
                <a:gd name="connsiteX1" fmla="*/ 1493971 w 1500362"/>
                <a:gd name="connsiteY1" fmla="*/ 0 h 611597"/>
                <a:gd name="connsiteX2" fmla="*/ 1500362 w 1500362"/>
                <a:gd name="connsiteY2" fmla="*/ 307975 h 611597"/>
                <a:gd name="connsiteX3" fmla="*/ 1493971 w 1500362"/>
                <a:gd name="connsiteY3" fmla="*/ 611597 h 611597"/>
                <a:gd name="connsiteX4" fmla="*/ 0 w 1500362"/>
                <a:gd name="connsiteY4" fmla="*/ 611597 h 611597"/>
                <a:gd name="connsiteX5" fmla="*/ 0 w 1500362"/>
                <a:gd name="connsiteY5" fmla="*/ 0 h 61159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11597 h 643347"/>
                <a:gd name="connsiteX5" fmla="*/ 0 w 1811471"/>
                <a:gd name="connsiteY5" fmla="*/ 0 h 643347"/>
                <a:gd name="connsiteX0" fmla="*/ 0 w 1811471"/>
                <a:gd name="connsiteY0" fmla="*/ 0 h 643347"/>
                <a:gd name="connsiteX1" fmla="*/ 1493971 w 1811471"/>
                <a:gd name="connsiteY1" fmla="*/ 0 h 643347"/>
                <a:gd name="connsiteX2" fmla="*/ 1500362 w 1811471"/>
                <a:gd name="connsiteY2" fmla="*/ 307975 h 643347"/>
                <a:gd name="connsiteX3" fmla="*/ 1811471 w 1811471"/>
                <a:gd name="connsiteY3" fmla="*/ 643347 h 643347"/>
                <a:gd name="connsiteX4" fmla="*/ 0 w 1811471"/>
                <a:gd name="connsiteY4" fmla="*/ 633822 h 643347"/>
                <a:gd name="connsiteX5" fmla="*/ 0 w 1811471"/>
                <a:gd name="connsiteY5" fmla="*/ 0 h 643347"/>
                <a:gd name="connsiteX0" fmla="*/ 0 w 1824171"/>
                <a:gd name="connsiteY0" fmla="*/ 0 h 633822"/>
                <a:gd name="connsiteX1" fmla="*/ 1493971 w 1824171"/>
                <a:gd name="connsiteY1" fmla="*/ 0 h 633822"/>
                <a:gd name="connsiteX2" fmla="*/ 1500362 w 1824171"/>
                <a:gd name="connsiteY2" fmla="*/ 307975 h 633822"/>
                <a:gd name="connsiteX3" fmla="*/ 1824171 w 1824171"/>
                <a:gd name="connsiteY3" fmla="*/ 633822 h 633822"/>
                <a:gd name="connsiteX4" fmla="*/ 0 w 1824171"/>
                <a:gd name="connsiteY4" fmla="*/ 633822 h 633822"/>
                <a:gd name="connsiteX5" fmla="*/ 0 w 1824171"/>
                <a:gd name="connsiteY5" fmla="*/ 0 h 633822"/>
                <a:gd name="connsiteX0" fmla="*/ 0 w 1824171"/>
                <a:gd name="connsiteY0" fmla="*/ 0 h 633822"/>
                <a:gd name="connsiteX1" fmla="*/ 1493971 w 1824171"/>
                <a:gd name="connsiteY1" fmla="*/ 0 h 633822"/>
                <a:gd name="connsiteX2" fmla="*/ 1500362 w 1824171"/>
                <a:gd name="connsiteY2" fmla="*/ 307975 h 633822"/>
                <a:gd name="connsiteX3" fmla="*/ 1824171 w 1824171"/>
                <a:gd name="connsiteY3" fmla="*/ 633822 h 633822"/>
                <a:gd name="connsiteX4" fmla="*/ 0 w 1824171"/>
                <a:gd name="connsiteY4" fmla="*/ 633822 h 633822"/>
                <a:gd name="connsiteX5" fmla="*/ 0 w 1824171"/>
                <a:gd name="connsiteY5" fmla="*/ 0 h 633822"/>
                <a:gd name="connsiteX0" fmla="*/ 15875 w 1840046"/>
                <a:gd name="connsiteY0" fmla="*/ 0 h 633822"/>
                <a:gd name="connsiteX1" fmla="*/ 1509846 w 1840046"/>
                <a:gd name="connsiteY1" fmla="*/ 0 h 633822"/>
                <a:gd name="connsiteX2" fmla="*/ 1516237 w 1840046"/>
                <a:gd name="connsiteY2" fmla="*/ 307975 h 633822"/>
                <a:gd name="connsiteX3" fmla="*/ 1840046 w 1840046"/>
                <a:gd name="connsiteY3" fmla="*/ 633822 h 633822"/>
                <a:gd name="connsiteX4" fmla="*/ 0 w 1840046"/>
                <a:gd name="connsiteY4" fmla="*/ 544922 h 633822"/>
                <a:gd name="connsiteX5" fmla="*/ 15875 w 1840046"/>
                <a:gd name="connsiteY5" fmla="*/ 0 h 633822"/>
                <a:gd name="connsiteX0" fmla="*/ 6350 w 1830521"/>
                <a:gd name="connsiteY0" fmla="*/ 0 h 633822"/>
                <a:gd name="connsiteX1" fmla="*/ 1500321 w 1830521"/>
                <a:gd name="connsiteY1" fmla="*/ 0 h 633822"/>
                <a:gd name="connsiteX2" fmla="*/ 1506712 w 1830521"/>
                <a:gd name="connsiteY2" fmla="*/ 307975 h 633822"/>
                <a:gd name="connsiteX3" fmla="*/ 1830521 w 1830521"/>
                <a:gd name="connsiteY3" fmla="*/ 633822 h 633822"/>
                <a:gd name="connsiteX4" fmla="*/ 0 w 1830521"/>
                <a:gd name="connsiteY4" fmla="*/ 605247 h 633822"/>
                <a:gd name="connsiteX5" fmla="*/ 6350 w 1830521"/>
                <a:gd name="connsiteY5" fmla="*/ 0 h 633822"/>
                <a:gd name="connsiteX0" fmla="*/ 6350 w 1801946"/>
                <a:gd name="connsiteY0" fmla="*/ 0 h 605247"/>
                <a:gd name="connsiteX1" fmla="*/ 1500321 w 1801946"/>
                <a:gd name="connsiteY1" fmla="*/ 0 h 605247"/>
                <a:gd name="connsiteX2" fmla="*/ 1506712 w 1801946"/>
                <a:gd name="connsiteY2" fmla="*/ 307975 h 605247"/>
                <a:gd name="connsiteX3" fmla="*/ 1801946 w 1801946"/>
                <a:gd name="connsiteY3" fmla="*/ 598897 h 605247"/>
                <a:gd name="connsiteX4" fmla="*/ 0 w 1801946"/>
                <a:gd name="connsiteY4" fmla="*/ 605247 h 605247"/>
                <a:gd name="connsiteX5" fmla="*/ 6350 w 1801946"/>
                <a:gd name="connsiteY5" fmla="*/ 0 h 60524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00321 w 1808296"/>
                <a:gd name="connsiteY1" fmla="*/ 0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0 h 611597"/>
                <a:gd name="connsiteX1" fmla="*/ 1512227 w 1808296"/>
                <a:gd name="connsiteY1" fmla="*/ 4763 h 611597"/>
                <a:gd name="connsiteX2" fmla="*/ 1506712 w 1808296"/>
                <a:gd name="connsiteY2" fmla="*/ 307975 h 611597"/>
                <a:gd name="connsiteX3" fmla="*/ 1808296 w 1808296"/>
                <a:gd name="connsiteY3" fmla="*/ 611597 h 611597"/>
                <a:gd name="connsiteX4" fmla="*/ 0 w 1808296"/>
                <a:gd name="connsiteY4" fmla="*/ 605247 h 611597"/>
                <a:gd name="connsiteX5" fmla="*/ 6350 w 1808296"/>
                <a:gd name="connsiteY5" fmla="*/ 0 h 611597"/>
                <a:gd name="connsiteX0" fmla="*/ 6350 w 1808296"/>
                <a:gd name="connsiteY0" fmla="*/ 28575 h 640172"/>
                <a:gd name="connsiteX1" fmla="*/ 1509846 w 1808296"/>
                <a:gd name="connsiteY1" fmla="*/ 0 h 640172"/>
                <a:gd name="connsiteX2" fmla="*/ 1506712 w 1808296"/>
                <a:gd name="connsiteY2" fmla="*/ 336550 h 640172"/>
                <a:gd name="connsiteX3" fmla="*/ 1808296 w 1808296"/>
                <a:gd name="connsiteY3" fmla="*/ 640172 h 640172"/>
                <a:gd name="connsiteX4" fmla="*/ 0 w 1808296"/>
                <a:gd name="connsiteY4" fmla="*/ 633822 h 640172"/>
                <a:gd name="connsiteX5" fmla="*/ 6350 w 1808296"/>
                <a:gd name="connsiteY5" fmla="*/ 28575 h 640172"/>
                <a:gd name="connsiteX0" fmla="*/ 8731 w 1808296"/>
                <a:gd name="connsiteY0" fmla="*/ 0 h 656841"/>
                <a:gd name="connsiteX1" fmla="*/ 1509846 w 1808296"/>
                <a:gd name="connsiteY1" fmla="*/ 16669 h 656841"/>
                <a:gd name="connsiteX2" fmla="*/ 1506712 w 1808296"/>
                <a:gd name="connsiteY2" fmla="*/ 353219 h 656841"/>
                <a:gd name="connsiteX3" fmla="*/ 1808296 w 1808296"/>
                <a:gd name="connsiteY3" fmla="*/ 656841 h 656841"/>
                <a:gd name="connsiteX4" fmla="*/ 0 w 1808296"/>
                <a:gd name="connsiteY4" fmla="*/ 650491 h 656841"/>
                <a:gd name="connsiteX5" fmla="*/ 8731 w 1808296"/>
                <a:gd name="connsiteY5" fmla="*/ 0 h 656841"/>
                <a:gd name="connsiteX0" fmla="*/ 8731 w 1808296"/>
                <a:gd name="connsiteY0" fmla="*/ 0 h 656841"/>
                <a:gd name="connsiteX1" fmla="*/ 1509846 w 1808296"/>
                <a:gd name="connsiteY1" fmla="*/ 16669 h 656841"/>
                <a:gd name="connsiteX2" fmla="*/ 1506712 w 1808296"/>
                <a:gd name="connsiteY2" fmla="*/ 353219 h 656841"/>
                <a:gd name="connsiteX3" fmla="*/ 1808296 w 1808296"/>
                <a:gd name="connsiteY3" fmla="*/ 656841 h 656841"/>
                <a:gd name="connsiteX4" fmla="*/ 288306 w 1808296"/>
                <a:gd name="connsiteY4" fmla="*/ 647701 h 656841"/>
                <a:gd name="connsiteX5" fmla="*/ 0 w 1808296"/>
                <a:gd name="connsiteY5" fmla="*/ 650491 h 656841"/>
                <a:gd name="connsiteX6" fmla="*/ 8731 w 1808296"/>
                <a:gd name="connsiteY6" fmla="*/ 0 h 656841"/>
                <a:gd name="connsiteX0" fmla="*/ 8731 w 1808296"/>
                <a:gd name="connsiteY0" fmla="*/ 0 h 802482"/>
                <a:gd name="connsiteX1" fmla="*/ 1509846 w 1808296"/>
                <a:gd name="connsiteY1" fmla="*/ 16669 h 802482"/>
                <a:gd name="connsiteX2" fmla="*/ 1506712 w 1808296"/>
                <a:gd name="connsiteY2" fmla="*/ 353219 h 802482"/>
                <a:gd name="connsiteX3" fmla="*/ 1808296 w 1808296"/>
                <a:gd name="connsiteY3" fmla="*/ 656841 h 802482"/>
                <a:gd name="connsiteX4" fmla="*/ 352600 w 1808296"/>
                <a:gd name="connsiteY4" fmla="*/ 802482 h 802482"/>
                <a:gd name="connsiteX5" fmla="*/ 0 w 1808296"/>
                <a:gd name="connsiteY5" fmla="*/ 650491 h 802482"/>
                <a:gd name="connsiteX6" fmla="*/ 8731 w 1808296"/>
                <a:gd name="connsiteY6" fmla="*/ 0 h 802482"/>
                <a:gd name="connsiteX0" fmla="*/ 8731 w 1808296"/>
                <a:gd name="connsiteY0" fmla="*/ 0 h 802482"/>
                <a:gd name="connsiteX1" fmla="*/ 1509846 w 1808296"/>
                <a:gd name="connsiteY1" fmla="*/ 16669 h 802482"/>
                <a:gd name="connsiteX2" fmla="*/ 1506712 w 1808296"/>
                <a:gd name="connsiteY2" fmla="*/ 353219 h 802482"/>
                <a:gd name="connsiteX3" fmla="*/ 1808296 w 1808296"/>
                <a:gd name="connsiteY3" fmla="*/ 656841 h 802482"/>
                <a:gd name="connsiteX4" fmla="*/ 924100 w 1808296"/>
                <a:gd name="connsiteY4" fmla="*/ 742950 h 802482"/>
                <a:gd name="connsiteX5" fmla="*/ 352600 w 1808296"/>
                <a:gd name="connsiteY5" fmla="*/ 802482 h 802482"/>
                <a:gd name="connsiteX6" fmla="*/ 0 w 1808296"/>
                <a:gd name="connsiteY6" fmla="*/ 650491 h 802482"/>
                <a:gd name="connsiteX7" fmla="*/ 8731 w 1808296"/>
                <a:gd name="connsiteY7" fmla="*/ 0 h 802482"/>
                <a:gd name="connsiteX0" fmla="*/ 8731 w 1808296"/>
                <a:gd name="connsiteY0" fmla="*/ 0 h 831056"/>
                <a:gd name="connsiteX1" fmla="*/ 1509846 w 1808296"/>
                <a:gd name="connsiteY1" fmla="*/ 16669 h 831056"/>
                <a:gd name="connsiteX2" fmla="*/ 1506712 w 1808296"/>
                <a:gd name="connsiteY2" fmla="*/ 353219 h 831056"/>
                <a:gd name="connsiteX3" fmla="*/ 1808296 w 1808296"/>
                <a:gd name="connsiteY3" fmla="*/ 656841 h 831056"/>
                <a:gd name="connsiteX4" fmla="*/ 1669431 w 1808296"/>
                <a:gd name="connsiteY4" fmla="*/ 831056 h 831056"/>
                <a:gd name="connsiteX5" fmla="*/ 352600 w 1808296"/>
                <a:gd name="connsiteY5" fmla="*/ 802482 h 831056"/>
                <a:gd name="connsiteX6" fmla="*/ 0 w 1808296"/>
                <a:gd name="connsiteY6" fmla="*/ 650491 h 831056"/>
                <a:gd name="connsiteX7" fmla="*/ 8731 w 1808296"/>
                <a:gd name="connsiteY7" fmla="*/ 0 h 831056"/>
                <a:gd name="connsiteX0" fmla="*/ 8731 w 1808296"/>
                <a:gd name="connsiteY0" fmla="*/ 0 h 831056"/>
                <a:gd name="connsiteX1" fmla="*/ 1509846 w 1808296"/>
                <a:gd name="connsiteY1" fmla="*/ 16669 h 831056"/>
                <a:gd name="connsiteX2" fmla="*/ 1506712 w 1808296"/>
                <a:gd name="connsiteY2" fmla="*/ 353219 h 831056"/>
                <a:gd name="connsiteX3" fmla="*/ 1808296 w 1808296"/>
                <a:gd name="connsiteY3" fmla="*/ 656841 h 831056"/>
                <a:gd name="connsiteX4" fmla="*/ 1669431 w 1808296"/>
                <a:gd name="connsiteY4" fmla="*/ 831056 h 831056"/>
                <a:gd name="connsiteX5" fmla="*/ 347837 w 1808296"/>
                <a:gd name="connsiteY5" fmla="*/ 821532 h 831056"/>
                <a:gd name="connsiteX6" fmla="*/ 0 w 1808296"/>
                <a:gd name="connsiteY6" fmla="*/ 650491 h 831056"/>
                <a:gd name="connsiteX7" fmla="*/ 8731 w 1808296"/>
                <a:gd name="connsiteY7" fmla="*/ 0 h 831056"/>
                <a:gd name="connsiteX0" fmla="*/ 8731 w 1808296"/>
                <a:gd name="connsiteY0" fmla="*/ 0 h 821532"/>
                <a:gd name="connsiteX1" fmla="*/ 1509846 w 1808296"/>
                <a:gd name="connsiteY1" fmla="*/ 16669 h 821532"/>
                <a:gd name="connsiteX2" fmla="*/ 1506712 w 1808296"/>
                <a:gd name="connsiteY2" fmla="*/ 353219 h 821532"/>
                <a:gd name="connsiteX3" fmla="*/ 1808296 w 1808296"/>
                <a:gd name="connsiteY3" fmla="*/ 656841 h 821532"/>
                <a:gd name="connsiteX4" fmla="*/ 1669431 w 1808296"/>
                <a:gd name="connsiteY4" fmla="*/ 821531 h 821532"/>
                <a:gd name="connsiteX5" fmla="*/ 347837 w 1808296"/>
                <a:gd name="connsiteY5" fmla="*/ 821532 h 821532"/>
                <a:gd name="connsiteX6" fmla="*/ 0 w 1808296"/>
                <a:gd name="connsiteY6" fmla="*/ 650491 h 821532"/>
                <a:gd name="connsiteX7" fmla="*/ 8731 w 1808296"/>
                <a:gd name="connsiteY7" fmla="*/ 0 h 821532"/>
                <a:gd name="connsiteX0" fmla="*/ 8731 w 1820202"/>
                <a:gd name="connsiteY0" fmla="*/ 0 h 821532"/>
                <a:gd name="connsiteX1" fmla="*/ 1509846 w 1820202"/>
                <a:gd name="connsiteY1" fmla="*/ 16669 h 821532"/>
                <a:gd name="connsiteX2" fmla="*/ 1506712 w 1820202"/>
                <a:gd name="connsiteY2" fmla="*/ 353219 h 821532"/>
                <a:gd name="connsiteX3" fmla="*/ 1820202 w 1820202"/>
                <a:gd name="connsiteY3" fmla="*/ 675891 h 821532"/>
                <a:gd name="connsiteX4" fmla="*/ 1669431 w 1820202"/>
                <a:gd name="connsiteY4" fmla="*/ 821531 h 821532"/>
                <a:gd name="connsiteX5" fmla="*/ 347837 w 1820202"/>
                <a:gd name="connsiteY5" fmla="*/ 821532 h 821532"/>
                <a:gd name="connsiteX6" fmla="*/ 0 w 1820202"/>
                <a:gd name="connsiteY6" fmla="*/ 650491 h 821532"/>
                <a:gd name="connsiteX7" fmla="*/ 8731 w 1820202"/>
                <a:gd name="connsiteY7" fmla="*/ 0 h 821532"/>
                <a:gd name="connsiteX0" fmla="*/ 8731 w 1820202"/>
                <a:gd name="connsiteY0" fmla="*/ 0 h 826294"/>
                <a:gd name="connsiteX1" fmla="*/ 1509846 w 1820202"/>
                <a:gd name="connsiteY1" fmla="*/ 16669 h 826294"/>
                <a:gd name="connsiteX2" fmla="*/ 1506712 w 1820202"/>
                <a:gd name="connsiteY2" fmla="*/ 353219 h 826294"/>
                <a:gd name="connsiteX3" fmla="*/ 1820202 w 1820202"/>
                <a:gd name="connsiteY3" fmla="*/ 675891 h 826294"/>
                <a:gd name="connsiteX4" fmla="*/ 1669431 w 1820202"/>
                <a:gd name="connsiteY4" fmla="*/ 826294 h 826294"/>
                <a:gd name="connsiteX5" fmla="*/ 347837 w 1820202"/>
                <a:gd name="connsiteY5" fmla="*/ 821532 h 826294"/>
                <a:gd name="connsiteX6" fmla="*/ 0 w 1820202"/>
                <a:gd name="connsiteY6" fmla="*/ 650491 h 826294"/>
                <a:gd name="connsiteX7" fmla="*/ 8731 w 1820202"/>
                <a:gd name="connsiteY7" fmla="*/ 0 h 826294"/>
                <a:gd name="connsiteX0" fmla="*/ 8731 w 1820202"/>
                <a:gd name="connsiteY0" fmla="*/ 0 h 833438"/>
                <a:gd name="connsiteX1" fmla="*/ 1509846 w 1820202"/>
                <a:gd name="connsiteY1" fmla="*/ 16669 h 833438"/>
                <a:gd name="connsiteX2" fmla="*/ 1506712 w 1820202"/>
                <a:gd name="connsiteY2" fmla="*/ 353219 h 833438"/>
                <a:gd name="connsiteX3" fmla="*/ 1820202 w 1820202"/>
                <a:gd name="connsiteY3" fmla="*/ 675891 h 833438"/>
                <a:gd name="connsiteX4" fmla="*/ 1669431 w 1820202"/>
                <a:gd name="connsiteY4" fmla="*/ 826294 h 833438"/>
                <a:gd name="connsiteX5" fmla="*/ 345455 w 1820202"/>
                <a:gd name="connsiteY5" fmla="*/ 833438 h 833438"/>
                <a:gd name="connsiteX6" fmla="*/ 0 w 1820202"/>
                <a:gd name="connsiteY6" fmla="*/ 650491 h 833438"/>
                <a:gd name="connsiteX7" fmla="*/ 8731 w 1820202"/>
                <a:gd name="connsiteY7" fmla="*/ 0 h 83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0202" h="833438">
                  <a:moveTo>
                    <a:pt x="8731" y="0"/>
                  </a:moveTo>
                  <a:lnTo>
                    <a:pt x="1509846" y="16669"/>
                  </a:lnTo>
                  <a:cubicBezTo>
                    <a:pt x="1509860" y="152136"/>
                    <a:pt x="1503516" y="199231"/>
                    <a:pt x="1506712" y="353219"/>
                  </a:cubicBezTo>
                  <a:cubicBezTo>
                    <a:pt x="1557498" y="418443"/>
                    <a:pt x="1660673" y="508273"/>
                    <a:pt x="1820202" y="675891"/>
                  </a:cubicBezTo>
                  <a:lnTo>
                    <a:pt x="1669431" y="826294"/>
                  </a:lnTo>
                  <a:lnTo>
                    <a:pt x="345455" y="833438"/>
                  </a:lnTo>
                  <a:lnTo>
                    <a:pt x="0" y="650491"/>
                  </a:lnTo>
                  <a:cubicBezTo>
                    <a:pt x="2117" y="448742"/>
                    <a:pt x="6614" y="201749"/>
                    <a:pt x="87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800" b="1" dirty="0"/>
                <a:t> </a:t>
              </a: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8769308" y="-147475"/>
              <a:ext cx="652165" cy="771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 b="1"/>
            </a:p>
          </p:txBody>
        </p:sp>
        <p:pic>
          <p:nvPicPr>
            <p:cNvPr id="12" name="Image 7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772" y="210591"/>
              <a:ext cx="678127" cy="35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Google Shape;41;p18"/>
          <p:cNvSpPr txBox="1">
            <a:spLocks noGrp="1"/>
          </p:cNvSpPr>
          <p:nvPr>
            <p:ph type="subTitle" idx="1"/>
          </p:nvPr>
        </p:nvSpPr>
        <p:spPr>
          <a:xfrm>
            <a:off x="480001" y="1222992"/>
            <a:ext cx="10221876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2"/>
          </p:nvPr>
        </p:nvSpPr>
        <p:spPr>
          <a:xfrm>
            <a:off x="489669" y="2152433"/>
            <a:ext cx="10221876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7;p14">
            <a:extLst>
              <a:ext uri="{FF2B5EF4-FFF2-40B4-BE49-F238E27FC236}">
                <a16:creationId xmlns:a16="http://schemas.microsoft.com/office/drawing/2014/main" id="{EF28CBCD-54BB-403A-B908-C823D63E1DDC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0" name="Google Shape;40;p18"/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992254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59193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List" preserve="1" userDrawn="1">
  <p:cSld name="7_Title and Lis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400" y="0"/>
            <a:ext cx="48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43;p1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234" y="280988"/>
            <a:ext cx="90381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Google Shape;40;p18"/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10072388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subTitle" idx="1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2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29236692-4F95-49AC-8273-10EA5040A5EC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007460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7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3;p18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234" y="280988"/>
            <a:ext cx="90381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7;p14">
            <a:extLst>
              <a:ext uri="{FF2B5EF4-FFF2-40B4-BE49-F238E27FC236}">
                <a16:creationId xmlns:a16="http://schemas.microsoft.com/office/drawing/2014/main" id="{DE73D73E-E165-4888-9773-68F120132D4B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76812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8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6;p19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2" descr="Une image contenant draps et couvertures&#10;&#10;Description générée automatiquement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034" y="0"/>
            <a:ext cx="27389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 userDrawn="1"/>
        </p:nvSpPr>
        <p:spPr bwMode="auto">
          <a:xfrm>
            <a:off x="4013200" y="6272214"/>
            <a:ext cx="6004984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</a:t>
            </a:r>
            <a:endParaRPr lang="fr-FR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217" y="5624513"/>
            <a:ext cx="903816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7;p14">
            <a:extLst>
              <a:ext uri="{FF2B5EF4-FFF2-40B4-BE49-F238E27FC236}">
                <a16:creationId xmlns:a16="http://schemas.microsoft.com/office/drawing/2014/main" id="{D6C0BDBD-8C85-4D45-B531-2034DCDACFD3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959456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8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6;p19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6100763"/>
            <a:ext cx="154516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 userDrawn="1"/>
        </p:nvSpPr>
        <p:spPr bwMode="auto">
          <a:xfrm>
            <a:off x="5816600" y="6272213"/>
            <a:ext cx="6004984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000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Content of this presentation is copyright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 </a:t>
            </a:r>
            <a:r>
              <a:rPr lang="en-US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fr-FR" altLang="fr-FR" sz="900">
                <a:solidFill>
                  <a:srgbClr val="D1A769"/>
                </a:solidFill>
                <a:latin typeface="Arial Narrow" panose="020B0606020202030204" pitchFamily="34" charset="0"/>
              </a:rPr>
              <a:t>.</a:t>
            </a:r>
            <a:endParaRPr lang="en-US" altLang="fr-FR" sz="900">
              <a:solidFill>
                <a:srgbClr val="D1A769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234" y="5624513"/>
            <a:ext cx="9038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7;p14">
            <a:extLst>
              <a:ext uri="{FF2B5EF4-FFF2-40B4-BE49-F238E27FC236}">
                <a16:creationId xmlns:a16="http://schemas.microsoft.com/office/drawing/2014/main" id="{A8471FA9-6490-47CE-8AE0-D1A09FAA10B6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522431" y="6247695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1A76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131811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8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;p20"/>
          <p:cNvSpPr txBox="1">
            <a:spLocks noChangeArrowheads="1"/>
          </p:cNvSpPr>
          <p:nvPr userDrawn="1"/>
        </p:nvSpPr>
        <p:spPr bwMode="auto">
          <a:xfrm>
            <a:off x="495300" y="4948238"/>
            <a:ext cx="547158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/>
            </a:pPr>
            <a:r>
              <a:rPr lang="en-US" altLang="fr-FR" sz="1200" b="1">
                <a:solidFill>
                  <a:srgbClr val="05416B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  <a:sym typeface="Arial Narrow" panose="020B0606020202030204" pitchFamily="34" charset="0"/>
              </a:rPr>
              <a:t>European Society for Medical Oncology (ESMO)</a:t>
            </a:r>
            <a:endParaRPr lang="fr-FR" altLang="fr-FR" sz="1200">
              <a:solidFill>
                <a:srgbClr val="05416B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  <a:sym typeface="Arial Narrow" panose="020B0606020202030204" pitchFamily="34" charset="0"/>
            </a:endParaRPr>
          </a:p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/>
            </a:pPr>
            <a:r>
              <a:rPr lang="en-US" altLang="fr-FR" sz="1200">
                <a:solidFill>
                  <a:srgbClr val="05416B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  <a:sym typeface="Arial Narrow" panose="020B0606020202030204" pitchFamily="34" charset="0"/>
              </a:rPr>
              <a:t>Via Ginevra 4, CH-6900 Lugano</a:t>
            </a:r>
            <a:br>
              <a:rPr lang="en-US" altLang="fr-FR" sz="1200">
                <a:solidFill>
                  <a:srgbClr val="05416B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  <a:sym typeface="Arial Narrow" panose="020B0606020202030204" pitchFamily="34" charset="0"/>
              </a:rPr>
            </a:br>
            <a:r>
              <a:rPr lang="en-US" altLang="fr-FR" sz="1200">
                <a:solidFill>
                  <a:srgbClr val="05416B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  <a:sym typeface="Arial Narrow" panose="020B0606020202030204" pitchFamily="34" charset="0"/>
              </a:rPr>
              <a:t>T. +41 (0)91 973 19 00</a:t>
            </a:r>
            <a:br>
              <a:rPr lang="en-US" altLang="fr-FR" sz="1200">
                <a:solidFill>
                  <a:srgbClr val="05416B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  <a:sym typeface="Arial Narrow" panose="020B0606020202030204" pitchFamily="34" charset="0"/>
              </a:rPr>
            </a:br>
            <a:r>
              <a:rPr lang="en-US" altLang="fr-FR" sz="1200">
                <a:solidFill>
                  <a:srgbClr val="05416B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  <a:sym typeface="Arial Narrow" panose="020B0606020202030204" pitchFamily="34" charset="0"/>
              </a:rPr>
              <a:t>esmo@esmo.org</a:t>
            </a:r>
            <a:br>
              <a:rPr lang="en-US" altLang="fr-FR" sz="1200">
                <a:solidFill>
                  <a:srgbClr val="05416B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  <a:sym typeface="Arial Narrow" panose="020B0606020202030204" pitchFamily="34" charset="0"/>
              </a:rPr>
            </a:br>
            <a:endParaRPr lang="fr-FR" altLang="fr-FR" sz="1200">
              <a:solidFill>
                <a:srgbClr val="05416B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  <a:sym typeface="Arial Narrow" panose="020B0606020202030204" pitchFamily="34" charset="0"/>
            </a:endParaRPr>
          </a:p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/>
            </a:pPr>
            <a:r>
              <a:rPr lang="en-US" altLang="fr-FR" sz="1200" b="1">
                <a:solidFill>
                  <a:srgbClr val="05416B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  <a:sym typeface="Arial Narrow" panose="020B0606020202030204" pitchFamily="34" charset="0"/>
              </a:rPr>
              <a:t>esmo.org</a:t>
            </a:r>
            <a:endParaRPr lang="fr-FR" altLang="fr-FR" sz="1200" b="1">
              <a:solidFill>
                <a:srgbClr val="05416B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pic>
        <p:nvPicPr>
          <p:cNvPr id="4" name="Google Shape;51;p20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2"/>
          <a:stretch>
            <a:fillRect/>
          </a:stretch>
        </p:blipFill>
        <p:spPr bwMode="auto">
          <a:xfrm>
            <a:off x="624418" y="596900"/>
            <a:ext cx="24765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68" y="0"/>
            <a:ext cx="6074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1" y="596900"/>
            <a:ext cx="145414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Google Shape;42;p18">
            <a:extLst>
              <a:ext uri="{FF2B5EF4-FFF2-40B4-BE49-F238E27FC236}">
                <a16:creationId xmlns:a16="http://schemas.microsoft.com/office/drawing/2014/main" id="{090400D2-22C2-9A44-81F1-00427A76D76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89669" y="2790716"/>
            <a:ext cx="5344140" cy="159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93127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8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0A3CC8-9D58-42D7-887A-083BA565D074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58722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D7A7136-BFFF-40AD-9DDB-2047BDE23F32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57692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4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22831DF-587D-4492-BDEA-3E712AD73FA1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73440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4F26CB7-B157-4B12-AA70-2F615FE59CCF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529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slideLayout" Target="../slideLayouts/slideLayout157.xml"/><Relationship Id="rId39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52.xml"/><Relationship Id="rId34" Type="http://schemas.openxmlformats.org/officeDocument/2006/relationships/slideLayout" Target="../slideLayouts/slideLayout165.xml"/><Relationship Id="rId42" Type="http://schemas.openxmlformats.org/officeDocument/2006/relationships/theme" Target="../theme/theme12.xml"/><Relationship Id="rId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29" Type="http://schemas.openxmlformats.org/officeDocument/2006/relationships/slideLayout" Target="../slideLayouts/slideLayout160.xml"/><Relationship Id="rId41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55.xml"/><Relationship Id="rId32" Type="http://schemas.openxmlformats.org/officeDocument/2006/relationships/slideLayout" Target="../slideLayouts/slideLayout163.xml"/><Relationship Id="rId37" Type="http://schemas.openxmlformats.org/officeDocument/2006/relationships/slideLayout" Target="../slideLayouts/slideLayout168.xml"/><Relationship Id="rId40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28" Type="http://schemas.openxmlformats.org/officeDocument/2006/relationships/slideLayout" Target="../slideLayouts/slideLayout159.xml"/><Relationship Id="rId36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31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Relationship Id="rId27" Type="http://schemas.openxmlformats.org/officeDocument/2006/relationships/slideLayout" Target="../slideLayouts/slideLayout158.xml"/><Relationship Id="rId30" Type="http://schemas.openxmlformats.org/officeDocument/2006/relationships/slideLayout" Target="../slideLayouts/slideLayout161.xml"/><Relationship Id="rId35" Type="http://schemas.openxmlformats.org/officeDocument/2006/relationships/slideLayout" Target="../slideLayouts/slideLayout166.xml"/><Relationship Id="rId43" Type="http://schemas.openxmlformats.org/officeDocument/2006/relationships/image" Target="../media/image23.png"/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56.xml"/><Relationship Id="rId33" Type="http://schemas.openxmlformats.org/officeDocument/2006/relationships/slideLayout" Target="../slideLayouts/slideLayout164.xml"/><Relationship Id="rId38" Type="http://schemas.openxmlformats.org/officeDocument/2006/relationships/slideLayout" Target="../slideLayouts/slideLayout1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9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  <p:sldLayoutId id="2147484448" r:id="rId1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AA7203-A627-51A9-80AE-B9F2AA0C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112E0-E526-46D8-1FE2-808A86E7B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BB174-C4EA-C29F-220C-CB95D5896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82A42-CAAE-804F-83C8-7B9B43F6E1A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DDE09-1FCA-03A7-61F0-38247AEAE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BA379-12A4-A365-6D65-729DD390F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CCA7D-5B18-3545-BCFB-6B470257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" y="6238559"/>
            <a:ext cx="1219807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3275950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58E9F-ACA0-D8D6-13B2-1A886A290D06}"/>
              </a:ext>
            </a:extLst>
          </p:cNvPr>
          <p:cNvSpPr txBox="1"/>
          <p:nvPr userDrawn="1"/>
        </p:nvSpPr>
        <p:spPr>
          <a:xfrm>
            <a:off x="7578969" y="6383763"/>
            <a:ext cx="2540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DRAFT - Do not distribute</a:t>
            </a:r>
          </a:p>
        </p:txBody>
      </p:sp>
      <p:sp>
        <p:nvSpPr>
          <p:cNvPr id="7" name="MSIPCMContentMarking" descr="{&quot;HashCode&quot;:-242339457,&quot;Placement&quot;:&quot;Footer&quot;,&quot;Top&quot;:503.1945,&quot;Left&quot;:812.5106,&quot;SlideWidth&quot;:960,&quot;SlideHeight&quot;:540}">
            <a:extLst>
              <a:ext uri="{FF2B5EF4-FFF2-40B4-BE49-F238E27FC236}">
                <a16:creationId xmlns:a16="http://schemas.microsoft.com/office/drawing/2014/main" id="{26AA6DAD-E409-4CA5-A486-6F56D37F76F0}"/>
              </a:ext>
            </a:extLst>
          </p:cNvPr>
          <p:cNvSpPr txBox="1"/>
          <p:nvPr userDrawn="1"/>
        </p:nvSpPr>
        <p:spPr>
          <a:xfrm>
            <a:off x="10318885" y="6390570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171351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Courier New" panose="02070309020205020404" pitchFamily="49" charset="0"/>
        <a:buChar char="o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D2690B4F-77B6-4286-9B44-519AE7EBFA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ltGray">
          <a:xfrm flipH="1">
            <a:off x="0" y="6515100"/>
            <a:ext cx="12192000" cy="342900"/>
          </a:xfrm>
          <a:prstGeom prst="rect">
            <a:avLst/>
          </a:prstGeom>
          <a:gradFill flip="none" rotWithShape="1">
            <a:gsLst>
              <a:gs pos="17000">
                <a:srgbClr val="0275AF"/>
              </a:gs>
              <a:gs pos="0">
                <a:schemeClr val="accent1">
                  <a:alpha val="84000"/>
                </a:schemeClr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653ED0A7-2313-4CC3-8668-DA0445A885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29900" y="6636252"/>
            <a:ext cx="1143000" cy="141089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4"/>
          </p:nvPr>
        </p:nvSpPr>
        <p:spPr bwMode="auto">
          <a:xfrm>
            <a:off x="9995649" y="6580747"/>
            <a:ext cx="612887" cy="2067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436DF479-7476-4076-86FD-1C41B7E33810}" type="slidenum">
              <a:rPr lang="en-US" smtClean="0"/>
              <a:pPr/>
              <a:t>‹#›</a:t>
            </a:fld>
            <a:r>
              <a:rPr lang="en-US"/>
              <a:t>     │</a:t>
            </a:r>
            <a:endParaRPr lang="en-US" dirty="0"/>
          </a:p>
        </p:txBody>
      </p:sp>
      <p:sp>
        <p:nvSpPr>
          <p:cNvPr id="4" name="Date Placeholder"/>
          <p:cNvSpPr>
            <a:spLocks noGrp="1"/>
          </p:cNvSpPr>
          <p:nvPr>
            <p:ph type="dt" sz="half" idx="2"/>
          </p:nvPr>
        </p:nvSpPr>
        <p:spPr bwMode="auto">
          <a:xfrm>
            <a:off x="8397277" y="6580747"/>
            <a:ext cx="1460755" cy="2067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D059D0DB-CEB3-4CEE-B31B-221D954110D8}" type="datetime2">
              <a:rPr lang="en-US" smtClean="0"/>
              <a:t>Monday, June 12, 2023</a:t>
            </a:fld>
            <a:endParaRPr lang="en-US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3"/>
          </p:nvPr>
        </p:nvSpPr>
        <p:spPr bwMode="auto">
          <a:xfrm>
            <a:off x="423599" y="6580747"/>
            <a:ext cx="7836061" cy="2067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419100" y="1295400"/>
            <a:ext cx="11353800" cy="4787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419101" y="381000"/>
            <a:ext cx="11353800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41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  <p:sldLayoutId id="2147484607" r:id="rId12"/>
    <p:sldLayoutId id="2147484608" r:id="rId13"/>
    <p:sldLayoutId id="2147484609" r:id="rId14"/>
    <p:sldLayoutId id="2147484610" r:id="rId15"/>
    <p:sldLayoutId id="2147484611" r:id="rId16"/>
    <p:sldLayoutId id="2147484612" r:id="rId17"/>
    <p:sldLayoutId id="2147484613" r:id="rId18"/>
    <p:sldLayoutId id="2147484614" r:id="rId19"/>
    <p:sldLayoutId id="2147484615" r:id="rId20"/>
    <p:sldLayoutId id="2147484616" r:id="rId21"/>
    <p:sldLayoutId id="2147484617" r:id="rId22"/>
    <p:sldLayoutId id="2147484618" r:id="rId23"/>
    <p:sldLayoutId id="2147484619" r:id="rId24"/>
    <p:sldLayoutId id="2147484620" r:id="rId25"/>
    <p:sldLayoutId id="2147484621" r:id="rId26"/>
    <p:sldLayoutId id="2147484622" r:id="rId27"/>
    <p:sldLayoutId id="2147484623" r:id="rId28"/>
    <p:sldLayoutId id="2147484624" r:id="rId29"/>
    <p:sldLayoutId id="2147484625" r:id="rId30"/>
    <p:sldLayoutId id="2147484626" r:id="rId31"/>
    <p:sldLayoutId id="2147484627" r:id="rId32"/>
    <p:sldLayoutId id="2147484628" r:id="rId33"/>
    <p:sldLayoutId id="2147484629" r:id="rId34"/>
    <p:sldLayoutId id="2147484630" r:id="rId35"/>
    <p:sldLayoutId id="2147484631" r:id="rId36"/>
    <p:sldLayoutId id="2147484632" r:id="rId37"/>
    <p:sldLayoutId id="2147484633" r:id="rId38"/>
    <p:sldLayoutId id="2147484634" r:id="rId39"/>
    <p:sldLayoutId id="2147484635" r:id="rId40"/>
    <p:sldLayoutId id="2147484636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746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60425" indent="-1682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3325" indent="-1746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indent="-1682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160">
          <p15:clr>
            <a:srgbClr val="F26B43"/>
          </p15:clr>
        </p15:guide>
        <p15:guide id="11" pos="3840">
          <p15:clr>
            <a:srgbClr val="F26B43"/>
          </p15:clr>
        </p15:guide>
        <p15:guide id="12" pos="264">
          <p15:clr>
            <a:srgbClr val="F26B43"/>
          </p15:clr>
        </p15:guide>
        <p15:guide id="13" pos="7416">
          <p15:clr>
            <a:srgbClr val="F26B43"/>
          </p15:clr>
        </p15:guide>
        <p15:guide id="14" orient="horz" pos="240">
          <p15:clr>
            <a:srgbClr val="F26B43"/>
          </p15:clr>
        </p15:guide>
        <p15:guide id="15" orient="horz" pos="552">
          <p15:clr>
            <a:srgbClr val="F26B43"/>
          </p15:clr>
        </p15:guide>
        <p15:guide id="16" orient="horz" pos="816">
          <p15:clr>
            <a:srgbClr val="F26B43"/>
          </p15:clr>
        </p15:guide>
        <p15:guide id="17" orient="horz" pos="4104">
          <p15:clr>
            <a:srgbClr val="F26B43"/>
          </p15:clr>
        </p15:guide>
        <p15:guide id="18" orient="horz" pos="3816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5748-67D1-4FB5-8347-7DE8BA59D6A9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02877CA-A608-71BC-0D75-7111D808DB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D896B95-7A57-20B8-FD40-CC8EF0C8B2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5E8C41-7F56-B645-9F3D-98EAB45C6AD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5FD834B-3B9A-F66F-E2A5-2141F26AF3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E7D3B98-123E-EC14-9E44-43A6DEEF0F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23C9BA2-BC9E-AA42-A3AB-073BCA4E63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1695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  <p:sldLayoutId id="2147484661" r:id="rId12"/>
    <p:sldLayoutId id="214748466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F696D-14D2-4C10-A56A-0B1AF68693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31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 du masque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3E011D-DC86-4BA3-A5AC-A4DF75C6912E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2292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  <p:sldLayoutId id="2147484491" r:id="rId12"/>
    <p:sldLayoutId id="214748449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F3930E3-B646-11D0-54F0-3693256B3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E13C92-B528-195A-51FA-3DA351D67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ADCEDC-5657-181C-3A49-80D1D988F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3EF29-8F5D-0B40-A266-096F4A231CC4}" type="datetimeFigureOut">
              <a:rPr lang="es-ES" smtClean="0"/>
              <a:t>12/6/23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232CF1-EFE3-3376-A063-4A7932743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1C3F18-592A-F87C-7B86-F3F7DBA4A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E16BD-832B-BB44-A991-D73EDDC500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150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  <p:sldLayoutId id="2147484506" r:id="rId13"/>
    <p:sldLayoutId id="2147484507" r:id="rId14"/>
    <p:sldLayoutId id="21474845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741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56A8FDE-CD3C-473B-917A-0D5AFE477B22}" type="datetimeFigureOut">
              <a:rPr lang="fr-FR"/>
              <a:pPr>
                <a:defRPr/>
              </a:pPr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294A19-A3CE-45FA-9750-0B7AC616C58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2540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  <p:sldLayoutId id="2147484521" r:id="rId12"/>
    <p:sldLayoutId id="214748452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31AF128-7719-4381-B868-C9FACB90FE13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6297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  <p:sldLayoutId id="2147484535" r:id="rId12"/>
    <p:sldLayoutId id="2147484536" r:id="rId13"/>
    <p:sldLayoutId id="214748453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352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  <p:sldLayoutId id="2147484550" r:id="rId12"/>
    <p:sldLayoutId id="2147484551" r:id="rId13"/>
    <p:sldLayoutId id="2147484552" r:id="rId14"/>
    <p:sldLayoutId id="2147484553" r:id="rId15"/>
    <p:sldLayoutId id="214748455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1874006-14A4-4B3E-9B2B-6F33C315CF78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3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  <p:sldLayoutId id="2147484567" r:id="rId12"/>
    <p:sldLayoutId id="2147484568" r:id="rId13"/>
    <p:sldLayoutId id="2147484569" r:id="rId14"/>
    <p:sldLayoutId id="2147484570" r:id="rId15"/>
    <p:sldLayoutId id="214748457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6235383"/>
            <a:ext cx="12198086" cy="635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3275950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5F837-80E1-448C-AC54-B25C30DFC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0352" y="5877493"/>
            <a:ext cx="10982528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5AC2963-AD2E-4CCD-BDDB-466B681EC391}"/>
              </a:ext>
            </a:extLst>
          </p:cNvPr>
          <p:cNvSpPr txBox="1">
            <a:spLocks/>
          </p:cNvSpPr>
          <p:nvPr userDrawn="1"/>
        </p:nvSpPr>
        <p:spPr>
          <a:xfrm>
            <a:off x="3959671" y="6271847"/>
            <a:ext cx="5852160" cy="28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Matthew R. Smith, MD, PhD</a:t>
            </a:r>
          </a:p>
        </p:txBody>
      </p:sp>
      <p:sp>
        <p:nvSpPr>
          <p:cNvPr id="7" name="MSIPCMContentMarking" descr="{&quot;HashCode&quot;:-242339457,&quot;Placement&quot;:&quot;Footer&quot;,&quot;Top&quot;:503.1945,&quot;Left&quot;:812.5106,&quot;SlideWidth&quot;:960,&quot;SlideHeight&quot;:540}">
            <a:extLst>
              <a:ext uri="{FF2B5EF4-FFF2-40B4-BE49-F238E27FC236}">
                <a16:creationId xmlns:a16="http://schemas.microsoft.com/office/drawing/2014/main" id="{50FB26AC-B31D-4D01-B31F-310E1FE6B586}"/>
              </a:ext>
            </a:extLst>
          </p:cNvPr>
          <p:cNvSpPr txBox="1"/>
          <p:nvPr userDrawn="1"/>
        </p:nvSpPr>
        <p:spPr>
          <a:xfrm>
            <a:off x="10318885" y="6390570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162016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Courier New" panose="02070309020205020404" pitchFamily="49" charset="0"/>
        <a:buChar char="o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7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7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7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7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17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42.emf"/><Relationship Id="rId4" Type="http://schemas.openxmlformats.org/officeDocument/2006/relationships/image" Target="../media/image141.emf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7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4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9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8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18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89.xml"/><Relationship Id="rId4" Type="http://schemas.openxmlformats.org/officeDocument/2006/relationships/hyperlink" Target="#_msoanchor_1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8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png"/><Relationship Id="rId5" Type="http://schemas.microsoft.com/office/2007/relationships/hdphoto" Target="../media/hdphoto6.wdp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4.xml"/><Relationship Id="rId6" Type="http://schemas.microsoft.com/office/2007/relationships/hdphoto" Target="../media/hdphoto8.wdp"/><Relationship Id="rId5" Type="http://schemas.openxmlformats.org/officeDocument/2006/relationships/image" Target="../media/image103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9.wdp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7.xml"/><Relationship Id="rId6" Type="http://schemas.microsoft.com/office/2007/relationships/hdphoto" Target="../media/hdphoto11.wdp"/><Relationship Id="rId5" Type="http://schemas.openxmlformats.org/officeDocument/2006/relationships/image" Target="../media/image105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7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113.gif"/><Relationship Id="rId4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2.xml"/><Relationship Id="rId4" Type="http://schemas.microsoft.com/office/2007/relationships/hdphoto" Target="../media/hdphoto15.wdp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7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7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7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17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7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17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7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5FFA0E9-3A99-EA4E-901A-E81B0F171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3312" y="629816"/>
            <a:ext cx="12192000" cy="1143000"/>
          </a:xfrm>
        </p:spPr>
        <p:txBody>
          <a:bodyPr wrap="square"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US" sz="3800" dirty="0"/>
              <a:t>Second Opinion: Investigators Discuss How They </a:t>
            </a:r>
            <a:br>
              <a:rPr lang="en-US" sz="3800" dirty="0"/>
            </a:br>
            <a:r>
              <a:rPr lang="en-US" sz="3800" dirty="0"/>
              <a:t>and Their Colleagues Apply Available Clinical Research </a:t>
            </a:r>
            <a:br>
              <a:rPr lang="en-US" sz="3800" dirty="0"/>
            </a:br>
            <a:r>
              <a:rPr lang="en-US" sz="3800" dirty="0"/>
              <a:t>in the Care of Patients with Prostate Cancer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E30105C-B3D1-1C45-996D-9E0E654A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48" y="5648155"/>
            <a:ext cx="566928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5E19C6F-C502-CD4A-A2BB-D7430F1BC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388" y="3645024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5F8A6CD-FCA1-E840-88A9-EDC709243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2" y="2492896"/>
            <a:ext cx="12192000" cy="9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Saturday, June 3, 2023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7:00 PM – 9:00 PM CT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778C5BE-6C70-DB44-845F-5BFB22C55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2" y="1800309"/>
            <a:ext cx="12192000" cy="54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322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CME Symposium Held in Conjunction with the 2023 ASCO® Annual Meeting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A643E66-527F-8143-B289-74DF2BD16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199764"/>
            <a:ext cx="100584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2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3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Emmanuel S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Antonarakis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</a:t>
            </a:r>
          </a:p>
          <a:p>
            <a:pPr marL="0" marR="0" lvl="0" indent="0" algn="ctr" defTabSz="914400" rtl="0" eaLnBrk="0" fontAlgn="base" latinLnBrk="0" hangingPunct="0">
              <a:lnSpc>
                <a:spcPts val="33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Prof Karim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Fizazi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MD, PhD</a:t>
            </a:r>
          </a:p>
          <a:p>
            <a:pPr marL="0" marR="0" lvl="0" indent="0" algn="ctr" defTabSz="914400" rtl="0" eaLnBrk="0" fontAlgn="base" latinLnBrk="0" hangingPunct="0">
              <a:lnSpc>
                <a:spcPts val="33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Rana R McKay, MD</a:t>
            </a:r>
          </a:p>
          <a:p>
            <a:pPr marL="0" marR="0" lvl="0" indent="0" algn="ctr" defTabSz="914400" rtl="0" eaLnBrk="0" fontAlgn="base" latinLnBrk="0" hangingPunct="0">
              <a:lnSpc>
                <a:spcPts val="33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Alicia K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Morgans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MD, MPH</a:t>
            </a:r>
          </a:p>
          <a:p>
            <a:pPr marL="0" marR="0" lvl="0" indent="0" algn="ctr" defTabSz="914400" rtl="0" eaLnBrk="0" fontAlgn="base" latinLnBrk="0" hangingPunct="0">
              <a:lnSpc>
                <a:spcPts val="33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 Oliver Sartor, MD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9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96752"/>
            <a:ext cx="10512306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 – </a:t>
            </a:r>
            <a:r>
              <a:rPr lang="en-US" sz="2500" dirty="0">
                <a:solidFill>
                  <a:schemeClr val="tx1"/>
                </a:solidFill>
              </a:rPr>
              <a:t>Current Management of Nonmetastatic Prostate Cancer —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Dr </a:t>
            </a:r>
            <a:r>
              <a:rPr lang="en-US" sz="2500" dirty="0" err="1">
                <a:solidFill>
                  <a:schemeClr val="tx1"/>
                </a:solidFill>
              </a:rPr>
              <a:t>Morgans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 – </a:t>
            </a:r>
            <a:r>
              <a:rPr lang="en-US" sz="2500" dirty="0">
                <a:solidFill>
                  <a:schemeClr val="tx1"/>
                </a:solidFill>
              </a:rPr>
              <a:t>New Considerations in Treatment Intensification for Metastatic Hormone-Sensitive Prostate Cancer (</a:t>
            </a:r>
            <a:r>
              <a:rPr lang="en-US" sz="2500" dirty="0" err="1">
                <a:solidFill>
                  <a:schemeClr val="tx1"/>
                </a:solidFill>
              </a:rPr>
              <a:t>mHSPC</a:t>
            </a:r>
            <a:r>
              <a:rPr lang="en-US" sz="2500" dirty="0">
                <a:solidFill>
                  <a:schemeClr val="tx1"/>
                </a:solidFill>
              </a:rPr>
              <a:t>) — Prof </a:t>
            </a:r>
            <a:r>
              <a:rPr lang="en-US" sz="2500" dirty="0" err="1">
                <a:solidFill>
                  <a:schemeClr val="tx1"/>
                </a:solidFill>
              </a:rPr>
              <a:t>Fizazi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 – </a:t>
            </a:r>
            <a:r>
              <a:rPr lang="en-US" sz="2500" dirty="0">
                <a:solidFill>
                  <a:schemeClr val="tx1"/>
                </a:solidFill>
              </a:rPr>
              <a:t>Available and Emerging Strategies for Newly Diagnosed Metastatic Castration-Resistant Prostate Cancer (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) — Dr McKay</a:t>
            </a: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 – </a:t>
            </a:r>
            <a:r>
              <a:rPr lang="en-US" sz="2500" dirty="0">
                <a:solidFill>
                  <a:schemeClr val="tx1"/>
                </a:solidFill>
              </a:rPr>
              <a:t>Identification and Management of 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 with a Homologous Recombination Repair (HRR) Gene Abnormality — Dr </a:t>
            </a:r>
            <a:r>
              <a:rPr lang="en-US" sz="2500" dirty="0" err="1">
                <a:solidFill>
                  <a:schemeClr val="tx1"/>
                </a:solidFill>
              </a:rPr>
              <a:t>Antonarakis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 – </a:t>
            </a:r>
            <a:r>
              <a:rPr lang="en-US" sz="2500" dirty="0">
                <a:solidFill>
                  <a:schemeClr val="tx1"/>
                </a:solidFill>
              </a:rPr>
              <a:t>Management of Progressive 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 — Dr Sartor</a:t>
            </a:r>
          </a:p>
        </p:txBody>
      </p:sp>
    </p:spTree>
    <p:extLst>
      <p:ext uri="{BB962C8B-B14F-4D97-AF65-F5344CB8AC3E}">
        <p14:creationId xmlns:p14="http://schemas.microsoft.com/office/powerpoint/2010/main" val="42851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780" y="45644"/>
            <a:ext cx="11058088" cy="934069"/>
          </a:xfrm>
        </p:spPr>
        <p:txBody>
          <a:bodyPr>
            <a:normAutofit/>
          </a:bodyPr>
          <a:lstStyle/>
          <a:p>
            <a:r>
              <a:rPr lang="en-US" b="1" dirty="0"/>
              <a:t>TRITON2: Objective response rate (ORR)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515" y="979713"/>
            <a:ext cx="9430513" cy="570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15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213" y="69751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Rucaparib</a:t>
            </a:r>
            <a:r>
              <a:rPr lang="en-US" sz="4800" b="1" dirty="0"/>
              <a:t> for </a:t>
            </a:r>
            <a:r>
              <a:rPr lang="en-US" sz="4800" b="1" i="1" dirty="0"/>
              <a:t>BRCA1/2</a:t>
            </a:r>
            <a:r>
              <a:rPr lang="en-US" sz="4800" b="1" dirty="0"/>
              <a:t>-mutated </a:t>
            </a:r>
            <a:r>
              <a:rPr lang="en-US" sz="4800" b="1" dirty="0" err="1"/>
              <a:t>mCRPC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23" y="2328417"/>
            <a:ext cx="11863860" cy="331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781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65" y="260552"/>
            <a:ext cx="11058088" cy="1325563"/>
          </a:xfrm>
        </p:spPr>
        <p:txBody>
          <a:bodyPr>
            <a:normAutofit/>
          </a:bodyPr>
          <a:lstStyle/>
          <a:p>
            <a:r>
              <a:rPr lang="en-US" sz="4600" b="1" dirty="0"/>
              <a:t>TRITON3: Randomized phase III trial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2" y="1703989"/>
            <a:ext cx="10769773" cy="4201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017" y="6097667"/>
            <a:ext cx="528882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Ryan CJ et al. ASCO GU 2019;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TPS389; NCT02975934.</a:t>
            </a:r>
          </a:p>
        </p:txBody>
      </p:sp>
    </p:spTree>
    <p:extLst>
      <p:ext uri="{BB962C8B-B14F-4D97-AF65-F5344CB8AC3E}">
        <p14:creationId xmlns:p14="http://schemas.microsoft.com/office/powerpoint/2010/main" val="3819868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613" y="287445"/>
            <a:ext cx="11058088" cy="997070"/>
          </a:xfrm>
        </p:spPr>
        <p:txBody>
          <a:bodyPr>
            <a:normAutofit/>
          </a:bodyPr>
          <a:lstStyle/>
          <a:p>
            <a:r>
              <a:rPr lang="en-US" b="1" dirty="0"/>
              <a:t>TRITON3: </a:t>
            </a:r>
            <a:r>
              <a:rPr lang="en-US" sz="4200" b="1" dirty="0" err="1"/>
              <a:t>rPFS</a:t>
            </a:r>
            <a:r>
              <a:rPr lang="en-US" sz="4200" b="1" dirty="0"/>
              <a:t> in ITT population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15D8D-14AD-E424-1309-3CB34CD2CB0F}"/>
              </a:ext>
            </a:extLst>
          </p:cNvPr>
          <p:cNvSpPr txBox="1">
            <a:spLocks/>
          </p:cNvSpPr>
          <p:nvPr/>
        </p:nvSpPr>
        <p:spPr>
          <a:xfrm>
            <a:off x="385916" y="6439751"/>
            <a:ext cx="10052305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K,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2023; 388: 719-32.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E2417-FFFC-3246-24BA-7A48F98D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20" y="1284515"/>
            <a:ext cx="10172159" cy="49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63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613" y="386062"/>
            <a:ext cx="11058088" cy="1325563"/>
          </a:xfrm>
        </p:spPr>
        <p:txBody>
          <a:bodyPr>
            <a:normAutofit/>
          </a:bodyPr>
          <a:lstStyle/>
          <a:p>
            <a:r>
              <a:rPr lang="en-US" b="1" dirty="0"/>
              <a:t>TRITON3: </a:t>
            </a:r>
            <a:r>
              <a:rPr lang="en-US" sz="4000" b="1" dirty="0" err="1"/>
              <a:t>rPFS</a:t>
            </a:r>
            <a:r>
              <a:rPr lang="en-US" sz="4000" b="1" dirty="0"/>
              <a:t> in </a:t>
            </a:r>
            <a:r>
              <a:rPr lang="en-US" sz="4000" b="1" i="1" dirty="0"/>
              <a:t>BRCA1/2</a:t>
            </a:r>
            <a:r>
              <a:rPr lang="en-US" sz="4000" b="1" dirty="0"/>
              <a:t> and </a:t>
            </a:r>
            <a:r>
              <a:rPr lang="en-US" sz="4000" b="1" i="1" dirty="0"/>
              <a:t>ATM</a:t>
            </a:r>
            <a:r>
              <a:rPr lang="en-US" sz="4000" b="1" dirty="0"/>
              <a:t> subgroups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03" y="1923414"/>
            <a:ext cx="11569598" cy="33235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3315D8D-14AD-E424-1309-3CB34CD2CB0F}"/>
              </a:ext>
            </a:extLst>
          </p:cNvPr>
          <p:cNvSpPr txBox="1">
            <a:spLocks/>
          </p:cNvSpPr>
          <p:nvPr/>
        </p:nvSpPr>
        <p:spPr>
          <a:xfrm>
            <a:off x="393103" y="6341133"/>
            <a:ext cx="10052305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K,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2023; 388: 719-32. </a:t>
            </a:r>
          </a:p>
        </p:txBody>
      </p:sp>
    </p:spTree>
    <p:extLst>
      <p:ext uri="{BB962C8B-B14F-4D97-AF65-F5344CB8AC3E}">
        <p14:creationId xmlns:p14="http://schemas.microsoft.com/office/powerpoint/2010/main" val="36797184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5774" y="2602873"/>
            <a:ext cx="9582487" cy="1325563"/>
          </a:xfrm>
        </p:spPr>
        <p:txBody>
          <a:bodyPr>
            <a:noAutofit/>
          </a:bodyPr>
          <a:lstStyle/>
          <a:p>
            <a:r>
              <a:rPr lang="en-US" sz="2000" b="1" dirty="0"/>
              <a:t> </a:t>
            </a:r>
            <a:r>
              <a:rPr lang="en-US" sz="5500" b="1" dirty="0" err="1"/>
              <a:t>PARPi</a:t>
            </a:r>
            <a:r>
              <a:rPr lang="en-US" sz="5500" b="1" dirty="0"/>
              <a:t>–based </a:t>
            </a:r>
            <a:r>
              <a:rPr lang="en-US" sz="5500" b="1" i="1" dirty="0"/>
              <a:t>combinations</a:t>
            </a:r>
            <a:br>
              <a:rPr lang="en-US" sz="5500" b="1" dirty="0"/>
            </a:br>
            <a:r>
              <a:rPr lang="en-US" sz="4700" b="1" dirty="0"/>
              <a:t>(</a:t>
            </a:r>
            <a:r>
              <a:rPr lang="en-US" sz="4700" b="1" dirty="0" err="1"/>
              <a:t>PROpel</a:t>
            </a:r>
            <a:r>
              <a:rPr lang="en-US" sz="4700" b="1" dirty="0"/>
              <a:t>, MAGNITUDE, &amp; TALAPRO-2)</a:t>
            </a:r>
            <a:endParaRPr lang="en-US" sz="4700" b="1" i="1" dirty="0"/>
          </a:p>
        </p:txBody>
      </p:sp>
    </p:spTree>
    <p:extLst>
      <p:ext uri="{BB962C8B-B14F-4D97-AF65-F5344CB8AC3E}">
        <p14:creationId xmlns:p14="http://schemas.microsoft.com/office/powerpoint/2010/main" val="104051197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08" y="253225"/>
            <a:ext cx="11685561" cy="1325563"/>
          </a:xfrm>
        </p:spPr>
        <p:txBody>
          <a:bodyPr>
            <a:noAutofit/>
          </a:bodyPr>
          <a:lstStyle/>
          <a:p>
            <a:pPr algn="ctr"/>
            <a:r>
              <a:rPr lang="en-US" sz="4267" b="1" u="sng" dirty="0"/>
              <a:t>PROpel</a:t>
            </a:r>
            <a:r>
              <a:rPr lang="en-US" sz="4267" b="1" dirty="0"/>
              <a:t>: Phase III Trial of Abiraterone +/– Olaparib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62" y="1578788"/>
            <a:ext cx="11418876" cy="46421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562" y="5799754"/>
            <a:ext cx="456689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GU 2022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11; NCT03732820.</a:t>
            </a:r>
          </a:p>
        </p:txBody>
      </p:sp>
    </p:spTree>
    <p:extLst>
      <p:ext uri="{BB962C8B-B14F-4D97-AF65-F5344CB8AC3E}">
        <p14:creationId xmlns:p14="http://schemas.microsoft.com/office/powerpoint/2010/main" val="10317348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08" y="38774"/>
            <a:ext cx="11685561" cy="1325563"/>
          </a:xfrm>
        </p:spPr>
        <p:txBody>
          <a:bodyPr>
            <a:noAutofit/>
          </a:bodyPr>
          <a:lstStyle/>
          <a:p>
            <a:pPr algn="ctr"/>
            <a:r>
              <a:rPr lang="en-US" sz="4267" b="1" u="sng" dirty="0"/>
              <a:t>PROpel</a:t>
            </a:r>
            <a:r>
              <a:rPr lang="en-US" sz="4267" b="1" dirty="0"/>
              <a:t>: Radiographic progression-free survival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7" y="1491344"/>
            <a:ext cx="4720528" cy="2604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29" y="4257540"/>
            <a:ext cx="4087828" cy="2328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098" y="1817914"/>
            <a:ext cx="6312546" cy="37248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78661" y="5827087"/>
            <a:ext cx="30950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 Evidence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2022.</a:t>
            </a:r>
          </a:p>
        </p:txBody>
      </p:sp>
    </p:spTree>
    <p:extLst>
      <p:ext uri="{BB962C8B-B14F-4D97-AF65-F5344CB8AC3E}">
        <p14:creationId xmlns:p14="http://schemas.microsoft.com/office/powerpoint/2010/main" val="32436203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4" y="253226"/>
            <a:ext cx="11685561" cy="1074832"/>
          </a:xfrm>
        </p:spPr>
        <p:txBody>
          <a:bodyPr>
            <a:noAutofit/>
          </a:bodyPr>
          <a:lstStyle/>
          <a:p>
            <a:pPr algn="ctr"/>
            <a:r>
              <a:rPr lang="en-US" b="1" u="sng" dirty="0"/>
              <a:t>MAGNITUDE</a:t>
            </a:r>
            <a:r>
              <a:rPr lang="en-US" b="1" dirty="0"/>
              <a:t>: Phase III Trial of Abi +/– Niraparib</a:t>
            </a:r>
            <a:r>
              <a:rPr lang="en-US" sz="4267" b="1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33" y="1469572"/>
            <a:ext cx="10800334" cy="46287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6317" y="6435497"/>
            <a:ext cx="45699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 KN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GU 2022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12; NCT03748641.</a:t>
            </a:r>
          </a:p>
        </p:txBody>
      </p:sp>
    </p:spTree>
    <p:extLst>
      <p:ext uri="{BB962C8B-B14F-4D97-AF65-F5344CB8AC3E}">
        <p14:creationId xmlns:p14="http://schemas.microsoft.com/office/powerpoint/2010/main" val="6312450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14" y="45031"/>
            <a:ext cx="11685561" cy="996051"/>
          </a:xfrm>
        </p:spPr>
        <p:txBody>
          <a:bodyPr>
            <a:noAutofit/>
          </a:bodyPr>
          <a:lstStyle/>
          <a:p>
            <a:pPr algn="ctr"/>
            <a:r>
              <a:rPr lang="en-US" sz="4300" b="1" u="sng" dirty="0"/>
              <a:t>MAGNITUDE</a:t>
            </a:r>
            <a:r>
              <a:rPr lang="en-US" sz="4300" b="1" dirty="0"/>
              <a:t>: Radiographic progression-free survival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37509" y="889696"/>
            <a:ext cx="8668312" cy="2937863"/>
            <a:chOff x="1837509" y="1578788"/>
            <a:chExt cx="7852954" cy="27538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7509" y="1831521"/>
              <a:ext cx="7852954" cy="25011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7518" y="1578788"/>
              <a:ext cx="3602219" cy="61624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820090" y="3774804"/>
            <a:ext cx="8675611" cy="2715645"/>
            <a:chOff x="1837509" y="4200570"/>
            <a:chExt cx="7859566" cy="25921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7509" y="4301282"/>
              <a:ext cx="7859566" cy="24914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5812" y="4200570"/>
              <a:ext cx="3767138" cy="5699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988698" y="6329370"/>
            <a:ext cx="2701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 KN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48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69A5C-8A77-3541-DD52-4D56F0024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15900" marR="0" lvl="1" indent="0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MS PGothic" charset="0"/>
              </a:rPr>
              <a:t>ASCO 2023 Oral Abstracts — Prostate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73668-3213-DA30-DA8E-9C3BB4143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416053"/>
            <a:ext cx="10656322" cy="4799013"/>
          </a:xfrm>
        </p:spPr>
        <p:txBody>
          <a:bodyPr/>
          <a:lstStyle/>
          <a:p>
            <a:pPr marL="285750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Bossi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et al. 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Prostate irradiation in men with de novo, low-volume, metastatic, castration-sensitive prostate cancer (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mCSPC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Results of PEACE-1, a phase 3 randomized trial with a 2x2 design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ASCO 2023;Abstract LBA5000.</a:t>
            </a:r>
          </a:p>
          <a:p>
            <a:pPr marL="285750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Armstrong </a:t>
            </a:r>
            <a:r>
              <a:rPr lang="en-US" sz="2000" b="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and validation of an AI-derived digital pathology-based biomarker to predict benefit of long-term androgen deprivation therapy with radiotherapy in men with localized high-risk prostate cancer across multiple phase III NRG/RTOG trials.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ASCO 2023;Abstract 5001.</a:t>
            </a:r>
          </a:p>
          <a:p>
            <a:pPr marL="285750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Ravi </a:t>
            </a:r>
            <a:r>
              <a:rPr lang="en-US" sz="2000" b="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Prognostic impact of PSA nadir (n) ≥0.1 ng/mL within 6 months (m) after completion of radiotherapy (RT) for localized prostate cancer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 An individual patient-data (IPD) analysis of randomized trials from the ICECAP collaborative.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ASCO 2023;Abstract 5002.</a:t>
            </a:r>
          </a:p>
          <a:p>
            <a:pPr marL="285750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Olmos  </a:t>
            </a:r>
            <a:r>
              <a:rPr lang="en-US" sz="2000" b="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Presence of somatic/germline homologous recombination repair (HRR) mutations and outcomes in metastatic castration-resistant prostate cancer (mCRPC) patients (pts) receiving first‑line (1L) treatment stratified by BRCA status.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ASCO 2023;Abstract 5003.</a:t>
            </a:r>
          </a:p>
          <a:p>
            <a:pPr marL="285750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36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4" y="133880"/>
            <a:ext cx="11685561" cy="1325563"/>
          </a:xfrm>
        </p:spPr>
        <p:txBody>
          <a:bodyPr>
            <a:noAutofit/>
          </a:bodyPr>
          <a:lstStyle/>
          <a:p>
            <a:pPr algn="ctr"/>
            <a:r>
              <a:rPr lang="en-US" sz="4267" b="1" u="sng" dirty="0"/>
              <a:t>TALAPRO-2</a:t>
            </a:r>
            <a:r>
              <a:rPr lang="en-US" sz="4267" b="1" dirty="0"/>
              <a:t>: Phase III Trial of </a:t>
            </a:r>
            <a:r>
              <a:rPr lang="en-US" sz="4267" b="1" dirty="0" err="1"/>
              <a:t>Enza</a:t>
            </a:r>
            <a:r>
              <a:rPr lang="en-US" sz="4267" b="1" dirty="0"/>
              <a:t> +/– Talazoparib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32" y="1476613"/>
            <a:ext cx="11112651" cy="45625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480" y="6199323"/>
            <a:ext cx="5452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Agarwal 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2022;18:425-436; NCT03395197.</a:t>
            </a:r>
          </a:p>
        </p:txBody>
      </p:sp>
    </p:spTree>
    <p:extLst>
      <p:ext uri="{BB962C8B-B14F-4D97-AF65-F5344CB8AC3E}">
        <p14:creationId xmlns:p14="http://schemas.microsoft.com/office/powerpoint/2010/main" val="30165396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8" y="134266"/>
            <a:ext cx="11685561" cy="1325563"/>
          </a:xfrm>
        </p:spPr>
        <p:txBody>
          <a:bodyPr>
            <a:noAutofit/>
          </a:bodyPr>
          <a:lstStyle/>
          <a:p>
            <a:pPr algn="ctr"/>
            <a:r>
              <a:rPr lang="en-US" sz="4267" b="1" u="sng" dirty="0"/>
              <a:t>TALAPRO-2</a:t>
            </a:r>
            <a:r>
              <a:rPr lang="en-US" sz="4267" b="1" dirty="0"/>
              <a:t>: Phase III Trial of </a:t>
            </a:r>
            <a:r>
              <a:rPr lang="en-US" sz="4267" b="1" dirty="0" err="1"/>
              <a:t>Enza</a:t>
            </a:r>
            <a:r>
              <a:rPr lang="en-US" sz="4267" b="1" dirty="0"/>
              <a:t> +/– Talazoparib 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355" y="6382186"/>
            <a:ext cx="393979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Agarwal 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GU 2023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abstr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LBA17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1002" name="Table 4">
            <a:extLst>
              <a:ext uri="{FF2B5EF4-FFF2-40B4-BE49-F238E27FC236}">
                <a16:creationId xmlns:a16="http://schemas.microsoft.com/office/drawing/2014/main" id="{A277C218-3003-4838-BDB5-DD0BA6F7A670}"/>
              </a:ext>
            </a:extLst>
          </p:cNvPr>
          <p:cNvGraphicFramePr>
            <a:graphicFrameLocks noGrp="1"/>
          </p:cNvGraphicFramePr>
          <p:nvPr/>
        </p:nvGraphicFramePr>
        <p:xfrm>
          <a:off x="2530298" y="1721309"/>
          <a:ext cx="2820364" cy="1774408"/>
        </p:xfrm>
        <a:graphic>
          <a:graphicData uri="http://schemas.openxmlformats.org/drawingml/2006/table">
            <a:tbl>
              <a:tblPr firstRow="1" bandRow="1"/>
              <a:tblGrid>
                <a:gridCol w="914401">
                  <a:extLst>
                    <a:ext uri="{9D8B030D-6E8A-4147-A177-3AD203B41FA5}">
                      <a16:colId xmlns:a16="http://schemas.microsoft.com/office/drawing/2014/main" val="79705069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2914750878"/>
                    </a:ext>
                  </a:extLst>
                </a:gridCol>
                <a:gridCol w="938297">
                  <a:extLst>
                    <a:ext uri="{9D8B030D-6E8A-4147-A177-3AD203B41FA5}">
                      <a16:colId xmlns:a16="http://schemas.microsoft.com/office/drawing/2014/main" val="1800720905"/>
                    </a:ext>
                  </a:extLst>
                </a:gridCol>
              </a:tblGrid>
              <a:tr h="4184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</a:rPr>
                        <a:t>TALA + ENZA</a:t>
                      </a:r>
                      <a:br>
                        <a:rPr lang="en-GB" sz="9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GB" sz="900" dirty="0">
                          <a:solidFill>
                            <a:schemeClr val="bg1"/>
                          </a:solidFill>
                        </a:rPr>
                        <a:t>(N=402)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PBO + ENZA</a:t>
                      </a:r>
                      <a:br>
                        <a:rPr lang="en-GB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(N=403)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587867"/>
                  </a:ext>
                </a:extLst>
              </a:tr>
              <a:tr h="3983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lang="en-GB" sz="900" b="1">
                          <a:solidFill>
                            <a:schemeClr val="tx1"/>
                          </a:solidFill>
                        </a:rPr>
                        <a:t>Events, n</a:t>
                      </a:r>
                    </a:p>
                  </a:txBody>
                  <a:tcPr marL="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151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191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540918"/>
                  </a:ext>
                </a:extLst>
              </a:tr>
              <a:tr h="51566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lang="en-GB" sz="900" b="1" dirty="0">
                          <a:solidFill>
                            <a:schemeClr val="tx1"/>
                          </a:solidFill>
                        </a:rPr>
                        <a:t>Median (95% CI), months</a:t>
                      </a:r>
                    </a:p>
                  </a:txBody>
                  <a:tcPr marL="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NR</a:t>
                      </a:r>
                      <a:br>
                        <a:rPr lang="en-GB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(27.5–NR)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21.9 </a:t>
                      </a:r>
                      <a:br>
                        <a:rPr lang="en-GB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(16.6–25.1)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4266"/>
                  </a:ext>
                </a:extLst>
              </a:tr>
              <a:tr h="4419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lang="en-GB" sz="900" b="1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GB" sz="900" b="1" baseline="30000">
                        <a:solidFill>
                          <a:schemeClr val="tx1"/>
                        </a:solidFill>
                      </a:endParaRPr>
                    </a:p>
                  </a:txBody>
                  <a:tcPr marL="0" marR="6858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b="1" dirty="0">
                          <a:solidFill>
                            <a:sysClr val="windowText" lastClr="000000"/>
                          </a:solidFill>
                        </a:rPr>
                        <a:t>0.63 (0.51–0.78); P&lt;0.001</a:t>
                      </a:r>
                      <a:endParaRPr lang="en-GB" sz="900" b="1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5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309272"/>
                  </a:ext>
                </a:extLst>
              </a:tr>
            </a:tbl>
          </a:graphicData>
        </a:graphic>
      </p:graphicFrame>
      <p:pic>
        <p:nvPicPr>
          <p:cNvPr id="1003" name="Picture 10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55" y="2801938"/>
            <a:ext cx="5036820" cy="3431177"/>
          </a:xfrm>
          <a:prstGeom prst="rect">
            <a:avLst/>
          </a:prstGeom>
        </p:spPr>
      </p:pic>
      <p:pic>
        <p:nvPicPr>
          <p:cNvPr id="1006" name="Picture 1005"/>
          <p:cNvPicPr>
            <a:picLocks noChangeAspect="1"/>
          </p:cNvPicPr>
          <p:nvPr/>
        </p:nvPicPr>
        <p:blipFill rotWithShape="1">
          <a:blip r:embed="rId4"/>
          <a:srcRect b="6758"/>
          <a:stretch/>
        </p:blipFill>
        <p:spPr>
          <a:xfrm>
            <a:off x="6113196" y="1240747"/>
            <a:ext cx="5030724" cy="2643274"/>
          </a:xfrm>
          <a:prstGeom prst="rect">
            <a:avLst/>
          </a:prstGeom>
        </p:spPr>
      </p:pic>
      <p:cxnSp>
        <p:nvCxnSpPr>
          <p:cNvPr id="1007" name="Straight Connector 1006"/>
          <p:cNvCxnSpPr/>
          <p:nvPr/>
        </p:nvCxnSpPr>
        <p:spPr>
          <a:xfrm>
            <a:off x="8132821" y="1437484"/>
            <a:ext cx="98542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09" name="Picture 1008"/>
          <p:cNvPicPr>
            <a:picLocks noChangeAspect="1"/>
          </p:cNvPicPr>
          <p:nvPr/>
        </p:nvPicPr>
        <p:blipFill rotWithShape="1">
          <a:blip r:embed="rId5"/>
          <a:srcRect b="7464"/>
          <a:stretch/>
        </p:blipFill>
        <p:spPr>
          <a:xfrm>
            <a:off x="6386117" y="4064775"/>
            <a:ext cx="4238244" cy="2625028"/>
          </a:xfrm>
          <a:prstGeom prst="rect">
            <a:avLst/>
          </a:prstGeom>
        </p:spPr>
      </p:pic>
      <p:cxnSp>
        <p:nvCxnSpPr>
          <p:cNvPr id="1010" name="Straight Connector 1009"/>
          <p:cNvCxnSpPr/>
          <p:nvPr/>
        </p:nvCxnSpPr>
        <p:spPr>
          <a:xfrm>
            <a:off x="7616288" y="4271319"/>
            <a:ext cx="210312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0423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163" t="10125" r="17792" b="38270"/>
          <a:stretch/>
        </p:blipFill>
        <p:spPr>
          <a:xfrm>
            <a:off x="1131347" y="1370882"/>
            <a:ext cx="9019712" cy="502640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A3A8D6-2ED2-BA6F-6F4B-13B8862650DB}"/>
              </a:ext>
            </a:extLst>
          </p:cNvPr>
          <p:cNvSpPr/>
          <p:nvPr/>
        </p:nvSpPr>
        <p:spPr>
          <a:xfrm>
            <a:off x="3813163" y="4902506"/>
            <a:ext cx="6288701" cy="1553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906" y="144392"/>
            <a:ext cx="10515600" cy="1325563"/>
          </a:xfrm>
        </p:spPr>
        <p:txBody>
          <a:bodyPr/>
          <a:lstStyle/>
          <a:p>
            <a:r>
              <a:rPr lang="en-US" b="1" dirty="0"/>
              <a:t>ODAC Meeting (on </a:t>
            </a:r>
            <a:r>
              <a:rPr lang="en-US" b="1" dirty="0" err="1"/>
              <a:t>PROpel</a:t>
            </a:r>
            <a:r>
              <a:rPr lang="en-US" b="1" dirty="0"/>
              <a:t>) – 4/28/2023</a:t>
            </a:r>
            <a:endParaRPr lang="en-US" sz="2500" b="1" dirty="0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8265132" y="5707368"/>
            <a:ext cx="23991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890578" y="5992986"/>
            <a:ext cx="3094116" cy="174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090136" y="5996653"/>
            <a:ext cx="816746" cy="173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F7916C-D064-F324-B419-DA6D0145EA9B}"/>
              </a:ext>
            </a:extLst>
          </p:cNvPr>
          <p:cNvCxnSpPr/>
          <p:nvPr/>
        </p:nvCxnSpPr>
        <p:spPr>
          <a:xfrm>
            <a:off x="4322476" y="4942339"/>
            <a:ext cx="9854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6DBC7B0-033C-BF62-E789-9552AECD357B}"/>
              </a:ext>
            </a:extLst>
          </p:cNvPr>
          <p:cNvSpPr txBox="1"/>
          <p:nvPr/>
        </p:nvSpPr>
        <p:spPr>
          <a:xfrm>
            <a:off x="3813163" y="4649026"/>
            <a:ext cx="7009611" cy="1361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an 11-to-1 vote, the FDA’s Oncologic Drugs Advisory Committee (ODAC) voted the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indication of the PARP inhibitor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olaparib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combination with abiraterone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acetate and prednisone or prednisolone for the initial treatment of patients with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metastatic castration-resistant prostate cancer (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should be restricted to patients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whose tumors harbor a BRCA mutation.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59087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906" y="218823"/>
            <a:ext cx="10515600" cy="1325563"/>
          </a:xfrm>
        </p:spPr>
        <p:txBody>
          <a:bodyPr/>
          <a:lstStyle/>
          <a:p>
            <a:r>
              <a:rPr lang="en-US" b="1" dirty="0"/>
              <a:t>FDA Decision (on </a:t>
            </a:r>
            <a:r>
              <a:rPr lang="en-US" b="1" dirty="0" err="1"/>
              <a:t>PROpel</a:t>
            </a:r>
            <a:r>
              <a:rPr lang="en-US" b="1" dirty="0"/>
              <a:t>) – 5/31/2023</a:t>
            </a:r>
            <a:endParaRPr lang="en-US" sz="25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329067" y="1551134"/>
            <a:ext cx="8942369" cy="2792266"/>
            <a:chOff x="1499191" y="1614932"/>
            <a:chExt cx="8942369" cy="27922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2269" t="23900" r="63737" b="49461"/>
            <a:stretch/>
          </p:blipFill>
          <p:spPr>
            <a:xfrm>
              <a:off x="1499191" y="1614932"/>
              <a:ext cx="8942369" cy="279226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444949" y="3359888"/>
              <a:ext cx="5061098" cy="9569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8" name="Picture 4" descr="File:Food and Drug Administration logo.sv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657" y="3452039"/>
              <a:ext cx="1875244" cy="772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3BBC21E-817C-6168-A90D-BBFC9598F9AD}"/>
              </a:ext>
            </a:extLst>
          </p:cNvPr>
          <p:cNvSpPr txBox="1"/>
          <p:nvPr/>
        </p:nvSpPr>
        <p:spPr>
          <a:xfrm>
            <a:off x="2308232" y="4641960"/>
            <a:ext cx="799408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May 31, 2023, the Food and Drug Administration approved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olaparib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abiraterone and prednisone for adult patients with deleterious or suspected deleterious BRCA-mutated (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metastatic castration-resistant prostate cancer (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as determined by an FDA-approved companion diagnostic test.</a:t>
            </a:r>
          </a:p>
        </p:txBody>
      </p:sp>
    </p:spTree>
    <p:extLst>
      <p:ext uri="{BB962C8B-B14F-4D97-AF65-F5344CB8AC3E}">
        <p14:creationId xmlns:p14="http://schemas.microsoft.com/office/powerpoint/2010/main" val="24366728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98" y="346926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112546" y="1685575"/>
            <a:ext cx="10103651" cy="4958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Germline and somatic HRR mutations are common 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Olaparib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approved for HRR-mutated metastatic CRPC, and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Rucaparib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approved for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BRCA1/2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-mutated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(Abi 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improved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rPFS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unselected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MAGNITIDE (Abi 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improved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rPFS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only 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HRRm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TALAPRO-2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improved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rPFS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unselected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patients, and 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HRRm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well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HRRwt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subgroups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 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became FDA-approved for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BRCA1/2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-altered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96928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542B1-A23A-A447-EA4D-A13536DE8388}"/>
              </a:ext>
            </a:extLst>
          </p:cNvPr>
          <p:cNvSpPr/>
          <p:nvPr/>
        </p:nvSpPr>
        <p:spPr bwMode="auto">
          <a:xfrm>
            <a:off x="840278" y="4725144"/>
            <a:ext cx="11088370" cy="457200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96752"/>
            <a:ext cx="10512306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 – </a:t>
            </a:r>
            <a:r>
              <a:rPr lang="en-US" sz="2500" dirty="0">
                <a:solidFill>
                  <a:schemeClr val="tx1"/>
                </a:solidFill>
              </a:rPr>
              <a:t>Current Management of Nonmetastatic Prostate Cancer —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Dr </a:t>
            </a:r>
            <a:r>
              <a:rPr lang="en-US" sz="2500" dirty="0" err="1">
                <a:solidFill>
                  <a:schemeClr val="tx1"/>
                </a:solidFill>
              </a:rPr>
              <a:t>Morgans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 – </a:t>
            </a:r>
            <a:r>
              <a:rPr lang="en-US" sz="2500" dirty="0">
                <a:solidFill>
                  <a:schemeClr val="tx1"/>
                </a:solidFill>
              </a:rPr>
              <a:t>New Considerations in Treatment Intensification for Metastatic Hormone-Sensitive Prostate Cancer (</a:t>
            </a:r>
            <a:r>
              <a:rPr lang="en-US" sz="2500" dirty="0" err="1">
                <a:solidFill>
                  <a:schemeClr val="tx1"/>
                </a:solidFill>
              </a:rPr>
              <a:t>mHSPC</a:t>
            </a:r>
            <a:r>
              <a:rPr lang="en-US" sz="2500" dirty="0">
                <a:solidFill>
                  <a:schemeClr val="tx1"/>
                </a:solidFill>
              </a:rPr>
              <a:t>) — Prof </a:t>
            </a:r>
            <a:r>
              <a:rPr lang="en-US" sz="2500" dirty="0" err="1">
                <a:solidFill>
                  <a:schemeClr val="tx1"/>
                </a:solidFill>
              </a:rPr>
              <a:t>Fizazi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 – </a:t>
            </a:r>
            <a:r>
              <a:rPr lang="en-US" sz="2500" dirty="0">
                <a:solidFill>
                  <a:schemeClr val="tx1"/>
                </a:solidFill>
              </a:rPr>
              <a:t>Available and Emerging Strategies for Newly Diagnosed Metastatic Castration-Resistant Prostate Cancer (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) — Dr McKay</a:t>
            </a: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 – </a:t>
            </a:r>
            <a:r>
              <a:rPr lang="en-US" sz="2500" dirty="0">
                <a:solidFill>
                  <a:schemeClr val="tx1"/>
                </a:solidFill>
              </a:rPr>
              <a:t>Identification and Management of 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 with a Homologous Recombination Repair (HRR) Gene Abnormality — Dr </a:t>
            </a:r>
            <a:r>
              <a:rPr lang="en-US" sz="2500" dirty="0" err="1">
                <a:solidFill>
                  <a:schemeClr val="tx1"/>
                </a:solidFill>
              </a:rPr>
              <a:t>Antonarakis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5 – Management of Progressive </a:t>
            </a:r>
            <a:r>
              <a:rPr lang="en-US" sz="2500" dirty="0" err="1">
                <a:solidFill>
                  <a:schemeClr val="bg1"/>
                </a:solidFill>
              </a:rPr>
              <a:t>mCRPC</a:t>
            </a:r>
            <a:r>
              <a:rPr lang="en-US" sz="2500" dirty="0">
                <a:solidFill>
                  <a:schemeClr val="bg1"/>
                </a:solidFill>
              </a:rPr>
              <a:t> — Dr Sartor</a:t>
            </a:r>
          </a:p>
        </p:txBody>
      </p:sp>
    </p:spTree>
    <p:extLst>
      <p:ext uri="{BB962C8B-B14F-4D97-AF65-F5344CB8AC3E}">
        <p14:creationId xmlns:p14="http://schemas.microsoft.com/office/powerpoint/2010/main" val="215133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623392" y="332656"/>
            <a:ext cx="10633396" cy="1656183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77090"/>
            <a:ext cx="10241774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77-year-old man with </a:t>
            </a:r>
            <a:r>
              <a:rPr lang="en-US" dirty="0" err="1">
                <a:solidFill>
                  <a:schemeClr val="bg1"/>
                </a:solidFill>
              </a:rPr>
              <a:t>multiregimen</a:t>
            </a:r>
            <a:r>
              <a:rPr lang="en-US" dirty="0">
                <a:solidFill>
                  <a:schemeClr val="bg1"/>
                </a:solidFill>
              </a:rPr>
              <a:t>-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refractory </a:t>
            </a:r>
            <a:r>
              <a:rPr lang="en-US" dirty="0" err="1">
                <a:solidFill>
                  <a:schemeClr val="bg1"/>
                </a:solidFill>
              </a:rPr>
              <a:t>mCRPC</a:t>
            </a:r>
            <a:r>
              <a:rPr lang="en-US" dirty="0">
                <a:solidFill>
                  <a:schemeClr val="bg1"/>
                </a:solidFill>
              </a:rPr>
              <a:t> and a gBRCA2 mutation receives </a:t>
            </a:r>
            <a:r>
              <a:rPr lang="en-US" dirty="0" err="1">
                <a:solidFill>
                  <a:schemeClr val="bg1"/>
                </a:solidFill>
              </a:rPr>
              <a:t>olaparib</a:t>
            </a:r>
            <a:r>
              <a:rPr lang="en-US" dirty="0">
                <a:solidFill>
                  <a:schemeClr val="bg1"/>
                </a:solidFill>
              </a:rPr>
              <a:t> with a sustained response for several years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EFFFE4-B114-2A4C-85CF-2057065564D7}"/>
              </a:ext>
            </a:extLst>
          </p:cNvPr>
          <p:cNvSpPr txBox="1">
            <a:spLocks/>
          </p:cNvSpPr>
          <p:nvPr/>
        </p:nvSpPr>
        <p:spPr bwMode="auto">
          <a:xfrm>
            <a:off x="0" y="6022538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Sandy Srinivas (Stanford, California)</a:t>
            </a:r>
          </a:p>
        </p:txBody>
      </p:sp>
      <p:pic>
        <p:nvPicPr>
          <p:cNvPr id="2" name="Picture 1" descr="A person wearing glasses and a black shirt&#10;&#10;Description automatically generated with low confidence">
            <a:extLst>
              <a:ext uri="{FF2B5EF4-FFF2-40B4-BE49-F238E27FC236}">
                <a16:creationId xmlns:a16="http://schemas.microsoft.com/office/drawing/2014/main" id="{E8D3F210-2BAD-B44D-53F5-D45EAACA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507" y="2204663"/>
            <a:ext cx="6893578" cy="3877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00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623392" y="332656"/>
            <a:ext cx="10633396" cy="1656183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00" y="653031"/>
            <a:ext cx="10353600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65-year-old man with </a:t>
            </a:r>
            <a:r>
              <a:rPr lang="en-US" dirty="0" err="1">
                <a:solidFill>
                  <a:schemeClr val="bg1"/>
                </a:solidFill>
              </a:rPr>
              <a:t>multiregimen</a:t>
            </a:r>
            <a:r>
              <a:rPr lang="en-US" dirty="0">
                <a:solidFill>
                  <a:schemeClr val="bg1"/>
                </a:solidFill>
              </a:rPr>
              <a:t>-refractory PSMA-positive metastatic CRPC currently on a clinical trial due to scarcity of lutetium Lu 177 </a:t>
            </a:r>
            <a:r>
              <a:rPr lang="en-US" dirty="0" err="1">
                <a:solidFill>
                  <a:schemeClr val="bg1"/>
                </a:solidFill>
              </a:rPr>
              <a:t>vipivotide</a:t>
            </a:r>
            <a:r>
              <a:rPr lang="en-US" dirty="0">
                <a:solidFill>
                  <a:schemeClr val="bg1"/>
                </a:solidFill>
              </a:rPr>
              <a:t> tetraxetan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EFFFE4-B114-2A4C-85CF-2057065564D7}"/>
              </a:ext>
            </a:extLst>
          </p:cNvPr>
          <p:cNvSpPr txBox="1">
            <a:spLocks/>
          </p:cNvSpPr>
          <p:nvPr/>
        </p:nvSpPr>
        <p:spPr bwMode="auto">
          <a:xfrm>
            <a:off x="0" y="6022538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Neeraj Agarwal (Salt Lake City, Utah)</a:t>
            </a:r>
          </a:p>
        </p:txBody>
      </p:sp>
      <p:pic>
        <p:nvPicPr>
          <p:cNvPr id="3" name="Picture 2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65D5D2B-4AE5-03B1-ACF8-E18D66F9B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40" y="2117250"/>
            <a:ext cx="7097684" cy="3992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4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CF1E2BCA-D3FE-DC7C-0F66-0021660E22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609600"/>
            <a:ext cx="9144000" cy="1524000"/>
          </a:xfrm>
        </p:spPr>
        <p:txBody>
          <a:bodyPr/>
          <a:lstStyle/>
          <a:p>
            <a:b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Management of Progressive </a:t>
            </a:r>
            <a:r>
              <a:rPr lang="en-US" altLang="en-US" sz="36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mCRPC</a:t>
            </a:r>
            <a:b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With Emphasis on Radium-223, </a:t>
            </a:r>
            <a:r>
              <a:rPr lang="en-US" altLang="en-US" sz="36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Cabazitaxel</a:t>
            </a: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and PSMA-617 Lu-177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6B104692-A279-6914-1413-5599A4D0B41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36813" y="3429000"/>
            <a:ext cx="7359650" cy="2971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b="1" dirty="0">
                <a:cs typeface="Times New Roman" panose="02020603050405020304" pitchFamily="18" charset="0"/>
              </a:rPr>
              <a:t>Oliver Sartor, MD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cs typeface="Times New Roman" panose="02020603050405020304" pitchFamily="18" charset="0"/>
              </a:rPr>
              <a:t>Director of Radiopharmaceutical Clinical Trials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cs typeface="Times New Roman" panose="02020603050405020304" pitchFamily="18" charset="0"/>
              </a:rPr>
              <a:t>Mayo Clinic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cs typeface="Times New Roman" panose="02020603050405020304" pitchFamily="18" charset="0"/>
              </a:rPr>
              <a:t>Rochester, MN</a:t>
            </a:r>
          </a:p>
        </p:txBody>
      </p:sp>
      <p:sp>
        <p:nvSpPr>
          <p:cNvPr id="5124" name="Rectangle 6">
            <a:extLst>
              <a:ext uri="{FF2B5EF4-FFF2-40B4-BE49-F238E27FC236}">
                <a16:creationId xmlns:a16="http://schemas.microsoft.com/office/drawing/2014/main" id="{CC30CB69-0356-850C-6E25-166552D8DB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CB5-FE21-1244-8974-5B56F1C4CCCF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4E909BB0-5A41-CB40-A462-E9014AF4E3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76200"/>
            <a:ext cx="9144000" cy="1565275"/>
          </a:xfrm>
        </p:spPr>
        <p:txBody>
          <a:bodyPr/>
          <a:lstStyle/>
          <a:p>
            <a:pPr eaLnBrk="1" hangingPunct="1">
              <a:lnSpc>
                <a:spcPts val="3920"/>
              </a:lnSpc>
            </a:pP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Standard Therapies Today:</a:t>
            </a:r>
            <a:b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New hormonal agents are moving </a:t>
            </a:r>
            <a:b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earlier and earlier leaving a changed CRPC</a:t>
            </a:r>
          </a:p>
        </p:txBody>
      </p:sp>
      <p:sp>
        <p:nvSpPr>
          <p:cNvPr id="7171" name="Text Box 17">
            <a:extLst>
              <a:ext uri="{FF2B5EF4-FFF2-40B4-BE49-F238E27FC236}">
                <a16:creationId xmlns:a16="http://schemas.microsoft.com/office/drawing/2014/main" id="{09D8A68E-8663-02A1-7DE7-F7D12389B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6262687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DB2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72" name="Text Box 19">
            <a:extLst>
              <a:ext uri="{FF2B5EF4-FFF2-40B4-BE49-F238E27FC236}">
                <a16:creationId xmlns:a16="http://schemas.microsoft.com/office/drawing/2014/main" id="{81596690-B57D-ABA2-7997-C68A98E2F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5805487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DB2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73" name="Freeform 128">
            <a:extLst>
              <a:ext uri="{FF2B5EF4-FFF2-40B4-BE49-F238E27FC236}">
                <a16:creationId xmlns:a16="http://schemas.microsoft.com/office/drawing/2014/main" id="{23F43A63-87E9-6F8F-0082-EE0C2FB7EED0}"/>
              </a:ext>
            </a:extLst>
          </p:cNvPr>
          <p:cNvSpPr>
            <a:spLocks/>
          </p:cNvSpPr>
          <p:nvPr/>
        </p:nvSpPr>
        <p:spPr bwMode="auto">
          <a:xfrm>
            <a:off x="3970338" y="5322888"/>
            <a:ext cx="49212" cy="26987"/>
          </a:xfrm>
          <a:custGeom>
            <a:avLst/>
            <a:gdLst>
              <a:gd name="T0" fmla="*/ 2147483646 w 72"/>
              <a:gd name="T1" fmla="*/ 2147483646 h 44"/>
              <a:gd name="T2" fmla="*/ 2147483646 w 72"/>
              <a:gd name="T3" fmla="*/ 0 h 44"/>
              <a:gd name="T4" fmla="*/ 2147483646 w 72"/>
              <a:gd name="T5" fmla="*/ 0 h 44"/>
              <a:gd name="T6" fmla="*/ 2147483646 w 72"/>
              <a:gd name="T7" fmla="*/ 0 h 44"/>
              <a:gd name="T8" fmla="*/ 2147483646 w 72"/>
              <a:gd name="T9" fmla="*/ 0 h 44"/>
              <a:gd name="T10" fmla="*/ 2147483646 w 72"/>
              <a:gd name="T11" fmla="*/ 0 h 44"/>
              <a:gd name="T12" fmla="*/ 2147483646 w 72"/>
              <a:gd name="T13" fmla="*/ 0 h 44"/>
              <a:gd name="T14" fmla="*/ 0 w 72"/>
              <a:gd name="T15" fmla="*/ 2147483646 h 44"/>
              <a:gd name="T16" fmla="*/ 0 w 72"/>
              <a:gd name="T17" fmla="*/ 2147483646 h 44"/>
              <a:gd name="T18" fmla="*/ 0 w 72"/>
              <a:gd name="T19" fmla="*/ 2147483646 h 44"/>
              <a:gd name="T20" fmla="*/ 0 w 72"/>
              <a:gd name="T21" fmla="*/ 2147483646 h 44"/>
              <a:gd name="T22" fmla="*/ 2147483646 w 72"/>
              <a:gd name="T23" fmla="*/ 2147483646 h 44"/>
              <a:gd name="T24" fmla="*/ 2147483646 w 72"/>
              <a:gd name="T25" fmla="*/ 2147483646 h 44"/>
              <a:gd name="T26" fmla="*/ 2147483646 w 72"/>
              <a:gd name="T27" fmla="*/ 2147483646 h 44"/>
              <a:gd name="T28" fmla="*/ 2147483646 w 72"/>
              <a:gd name="T29" fmla="*/ 2147483646 h 44"/>
              <a:gd name="T30" fmla="*/ 2147483646 w 72"/>
              <a:gd name="T31" fmla="*/ 2147483646 h 44"/>
              <a:gd name="T32" fmla="*/ 2147483646 w 72"/>
              <a:gd name="T33" fmla="*/ 2147483646 h 44"/>
              <a:gd name="T34" fmla="*/ 2147483646 w 72"/>
              <a:gd name="T35" fmla="*/ 2147483646 h 44"/>
              <a:gd name="T36" fmla="*/ 2147483646 w 72"/>
              <a:gd name="T37" fmla="*/ 2147483646 h 44"/>
              <a:gd name="T38" fmla="*/ 2147483646 w 72"/>
              <a:gd name="T39" fmla="*/ 2147483646 h 44"/>
              <a:gd name="T40" fmla="*/ 2147483646 w 72"/>
              <a:gd name="T41" fmla="*/ 2147483646 h 4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2"/>
              <a:gd name="T64" fmla="*/ 0 h 44"/>
              <a:gd name="T65" fmla="*/ 72 w 72"/>
              <a:gd name="T66" fmla="*/ 44 h 4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2" h="44">
                <a:moveTo>
                  <a:pt x="71" y="16"/>
                </a:moveTo>
                <a:lnTo>
                  <a:pt x="58" y="0"/>
                </a:lnTo>
                <a:lnTo>
                  <a:pt x="48" y="0"/>
                </a:lnTo>
                <a:lnTo>
                  <a:pt x="38" y="0"/>
                </a:lnTo>
                <a:lnTo>
                  <a:pt x="29" y="0"/>
                </a:lnTo>
                <a:lnTo>
                  <a:pt x="19" y="0"/>
                </a:lnTo>
                <a:lnTo>
                  <a:pt x="9" y="0"/>
                </a:lnTo>
                <a:lnTo>
                  <a:pt x="0" y="6"/>
                </a:lnTo>
                <a:lnTo>
                  <a:pt x="0" y="16"/>
                </a:lnTo>
                <a:lnTo>
                  <a:pt x="0" y="26"/>
                </a:lnTo>
                <a:lnTo>
                  <a:pt x="0" y="36"/>
                </a:lnTo>
                <a:lnTo>
                  <a:pt x="9" y="39"/>
                </a:lnTo>
                <a:lnTo>
                  <a:pt x="19" y="39"/>
                </a:lnTo>
                <a:lnTo>
                  <a:pt x="29" y="39"/>
                </a:lnTo>
                <a:lnTo>
                  <a:pt x="38" y="39"/>
                </a:lnTo>
                <a:lnTo>
                  <a:pt x="48" y="43"/>
                </a:lnTo>
                <a:lnTo>
                  <a:pt x="58" y="43"/>
                </a:lnTo>
                <a:lnTo>
                  <a:pt x="67" y="43"/>
                </a:lnTo>
                <a:lnTo>
                  <a:pt x="71" y="33"/>
                </a:lnTo>
                <a:lnTo>
                  <a:pt x="71" y="16"/>
                </a:lnTo>
              </a:path>
            </a:pathLst>
          </a:custGeom>
          <a:solidFill>
            <a:srgbClr val="00279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4" name="TextBox 84">
            <a:extLst>
              <a:ext uri="{FF2B5EF4-FFF2-40B4-BE49-F238E27FC236}">
                <a16:creationId xmlns:a16="http://schemas.microsoft.com/office/drawing/2014/main" id="{A09D45CE-B0EC-486A-F266-507A89C6E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164" y="1600200"/>
            <a:ext cx="4321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Metastatic Castrate Resistant </a:t>
            </a:r>
          </a:p>
        </p:txBody>
      </p:sp>
      <p:sp>
        <p:nvSpPr>
          <p:cNvPr id="7175" name="TextBox 85">
            <a:extLst>
              <a:ext uri="{FF2B5EF4-FFF2-40B4-BE49-F238E27FC236}">
                <a16:creationId xmlns:a16="http://schemas.microsoft.com/office/drawing/2014/main" id="{30C5593E-0C96-93DC-EADF-FBAE332E5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050" y="1600200"/>
            <a:ext cx="3740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D0DFE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Castrate sensitive</a:t>
            </a:r>
          </a:p>
        </p:txBody>
      </p:sp>
      <p:sp>
        <p:nvSpPr>
          <p:cNvPr id="7176" name="AutoShape 2">
            <a:extLst>
              <a:ext uri="{FF2B5EF4-FFF2-40B4-BE49-F238E27FC236}">
                <a16:creationId xmlns:a16="http://schemas.microsoft.com/office/drawing/2014/main" id="{2128A845-F4E3-53CF-02A2-CF4FDDBE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4" y="2749549"/>
            <a:ext cx="1501775" cy="1189038"/>
          </a:xfrm>
          <a:prstGeom prst="flowChartProcess">
            <a:avLst/>
          </a:prstGeom>
          <a:solidFill>
            <a:srgbClr val="B0CAE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Rising PSA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Salvage Rx,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+/-ADT or ADT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no therapy</a:t>
            </a:r>
          </a:p>
        </p:txBody>
      </p:sp>
      <p:sp>
        <p:nvSpPr>
          <p:cNvPr id="7177" name="AutoShape 3">
            <a:extLst>
              <a:ext uri="{FF2B5EF4-FFF2-40B4-BE49-F238E27FC236}">
                <a16:creationId xmlns:a16="http://schemas.microsoft.com/office/drawing/2014/main" id="{BF548E3C-D0A0-7043-9B89-0FB50E701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789" y="2513012"/>
            <a:ext cx="1354137" cy="2203450"/>
          </a:xfrm>
          <a:prstGeom prst="flowChartProcess">
            <a:avLst/>
          </a:prstGeom>
          <a:solidFill>
            <a:schemeClr val="tx2"/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Radiographic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Metastases: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ADT resistant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16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-Line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Chemo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Docetaxel</a:t>
            </a:r>
          </a:p>
        </p:txBody>
      </p:sp>
      <p:sp>
        <p:nvSpPr>
          <p:cNvPr id="7178" name="AutoShape 4">
            <a:extLst>
              <a:ext uri="{FF2B5EF4-FFF2-40B4-BE49-F238E27FC236}">
                <a16:creationId xmlns:a16="http://schemas.microsoft.com/office/drawing/2014/main" id="{6C030A15-CDD6-3061-A585-DDCF4F1D7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2522537"/>
            <a:ext cx="1320800" cy="2203450"/>
          </a:xfrm>
          <a:prstGeom prst="flowChartProcess">
            <a:avLst/>
          </a:prstGeom>
          <a:solidFill>
            <a:schemeClr val="tx2"/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Radiographic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Metastases: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ADT resistant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“Pre-chemo”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Sipuleucel-T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Abiraterone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Enzalutamide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79" name="AutoShape 6">
            <a:extLst>
              <a:ext uri="{FF2B5EF4-FFF2-40B4-BE49-F238E27FC236}">
                <a16:creationId xmlns:a16="http://schemas.microsoft.com/office/drawing/2014/main" id="{04ACF11B-C79A-C5E9-E674-5CC56F38A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255837"/>
            <a:ext cx="1433513" cy="1682750"/>
          </a:xfrm>
          <a:prstGeom prst="flowChartProcess">
            <a:avLst/>
          </a:prstGeom>
          <a:solidFill>
            <a:srgbClr val="B0CAE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Localized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Disease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Local Therapy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+/- ADT +/-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abiraterone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no therapy</a:t>
            </a:r>
          </a:p>
        </p:txBody>
      </p:sp>
      <p:sp>
        <p:nvSpPr>
          <p:cNvPr id="7180" name="AutoShape 14">
            <a:extLst>
              <a:ext uri="{FF2B5EF4-FFF2-40B4-BE49-F238E27FC236}">
                <a16:creationId xmlns:a16="http://schemas.microsoft.com/office/drawing/2014/main" id="{FC0B16B7-0A05-5415-E03B-5BF59F785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2014" y="2513012"/>
            <a:ext cx="1501775" cy="1528762"/>
          </a:xfrm>
          <a:prstGeom prst="flowChartProcess">
            <a:avLst/>
          </a:prstGeom>
          <a:solidFill>
            <a:schemeClr val="tx2"/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Non-metastatic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CRPC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Enzalutamide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Darolutamide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Apalutamide</a:t>
            </a:r>
          </a:p>
        </p:txBody>
      </p:sp>
      <p:sp>
        <p:nvSpPr>
          <p:cNvPr id="7181" name="AutoShape 17">
            <a:extLst>
              <a:ext uri="{FF2B5EF4-FFF2-40B4-BE49-F238E27FC236}">
                <a16:creationId xmlns:a16="http://schemas.microsoft.com/office/drawing/2014/main" id="{1FCA97D2-70A3-15A6-122E-D4A3E90C2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049" y="4716463"/>
            <a:ext cx="1943335" cy="2008187"/>
          </a:xfrm>
          <a:prstGeom prst="flowChartProcess">
            <a:avLst/>
          </a:prstGeom>
          <a:solidFill>
            <a:srgbClr val="B0CAE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Overt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Metastases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ADT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Docetaxel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Abiraterone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Apalutamide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Enzalutamide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“triplet”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82" name="AutoShape 18">
            <a:extLst>
              <a:ext uri="{FF2B5EF4-FFF2-40B4-BE49-F238E27FC236}">
                <a16:creationId xmlns:a16="http://schemas.microsoft.com/office/drawing/2014/main" id="{3BB2BFDA-590B-65E4-73CA-31617C72F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3526" y="2513012"/>
            <a:ext cx="1471613" cy="2203450"/>
          </a:xfrm>
          <a:prstGeom prst="flowChartProcess">
            <a:avLst/>
          </a:prstGeom>
          <a:solidFill>
            <a:schemeClr val="tx2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Radiographic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Metastases: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ADT resistant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Post-chemo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Cabazitaxel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Abiraterone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Enzalutamide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183" name="AutoShape 7">
            <a:extLst>
              <a:ext uri="{FF2B5EF4-FFF2-40B4-BE49-F238E27FC236}">
                <a16:creationId xmlns:a16="http://schemas.microsoft.com/office/drawing/2014/main" id="{2EC8790D-AD82-6F00-93D8-67E08BB317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99288" y="4259262"/>
            <a:ext cx="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84" name="AutoShape 8">
            <a:extLst>
              <a:ext uri="{FF2B5EF4-FFF2-40B4-BE49-F238E27FC236}">
                <a16:creationId xmlns:a16="http://schemas.microsoft.com/office/drawing/2014/main" id="{A751BB40-9EC0-5285-98A9-ABBA622E88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99288" y="4259262"/>
            <a:ext cx="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5" name="Freeform 128">
            <a:extLst>
              <a:ext uri="{FF2B5EF4-FFF2-40B4-BE49-F238E27FC236}">
                <a16:creationId xmlns:a16="http://schemas.microsoft.com/office/drawing/2014/main" id="{30E56840-A90C-609E-3779-7D59A10606EA}"/>
              </a:ext>
            </a:extLst>
          </p:cNvPr>
          <p:cNvSpPr>
            <a:spLocks/>
          </p:cNvSpPr>
          <p:nvPr/>
        </p:nvSpPr>
        <p:spPr bwMode="auto">
          <a:xfrm>
            <a:off x="3956051" y="5405438"/>
            <a:ext cx="49213" cy="26987"/>
          </a:xfrm>
          <a:custGeom>
            <a:avLst/>
            <a:gdLst>
              <a:gd name="T0" fmla="*/ 2147483646 w 72"/>
              <a:gd name="T1" fmla="*/ 2147483646 h 44"/>
              <a:gd name="T2" fmla="*/ 2147483646 w 72"/>
              <a:gd name="T3" fmla="*/ 0 h 44"/>
              <a:gd name="T4" fmla="*/ 2147483646 w 72"/>
              <a:gd name="T5" fmla="*/ 0 h 44"/>
              <a:gd name="T6" fmla="*/ 2147483646 w 72"/>
              <a:gd name="T7" fmla="*/ 0 h 44"/>
              <a:gd name="T8" fmla="*/ 2147483646 w 72"/>
              <a:gd name="T9" fmla="*/ 0 h 44"/>
              <a:gd name="T10" fmla="*/ 2147483646 w 72"/>
              <a:gd name="T11" fmla="*/ 0 h 44"/>
              <a:gd name="T12" fmla="*/ 2147483646 w 72"/>
              <a:gd name="T13" fmla="*/ 0 h 44"/>
              <a:gd name="T14" fmla="*/ 0 w 72"/>
              <a:gd name="T15" fmla="*/ 2147483646 h 44"/>
              <a:gd name="T16" fmla="*/ 0 w 72"/>
              <a:gd name="T17" fmla="*/ 2147483646 h 44"/>
              <a:gd name="T18" fmla="*/ 0 w 72"/>
              <a:gd name="T19" fmla="*/ 2147483646 h 44"/>
              <a:gd name="T20" fmla="*/ 0 w 72"/>
              <a:gd name="T21" fmla="*/ 2147483646 h 44"/>
              <a:gd name="T22" fmla="*/ 2147483646 w 72"/>
              <a:gd name="T23" fmla="*/ 2147483646 h 44"/>
              <a:gd name="T24" fmla="*/ 2147483646 w 72"/>
              <a:gd name="T25" fmla="*/ 2147483646 h 44"/>
              <a:gd name="T26" fmla="*/ 2147483646 w 72"/>
              <a:gd name="T27" fmla="*/ 2147483646 h 44"/>
              <a:gd name="T28" fmla="*/ 2147483646 w 72"/>
              <a:gd name="T29" fmla="*/ 2147483646 h 44"/>
              <a:gd name="T30" fmla="*/ 2147483646 w 72"/>
              <a:gd name="T31" fmla="*/ 2147483646 h 44"/>
              <a:gd name="T32" fmla="*/ 2147483646 w 72"/>
              <a:gd name="T33" fmla="*/ 2147483646 h 44"/>
              <a:gd name="T34" fmla="*/ 2147483646 w 72"/>
              <a:gd name="T35" fmla="*/ 2147483646 h 44"/>
              <a:gd name="T36" fmla="*/ 2147483646 w 72"/>
              <a:gd name="T37" fmla="*/ 2147483646 h 44"/>
              <a:gd name="T38" fmla="*/ 2147483646 w 72"/>
              <a:gd name="T39" fmla="*/ 2147483646 h 44"/>
              <a:gd name="T40" fmla="*/ 2147483646 w 72"/>
              <a:gd name="T41" fmla="*/ 2147483646 h 4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2"/>
              <a:gd name="T64" fmla="*/ 0 h 44"/>
              <a:gd name="T65" fmla="*/ 72 w 72"/>
              <a:gd name="T66" fmla="*/ 44 h 4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2" h="44">
                <a:moveTo>
                  <a:pt x="71" y="16"/>
                </a:moveTo>
                <a:lnTo>
                  <a:pt x="58" y="0"/>
                </a:lnTo>
                <a:lnTo>
                  <a:pt x="48" y="0"/>
                </a:lnTo>
                <a:lnTo>
                  <a:pt x="38" y="0"/>
                </a:lnTo>
                <a:lnTo>
                  <a:pt x="29" y="0"/>
                </a:lnTo>
                <a:lnTo>
                  <a:pt x="19" y="0"/>
                </a:lnTo>
                <a:lnTo>
                  <a:pt x="9" y="0"/>
                </a:lnTo>
                <a:lnTo>
                  <a:pt x="0" y="6"/>
                </a:lnTo>
                <a:lnTo>
                  <a:pt x="0" y="16"/>
                </a:lnTo>
                <a:lnTo>
                  <a:pt x="0" y="26"/>
                </a:lnTo>
                <a:lnTo>
                  <a:pt x="0" y="36"/>
                </a:lnTo>
                <a:lnTo>
                  <a:pt x="9" y="39"/>
                </a:lnTo>
                <a:lnTo>
                  <a:pt x="19" y="39"/>
                </a:lnTo>
                <a:lnTo>
                  <a:pt x="29" y="39"/>
                </a:lnTo>
                <a:lnTo>
                  <a:pt x="38" y="39"/>
                </a:lnTo>
                <a:lnTo>
                  <a:pt x="48" y="43"/>
                </a:lnTo>
                <a:lnTo>
                  <a:pt x="58" y="43"/>
                </a:lnTo>
                <a:lnTo>
                  <a:pt x="67" y="43"/>
                </a:lnTo>
                <a:lnTo>
                  <a:pt x="71" y="33"/>
                </a:lnTo>
                <a:lnTo>
                  <a:pt x="71" y="16"/>
                </a:lnTo>
              </a:path>
            </a:pathLst>
          </a:custGeom>
          <a:solidFill>
            <a:srgbClr val="00279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Bent Arrow 2">
            <a:extLst>
              <a:ext uri="{FF2B5EF4-FFF2-40B4-BE49-F238E27FC236}">
                <a16:creationId xmlns:a16="http://schemas.microsoft.com/office/drawing/2014/main" id="{1E0A6DEF-2239-42BB-27CF-7A5A42A807DA}"/>
              </a:ext>
            </a:extLst>
          </p:cNvPr>
          <p:cNvSpPr/>
          <p:nvPr/>
        </p:nvSpPr>
        <p:spPr bwMode="auto">
          <a:xfrm>
            <a:off x="2284414" y="4133850"/>
            <a:ext cx="3811587" cy="582613"/>
          </a:xfrm>
          <a:prstGeom prst="bentArrow">
            <a:avLst>
              <a:gd name="adj1" fmla="val 25000"/>
              <a:gd name="adj2" fmla="val 33354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7187" name="Rectangle 4">
            <a:extLst>
              <a:ext uri="{FF2B5EF4-FFF2-40B4-BE49-F238E27FC236}">
                <a16:creationId xmlns:a16="http://schemas.microsoft.com/office/drawing/2014/main" id="{D6D78DB9-D98D-A6E7-418A-BE2233D07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8339" y="4921250"/>
            <a:ext cx="3233737" cy="1420813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Rucaparib 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Olaparib 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Radium-223 or Pembrolizumab or 177Lu-PSMA-617 for selected cancers</a:t>
            </a:r>
          </a:p>
        </p:txBody>
      </p:sp>
      <p:sp>
        <p:nvSpPr>
          <p:cNvPr id="7188" name="Rectangular Callout 1">
            <a:extLst>
              <a:ext uri="{FF2B5EF4-FFF2-40B4-BE49-F238E27FC236}">
                <a16:creationId xmlns:a16="http://schemas.microsoft.com/office/drawing/2014/main" id="{2F62E510-93AB-F64B-80A9-598BE0DF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1" y="5099049"/>
            <a:ext cx="1071563" cy="1163638"/>
          </a:xfrm>
          <a:prstGeom prst="wedgeRectCallout">
            <a:avLst>
              <a:gd name="adj1" fmla="val -238574"/>
              <a:gd name="adj2" fmla="val 2136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89" name="Isosceles Triangle 5">
            <a:extLst>
              <a:ext uri="{FF2B5EF4-FFF2-40B4-BE49-F238E27FC236}">
                <a16:creationId xmlns:a16="http://schemas.microsoft.com/office/drawing/2014/main" id="{8A794DC8-B1A4-69C9-17D2-5809DE7EAD03}"/>
              </a:ext>
            </a:extLst>
          </p:cNvPr>
          <p:cNvSpPr>
            <a:spLocks noChangeArrowheads="1"/>
          </p:cNvSpPr>
          <p:nvPr/>
        </p:nvSpPr>
        <p:spPr bwMode="auto">
          <a:xfrm rot="1744963" flipV="1">
            <a:off x="2362200" y="4637087"/>
            <a:ext cx="3119438" cy="45085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90" name="Rectangular Callout 1">
            <a:extLst>
              <a:ext uri="{FF2B5EF4-FFF2-40B4-BE49-F238E27FC236}">
                <a16:creationId xmlns:a16="http://schemas.microsoft.com/office/drawing/2014/main" id="{2BE227F2-2EBD-2FAE-D7B5-475CB5640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4" y="5099049"/>
            <a:ext cx="1444625" cy="1549400"/>
          </a:xfrm>
          <a:prstGeom prst="wedgeRectCallout">
            <a:avLst>
              <a:gd name="adj1" fmla="val -17745"/>
              <a:gd name="adj2" fmla="val -12595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Early use of novel hormones now </a:t>
            </a:r>
            <a:r>
              <a:rPr kumimoji="0" lang="en-US" altLang="en-US" sz="16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proven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in multiple settings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69A5C-8A77-3541-DD52-4D56F0024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15900" marR="0" lvl="1" indent="0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MS PGothic" charset="0"/>
              </a:rPr>
              <a:t>ASCO 2023 Oral Abstracts — Prostate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73668-3213-DA30-DA8E-9C3BB4143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416053"/>
            <a:ext cx="10656322" cy="4799013"/>
          </a:xfrm>
        </p:spPr>
        <p:txBody>
          <a:bodyPr/>
          <a:lstStyle/>
          <a:p>
            <a:pPr marL="285750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Fizazi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TALAPRO-2: Phase 3 study of talazoparib (TALA) + enzalutamide (ENZA) versus placebo (PBO) + ENZA as first-line (1L) treatment for patients (pts) with metastatic castration-resistant prostate cancer (mCRPC) harboring homologous recombination repair (HRR) gene alterations.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ASCO 2023;Abstract 5004.</a:t>
            </a:r>
          </a:p>
          <a:p>
            <a:pPr marL="285750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Sandhu </a:t>
            </a:r>
            <a:r>
              <a:rPr lang="en-US" sz="2000" b="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LuPARP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Phase 1 trial of 177Lu-PSMA-617 and olaparib in patients with metastatic castration resistant prostate cancer (mCRPC).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ASCO 2023;Abstract 5005.</a:t>
            </a:r>
          </a:p>
          <a:p>
            <a:pPr marL="0" indent="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3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CE4817C8-3B69-7E46-2266-B0FD9B626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838200"/>
          </a:xfrm>
        </p:spPr>
        <p:txBody>
          <a:bodyPr/>
          <a:lstStyle/>
          <a:p>
            <a:r>
              <a:rPr lang="en-US" altLang="en-US" sz="3600" b="1"/>
              <a:t>Mechanisms of Action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51D59934-E859-0CE8-22A1-F5A7F1FF70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1371600"/>
            <a:ext cx="9372600" cy="5181600"/>
          </a:xfrm>
        </p:spPr>
        <p:txBody>
          <a:bodyPr/>
          <a:lstStyle/>
          <a:p>
            <a:r>
              <a:rPr lang="en-US" altLang="en-US" dirty="0"/>
              <a:t>Radium-223</a:t>
            </a:r>
          </a:p>
          <a:p>
            <a:pPr lvl="1"/>
            <a:r>
              <a:rPr lang="en-US" altLang="en-US" dirty="0"/>
              <a:t>Alpha emitter that binds to bone stroma (hydroxyapatite) targeting areas of active bone turnover (</a:t>
            </a:r>
            <a:r>
              <a:rPr lang="en-US" altLang="en-US" dirty="0" err="1"/>
              <a:t>blastic</a:t>
            </a:r>
            <a:r>
              <a:rPr lang="en-US" altLang="en-US" dirty="0"/>
              <a:t> lesions)</a:t>
            </a:r>
          </a:p>
          <a:p>
            <a:r>
              <a:rPr lang="en-US" altLang="en-US" dirty="0" err="1"/>
              <a:t>Cabazitaxel</a:t>
            </a:r>
            <a:endParaRPr lang="en-US" altLang="en-US" dirty="0"/>
          </a:p>
          <a:p>
            <a:pPr lvl="1"/>
            <a:r>
              <a:rPr lang="en-US" altLang="en-US" dirty="0"/>
              <a:t>Binds to tubulin and inhibits microtubular function</a:t>
            </a:r>
          </a:p>
          <a:p>
            <a:r>
              <a:rPr lang="en-US" altLang="en-US" dirty="0"/>
              <a:t>PSMA-617 Lu-177</a:t>
            </a:r>
          </a:p>
          <a:p>
            <a:pPr lvl="1"/>
            <a:r>
              <a:rPr lang="en-US" altLang="en-US" dirty="0"/>
              <a:t>Beta emitter that binds to PSMA on the cell surface</a:t>
            </a:r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2A0BE71-EBD9-2B84-CF19-9F615682E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8915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1">
            <a:extLst>
              <a:ext uri="{FF2B5EF4-FFF2-40B4-BE49-F238E27FC236}">
                <a16:creationId xmlns:a16="http://schemas.microsoft.com/office/drawing/2014/main" id="{DBF6F4BD-2B95-A95B-058F-064537A64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724401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2013</a:t>
            </a:r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F8E7A9DA-EBA6-380D-4B68-6C221A7CA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186364"/>
            <a:ext cx="8534400" cy="14430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Pretreatments ADT or ADT + Docetaxel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Population: Bone scan positive and symptomatic (excludes viscera)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Control Arm “Standard of Care” excluding Chemotherapy  </a:t>
            </a: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FA57B12-78A2-7FDF-9A8F-6C7919909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7620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>
            <a:extLst>
              <a:ext uri="{FF2B5EF4-FFF2-40B4-BE49-F238E27FC236}">
                <a16:creationId xmlns:a16="http://schemas.microsoft.com/office/drawing/2014/main" id="{F6362803-9B92-8A63-DC56-E02F40D3B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991600" cy="1066800"/>
          </a:xfrm>
        </p:spPr>
        <p:txBody>
          <a:bodyPr/>
          <a:lstStyle/>
          <a:p>
            <a:r>
              <a:rPr lang="en-US" altLang="en-US" sz="3600" b="1">
                <a:solidFill>
                  <a:srgbClr val="FFFF00"/>
                </a:solidFill>
              </a:rPr>
              <a:t>Overall Survival ALSYMPCA</a:t>
            </a:r>
            <a:br>
              <a:rPr lang="en-US" altLang="en-US" sz="3600" b="1">
                <a:solidFill>
                  <a:srgbClr val="FFFF00"/>
                </a:solidFill>
              </a:rPr>
            </a:br>
            <a:r>
              <a:rPr lang="en-US" altLang="en-US" sz="2000" b="1">
                <a:solidFill>
                  <a:srgbClr val="FFFF00"/>
                </a:solidFill>
              </a:rPr>
              <a:t>Parker et al. NEJM 369: 213-23, 2013</a:t>
            </a: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CDDD4A2-4C54-AD2A-F262-F0C00229AF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0"/>
            <a:ext cx="8839200" cy="5334000"/>
          </a:xfrm>
        </p:spPr>
        <p:txBody>
          <a:bodyPr/>
          <a:lstStyle/>
          <a:p>
            <a:r>
              <a:rPr lang="en-US" altLang="en-US" sz="3600" b="1" dirty="0"/>
              <a:t>Radium-223 only goes to bone stroma!</a:t>
            </a:r>
            <a:br>
              <a:rPr lang="en-US" altLang="en-US" sz="3600" b="1" dirty="0"/>
            </a:br>
            <a:br>
              <a:rPr lang="en-US" altLang="en-US" sz="3600" b="1" dirty="0"/>
            </a:br>
            <a:r>
              <a:rPr lang="en-US" altLang="en-US" sz="3600" b="1" dirty="0"/>
              <a:t>Radium-223 moved the field forward but </a:t>
            </a:r>
            <a:br>
              <a:rPr lang="en-US" altLang="en-US" sz="3600" b="1" dirty="0"/>
            </a:br>
            <a:r>
              <a:rPr lang="en-US" altLang="en-US" sz="3600" b="1" dirty="0"/>
              <a:t>lack of positive trials since 2013 is problematic given the dramatically changing landscape</a:t>
            </a:r>
            <a:br>
              <a:rPr lang="en-US" altLang="en-US" sz="3600" b="1" dirty="0"/>
            </a:br>
            <a:br>
              <a:rPr lang="en-US" altLang="en-US" sz="3600" b="1" dirty="0"/>
            </a:br>
            <a:r>
              <a:rPr lang="en-US" altLang="en-US" sz="3600" b="1" dirty="0"/>
              <a:t>Radium-223 needs new trials to remain relevant for today’s patient</a:t>
            </a:r>
            <a:br>
              <a:rPr lang="en-US" altLang="en-US" sz="3600" b="1" dirty="0"/>
            </a:br>
            <a:endParaRPr lang="en-US" altLang="en-US" sz="3600" b="1" dirty="0"/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71649AC2-2FA2-5AD8-52CD-4F580485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8382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3">
            <a:extLst>
              <a:ext uri="{FF2B5EF4-FFF2-40B4-BE49-F238E27FC236}">
                <a16:creationId xmlns:a16="http://schemas.microsoft.com/office/drawing/2014/main" id="{574AB71F-9914-62F7-AE7C-7051F8BB1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876801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2019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DCE9ACD5-2018-F532-690F-5F590AD98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486400"/>
            <a:ext cx="7924800" cy="1143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Pretreatments ADT + docetaxel + abiraterone or enzalutamide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Population: mCRPC without selection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Control of “alternate” abiraterone or enzalutamide</a:t>
            </a: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B19A516-1547-3F59-CA5D-DACCB1A72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8463" y="334964"/>
            <a:ext cx="8883650" cy="1265237"/>
          </a:xfrm>
        </p:spPr>
        <p:txBody>
          <a:bodyPr/>
          <a:lstStyle/>
          <a:p>
            <a:r>
              <a:rPr lang="en-US" altLang="en-US" sz="3600" b="1"/>
              <a:t>CARD: Cabazitaxel phase III trial</a:t>
            </a:r>
            <a:br>
              <a:rPr lang="en-US" altLang="en-US" sz="2700" b="1"/>
            </a:br>
            <a:br>
              <a:rPr lang="en-US" altLang="en-US" sz="2700" b="1"/>
            </a:br>
            <a:endParaRPr lang="en-US" altLang="en-US" sz="2700" b="1"/>
          </a:p>
        </p:txBody>
      </p:sp>
      <p:sp>
        <p:nvSpPr>
          <p:cNvPr id="15363" name="TextBox 8">
            <a:extLst>
              <a:ext uri="{FF2B5EF4-FFF2-40B4-BE49-F238E27FC236}">
                <a16:creationId xmlns:a16="http://schemas.microsoft.com/office/drawing/2014/main" id="{613B5F7C-F548-76F0-DD62-380C4CB93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1143000"/>
            <a:ext cx="781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CARD met both primary endpoint PFS and secondary OS endpoint </a:t>
            </a:r>
          </a:p>
        </p:txBody>
      </p:sp>
      <p:sp>
        <p:nvSpPr>
          <p:cNvPr id="15364" name="TextBox 8">
            <a:extLst>
              <a:ext uri="{FF2B5EF4-FFF2-40B4-BE49-F238E27FC236}">
                <a16:creationId xmlns:a16="http://schemas.microsoft.com/office/drawing/2014/main" id="{54B75392-020D-EA90-DB08-5ACB23B44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35150"/>
            <a:ext cx="3684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OS: HR 0.64 (95% CI 0.46-0.89</a:t>
            </a: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15377" name="TextBox 8">
            <a:extLst>
              <a:ext uri="{FF2B5EF4-FFF2-40B4-BE49-F238E27FC236}">
                <a16:creationId xmlns:a16="http://schemas.microsoft.com/office/drawing/2014/main" id="{286D20C3-1ED8-1039-1F08-E63DAC282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414" y="1836739"/>
            <a:ext cx="4202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rPFS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HR 0.54 (95% CI 0.40-0.73)</a:t>
            </a:r>
          </a:p>
        </p:txBody>
      </p:sp>
      <p:pic>
        <p:nvPicPr>
          <p:cNvPr id="15390" name="Picture 1">
            <a:extLst>
              <a:ext uri="{FF2B5EF4-FFF2-40B4-BE49-F238E27FC236}">
                <a16:creationId xmlns:a16="http://schemas.microsoft.com/office/drawing/2014/main" id="{AE9597EE-4162-B02A-0C19-1116EC7B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22" y="2205038"/>
            <a:ext cx="5121720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Picture 3">
            <a:extLst>
              <a:ext uri="{FF2B5EF4-FFF2-40B4-BE49-F238E27FC236}">
                <a16:creationId xmlns:a16="http://schemas.microsoft.com/office/drawing/2014/main" id="{1F6C74AF-CF68-1B01-E240-5EDA4653B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32" y="2205038"/>
            <a:ext cx="5211971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F1369-A973-F1D8-0B52-509D6783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238" y="0"/>
            <a:ext cx="10920386" cy="849235"/>
          </a:xfrm>
        </p:spPr>
        <p:txBody>
          <a:bodyPr/>
          <a:lstStyle/>
          <a:p>
            <a:r>
              <a:rPr lang="en-US" dirty="0"/>
              <a:t>Other Recently Reported Trials Investigating Cabazitaxel for </a:t>
            </a:r>
            <a:r>
              <a:rPr lang="en-US" dirty="0" err="1"/>
              <a:t>mCRPC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1AB67B-E05B-AF38-E40B-BDD87EA8199D}"/>
              </a:ext>
            </a:extLst>
          </p:cNvPr>
          <p:cNvSpPr txBox="1"/>
          <p:nvPr/>
        </p:nvSpPr>
        <p:spPr>
          <a:xfrm>
            <a:off x="550863" y="6417418"/>
            <a:ext cx="7398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Oudard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 et al. ESMO 2022;Abstract 1363MO;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van der Zande K et al. ASCO 2021;Abstract 5059.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52FFDC-95B0-0F88-EF0A-065179014EDC}"/>
              </a:ext>
            </a:extLst>
          </p:cNvPr>
          <p:cNvGrpSpPr/>
          <p:nvPr/>
        </p:nvGrpSpPr>
        <p:grpSpPr>
          <a:xfrm>
            <a:off x="246744" y="3624541"/>
            <a:ext cx="11698511" cy="2612771"/>
            <a:chOff x="315813" y="3694423"/>
            <a:chExt cx="11698511" cy="2612771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A7B68449-582E-61BB-E354-B28E09053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843" y="3694423"/>
              <a:ext cx="5270784" cy="2612771"/>
            </a:xfrm>
            <a:prstGeom prst="rect">
              <a:avLst/>
            </a:prstGeom>
          </p:spPr>
        </p:pic>
        <p:pic>
          <p:nvPicPr>
            <p:cNvPr id="10" name="Picture 9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09159846-2B94-7E4F-6D18-8C314A1C7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024" y="4238809"/>
              <a:ext cx="5702300" cy="1524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7A33BD-8889-5121-E3A6-AC7945B89695}"/>
                </a:ext>
              </a:extLst>
            </p:cNvPr>
            <p:cNvSpPr txBox="1"/>
            <p:nvPr/>
          </p:nvSpPr>
          <p:spPr>
            <a:xfrm rot="16200000">
              <a:off x="-227032" y="4672714"/>
              <a:ext cx="14550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030F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OSTRICh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030F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  <a:endPara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3030F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2A0539-8871-5695-FBE0-AF94C91C3FC4}"/>
              </a:ext>
            </a:extLst>
          </p:cNvPr>
          <p:cNvGrpSpPr/>
          <p:nvPr/>
        </p:nvGrpSpPr>
        <p:grpSpPr>
          <a:xfrm>
            <a:off x="246744" y="849235"/>
            <a:ext cx="11153018" cy="2548719"/>
            <a:chOff x="319589" y="1042154"/>
            <a:chExt cx="11153018" cy="2548719"/>
          </a:xfrm>
        </p:grpSpPr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5399EB8B-C8C6-ADF2-5DE8-3DC68DD98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884" y="1042154"/>
              <a:ext cx="5635401" cy="2548718"/>
            </a:xfrm>
            <a:prstGeom prst="rect">
              <a:avLst/>
            </a:prstGeom>
          </p:spPr>
        </p:pic>
        <p:pic>
          <p:nvPicPr>
            <p:cNvPr id="12" name="Picture 11" descr="Timeline&#10;&#10;Description automatically generated">
              <a:extLst>
                <a:ext uri="{FF2B5EF4-FFF2-40B4-BE49-F238E27FC236}">
                  <a16:creationId xmlns:a16="http://schemas.microsoft.com/office/drawing/2014/main" id="{649300D1-9013-3501-5B30-A0F811C76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056" y="1042154"/>
              <a:ext cx="4872551" cy="254871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666358-736E-EB32-39EC-2B7C44697695}"/>
                </a:ext>
              </a:extLst>
            </p:cNvPr>
            <p:cNvSpPr txBox="1"/>
            <p:nvPr/>
          </p:nvSpPr>
          <p:spPr>
            <a:xfrm rot="16200000">
              <a:off x="-223256" y="1940761"/>
              <a:ext cx="14550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030F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CABASTY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030F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4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5D26E068-6CED-400D-2871-99D3EB2B3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914400"/>
            <a:ext cx="8686800" cy="5334000"/>
          </a:xfrm>
        </p:spPr>
        <p:txBody>
          <a:bodyPr/>
          <a:lstStyle/>
          <a:p>
            <a:r>
              <a:rPr lang="en-US" altLang="en-US" sz="3600" b="1" dirty="0" err="1"/>
              <a:t>Cabazitaxel</a:t>
            </a:r>
            <a:r>
              <a:rPr lang="en-US" altLang="en-US" sz="3600" b="1" dirty="0"/>
              <a:t> is an important step forward in the post-docetaxel space since 2010 when TROPIC trial improved OS vs mitoxantrone </a:t>
            </a:r>
            <a:br>
              <a:rPr lang="en-US" altLang="en-US" sz="3600" b="1" dirty="0"/>
            </a:br>
            <a:br>
              <a:rPr lang="en-US" altLang="en-US" sz="3600" b="1" dirty="0"/>
            </a:br>
            <a:r>
              <a:rPr lang="en-US" altLang="en-US" sz="3600" b="1" dirty="0"/>
              <a:t>Limitation is that only about 50% of </a:t>
            </a:r>
            <a:r>
              <a:rPr lang="en-US" altLang="en-US" sz="3600" b="1" dirty="0" err="1"/>
              <a:t>mCRPC</a:t>
            </a:r>
            <a:r>
              <a:rPr lang="en-US" altLang="en-US" sz="3600" b="1" dirty="0"/>
              <a:t> patients in the USA are treated with chemotherapy</a:t>
            </a:r>
            <a:br>
              <a:rPr lang="en-US" altLang="en-US" sz="3600" b="1" dirty="0"/>
            </a:br>
            <a:endParaRPr lang="en-US" altLang="en-US" sz="3600" b="1" dirty="0"/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8EA64276-F8B2-EF07-1757-D7A589707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8305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65FEFDBC-2F5D-0410-60D0-94E17075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572000"/>
            <a:ext cx="7086600" cy="990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2021</a:t>
            </a: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C1D26221-B257-8EBE-0BD8-631A60966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029200"/>
            <a:ext cx="7620000" cy="1600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Pretreatments ADT + abiraterone/enzalutamide/both + docetaxel/cabazitaxel/both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Population: PSMA PET positive (87% of screened)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Control Arm “Standard of Care” excluding Chemotherapy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F01374B-E82F-325B-0314-FD75902AC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50" y="2400300"/>
            <a:ext cx="4440238" cy="3086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Title 1">
            <a:extLst>
              <a:ext uri="{FF2B5EF4-FFF2-40B4-BE49-F238E27FC236}">
                <a16:creationId xmlns:a16="http://schemas.microsoft.com/office/drawing/2014/main" id="{90521EFB-7EF9-68A3-055F-3EA1A79512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8463" y="334964"/>
            <a:ext cx="8883650" cy="1265237"/>
          </a:xfrm>
        </p:spPr>
        <p:txBody>
          <a:bodyPr/>
          <a:lstStyle/>
          <a:p>
            <a:r>
              <a:rPr lang="en-US" altLang="en-US" sz="3600" b="1"/>
              <a:t>VISION: </a:t>
            </a:r>
            <a:r>
              <a:rPr lang="en-US" altLang="en-US" sz="3600" b="1" baseline="30000"/>
              <a:t>177</a:t>
            </a:r>
            <a:r>
              <a:rPr lang="en-US" altLang="en-US" sz="3600" b="1"/>
              <a:t>Lu-PSMA-617 Phase III trial</a:t>
            </a:r>
            <a:br>
              <a:rPr lang="en-US" altLang="en-US" sz="2700" b="1"/>
            </a:br>
            <a:br>
              <a:rPr lang="en-US" altLang="en-US" sz="2700" b="1"/>
            </a:br>
            <a:endParaRPr lang="en-US" altLang="en-US" sz="2700" b="1"/>
          </a:p>
        </p:txBody>
      </p:sp>
      <p:sp>
        <p:nvSpPr>
          <p:cNvPr id="19460" name="TextBox 8">
            <a:extLst>
              <a:ext uri="{FF2B5EF4-FFF2-40B4-BE49-F238E27FC236}">
                <a16:creationId xmlns:a16="http://schemas.microsoft.com/office/drawing/2014/main" id="{ECB6A1B4-33E6-9492-3507-B000D560D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4" y="1174750"/>
            <a:ext cx="6103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VISION met both primary endpoints of OS and rPFS</a:t>
            </a:r>
          </a:p>
        </p:txBody>
      </p:sp>
      <p:sp>
        <p:nvSpPr>
          <p:cNvPr id="19461" name="TextBox 8">
            <a:extLst>
              <a:ext uri="{FF2B5EF4-FFF2-40B4-BE49-F238E27FC236}">
                <a16:creationId xmlns:a16="http://schemas.microsoft.com/office/drawing/2014/main" id="{8668D976-5A25-F57B-01A2-285BA5EF3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1835150"/>
            <a:ext cx="3684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OS: HR 0.62 (95% CI 0.52-0.74</a:t>
            </a: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19462" name="Group 6">
            <a:extLst>
              <a:ext uri="{FF2B5EF4-FFF2-40B4-BE49-F238E27FC236}">
                <a16:creationId xmlns:a16="http://schemas.microsoft.com/office/drawing/2014/main" id="{A001B069-C780-B9EE-0DAE-62215DDDFD3F}"/>
              </a:ext>
            </a:extLst>
          </p:cNvPr>
          <p:cNvGrpSpPr>
            <a:grpSpLocks/>
          </p:cNvGrpSpPr>
          <p:nvPr/>
        </p:nvGrpSpPr>
        <p:grpSpPr bwMode="auto">
          <a:xfrm>
            <a:off x="1668109" y="2667000"/>
            <a:ext cx="4223104" cy="2320754"/>
            <a:chOff x="412955" y="898039"/>
            <a:chExt cx="5630047" cy="2973488"/>
          </a:xfrm>
        </p:grpSpPr>
        <p:sp>
          <p:nvSpPr>
            <p:cNvPr id="8" name="AutoShape 803">
              <a:extLst>
                <a:ext uri="{FF2B5EF4-FFF2-40B4-BE49-F238E27FC236}">
                  <a16:creationId xmlns:a16="http://schemas.microsoft.com/office/drawing/2014/main" id="{F482E318-A39C-6A0B-5A5D-D5130E331AD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2896" y="898039"/>
              <a:ext cx="5530106" cy="2969639"/>
            </a:xfrm>
            <a:prstGeom prst="rect">
              <a:avLst/>
            </a:prstGeom>
            <a:noFill/>
            <a:ln>
              <a:noFill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Rectangle 805">
              <a:extLst>
                <a:ext uri="{FF2B5EF4-FFF2-40B4-BE49-F238E27FC236}">
                  <a16:creationId xmlns:a16="http://schemas.microsoft.com/office/drawing/2014/main" id="{1F68D035-5555-4019-3A62-E0489BB92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732" y="3428334"/>
              <a:ext cx="1155544" cy="1525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Number still at risk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806">
              <a:extLst>
                <a:ext uri="{FF2B5EF4-FFF2-40B4-BE49-F238E27FC236}">
                  <a16:creationId xmlns:a16="http://schemas.microsoft.com/office/drawing/2014/main" id="{C3B9CB62-2AF7-0BEF-6F58-A683B7BDC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669" y="3145609"/>
              <a:ext cx="4952333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Line 807">
              <a:extLst>
                <a:ext uri="{FF2B5EF4-FFF2-40B4-BE49-F238E27FC236}">
                  <a16:creationId xmlns:a16="http://schemas.microsoft.com/office/drawing/2014/main" id="{9CCF37FC-0BFD-8F09-A5BD-813F65863D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725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Rectangle 808">
              <a:extLst>
                <a:ext uri="{FF2B5EF4-FFF2-40B4-BE49-F238E27FC236}">
                  <a16:creationId xmlns:a16="http://schemas.microsoft.com/office/drawing/2014/main" id="{4146AC5A-0400-3D60-9B06-1A0F4DC80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397" y="3182221"/>
              <a:ext cx="70524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809">
              <a:extLst>
                <a:ext uri="{FF2B5EF4-FFF2-40B4-BE49-F238E27FC236}">
                  <a16:creationId xmlns:a16="http://schemas.microsoft.com/office/drawing/2014/main" id="{F8A6F3FD-54A2-9C00-3F76-D30B1D1F4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5320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810">
              <a:extLst>
                <a:ext uri="{FF2B5EF4-FFF2-40B4-BE49-F238E27FC236}">
                  <a16:creationId xmlns:a16="http://schemas.microsoft.com/office/drawing/2014/main" id="{AEAECAB9-F952-0A36-ABEE-D8203EDC6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109" y="3182221"/>
              <a:ext cx="70524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811">
              <a:extLst>
                <a:ext uri="{FF2B5EF4-FFF2-40B4-BE49-F238E27FC236}">
                  <a16:creationId xmlns:a16="http://schemas.microsoft.com/office/drawing/2014/main" id="{9A227091-42B3-3CAE-719E-7CEA6506C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8915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" name="Rectangle 812">
              <a:extLst>
                <a:ext uri="{FF2B5EF4-FFF2-40B4-BE49-F238E27FC236}">
                  <a16:creationId xmlns:a16="http://schemas.microsoft.com/office/drawing/2014/main" id="{ED50C3D1-C800-2F43-DFFB-BC475933F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820" y="3182221"/>
              <a:ext cx="70524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813">
              <a:extLst>
                <a:ext uri="{FF2B5EF4-FFF2-40B4-BE49-F238E27FC236}">
                  <a16:creationId xmlns:a16="http://schemas.microsoft.com/office/drawing/2014/main" id="{07A651DE-6663-79F8-41D7-75CEEB79FE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4627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814">
              <a:extLst>
                <a:ext uri="{FF2B5EF4-FFF2-40B4-BE49-F238E27FC236}">
                  <a16:creationId xmlns:a16="http://schemas.microsoft.com/office/drawing/2014/main" id="{64AC10EF-4677-A8FE-8CE9-417F3306C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2300" y="3182221"/>
              <a:ext cx="70524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815">
              <a:extLst>
                <a:ext uri="{FF2B5EF4-FFF2-40B4-BE49-F238E27FC236}">
                  <a16:creationId xmlns:a16="http://schemas.microsoft.com/office/drawing/2014/main" id="{DB311CCA-757A-F384-7D84-A35D272652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0338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816">
              <a:extLst>
                <a:ext uri="{FF2B5EF4-FFF2-40B4-BE49-F238E27FC236}">
                  <a16:creationId xmlns:a16="http://schemas.microsoft.com/office/drawing/2014/main" id="{2F57350E-1D8A-1D3D-EE3C-BBDD832E1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95" y="3182221"/>
              <a:ext cx="70524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817">
              <a:extLst>
                <a:ext uri="{FF2B5EF4-FFF2-40B4-BE49-F238E27FC236}">
                  <a16:creationId xmlns:a16="http://schemas.microsoft.com/office/drawing/2014/main" id="{1720B964-6B3E-7F64-9575-3D9904412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9700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4" name="Rectangle 818">
              <a:extLst>
                <a:ext uri="{FF2B5EF4-FFF2-40B4-BE49-F238E27FC236}">
                  <a16:creationId xmlns:a16="http://schemas.microsoft.com/office/drawing/2014/main" id="{F3F3A772-5205-0038-3006-EE5B18CF6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628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Line 819">
              <a:extLst>
                <a:ext uri="{FF2B5EF4-FFF2-40B4-BE49-F238E27FC236}">
                  <a16:creationId xmlns:a16="http://schemas.microsoft.com/office/drawing/2014/main" id="{9A74CEA8-6404-8233-2C5B-17D9AF7DF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5413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820">
              <a:extLst>
                <a:ext uri="{FF2B5EF4-FFF2-40B4-BE49-F238E27FC236}">
                  <a16:creationId xmlns:a16="http://schemas.microsoft.com/office/drawing/2014/main" id="{F90F525B-4E26-514E-1669-9DCE66156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339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Line 821">
              <a:extLst>
                <a:ext uri="{FF2B5EF4-FFF2-40B4-BE49-F238E27FC236}">
                  <a16:creationId xmlns:a16="http://schemas.microsoft.com/office/drawing/2014/main" id="{2D715383-3DAD-E6AA-DB03-B9A091DA6A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1123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8" name="Rectangle 822">
              <a:extLst>
                <a:ext uri="{FF2B5EF4-FFF2-40B4-BE49-F238E27FC236}">
                  <a16:creationId xmlns:a16="http://schemas.microsoft.com/office/drawing/2014/main" id="{718D99BE-12AE-E59D-EB2E-6AA8812BF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818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Line 823">
              <a:extLst>
                <a:ext uri="{FF2B5EF4-FFF2-40B4-BE49-F238E27FC236}">
                  <a16:creationId xmlns:a16="http://schemas.microsoft.com/office/drawing/2014/main" id="{0DE2949C-2F4B-86D7-95AC-250281499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2603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" name="Rectangle 824">
              <a:extLst>
                <a:ext uri="{FF2B5EF4-FFF2-40B4-BE49-F238E27FC236}">
                  <a16:creationId xmlns:a16="http://schemas.microsoft.com/office/drawing/2014/main" id="{58A6AE16-CFF9-CDE1-2213-D77D63C0C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8529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Line 825">
              <a:extLst>
                <a:ext uri="{FF2B5EF4-FFF2-40B4-BE49-F238E27FC236}">
                  <a16:creationId xmlns:a16="http://schemas.microsoft.com/office/drawing/2014/main" id="{CF2E83FE-5463-9168-C08E-851ED168BC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8314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2" name="Rectangle 826">
              <a:extLst>
                <a:ext uri="{FF2B5EF4-FFF2-40B4-BE49-F238E27FC236}">
                  <a16:creationId xmlns:a16="http://schemas.microsoft.com/office/drawing/2014/main" id="{62ABB30B-3FC9-B35E-3B75-2B201878C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124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18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Line 827">
              <a:extLst>
                <a:ext uri="{FF2B5EF4-FFF2-40B4-BE49-F238E27FC236}">
                  <a16:creationId xmlns:a16="http://schemas.microsoft.com/office/drawing/2014/main" id="{0912761E-128F-F491-2636-AA092EDCD4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4026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828">
              <a:extLst>
                <a:ext uri="{FF2B5EF4-FFF2-40B4-BE49-F238E27FC236}">
                  <a16:creationId xmlns:a16="http://schemas.microsoft.com/office/drawing/2014/main" id="{75B5AB85-92F6-63F6-A1F6-E83BCE4E8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836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Line 829">
              <a:extLst>
                <a:ext uri="{FF2B5EF4-FFF2-40B4-BE49-F238E27FC236}">
                  <a16:creationId xmlns:a16="http://schemas.microsoft.com/office/drawing/2014/main" id="{CA4144D1-EB6F-2509-E1C2-7D24EB043A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7621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6" name="Rectangle 830">
              <a:extLst>
                <a:ext uri="{FF2B5EF4-FFF2-40B4-BE49-F238E27FC236}">
                  <a16:creationId xmlns:a16="http://schemas.microsoft.com/office/drawing/2014/main" id="{A06215AF-E4AA-EA19-0ACF-537BF2132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314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22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Line 831">
              <a:extLst>
                <a:ext uri="{FF2B5EF4-FFF2-40B4-BE49-F238E27FC236}">
                  <a16:creationId xmlns:a16="http://schemas.microsoft.com/office/drawing/2014/main" id="{777DB1E9-3EF7-ECAA-ED8C-25206F207C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099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8" name="Rectangle 832">
              <a:extLst>
                <a:ext uri="{FF2B5EF4-FFF2-40B4-BE49-F238E27FC236}">
                  <a16:creationId xmlns:a16="http://schemas.microsoft.com/office/drawing/2014/main" id="{A45B6DD6-F1DB-4D07-0B86-BE010DF2B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026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24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Line 833">
              <a:extLst>
                <a:ext uri="{FF2B5EF4-FFF2-40B4-BE49-F238E27FC236}">
                  <a16:creationId xmlns:a16="http://schemas.microsoft.com/office/drawing/2014/main" id="{04ABBEEA-A8F9-B1A3-DE1E-7CD07AB642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4811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834">
              <a:extLst>
                <a:ext uri="{FF2B5EF4-FFF2-40B4-BE49-F238E27FC236}">
                  <a16:creationId xmlns:a16="http://schemas.microsoft.com/office/drawing/2014/main" id="{0392C58E-8E19-FF39-F4EA-A2CAC93B2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737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26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Line 835">
              <a:extLst>
                <a:ext uri="{FF2B5EF4-FFF2-40B4-BE49-F238E27FC236}">
                  <a16:creationId xmlns:a16="http://schemas.microsoft.com/office/drawing/2014/main" id="{2878E041-BD0C-9D2E-D150-301DF8C7AC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8406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2" name="Rectangle 836">
              <a:extLst>
                <a:ext uri="{FF2B5EF4-FFF2-40B4-BE49-F238E27FC236}">
                  <a16:creationId xmlns:a16="http://schemas.microsoft.com/office/drawing/2014/main" id="{A732E39F-6735-6C09-6F27-44FEACA3C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217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28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Line 837">
              <a:extLst>
                <a:ext uri="{FF2B5EF4-FFF2-40B4-BE49-F238E27FC236}">
                  <a16:creationId xmlns:a16="http://schemas.microsoft.com/office/drawing/2014/main" id="{F4311456-4B36-6D3B-EE2A-F9301A6C4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2001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4" name="Rectangle 838">
              <a:extLst>
                <a:ext uri="{FF2B5EF4-FFF2-40B4-BE49-F238E27FC236}">
                  <a16:creationId xmlns:a16="http://schemas.microsoft.com/office/drawing/2014/main" id="{C7A255E7-5DD3-7BCE-BA57-7E79911AF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5812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Line 839">
              <a:extLst>
                <a:ext uri="{FF2B5EF4-FFF2-40B4-BE49-F238E27FC236}">
                  <a16:creationId xmlns:a16="http://schemas.microsoft.com/office/drawing/2014/main" id="{07546128-0DA9-DB8F-DF07-AB471D4212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5597" y="3143574"/>
              <a:ext cx="0" cy="3864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6" name="Rectangle 840">
              <a:extLst>
                <a:ext uri="{FF2B5EF4-FFF2-40B4-BE49-F238E27FC236}">
                  <a16:creationId xmlns:a16="http://schemas.microsoft.com/office/drawing/2014/main" id="{A7982E56-28B7-ABD5-E22E-3DDC68C99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1523" y="318222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32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841">
              <a:extLst>
                <a:ext uri="{FF2B5EF4-FFF2-40B4-BE49-F238E27FC236}">
                  <a16:creationId xmlns:a16="http://schemas.microsoft.com/office/drawing/2014/main" id="{434DAFE1-ADA6-6165-56B0-20AF1A96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255" y="3623598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551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842">
              <a:extLst>
                <a:ext uri="{FF2B5EF4-FFF2-40B4-BE49-F238E27FC236}">
                  <a16:creationId xmlns:a16="http://schemas.microsoft.com/office/drawing/2014/main" id="{2372CB62-0DC0-22F2-A724-4D4C54094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966" y="3623598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535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843">
              <a:extLst>
                <a:ext uri="{FF2B5EF4-FFF2-40B4-BE49-F238E27FC236}">
                  <a16:creationId xmlns:a16="http://schemas.microsoft.com/office/drawing/2014/main" id="{C2B41EA4-6E64-7DBC-6150-5BC7D5216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678" y="3623598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506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844">
              <a:extLst>
                <a:ext uri="{FF2B5EF4-FFF2-40B4-BE49-F238E27FC236}">
                  <a16:creationId xmlns:a16="http://schemas.microsoft.com/office/drawing/2014/main" id="{26DBC535-90F6-F4FD-61A0-FA4049BA3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5157" y="3623598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470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845">
              <a:extLst>
                <a:ext uri="{FF2B5EF4-FFF2-40B4-BE49-F238E27FC236}">
                  <a16:creationId xmlns:a16="http://schemas.microsoft.com/office/drawing/2014/main" id="{ADA8052F-2B67-38CD-75AE-6B242D567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752" y="3623598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425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846">
              <a:extLst>
                <a:ext uri="{FF2B5EF4-FFF2-40B4-BE49-F238E27FC236}">
                  <a16:creationId xmlns:a16="http://schemas.microsoft.com/office/drawing/2014/main" id="{8507A84E-92EE-8932-6194-E4080E9E7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464" y="3623598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377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847">
              <a:extLst>
                <a:ext uri="{FF2B5EF4-FFF2-40B4-BE49-F238E27FC236}">
                  <a16:creationId xmlns:a16="http://schemas.microsoft.com/office/drawing/2014/main" id="{B70010E7-769B-4344-A8D9-834822C23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942" y="3623598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332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848">
              <a:extLst>
                <a:ext uri="{FF2B5EF4-FFF2-40B4-BE49-F238E27FC236}">
                  <a16:creationId xmlns:a16="http://schemas.microsoft.com/office/drawing/2014/main" id="{7F2F379A-34E4-7C4C-BFB1-A834ED681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1654" y="3623598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289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849">
              <a:extLst>
                <a:ext uri="{FF2B5EF4-FFF2-40B4-BE49-F238E27FC236}">
                  <a16:creationId xmlns:a16="http://schemas.microsoft.com/office/drawing/2014/main" id="{4C83DBB5-A699-C9BF-C2B4-EFA6DA614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7365" y="3623598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236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850">
              <a:extLst>
                <a:ext uri="{FF2B5EF4-FFF2-40B4-BE49-F238E27FC236}">
                  <a16:creationId xmlns:a16="http://schemas.microsoft.com/office/drawing/2014/main" id="{829EB4CB-A73F-EFBA-C8D1-3508F511D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0960" y="3623598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Rectangle 851">
              <a:extLst>
                <a:ext uri="{FF2B5EF4-FFF2-40B4-BE49-F238E27FC236}">
                  <a16:creationId xmlns:a16="http://schemas.microsoft.com/office/drawing/2014/main" id="{94CCF50F-5BF8-CA66-3DFA-E2C5C99A0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555" y="3623598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112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Rectangle 852">
              <a:extLst>
                <a:ext uri="{FF2B5EF4-FFF2-40B4-BE49-F238E27FC236}">
                  <a16:creationId xmlns:a16="http://schemas.microsoft.com/office/drawing/2014/main" id="{CA02E2D1-C570-74F7-13D0-66D8B5A27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5664" y="3623598"/>
              <a:ext cx="98304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Rectangle 853">
              <a:extLst>
                <a:ext uri="{FF2B5EF4-FFF2-40B4-BE49-F238E27FC236}">
                  <a16:creationId xmlns:a16="http://schemas.microsoft.com/office/drawing/2014/main" id="{F0295705-6FF2-7AE5-4EFD-042E6BE2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375" y="3623598"/>
              <a:ext cx="98304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Rectangle 854">
              <a:extLst>
                <a:ext uri="{FF2B5EF4-FFF2-40B4-BE49-F238E27FC236}">
                  <a16:creationId xmlns:a16="http://schemas.microsoft.com/office/drawing/2014/main" id="{2A30E33C-11F6-DC73-EC7D-03B2CA0D1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7087" y="3623598"/>
              <a:ext cx="98304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15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Rectangle 855">
              <a:extLst>
                <a:ext uri="{FF2B5EF4-FFF2-40B4-BE49-F238E27FC236}">
                  <a16:creationId xmlns:a16="http://schemas.microsoft.com/office/drawing/2014/main" id="{9A1DA75E-D628-BBE4-3DF1-41E978699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311" y="3623598"/>
              <a:ext cx="49153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 856">
              <a:extLst>
                <a:ext uri="{FF2B5EF4-FFF2-40B4-BE49-F238E27FC236}">
                  <a16:creationId xmlns:a16="http://schemas.microsoft.com/office/drawing/2014/main" id="{77AEB82D-4858-8645-98F0-0B173047E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022" y="3623598"/>
              <a:ext cx="49153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 857">
              <a:extLst>
                <a:ext uri="{FF2B5EF4-FFF2-40B4-BE49-F238E27FC236}">
                  <a16:creationId xmlns:a16="http://schemas.microsoft.com/office/drawing/2014/main" id="{48D41AEC-EDCF-367B-6EB6-FFC5C88E4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617" y="3623598"/>
              <a:ext cx="49153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Rectangle 858">
              <a:extLst>
                <a:ext uri="{FF2B5EF4-FFF2-40B4-BE49-F238E27FC236}">
                  <a16:creationId xmlns:a16="http://schemas.microsoft.com/office/drawing/2014/main" id="{54DD72C9-BAEE-CF18-8FFA-5AF97AA65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255" y="3768013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280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Rectangle 859">
              <a:extLst>
                <a:ext uri="{FF2B5EF4-FFF2-40B4-BE49-F238E27FC236}">
                  <a16:creationId xmlns:a16="http://schemas.microsoft.com/office/drawing/2014/main" id="{831031B2-F5F6-BC93-03AC-FD53904E5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966" y="3768013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238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Rectangle 860">
              <a:extLst>
                <a:ext uri="{FF2B5EF4-FFF2-40B4-BE49-F238E27FC236}">
                  <a16:creationId xmlns:a16="http://schemas.microsoft.com/office/drawing/2014/main" id="{91310D24-8623-428D-E813-66A03CFF3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678" y="3768013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861">
              <a:extLst>
                <a:ext uri="{FF2B5EF4-FFF2-40B4-BE49-F238E27FC236}">
                  <a16:creationId xmlns:a16="http://schemas.microsoft.com/office/drawing/2014/main" id="{CD216DC1-2993-2632-72FC-43B30A29F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5157" y="3768013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173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Rectangle 862">
              <a:extLst>
                <a:ext uri="{FF2B5EF4-FFF2-40B4-BE49-F238E27FC236}">
                  <a16:creationId xmlns:a16="http://schemas.microsoft.com/office/drawing/2014/main" id="{06163362-0BAA-E624-5AC2-65A43E519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752" y="3768013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155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Rectangle 863">
              <a:extLst>
                <a:ext uri="{FF2B5EF4-FFF2-40B4-BE49-F238E27FC236}">
                  <a16:creationId xmlns:a16="http://schemas.microsoft.com/office/drawing/2014/main" id="{1080473D-F747-597F-BDBB-B6535E8E1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464" y="3768013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133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Rectangle 864">
              <a:extLst>
                <a:ext uri="{FF2B5EF4-FFF2-40B4-BE49-F238E27FC236}">
                  <a16:creationId xmlns:a16="http://schemas.microsoft.com/office/drawing/2014/main" id="{315CA874-E20A-C8CB-F2E6-0F1B8859C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942" y="3768013"/>
              <a:ext cx="147457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117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Rectangle 865">
              <a:extLst>
                <a:ext uri="{FF2B5EF4-FFF2-40B4-BE49-F238E27FC236}">
                  <a16:creationId xmlns:a16="http://schemas.microsoft.com/office/drawing/2014/main" id="{D0CC5633-1348-A231-2D60-3971B419F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399" y="3768013"/>
              <a:ext cx="98304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98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Rectangle 866">
              <a:extLst>
                <a:ext uri="{FF2B5EF4-FFF2-40B4-BE49-F238E27FC236}">
                  <a16:creationId xmlns:a16="http://schemas.microsoft.com/office/drawing/2014/main" id="{0962BCAF-D678-88DC-BF0B-93CE282E1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4879" y="3768013"/>
              <a:ext cx="98304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Rectangle 867">
              <a:extLst>
                <a:ext uri="{FF2B5EF4-FFF2-40B4-BE49-F238E27FC236}">
                  <a16:creationId xmlns:a16="http://schemas.microsoft.com/office/drawing/2014/main" id="{7A4D868B-0A0E-B436-7CCE-DA631005F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0589" y="3768013"/>
              <a:ext cx="98304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51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Rectangle 868">
              <a:extLst>
                <a:ext uri="{FF2B5EF4-FFF2-40B4-BE49-F238E27FC236}">
                  <a16:creationId xmlns:a16="http://schemas.microsoft.com/office/drawing/2014/main" id="{028103C7-C5A8-B544-48C0-1C620888E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185" y="3768013"/>
              <a:ext cx="98304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Rectangle 869">
              <a:extLst>
                <a:ext uri="{FF2B5EF4-FFF2-40B4-BE49-F238E27FC236}">
                  <a16:creationId xmlns:a16="http://schemas.microsoft.com/office/drawing/2014/main" id="{C32916DE-56FB-0356-B8AE-7F30A5B09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5664" y="3768013"/>
              <a:ext cx="98304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Rectangle 870">
              <a:extLst>
                <a:ext uri="{FF2B5EF4-FFF2-40B4-BE49-F238E27FC236}">
                  <a16:creationId xmlns:a16="http://schemas.microsoft.com/office/drawing/2014/main" id="{28596C42-A2EC-CEF4-2221-5D563CF27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121" y="3768013"/>
              <a:ext cx="49153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Rectangle 871">
              <a:extLst>
                <a:ext uri="{FF2B5EF4-FFF2-40B4-BE49-F238E27FC236}">
                  <a16:creationId xmlns:a16="http://schemas.microsoft.com/office/drawing/2014/main" id="{0F613874-DCBF-002E-69BD-0A17ED707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716" y="3768013"/>
              <a:ext cx="49153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Rectangle 872">
              <a:extLst>
                <a:ext uri="{FF2B5EF4-FFF2-40B4-BE49-F238E27FC236}">
                  <a16:creationId xmlns:a16="http://schemas.microsoft.com/office/drawing/2014/main" id="{5A771286-BD12-960F-95AF-547D3730F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311" y="3768013"/>
              <a:ext cx="49153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Rectangle 873">
              <a:extLst>
                <a:ext uri="{FF2B5EF4-FFF2-40B4-BE49-F238E27FC236}">
                  <a16:creationId xmlns:a16="http://schemas.microsoft.com/office/drawing/2014/main" id="{54097BAD-C56D-A801-026E-A2D9AD714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022" y="3768013"/>
              <a:ext cx="49153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Rectangle 874">
              <a:extLst>
                <a:ext uri="{FF2B5EF4-FFF2-40B4-BE49-F238E27FC236}">
                  <a16:creationId xmlns:a16="http://schemas.microsoft.com/office/drawing/2014/main" id="{23314767-A698-0CFB-8CD7-0E0E9ED3B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617" y="3768013"/>
              <a:ext cx="49153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Rectangle 875">
              <a:extLst>
                <a:ext uri="{FF2B5EF4-FFF2-40B4-BE49-F238E27FC236}">
                  <a16:creationId xmlns:a16="http://schemas.microsoft.com/office/drawing/2014/main" id="{6B55C6EB-BFAD-D0CD-3749-BF416617E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321" y="3344941"/>
              <a:ext cx="2126364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Time from randomisation (months)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876">
              <a:extLst>
                <a:ext uri="{FF2B5EF4-FFF2-40B4-BE49-F238E27FC236}">
                  <a16:creationId xmlns:a16="http://schemas.microsoft.com/office/drawing/2014/main" id="{8AACCE43-22A5-C1F0-2DA7-D81E8CC14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643" y="898039"/>
              <a:ext cx="61374" cy="2247570"/>
            </a:xfrm>
            <a:custGeom>
              <a:avLst/>
              <a:gdLst>
                <a:gd name="T0" fmla="*/ 0 w 58"/>
                <a:gd name="T1" fmla="*/ 2974 h 2974"/>
                <a:gd name="T2" fmla="*/ 58 w 58"/>
                <a:gd name="T3" fmla="*/ 2974 h 2974"/>
                <a:gd name="T4" fmla="*/ 58 w 58"/>
                <a:gd name="T5" fmla="*/ 2971 h 2974"/>
                <a:gd name="T6" fmla="*/ 58 w 58"/>
                <a:gd name="T7" fmla="*/ 0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2974">
                  <a:moveTo>
                    <a:pt x="0" y="2974"/>
                  </a:moveTo>
                  <a:lnTo>
                    <a:pt x="58" y="2974"/>
                  </a:lnTo>
                  <a:lnTo>
                    <a:pt x="58" y="2971"/>
                  </a:lnTo>
                  <a:lnTo>
                    <a:pt x="58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" name="Rectangle 877">
              <a:extLst>
                <a:ext uri="{FF2B5EF4-FFF2-40B4-BE49-F238E27FC236}">
                  <a16:creationId xmlns:a16="http://schemas.microsoft.com/office/drawing/2014/main" id="{FD248DC1-462F-C4AE-5BA1-44079D08E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405" y="3092725"/>
              <a:ext cx="70524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Line 878">
              <a:extLst>
                <a:ext uri="{FF2B5EF4-FFF2-40B4-BE49-F238E27FC236}">
                  <a16:creationId xmlns:a16="http://schemas.microsoft.com/office/drawing/2014/main" id="{F286F18D-4270-C768-03FE-DCD084ED5E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643" y="2932038"/>
              <a:ext cx="5502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" name="Rectangle 879">
              <a:extLst>
                <a:ext uri="{FF2B5EF4-FFF2-40B4-BE49-F238E27FC236}">
                  <a16:creationId xmlns:a16="http://schemas.microsoft.com/office/drawing/2014/main" id="{E83F90B5-47E6-71CC-66E0-DCA33999B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681" y="2875086"/>
              <a:ext cx="139681" cy="1525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Line 880">
              <a:extLst>
                <a:ext uri="{FF2B5EF4-FFF2-40B4-BE49-F238E27FC236}">
                  <a16:creationId xmlns:a16="http://schemas.microsoft.com/office/drawing/2014/main" id="{66538B5D-CF5E-017F-F2A4-B0A1FBE110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643" y="2716434"/>
              <a:ext cx="5502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" name="Rectangle 881">
              <a:extLst>
                <a:ext uri="{FF2B5EF4-FFF2-40B4-BE49-F238E27FC236}">
                  <a16:creationId xmlns:a16="http://schemas.microsoft.com/office/drawing/2014/main" id="{A79A1C3B-BB8D-4F4E-1923-F8F0B7D92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681" y="2663550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Line 882">
              <a:extLst>
                <a:ext uri="{FF2B5EF4-FFF2-40B4-BE49-F238E27FC236}">
                  <a16:creationId xmlns:a16="http://schemas.microsoft.com/office/drawing/2014/main" id="{3BAE160B-F9A3-4FF7-5C95-2F297C3AEA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643" y="2498797"/>
              <a:ext cx="5502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" name="Rectangle 883">
              <a:extLst>
                <a:ext uri="{FF2B5EF4-FFF2-40B4-BE49-F238E27FC236}">
                  <a16:creationId xmlns:a16="http://schemas.microsoft.com/office/drawing/2014/main" id="{CC7AC04C-33F3-54E2-7FDE-56FD7C04D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681" y="2445913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Line 884">
              <a:extLst>
                <a:ext uri="{FF2B5EF4-FFF2-40B4-BE49-F238E27FC236}">
                  <a16:creationId xmlns:a16="http://schemas.microsoft.com/office/drawing/2014/main" id="{19619541-C907-417B-BBB2-27915407A8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643" y="2283193"/>
              <a:ext cx="5502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" name="Rectangle 885">
              <a:extLst>
                <a:ext uri="{FF2B5EF4-FFF2-40B4-BE49-F238E27FC236}">
                  <a16:creationId xmlns:a16="http://schemas.microsoft.com/office/drawing/2014/main" id="{BA7D76F8-14F7-CB5A-7859-DEB7F7033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681" y="2230309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Line 886">
              <a:extLst>
                <a:ext uri="{FF2B5EF4-FFF2-40B4-BE49-F238E27FC236}">
                  <a16:creationId xmlns:a16="http://schemas.microsoft.com/office/drawing/2014/main" id="{0A6C6FAB-16A1-5F79-9C87-32BEF598D9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643" y="2067589"/>
              <a:ext cx="5502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3" name="Rectangle 887">
              <a:extLst>
                <a:ext uri="{FF2B5EF4-FFF2-40B4-BE49-F238E27FC236}">
                  <a16:creationId xmlns:a16="http://schemas.microsoft.com/office/drawing/2014/main" id="{DBF11BA4-6005-50D8-4D03-4F6D405F0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681" y="2016739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Line 888">
              <a:extLst>
                <a:ext uri="{FF2B5EF4-FFF2-40B4-BE49-F238E27FC236}">
                  <a16:creationId xmlns:a16="http://schemas.microsoft.com/office/drawing/2014/main" id="{E4770952-271B-16F0-C60C-A004B0CE80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643" y="1851985"/>
              <a:ext cx="5502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5" name="Rectangle 889">
              <a:extLst>
                <a:ext uri="{FF2B5EF4-FFF2-40B4-BE49-F238E27FC236}">
                  <a16:creationId xmlns:a16="http://schemas.microsoft.com/office/drawing/2014/main" id="{6BC6FC31-BE6E-B728-0DD4-DAE4A70E2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681" y="1799101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Line 890">
              <a:extLst>
                <a:ext uri="{FF2B5EF4-FFF2-40B4-BE49-F238E27FC236}">
                  <a16:creationId xmlns:a16="http://schemas.microsoft.com/office/drawing/2014/main" id="{EF09E559-5C89-58A6-949C-811E9356C4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643" y="1638415"/>
              <a:ext cx="5502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7" name="Rectangle 891">
              <a:extLst>
                <a:ext uri="{FF2B5EF4-FFF2-40B4-BE49-F238E27FC236}">
                  <a16:creationId xmlns:a16="http://schemas.microsoft.com/office/drawing/2014/main" id="{E6F03084-75D3-CE17-ACA1-324F6D13B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681" y="1583497"/>
              <a:ext cx="139681" cy="152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Line 892">
              <a:extLst>
                <a:ext uri="{FF2B5EF4-FFF2-40B4-BE49-F238E27FC236}">
                  <a16:creationId xmlns:a16="http://schemas.microsoft.com/office/drawing/2014/main" id="{088E501C-493F-BA6F-AE20-7000914472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643" y="1422811"/>
              <a:ext cx="5502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9" name="Rectangle 893">
              <a:extLst>
                <a:ext uri="{FF2B5EF4-FFF2-40B4-BE49-F238E27FC236}">
                  <a16:creationId xmlns:a16="http://schemas.microsoft.com/office/drawing/2014/main" id="{4FEC281F-25FB-66E2-4F28-7C6912C14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681" y="1365859"/>
              <a:ext cx="139681" cy="1525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Line 894">
              <a:extLst>
                <a:ext uri="{FF2B5EF4-FFF2-40B4-BE49-F238E27FC236}">
                  <a16:creationId xmlns:a16="http://schemas.microsoft.com/office/drawing/2014/main" id="{3D2364F6-7B3E-F7CD-7A1B-337C5AEED2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643" y="1205174"/>
              <a:ext cx="5502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1" name="Rectangle 895">
              <a:extLst>
                <a:ext uri="{FF2B5EF4-FFF2-40B4-BE49-F238E27FC236}">
                  <a16:creationId xmlns:a16="http://schemas.microsoft.com/office/drawing/2014/main" id="{7C4A2050-15C3-A7F4-5577-A050F18A1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681" y="1152290"/>
              <a:ext cx="141045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Line 896">
              <a:extLst>
                <a:ext uri="{FF2B5EF4-FFF2-40B4-BE49-F238E27FC236}">
                  <a16:creationId xmlns:a16="http://schemas.microsoft.com/office/drawing/2014/main" id="{AEBE0D5F-5FDD-C2D9-C5AA-27FC0E7DC9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643" y="989570"/>
              <a:ext cx="5502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" name="Rectangle 897">
              <a:extLst>
                <a:ext uri="{FF2B5EF4-FFF2-40B4-BE49-F238E27FC236}">
                  <a16:creationId xmlns:a16="http://schemas.microsoft.com/office/drawing/2014/main" id="{C3B5C867-97CA-BE3D-3CA2-444682543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957" y="936686"/>
              <a:ext cx="211569" cy="147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Rectangle 898">
              <a:extLst>
                <a:ext uri="{FF2B5EF4-FFF2-40B4-BE49-F238E27FC236}">
                  <a16:creationId xmlns:a16="http://schemas.microsoft.com/office/drawing/2014/main" id="{9CA68A8A-2A23-B897-DF0A-8A811A9072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66489" y="1888956"/>
              <a:ext cx="1493159" cy="1538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Event-free probability (%)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899">
              <a:extLst>
                <a:ext uri="{FF2B5EF4-FFF2-40B4-BE49-F238E27FC236}">
                  <a16:creationId xmlns:a16="http://schemas.microsoft.com/office/drawing/2014/main" id="{226F46AE-44AB-2B9C-D656-CC8E3A39C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725" y="989570"/>
              <a:ext cx="4469798" cy="1732967"/>
            </a:xfrm>
            <a:custGeom>
              <a:avLst/>
              <a:gdLst>
                <a:gd name="T0" fmla="*/ 146 w 4257"/>
                <a:gd name="T1" fmla="*/ 21 h 2292"/>
                <a:gd name="T2" fmla="*/ 218 w 4257"/>
                <a:gd name="T3" fmla="*/ 58 h 2292"/>
                <a:gd name="T4" fmla="*/ 306 w 4257"/>
                <a:gd name="T5" fmla="*/ 82 h 2292"/>
                <a:gd name="T6" fmla="*/ 394 w 4257"/>
                <a:gd name="T7" fmla="*/ 112 h 2292"/>
                <a:gd name="T8" fmla="*/ 459 w 4257"/>
                <a:gd name="T9" fmla="*/ 150 h 2292"/>
                <a:gd name="T10" fmla="*/ 503 w 4257"/>
                <a:gd name="T11" fmla="*/ 187 h 2292"/>
                <a:gd name="T12" fmla="*/ 540 w 4257"/>
                <a:gd name="T13" fmla="*/ 214 h 2292"/>
                <a:gd name="T14" fmla="*/ 608 w 4257"/>
                <a:gd name="T15" fmla="*/ 238 h 2292"/>
                <a:gd name="T16" fmla="*/ 666 w 4257"/>
                <a:gd name="T17" fmla="*/ 272 h 2292"/>
                <a:gd name="T18" fmla="*/ 720 w 4257"/>
                <a:gd name="T19" fmla="*/ 323 h 2292"/>
                <a:gd name="T20" fmla="*/ 778 w 4257"/>
                <a:gd name="T21" fmla="*/ 353 h 2292"/>
                <a:gd name="T22" fmla="*/ 835 w 4257"/>
                <a:gd name="T23" fmla="*/ 401 h 2292"/>
                <a:gd name="T24" fmla="*/ 893 w 4257"/>
                <a:gd name="T25" fmla="*/ 428 h 2292"/>
                <a:gd name="T26" fmla="*/ 937 w 4257"/>
                <a:gd name="T27" fmla="*/ 469 h 2292"/>
                <a:gd name="T28" fmla="*/ 992 w 4257"/>
                <a:gd name="T29" fmla="*/ 523 h 2292"/>
                <a:gd name="T30" fmla="*/ 1032 w 4257"/>
                <a:gd name="T31" fmla="*/ 571 h 2292"/>
                <a:gd name="T32" fmla="*/ 1066 w 4257"/>
                <a:gd name="T33" fmla="*/ 601 h 2292"/>
                <a:gd name="T34" fmla="*/ 1114 w 4257"/>
                <a:gd name="T35" fmla="*/ 638 h 2292"/>
                <a:gd name="T36" fmla="*/ 1161 w 4257"/>
                <a:gd name="T37" fmla="*/ 679 h 2292"/>
                <a:gd name="T38" fmla="*/ 1205 w 4257"/>
                <a:gd name="T39" fmla="*/ 713 h 2292"/>
                <a:gd name="T40" fmla="*/ 1243 w 4257"/>
                <a:gd name="T41" fmla="*/ 761 h 2292"/>
                <a:gd name="T42" fmla="*/ 1287 w 4257"/>
                <a:gd name="T43" fmla="*/ 808 h 2292"/>
                <a:gd name="T44" fmla="*/ 1338 w 4257"/>
                <a:gd name="T45" fmla="*/ 846 h 2292"/>
                <a:gd name="T46" fmla="*/ 1385 w 4257"/>
                <a:gd name="T47" fmla="*/ 913 h 2292"/>
                <a:gd name="T48" fmla="*/ 1429 w 4257"/>
                <a:gd name="T49" fmla="*/ 961 h 2292"/>
                <a:gd name="T50" fmla="*/ 1507 w 4257"/>
                <a:gd name="T51" fmla="*/ 1002 h 2292"/>
                <a:gd name="T52" fmla="*/ 1555 w 4257"/>
                <a:gd name="T53" fmla="*/ 1029 h 2292"/>
                <a:gd name="T54" fmla="*/ 1599 w 4257"/>
                <a:gd name="T55" fmla="*/ 1076 h 2292"/>
                <a:gd name="T56" fmla="*/ 1653 w 4257"/>
                <a:gd name="T57" fmla="*/ 1124 h 2292"/>
                <a:gd name="T58" fmla="*/ 1698 w 4257"/>
                <a:gd name="T59" fmla="*/ 1161 h 2292"/>
                <a:gd name="T60" fmla="*/ 1759 w 4257"/>
                <a:gd name="T61" fmla="*/ 1195 h 2292"/>
                <a:gd name="T62" fmla="*/ 1823 w 4257"/>
                <a:gd name="T63" fmla="*/ 1233 h 2292"/>
                <a:gd name="T64" fmla="*/ 1874 w 4257"/>
                <a:gd name="T65" fmla="*/ 1263 h 2292"/>
                <a:gd name="T66" fmla="*/ 1918 w 4257"/>
                <a:gd name="T67" fmla="*/ 1317 h 2292"/>
                <a:gd name="T68" fmla="*/ 1966 w 4257"/>
                <a:gd name="T69" fmla="*/ 1334 h 2292"/>
                <a:gd name="T70" fmla="*/ 1996 w 4257"/>
                <a:gd name="T71" fmla="*/ 1362 h 2292"/>
                <a:gd name="T72" fmla="*/ 2057 w 4257"/>
                <a:gd name="T73" fmla="*/ 1413 h 2292"/>
                <a:gd name="T74" fmla="*/ 2091 w 4257"/>
                <a:gd name="T75" fmla="*/ 1446 h 2292"/>
                <a:gd name="T76" fmla="*/ 2146 w 4257"/>
                <a:gd name="T77" fmla="*/ 1474 h 2292"/>
                <a:gd name="T78" fmla="*/ 2196 w 4257"/>
                <a:gd name="T79" fmla="*/ 1511 h 2292"/>
                <a:gd name="T80" fmla="*/ 2268 w 4257"/>
                <a:gd name="T81" fmla="*/ 1528 h 2292"/>
                <a:gd name="T82" fmla="*/ 2302 w 4257"/>
                <a:gd name="T83" fmla="*/ 1559 h 2292"/>
                <a:gd name="T84" fmla="*/ 2349 w 4257"/>
                <a:gd name="T85" fmla="*/ 1579 h 2292"/>
                <a:gd name="T86" fmla="*/ 2400 w 4257"/>
                <a:gd name="T87" fmla="*/ 1606 h 2292"/>
                <a:gd name="T88" fmla="*/ 2448 w 4257"/>
                <a:gd name="T89" fmla="*/ 1633 h 2292"/>
                <a:gd name="T90" fmla="*/ 2492 w 4257"/>
                <a:gd name="T91" fmla="*/ 1671 h 2292"/>
                <a:gd name="T92" fmla="*/ 2573 w 4257"/>
                <a:gd name="T93" fmla="*/ 1694 h 2292"/>
                <a:gd name="T94" fmla="*/ 2628 w 4257"/>
                <a:gd name="T95" fmla="*/ 1738 h 2292"/>
                <a:gd name="T96" fmla="*/ 2685 w 4257"/>
                <a:gd name="T97" fmla="*/ 1745 h 2292"/>
                <a:gd name="T98" fmla="*/ 2763 w 4257"/>
                <a:gd name="T99" fmla="*/ 1776 h 2292"/>
                <a:gd name="T100" fmla="*/ 2807 w 4257"/>
                <a:gd name="T101" fmla="*/ 1820 h 2292"/>
                <a:gd name="T102" fmla="*/ 2889 w 4257"/>
                <a:gd name="T103" fmla="*/ 1864 h 2292"/>
                <a:gd name="T104" fmla="*/ 2950 w 4257"/>
                <a:gd name="T105" fmla="*/ 1905 h 2292"/>
                <a:gd name="T106" fmla="*/ 3062 w 4257"/>
                <a:gd name="T107" fmla="*/ 1952 h 2292"/>
                <a:gd name="T108" fmla="*/ 3194 w 4257"/>
                <a:gd name="T109" fmla="*/ 1993 h 2292"/>
                <a:gd name="T110" fmla="*/ 3340 w 4257"/>
                <a:gd name="T111" fmla="*/ 2017 h 2292"/>
                <a:gd name="T112" fmla="*/ 3449 w 4257"/>
                <a:gd name="T113" fmla="*/ 2132 h 2292"/>
                <a:gd name="T114" fmla="*/ 3622 w 4257"/>
                <a:gd name="T115" fmla="*/ 2132 h 2292"/>
                <a:gd name="T116" fmla="*/ 4257 w 4257"/>
                <a:gd name="T117" fmla="*/ 2292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57" h="2292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75" y="4"/>
                  </a:lnTo>
                  <a:lnTo>
                    <a:pt x="75" y="10"/>
                  </a:lnTo>
                  <a:lnTo>
                    <a:pt x="85" y="10"/>
                  </a:lnTo>
                  <a:lnTo>
                    <a:pt x="85" y="14"/>
                  </a:lnTo>
                  <a:lnTo>
                    <a:pt x="119" y="14"/>
                  </a:lnTo>
                  <a:lnTo>
                    <a:pt x="119" y="21"/>
                  </a:lnTo>
                  <a:lnTo>
                    <a:pt x="133" y="21"/>
                  </a:lnTo>
                  <a:lnTo>
                    <a:pt x="146" y="21"/>
                  </a:lnTo>
                  <a:lnTo>
                    <a:pt x="146" y="24"/>
                  </a:lnTo>
                  <a:lnTo>
                    <a:pt x="173" y="24"/>
                  </a:lnTo>
                  <a:lnTo>
                    <a:pt x="173" y="31"/>
                  </a:lnTo>
                  <a:lnTo>
                    <a:pt x="177" y="31"/>
                  </a:lnTo>
                  <a:lnTo>
                    <a:pt x="177" y="34"/>
                  </a:lnTo>
                  <a:lnTo>
                    <a:pt x="187" y="34"/>
                  </a:lnTo>
                  <a:lnTo>
                    <a:pt x="187" y="44"/>
                  </a:lnTo>
                  <a:lnTo>
                    <a:pt x="190" y="44"/>
                  </a:lnTo>
                  <a:lnTo>
                    <a:pt x="190" y="51"/>
                  </a:lnTo>
                  <a:lnTo>
                    <a:pt x="218" y="51"/>
                  </a:lnTo>
                  <a:lnTo>
                    <a:pt x="218" y="58"/>
                  </a:lnTo>
                  <a:lnTo>
                    <a:pt x="235" y="58"/>
                  </a:lnTo>
                  <a:lnTo>
                    <a:pt x="235" y="61"/>
                  </a:lnTo>
                  <a:lnTo>
                    <a:pt x="248" y="61"/>
                  </a:lnTo>
                  <a:lnTo>
                    <a:pt x="248" y="68"/>
                  </a:lnTo>
                  <a:lnTo>
                    <a:pt x="262" y="68"/>
                  </a:lnTo>
                  <a:lnTo>
                    <a:pt x="262" y="72"/>
                  </a:lnTo>
                  <a:lnTo>
                    <a:pt x="285" y="72"/>
                  </a:lnTo>
                  <a:lnTo>
                    <a:pt x="285" y="78"/>
                  </a:lnTo>
                  <a:lnTo>
                    <a:pt x="292" y="78"/>
                  </a:lnTo>
                  <a:lnTo>
                    <a:pt x="292" y="82"/>
                  </a:lnTo>
                  <a:lnTo>
                    <a:pt x="306" y="82"/>
                  </a:lnTo>
                  <a:lnTo>
                    <a:pt x="306" y="88"/>
                  </a:lnTo>
                  <a:lnTo>
                    <a:pt x="319" y="88"/>
                  </a:lnTo>
                  <a:lnTo>
                    <a:pt x="336" y="88"/>
                  </a:lnTo>
                  <a:lnTo>
                    <a:pt x="336" y="92"/>
                  </a:lnTo>
                  <a:lnTo>
                    <a:pt x="374" y="92"/>
                  </a:lnTo>
                  <a:lnTo>
                    <a:pt x="374" y="99"/>
                  </a:lnTo>
                  <a:lnTo>
                    <a:pt x="387" y="99"/>
                  </a:lnTo>
                  <a:lnTo>
                    <a:pt x="387" y="109"/>
                  </a:lnTo>
                  <a:lnTo>
                    <a:pt x="391" y="109"/>
                  </a:lnTo>
                  <a:lnTo>
                    <a:pt x="391" y="112"/>
                  </a:lnTo>
                  <a:lnTo>
                    <a:pt x="394" y="112"/>
                  </a:lnTo>
                  <a:lnTo>
                    <a:pt x="394" y="119"/>
                  </a:lnTo>
                  <a:lnTo>
                    <a:pt x="408" y="119"/>
                  </a:lnTo>
                  <a:lnTo>
                    <a:pt x="408" y="122"/>
                  </a:lnTo>
                  <a:lnTo>
                    <a:pt x="414" y="122"/>
                  </a:lnTo>
                  <a:lnTo>
                    <a:pt x="414" y="136"/>
                  </a:lnTo>
                  <a:lnTo>
                    <a:pt x="431" y="136"/>
                  </a:lnTo>
                  <a:lnTo>
                    <a:pt x="431" y="146"/>
                  </a:lnTo>
                  <a:lnTo>
                    <a:pt x="438" y="146"/>
                  </a:lnTo>
                  <a:lnTo>
                    <a:pt x="448" y="146"/>
                  </a:lnTo>
                  <a:lnTo>
                    <a:pt x="448" y="150"/>
                  </a:lnTo>
                  <a:lnTo>
                    <a:pt x="459" y="150"/>
                  </a:lnTo>
                  <a:lnTo>
                    <a:pt x="459" y="156"/>
                  </a:lnTo>
                  <a:lnTo>
                    <a:pt x="476" y="156"/>
                  </a:lnTo>
                  <a:lnTo>
                    <a:pt x="476" y="160"/>
                  </a:lnTo>
                  <a:lnTo>
                    <a:pt x="489" y="160"/>
                  </a:lnTo>
                  <a:lnTo>
                    <a:pt x="489" y="167"/>
                  </a:lnTo>
                  <a:lnTo>
                    <a:pt x="493" y="167"/>
                  </a:lnTo>
                  <a:lnTo>
                    <a:pt x="493" y="177"/>
                  </a:lnTo>
                  <a:lnTo>
                    <a:pt x="496" y="177"/>
                  </a:lnTo>
                  <a:lnTo>
                    <a:pt x="496" y="180"/>
                  </a:lnTo>
                  <a:lnTo>
                    <a:pt x="503" y="180"/>
                  </a:lnTo>
                  <a:lnTo>
                    <a:pt x="503" y="187"/>
                  </a:lnTo>
                  <a:lnTo>
                    <a:pt x="506" y="187"/>
                  </a:lnTo>
                  <a:lnTo>
                    <a:pt x="506" y="190"/>
                  </a:lnTo>
                  <a:lnTo>
                    <a:pt x="510" y="190"/>
                  </a:lnTo>
                  <a:lnTo>
                    <a:pt x="510" y="197"/>
                  </a:lnTo>
                  <a:lnTo>
                    <a:pt x="516" y="197"/>
                  </a:lnTo>
                  <a:lnTo>
                    <a:pt x="516" y="204"/>
                  </a:lnTo>
                  <a:lnTo>
                    <a:pt x="520" y="204"/>
                  </a:lnTo>
                  <a:lnTo>
                    <a:pt x="520" y="207"/>
                  </a:lnTo>
                  <a:lnTo>
                    <a:pt x="530" y="207"/>
                  </a:lnTo>
                  <a:lnTo>
                    <a:pt x="530" y="214"/>
                  </a:lnTo>
                  <a:lnTo>
                    <a:pt x="540" y="214"/>
                  </a:lnTo>
                  <a:lnTo>
                    <a:pt x="540" y="217"/>
                  </a:lnTo>
                  <a:lnTo>
                    <a:pt x="564" y="217"/>
                  </a:lnTo>
                  <a:lnTo>
                    <a:pt x="574" y="217"/>
                  </a:lnTo>
                  <a:lnTo>
                    <a:pt x="574" y="224"/>
                  </a:lnTo>
                  <a:lnTo>
                    <a:pt x="581" y="224"/>
                  </a:lnTo>
                  <a:lnTo>
                    <a:pt x="581" y="228"/>
                  </a:lnTo>
                  <a:lnTo>
                    <a:pt x="588" y="228"/>
                  </a:lnTo>
                  <a:lnTo>
                    <a:pt x="588" y="234"/>
                  </a:lnTo>
                  <a:lnTo>
                    <a:pt x="594" y="234"/>
                  </a:lnTo>
                  <a:lnTo>
                    <a:pt x="594" y="238"/>
                  </a:lnTo>
                  <a:lnTo>
                    <a:pt x="608" y="238"/>
                  </a:lnTo>
                  <a:lnTo>
                    <a:pt x="608" y="245"/>
                  </a:lnTo>
                  <a:lnTo>
                    <a:pt x="618" y="245"/>
                  </a:lnTo>
                  <a:lnTo>
                    <a:pt x="618" y="248"/>
                  </a:lnTo>
                  <a:lnTo>
                    <a:pt x="622" y="248"/>
                  </a:lnTo>
                  <a:lnTo>
                    <a:pt x="622" y="255"/>
                  </a:lnTo>
                  <a:lnTo>
                    <a:pt x="632" y="255"/>
                  </a:lnTo>
                  <a:lnTo>
                    <a:pt x="632" y="265"/>
                  </a:lnTo>
                  <a:lnTo>
                    <a:pt x="638" y="265"/>
                  </a:lnTo>
                  <a:lnTo>
                    <a:pt x="652" y="265"/>
                  </a:lnTo>
                  <a:lnTo>
                    <a:pt x="652" y="272"/>
                  </a:lnTo>
                  <a:lnTo>
                    <a:pt x="666" y="272"/>
                  </a:lnTo>
                  <a:lnTo>
                    <a:pt x="666" y="275"/>
                  </a:lnTo>
                  <a:lnTo>
                    <a:pt x="669" y="275"/>
                  </a:lnTo>
                  <a:lnTo>
                    <a:pt x="669" y="282"/>
                  </a:lnTo>
                  <a:lnTo>
                    <a:pt x="679" y="282"/>
                  </a:lnTo>
                  <a:lnTo>
                    <a:pt x="679" y="292"/>
                  </a:lnTo>
                  <a:lnTo>
                    <a:pt x="696" y="292"/>
                  </a:lnTo>
                  <a:lnTo>
                    <a:pt x="696" y="306"/>
                  </a:lnTo>
                  <a:lnTo>
                    <a:pt x="710" y="306"/>
                  </a:lnTo>
                  <a:lnTo>
                    <a:pt x="710" y="316"/>
                  </a:lnTo>
                  <a:lnTo>
                    <a:pt x="720" y="316"/>
                  </a:lnTo>
                  <a:lnTo>
                    <a:pt x="720" y="323"/>
                  </a:lnTo>
                  <a:lnTo>
                    <a:pt x="723" y="323"/>
                  </a:lnTo>
                  <a:lnTo>
                    <a:pt x="723" y="330"/>
                  </a:lnTo>
                  <a:lnTo>
                    <a:pt x="734" y="330"/>
                  </a:lnTo>
                  <a:lnTo>
                    <a:pt x="734" y="333"/>
                  </a:lnTo>
                  <a:lnTo>
                    <a:pt x="740" y="333"/>
                  </a:lnTo>
                  <a:lnTo>
                    <a:pt x="740" y="343"/>
                  </a:lnTo>
                  <a:lnTo>
                    <a:pt x="751" y="343"/>
                  </a:lnTo>
                  <a:lnTo>
                    <a:pt x="751" y="350"/>
                  </a:lnTo>
                  <a:lnTo>
                    <a:pt x="774" y="350"/>
                  </a:lnTo>
                  <a:lnTo>
                    <a:pt x="774" y="353"/>
                  </a:lnTo>
                  <a:lnTo>
                    <a:pt x="778" y="353"/>
                  </a:lnTo>
                  <a:lnTo>
                    <a:pt x="778" y="363"/>
                  </a:lnTo>
                  <a:lnTo>
                    <a:pt x="791" y="363"/>
                  </a:lnTo>
                  <a:lnTo>
                    <a:pt x="791" y="370"/>
                  </a:lnTo>
                  <a:lnTo>
                    <a:pt x="798" y="370"/>
                  </a:lnTo>
                  <a:lnTo>
                    <a:pt x="798" y="374"/>
                  </a:lnTo>
                  <a:lnTo>
                    <a:pt x="808" y="374"/>
                  </a:lnTo>
                  <a:lnTo>
                    <a:pt x="808" y="380"/>
                  </a:lnTo>
                  <a:lnTo>
                    <a:pt x="825" y="380"/>
                  </a:lnTo>
                  <a:lnTo>
                    <a:pt x="825" y="387"/>
                  </a:lnTo>
                  <a:lnTo>
                    <a:pt x="835" y="387"/>
                  </a:lnTo>
                  <a:lnTo>
                    <a:pt x="835" y="401"/>
                  </a:lnTo>
                  <a:lnTo>
                    <a:pt x="856" y="401"/>
                  </a:lnTo>
                  <a:lnTo>
                    <a:pt x="856" y="408"/>
                  </a:lnTo>
                  <a:lnTo>
                    <a:pt x="866" y="408"/>
                  </a:lnTo>
                  <a:lnTo>
                    <a:pt x="866" y="411"/>
                  </a:lnTo>
                  <a:lnTo>
                    <a:pt x="869" y="411"/>
                  </a:lnTo>
                  <a:lnTo>
                    <a:pt x="869" y="418"/>
                  </a:lnTo>
                  <a:lnTo>
                    <a:pt x="876" y="418"/>
                  </a:lnTo>
                  <a:lnTo>
                    <a:pt x="876" y="421"/>
                  </a:lnTo>
                  <a:lnTo>
                    <a:pt x="890" y="421"/>
                  </a:lnTo>
                  <a:lnTo>
                    <a:pt x="890" y="428"/>
                  </a:lnTo>
                  <a:lnTo>
                    <a:pt x="893" y="428"/>
                  </a:lnTo>
                  <a:lnTo>
                    <a:pt x="893" y="438"/>
                  </a:lnTo>
                  <a:lnTo>
                    <a:pt x="896" y="438"/>
                  </a:lnTo>
                  <a:lnTo>
                    <a:pt x="896" y="445"/>
                  </a:lnTo>
                  <a:lnTo>
                    <a:pt x="903" y="445"/>
                  </a:lnTo>
                  <a:lnTo>
                    <a:pt x="903" y="448"/>
                  </a:lnTo>
                  <a:lnTo>
                    <a:pt x="910" y="448"/>
                  </a:lnTo>
                  <a:lnTo>
                    <a:pt x="910" y="455"/>
                  </a:lnTo>
                  <a:lnTo>
                    <a:pt x="927" y="455"/>
                  </a:lnTo>
                  <a:lnTo>
                    <a:pt x="927" y="465"/>
                  </a:lnTo>
                  <a:lnTo>
                    <a:pt x="937" y="465"/>
                  </a:lnTo>
                  <a:lnTo>
                    <a:pt x="937" y="469"/>
                  </a:lnTo>
                  <a:lnTo>
                    <a:pt x="941" y="469"/>
                  </a:lnTo>
                  <a:lnTo>
                    <a:pt x="941" y="492"/>
                  </a:lnTo>
                  <a:lnTo>
                    <a:pt x="954" y="492"/>
                  </a:lnTo>
                  <a:lnTo>
                    <a:pt x="954" y="496"/>
                  </a:lnTo>
                  <a:lnTo>
                    <a:pt x="968" y="496"/>
                  </a:lnTo>
                  <a:lnTo>
                    <a:pt x="968" y="503"/>
                  </a:lnTo>
                  <a:lnTo>
                    <a:pt x="975" y="503"/>
                  </a:lnTo>
                  <a:lnTo>
                    <a:pt x="975" y="513"/>
                  </a:lnTo>
                  <a:lnTo>
                    <a:pt x="985" y="513"/>
                  </a:lnTo>
                  <a:lnTo>
                    <a:pt x="985" y="523"/>
                  </a:lnTo>
                  <a:lnTo>
                    <a:pt x="992" y="523"/>
                  </a:lnTo>
                  <a:lnTo>
                    <a:pt x="992" y="533"/>
                  </a:lnTo>
                  <a:lnTo>
                    <a:pt x="995" y="533"/>
                  </a:lnTo>
                  <a:lnTo>
                    <a:pt x="995" y="543"/>
                  </a:lnTo>
                  <a:lnTo>
                    <a:pt x="1005" y="543"/>
                  </a:lnTo>
                  <a:lnTo>
                    <a:pt x="1005" y="550"/>
                  </a:lnTo>
                  <a:lnTo>
                    <a:pt x="1012" y="550"/>
                  </a:lnTo>
                  <a:lnTo>
                    <a:pt x="1012" y="560"/>
                  </a:lnTo>
                  <a:lnTo>
                    <a:pt x="1022" y="560"/>
                  </a:lnTo>
                  <a:lnTo>
                    <a:pt x="1022" y="564"/>
                  </a:lnTo>
                  <a:lnTo>
                    <a:pt x="1032" y="564"/>
                  </a:lnTo>
                  <a:lnTo>
                    <a:pt x="1032" y="571"/>
                  </a:lnTo>
                  <a:lnTo>
                    <a:pt x="1036" y="571"/>
                  </a:lnTo>
                  <a:lnTo>
                    <a:pt x="1036" y="574"/>
                  </a:lnTo>
                  <a:lnTo>
                    <a:pt x="1039" y="574"/>
                  </a:lnTo>
                  <a:lnTo>
                    <a:pt x="1039" y="581"/>
                  </a:lnTo>
                  <a:lnTo>
                    <a:pt x="1042" y="581"/>
                  </a:lnTo>
                  <a:lnTo>
                    <a:pt x="1042" y="584"/>
                  </a:lnTo>
                  <a:lnTo>
                    <a:pt x="1049" y="584"/>
                  </a:lnTo>
                  <a:lnTo>
                    <a:pt x="1049" y="591"/>
                  </a:lnTo>
                  <a:lnTo>
                    <a:pt x="1056" y="591"/>
                  </a:lnTo>
                  <a:lnTo>
                    <a:pt x="1056" y="601"/>
                  </a:lnTo>
                  <a:lnTo>
                    <a:pt x="1066" y="601"/>
                  </a:lnTo>
                  <a:lnTo>
                    <a:pt x="1066" y="608"/>
                  </a:lnTo>
                  <a:lnTo>
                    <a:pt x="1070" y="608"/>
                  </a:lnTo>
                  <a:lnTo>
                    <a:pt x="1070" y="611"/>
                  </a:lnTo>
                  <a:lnTo>
                    <a:pt x="1076" y="611"/>
                  </a:lnTo>
                  <a:lnTo>
                    <a:pt x="1076" y="618"/>
                  </a:lnTo>
                  <a:lnTo>
                    <a:pt x="1090" y="618"/>
                  </a:lnTo>
                  <a:lnTo>
                    <a:pt x="1090" y="622"/>
                  </a:lnTo>
                  <a:lnTo>
                    <a:pt x="1110" y="622"/>
                  </a:lnTo>
                  <a:lnTo>
                    <a:pt x="1110" y="628"/>
                  </a:lnTo>
                  <a:lnTo>
                    <a:pt x="1114" y="628"/>
                  </a:lnTo>
                  <a:lnTo>
                    <a:pt x="1114" y="638"/>
                  </a:lnTo>
                  <a:lnTo>
                    <a:pt x="1127" y="638"/>
                  </a:lnTo>
                  <a:lnTo>
                    <a:pt x="1127" y="649"/>
                  </a:lnTo>
                  <a:lnTo>
                    <a:pt x="1134" y="649"/>
                  </a:lnTo>
                  <a:lnTo>
                    <a:pt x="1134" y="659"/>
                  </a:lnTo>
                  <a:lnTo>
                    <a:pt x="1137" y="659"/>
                  </a:lnTo>
                  <a:lnTo>
                    <a:pt x="1137" y="666"/>
                  </a:lnTo>
                  <a:lnTo>
                    <a:pt x="1141" y="666"/>
                  </a:lnTo>
                  <a:lnTo>
                    <a:pt x="1141" y="669"/>
                  </a:lnTo>
                  <a:lnTo>
                    <a:pt x="1151" y="669"/>
                  </a:lnTo>
                  <a:lnTo>
                    <a:pt x="1151" y="679"/>
                  </a:lnTo>
                  <a:lnTo>
                    <a:pt x="1161" y="679"/>
                  </a:lnTo>
                  <a:lnTo>
                    <a:pt x="1161" y="686"/>
                  </a:lnTo>
                  <a:lnTo>
                    <a:pt x="1168" y="686"/>
                  </a:lnTo>
                  <a:lnTo>
                    <a:pt x="1168" y="689"/>
                  </a:lnTo>
                  <a:lnTo>
                    <a:pt x="1171" y="689"/>
                  </a:lnTo>
                  <a:lnTo>
                    <a:pt x="1171" y="696"/>
                  </a:lnTo>
                  <a:lnTo>
                    <a:pt x="1185" y="696"/>
                  </a:lnTo>
                  <a:lnTo>
                    <a:pt x="1185" y="703"/>
                  </a:lnTo>
                  <a:lnTo>
                    <a:pt x="1192" y="703"/>
                  </a:lnTo>
                  <a:lnTo>
                    <a:pt x="1192" y="706"/>
                  </a:lnTo>
                  <a:lnTo>
                    <a:pt x="1205" y="706"/>
                  </a:lnTo>
                  <a:lnTo>
                    <a:pt x="1205" y="713"/>
                  </a:lnTo>
                  <a:lnTo>
                    <a:pt x="1219" y="713"/>
                  </a:lnTo>
                  <a:lnTo>
                    <a:pt x="1219" y="727"/>
                  </a:lnTo>
                  <a:lnTo>
                    <a:pt x="1222" y="727"/>
                  </a:lnTo>
                  <a:lnTo>
                    <a:pt x="1222" y="734"/>
                  </a:lnTo>
                  <a:lnTo>
                    <a:pt x="1229" y="734"/>
                  </a:lnTo>
                  <a:lnTo>
                    <a:pt x="1229" y="751"/>
                  </a:lnTo>
                  <a:lnTo>
                    <a:pt x="1236" y="751"/>
                  </a:lnTo>
                  <a:lnTo>
                    <a:pt x="1236" y="754"/>
                  </a:lnTo>
                  <a:lnTo>
                    <a:pt x="1239" y="754"/>
                  </a:lnTo>
                  <a:lnTo>
                    <a:pt x="1239" y="761"/>
                  </a:lnTo>
                  <a:lnTo>
                    <a:pt x="1243" y="761"/>
                  </a:lnTo>
                  <a:lnTo>
                    <a:pt x="1243" y="771"/>
                  </a:lnTo>
                  <a:lnTo>
                    <a:pt x="1249" y="771"/>
                  </a:lnTo>
                  <a:lnTo>
                    <a:pt x="1249" y="774"/>
                  </a:lnTo>
                  <a:lnTo>
                    <a:pt x="1256" y="774"/>
                  </a:lnTo>
                  <a:lnTo>
                    <a:pt x="1256" y="784"/>
                  </a:lnTo>
                  <a:lnTo>
                    <a:pt x="1263" y="784"/>
                  </a:lnTo>
                  <a:lnTo>
                    <a:pt x="1263" y="798"/>
                  </a:lnTo>
                  <a:lnTo>
                    <a:pt x="1270" y="798"/>
                  </a:lnTo>
                  <a:lnTo>
                    <a:pt x="1270" y="801"/>
                  </a:lnTo>
                  <a:lnTo>
                    <a:pt x="1287" y="801"/>
                  </a:lnTo>
                  <a:lnTo>
                    <a:pt x="1287" y="808"/>
                  </a:lnTo>
                  <a:lnTo>
                    <a:pt x="1300" y="808"/>
                  </a:lnTo>
                  <a:lnTo>
                    <a:pt x="1300" y="812"/>
                  </a:lnTo>
                  <a:lnTo>
                    <a:pt x="1307" y="812"/>
                  </a:lnTo>
                  <a:lnTo>
                    <a:pt x="1307" y="818"/>
                  </a:lnTo>
                  <a:lnTo>
                    <a:pt x="1314" y="818"/>
                  </a:lnTo>
                  <a:lnTo>
                    <a:pt x="1314" y="829"/>
                  </a:lnTo>
                  <a:lnTo>
                    <a:pt x="1321" y="829"/>
                  </a:lnTo>
                  <a:lnTo>
                    <a:pt x="1321" y="839"/>
                  </a:lnTo>
                  <a:lnTo>
                    <a:pt x="1328" y="839"/>
                  </a:lnTo>
                  <a:lnTo>
                    <a:pt x="1328" y="846"/>
                  </a:lnTo>
                  <a:lnTo>
                    <a:pt x="1338" y="846"/>
                  </a:lnTo>
                  <a:lnTo>
                    <a:pt x="1338" y="849"/>
                  </a:lnTo>
                  <a:lnTo>
                    <a:pt x="1348" y="849"/>
                  </a:lnTo>
                  <a:lnTo>
                    <a:pt x="1348" y="859"/>
                  </a:lnTo>
                  <a:lnTo>
                    <a:pt x="1355" y="859"/>
                  </a:lnTo>
                  <a:lnTo>
                    <a:pt x="1355" y="869"/>
                  </a:lnTo>
                  <a:lnTo>
                    <a:pt x="1372" y="869"/>
                  </a:lnTo>
                  <a:lnTo>
                    <a:pt x="1372" y="893"/>
                  </a:lnTo>
                  <a:lnTo>
                    <a:pt x="1382" y="893"/>
                  </a:lnTo>
                  <a:lnTo>
                    <a:pt x="1382" y="903"/>
                  </a:lnTo>
                  <a:lnTo>
                    <a:pt x="1385" y="903"/>
                  </a:lnTo>
                  <a:lnTo>
                    <a:pt x="1385" y="913"/>
                  </a:lnTo>
                  <a:lnTo>
                    <a:pt x="1395" y="913"/>
                  </a:lnTo>
                  <a:lnTo>
                    <a:pt x="1395" y="924"/>
                  </a:lnTo>
                  <a:lnTo>
                    <a:pt x="1399" y="924"/>
                  </a:lnTo>
                  <a:lnTo>
                    <a:pt x="1399" y="930"/>
                  </a:lnTo>
                  <a:lnTo>
                    <a:pt x="1412" y="930"/>
                  </a:lnTo>
                  <a:lnTo>
                    <a:pt x="1412" y="934"/>
                  </a:lnTo>
                  <a:lnTo>
                    <a:pt x="1416" y="934"/>
                  </a:lnTo>
                  <a:lnTo>
                    <a:pt x="1416" y="951"/>
                  </a:lnTo>
                  <a:lnTo>
                    <a:pt x="1426" y="951"/>
                  </a:lnTo>
                  <a:lnTo>
                    <a:pt x="1426" y="961"/>
                  </a:lnTo>
                  <a:lnTo>
                    <a:pt x="1429" y="961"/>
                  </a:lnTo>
                  <a:lnTo>
                    <a:pt x="1429" y="971"/>
                  </a:lnTo>
                  <a:lnTo>
                    <a:pt x="1440" y="971"/>
                  </a:lnTo>
                  <a:lnTo>
                    <a:pt x="1440" y="978"/>
                  </a:lnTo>
                  <a:lnTo>
                    <a:pt x="1467" y="978"/>
                  </a:lnTo>
                  <a:lnTo>
                    <a:pt x="1467" y="981"/>
                  </a:lnTo>
                  <a:lnTo>
                    <a:pt x="1484" y="981"/>
                  </a:lnTo>
                  <a:lnTo>
                    <a:pt x="1484" y="988"/>
                  </a:lnTo>
                  <a:lnTo>
                    <a:pt x="1494" y="988"/>
                  </a:lnTo>
                  <a:lnTo>
                    <a:pt x="1494" y="998"/>
                  </a:lnTo>
                  <a:lnTo>
                    <a:pt x="1507" y="998"/>
                  </a:lnTo>
                  <a:lnTo>
                    <a:pt x="1507" y="1002"/>
                  </a:lnTo>
                  <a:lnTo>
                    <a:pt x="1514" y="1002"/>
                  </a:lnTo>
                  <a:lnTo>
                    <a:pt x="1514" y="1009"/>
                  </a:lnTo>
                  <a:lnTo>
                    <a:pt x="1524" y="1009"/>
                  </a:lnTo>
                  <a:lnTo>
                    <a:pt x="1524" y="1012"/>
                  </a:lnTo>
                  <a:lnTo>
                    <a:pt x="1541" y="1012"/>
                  </a:lnTo>
                  <a:lnTo>
                    <a:pt x="1541" y="1019"/>
                  </a:lnTo>
                  <a:lnTo>
                    <a:pt x="1545" y="1019"/>
                  </a:lnTo>
                  <a:lnTo>
                    <a:pt x="1545" y="1026"/>
                  </a:lnTo>
                  <a:lnTo>
                    <a:pt x="1552" y="1026"/>
                  </a:lnTo>
                  <a:lnTo>
                    <a:pt x="1552" y="1029"/>
                  </a:lnTo>
                  <a:lnTo>
                    <a:pt x="1555" y="1029"/>
                  </a:lnTo>
                  <a:lnTo>
                    <a:pt x="1555" y="1036"/>
                  </a:lnTo>
                  <a:lnTo>
                    <a:pt x="1565" y="1036"/>
                  </a:lnTo>
                  <a:lnTo>
                    <a:pt x="1565" y="1046"/>
                  </a:lnTo>
                  <a:lnTo>
                    <a:pt x="1569" y="1046"/>
                  </a:lnTo>
                  <a:lnTo>
                    <a:pt x="1569" y="1059"/>
                  </a:lnTo>
                  <a:lnTo>
                    <a:pt x="1579" y="1059"/>
                  </a:lnTo>
                  <a:lnTo>
                    <a:pt x="1579" y="1066"/>
                  </a:lnTo>
                  <a:lnTo>
                    <a:pt x="1586" y="1066"/>
                  </a:lnTo>
                  <a:lnTo>
                    <a:pt x="1586" y="1073"/>
                  </a:lnTo>
                  <a:lnTo>
                    <a:pt x="1599" y="1073"/>
                  </a:lnTo>
                  <a:lnTo>
                    <a:pt x="1599" y="1076"/>
                  </a:lnTo>
                  <a:lnTo>
                    <a:pt x="1602" y="1076"/>
                  </a:lnTo>
                  <a:lnTo>
                    <a:pt x="1602" y="1083"/>
                  </a:lnTo>
                  <a:lnTo>
                    <a:pt x="1609" y="1083"/>
                  </a:lnTo>
                  <a:lnTo>
                    <a:pt x="1609" y="1087"/>
                  </a:lnTo>
                  <a:lnTo>
                    <a:pt x="1623" y="1087"/>
                  </a:lnTo>
                  <a:lnTo>
                    <a:pt x="1623" y="1093"/>
                  </a:lnTo>
                  <a:lnTo>
                    <a:pt x="1626" y="1093"/>
                  </a:lnTo>
                  <a:lnTo>
                    <a:pt x="1626" y="1114"/>
                  </a:lnTo>
                  <a:lnTo>
                    <a:pt x="1640" y="1114"/>
                  </a:lnTo>
                  <a:lnTo>
                    <a:pt x="1640" y="1124"/>
                  </a:lnTo>
                  <a:lnTo>
                    <a:pt x="1653" y="1124"/>
                  </a:lnTo>
                  <a:lnTo>
                    <a:pt x="1653" y="1134"/>
                  </a:lnTo>
                  <a:lnTo>
                    <a:pt x="1667" y="1134"/>
                  </a:lnTo>
                  <a:lnTo>
                    <a:pt x="1667" y="1141"/>
                  </a:lnTo>
                  <a:lnTo>
                    <a:pt x="1670" y="1141"/>
                  </a:lnTo>
                  <a:lnTo>
                    <a:pt x="1670" y="1144"/>
                  </a:lnTo>
                  <a:lnTo>
                    <a:pt x="1681" y="1144"/>
                  </a:lnTo>
                  <a:lnTo>
                    <a:pt x="1681" y="1151"/>
                  </a:lnTo>
                  <a:lnTo>
                    <a:pt x="1694" y="1151"/>
                  </a:lnTo>
                  <a:lnTo>
                    <a:pt x="1694" y="1158"/>
                  </a:lnTo>
                  <a:lnTo>
                    <a:pt x="1698" y="1158"/>
                  </a:lnTo>
                  <a:lnTo>
                    <a:pt x="1698" y="1161"/>
                  </a:lnTo>
                  <a:lnTo>
                    <a:pt x="1701" y="1161"/>
                  </a:lnTo>
                  <a:lnTo>
                    <a:pt x="1701" y="1168"/>
                  </a:lnTo>
                  <a:lnTo>
                    <a:pt x="1711" y="1168"/>
                  </a:lnTo>
                  <a:lnTo>
                    <a:pt x="1711" y="1171"/>
                  </a:lnTo>
                  <a:lnTo>
                    <a:pt x="1714" y="1171"/>
                  </a:lnTo>
                  <a:lnTo>
                    <a:pt x="1714" y="1178"/>
                  </a:lnTo>
                  <a:lnTo>
                    <a:pt x="1725" y="1178"/>
                  </a:lnTo>
                  <a:lnTo>
                    <a:pt x="1742" y="1178"/>
                  </a:lnTo>
                  <a:lnTo>
                    <a:pt x="1742" y="1188"/>
                  </a:lnTo>
                  <a:lnTo>
                    <a:pt x="1759" y="1188"/>
                  </a:lnTo>
                  <a:lnTo>
                    <a:pt x="1759" y="1195"/>
                  </a:lnTo>
                  <a:lnTo>
                    <a:pt x="1765" y="1195"/>
                  </a:lnTo>
                  <a:lnTo>
                    <a:pt x="1765" y="1199"/>
                  </a:lnTo>
                  <a:lnTo>
                    <a:pt x="1769" y="1199"/>
                  </a:lnTo>
                  <a:lnTo>
                    <a:pt x="1769" y="1205"/>
                  </a:lnTo>
                  <a:lnTo>
                    <a:pt x="1779" y="1205"/>
                  </a:lnTo>
                  <a:lnTo>
                    <a:pt x="1782" y="1205"/>
                  </a:lnTo>
                  <a:lnTo>
                    <a:pt x="1782" y="1216"/>
                  </a:lnTo>
                  <a:lnTo>
                    <a:pt x="1789" y="1216"/>
                  </a:lnTo>
                  <a:lnTo>
                    <a:pt x="1789" y="1226"/>
                  </a:lnTo>
                  <a:lnTo>
                    <a:pt x="1823" y="1226"/>
                  </a:lnTo>
                  <a:lnTo>
                    <a:pt x="1823" y="1233"/>
                  </a:lnTo>
                  <a:lnTo>
                    <a:pt x="1837" y="1233"/>
                  </a:lnTo>
                  <a:lnTo>
                    <a:pt x="1837" y="1236"/>
                  </a:lnTo>
                  <a:lnTo>
                    <a:pt x="1843" y="1236"/>
                  </a:lnTo>
                  <a:lnTo>
                    <a:pt x="1843" y="1243"/>
                  </a:lnTo>
                  <a:lnTo>
                    <a:pt x="1854" y="1243"/>
                  </a:lnTo>
                  <a:lnTo>
                    <a:pt x="1854" y="1246"/>
                  </a:lnTo>
                  <a:lnTo>
                    <a:pt x="1867" y="1246"/>
                  </a:lnTo>
                  <a:lnTo>
                    <a:pt x="1867" y="1260"/>
                  </a:lnTo>
                  <a:lnTo>
                    <a:pt x="1871" y="1260"/>
                  </a:lnTo>
                  <a:lnTo>
                    <a:pt x="1871" y="1263"/>
                  </a:lnTo>
                  <a:lnTo>
                    <a:pt x="1874" y="1263"/>
                  </a:lnTo>
                  <a:lnTo>
                    <a:pt x="1874" y="1270"/>
                  </a:lnTo>
                  <a:lnTo>
                    <a:pt x="1884" y="1270"/>
                  </a:lnTo>
                  <a:lnTo>
                    <a:pt x="1884" y="1280"/>
                  </a:lnTo>
                  <a:lnTo>
                    <a:pt x="1894" y="1280"/>
                  </a:lnTo>
                  <a:lnTo>
                    <a:pt x="1894" y="1284"/>
                  </a:lnTo>
                  <a:lnTo>
                    <a:pt x="1908" y="1284"/>
                  </a:lnTo>
                  <a:lnTo>
                    <a:pt x="1908" y="1290"/>
                  </a:lnTo>
                  <a:lnTo>
                    <a:pt x="1915" y="1290"/>
                  </a:lnTo>
                  <a:lnTo>
                    <a:pt x="1915" y="1307"/>
                  </a:lnTo>
                  <a:lnTo>
                    <a:pt x="1918" y="1307"/>
                  </a:lnTo>
                  <a:lnTo>
                    <a:pt x="1918" y="1317"/>
                  </a:lnTo>
                  <a:lnTo>
                    <a:pt x="1928" y="1317"/>
                  </a:lnTo>
                  <a:lnTo>
                    <a:pt x="1928" y="1324"/>
                  </a:lnTo>
                  <a:lnTo>
                    <a:pt x="1932" y="1324"/>
                  </a:lnTo>
                  <a:lnTo>
                    <a:pt x="1942" y="1324"/>
                  </a:lnTo>
                  <a:lnTo>
                    <a:pt x="1945" y="1324"/>
                  </a:lnTo>
                  <a:lnTo>
                    <a:pt x="1952" y="1324"/>
                  </a:lnTo>
                  <a:lnTo>
                    <a:pt x="1952" y="1328"/>
                  </a:lnTo>
                  <a:lnTo>
                    <a:pt x="1955" y="1328"/>
                  </a:lnTo>
                  <a:lnTo>
                    <a:pt x="1955" y="1334"/>
                  </a:lnTo>
                  <a:lnTo>
                    <a:pt x="1959" y="1334"/>
                  </a:lnTo>
                  <a:lnTo>
                    <a:pt x="1966" y="1334"/>
                  </a:lnTo>
                  <a:lnTo>
                    <a:pt x="1966" y="1341"/>
                  </a:lnTo>
                  <a:lnTo>
                    <a:pt x="1969" y="1341"/>
                  </a:lnTo>
                  <a:lnTo>
                    <a:pt x="1972" y="1341"/>
                  </a:lnTo>
                  <a:lnTo>
                    <a:pt x="1972" y="1345"/>
                  </a:lnTo>
                  <a:lnTo>
                    <a:pt x="1983" y="1345"/>
                  </a:lnTo>
                  <a:lnTo>
                    <a:pt x="1983" y="1351"/>
                  </a:lnTo>
                  <a:lnTo>
                    <a:pt x="1986" y="1351"/>
                  </a:lnTo>
                  <a:lnTo>
                    <a:pt x="1986" y="1355"/>
                  </a:lnTo>
                  <a:lnTo>
                    <a:pt x="1989" y="1355"/>
                  </a:lnTo>
                  <a:lnTo>
                    <a:pt x="1996" y="1355"/>
                  </a:lnTo>
                  <a:lnTo>
                    <a:pt x="1996" y="1362"/>
                  </a:lnTo>
                  <a:lnTo>
                    <a:pt x="2000" y="1362"/>
                  </a:lnTo>
                  <a:lnTo>
                    <a:pt x="2000" y="1372"/>
                  </a:lnTo>
                  <a:lnTo>
                    <a:pt x="2003" y="1372"/>
                  </a:lnTo>
                  <a:lnTo>
                    <a:pt x="2003" y="1379"/>
                  </a:lnTo>
                  <a:lnTo>
                    <a:pt x="2027" y="1379"/>
                  </a:lnTo>
                  <a:lnTo>
                    <a:pt x="2027" y="1389"/>
                  </a:lnTo>
                  <a:lnTo>
                    <a:pt x="2034" y="1389"/>
                  </a:lnTo>
                  <a:lnTo>
                    <a:pt x="2034" y="1402"/>
                  </a:lnTo>
                  <a:lnTo>
                    <a:pt x="2044" y="1402"/>
                  </a:lnTo>
                  <a:lnTo>
                    <a:pt x="2044" y="1413"/>
                  </a:lnTo>
                  <a:lnTo>
                    <a:pt x="2057" y="1413"/>
                  </a:lnTo>
                  <a:lnTo>
                    <a:pt x="2057" y="1419"/>
                  </a:lnTo>
                  <a:lnTo>
                    <a:pt x="2068" y="1419"/>
                  </a:lnTo>
                  <a:lnTo>
                    <a:pt x="2068" y="1423"/>
                  </a:lnTo>
                  <a:lnTo>
                    <a:pt x="2071" y="1423"/>
                  </a:lnTo>
                  <a:lnTo>
                    <a:pt x="2071" y="1436"/>
                  </a:lnTo>
                  <a:lnTo>
                    <a:pt x="2074" y="1436"/>
                  </a:lnTo>
                  <a:lnTo>
                    <a:pt x="2084" y="1436"/>
                  </a:lnTo>
                  <a:lnTo>
                    <a:pt x="2084" y="1440"/>
                  </a:lnTo>
                  <a:lnTo>
                    <a:pt x="2088" y="1440"/>
                  </a:lnTo>
                  <a:lnTo>
                    <a:pt x="2088" y="1446"/>
                  </a:lnTo>
                  <a:lnTo>
                    <a:pt x="2091" y="1446"/>
                  </a:lnTo>
                  <a:lnTo>
                    <a:pt x="2098" y="1446"/>
                  </a:lnTo>
                  <a:lnTo>
                    <a:pt x="2098" y="1453"/>
                  </a:lnTo>
                  <a:lnTo>
                    <a:pt x="2101" y="1453"/>
                  </a:lnTo>
                  <a:lnTo>
                    <a:pt x="2101" y="1457"/>
                  </a:lnTo>
                  <a:lnTo>
                    <a:pt x="2118" y="1457"/>
                  </a:lnTo>
                  <a:lnTo>
                    <a:pt x="2118" y="1463"/>
                  </a:lnTo>
                  <a:lnTo>
                    <a:pt x="2125" y="1463"/>
                  </a:lnTo>
                  <a:lnTo>
                    <a:pt x="2142" y="1463"/>
                  </a:lnTo>
                  <a:lnTo>
                    <a:pt x="2142" y="1470"/>
                  </a:lnTo>
                  <a:lnTo>
                    <a:pt x="2146" y="1470"/>
                  </a:lnTo>
                  <a:lnTo>
                    <a:pt x="2146" y="1474"/>
                  </a:lnTo>
                  <a:lnTo>
                    <a:pt x="2159" y="1474"/>
                  </a:lnTo>
                  <a:lnTo>
                    <a:pt x="2159" y="1480"/>
                  </a:lnTo>
                  <a:lnTo>
                    <a:pt x="2163" y="1480"/>
                  </a:lnTo>
                  <a:lnTo>
                    <a:pt x="2163" y="1487"/>
                  </a:lnTo>
                  <a:lnTo>
                    <a:pt x="2173" y="1487"/>
                  </a:lnTo>
                  <a:lnTo>
                    <a:pt x="2186" y="1487"/>
                  </a:lnTo>
                  <a:lnTo>
                    <a:pt x="2186" y="1494"/>
                  </a:lnTo>
                  <a:lnTo>
                    <a:pt x="2190" y="1494"/>
                  </a:lnTo>
                  <a:lnTo>
                    <a:pt x="2190" y="1504"/>
                  </a:lnTo>
                  <a:lnTo>
                    <a:pt x="2196" y="1504"/>
                  </a:lnTo>
                  <a:lnTo>
                    <a:pt x="2196" y="1511"/>
                  </a:lnTo>
                  <a:lnTo>
                    <a:pt x="2200" y="1511"/>
                  </a:lnTo>
                  <a:lnTo>
                    <a:pt x="2200" y="1514"/>
                  </a:lnTo>
                  <a:lnTo>
                    <a:pt x="2203" y="1514"/>
                  </a:lnTo>
                  <a:lnTo>
                    <a:pt x="2203" y="1521"/>
                  </a:lnTo>
                  <a:lnTo>
                    <a:pt x="2220" y="1521"/>
                  </a:lnTo>
                  <a:lnTo>
                    <a:pt x="2220" y="1528"/>
                  </a:lnTo>
                  <a:lnTo>
                    <a:pt x="2227" y="1528"/>
                  </a:lnTo>
                  <a:lnTo>
                    <a:pt x="2241" y="1528"/>
                  </a:lnTo>
                  <a:lnTo>
                    <a:pt x="2244" y="1528"/>
                  </a:lnTo>
                  <a:lnTo>
                    <a:pt x="2261" y="1528"/>
                  </a:lnTo>
                  <a:lnTo>
                    <a:pt x="2268" y="1528"/>
                  </a:lnTo>
                  <a:lnTo>
                    <a:pt x="2268" y="1535"/>
                  </a:lnTo>
                  <a:lnTo>
                    <a:pt x="2271" y="1535"/>
                  </a:lnTo>
                  <a:lnTo>
                    <a:pt x="2271" y="1538"/>
                  </a:lnTo>
                  <a:lnTo>
                    <a:pt x="2275" y="1538"/>
                  </a:lnTo>
                  <a:lnTo>
                    <a:pt x="2278" y="1538"/>
                  </a:lnTo>
                  <a:lnTo>
                    <a:pt x="2278" y="1545"/>
                  </a:lnTo>
                  <a:lnTo>
                    <a:pt x="2288" y="1545"/>
                  </a:lnTo>
                  <a:lnTo>
                    <a:pt x="2288" y="1552"/>
                  </a:lnTo>
                  <a:lnTo>
                    <a:pt x="2298" y="1552"/>
                  </a:lnTo>
                  <a:lnTo>
                    <a:pt x="2298" y="1559"/>
                  </a:lnTo>
                  <a:lnTo>
                    <a:pt x="2302" y="1559"/>
                  </a:lnTo>
                  <a:lnTo>
                    <a:pt x="2305" y="1559"/>
                  </a:lnTo>
                  <a:lnTo>
                    <a:pt x="2305" y="1565"/>
                  </a:lnTo>
                  <a:lnTo>
                    <a:pt x="2312" y="1565"/>
                  </a:lnTo>
                  <a:lnTo>
                    <a:pt x="2319" y="1565"/>
                  </a:lnTo>
                  <a:lnTo>
                    <a:pt x="2319" y="1572"/>
                  </a:lnTo>
                  <a:lnTo>
                    <a:pt x="2325" y="1572"/>
                  </a:lnTo>
                  <a:lnTo>
                    <a:pt x="2329" y="1572"/>
                  </a:lnTo>
                  <a:lnTo>
                    <a:pt x="2329" y="1579"/>
                  </a:lnTo>
                  <a:lnTo>
                    <a:pt x="2332" y="1579"/>
                  </a:lnTo>
                  <a:lnTo>
                    <a:pt x="2346" y="1579"/>
                  </a:lnTo>
                  <a:lnTo>
                    <a:pt x="2349" y="1579"/>
                  </a:lnTo>
                  <a:lnTo>
                    <a:pt x="2359" y="1579"/>
                  </a:lnTo>
                  <a:lnTo>
                    <a:pt x="2359" y="1589"/>
                  </a:lnTo>
                  <a:lnTo>
                    <a:pt x="2363" y="1589"/>
                  </a:lnTo>
                  <a:lnTo>
                    <a:pt x="2370" y="1589"/>
                  </a:lnTo>
                  <a:lnTo>
                    <a:pt x="2383" y="1589"/>
                  </a:lnTo>
                  <a:lnTo>
                    <a:pt x="2387" y="1589"/>
                  </a:lnTo>
                  <a:lnTo>
                    <a:pt x="2387" y="1599"/>
                  </a:lnTo>
                  <a:lnTo>
                    <a:pt x="2390" y="1599"/>
                  </a:lnTo>
                  <a:lnTo>
                    <a:pt x="2390" y="1606"/>
                  </a:lnTo>
                  <a:lnTo>
                    <a:pt x="2397" y="1606"/>
                  </a:lnTo>
                  <a:lnTo>
                    <a:pt x="2400" y="1606"/>
                  </a:lnTo>
                  <a:lnTo>
                    <a:pt x="2400" y="1613"/>
                  </a:lnTo>
                  <a:lnTo>
                    <a:pt x="2404" y="1613"/>
                  </a:lnTo>
                  <a:lnTo>
                    <a:pt x="2404" y="1620"/>
                  </a:lnTo>
                  <a:lnTo>
                    <a:pt x="2407" y="1620"/>
                  </a:lnTo>
                  <a:lnTo>
                    <a:pt x="2414" y="1620"/>
                  </a:lnTo>
                  <a:lnTo>
                    <a:pt x="2427" y="1620"/>
                  </a:lnTo>
                  <a:lnTo>
                    <a:pt x="2427" y="1626"/>
                  </a:lnTo>
                  <a:lnTo>
                    <a:pt x="2431" y="1626"/>
                  </a:lnTo>
                  <a:lnTo>
                    <a:pt x="2434" y="1626"/>
                  </a:lnTo>
                  <a:lnTo>
                    <a:pt x="2434" y="1633"/>
                  </a:lnTo>
                  <a:lnTo>
                    <a:pt x="2448" y="1633"/>
                  </a:lnTo>
                  <a:lnTo>
                    <a:pt x="2448" y="1640"/>
                  </a:lnTo>
                  <a:lnTo>
                    <a:pt x="2454" y="1640"/>
                  </a:lnTo>
                  <a:lnTo>
                    <a:pt x="2458" y="1640"/>
                  </a:lnTo>
                  <a:lnTo>
                    <a:pt x="2458" y="1647"/>
                  </a:lnTo>
                  <a:lnTo>
                    <a:pt x="2468" y="1647"/>
                  </a:lnTo>
                  <a:lnTo>
                    <a:pt x="2471" y="1647"/>
                  </a:lnTo>
                  <a:lnTo>
                    <a:pt x="2471" y="1657"/>
                  </a:lnTo>
                  <a:lnTo>
                    <a:pt x="2478" y="1657"/>
                  </a:lnTo>
                  <a:lnTo>
                    <a:pt x="2478" y="1671"/>
                  </a:lnTo>
                  <a:lnTo>
                    <a:pt x="2488" y="1671"/>
                  </a:lnTo>
                  <a:lnTo>
                    <a:pt x="2492" y="1671"/>
                  </a:lnTo>
                  <a:lnTo>
                    <a:pt x="2502" y="1671"/>
                  </a:lnTo>
                  <a:lnTo>
                    <a:pt x="2502" y="1688"/>
                  </a:lnTo>
                  <a:lnTo>
                    <a:pt x="2512" y="1688"/>
                  </a:lnTo>
                  <a:lnTo>
                    <a:pt x="2519" y="1688"/>
                  </a:lnTo>
                  <a:lnTo>
                    <a:pt x="2533" y="1688"/>
                  </a:lnTo>
                  <a:lnTo>
                    <a:pt x="2536" y="1688"/>
                  </a:lnTo>
                  <a:lnTo>
                    <a:pt x="2550" y="1688"/>
                  </a:lnTo>
                  <a:lnTo>
                    <a:pt x="2550" y="1694"/>
                  </a:lnTo>
                  <a:lnTo>
                    <a:pt x="2556" y="1694"/>
                  </a:lnTo>
                  <a:lnTo>
                    <a:pt x="2570" y="1694"/>
                  </a:lnTo>
                  <a:lnTo>
                    <a:pt x="2573" y="1694"/>
                  </a:lnTo>
                  <a:lnTo>
                    <a:pt x="2587" y="1694"/>
                  </a:lnTo>
                  <a:lnTo>
                    <a:pt x="2594" y="1694"/>
                  </a:lnTo>
                  <a:lnTo>
                    <a:pt x="2594" y="1705"/>
                  </a:lnTo>
                  <a:lnTo>
                    <a:pt x="2600" y="1705"/>
                  </a:lnTo>
                  <a:lnTo>
                    <a:pt x="2600" y="1711"/>
                  </a:lnTo>
                  <a:lnTo>
                    <a:pt x="2614" y="1711"/>
                  </a:lnTo>
                  <a:lnTo>
                    <a:pt x="2614" y="1721"/>
                  </a:lnTo>
                  <a:lnTo>
                    <a:pt x="2617" y="1721"/>
                  </a:lnTo>
                  <a:lnTo>
                    <a:pt x="2617" y="1728"/>
                  </a:lnTo>
                  <a:lnTo>
                    <a:pt x="2628" y="1728"/>
                  </a:lnTo>
                  <a:lnTo>
                    <a:pt x="2628" y="1738"/>
                  </a:lnTo>
                  <a:lnTo>
                    <a:pt x="2641" y="1738"/>
                  </a:lnTo>
                  <a:lnTo>
                    <a:pt x="2648" y="1738"/>
                  </a:lnTo>
                  <a:lnTo>
                    <a:pt x="2651" y="1738"/>
                  </a:lnTo>
                  <a:lnTo>
                    <a:pt x="2658" y="1738"/>
                  </a:lnTo>
                  <a:lnTo>
                    <a:pt x="2662" y="1738"/>
                  </a:lnTo>
                  <a:lnTo>
                    <a:pt x="2665" y="1738"/>
                  </a:lnTo>
                  <a:lnTo>
                    <a:pt x="2665" y="1745"/>
                  </a:lnTo>
                  <a:lnTo>
                    <a:pt x="2672" y="1745"/>
                  </a:lnTo>
                  <a:lnTo>
                    <a:pt x="2675" y="1745"/>
                  </a:lnTo>
                  <a:lnTo>
                    <a:pt x="2678" y="1745"/>
                  </a:lnTo>
                  <a:lnTo>
                    <a:pt x="2685" y="1745"/>
                  </a:lnTo>
                  <a:lnTo>
                    <a:pt x="2689" y="1745"/>
                  </a:lnTo>
                  <a:lnTo>
                    <a:pt x="2689" y="1755"/>
                  </a:lnTo>
                  <a:lnTo>
                    <a:pt x="2699" y="1755"/>
                  </a:lnTo>
                  <a:lnTo>
                    <a:pt x="2699" y="1766"/>
                  </a:lnTo>
                  <a:lnTo>
                    <a:pt x="2702" y="1766"/>
                  </a:lnTo>
                  <a:lnTo>
                    <a:pt x="2702" y="1776"/>
                  </a:lnTo>
                  <a:lnTo>
                    <a:pt x="2712" y="1776"/>
                  </a:lnTo>
                  <a:lnTo>
                    <a:pt x="2716" y="1776"/>
                  </a:lnTo>
                  <a:lnTo>
                    <a:pt x="2736" y="1776"/>
                  </a:lnTo>
                  <a:lnTo>
                    <a:pt x="2743" y="1776"/>
                  </a:lnTo>
                  <a:lnTo>
                    <a:pt x="2763" y="1776"/>
                  </a:lnTo>
                  <a:lnTo>
                    <a:pt x="2770" y="1776"/>
                  </a:lnTo>
                  <a:lnTo>
                    <a:pt x="2770" y="1786"/>
                  </a:lnTo>
                  <a:lnTo>
                    <a:pt x="2777" y="1786"/>
                  </a:lnTo>
                  <a:lnTo>
                    <a:pt x="2780" y="1786"/>
                  </a:lnTo>
                  <a:lnTo>
                    <a:pt x="2780" y="1796"/>
                  </a:lnTo>
                  <a:lnTo>
                    <a:pt x="2787" y="1796"/>
                  </a:lnTo>
                  <a:lnTo>
                    <a:pt x="2787" y="1806"/>
                  </a:lnTo>
                  <a:lnTo>
                    <a:pt x="2790" y="1806"/>
                  </a:lnTo>
                  <a:lnTo>
                    <a:pt x="2804" y="1806"/>
                  </a:lnTo>
                  <a:lnTo>
                    <a:pt x="2807" y="1806"/>
                  </a:lnTo>
                  <a:lnTo>
                    <a:pt x="2807" y="1820"/>
                  </a:lnTo>
                  <a:lnTo>
                    <a:pt x="2828" y="1820"/>
                  </a:lnTo>
                  <a:lnTo>
                    <a:pt x="2828" y="1830"/>
                  </a:lnTo>
                  <a:lnTo>
                    <a:pt x="2831" y="1830"/>
                  </a:lnTo>
                  <a:lnTo>
                    <a:pt x="2831" y="1840"/>
                  </a:lnTo>
                  <a:lnTo>
                    <a:pt x="2838" y="1840"/>
                  </a:lnTo>
                  <a:lnTo>
                    <a:pt x="2838" y="1854"/>
                  </a:lnTo>
                  <a:lnTo>
                    <a:pt x="2845" y="1854"/>
                  </a:lnTo>
                  <a:lnTo>
                    <a:pt x="2872" y="1854"/>
                  </a:lnTo>
                  <a:lnTo>
                    <a:pt x="2886" y="1854"/>
                  </a:lnTo>
                  <a:lnTo>
                    <a:pt x="2886" y="1864"/>
                  </a:lnTo>
                  <a:lnTo>
                    <a:pt x="2889" y="1864"/>
                  </a:lnTo>
                  <a:lnTo>
                    <a:pt x="2892" y="1864"/>
                  </a:lnTo>
                  <a:lnTo>
                    <a:pt x="2896" y="1864"/>
                  </a:lnTo>
                  <a:lnTo>
                    <a:pt x="2896" y="1878"/>
                  </a:lnTo>
                  <a:lnTo>
                    <a:pt x="2906" y="1878"/>
                  </a:lnTo>
                  <a:lnTo>
                    <a:pt x="2909" y="1878"/>
                  </a:lnTo>
                  <a:lnTo>
                    <a:pt x="2923" y="1878"/>
                  </a:lnTo>
                  <a:lnTo>
                    <a:pt x="2930" y="1878"/>
                  </a:lnTo>
                  <a:lnTo>
                    <a:pt x="2933" y="1878"/>
                  </a:lnTo>
                  <a:lnTo>
                    <a:pt x="2933" y="1891"/>
                  </a:lnTo>
                  <a:lnTo>
                    <a:pt x="2950" y="1891"/>
                  </a:lnTo>
                  <a:lnTo>
                    <a:pt x="2950" y="1905"/>
                  </a:lnTo>
                  <a:lnTo>
                    <a:pt x="2960" y="1905"/>
                  </a:lnTo>
                  <a:lnTo>
                    <a:pt x="2967" y="1905"/>
                  </a:lnTo>
                  <a:lnTo>
                    <a:pt x="2991" y="1905"/>
                  </a:lnTo>
                  <a:lnTo>
                    <a:pt x="2991" y="1935"/>
                  </a:lnTo>
                  <a:lnTo>
                    <a:pt x="2994" y="1935"/>
                  </a:lnTo>
                  <a:lnTo>
                    <a:pt x="3004" y="1935"/>
                  </a:lnTo>
                  <a:lnTo>
                    <a:pt x="3021" y="1935"/>
                  </a:lnTo>
                  <a:lnTo>
                    <a:pt x="3038" y="1935"/>
                  </a:lnTo>
                  <a:lnTo>
                    <a:pt x="3052" y="1935"/>
                  </a:lnTo>
                  <a:lnTo>
                    <a:pt x="3052" y="1952"/>
                  </a:lnTo>
                  <a:lnTo>
                    <a:pt x="3062" y="1952"/>
                  </a:lnTo>
                  <a:lnTo>
                    <a:pt x="3065" y="1952"/>
                  </a:lnTo>
                  <a:lnTo>
                    <a:pt x="3079" y="1952"/>
                  </a:lnTo>
                  <a:lnTo>
                    <a:pt x="3086" y="1952"/>
                  </a:lnTo>
                  <a:lnTo>
                    <a:pt x="3116" y="1952"/>
                  </a:lnTo>
                  <a:lnTo>
                    <a:pt x="3130" y="1952"/>
                  </a:lnTo>
                  <a:lnTo>
                    <a:pt x="3144" y="1952"/>
                  </a:lnTo>
                  <a:lnTo>
                    <a:pt x="3154" y="1952"/>
                  </a:lnTo>
                  <a:lnTo>
                    <a:pt x="3160" y="1952"/>
                  </a:lnTo>
                  <a:lnTo>
                    <a:pt x="3160" y="1973"/>
                  </a:lnTo>
                  <a:lnTo>
                    <a:pt x="3194" y="1973"/>
                  </a:lnTo>
                  <a:lnTo>
                    <a:pt x="3194" y="1993"/>
                  </a:lnTo>
                  <a:lnTo>
                    <a:pt x="3201" y="1993"/>
                  </a:lnTo>
                  <a:lnTo>
                    <a:pt x="3225" y="1993"/>
                  </a:lnTo>
                  <a:lnTo>
                    <a:pt x="3225" y="2017"/>
                  </a:lnTo>
                  <a:lnTo>
                    <a:pt x="3232" y="2017"/>
                  </a:lnTo>
                  <a:lnTo>
                    <a:pt x="3235" y="2017"/>
                  </a:lnTo>
                  <a:lnTo>
                    <a:pt x="3252" y="2017"/>
                  </a:lnTo>
                  <a:lnTo>
                    <a:pt x="3303" y="2017"/>
                  </a:lnTo>
                  <a:lnTo>
                    <a:pt x="3310" y="2017"/>
                  </a:lnTo>
                  <a:lnTo>
                    <a:pt x="3320" y="2017"/>
                  </a:lnTo>
                  <a:lnTo>
                    <a:pt x="3337" y="2017"/>
                  </a:lnTo>
                  <a:lnTo>
                    <a:pt x="3340" y="2017"/>
                  </a:lnTo>
                  <a:lnTo>
                    <a:pt x="3340" y="2044"/>
                  </a:lnTo>
                  <a:lnTo>
                    <a:pt x="3378" y="2044"/>
                  </a:lnTo>
                  <a:lnTo>
                    <a:pt x="3378" y="2068"/>
                  </a:lnTo>
                  <a:lnTo>
                    <a:pt x="3381" y="2068"/>
                  </a:lnTo>
                  <a:lnTo>
                    <a:pt x="3391" y="2068"/>
                  </a:lnTo>
                  <a:lnTo>
                    <a:pt x="3405" y="2068"/>
                  </a:lnTo>
                  <a:lnTo>
                    <a:pt x="3405" y="2098"/>
                  </a:lnTo>
                  <a:lnTo>
                    <a:pt x="3425" y="2098"/>
                  </a:lnTo>
                  <a:lnTo>
                    <a:pt x="3446" y="2098"/>
                  </a:lnTo>
                  <a:lnTo>
                    <a:pt x="3449" y="2098"/>
                  </a:lnTo>
                  <a:lnTo>
                    <a:pt x="3449" y="2132"/>
                  </a:lnTo>
                  <a:lnTo>
                    <a:pt x="3463" y="2132"/>
                  </a:lnTo>
                  <a:lnTo>
                    <a:pt x="3469" y="2132"/>
                  </a:lnTo>
                  <a:lnTo>
                    <a:pt x="3476" y="2132"/>
                  </a:lnTo>
                  <a:lnTo>
                    <a:pt x="3483" y="2132"/>
                  </a:lnTo>
                  <a:lnTo>
                    <a:pt x="3493" y="2132"/>
                  </a:lnTo>
                  <a:lnTo>
                    <a:pt x="3507" y="2132"/>
                  </a:lnTo>
                  <a:lnTo>
                    <a:pt x="3547" y="2132"/>
                  </a:lnTo>
                  <a:lnTo>
                    <a:pt x="3578" y="2132"/>
                  </a:lnTo>
                  <a:lnTo>
                    <a:pt x="3605" y="2132"/>
                  </a:lnTo>
                  <a:lnTo>
                    <a:pt x="3619" y="2132"/>
                  </a:lnTo>
                  <a:lnTo>
                    <a:pt x="3622" y="2132"/>
                  </a:lnTo>
                  <a:lnTo>
                    <a:pt x="3622" y="2197"/>
                  </a:lnTo>
                  <a:lnTo>
                    <a:pt x="3670" y="2197"/>
                  </a:lnTo>
                  <a:lnTo>
                    <a:pt x="3680" y="2197"/>
                  </a:lnTo>
                  <a:lnTo>
                    <a:pt x="3738" y="2197"/>
                  </a:lnTo>
                  <a:lnTo>
                    <a:pt x="3738" y="2292"/>
                  </a:lnTo>
                  <a:lnTo>
                    <a:pt x="3771" y="2292"/>
                  </a:lnTo>
                  <a:lnTo>
                    <a:pt x="3795" y="2292"/>
                  </a:lnTo>
                  <a:lnTo>
                    <a:pt x="3839" y="2292"/>
                  </a:lnTo>
                  <a:lnTo>
                    <a:pt x="3883" y="2292"/>
                  </a:lnTo>
                  <a:lnTo>
                    <a:pt x="4250" y="2292"/>
                  </a:lnTo>
                  <a:lnTo>
                    <a:pt x="4257" y="2292"/>
                  </a:lnTo>
                </a:path>
              </a:pathLst>
            </a:custGeom>
            <a:noFill/>
            <a:ln w="22225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6" name="Freeform 900">
              <a:extLst>
                <a:ext uri="{FF2B5EF4-FFF2-40B4-BE49-F238E27FC236}">
                  <a16:creationId xmlns:a16="http://schemas.microsoft.com/office/drawing/2014/main" id="{2844BDB0-964C-BF6C-5D2D-8A2BC6DCA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725" y="989570"/>
              <a:ext cx="3845466" cy="1981115"/>
            </a:xfrm>
            <a:custGeom>
              <a:avLst/>
              <a:gdLst>
                <a:gd name="T0" fmla="*/ 34 w 3663"/>
                <a:gd name="T1" fmla="*/ 0 h 2618"/>
                <a:gd name="T2" fmla="*/ 72 w 3663"/>
                <a:gd name="T3" fmla="*/ 21 h 2618"/>
                <a:gd name="T4" fmla="*/ 136 w 3663"/>
                <a:gd name="T5" fmla="*/ 31 h 2618"/>
                <a:gd name="T6" fmla="*/ 201 w 3663"/>
                <a:gd name="T7" fmla="*/ 55 h 2618"/>
                <a:gd name="T8" fmla="*/ 235 w 3663"/>
                <a:gd name="T9" fmla="*/ 109 h 2618"/>
                <a:gd name="T10" fmla="*/ 258 w 3663"/>
                <a:gd name="T11" fmla="*/ 143 h 2618"/>
                <a:gd name="T12" fmla="*/ 302 w 3663"/>
                <a:gd name="T13" fmla="*/ 190 h 2618"/>
                <a:gd name="T14" fmla="*/ 333 w 3663"/>
                <a:gd name="T15" fmla="*/ 234 h 2618"/>
                <a:gd name="T16" fmla="*/ 364 w 3663"/>
                <a:gd name="T17" fmla="*/ 282 h 2618"/>
                <a:gd name="T18" fmla="*/ 404 w 3663"/>
                <a:gd name="T19" fmla="*/ 336 h 2618"/>
                <a:gd name="T20" fmla="*/ 465 w 3663"/>
                <a:gd name="T21" fmla="*/ 384 h 2618"/>
                <a:gd name="T22" fmla="*/ 506 w 3663"/>
                <a:gd name="T23" fmla="*/ 418 h 2618"/>
                <a:gd name="T24" fmla="*/ 533 w 3663"/>
                <a:gd name="T25" fmla="*/ 509 h 2618"/>
                <a:gd name="T26" fmla="*/ 550 w 3663"/>
                <a:gd name="T27" fmla="*/ 557 h 2618"/>
                <a:gd name="T28" fmla="*/ 594 w 3663"/>
                <a:gd name="T29" fmla="*/ 601 h 2618"/>
                <a:gd name="T30" fmla="*/ 632 w 3663"/>
                <a:gd name="T31" fmla="*/ 635 h 2618"/>
                <a:gd name="T32" fmla="*/ 689 w 3663"/>
                <a:gd name="T33" fmla="*/ 672 h 2618"/>
                <a:gd name="T34" fmla="*/ 717 w 3663"/>
                <a:gd name="T35" fmla="*/ 740 h 2618"/>
                <a:gd name="T36" fmla="*/ 788 w 3663"/>
                <a:gd name="T37" fmla="*/ 778 h 2618"/>
                <a:gd name="T38" fmla="*/ 825 w 3663"/>
                <a:gd name="T39" fmla="*/ 825 h 2618"/>
                <a:gd name="T40" fmla="*/ 879 w 3663"/>
                <a:gd name="T41" fmla="*/ 873 h 2618"/>
                <a:gd name="T42" fmla="*/ 941 w 3663"/>
                <a:gd name="T43" fmla="*/ 930 h 2618"/>
                <a:gd name="T44" fmla="*/ 992 w 3663"/>
                <a:gd name="T45" fmla="*/ 964 h 2618"/>
                <a:gd name="T46" fmla="*/ 1042 w 3663"/>
                <a:gd name="T47" fmla="*/ 1012 h 2618"/>
                <a:gd name="T48" fmla="*/ 1097 w 3663"/>
                <a:gd name="T49" fmla="*/ 1049 h 2618"/>
                <a:gd name="T50" fmla="*/ 1151 w 3663"/>
                <a:gd name="T51" fmla="*/ 1083 h 2618"/>
                <a:gd name="T52" fmla="*/ 1205 w 3663"/>
                <a:gd name="T53" fmla="*/ 1121 h 2618"/>
                <a:gd name="T54" fmla="*/ 1256 w 3663"/>
                <a:gd name="T55" fmla="*/ 1178 h 2618"/>
                <a:gd name="T56" fmla="*/ 1294 w 3663"/>
                <a:gd name="T57" fmla="*/ 1216 h 2618"/>
                <a:gd name="T58" fmla="*/ 1368 w 3663"/>
                <a:gd name="T59" fmla="*/ 1273 h 2618"/>
                <a:gd name="T60" fmla="*/ 1436 w 3663"/>
                <a:gd name="T61" fmla="*/ 1334 h 2618"/>
                <a:gd name="T62" fmla="*/ 1457 w 3663"/>
                <a:gd name="T63" fmla="*/ 1382 h 2618"/>
                <a:gd name="T64" fmla="*/ 1531 w 3663"/>
                <a:gd name="T65" fmla="*/ 1419 h 2618"/>
                <a:gd name="T66" fmla="*/ 1653 w 3663"/>
                <a:gd name="T67" fmla="*/ 1467 h 2618"/>
                <a:gd name="T68" fmla="*/ 1711 w 3663"/>
                <a:gd name="T69" fmla="*/ 1538 h 2618"/>
                <a:gd name="T70" fmla="*/ 1765 w 3663"/>
                <a:gd name="T71" fmla="*/ 1575 h 2618"/>
                <a:gd name="T72" fmla="*/ 1830 w 3663"/>
                <a:gd name="T73" fmla="*/ 1623 h 2618"/>
                <a:gd name="T74" fmla="*/ 1945 w 3663"/>
                <a:gd name="T75" fmla="*/ 1694 h 2618"/>
                <a:gd name="T76" fmla="*/ 2030 w 3663"/>
                <a:gd name="T77" fmla="*/ 1755 h 2618"/>
                <a:gd name="T78" fmla="*/ 2061 w 3663"/>
                <a:gd name="T79" fmla="*/ 1793 h 2618"/>
                <a:gd name="T80" fmla="*/ 2088 w 3663"/>
                <a:gd name="T81" fmla="*/ 1844 h 2618"/>
                <a:gd name="T82" fmla="*/ 2152 w 3663"/>
                <a:gd name="T83" fmla="*/ 1881 h 2618"/>
                <a:gd name="T84" fmla="*/ 2234 w 3663"/>
                <a:gd name="T85" fmla="*/ 1932 h 2618"/>
                <a:gd name="T86" fmla="*/ 2275 w 3663"/>
                <a:gd name="T87" fmla="*/ 1973 h 2618"/>
                <a:gd name="T88" fmla="*/ 2349 w 3663"/>
                <a:gd name="T89" fmla="*/ 2000 h 2618"/>
                <a:gd name="T90" fmla="*/ 2421 w 3663"/>
                <a:gd name="T91" fmla="*/ 2017 h 2618"/>
                <a:gd name="T92" fmla="*/ 2478 w 3663"/>
                <a:gd name="T93" fmla="*/ 2047 h 2618"/>
                <a:gd name="T94" fmla="*/ 2570 w 3663"/>
                <a:gd name="T95" fmla="*/ 2085 h 2618"/>
                <a:gd name="T96" fmla="*/ 2675 w 3663"/>
                <a:gd name="T97" fmla="*/ 2119 h 2618"/>
                <a:gd name="T98" fmla="*/ 2712 w 3663"/>
                <a:gd name="T99" fmla="*/ 2183 h 2618"/>
                <a:gd name="T100" fmla="*/ 2828 w 3663"/>
                <a:gd name="T101" fmla="*/ 2231 h 2618"/>
                <a:gd name="T102" fmla="*/ 2933 w 3663"/>
                <a:gd name="T103" fmla="*/ 2282 h 2618"/>
                <a:gd name="T104" fmla="*/ 3045 w 3663"/>
                <a:gd name="T105" fmla="*/ 2322 h 2618"/>
                <a:gd name="T106" fmla="*/ 3177 w 3663"/>
                <a:gd name="T107" fmla="*/ 2380 h 2618"/>
                <a:gd name="T108" fmla="*/ 3605 w 3663"/>
                <a:gd name="T109" fmla="*/ 2618 h 2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63" h="2618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34" y="0"/>
                  </a:lnTo>
                  <a:lnTo>
                    <a:pt x="34" y="10"/>
                  </a:lnTo>
                  <a:lnTo>
                    <a:pt x="44" y="10"/>
                  </a:lnTo>
                  <a:lnTo>
                    <a:pt x="48" y="10"/>
                  </a:lnTo>
                  <a:lnTo>
                    <a:pt x="51" y="10"/>
                  </a:lnTo>
                  <a:lnTo>
                    <a:pt x="58" y="10"/>
                  </a:lnTo>
                  <a:lnTo>
                    <a:pt x="58" y="21"/>
                  </a:lnTo>
                  <a:lnTo>
                    <a:pt x="72" y="21"/>
                  </a:lnTo>
                  <a:lnTo>
                    <a:pt x="89" y="21"/>
                  </a:lnTo>
                  <a:lnTo>
                    <a:pt x="99" y="21"/>
                  </a:lnTo>
                  <a:lnTo>
                    <a:pt x="106" y="21"/>
                  </a:lnTo>
                  <a:lnTo>
                    <a:pt x="123" y="21"/>
                  </a:lnTo>
                  <a:lnTo>
                    <a:pt x="133" y="21"/>
                  </a:lnTo>
                  <a:lnTo>
                    <a:pt x="136" y="21"/>
                  </a:lnTo>
                  <a:lnTo>
                    <a:pt x="136" y="31"/>
                  </a:lnTo>
                  <a:lnTo>
                    <a:pt x="150" y="31"/>
                  </a:lnTo>
                  <a:lnTo>
                    <a:pt x="163" y="31"/>
                  </a:lnTo>
                  <a:lnTo>
                    <a:pt x="163" y="44"/>
                  </a:lnTo>
                  <a:lnTo>
                    <a:pt x="177" y="44"/>
                  </a:lnTo>
                  <a:lnTo>
                    <a:pt x="177" y="55"/>
                  </a:lnTo>
                  <a:lnTo>
                    <a:pt x="180" y="55"/>
                  </a:lnTo>
                  <a:lnTo>
                    <a:pt x="201" y="55"/>
                  </a:lnTo>
                  <a:lnTo>
                    <a:pt x="201" y="75"/>
                  </a:lnTo>
                  <a:lnTo>
                    <a:pt x="204" y="75"/>
                  </a:lnTo>
                  <a:lnTo>
                    <a:pt x="204" y="88"/>
                  </a:lnTo>
                  <a:lnTo>
                    <a:pt x="221" y="88"/>
                  </a:lnTo>
                  <a:lnTo>
                    <a:pt x="221" y="99"/>
                  </a:lnTo>
                  <a:lnTo>
                    <a:pt x="235" y="99"/>
                  </a:lnTo>
                  <a:lnTo>
                    <a:pt x="235" y="109"/>
                  </a:lnTo>
                  <a:lnTo>
                    <a:pt x="238" y="109"/>
                  </a:lnTo>
                  <a:lnTo>
                    <a:pt x="238" y="122"/>
                  </a:lnTo>
                  <a:lnTo>
                    <a:pt x="245" y="122"/>
                  </a:lnTo>
                  <a:lnTo>
                    <a:pt x="245" y="133"/>
                  </a:lnTo>
                  <a:lnTo>
                    <a:pt x="248" y="133"/>
                  </a:lnTo>
                  <a:lnTo>
                    <a:pt x="248" y="143"/>
                  </a:lnTo>
                  <a:lnTo>
                    <a:pt x="258" y="143"/>
                  </a:lnTo>
                  <a:lnTo>
                    <a:pt x="265" y="143"/>
                  </a:lnTo>
                  <a:lnTo>
                    <a:pt x="265" y="156"/>
                  </a:lnTo>
                  <a:lnTo>
                    <a:pt x="272" y="156"/>
                  </a:lnTo>
                  <a:lnTo>
                    <a:pt x="272" y="167"/>
                  </a:lnTo>
                  <a:lnTo>
                    <a:pt x="289" y="167"/>
                  </a:lnTo>
                  <a:lnTo>
                    <a:pt x="289" y="190"/>
                  </a:lnTo>
                  <a:lnTo>
                    <a:pt x="302" y="190"/>
                  </a:lnTo>
                  <a:lnTo>
                    <a:pt x="302" y="211"/>
                  </a:lnTo>
                  <a:lnTo>
                    <a:pt x="316" y="211"/>
                  </a:lnTo>
                  <a:lnTo>
                    <a:pt x="319" y="211"/>
                  </a:lnTo>
                  <a:lnTo>
                    <a:pt x="319" y="224"/>
                  </a:lnTo>
                  <a:lnTo>
                    <a:pt x="330" y="224"/>
                  </a:lnTo>
                  <a:lnTo>
                    <a:pt x="333" y="224"/>
                  </a:lnTo>
                  <a:lnTo>
                    <a:pt x="333" y="234"/>
                  </a:lnTo>
                  <a:lnTo>
                    <a:pt x="336" y="234"/>
                  </a:lnTo>
                  <a:lnTo>
                    <a:pt x="336" y="258"/>
                  </a:lnTo>
                  <a:lnTo>
                    <a:pt x="347" y="258"/>
                  </a:lnTo>
                  <a:lnTo>
                    <a:pt x="347" y="268"/>
                  </a:lnTo>
                  <a:lnTo>
                    <a:pt x="350" y="268"/>
                  </a:lnTo>
                  <a:lnTo>
                    <a:pt x="350" y="282"/>
                  </a:lnTo>
                  <a:lnTo>
                    <a:pt x="364" y="282"/>
                  </a:lnTo>
                  <a:lnTo>
                    <a:pt x="364" y="302"/>
                  </a:lnTo>
                  <a:lnTo>
                    <a:pt x="387" y="302"/>
                  </a:lnTo>
                  <a:lnTo>
                    <a:pt x="387" y="316"/>
                  </a:lnTo>
                  <a:lnTo>
                    <a:pt x="394" y="316"/>
                  </a:lnTo>
                  <a:lnTo>
                    <a:pt x="394" y="326"/>
                  </a:lnTo>
                  <a:lnTo>
                    <a:pt x="404" y="326"/>
                  </a:lnTo>
                  <a:lnTo>
                    <a:pt x="404" y="336"/>
                  </a:lnTo>
                  <a:lnTo>
                    <a:pt x="418" y="336"/>
                  </a:lnTo>
                  <a:lnTo>
                    <a:pt x="418" y="350"/>
                  </a:lnTo>
                  <a:lnTo>
                    <a:pt x="452" y="350"/>
                  </a:lnTo>
                  <a:lnTo>
                    <a:pt x="452" y="360"/>
                  </a:lnTo>
                  <a:lnTo>
                    <a:pt x="462" y="360"/>
                  </a:lnTo>
                  <a:lnTo>
                    <a:pt x="462" y="384"/>
                  </a:lnTo>
                  <a:lnTo>
                    <a:pt x="465" y="384"/>
                  </a:lnTo>
                  <a:lnTo>
                    <a:pt x="465" y="394"/>
                  </a:lnTo>
                  <a:lnTo>
                    <a:pt x="472" y="394"/>
                  </a:lnTo>
                  <a:lnTo>
                    <a:pt x="482" y="394"/>
                  </a:lnTo>
                  <a:lnTo>
                    <a:pt x="482" y="408"/>
                  </a:lnTo>
                  <a:lnTo>
                    <a:pt x="493" y="408"/>
                  </a:lnTo>
                  <a:lnTo>
                    <a:pt x="493" y="418"/>
                  </a:lnTo>
                  <a:lnTo>
                    <a:pt x="506" y="418"/>
                  </a:lnTo>
                  <a:lnTo>
                    <a:pt x="506" y="465"/>
                  </a:lnTo>
                  <a:lnTo>
                    <a:pt x="510" y="465"/>
                  </a:lnTo>
                  <a:lnTo>
                    <a:pt x="510" y="476"/>
                  </a:lnTo>
                  <a:lnTo>
                    <a:pt x="530" y="476"/>
                  </a:lnTo>
                  <a:lnTo>
                    <a:pt x="530" y="486"/>
                  </a:lnTo>
                  <a:lnTo>
                    <a:pt x="533" y="486"/>
                  </a:lnTo>
                  <a:lnTo>
                    <a:pt x="533" y="509"/>
                  </a:lnTo>
                  <a:lnTo>
                    <a:pt x="537" y="509"/>
                  </a:lnTo>
                  <a:lnTo>
                    <a:pt x="537" y="520"/>
                  </a:lnTo>
                  <a:lnTo>
                    <a:pt x="540" y="520"/>
                  </a:lnTo>
                  <a:lnTo>
                    <a:pt x="540" y="543"/>
                  </a:lnTo>
                  <a:lnTo>
                    <a:pt x="547" y="543"/>
                  </a:lnTo>
                  <a:lnTo>
                    <a:pt x="550" y="543"/>
                  </a:lnTo>
                  <a:lnTo>
                    <a:pt x="550" y="557"/>
                  </a:lnTo>
                  <a:lnTo>
                    <a:pt x="564" y="557"/>
                  </a:lnTo>
                  <a:lnTo>
                    <a:pt x="564" y="577"/>
                  </a:lnTo>
                  <a:lnTo>
                    <a:pt x="581" y="577"/>
                  </a:lnTo>
                  <a:lnTo>
                    <a:pt x="581" y="591"/>
                  </a:lnTo>
                  <a:lnTo>
                    <a:pt x="588" y="591"/>
                  </a:lnTo>
                  <a:lnTo>
                    <a:pt x="588" y="601"/>
                  </a:lnTo>
                  <a:lnTo>
                    <a:pt x="594" y="601"/>
                  </a:lnTo>
                  <a:lnTo>
                    <a:pt x="601" y="601"/>
                  </a:lnTo>
                  <a:lnTo>
                    <a:pt x="601" y="615"/>
                  </a:lnTo>
                  <a:lnTo>
                    <a:pt x="605" y="615"/>
                  </a:lnTo>
                  <a:lnTo>
                    <a:pt x="605" y="625"/>
                  </a:lnTo>
                  <a:lnTo>
                    <a:pt x="618" y="625"/>
                  </a:lnTo>
                  <a:lnTo>
                    <a:pt x="618" y="635"/>
                  </a:lnTo>
                  <a:lnTo>
                    <a:pt x="632" y="635"/>
                  </a:lnTo>
                  <a:lnTo>
                    <a:pt x="635" y="635"/>
                  </a:lnTo>
                  <a:lnTo>
                    <a:pt x="635" y="649"/>
                  </a:lnTo>
                  <a:lnTo>
                    <a:pt x="679" y="649"/>
                  </a:lnTo>
                  <a:lnTo>
                    <a:pt x="679" y="659"/>
                  </a:lnTo>
                  <a:lnTo>
                    <a:pt x="683" y="659"/>
                  </a:lnTo>
                  <a:lnTo>
                    <a:pt x="683" y="672"/>
                  </a:lnTo>
                  <a:lnTo>
                    <a:pt x="689" y="672"/>
                  </a:lnTo>
                  <a:lnTo>
                    <a:pt x="689" y="696"/>
                  </a:lnTo>
                  <a:lnTo>
                    <a:pt x="693" y="696"/>
                  </a:lnTo>
                  <a:lnTo>
                    <a:pt x="693" y="720"/>
                  </a:lnTo>
                  <a:lnTo>
                    <a:pt x="703" y="720"/>
                  </a:lnTo>
                  <a:lnTo>
                    <a:pt x="703" y="730"/>
                  </a:lnTo>
                  <a:lnTo>
                    <a:pt x="717" y="730"/>
                  </a:lnTo>
                  <a:lnTo>
                    <a:pt x="717" y="740"/>
                  </a:lnTo>
                  <a:lnTo>
                    <a:pt x="747" y="740"/>
                  </a:lnTo>
                  <a:lnTo>
                    <a:pt x="747" y="754"/>
                  </a:lnTo>
                  <a:lnTo>
                    <a:pt x="754" y="754"/>
                  </a:lnTo>
                  <a:lnTo>
                    <a:pt x="754" y="764"/>
                  </a:lnTo>
                  <a:lnTo>
                    <a:pt x="778" y="764"/>
                  </a:lnTo>
                  <a:lnTo>
                    <a:pt x="778" y="778"/>
                  </a:lnTo>
                  <a:lnTo>
                    <a:pt x="788" y="778"/>
                  </a:lnTo>
                  <a:lnTo>
                    <a:pt x="788" y="788"/>
                  </a:lnTo>
                  <a:lnTo>
                    <a:pt x="791" y="788"/>
                  </a:lnTo>
                  <a:lnTo>
                    <a:pt x="791" y="801"/>
                  </a:lnTo>
                  <a:lnTo>
                    <a:pt x="808" y="801"/>
                  </a:lnTo>
                  <a:lnTo>
                    <a:pt x="808" y="812"/>
                  </a:lnTo>
                  <a:lnTo>
                    <a:pt x="825" y="812"/>
                  </a:lnTo>
                  <a:lnTo>
                    <a:pt x="825" y="825"/>
                  </a:lnTo>
                  <a:lnTo>
                    <a:pt x="835" y="825"/>
                  </a:lnTo>
                  <a:lnTo>
                    <a:pt x="835" y="835"/>
                  </a:lnTo>
                  <a:lnTo>
                    <a:pt x="839" y="835"/>
                  </a:lnTo>
                  <a:lnTo>
                    <a:pt x="839" y="849"/>
                  </a:lnTo>
                  <a:lnTo>
                    <a:pt x="852" y="849"/>
                  </a:lnTo>
                  <a:lnTo>
                    <a:pt x="852" y="873"/>
                  </a:lnTo>
                  <a:lnTo>
                    <a:pt x="879" y="873"/>
                  </a:lnTo>
                  <a:lnTo>
                    <a:pt x="879" y="896"/>
                  </a:lnTo>
                  <a:lnTo>
                    <a:pt x="907" y="896"/>
                  </a:lnTo>
                  <a:lnTo>
                    <a:pt x="907" y="907"/>
                  </a:lnTo>
                  <a:lnTo>
                    <a:pt x="920" y="907"/>
                  </a:lnTo>
                  <a:lnTo>
                    <a:pt x="920" y="920"/>
                  </a:lnTo>
                  <a:lnTo>
                    <a:pt x="941" y="920"/>
                  </a:lnTo>
                  <a:lnTo>
                    <a:pt x="941" y="930"/>
                  </a:lnTo>
                  <a:lnTo>
                    <a:pt x="947" y="930"/>
                  </a:lnTo>
                  <a:lnTo>
                    <a:pt x="947" y="941"/>
                  </a:lnTo>
                  <a:lnTo>
                    <a:pt x="954" y="941"/>
                  </a:lnTo>
                  <a:lnTo>
                    <a:pt x="954" y="954"/>
                  </a:lnTo>
                  <a:lnTo>
                    <a:pt x="978" y="954"/>
                  </a:lnTo>
                  <a:lnTo>
                    <a:pt x="978" y="964"/>
                  </a:lnTo>
                  <a:lnTo>
                    <a:pt x="992" y="964"/>
                  </a:lnTo>
                  <a:lnTo>
                    <a:pt x="992" y="978"/>
                  </a:lnTo>
                  <a:lnTo>
                    <a:pt x="1012" y="978"/>
                  </a:lnTo>
                  <a:lnTo>
                    <a:pt x="1012" y="988"/>
                  </a:lnTo>
                  <a:lnTo>
                    <a:pt x="1022" y="988"/>
                  </a:lnTo>
                  <a:lnTo>
                    <a:pt x="1022" y="1002"/>
                  </a:lnTo>
                  <a:lnTo>
                    <a:pt x="1042" y="1002"/>
                  </a:lnTo>
                  <a:lnTo>
                    <a:pt x="1042" y="1012"/>
                  </a:lnTo>
                  <a:lnTo>
                    <a:pt x="1070" y="1012"/>
                  </a:lnTo>
                  <a:lnTo>
                    <a:pt x="1070" y="1026"/>
                  </a:lnTo>
                  <a:lnTo>
                    <a:pt x="1083" y="1026"/>
                  </a:lnTo>
                  <a:lnTo>
                    <a:pt x="1083" y="1036"/>
                  </a:lnTo>
                  <a:lnTo>
                    <a:pt x="1090" y="1036"/>
                  </a:lnTo>
                  <a:lnTo>
                    <a:pt x="1090" y="1049"/>
                  </a:lnTo>
                  <a:lnTo>
                    <a:pt x="1097" y="1049"/>
                  </a:lnTo>
                  <a:lnTo>
                    <a:pt x="1120" y="1049"/>
                  </a:lnTo>
                  <a:lnTo>
                    <a:pt x="1120" y="1059"/>
                  </a:lnTo>
                  <a:lnTo>
                    <a:pt x="1127" y="1059"/>
                  </a:lnTo>
                  <a:lnTo>
                    <a:pt x="1127" y="1073"/>
                  </a:lnTo>
                  <a:lnTo>
                    <a:pt x="1134" y="1073"/>
                  </a:lnTo>
                  <a:lnTo>
                    <a:pt x="1134" y="1083"/>
                  </a:lnTo>
                  <a:lnTo>
                    <a:pt x="1151" y="1083"/>
                  </a:lnTo>
                  <a:lnTo>
                    <a:pt x="1151" y="1097"/>
                  </a:lnTo>
                  <a:lnTo>
                    <a:pt x="1161" y="1097"/>
                  </a:lnTo>
                  <a:lnTo>
                    <a:pt x="1161" y="1107"/>
                  </a:lnTo>
                  <a:lnTo>
                    <a:pt x="1165" y="1107"/>
                  </a:lnTo>
                  <a:lnTo>
                    <a:pt x="1165" y="1121"/>
                  </a:lnTo>
                  <a:lnTo>
                    <a:pt x="1171" y="1121"/>
                  </a:lnTo>
                  <a:lnTo>
                    <a:pt x="1205" y="1121"/>
                  </a:lnTo>
                  <a:lnTo>
                    <a:pt x="1205" y="1131"/>
                  </a:lnTo>
                  <a:lnTo>
                    <a:pt x="1226" y="1131"/>
                  </a:lnTo>
                  <a:lnTo>
                    <a:pt x="1226" y="1144"/>
                  </a:lnTo>
                  <a:lnTo>
                    <a:pt x="1239" y="1144"/>
                  </a:lnTo>
                  <a:lnTo>
                    <a:pt x="1239" y="1168"/>
                  </a:lnTo>
                  <a:lnTo>
                    <a:pt x="1256" y="1168"/>
                  </a:lnTo>
                  <a:lnTo>
                    <a:pt x="1256" y="1178"/>
                  </a:lnTo>
                  <a:lnTo>
                    <a:pt x="1263" y="1178"/>
                  </a:lnTo>
                  <a:lnTo>
                    <a:pt x="1263" y="1192"/>
                  </a:lnTo>
                  <a:lnTo>
                    <a:pt x="1266" y="1192"/>
                  </a:lnTo>
                  <a:lnTo>
                    <a:pt x="1266" y="1202"/>
                  </a:lnTo>
                  <a:lnTo>
                    <a:pt x="1287" y="1202"/>
                  </a:lnTo>
                  <a:lnTo>
                    <a:pt x="1287" y="1216"/>
                  </a:lnTo>
                  <a:lnTo>
                    <a:pt x="1294" y="1216"/>
                  </a:lnTo>
                  <a:lnTo>
                    <a:pt x="1294" y="1239"/>
                  </a:lnTo>
                  <a:lnTo>
                    <a:pt x="1328" y="1239"/>
                  </a:lnTo>
                  <a:lnTo>
                    <a:pt x="1328" y="1250"/>
                  </a:lnTo>
                  <a:lnTo>
                    <a:pt x="1334" y="1250"/>
                  </a:lnTo>
                  <a:lnTo>
                    <a:pt x="1334" y="1263"/>
                  </a:lnTo>
                  <a:lnTo>
                    <a:pt x="1368" y="1263"/>
                  </a:lnTo>
                  <a:lnTo>
                    <a:pt x="1368" y="1273"/>
                  </a:lnTo>
                  <a:lnTo>
                    <a:pt x="1372" y="1273"/>
                  </a:lnTo>
                  <a:lnTo>
                    <a:pt x="1372" y="1287"/>
                  </a:lnTo>
                  <a:lnTo>
                    <a:pt x="1382" y="1287"/>
                  </a:lnTo>
                  <a:lnTo>
                    <a:pt x="1382" y="1324"/>
                  </a:lnTo>
                  <a:lnTo>
                    <a:pt x="1412" y="1324"/>
                  </a:lnTo>
                  <a:lnTo>
                    <a:pt x="1412" y="1334"/>
                  </a:lnTo>
                  <a:lnTo>
                    <a:pt x="1436" y="1334"/>
                  </a:lnTo>
                  <a:lnTo>
                    <a:pt x="1436" y="1348"/>
                  </a:lnTo>
                  <a:lnTo>
                    <a:pt x="1440" y="1348"/>
                  </a:lnTo>
                  <a:lnTo>
                    <a:pt x="1440" y="1358"/>
                  </a:lnTo>
                  <a:lnTo>
                    <a:pt x="1443" y="1358"/>
                  </a:lnTo>
                  <a:lnTo>
                    <a:pt x="1443" y="1372"/>
                  </a:lnTo>
                  <a:lnTo>
                    <a:pt x="1457" y="1372"/>
                  </a:lnTo>
                  <a:lnTo>
                    <a:pt x="1457" y="1382"/>
                  </a:lnTo>
                  <a:lnTo>
                    <a:pt x="1463" y="1382"/>
                  </a:lnTo>
                  <a:lnTo>
                    <a:pt x="1463" y="1396"/>
                  </a:lnTo>
                  <a:lnTo>
                    <a:pt x="1494" y="1396"/>
                  </a:lnTo>
                  <a:lnTo>
                    <a:pt x="1494" y="1406"/>
                  </a:lnTo>
                  <a:lnTo>
                    <a:pt x="1501" y="1406"/>
                  </a:lnTo>
                  <a:lnTo>
                    <a:pt x="1501" y="1419"/>
                  </a:lnTo>
                  <a:lnTo>
                    <a:pt x="1531" y="1419"/>
                  </a:lnTo>
                  <a:lnTo>
                    <a:pt x="1531" y="1430"/>
                  </a:lnTo>
                  <a:lnTo>
                    <a:pt x="1555" y="1430"/>
                  </a:lnTo>
                  <a:lnTo>
                    <a:pt x="1555" y="1443"/>
                  </a:lnTo>
                  <a:lnTo>
                    <a:pt x="1596" y="1443"/>
                  </a:lnTo>
                  <a:lnTo>
                    <a:pt x="1596" y="1453"/>
                  </a:lnTo>
                  <a:lnTo>
                    <a:pt x="1653" y="1453"/>
                  </a:lnTo>
                  <a:lnTo>
                    <a:pt x="1653" y="1467"/>
                  </a:lnTo>
                  <a:lnTo>
                    <a:pt x="1657" y="1467"/>
                  </a:lnTo>
                  <a:lnTo>
                    <a:pt x="1657" y="1501"/>
                  </a:lnTo>
                  <a:lnTo>
                    <a:pt x="1684" y="1501"/>
                  </a:lnTo>
                  <a:lnTo>
                    <a:pt x="1684" y="1525"/>
                  </a:lnTo>
                  <a:lnTo>
                    <a:pt x="1687" y="1525"/>
                  </a:lnTo>
                  <a:lnTo>
                    <a:pt x="1687" y="1538"/>
                  </a:lnTo>
                  <a:lnTo>
                    <a:pt x="1711" y="1538"/>
                  </a:lnTo>
                  <a:lnTo>
                    <a:pt x="1711" y="1548"/>
                  </a:lnTo>
                  <a:lnTo>
                    <a:pt x="1718" y="1548"/>
                  </a:lnTo>
                  <a:lnTo>
                    <a:pt x="1728" y="1548"/>
                  </a:lnTo>
                  <a:lnTo>
                    <a:pt x="1728" y="1562"/>
                  </a:lnTo>
                  <a:lnTo>
                    <a:pt x="1752" y="1562"/>
                  </a:lnTo>
                  <a:lnTo>
                    <a:pt x="1752" y="1575"/>
                  </a:lnTo>
                  <a:lnTo>
                    <a:pt x="1765" y="1575"/>
                  </a:lnTo>
                  <a:lnTo>
                    <a:pt x="1765" y="1586"/>
                  </a:lnTo>
                  <a:lnTo>
                    <a:pt x="1786" y="1586"/>
                  </a:lnTo>
                  <a:lnTo>
                    <a:pt x="1799" y="1586"/>
                  </a:lnTo>
                  <a:lnTo>
                    <a:pt x="1799" y="1599"/>
                  </a:lnTo>
                  <a:lnTo>
                    <a:pt x="1827" y="1599"/>
                  </a:lnTo>
                  <a:lnTo>
                    <a:pt x="1827" y="1623"/>
                  </a:lnTo>
                  <a:lnTo>
                    <a:pt x="1830" y="1623"/>
                  </a:lnTo>
                  <a:lnTo>
                    <a:pt x="1830" y="1647"/>
                  </a:lnTo>
                  <a:lnTo>
                    <a:pt x="1840" y="1647"/>
                  </a:lnTo>
                  <a:lnTo>
                    <a:pt x="1840" y="1660"/>
                  </a:lnTo>
                  <a:lnTo>
                    <a:pt x="1925" y="1660"/>
                  </a:lnTo>
                  <a:lnTo>
                    <a:pt x="1925" y="1684"/>
                  </a:lnTo>
                  <a:lnTo>
                    <a:pt x="1945" y="1684"/>
                  </a:lnTo>
                  <a:lnTo>
                    <a:pt x="1945" y="1694"/>
                  </a:lnTo>
                  <a:lnTo>
                    <a:pt x="1983" y="1694"/>
                  </a:lnTo>
                  <a:lnTo>
                    <a:pt x="1983" y="1721"/>
                  </a:lnTo>
                  <a:lnTo>
                    <a:pt x="2000" y="1721"/>
                  </a:lnTo>
                  <a:lnTo>
                    <a:pt x="2000" y="1745"/>
                  </a:lnTo>
                  <a:lnTo>
                    <a:pt x="2027" y="1745"/>
                  </a:lnTo>
                  <a:lnTo>
                    <a:pt x="2030" y="1745"/>
                  </a:lnTo>
                  <a:lnTo>
                    <a:pt x="2030" y="1755"/>
                  </a:lnTo>
                  <a:lnTo>
                    <a:pt x="2034" y="1755"/>
                  </a:lnTo>
                  <a:lnTo>
                    <a:pt x="2034" y="1769"/>
                  </a:lnTo>
                  <a:lnTo>
                    <a:pt x="2040" y="1769"/>
                  </a:lnTo>
                  <a:lnTo>
                    <a:pt x="2040" y="1783"/>
                  </a:lnTo>
                  <a:lnTo>
                    <a:pt x="2057" y="1783"/>
                  </a:lnTo>
                  <a:lnTo>
                    <a:pt x="2057" y="1793"/>
                  </a:lnTo>
                  <a:lnTo>
                    <a:pt x="2061" y="1793"/>
                  </a:lnTo>
                  <a:lnTo>
                    <a:pt x="2061" y="1806"/>
                  </a:lnTo>
                  <a:lnTo>
                    <a:pt x="2068" y="1806"/>
                  </a:lnTo>
                  <a:lnTo>
                    <a:pt x="2068" y="1820"/>
                  </a:lnTo>
                  <a:lnTo>
                    <a:pt x="2074" y="1820"/>
                  </a:lnTo>
                  <a:lnTo>
                    <a:pt x="2074" y="1830"/>
                  </a:lnTo>
                  <a:lnTo>
                    <a:pt x="2088" y="1830"/>
                  </a:lnTo>
                  <a:lnTo>
                    <a:pt x="2088" y="1844"/>
                  </a:lnTo>
                  <a:lnTo>
                    <a:pt x="2112" y="1844"/>
                  </a:lnTo>
                  <a:lnTo>
                    <a:pt x="2112" y="1854"/>
                  </a:lnTo>
                  <a:lnTo>
                    <a:pt x="2125" y="1854"/>
                  </a:lnTo>
                  <a:lnTo>
                    <a:pt x="2132" y="1854"/>
                  </a:lnTo>
                  <a:lnTo>
                    <a:pt x="2132" y="1867"/>
                  </a:lnTo>
                  <a:lnTo>
                    <a:pt x="2152" y="1867"/>
                  </a:lnTo>
                  <a:lnTo>
                    <a:pt x="2152" y="1881"/>
                  </a:lnTo>
                  <a:lnTo>
                    <a:pt x="2163" y="1881"/>
                  </a:lnTo>
                  <a:lnTo>
                    <a:pt x="2163" y="1918"/>
                  </a:lnTo>
                  <a:lnTo>
                    <a:pt x="2173" y="1918"/>
                  </a:lnTo>
                  <a:lnTo>
                    <a:pt x="2196" y="1918"/>
                  </a:lnTo>
                  <a:lnTo>
                    <a:pt x="2200" y="1918"/>
                  </a:lnTo>
                  <a:lnTo>
                    <a:pt x="2200" y="1932"/>
                  </a:lnTo>
                  <a:lnTo>
                    <a:pt x="2234" y="1932"/>
                  </a:lnTo>
                  <a:lnTo>
                    <a:pt x="2234" y="1946"/>
                  </a:lnTo>
                  <a:lnTo>
                    <a:pt x="2258" y="1946"/>
                  </a:lnTo>
                  <a:lnTo>
                    <a:pt x="2258" y="1959"/>
                  </a:lnTo>
                  <a:lnTo>
                    <a:pt x="2268" y="1959"/>
                  </a:lnTo>
                  <a:lnTo>
                    <a:pt x="2268" y="1973"/>
                  </a:lnTo>
                  <a:lnTo>
                    <a:pt x="2271" y="1973"/>
                  </a:lnTo>
                  <a:lnTo>
                    <a:pt x="2275" y="1973"/>
                  </a:lnTo>
                  <a:lnTo>
                    <a:pt x="2278" y="1973"/>
                  </a:lnTo>
                  <a:lnTo>
                    <a:pt x="2329" y="1973"/>
                  </a:lnTo>
                  <a:lnTo>
                    <a:pt x="2332" y="1973"/>
                  </a:lnTo>
                  <a:lnTo>
                    <a:pt x="2346" y="1973"/>
                  </a:lnTo>
                  <a:lnTo>
                    <a:pt x="2346" y="1986"/>
                  </a:lnTo>
                  <a:lnTo>
                    <a:pt x="2349" y="1986"/>
                  </a:lnTo>
                  <a:lnTo>
                    <a:pt x="2349" y="2000"/>
                  </a:lnTo>
                  <a:lnTo>
                    <a:pt x="2356" y="2000"/>
                  </a:lnTo>
                  <a:lnTo>
                    <a:pt x="2359" y="2000"/>
                  </a:lnTo>
                  <a:lnTo>
                    <a:pt x="2363" y="2000"/>
                  </a:lnTo>
                  <a:lnTo>
                    <a:pt x="2373" y="2000"/>
                  </a:lnTo>
                  <a:lnTo>
                    <a:pt x="2373" y="2017"/>
                  </a:lnTo>
                  <a:lnTo>
                    <a:pt x="2400" y="2017"/>
                  </a:lnTo>
                  <a:lnTo>
                    <a:pt x="2421" y="2017"/>
                  </a:lnTo>
                  <a:lnTo>
                    <a:pt x="2421" y="2030"/>
                  </a:lnTo>
                  <a:lnTo>
                    <a:pt x="2431" y="2030"/>
                  </a:lnTo>
                  <a:lnTo>
                    <a:pt x="2434" y="2030"/>
                  </a:lnTo>
                  <a:lnTo>
                    <a:pt x="2441" y="2030"/>
                  </a:lnTo>
                  <a:lnTo>
                    <a:pt x="2441" y="2047"/>
                  </a:lnTo>
                  <a:lnTo>
                    <a:pt x="2461" y="2047"/>
                  </a:lnTo>
                  <a:lnTo>
                    <a:pt x="2478" y="2047"/>
                  </a:lnTo>
                  <a:lnTo>
                    <a:pt x="2502" y="2047"/>
                  </a:lnTo>
                  <a:lnTo>
                    <a:pt x="2502" y="2064"/>
                  </a:lnTo>
                  <a:lnTo>
                    <a:pt x="2512" y="2064"/>
                  </a:lnTo>
                  <a:lnTo>
                    <a:pt x="2526" y="2064"/>
                  </a:lnTo>
                  <a:lnTo>
                    <a:pt x="2550" y="2064"/>
                  </a:lnTo>
                  <a:lnTo>
                    <a:pt x="2550" y="2085"/>
                  </a:lnTo>
                  <a:lnTo>
                    <a:pt x="2570" y="2085"/>
                  </a:lnTo>
                  <a:lnTo>
                    <a:pt x="2570" y="2102"/>
                  </a:lnTo>
                  <a:lnTo>
                    <a:pt x="2573" y="2102"/>
                  </a:lnTo>
                  <a:lnTo>
                    <a:pt x="2573" y="2119"/>
                  </a:lnTo>
                  <a:lnTo>
                    <a:pt x="2604" y="2119"/>
                  </a:lnTo>
                  <a:lnTo>
                    <a:pt x="2617" y="2119"/>
                  </a:lnTo>
                  <a:lnTo>
                    <a:pt x="2648" y="2119"/>
                  </a:lnTo>
                  <a:lnTo>
                    <a:pt x="2675" y="2119"/>
                  </a:lnTo>
                  <a:lnTo>
                    <a:pt x="2678" y="2119"/>
                  </a:lnTo>
                  <a:lnTo>
                    <a:pt x="2685" y="2119"/>
                  </a:lnTo>
                  <a:lnTo>
                    <a:pt x="2685" y="2139"/>
                  </a:lnTo>
                  <a:lnTo>
                    <a:pt x="2706" y="2139"/>
                  </a:lnTo>
                  <a:lnTo>
                    <a:pt x="2706" y="2163"/>
                  </a:lnTo>
                  <a:lnTo>
                    <a:pt x="2712" y="2163"/>
                  </a:lnTo>
                  <a:lnTo>
                    <a:pt x="2712" y="2183"/>
                  </a:lnTo>
                  <a:lnTo>
                    <a:pt x="2743" y="2183"/>
                  </a:lnTo>
                  <a:lnTo>
                    <a:pt x="2743" y="2207"/>
                  </a:lnTo>
                  <a:lnTo>
                    <a:pt x="2750" y="2207"/>
                  </a:lnTo>
                  <a:lnTo>
                    <a:pt x="2750" y="2231"/>
                  </a:lnTo>
                  <a:lnTo>
                    <a:pt x="2780" y="2231"/>
                  </a:lnTo>
                  <a:lnTo>
                    <a:pt x="2818" y="2231"/>
                  </a:lnTo>
                  <a:lnTo>
                    <a:pt x="2828" y="2231"/>
                  </a:lnTo>
                  <a:lnTo>
                    <a:pt x="2828" y="2258"/>
                  </a:lnTo>
                  <a:lnTo>
                    <a:pt x="2831" y="2258"/>
                  </a:lnTo>
                  <a:lnTo>
                    <a:pt x="2831" y="2282"/>
                  </a:lnTo>
                  <a:lnTo>
                    <a:pt x="2852" y="2282"/>
                  </a:lnTo>
                  <a:lnTo>
                    <a:pt x="2862" y="2282"/>
                  </a:lnTo>
                  <a:lnTo>
                    <a:pt x="2896" y="2282"/>
                  </a:lnTo>
                  <a:lnTo>
                    <a:pt x="2933" y="2282"/>
                  </a:lnTo>
                  <a:lnTo>
                    <a:pt x="2960" y="2282"/>
                  </a:lnTo>
                  <a:lnTo>
                    <a:pt x="2967" y="2282"/>
                  </a:lnTo>
                  <a:lnTo>
                    <a:pt x="2981" y="2282"/>
                  </a:lnTo>
                  <a:lnTo>
                    <a:pt x="3015" y="2282"/>
                  </a:lnTo>
                  <a:lnTo>
                    <a:pt x="3015" y="2322"/>
                  </a:lnTo>
                  <a:lnTo>
                    <a:pt x="3025" y="2322"/>
                  </a:lnTo>
                  <a:lnTo>
                    <a:pt x="3045" y="2322"/>
                  </a:lnTo>
                  <a:lnTo>
                    <a:pt x="3059" y="2322"/>
                  </a:lnTo>
                  <a:lnTo>
                    <a:pt x="3079" y="2322"/>
                  </a:lnTo>
                  <a:lnTo>
                    <a:pt x="3089" y="2322"/>
                  </a:lnTo>
                  <a:lnTo>
                    <a:pt x="3110" y="2322"/>
                  </a:lnTo>
                  <a:lnTo>
                    <a:pt x="3110" y="2380"/>
                  </a:lnTo>
                  <a:lnTo>
                    <a:pt x="3144" y="2380"/>
                  </a:lnTo>
                  <a:lnTo>
                    <a:pt x="3177" y="2380"/>
                  </a:lnTo>
                  <a:lnTo>
                    <a:pt x="3320" y="2380"/>
                  </a:lnTo>
                  <a:lnTo>
                    <a:pt x="3395" y="2380"/>
                  </a:lnTo>
                  <a:lnTo>
                    <a:pt x="3435" y="2380"/>
                  </a:lnTo>
                  <a:lnTo>
                    <a:pt x="3435" y="2499"/>
                  </a:lnTo>
                  <a:lnTo>
                    <a:pt x="3446" y="2499"/>
                  </a:lnTo>
                  <a:lnTo>
                    <a:pt x="3446" y="2618"/>
                  </a:lnTo>
                  <a:lnTo>
                    <a:pt x="3605" y="2618"/>
                  </a:lnTo>
                  <a:lnTo>
                    <a:pt x="3663" y="2618"/>
                  </a:lnTo>
                </a:path>
              </a:pathLst>
            </a:custGeom>
            <a:noFill/>
            <a:ln w="22225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7" name="Line 901">
              <a:extLst>
                <a:ext uri="{FF2B5EF4-FFF2-40B4-BE49-F238E27FC236}">
                  <a16:creationId xmlns:a16="http://schemas.microsoft.com/office/drawing/2014/main" id="{299B6445-A205-7B7B-B370-E76C92ED99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3894" y="1005842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8" name="Line 902">
              <a:extLst>
                <a:ext uri="{FF2B5EF4-FFF2-40B4-BE49-F238E27FC236}">
                  <a16:creationId xmlns:a16="http://schemas.microsoft.com/office/drawing/2014/main" id="{49AD351E-B7B7-5007-6794-32F08461A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1406" y="985502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9" name="Line 903">
              <a:extLst>
                <a:ext uri="{FF2B5EF4-FFF2-40B4-BE49-F238E27FC236}">
                  <a16:creationId xmlns:a16="http://schemas.microsoft.com/office/drawing/2014/main" id="{554260B1-E70B-93F2-9CF2-91550C402B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2782" y="1034318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0" name="Line 904">
              <a:extLst>
                <a:ext uri="{FF2B5EF4-FFF2-40B4-BE49-F238E27FC236}">
                  <a16:creationId xmlns:a16="http://schemas.microsoft.com/office/drawing/2014/main" id="{B9F59856-F888-E418-FA9B-5F307D1FBD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0294" y="1013978"/>
              <a:ext cx="0" cy="38645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1" name="Line 905">
              <a:extLst>
                <a:ext uri="{FF2B5EF4-FFF2-40B4-BE49-F238E27FC236}">
                  <a16:creationId xmlns:a16="http://schemas.microsoft.com/office/drawing/2014/main" id="{734C24A1-3578-0D76-CD85-539149628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8601" y="1056691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" name="Line 906">
              <a:extLst>
                <a:ext uri="{FF2B5EF4-FFF2-40B4-BE49-F238E27FC236}">
                  <a16:creationId xmlns:a16="http://schemas.microsoft.com/office/drawing/2014/main" id="{EBC47AA0-B8C6-2E27-C65F-EBDEAAD4DE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8230" y="1036351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3" name="Line 907">
              <a:extLst>
                <a:ext uri="{FF2B5EF4-FFF2-40B4-BE49-F238E27FC236}">
                  <a16:creationId xmlns:a16="http://schemas.microsoft.com/office/drawing/2014/main" id="{CD6C0D89-4763-8A13-224B-C185C45CA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7699" y="1101439"/>
              <a:ext cx="5291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4" name="Line 908">
              <a:extLst>
                <a:ext uri="{FF2B5EF4-FFF2-40B4-BE49-F238E27FC236}">
                  <a16:creationId xmlns:a16="http://schemas.microsoft.com/office/drawing/2014/main" id="{474289D5-9EE2-F235-FC0E-42F8F52242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3096" y="1081099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5" name="Line 909">
              <a:extLst>
                <a:ext uri="{FF2B5EF4-FFF2-40B4-BE49-F238E27FC236}">
                  <a16:creationId xmlns:a16="http://schemas.microsoft.com/office/drawing/2014/main" id="{530C90C9-0EE8-7CF4-6E6E-7B33FAEC4F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6799" y="1154323"/>
              <a:ext cx="55026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6" name="Line 910">
              <a:extLst>
                <a:ext uri="{FF2B5EF4-FFF2-40B4-BE49-F238E27FC236}">
                  <a16:creationId xmlns:a16="http://schemas.microsoft.com/office/drawing/2014/main" id="{60D0A9D7-65F5-2889-0979-1A28820732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12" y="1133983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7" name="Line 911">
              <a:extLst>
                <a:ext uri="{FF2B5EF4-FFF2-40B4-BE49-F238E27FC236}">
                  <a16:creationId xmlns:a16="http://schemas.microsoft.com/office/drawing/2014/main" id="{02237BEF-C7BC-71D5-5A33-7E50421C62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3730" y="1162459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8" name="Line 912">
              <a:extLst>
                <a:ext uri="{FF2B5EF4-FFF2-40B4-BE49-F238E27FC236}">
                  <a16:creationId xmlns:a16="http://schemas.microsoft.com/office/drawing/2014/main" id="{D856E810-95C1-4210-6326-C27C5CA99F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1243" y="1142119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9" name="Line 913">
              <a:extLst>
                <a:ext uri="{FF2B5EF4-FFF2-40B4-BE49-F238E27FC236}">
                  <a16:creationId xmlns:a16="http://schemas.microsoft.com/office/drawing/2014/main" id="{ACA3B111-87FE-7137-6501-F63BA924EF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2989" y="1190935"/>
              <a:ext cx="59259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0" name="Line 914">
              <a:extLst>
                <a:ext uri="{FF2B5EF4-FFF2-40B4-BE49-F238E27FC236}">
                  <a16:creationId xmlns:a16="http://schemas.microsoft.com/office/drawing/2014/main" id="{A57190E8-DBCF-DCED-2DB6-355ADBA17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2618" y="1170595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1" name="Line 915">
              <a:extLst>
                <a:ext uri="{FF2B5EF4-FFF2-40B4-BE49-F238E27FC236}">
                  <a16:creationId xmlns:a16="http://schemas.microsoft.com/office/drawing/2014/main" id="{05AF2879-D7AC-ADED-7660-67F9FA0381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3993" y="1239751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2" name="Line 916">
              <a:extLst>
                <a:ext uri="{FF2B5EF4-FFF2-40B4-BE49-F238E27FC236}">
                  <a16:creationId xmlns:a16="http://schemas.microsoft.com/office/drawing/2014/main" id="{971129FD-E1D9-A22F-68A6-F9195887E5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1506" y="1219411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3" name="Line 917">
              <a:extLst>
                <a:ext uri="{FF2B5EF4-FFF2-40B4-BE49-F238E27FC236}">
                  <a16:creationId xmlns:a16="http://schemas.microsoft.com/office/drawing/2014/main" id="{DB8159B1-E997-BA0D-83B6-FDB23854D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3619" y="1487899"/>
              <a:ext cx="55026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4" name="Line 918">
              <a:extLst>
                <a:ext uri="{FF2B5EF4-FFF2-40B4-BE49-F238E27FC236}">
                  <a16:creationId xmlns:a16="http://schemas.microsoft.com/office/drawing/2014/main" id="{2A3A038C-A322-64A6-DC64-8AD5DA785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3248" y="1467559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5" name="Line 919">
              <a:extLst>
                <a:ext uri="{FF2B5EF4-FFF2-40B4-BE49-F238E27FC236}">
                  <a16:creationId xmlns:a16="http://schemas.microsoft.com/office/drawing/2014/main" id="{FDE450DC-0F8C-DE1C-FF51-21761DCC2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2136" y="1573327"/>
              <a:ext cx="52909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6" name="Line 920">
              <a:extLst>
                <a:ext uri="{FF2B5EF4-FFF2-40B4-BE49-F238E27FC236}">
                  <a16:creationId xmlns:a16="http://schemas.microsoft.com/office/drawing/2014/main" id="{918C6A53-2A53-EE30-19A8-1D297E2A2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533" y="1552987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" name="Line 921">
              <a:extLst>
                <a:ext uri="{FF2B5EF4-FFF2-40B4-BE49-F238E27FC236}">
                  <a16:creationId xmlns:a16="http://schemas.microsoft.com/office/drawing/2014/main" id="{9603442A-F484-436A-7E8C-7BE5C7E76C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7688" y="1801135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8" name="Line 922">
              <a:extLst>
                <a:ext uri="{FF2B5EF4-FFF2-40B4-BE49-F238E27FC236}">
                  <a16:creationId xmlns:a16="http://schemas.microsoft.com/office/drawing/2014/main" id="{7161BFFE-5155-1B0A-E6D5-35438B284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7318" y="1780795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9" name="Line 923">
              <a:extLst>
                <a:ext uri="{FF2B5EF4-FFF2-40B4-BE49-F238E27FC236}">
                  <a16:creationId xmlns:a16="http://schemas.microsoft.com/office/drawing/2014/main" id="{68FE0E99-50A3-8B95-80C1-5FB9A2291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0016" y="1831645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0" name="Line 924">
              <a:extLst>
                <a:ext uri="{FF2B5EF4-FFF2-40B4-BE49-F238E27FC236}">
                  <a16:creationId xmlns:a16="http://schemas.microsoft.com/office/drawing/2014/main" id="{C15F056F-AB54-C07A-7400-CB6848F451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9645" y="1811305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1" name="Line 925">
              <a:extLst>
                <a:ext uri="{FF2B5EF4-FFF2-40B4-BE49-F238E27FC236}">
                  <a16:creationId xmlns:a16="http://schemas.microsoft.com/office/drawing/2014/main" id="{4D55A719-8112-FF2B-574B-BA3825F738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835" y="1880461"/>
              <a:ext cx="55026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2" name="Line 926">
              <a:extLst>
                <a:ext uri="{FF2B5EF4-FFF2-40B4-BE49-F238E27FC236}">
                  <a16:creationId xmlns:a16="http://schemas.microsoft.com/office/drawing/2014/main" id="{E96DECD5-A3DB-06F4-9B34-966912414C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3347" y="1860121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3" name="Line 927">
              <a:extLst>
                <a:ext uri="{FF2B5EF4-FFF2-40B4-BE49-F238E27FC236}">
                  <a16:creationId xmlns:a16="http://schemas.microsoft.com/office/drawing/2014/main" id="{93239E49-E38E-A573-92A4-3C9E47C4A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0861" y="1900801"/>
              <a:ext cx="55026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4" name="Line 928">
              <a:extLst>
                <a:ext uri="{FF2B5EF4-FFF2-40B4-BE49-F238E27FC236}">
                  <a16:creationId xmlns:a16="http://schemas.microsoft.com/office/drawing/2014/main" id="{FE60C171-07C0-9D73-89B9-6C7CCF59D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0490" y="1880461"/>
              <a:ext cx="0" cy="42713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5" name="Line 929">
              <a:extLst>
                <a:ext uri="{FF2B5EF4-FFF2-40B4-BE49-F238E27FC236}">
                  <a16:creationId xmlns:a16="http://schemas.microsoft.com/office/drawing/2014/main" id="{9AAC4751-5E3F-3D2D-C453-6F8652C11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5094" y="1908937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6" name="Line 930">
              <a:extLst>
                <a:ext uri="{FF2B5EF4-FFF2-40B4-BE49-F238E27FC236}">
                  <a16:creationId xmlns:a16="http://schemas.microsoft.com/office/drawing/2014/main" id="{D6FACE5C-3ECE-3454-7EBA-62AF55802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2606" y="1888597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7" name="Line 931">
              <a:extLst>
                <a:ext uri="{FF2B5EF4-FFF2-40B4-BE49-F238E27FC236}">
                  <a16:creationId xmlns:a16="http://schemas.microsoft.com/office/drawing/2014/main" id="{30288115-04D2-26B8-5164-0F1325C1A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8585" y="1929277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8" name="Line 932">
              <a:extLst>
                <a:ext uri="{FF2B5EF4-FFF2-40B4-BE49-F238E27FC236}">
                  <a16:creationId xmlns:a16="http://schemas.microsoft.com/office/drawing/2014/main" id="{E4D53A61-E187-94E7-A766-36C8A02AB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8215" y="1908937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9" name="Line 933">
              <a:extLst>
                <a:ext uri="{FF2B5EF4-FFF2-40B4-BE49-F238E27FC236}">
                  <a16:creationId xmlns:a16="http://schemas.microsoft.com/office/drawing/2014/main" id="{F14F6FA0-A64A-DA57-ACF1-B5C776CFC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3982" y="1943515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0" name="Line 934">
              <a:extLst>
                <a:ext uri="{FF2B5EF4-FFF2-40B4-BE49-F238E27FC236}">
                  <a16:creationId xmlns:a16="http://schemas.microsoft.com/office/drawing/2014/main" id="{F61F292E-C227-0E38-69FC-7DE72BFE27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494" y="1923175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1" name="Line 935">
              <a:extLst>
                <a:ext uri="{FF2B5EF4-FFF2-40B4-BE49-F238E27FC236}">
                  <a16:creationId xmlns:a16="http://schemas.microsoft.com/office/drawing/2014/main" id="{C0609429-21CF-CCE4-38B5-58C0C110E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494" y="1961821"/>
              <a:ext cx="55026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2" name="Line 936">
              <a:extLst>
                <a:ext uri="{FF2B5EF4-FFF2-40B4-BE49-F238E27FC236}">
                  <a16:creationId xmlns:a16="http://schemas.microsoft.com/office/drawing/2014/main" id="{ECA0FAFF-0DC2-9B39-A841-54D04D744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1123" y="1943515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" name="Line 937">
              <a:extLst>
                <a:ext uri="{FF2B5EF4-FFF2-40B4-BE49-F238E27FC236}">
                  <a16:creationId xmlns:a16="http://schemas.microsoft.com/office/drawing/2014/main" id="{5AF6821F-4776-6894-74A9-FCB0582A98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6309" y="1965889"/>
              <a:ext cx="55026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4" name="Line 938">
              <a:extLst>
                <a:ext uri="{FF2B5EF4-FFF2-40B4-BE49-F238E27FC236}">
                  <a16:creationId xmlns:a16="http://schemas.microsoft.com/office/drawing/2014/main" id="{499BEA92-7033-AC54-CA69-55E941755F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5939" y="1945549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5" name="Line 939">
              <a:extLst>
                <a:ext uri="{FF2B5EF4-FFF2-40B4-BE49-F238E27FC236}">
                  <a16:creationId xmlns:a16="http://schemas.microsoft.com/office/drawing/2014/main" id="{FD91DF5A-03A2-2822-99B0-10DB6AD4C2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5939" y="1992331"/>
              <a:ext cx="52909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6" name="Line 940">
              <a:extLst>
                <a:ext uri="{FF2B5EF4-FFF2-40B4-BE49-F238E27FC236}">
                  <a16:creationId xmlns:a16="http://schemas.microsoft.com/office/drawing/2014/main" id="{A2BBC007-2422-C8DA-9E8E-E4A8A3B58A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1335" y="1969957"/>
              <a:ext cx="0" cy="42713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7" name="Line 941">
              <a:extLst>
                <a:ext uri="{FF2B5EF4-FFF2-40B4-BE49-F238E27FC236}">
                  <a16:creationId xmlns:a16="http://schemas.microsoft.com/office/drawing/2014/main" id="{DFE9B397-94C9-7C88-8CB7-8A24B733E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2287" y="1992331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8" name="Line 942">
              <a:extLst>
                <a:ext uri="{FF2B5EF4-FFF2-40B4-BE49-F238E27FC236}">
                  <a16:creationId xmlns:a16="http://schemas.microsoft.com/office/drawing/2014/main" id="{C13C985E-4E37-3E21-05B3-49CB6B51A3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917" y="1969957"/>
              <a:ext cx="0" cy="42713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9" name="Line 943">
              <a:extLst>
                <a:ext uri="{FF2B5EF4-FFF2-40B4-BE49-F238E27FC236}">
                  <a16:creationId xmlns:a16="http://schemas.microsoft.com/office/drawing/2014/main" id="{5AD64130-53C6-C16A-7BB9-BAE3A27CB0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6520" y="1992331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0" name="Line 944">
              <a:extLst>
                <a:ext uri="{FF2B5EF4-FFF2-40B4-BE49-F238E27FC236}">
                  <a16:creationId xmlns:a16="http://schemas.microsoft.com/office/drawing/2014/main" id="{F6804796-30B8-85F0-40B7-645347855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034" y="1969957"/>
              <a:ext cx="0" cy="42713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1" name="Line 945">
              <a:extLst>
                <a:ext uri="{FF2B5EF4-FFF2-40B4-BE49-F238E27FC236}">
                  <a16:creationId xmlns:a16="http://schemas.microsoft.com/office/drawing/2014/main" id="{F769F371-74F5-F6F3-9599-76A1C6FC46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1335" y="1998433"/>
              <a:ext cx="55026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2" name="Line 946">
              <a:extLst>
                <a:ext uri="{FF2B5EF4-FFF2-40B4-BE49-F238E27FC236}">
                  <a16:creationId xmlns:a16="http://schemas.microsoft.com/office/drawing/2014/main" id="{1AE9F575-EBA1-03F7-4242-9A23BE8CA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8848" y="1978093"/>
              <a:ext cx="0" cy="42713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3" name="Line 947">
              <a:extLst>
                <a:ext uri="{FF2B5EF4-FFF2-40B4-BE49-F238E27FC236}">
                  <a16:creationId xmlns:a16="http://schemas.microsoft.com/office/drawing/2014/main" id="{87B282FE-54E9-4AD9-C8EA-93FAD36CAF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917" y="2004535"/>
              <a:ext cx="55026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4" name="Line 948">
              <a:extLst>
                <a:ext uri="{FF2B5EF4-FFF2-40B4-BE49-F238E27FC236}">
                  <a16:creationId xmlns:a16="http://schemas.microsoft.com/office/drawing/2014/main" id="{E524465B-B7BC-B7D7-B0C8-EE2740CC8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9430" y="1984195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5" name="Line 949">
              <a:extLst>
                <a:ext uri="{FF2B5EF4-FFF2-40B4-BE49-F238E27FC236}">
                  <a16:creationId xmlns:a16="http://schemas.microsoft.com/office/drawing/2014/main" id="{1ECEF621-4D9A-DE5D-7E1E-96F8C52DC2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313" y="2014705"/>
              <a:ext cx="5291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6" name="Line 950">
              <a:extLst>
                <a:ext uri="{FF2B5EF4-FFF2-40B4-BE49-F238E27FC236}">
                  <a16:creationId xmlns:a16="http://schemas.microsoft.com/office/drawing/2014/main" id="{1E955654-725E-4C82-36C1-E6A1687BF8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0594" y="1996399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7" name="Line 951">
              <a:extLst>
                <a:ext uri="{FF2B5EF4-FFF2-40B4-BE49-F238E27FC236}">
                  <a16:creationId xmlns:a16="http://schemas.microsoft.com/office/drawing/2014/main" id="{7E2B963A-4DD9-5816-B38D-FCBB9881A1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313" y="2014705"/>
              <a:ext cx="5291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8" name="Line 952">
              <a:extLst>
                <a:ext uri="{FF2B5EF4-FFF2-40B4-BE49-F238E27FC236}">
                  <a16:creationId xmlns:a16="http://schemas.microsoft.com/office/drawing/2014/main" id="{DD99FBAC-5549-49F9-BF37-9D655F1D9B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0594" y="1996399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9" name="Line 953">
              <a:extLst>
                <a:ext uri="{FF2B5EF4-FFF2-40B4-BE49-F238E27FC236}">
                  <a16:creationId xmlns:a16="http://schemas.microsoft.com/office/drawing/2014/main" id="{14739982-940B-B644-6392-C7F467FAC7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1175" y="2041147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0" name="Line 954">
              <a:extLst>
                <a:ext uri="{FF2B5EF4-FFF2-40B4-BE49-F238E27FC236}">
                  <a16:creationId xmlns:a16="http://schemas.microsoft.com/office/drawing/2014/main" id="{379711ED-702F-F35A-E0D3-E80C0D474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0805" y="2022841"/>
              <a:ext cx="0" cy="38645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1" name="Line 955">
              <a:extLst>
                <a:ext uri="{FF2B5EF4-FFF2-40B4-BE49-F238E27FC236}">
                  <a16:creationId xmlns:a16="http://schemas.microsoft.com/office/drawing/2014/main" id="{8462CC3A-107E-618E-0800-AB87FE0C76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1175" y="2041147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2" name="Line 956">
              <a:extLst>
                <a:ext uri="{FF2B5EF4-FFF2-40B4-BE49-F238E27FC236}">
                  <a16:creationId xmlns:a16="http://schemas.microsoft.com/office/drawing/2014/main" id="{7E3F5953-7EC8-2D48-8654-D9B3D10A26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0805" y="2022841"/>
              <a:ext cx="0" cy="38645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3" name="Line 957">
              <a:extLst>
                <a:ext uri="{FF2B5EF4-FFF2-40B4-BE49-F238E27FC236}">
                  <a16:creationId xmlns:a16="http://schemas.microsoft.com/office/drawing/2014/main" id="{C0649809-465E-D913-DF8A-30293945CD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3503" y="2065555"/>
              <a:ext cx="55026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4" name="Line 958">
              <a:extLst>
                <a:ext uri="{FF2B5EF4-FFF2-40B4-BE49-F238E27FC236}">
                  <a16:creationId xmlns:a16="http://schemas.microsoft.com/office/drawing/2014/main" id="{E9FFA320-AFB8-FF5A-88CD-7AC11D64F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3132" y="2045215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5" name="Line 959">
              <a:extLst>
                <a:ext uri="{FF2B5EF4-FFF2-40B4-BE49-F238E27FC236}">
                  <a16:creationId xmlns:a16="http://schemas.microsoft.com/office/drawing/2014/main" id="{4E94F505-E382-32B0-D2F3-A62614861C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7736" y="2075725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6" name="Line 960">
              <a:extLst>
                <a:ext uri="{FF2B5EF4-FFF2-40B4-BE49-F238E27FC236}">
                  <a16:creationId xmlns:a16="http://schemas.microsoft.com/office/drawing/2014/main" id="{DC2148B9-C25D-4034-CF94-2B20C69DEC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7365" y="2055385"/>
              <a:ext cx="0" cy="38645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7" name="Line 961">
              <a:extLst>
                <a:ext uri="{FF2B5EF4-FFF2-40B4-BE49-F238E27FC236}">
                  <a16:creationId xmlns:a16="http://schemas.microsoft.com/office/drawing/2014/main" id="{81AC2AC8-BDC5-868C-04AE-0D72E720D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1968" y="2075725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8" name="Line 962">
              <a:extLst>
                <a:ext uri="{FF2B5EF4-FFF2-40B4-BE49-F238E27FC236}">
                  <a16:creationId xmlns:a16="http://schemas.microsoft.com/office/drawing/2014/main" id="{E2EC329A-B13B-A563-A12E-4351AA340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9482" y="2055385"/>
              <a:ext cx="0" cy="38645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9" name="Line 963">
              <a:extLst>
                <a:ext uri="{FF2B5EF4-FFF2-40B4-BE49-F238E27FC236}">
                  <a16:creationId xmlns:a16="http://schemas.microsoft.com/office/drawing/2014/main" id="{6C5AB499-A114-F0B9-5D0D-C74F1402C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3132" y="2083861"/>
              <a:ext cx="5291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0" name="Line 964">
              <a:extLst>
                <a:ext uri="{FF2B5EF4-FFF2-40B4-BE49-F238E27FC236}">
                  <a16:creationId xmlns:a16="http://schemas.microsoft.com/office/drawing/2014/main" id="{06EC754A-D145-FF78-86F6-DD1545C1CD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8529" y="2063521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1" name="Line 965">
              <a:extLst>
                <a:ext uri="{FF2B5EF4-FFF2-40B4-BE49-F238E27FC236}">
                  <a16:creationId xmlns:a16="http://schemas.microsoft.com/office/drawing/2014/main" id="{97B85D65-DEB9-471E-BEE4-8AA18E9E83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9482" y="2091997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2" name="Line 966">
              <a:extLst>
                <a:ext uri="{FF2B5EF4-FFF2-40B4-BE49-F238E27FC236}">
                  <a16:creationId xmlns:a16="http://schemas.microsoft.com/office/drawing/2014/main" id="{C02D9301-0186-63DF-2AE8-AE84F1610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9111" y="2073691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3" name="Line 967">
              <a:extLst>
                <a:ext uri="{FF2B5EF4-FFF2-40B4-BE49-F238E27FC236}">
                  <a16:creationId xmlns:a16="http://schemas.microsoft.com/office/drawing/2014/main" id="{EF9556B2-CAD8-6C5B-550A-01D8A946AA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2762" y="2096065"/>
              <a:ext cx="5291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4" name="Line 968">
              <a:extLst>
                <a:ext uri="{FF2B5EF4-FFF2-40B4-BE49-F238E27FC236}">
                  <a16:creationId xmlns:a16="http://schemas.microsoft.com/office/drawing/2014/main" id="{A0AE2E3B-1D35-83D1-4C1C-DA0230664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6042" y="2075725"/>
              <a:ext cx="0" cy="42713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5" name="Line 969">
              <a:extLst>
                <a:ext uri="{FF2B5EF4-FFF2-40B4-BE49-F238E27FC236}">
                  <a16:creationId xmlns:a16="http://schemas.microsoft.com/office/drawing/2014/main" id="{3B76A99E-62E2-A7EE-3836-B3EAE556A6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4879" y="2096065"/>
              <a:ext cx="52909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6" name="Line 970">
              <a:extLst>
                <a:ext uri="{FF2B5EF4-FFF2-40B4-BE49-F238E27FC236}">
                  <a16:creationId xmlns:a16="http://schemas.microsoft.com/office/drawing/2014/main" id="{88606750-7C9C-A42C-E028-75D5DFA91A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2391" y="2075725"/>
              <a:ext cx="0" cy="42713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7" name="Line 971">
              <a:extLst>
                <a:ext uri="{FF2B5EF4-FFF2-40B4-BE49-F238E27FC236}">
                  <a16:creationId xmlns:a16="http://schemas.microsoft.com/office/drawing/2014/main" id="{9D131ED5-9F7F-44EF-8D7D-E4CC91BD28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5672" y="2114371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8" name="Line 972">
              <a:extLst>
                <a:ext uri="{FF2B5EF4-FFF2-40B4-BE49-F238E27FC236}">
                  <a16:creationId xmlns:a16="http://schemas.microsoft.com/office/drawing/2014/main" id="{2703A663-98DC-B48D-1501-93E4919F51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3184" y="2094031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9" name="Line 973">
              <a:extLst>
                <a:ext uri="{FF2B5EF4-FFF2-40B4-BE49-F238E27FC236}">
                  <a16:creationId xmlns:a16="http://schemas.microsoft.com/office/drawing/2014/main" id="{3246B422-6751-54BD-28D6-228CFFD46D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7417" y="2140813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0" name="Line 974">
              <a:extLst>
                <a:ext uri="{FF2B5EF4-FFF2-40B4-BE49-F238E27FC236}">
                  <a16:creationId xmlns:a16="http://schemas.microsoft.com/office/drawing/2014/main" id="{410CB6EF-50CB-CC08-35D6-D1B8A75061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4930" y="2120473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1" name="Line 975">
              <a:extLst>
                <a:ext uri="{FF2B5EF4-FFF2-40B4-BE49-F238E27FC236}">
                  <a16:creationId xmlns:a16="http://schemas.microsoft.com/office/drawing/2014/main" id="{F02C4046-8566-1C39-BF46-2EEAAA8D66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7417" y="2140813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2" name="Line 976">
              <a:extLst>
                <a:ext uri="{FF2B5EF4-FFF2-40B4-BE49-F238E27FC236}">
                  <a16:creationId xmlns:a16="http://schemas.microsoft.com/office/drawing/2014/main" id="{E839788F-066A-7D96-71C1-BC4E4D13C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4930" y="2120473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3" name="Line 977">
              <a:extLst>
                <a:ext uri="{FF2B5EF4-FFF2-40B4-BE49-F238E27FC236}">
                  <a16:creationId xmlns:a16="http://schemas.microsoft.com/office/drawing/2014/main" id="{679AD07F-42CB-C782-4184-B3FB45D9A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2813" y="2144881"/>
              <a:ext cx="55026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4" name="Line 978">
              <a:extLst>
                <a:ext uri="{FF2B5EF4-FFF2-40B4-BE49-F238E27FC236}">
                  <a16:creationId xmlns:a16="http://schemas.microsoft.com/office/drawing/2014/main" id="{5E97F9B3-1E03-779B-EA01-3CACF4D4BA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0327" y="2124541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5" name="Line 979">
              <a:extLst>
                <a:ext uri="{FF2B5EF4-FFF2-40B4-BE49-F238E27FC236}">
                  <a16:creationId xmlns:a16="http://schemas.microsoft.com/office/drawing/2014/main" id="{56BC3D59-F29F-C1CA-0143-6441F3AA03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5512" y="2144881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6" name="Line 980">
              <a:extLst>
                <a:ext uri="{FF2B5EF4-FFF2-40B4-BE49-F238E27FC236}">
                  <a16:creationId xmlns:a16="http://schemas.microsoft.com/office/drawing/2014/main" id="{979E24B8-70F8-3EA3-B020-E9503D1CD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5141" y="2124541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7" name="Line 981">
              <a:extLst>
                <a:ext uri="{FF2B5EF4-FFF2-40B4-BE49-F238E27FC236}">
                  <a16:creationId xmlns:a16="http://schemas.microsoft.com/office/drawing/2014/main" id="{FD65A166-973D-669A-843C-C3AF30BCFC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9744" y="2144881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8" name="Line 982">
              <a:extLst>
                <a:ext uri="{FF2B5EF4-FFF2-40B4-BE49-F238E27FC236}">
                  <a16:creationId xmlns:a16="http://schemas.microsoft.com/office/drawing/2014/main" id="{634757C5-DA54-39B0-B9AA-B82C203CD0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7258" y="2124541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9" name="Line 983">
              <a:extLst>
                <a:ext uri="{FF2B5EF4-FFF2-40B4-BE49-F238E27FC236}">
                  <a16:creationId xmlns:a16="http://schemas.microsoft.com/office/drawing/2014/main" id="{B5B79C98-5039-4B85-0CE6-70ABCA50DA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9744" y="2144881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0" name="Line 984">
              <a:extLst>
                <a:ext uri="{FF2B5EF4-FFF2-40B4-BE49-F238E27FC236}">
                  <a16:creationId xmlns:a16="http://schemas.microsoft.com/office/drawing/2014/main" id="{B9110966-1A3E-998B-75A6-D8744B1168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7258" y="2124541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1" name="Line 985">
              <a:extLst>
                <a:ext uri="{FF2B5EF4-FFF2-40B4-BE49-F238E27FC236}">
                  <a16:creationId xmlns:a16="http://schemas.microsoft.com/office/drawing/2014/main" id="{D83BE901-73DE-409F-93E7-9DF9A001AB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6675" y="2144881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2" name="Line 986">
              <a:extLst>
                <a:ext uri="{FF2B5EF4-FFF2-40B4-BE49-F238E27FC236}">
                  <a16:creationId xmlns:a16="http://schemas.microsoft.com/office/drawing/2014/main" id="{20B705C9-02F1-7F7B-9285-0AA0510A0A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6305" y="2124541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3" name="Line 987">
              <a:extLst>
                <a:ext uri="{FF2B5EF4-FFF2-40B4-BE49-F238E27FC236}">
                  <a16:creationId xmlns:a16="http://schemas.microsoft.com/office/drawing/2014/main" id="{6FCCA59E-2C05-198E-EC87-F54F67918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5141" y="2150983"/>
              <a:ext cx="5291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" name="Line 988">
              <a:extLst>
                <a:ext uri="{FF2B5EF4-FFF2-40B4-BE49-F238E27FC236}">
                  <a16:creationId xmlns:a16="http://schemas.microsoft.com/office/drawing/2014/main" id="{296D7EAE-4EE4-B0E3-1B5D-36567D65AA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2655" y="2130643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5" name="Line 989">
              <a:extLst>
                <a:ext uri="{FF2B5EF4-FFF2-40B4-BE49-F238E27FC236}">
                  <a16:creationId xmlns:a16="http://schemas.microsoft.com/office/drawing/2014/main" id="{D0ECD213-E81D-D729-6B54-28546B1C10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5141" y="2150983"/>
              <a:ext cx="5291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6" name="Line 990">
              <a:extLst>
                <a:ext uri="{FF2B5EF4-FFF2-40B4-BE49-F238E27FC236}">
                  <a16:creationId xmlns:a16="http://schemas.microsoft.com/office/drawing/2014/main" id="{3097FEB0-E80E-C467-EC6E-CD7A15C2DE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2655" y="2130643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7" name="Line 991">
              <a:extLst>
                <a:ext uri="{FF2B5EF4-FFF2-40B4-BE49-F238E27FC236}">
                  <a16:creationId xmlns:a16="http://schemas.microsoft.com/office/drawing/2014/main" id="{D077AC1B-2B88-E245-C523-78D2EDB472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5141" y="2150983"/>
              <a:ext cx="5291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8" name="Line 992">
              <a:extLst>
                <a:ext uri="{FF2B5EF4-FFF2-40B4-BE49-F238E27FC236}">
                  <a16:creationId xmlns:a16="http://schemas.microsoft.com/office/drawing/2014/main" id="{7BCF9552-0D3D-A027-76B9-BEE3EDA3ED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2655" y="2130643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9" name="Line 993">
              <a:extLst>
                <a:ext uri="{FF2B5EF4-FFF2-40B4-BE49-F238E27FC236}">
                  <a16:creationId xmlns:a16="http://schemas.microsoft.com/office/drawing/2014/main" id="{2D3B4B52-B665-9576-FF3D-228C26E7BA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7258" y="2153017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0" name="Line 994">
              <a:extLst>
                <a:ext uri="{FF2B5EF4-FFF2-40B4-BE49-F238E27FC236}">
                  <a16:creationId xmlns:a16="http://schemas.microsoft.com/office/drawing/2014/main" id="{6590683B-0023-E80D-EC4D-125AFFCD94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6887" y="2134711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1" name="Line 995">
              <a:extLst>
                <a:ext uri="{FF2B5EF4-FFF2-40B4-BE49-F238E27FC236}">
                  <a16:creationId xmlns:a16="http://schemas.microsoft.com/office/drawing/2014/main" id="{AD0B351A-5729-CACC-ED97-DD047FA30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1491" y="2153017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2" name="Line 996">
              <a:extLst>
                <a:ext uri="{FF2B5EF4-FFF2-40B4-BE49-F238E27FC236}">
                  <a16:creationId xmlns:a16="http://schemas.microsoft.com/office/drawing/2014/main" id="{72367D9A-BBF0-C782-8C22-F82EA3C806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1120" y="2134711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3" name="Line 997">
              <a:extLst>
                <a:ext uri="{FF2B5EF4-FFF2-40B4-BE49-F238E27FC236}">
                  <a16:creationId xmlns:a16="http://schemas.microsoft.com/office/drawing/2014/main" id="{B314C0DE-8A07-F1EA-E6FE-1D2725036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1491" y="2153017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4" name="Line 998">
              <a:extLst>
                <a:ext uri="{FF2B5EF4-FFF2-40B4-BE49-F238E27FC236}">
                  <a16:creationId xmlns:a16="http://schemas.microsoft.com/office/drawing/2014/main" id="{0FEBEC4A-B23A-B21B-B4DA-DD584559B6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1120" y="2134711"/>
              <a:ext cx="0" cy="3864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" name="Line 999">
              <a:extLst>
                <a:ext uri="{FF2B5EF4-FFF2-40B4-BE49-F238E27FC236}">
                  <a16:creationId xmlns:a16="http://schemas.microsoft.com/office/drawing/2014/main" id="{A326132F-9608-3A02-F321-3D388EDF52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7839" y="2159119"/>
              <a:ext cx="55026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" name="Line 1000">
              <a:extLst>
                <a:ext uri="{FF2B5EF4-FFF2-40B4-BE49-F238E27FC236}">
                  <a16:creationId xmlns:a16="http://schemas.microsoft.com/office/drawing/2014/main" id="{7CFB24E7-9784-207D-BC1B-2950332A7F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3236" y="2138779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7" name="Line 1001">
              <a:extLst>
                <a:ext uri="{FF2B5EF4-FFF2-40B4-BE49-F238E27FC236}">
                  <a16:creationId xmlns:a16="http://schemas.microsoft.com/office/drawing/2014/main" id="{A0B4927C-DA25-B395-1F83-99A75A3D2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6305" y="2163187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8" name="Line 1002">
              <a:extLst>
                <a:ext uri="{FF2B5EF4-FFF2-40B4-BE49-F238E27FC236}">
                  <a16:creationId xmlns:a16="http://schemas.microsoft.com/office/drawing/2014/main" id="{CDC628C1-F9DF-48BF-03A2-5BA6FFDDA9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3818" y="2142847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9" name="Line 1003">
              <a:extLst>
                <a:ext uri="{FF2B5EF4-FFF2-40B4-BE49-F238E27FC236}">
                  <a16:creationId xmlns:a16="http://schemas.microsoft.com/office/drawing/2014/main" id="{685AF511-9B1B-C6BB-0DA5-2DD85C9DD8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6887" y="2169289"/>
              <a:ext cx="57142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0" name="Line 1004">
              <a:extLst>
                <a:ext uri="{FF2B5EF4-FFF2-40B4-BE49-F238E27FC236}">
                  <a16:creationId xmlns:a16="http://schemas.microsoft.com/office/drawing/2014/main" id="{DC67DD11-18B1-B14B-215C-8453AD9233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4400" y="2146915"/>
              <a:ext cx="0" cy="42715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20192" name="Group 1206">
              <a:extLst>
                <a:ext uri="{FF2B5EF4-FFF2-40B4-BE49-F238E27FC236}">
                  <a16:creationId xmlns:a16="http://schemas.microsoft.com/office/drawing/2014/main" id="{070FB6B7-7113-8D64-4625-004FB5B0D7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0768" y="2147828"/>
              <a:ext cx="716019" cy="282771"/>
              <a:chOff x="4224" y="1849"/>
              <a:chExt cx="682" cy="374"/>
            </a:xfrm>
          </p:grpSpPr>
          <p:sp>
            <p:nvSpPr>
              <p:cNvPr id="430" name="Line 1006">
                <a:extLst>
                  <a:ext uri="{FF2B5EF4-FFF2-40B4-BE49-F238E27FC236}">
                    <a16:creationId xmlns:a16="http://schemas.microsoft.com/office/drawing/2014/main" id="{321F7587-4B32-FAFC-0A00-4535216CA4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87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1" name="Line 1007">
                <a:extLst>
                  <a:ext uri="{FF2B5EF4-FFF2-40B4-BE49-F238E27FC236}">
                    <a16:creationId xmlns:a16="http://schemas.microsoft.com/office/drawing/2014/main" id="{D7E2D1BA-D523-7E7B-DD55-A20B615BD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1" y="184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2" name="Line 1008">
                <a:extLst>
                  <a:ext uri="{FF2B5EF4-FFF2-40B4-BE49-F238E27FC236}">
                    <a16:creationId xmlns:a16="http://schemas.microsoft.com/office/drawing/2014/main" id="{79555549-E9FB-671B-709E-3DCBE567AB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0" y="188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3" name="Line 1009">
                <a:extLst>
                  <a:ext uri="{FF2B5EF4-FFF2-40B4-BE49-F238E27FC236}">
                    <a16:creationId xmlns:a16="http://schemas.microsoft.com/office/drawing/2014/main" id="{FF0904EE-92E0-D160-E674-2BF82100D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5" y="185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4" name="Line 1010">
                <a:extLst>
                  <a:ext uri="{FF2B5EF4-FFF2-40B4-BE49-F238E27FC236}">
                    <a16:creationId xmlns:a16="http://schemas.microsoft.com/office/drawing/2014/main" id="{9B61E42F-2477-2939-83C6-37FFD2EED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0" y="188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5" name="Line 1011">
                <a:extLst>
                  <a:ext uri="{FF2B5EF4-FFF2-40B4-BE49-F238E27FC236}">
                    <a16:creationId xmlns:a16="http://schemas.microsoft.com/office/drawing/2014/main" id="{2131F16E-4993-AC56-6422-EE1E12B99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5" y="185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6" name="Line 1012">
                <a:extLst>
                  <a:ext uri="{FF2B5EF4-FFF2-40B4-BE49-F238E27FC236}">
                    <a16:creationId xmlns:a16="http://schemas.microsoft.com/office/drawing/2014/main" id="{6058C816-DF87-6B25-C876-A67A514452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4" y="188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7" name="Line 1013">
                <a:extLst>
                  <a:ext uri="{FF2B5EF4-FFF2-40B4-BE49-F238E27FC236}">
                    <a16:creationId xmlns:a16="http://schemas.microsoft.com/office/drawing/2014/main" id="{E1AB5335-1304-03A2-D049-E2C2FA15A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1" y="185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8" name="Line 1014">
                <a:extLst>
                  <a:ext uri="{FF2B5EF4-FFF2-40B4-BE49-F238E27FC236}">
                    <a16:creationId xmlns:a16="http://schemas.microsoft.com/office/drawing/2014/main" id="{8C8D08B1-D519-6E0B-A249-45565BD66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0" y="188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9" name="Line 1015">
                <a:extLst>
                  <a:ext uri="{FF2B5EF4-FFF2-40B4-BE49-F238E27FC236}">
                    <a16:creationId xmlns:a16="http://schemas.microsoft.com/office/drawing/2014/main" id="{BEA52005-338E-1C59-BE92-C4EDC303C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9" y="1859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0" name="Line 1016">
                <a:extLst>
                  <a:ext uri="{FF2B5EF4-FFF2-40B4-BE49-F238E27FC236}">
                    <a16:creationId xmlns:a16="http://schemas.microsoft.com/office/drawing/2014/main" id="{C0C465FB-6687-8FAA-E627-95490A39A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7" y="1883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1" name="Line 1017">
                <a:extLst>
                  <a:ext uri="{FF2B5EF4-FFF2-40B4-BE49-F238E27FC236}">
                    <a16:creationId xmlns:a16="http://schemas.microsoft.com/office/drawing/2014/main" id="{CD7E0F22-5654-6F51-01D9-DBAB877603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5" y="1859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2" name="Line 1018">
                <a:extLst>
                  <a:ext uri="{FF2B5EF4-FFF2-40B4-BE49-F238E27FC236}">
                    <a16:creationId xmlns:a16="http://schemas.microsoft.com/office/drawing/2014/main" id="{34EB7602-3238-46E9-85A3-2A9816C9D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1" y="189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3" name="Line 1019">
                <a:extLst>
                  <a:ext uri="{FF2B5EF4-FFF2-40B4-BE49-F238E27FC236}">
                    <a16:creationId xmlns:a16="http://schemas.microsoft.com/office/drawing/2014/main" id="{167CF8D5-8175-09E3-0A54-6832ABBC58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9" y="1867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4" name="Line 1020">
                <a:extLst>
                  <a:ext uri="{FF2B5EF4-FFF2-40B4-BE49-F238E27FC236}">
                    <a16:creationId xmlns:a16="http://schemas.microsoft.com/office/drawing/2014/main" id="{A334B2FF-44DC-8BC2-434A-4739276237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5" y="189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5" name="Line 1021">
                <a:extLst>
                  <a:ext uri="{FF2B5EF4-FFF2-40B4-BE49-F238E27FC236}">
                    <a16:creationId xmlns:a16="http://schemas.microsoft.com/office/drawing/2014/main" id="{09232ED8-0805-90FF-DDF8-19B4958C8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1" y="1867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6" name="Line 1022">
                <a:extLst>
                  <a:ext uri="{FF2B5EF4-FFF2-40B4-BE49-F238E27FC236}">
                    <a16:creationId xmlns:a16="http://schemas.microsoft.com/office/drawing/2014/main" id="{EC8261C1-56CD-57BF-6BCB-19A49EC43D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5" y="189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" name="Line 1023">
                <a:extLst>
                  <a:ext uri="{FF2B5EF4-FFF2-40B4-BE49-F238E27FC236}">
                    <a16:creationId xmlns:a16="http://schemas.microsoft.com/office/drawing/2014/main" id="{AD8CEF54-E61D-33D6-3C82-727FAD6CBD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1" y="1867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" name="Line 1024">
                <a:extLst>
                  <a:ext uri="{FF2B5EF4-FFF2-40B4-BE49-F238E27FC236}">
                    <a16:creationId xmlns:a16="http://schemas.microsoft.com/office/drawing/2014/main" id="{66AC84C1-0F5F-A368-A9FE-6723B56C3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5" y="189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9" name="Line 1025">
                <a:extLst>
                  <a:ext uri="{FF2B5EF4-FFF2-40B4-BE49-F238E27FC236}">
                    <a16:creationId xmlns:a16="http://schemas.microsoft.com/office/drawing/2014/main" id="{395DCF68-2D74-4873-0E3B-651E720409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1" y="1867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0" name="Line 1026">
                <a:extLst>
                  <a:ext uri="{FF2B5EF4-FFF2-40B4-BE49-F238E27FC236}">
                    <a16:creationId xmlns:a16="http://schemas.microsoft.com/office/drawing/2014/main" id="{26B48D2D-544D-42EC-8941-CC71BBCB0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9" y="189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1" name="Line 1027">
                <a:extLst>
                  <a:ext uri="{FF2B5EF4-FFF2-40B4-BE49-F238E27FC236}">
                    <a16:creationId xmlns:a16="http://schemas.microsoft.com/office/drawing/2014/main" id="{EBD8041D-DFC2-0125-B69E-4D34D52D77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5" y="1867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2" name="Line 1028">
                <a:extLst>
                  <a:ext uri="{FF2B5EF4-FFF2-40B4-BE49-F238E27FC236}">
                    <a16:creationId xmlns:a16="http://schemas.microsoft.com/office/drawing/2014/main" id="{456F4329-4233-A51B-7F5B-638207353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9" y="189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3" name="Line 1029">
                <a:extLst>
                  <a:ext uri="{FF2B5EF4-FFF2-40B4-BE49-F238E27FC236}">
                    <a16:creationId xmlns:a16="http://schemas.microsoft.com/office/drawing/2014/main" id="{7B76D2B9-40F2-423A-B5EA-919D2CAC17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5" y="1867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4" name="Line 1030">
                <a:extLst>
                  <a:ext uri="{FF2B5EF4-FFF2-40B4-BE49-F238E27FC236}">
                    <a16:creationId xmlns:a16="http://schemas.microsoft.com/office/drawing/2014/main" id="{CFCE6776-C976-A647-1CBC-0B7C952A9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9" y="189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5" name="Line 1031">
                <a:extLst>
                  <a:ext uri="{FF2B5EF4-FFF2-40B4-BE49-F238E27FC236}">
                    <a16:creationId xmlns:a16="http://schemas.microsoft.com/office/drawing/2014/main" id="{8C8A9A6F-4D15-764E-6816-1B07A4DF9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5" y="1867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6" name="Line 1032">
                <a:extLst>
                  <a:ext uri="{FF2B5EF4-FFF2-40B4-BE49-F238E27FC236}">
                    <a16:creationId xmlns:a16="http://schemas.microsoft.com/office/drawing/2014/main" id="{A372CACC-E146-C040-66A7-B8FD1193A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5" y="1894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7" name="Line 1033">
                <a:extLst>
                  <a:ext uri="{FF2B5EF4-FFF2-40B4-BE49-F238E27FC236}">
                    <a16:creationId xmlns:a16="http://schemas.microsoft.com/office/drawing/2014/main" id="{72AF97ED-E6BB-CE50-9CF6-DE4E89A45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9" y="1867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8" name="Line 1034">
                <a:extLst>
                  <a:ext uri="{FF2B5EF4-FFF2-40B4-BE49-F238E27FC236}">
                    <a16:creationId xmlns:a16="http://schemas.microsoft.com/office/drawing/2014/main" id="{9927130A-7A1D-43B2-01C2-2B05DF950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9" y="1907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9" name="Line 1035">
                <a:extLst>
                  <a:ext uri="{FF2B5EF4-FFF2-40B4-BE49-F238E27FC236}">
                    <a16:creationId xmlns:a16="http://schemas.microsoft.com/office/drawing/2014/main" id="{244C2BDF-1A64-F968-4EFB-B02D63E03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3" y="1883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0" name="Line 1036">
                <a:extLst>
                  <a:ext uri="{FF2B5EF4-FFF2-40B4-BE49-F238E27FC236}">
                    <a16:creationId xmlns:a16="http://schemas.microsoft.com/office/drawing/2014/main" id="{3B9E8E62-7448-4093-F010-759A7DA58B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1" y="1907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1" name="Line 1037">
                <a:extLst>
                  <a:ext uri="{FF2B5EF4-FFF2-40B4-BE49-F238E27FC236}">
                    <a16:creationId xmlns:a16="http://schemas.microsoft.com/office/drawing/2014/main" id="{97B96582-624E-402F-E381-B3077EB14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9" y="1883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2" name="Line 1038">
                <a:extLst>
                  <a:ext uri="{FF2B5EF4-FFF2-40B4-BE49-F238E27FC236}">
                    <a16:creationId xmlns:a16="http://schemas.microsoft.com/office/drawing/2014/main" id="{DB9B1DBD-DE06-6920-504B-9BED3962E5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1" y="1907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3" name="Line 1039">
                <a:extLst>
                  <a:ext uri="{FF2B5EF4-FFF2-40B4-BE49-F238E27FC236}">
                    <a16:creationId xmlns:a16="http://schemas.microsoft.com/office/drawing/2014/main" id="{58ACE994-E22D-A77E-DB10-EAE0AAC37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9" y="1883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4" name="Line 1040">
                <a:extLst>
                  <a:ext uri="{FF2B5EF4-FFF2-40B4-BE49-F238E27FC236}">
                    <a16:creationId xmlns:a16="http://schemas.microsoft.com/office/drawing/2014/main" id="{AFBFC88A-E167-A453-9145-53CB876283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1" y="1907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5" name="Line 1041">
                <a:extLst>
                  <a:ext uri="{FF2B5EF4-FFF2-40B4-BE49-F238E27FC236}">
                    <a16:creationId xmlns:a16="http://schemas.microsoft.com/office/drawing/2014/main" id="{C5C13536-99C1-D9D2-CC15-27001DF35B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9" y="1883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6" name="Line 1042">
                <a:extLst>
                  <a:ext uri="{FF2B5EF4-FFF2-40B4-BE49-F238E27FC236}">
                    <a16:creationId xmlns:a16="http://schemas.microsoft.com/office/drawing/2014/main" id="{37205F98-5A2F-321D-751B-9B9DB39F4D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5" y="1907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7" name="Line 1043">
                <a:extLst>
                  <a:ext uri="{FF2B5EF4-FFF2-40B4-BE49-F238E27FC236}">
                    <a16:creationId xmlns:a16="http://schemas.microsoft.com/office/drawing/2014/main" id="{5C21D2CA-A102-CDBD-B51B-046C6B222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3" y="1883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8" name="Line 1044">
                <a:extLst>
                  <a:ext uri="{FF2B5EF4-FFF2-40B4-BE49-F238E27FC236}">
                    <a16:creationId xmlns:a16="http://schemas.microsoft.com/office/drawing/2014/main" id="{13643136-10C3-E1A9-9943-727B17EA6B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9" y="191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9" name="Line 1045">
                <a:extLst>
                  <a:ext uri="{FF2B5EF4-FFF2-40B4-BE49-F238E27FC236}">
                    <a16:creationId xmlns:a16="http://schemas.microsoft.com/office/drawing/2014/main" id="{D847FB7F-05DB-54D6-8E14-AE68BB493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7" y="1883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0" name="Line 1046">
                <a:extLst>
                  <a:ext uri="{FF2B5EF4-FFF2-40B4-BE49-F238E27FC236}">
                    <a16:creationId xmlns:a16="http://schemas.microsoft.com/office/drawing/2014/main" id="{0CDA9772-562B-8C6B-9197-09E85F208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9" y="192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1" name="Line 1047">
                <a:extLst>
                  <a:ext uri="{FF2B5EF4-FFF2-40B4-BE49-F238E27FC236}">
                    <a16:creationId xmlns:a16="http://schemas.microsoft.com/office/drawing/2014/main" id="{83E7C2B5-6E4E-568E-BA9B-12F80715DA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5" y="1894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2" name="Line 1048">
                <a:extLst>
                  <a:ext uri="{FF2B5EF4-FFF2-40B4-BE49-F238E27FC236}">
                    <a16:creationId xmlns:a16="http://schemas.microsoft.com/office/drawing/2014/main" id="{B4D05720-0F3A-ADDB-3F69-91BF44479B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9" y="192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" name="Line 1049">
                <a:extLst>
                  <a:ext uri="{FF2B5EF4-FFF2-40B4-BE49-F238E27FC236}">
                    <a16:creationId xmlns:a16="http://schemas.microsoft.com/office/drawing/2014/main" id="{A019606B-BC78-FD97-2A0D-5741AA361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5" y="1894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4" name="Line 1050">
                <a:extLst>
                  <a:ext uri="{FF2B5EF4-FFF2-40B4-BE49-F238E27FC236}">
                    <a16:creationId xmlns:a16="http://schemas.microsoft.com/office/drawing/2014/main" id="{B323523A-CF78-938A-3B71-408ED2A76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9" y="192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5" name="Line 1051">
                <a:extLst>
                  <a:ext uri="{FF2B5EF4-FFF2-40B4-BE49-F238E27FC236}">
                    <a16:creationId xmlns:a16="http://schemas.microsoft.com/office/drawing/2014/main" id="{8C69146F-3B7D-BB77-B284-E27004840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5" y="1894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6" name="Line 1052">
                <a:extLst>
                  <a:ext uri="{FF2B5EF4-FFF2-40B4-BE49-F238E27FC236}">
                    <a16:creationId xmlns:a16="http://schemas.microsoft.com/office/drawing/2014/main" id="{C3BA882C-95E2-FB56-2164-8813B29C7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1926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7" name="Line 1053">
                <a:extLst>
                  <a:ext uri="{FF2B5EF4-FFF2-40B4-BE49-F238E27FC236}">
                    <a16:creationId xmlns:a16="http://schemas.microsoft.com/office/drawing/2014/main" id="{EB3A22CB-152A-D105-8622-260EE8086F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9" y="1902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8" name="Line 1054">
                <a:extLst>
                  <a:ext uri="{FF2B5EF4-FFF2-40B4-BE49-F238E27FC236}">
                    <a16:creationId xmlns:a16="http://schemas.microsoft.com/office/drawing/2014/main" id="{B657F386-2D6C-D07D-2D3E-6CFABD5E8F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1926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9" name="Line 1055">
                <a:extLst>
                  <a:ext uri="{FF2B5EF4-FFF2-40B4-BE49-F238E27FC236}">
                    <a16:creationId xmlns:a16="http://schemas.microsoft.com/office/drawing/2014/main" id="{E4FC3F28-3A41-CB61-67E2-7ACCF6196B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9" y="1902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0" name="Line 1056">
                <a:extLst>
                  <a:ext uri="{FF2B5EF4-FFF2-40B4-BE49-F238E27FC236}">
                    <a16:creationId xmlns:a16="http://schemas.microsoft.com/office/drawing/2014/main" id="{F12175F2-746E-D0D3-AB40-0F42E7A172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3" y="1937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1" name="Line 1057">
                <a:extLst>
                  <a:ext uri="{FF2B5EF4-FFF2-40B4-BE49-F238E27FC236}">
                    <a16:creationId xmlns:a16="http://schemas.microsoft.com/office/drawing/2014/main" id="{4F1D662A-4D2D-5C48-2F0D-F9FA413F96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5" y="1910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2" name="Line 1058">
                <a:extLst>
                  <a:ext uri="{FF2B5EF4-FFF2-40B4-BE49-F238E27FC236}">
                    <a16:creationId xmlns:a16="http://schemas.microsoft.com/office/drawing/2014/main" id="{6720B50E-8A37-3490-AE5D-D7C3D2FFE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7" y="1937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3" name="Line 1059">
                <a:extLst>
                  <a:ext uri="{FF2B5EF4-FFF2-40B4-BE49-F238E27FC236}">
                    <a16:creationId xmlns:a16="http://schemas.microsoft.com/office/drawing/2014/main" id="{8BB027B2-195E-6440-63C2-D6CF9ABB28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3" y="1910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4" name="Line 1060">
                <a:extLst>
                  <a:ext uri="{FF2B5EF4-FFF2-40B4-BE49-F238E27FC236}">
                    <a16:creationId xmlns:a16="http://schemas.microsoft.com/office/drawing/2014/main" id="{DB47C558-E1B1-A1A1-E60D-3220C21CFB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9" y="1942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5" name="Line 1061">
                <a:extLst>
                  <a:ext uri="{FF2B5EF4-FFF2-40B4-BE49-F238E27FC236}">
                    <a16:creationId xmlns:a16="http://schemas.microsoft.com/office/drawing/2014/main" id="{37438E8E-DC26-87AE-07F1-3E83FB149D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6" y="191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6" name="Line 1062">
                <a:extLst>
                  <a:ext uri="{FF2B5EF4-FFF2-40B4-BE49-F238E27FC236}">
                    <a16:creationId xmlns:a16="http://schemas.microsoft.com/office/drawing/2014/main" id="{F1840713-7AA7-5734-6B91-973149AAC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9" y="1942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7" name="Line 1063">
                <a:extLst>
                  <a:ext uri="{FF2B5EF4-FFF2-40B4-BE49-F238E27FC236}">
                    <a16:creationId xmlns:a16="http://schemas.microsoft.com/office/drawing/2014/main" id="{63A9FD1E-0B33-C43C-19B9-E94F05E9D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6" y="191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8" name="Line 1064">
                <a:extLst>
                  <a:ext uri="{FF2B5EF4-FFF2-40B4-BE49-F238E27FC236}">
                    <a16:creationId xmlns:a16="http://schemas.microsoft.com/office/drawing/2014/main" id="{93CB3352-CD1E-AE3E-6288-10B193F48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3" y="1942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9" name="Line 1065">
                <a:extLst>
                  <a:ext uri="{FF2B5EF4-FFF2-40B4-BE49-F238E27FC236}">
                    <a16:creationId xmlns:a16="http://schemas.microsoft.com/office/drawing/2014/main" id="{F1050D9B-F156-C374-3CB5-757D1D8F9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0" y="191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0" name="Line 1066">
                <a:extLst>
                  <a:ext uri="{FF2B5EF4-FFF2-40B4-BE49-F238E27FC236}">
                    <a16:creationId xmlns:a16="http://schemas.microsoft.com/office/drawing/2014/main" id="{6DAC9812-B5E1-A2CA-FC6C-E7A4869DB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3" y="1942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1" name="Line 1067">
                <a:extLst>
                  <a:ext uri="{FF2B5EF4-FFF2-40B4-BE49-F238E27FC236}">
                    <a16:creationId xmlns:a16="http://schemas.microsoft.com/office/drawing/2014/main" id="{41FCB0CA-4368-E862-E386-2A051C590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0" y="191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2" name="Line 1068">
                <a:extLst>
                  <a:ext uri="{FF2B5EF4-FFF2-40B4-BE49-F238E27FC236}">
                    <a16:creationId xmlns:a16="http://schemas.microsoft.com/office/drawing/2014/main" id="{C3E9040D-2A51-6986-15E1-0BDFE1D7C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5" y="1950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3" name="Line 1069">
                <a:extLst>
                  <a:ext uri="{FF2B5EF4-FFF2-40B4-BE49-F238E27FC236}">
                    <a16:creationId xmlns:a16="http://schemas.microsoft.com/office/drawing/2014/main" id="{EB4B38CD-E032-2336-C6AF-9775FB482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4" y="19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4" name="Line 1070">
                <a:extLst>
                  <a:ext uri="{FF2B5EF4-FFF2-40B4-BE49-F238E27FC236}">
                    <a16:creationId xmlns:a16="http://schemas.microsoft.com/office/drawing/2014/main" id="{F7B25A98-7E45-6092-0D98-AF1DE2B8C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9" y="1958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5" name="Line 1071">
                <a:extLst>
                  <a:ext uri="{FF2B5EF4-FFF2-40B4-BE49-F238E27FC236}">
                    <a16:creationId xmlns:a16="http://schemas.microsoft.com/office/drawing/2014/main" id="{976960D2-3932-30D4-B86A-AE3C8C297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8" y="192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6" name="Line 1072">
                <a:extLst>
                  <a:ext uri="{FF2B5EF4-FFF2-40B4-BE49-F238E27FC236}">
                    <a16:creationId xmlns:a16="http://schemas.microsoft.com/office/drawing/2014/main" id="{F859B5E6-065B-DA99-0E07-C35719FC0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6" y="1958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7" name="Line 1073">
                <a:extLst>
                  <a:ext uri="{FF2B5EF4-FFF2-40B4-BE49-F238E27FC236}">
                    <a16:creationId xmlns:a16="http://schemas.microsoft.com/office/drawing/2014/main" id="{78EBC601-3FE7-557B-866C-9F48F52D7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4" y="192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8" name="Line 1074">
                <a:extLst>
                  <a:ext uri="{FF2B5EF4-FFF2-40B4-BE49-F238E27FC236}">
                    <a16:creationId xmlns:a16="http://schemas.microsoft.com/office/drawing/2014/main" id="{B270AFAB-7665-803D-2E1C-6A1B3BAC5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0" y="1961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9" name="Line 1075">
                <a:extLst>
                  <a:ext uri="{FF2B5EF4-FFF2-40B4-BE49-F238E27FC236}">
                    <a16:creationId xmlns:a16="http://schemas.microsoft.com/office/drawing/2014/main" id="{9511CA7F-1EAF-D286-043A-A2FBEBC91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8" y="1937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0" name="Line 1076">
                <a:extLst>
                  <a:ext uri="{FF2B5EF4-FFF2-40B4-BE49-F238E27FC236}">
                    <a16:creationId xmlns:a16="http://schemas.microsoft.com/office/drawing/2014/main" id="{BB437CFF-6634-DF30-BDAE-FCC009360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0" y="1961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1" name="Line 1077">
                <a:extLst>
                  <a:ext uri="{FF2B5EF4-FFF2-40B4-BE49-F238E27FC236}">
                    <a16:creationId xmlns:a16="http://schemas.microsoft.com/office/drawing/2014/main" id="{EA050215-B585-D7ED-D8DC-BCB4614CC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8" y="1937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2" name="Line 1078">
                <a:extLst>
                  <a:ext uri="{FF2B5EF4-FFF2-40B4-BE49-F238E27FC236}">
                    <a16:creationId xmlns:a16="http://schemas.microsoft.com/office/drawing/2014/main" id="{AC754A6F-E1EF-3DAD-4AC4-DED9310141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0" y="1961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3" name="Line 1079">
                <a:extLst>
                  <a:ext uri="{FF2B5EF4-FFF2-40B4-BE49-F238E27FC236}">
                    <a16:creationId xmlns:a16="http://schemas.microsoft.com/office/drawing/2014/main" id="{624BD8E3-8D79-F1A2-FAE5-09F90A57B5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8" y="1937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4" name="Line 1080">
                <a:extLst>
                  <a:ext uri="{FF2B5EF4-FFF2-40B4-BE49-F238E27FC236}">
                    <a16:creationId xmlns:a16="http://schemas.microsoft.com/office/drawing/2014/main" id="{20D4284B-AC4A-E6B1-0796-FA7972707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0" y="1988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5" name="Line 1081">
                <a:extLst>
                  <a:ext uri="{FF2B5EF4-FFF2-40B4-BE49-F238E27FC236}">
                    <a16:creationId xmlns:a16="http://schemas.microsoft.com/office/drawing/2014/main" id="{554D5A30-B406-E1A8-9476-4E1ACEAAE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8" y="1961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6" name="Line 1082">
                <a:extLst>
                  <a:ext uri="{FF2B5EF4-FFF2-40B4-BE49-F238E27FC236}">
                    <a16:creationId xmlns:a16="http://schemas.microsoft.com/office/drawing/2014/main" id="{19D0A0C7-0F65-7BAB-65B0-5949ABB972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8" y="1988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7" name="Line 1083">
                <a:extLst>
                  <a:ext uri="{FF2B5EF4-FFF2-40B4-BE49-F238E27FC236}">
                    <a16:creationId xmlns:a16="http://schemas.microsoft.com/office/drawing/2014/main" id="{90EFF5A5-D840-5907-E2AF-B6F07543A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2" y="1961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8" name="Line 1084">
                <a:extLst>
                  <a:ext uri="{FF2B5EF4-FFF2-40B4-BE49-F238E27FC236}">
                    <a16:creationId xmlns:a16="http://schemas.microsoft.com/office/drawing/2014/main" id="{76622816-FFFE-711B-0F71-CC83B20CE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4" y="200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9" name="Line 1085">
                <a:extLst>
                  <a:ext uri="{FF2B5EF4-FFF2-40B4-BE49-F238E27FC236}">
                    <a16:creationId xmlns:a16="http://schemas.microsoft.com/office/drawing/2014/main" id="{FF9421AF-C26E-B4FA-5E19-1DBFABF955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2" y="1977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0" name="Line 1086">
                <a:extLst>
                  <a:ext uri="{FF2B5EF4-FFF2-40B4-BE49-F238E27FC236}">
                    <a16:creationId xmlns:a16="http://schemas.microsoft.com/office/drawing/2014/main" id="{DE044CD8-1917-0A28-4B03-0E4E3AD83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4" y="2004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1" name="Line 1087">
                <a:extLst>
                  <a:ext uri="{FF2B5EF4-FFF2-40B4-BE49-F238E27FC236}">
                    <a16:creationId xmlns:a16="http://schemas.microsoft.com/office/drawing/2014/main" id="{88CD1375-2895-41AE-BDE2-4E95F085E7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0" y="1977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2" name="Line 1088">
                <a:extLst>
                  <a:ext uri="{FF2B5EF4-FFF2-40B4-BE49-F238E27FC236}">
                    <a16:creationId xmlns:a16="http://schemas.microsoft.com/office/drawing/2014/main" id="{77218F82-150F-FD65-8A00-CC613C0FC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2" y="2004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3" name="Line 1089">
                <a:extLst>
                  <a:ext uri="{FF2B5EF4-FFF2-40B4-BE49-F238E27FC236}">
                    <a16:creationId xmlns:a16="http://schemas.microsoft.com/office/drawing/2014/main" id="{5E3B047B-A9CF-A390-5CE6-D3E46AAFF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8" y="1977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4" name="Line 1090">
                <a:extLst>
                  <a:ext uri="{FF2B5EF4-FFF2-40B4-BE49-F238E27FC236}">
                    <a16:creationId xmlns:a16="http://schemas.microsoft.com/office/drawing/2014/main" id="{57297957-5586-7B02-C44A-A021E4C06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4" y="200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5" name="Line 1091">
                <a:extLst>
                  <a:ext uri="{FF2B5EF4-FFF2-40B4-BE49-F238E27FC236}">
                    <a16:creationId xmlns:a16="http://schemas.microsoft.com/office/drawing/2014/main" id="{BEA805E0-A481-B6DA-621F-18568DCA5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2" y="1977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6" name="Line 1092">
                <a:extLst>
                  <a:ext uri="{FF2B5EF4-FFF2-40B4-BE49-F238E27FC236}">
                    <a16:creationId xmlns:a16="http://schemas.microsoft.com/office/drawing/2014/main" id="{5AFC7FC7-0EE5-A26A-C3E3-3A9B48699E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0" y="2004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7" name="Line 1093">
                <a:extLst>
                  <a:ext uri="{FF2B5EF4-FFF2-40B4-BE49-F238E27FC236}">
                    <a16:creationId xmlns:a16="http://schemas.microsoft.com/office/drawing/2014/main" id="{BA8D6130-7A27-BCB2-A888-DBCAB3338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4" y="1977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8" name="Line 1094">
                <a:extLst>
                  <a:ext uri="{FF2B5EF4-FFF2-40B4-BE49-F238E27FC236}">
                    <a16:creationId xmlns:a16="http://schemas.microsoft.com/office/drawing/2014/main" id="{92104FBE-0F36-862C-0202-D571F2F6F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4" y="2012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9" name="Line 1095">
                <a:extLst>
                  <a:ext uri="{FF2B5EF4-FFF2-40B4-BE49-F238E27FC236}">
                    <a16:creationId xmlns:a16="http://schemas.microsoft.com/office/drawing/2014/main" id="{A8A64299-40A6-355B-8283-EC6303B18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8" y="198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0" name="Line 1096">
                <a:extLst>
                  <a:ext uri="{FF2B5EF4-FFF2-40B4-BE49-F238E27FC236}">
                    <a16:creationId xmlns:a16="http://schemas.microsoft.com/office/drawing/2014/main" id="{625E3007-FEC9-04CF-0FAB-2AD66B4C9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8" y="2012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1" name="Line 1097">
                <a:extLst>
                  <a:ext uri="{FF2B5EF4-FFF2-40B4-BE49-F238E27FC236}">
                    <a16:creationId xmlns:a16="http://schemas.microsoft.com/office/drawing/2014/main" id="{DC5D8684-E353-8F77-2D47-5A1B8BB95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5" y="198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2" name="Line 1098">
                <a:extLst>
                  <a:ext uri="{FF2B5EF4-FFF2-40B4-BE49-F238E27FC236}">
                    <a16:creationId xmlns:a16="http://schemas.microsoft.com/office/drawing/2014/main" id="{C4B0CB30-8D61-E877-B076-00332C49A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2" y="2012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3" name="Line 1099">
                <a:extLst>
                  <a:ext uri="{FF2B5EF4-FFF2-40B4-BE49-F238E27FC236}">
                    <a16:creationId xmlns:a16="http://schemas.microsoft.com/office/drawing/2014/main" id="{211A0C2C-DEE5-DD7E-2C34-818E74864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9" y="198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4" name="Line 1100">
                <a:extLst>
                  <a:ext uri="{FF2B5EF4-FFF2-40B4-BE49-F238E27FC236}">
                    <a16:creationId xmlns:a16="http://schemas.microsoft.com/office/drawing/2014/main" id="{8FE21FEE-E5F2-BABB-9E9C-6EBDE4C5F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2" y="2012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5" name="Line 1101">
                <a:extLst>
                  <a:ext uri="{FF2B5EF4-FFF2-40B4-BE49-F238E27FC236}">
                    <a16:creationId xmlns:a16="http://schemas.microsoft.com/office/drawing/2014/main" id="{CAD01FEC-E713-8789-A8CE-515868B229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9" y="198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6" name="Line 1102">
                <a:extLst>
                  <a:ext uri="{FF2B5EF4-FFF2-40B4-BE49-F238E27FC236}">
                    <a16:creationId xmlns:a16="http://schemas.microsoft.com/office/drawing/2014/main" id="{BA4A5D9F-91D7-401A-33FC-A0E0A2562F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4" y="2012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7" name="Line 1103">
                <a:extLst>
                  <a:ext uri="{FF2B5EF4-FFF2-40B4-BE49-F238E27FC236}">
                    <a16:creationId xmlns:a16="http://schemas.microsoft.com/office/drawing/2014/main" id="{2A65D212-C49D-8489-68E0-C84E848991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3" y="198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8" name="Line 1104">
                <a:extLst>
                  <a:ext uri="{FF2B5EF4-FFF2-40B4-BE49-F238E27FC236}">
                    <a16:creationId xmlns:a16="http://schemas.microsoft.com/office/drawing/2014/main" id="{7C8A9DAC-6C53-440D-CD8F-9FDB501A83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9" y="2012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9" name="Line 1105">
                <a:extLst>
                  <a:ext uri="{FF2B5EF4-FFF2-40B4-BE49-F238E27FC236}">
                    <a16:creationId xmlns:a16="http://schemas.microsoft.com/office/drawing/2014/main" id="{C1A9616A-D965-F074-B01D-A5A5A0E703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7" y="198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0" name="Line 1106">
                <a:extLst>
                  <a:ext uri="{FF2B5EF4-FFF2-40B4-BE49-F238E27FC236}">
                    <a16:creationId xmlns:a16="http://schemas.microsoft.com/office/drawing/2014/main" id="{C876C236-01FE-D1F0-F4D1-B7E882FBEC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9" y="202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1" name="Line 1107">
                <a:extLst>
                  <a:ext uri="{FF2B5EF4-FFF2-40B4-BE49-F238E27FC236}">
                    <a16:creationId xmlns:a16="http://schemas.microsoft.com/office/drawing/2014/main" id="{08388B7E-9570-4DD6-E287-15024A908C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3" y="1993"/>
                <a:ext cx="0" cy="4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2" name="Line 1108">
                <a:extLst>
                  <a:ext uri="{FF2B5EF4-FFF2-40B4-BE49-F238E27FC236}">
                    <a16:creationId xmlns:a16="http://schemas.microsoft.com/office/drawing/2014/main" id="{4BC48345-BA13-553D-F6EC-6F629CAA96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9" y="205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3" name="Line 1109">
                <a:extLst>
                  <a:ext uri="{FF2B5EF4-FFF2-40B4-BE49-F238E27FC236}">
                    <a16:creationId xmlns:a16="http://schemas.microsoft.com/office/drawing/2014/main" id="{B4510CEA-21EB-CD77-FA90-9D28294A96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7" y="2028"/>
                <a:ext cx="0" cy="4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4" name="Line 1110">
                <a:extLst>
                  <a:ext uri="{FF2B5EF4-FFF2-40B4-BE49-F238E27FC236}">
                    <a16:creationId xmlns:a16="http://schemas.microsoft.com/office/drawing/2014/main" id="{0A0C434E-993B-740D-22B2-A2923ECAF0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9" y="205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5" name="Line 1111">
                <a:extLst>
                  <a:ext uri="{FF2B5EF4-FFF2-40B4-BE49-F238E27FC236}">
                    <a16:creationId xmlns:a16="http://schemas.microsoft.com/office/drawing/2014/main" id="{553F77A7-0781-AFC6-3A77-5C8DA9CEFE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7" y="2028"/>
                <a:ext cx="0" cy="4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6" name="Line 1112">
                <a:extLst>
                  <a:ext uri="{FF2B5EF4-FFF2-40B4-BE49-F238E27FC236}">
                    <a16:creationId xmlns:a16="http://schemas.microsoft.com/office/drawing/2014/main" id="{77719852-81DB-0E9E-E18A-FA91E4EC7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3" y="205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7" name="Line 1113">
                <a:extLst>
                  <a:ext uri="{FF2B5EF4-FFF2-40B4-BE49-F238E27FC236}">
                    <a16:creationId xmlns:a16="http://schemas.microsoft.com/office/drawing/2014/main" id="{A31B18E9-406B-57B4-A26A-9968714498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9" y="2028"/>
                <a:ext cx="0" cy="4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8" name="Line 1114">
                <a:extLst>
                  <a:ext uri="{FF2B5EF4-FFF2-40B4-BE49-F238E27FC236}">
                    <a16:creationId xmlns:a16="http://schemas.microsoft.com/office/drawing/2014/main" id="{5387B745-BBA1-E23F-446B-EFE7CAF677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9" y="205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9" name="Line 1115">
                <a:extLst>
                  <a:ext uri="{FF2B5EF4-FFF2-40B4-BE49-F238E27FC236}">
                    <a16:creationId xmlns:a16="http://schemas.microsoft.com/office/drawing/2014/main" id="{453ED484-EDA9-9327-6926-03195B112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7" y="2028"/>
                <a:ext cx="0" cy="4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0" name="Line 1116">
                <a:extLst>
                  <a:ext uri="{FF2B5EF4-FFF2-40B4-BE49-F238E27FC236}">
                    <a16:creationId xmlns:a16="http://schemas.microsoft.com/office/drawing/2014/main" id="{7797450E-85BA-148F-E1AF-DA8211D4A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9" y="205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1" name="Line 1117">
                <a:extLst>
                  <a:ext uri="{FF2B5EF4-FFF2-40B4-BE49-F238E27FC236}">
                    <a16:creationId xmlns:a16="http://schemas.microsoft.com/office/drawing/2014/main" id="{9E950135-97DA-758C-8C45-567B99EEB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7" y="2028"/>
                <a:ext cx="0" cy="4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2" name="Line 1118">
                <a:extLst>
                  <a:ext uri="{FF2B5EF4-FFF2-40B4-BE49-F238E27FC236}">
                    <a16:creationId xmlns:a16="http://schemas.microsoft.com/office/drawing/2014/main" id="{A75D7E68-A1A2-386B-325A-658FF64985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7" y="205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3" name="Line 1119">
                <a:extLst>
                  <a:ext uri="{FF2B5EF4-FFF2-40B4-BE49-F238E27FC236}">
                    <a16:creationId xmlns:a16="http://schemas.microsoft.com/office/drawing/2014/main" id="{742D7F9E-550B-694F-0485-6ED506DCF5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9" y="2028"/>
                <a:ext cx="0" cy="4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4" name="Line 1120">
                <a:extLst>
                  <a:ext uri="{FF2B5EF4-FFF2-40B4-BE49-F238E27FC236}">
                    <a16:creationId xmlns:a16="http://schemas.microsoft.com/office/drawing/2014/main" id="{A3FFBC95-C3A4-6D91-3F6B-966C7D7C79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9" y="205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5" name="Line 1121">
                <a:extLst>
                  <a:ext uri="{FF2B5EF4-FFF2-40B4-BE49-F238E27FC236}">
                    <a16:creationId xmlns:a16="http://schemas.microsoft.com/office/drawing/2014/main" id="{EFC02739-2237-E9DE-B9E3-D48757474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7" y="2028"/>
                <a:ext cx="0" cy="4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6" name="Line 1122">
                <a:extLst>
                  <a:ext uri="{FF2B5EF4-FFF2-40B4-BE49-F238E27FC236}">
                    <a16:creationId xmlns:a16="http://schemas.microsoft.com/office/drawing/2014/main" id="{B0B37E43-CE7E-A4BD-C653-0B56D1594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3" y="205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7" name="Line 1123">
                <a:extLst>
                  <a:ext uri="{FF2B5EF4-FFF2-40B4-BE49-F238E27FC236}">
                    <a16:creationId xmlns:a16="http://schemas.microsoft.com/office/drawing/2014/main" id="{BAD41497-254F-75A5-9D42-2DDFE628D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028"/>
                <a:ext cx="0" cy="4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8" name="Line 1124">
                <a:extLst>
                  <a:ext uri="{FF2B5EF4-FFF2-40B4-BE49-F238E27FC236}">
                    <a16:creationId xmlns:a16="http://schemas.microsoft.com/office/drawing/2014/main" id="{5E24F58D-4CDB-AA01-C2B6-66FB7CB94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9" y="2063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9" name="Line 1125">
                <a:extLst>
                  <a:ext uri="{FF2B5EF4-FFF2-40B4-BE49-F238E27FC236}">
                    <a16:creationId xmlns:a16="http://schemas.microsoft.com/office/drawing/2014/main" id="{29399F2B-62AB-5106-65D2-BAF7E96C9F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3" y="203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0" name="Line 1126">
                <a:extLst>
                  <a:ext uri="{FF2B5EF4-FFF2-40B4-BE49-F238E27FC236}">
                    <a16:creationId xmlns:a16="http://schemas.microsoft.com/office/drawing/2014/main" id="{D83B2612-FBBA-DA15-D89D-F98A6F4C1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3" y="206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1" name="Line 1127">
                <a:extLst>
                  <a:ext uri="{FF2B5EF4-FFF2-40B4-BE49-F238E27FC236}">
                    <a16:creationId xmlns:a16="http://schemas.microsoft.com/office/drawing/2014/main" id="{B0C96CEE-8860-876D-F6FC-5D6F1898D3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1" y="203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2" name="Line 1128">
                <a:extLst>
                  <a:ext uri="{FF2B5EF4-FFF2-40B4-BE49-F238E27FC236}">
                    <a16:creationId xmlns:a16="http://schemas.microsoft.com/office/drawing/2014/main" id="{8AAD0EC4-235F-8EE2-3B38-A3CEF26D4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7" y="206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3" name="Line 1129">
                <a:extLst>
                  <a:ext uri="{FF2B5EF4-FFF2-40B4-BE49-F238E27FC236}">
                    <a16:creationId xmlns:a16="http://schemas.microsoft.com/office/drawing/2014/main" id="{B5C4F225-6F46-56F8-E6DF-FCA5C8820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3" y="203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4" name="Line 1130">
                <a:extLst>
                  <a:ext uri="{FF2B5EF4-FFF2-40B4-BE49-F238E27FC236}">
                    <a16:creationId xmlns:a16="http://schemas.microsoft.com/office/drawing/2014/main" id="{A2F78EC6-2748-9777-956F-2D210AD47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3" y="2063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5" name="Line 1131">
                <a:extLst>
                  <a:ext uri="{FF2B5EF4-FFF2-40B4-BE49-F238E27FC236}">
                    <a16:creationId xmlns:a16="http://schemas.microsoft.com/office/drawing/2014/main" id="{2C1554D1-414B-5636-6067-7DCF97461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8" y="203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6" name="Line 1132">
                <a:extLst>
                  <a:ext uri="{FF2B5EF4-FFF2-40B4-BE49-F238E27FC236}">
                    <a16:creationId xmlns:a16="http://schemas.microsoft.com/office/drawing/2014/main" id="{144C28D4-D7D2-1C63-6120-2921102199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7" y="206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7" name="Line 1133">
                <a:extLst>
                  <a:ext uri="{FF2B5EF4-FFF2-40B4-BE49-F238E27FC236}">
                    <a16:creationId xmlns:a16="http://schemas.microsoft.com/office/drawing/2014/main" id="{8CDA62B9-7C15-99AD-ED7F-39E8A1316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4" y="203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8" name="Line 1134">
                <a:extLst>
                  <a:ext uri="{FF2B5EF4-FFF2-40B4-BE49-F238E27FC236}">
                    <a16:creationId xmlns:a16="http://schemas.microsoft.com/office/drawing/2014/main" id="{3ED28157-A4C3-3008-CA47-73212DA488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1" y="2082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9" name="Line 1135">
                <a:extLst>
                  <a:ext uri="{FF2B5EF4-FFF2-40B4-BE49-F238E27FC236}">
                    <a16:creationId xmlns:a16="http://schemas.microsoft.com/office/drawing/2014/main" id="{E3EE2A07-55BE-0CE6-897E-231D5FF5B5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8" y="205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0" name="Line 1136">
                <a:extLst>
                  <a:ext uri="{FF2B5EF4-FFF2-40B4-BE49-F238E27FC236}">
                    <a16:creationId xmlns:a16="http://schemas.microsoft.com/office/drawing/2014/main" id="{0EA8A9AA-C348-0FF4-AE2B-BD558B3A5A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3" y="209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1" name="Line 1137">
                <a:extLst>
                  <a:ext uri="{FF2B5EF4-FFF2-40B4-BE49-F238E27FC236}">
                    <a16:creationId xmlns:a16="http://schemas.microsoft.com/office/drawing/2014/main" id="{0C2C8ED8-6706-A5A6-9193-71589A8EA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2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2" name="Line 1138">
                <a:extLst>
                  <a:ext uri="{FF2B5EF4-FFF2-40B4-BE49-F238E27FC236}">
                    <a16:creationId xmlns:a16="http://schemas.microsoft.com/office/drawing/2014/main" id="{C187E142-A4F5-F0ED-D5EA-9FD219F84D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3" y="209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3" name="Line 1139">
                <a:extLst>
                  <a:ext uri="{FF2B5EF4-FFF2-40B4-BE49-F238E27FC236}">
                    <a16:creationId xmlns:a16="http://schemas.microsoft.com/office/drawing/2014/main" id="{BB54D6BB-B0EB-9754-6113-317202825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2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4" name="Line 1140">
                <a:extLst>
                  <a:ext uri="{FF2B5EF4-FFF2-40B4-BE49-F238E27FC236}">
                    <a16:creationId xmlns:a16="http://schemas.microsoft.com/office/drawing/2014/main" id="{B81ECEE7-320D-D9CA-DD2F-E54C38E6A2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4" y="209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5" name="Line 1141">
                <a:extLst>
                  <a:ext uri="{FF2B5EF4-FFF2-40B4-BE49-F238E27FC236}">
                    <a16:creationId xmlns:a16="http://schemas.microsoft.com/office/drawing/2014/main" id="{E27842F9-2D3C-F4B5-643D-79990811DE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2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6" name="Line 1142">
                <a:extLst>
                  <a:ext uri="{FF2B5EF4-FFF2-40B4-BE49-F238E27FC236}">
                    <a16:creationId xmlns:a16="http://schemas.microsoft.com/office/drawing/2014/main" id="{E2BBBCE5-DD8F-585E-F7D9-F83ED38461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4" y="209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7" name="Line 1143">
                <a:extLst>
                  <a:ext uri="{FF2B5EF4-FFF2-40B4-BE49-F238E27FC236}">
                    <a16:creationId xmlns:a16="http://schemas.microsoft.com/office/drawing/2014/main" id="{C6F77C14-1460-A8E1-CFFC-E4280313A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2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8" name="Line 1144">
                <a:extLst>
                  <a:ext uri="{FF2B5EF4-FFF2-40B4-BE49-F238E27FC236}">
                    <a16:creationId xmlns:a16="http://schemas.microsoft.com/office/drawing/2014/main" id="{FA1AFB84-23A8-1236-DD93-1368B5DE5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8" y="209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9" name="Line 1145">
                <a:extLst>
                  <a:ext uri="{FF2B5EF4-FFF2-40B4-BE49-F238E27FC236}">
                    <a16:creationId xmlns:a16="http://schemas.microsoft.com/office/drawing/2014/main" id="{FDFAEE98-64FF-08A4-35A1-103CEF1037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6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0" name="Line 1146">
                <a:extLst>
                  <a:ext uri="{FF2B5EF4-FFF2-40B4-BE49-F238E27FC236}">
                    <a16:creationId xmlns:a16="http://schemas.microsoft.com/office/drawing/2014/main" id="{E876EF30-78F1-D131-4A75-98B258CBF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8" y="209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1" name="Line 1147">
                <a:extLst>
                  <a:ext uri="{FF2B5EF4-FFF2-40B4-BE49-F238E27FC236}">
                    <a16:creationId xmlns:a16="http://schemas.microsoft.com/office/drawing/2014/main" id="{AC458ED4-1EC4-874B-003B-D2918F094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6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2" name="Line 1148">
                <a:extLst>
                  <a:ext uri="{FF2B5EF4-FFF2-40B4-BE49-F238E27FC236}">
                    <a16:creationId xmlns:a16="http://schemas.microsoft.com/office/drawing/2014/main" id="{65497940-47EA-2BA4-4F58-C046764647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2" y="209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3" name="Line 1149">
                <a:extLst>
                  <a:ext uri="{FF2B5EF4-FFF2-40B4-BE49-F238E27FC236}">
                    <a16:creationId xmlns:a16="http://schemas.microsoft.com/office/drawing/2014/main" id="{C1D00793-4A38-C78B-2844-FAF6DD8313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4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4" name="Line 1150">
                <a:extLst>
                  <a:ext uri="{FF2B5EF4-FFF2-40B4-BE49-F238E27FC236}">
                    <a16:creationId xmlns:a16="http://schemas.microsoft.com/office/drawing/2014/main" id="{6466F0FA-4318-F45F-0397-21113585F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2" y="209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5" name="Line 1151">
                <a:extLst>
                  <a:ext uri="{FF2B5EF4-FFF2-40B4-BE49-F238E27FC236}">
                    <a16:creationId xmlns:a16="http://schemas.microsoft.com/office/drawing/2014/main" id="{86D6F256-E5B6-82B4-3EA2-B05E5D065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4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6" name="Line 1152">
                <a:extLst>
                  <a:ext uri="{FF2B5EF4-FFF2-40B4-BE49-F238E27FC236}">
                    <a16:creationId xmlns:a16="http://schemas.microsoft.com/office/drawing/2014/main" id="{0DE4F085-5AD8-EDE8-52A6-4468389EE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2" y="209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7" name="Line 1153">
                <a:extLst>
                  <a:ext uri="{FF2B5EF4-FFF2-40B4-BE49-F238E27FC236}">
                    <a16:creationId xmlns:a16="http://schemas.microsoft.com/office/drawing/2014/main" id="{125E7AA8-10F7-A7D6-0AAA-327B6AFF55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4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8" name="Line 1154">
                <a:extLst>
                  <a:ext uri="{FF2B5EF4-FFF2-40B4-BE49-F238E27FC236}">
                    <a16:creationId xmlns:a16="http://schemas.microsoft.com/office/drawing/2014/main" id="{9ABEAE3F-ADAA-31B8-7994-76525C3DE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6" y="209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9" name="Line 1155">
                <a:extLst>
                  <a:ext uri="{FF2B5EF4-FFF2-40B4-BE49-F238E27FC236}">
                    <a16:creationId xmlns:a16="http://schemas.microsoft.com/office/drawing/2014/main" id="{9B52847C-B0FD-87AB-8505-A62F60F82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2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0" name="Line 1156">
                <a:extLst>
                  <a:ext uri="{FF2B5EF4-FFF2-40B4-BE49-F238E27FC236}">
                    <a16:creationId xmlns:a16="http://schemas.microsoft.com/office/drawing/2014/main" id="{F6387596-6AEF-5EB4-2C99-175D07964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6" y="209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1" name="Line 1157">
                <a:extLst>
                  <a:ext uri="{FF2B5EF4-FFF2-40B4-BE49-F238E27FC236}">
                    <a16:creationId xmlns:a16="http://schemas.microsoft.com/office/drawing/2014/main" id="{C8A3FFB6-4B6A-054F-959B-5BAD2A4A2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2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2" name="Line 1158">
                <a:extLst>
                  <a:ext uri="{FF2B5EF4-FFF2-40B4-BE49-F238E27FC236}">
                    <a16:creationId xmlns:a16="http://schemas.microsoft.com/office/drawing/2014/main" id="{F4E9BBEA-1A64-0BF1-05F0-818ECD976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4" y="209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3" name="Line 1159">
                <a:extLst>
                  <a:ext uri="{FF2B5EF4-FFF2-40B4-BE49-F238E27FC236}">
                    <a16:creationId xmlns:a16="http://schemas.microsoft.com/office/drawing/2014/main" id="{2FCAD37C-3B63-3043-DD34-9A3036884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2" y="2066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4" name="Line 1160">
                <a:extLst>
                  <a:ext uri="{FF2B5EF4-FFF2-40B4-BE49-F238E27FC236}">
                    <a16:creationId xmlns:a16="http://schemas.microsoft.com/office/drawing/2014/main" id="{AC26E76C-2809-496E-6306-AEA01539CD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2" y="2101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5" name="Line 1161">
                <a:extLst>
                  <a:ext uri="{FF2B5EF4-FFF2-40B4-BE49-F238E27FC236}">
                    <a16:creationId xmlns:a16="http://schemas.microsoft.com/office/drawing/2014/main" id="{7FF19029-2B3E-D917-51D7-0E3E1801D0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8" y="2074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6" name="Line 1162">
                <a:extLst>
                  <a:ext uri="{FF2B5EF4-FFF2-40B4-BE49-F238E27FC236}">
                    <a16:creationId xmlns:a16="http://schemas.microsoft.com/office/drawing/2014/main" id="{2F6FEDDF-F1AE-F281-8A49-236EB89C2A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2" y="2101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7" name="Line 1163">
                <a:extLst>
                  <a:ext uri="{FF2B5EF4-FFF2-40B4-BE49-F238E27FC236}">
                    <a16:creationId xmlns:a16="http://schemas.microsoft.com/office/drawing/2014/main" id="{BE63F900-1744-12DB-8E55-EE6C0FFCB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8" y="2074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8" name="Line 1164">
                <a:extLst>
                  <a:ext uri="{FF2B5EF4-FFF2-40B4-BE49-F238E27FC236}">
                    <a16:creationId xmlns:a16="http://schemas.microsoft.com/office/drawing/2014/main" id="{C6D3C587-89AA-DAF3-8196-362DD2286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8" y="2101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9" name="Line 1165">
                <a:extLst>
                  <a:ext uri="{FF2B5EF4-FFF2-40B4-BE49-F238E27FC236}">
                    <a16:creationId xmlns:a16="http://schemas.microsoft.com/office/drawing/2014/main" id="{BEF747E6-2508-DB34-1F64-C8B45AB3C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6" y="2074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0" name="Line 1166">
                <a:extLst>
                  <a:ext uri="{FF2B5EF4-FFF2-40B4-BE49-F238E27FC236}">
                    <a16:creationId xmlns:a16="http://schemas.microsoft.com/office/drawing/2014/main" id="{0A0AF955-998A-71CB-E8A8-3B1BB20AE3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8" y="2101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1" name="Line 1167">
                <a:extLst>
                  <a:ext uri="{FF2B5EF4-FFF2-40B4-BE49-F238E27FC236}">
                    <a16:creationId xmlns:a16="http://schemas.microsoft.com/office/drawing/2014/main" id="{FB990B49-E12A-DB9E-5BD9-DFE97EFCDF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6" y="2074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2" name="Line 1168">
                <a:extLst>
                  <a:ext uri="{FF2B5EF4-FFF2-40B4-BE49-F238E27FC236}">
                    <a16:creationId xmlns:a16="http://schemas.microsoft.com/office/drawing/2014/main" id="{367DA939-0FAC-DCFE-16FF-801EE879B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6" y="2109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3" name="Line 1169">
                <a:extLst>
                  <a:ext uri="{FF2B5EF4-FFF2-40B4-BE49-F238E27FC236}">
                    <a16:creationId xmlns:a16="http://schemas.microsoft.com/office/drawing/2014/main" id="{64B3243D-849F-FB9F-97E4-B63F3C51E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8" y="2085"/>
                <a:ext cx="0" cy="5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4" name="Line 1170">
                <a:extLst>
                  <a:ext uri="{FF2B5EF4-FFF2-40B4-BE49-F238E27FC236}">
                    <a16:creationId xmlns:a16="http://schemas.microsoft.com/office/drawing/2014/main" id="{2E87A1A3-F32B-E186-7E08-BE500E9636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2" y="2120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5" name="Line 1171">
                <a:extLst>
                  <a:ext uri="{FF2B5EF4-FFF2-40B4-BE49-F238E27FC236}">
                    <a16:creationId xmlns:a16="http://schemas.microsoft.com/office/drawing/2014/main" id="{B26CDBB4-804A-441F-BF39-F4772852E4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38" y="209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6" name="Line 1172">
                <a:extLst>
                  <a:ext uri="{FF2B5EF4-FFF2-40B4-BE49-F238E27FC236}">
                    <a16:creationId xmlns:a16="http://schemas.microsoft.com/office/drawing/2014/main" id="{F52D2237-95E0-726D-98A9-0B93ABCA21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6" y="2120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7" name="Line 1173">
                <a:extLst>
                  <a:ext uri="{FF2B5EF4-FFF2-40B4-BE49-F238E27FC236}">
                    <a16:creationId xmlns:a16="http://schemas.microsoft.com/office/drawing/2014/main" id="{112EACEA-68F5-B63F-2DC5-0BEA0DE10A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2" y="209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8" name="Line 1174">
                <a:extLst>
                  <a:ext uri="{FF2B5EF4-FFF2-40B4-BE49-F238E27FC236}">
                    <a16:creationId xmlns:a16="http://schemas.microsoft.com/office/drawing/2014/main" id="{CA6C281C-D0B7-CC00-E151-BD8E91474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8" y="2136"/>
                <a:ext cx="5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9" name="Line 1175">
                <a:extLst>
                  <a:ext uri="{FF2B5EF4-FFF2-40B4-BE49-F238E27FC236}">
                    <a16:creationId xmlns:a16="http://schemas.microsoft.com/office/drawing/2014/main" id="{F094DE64-466F-8C34-307D-D8738C7933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7" y="2109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0" name="Line 1176">
                <a:extLst>
                  <a:ext uri="{FF2B5EF4-FFF2-40B4-BE49-F238E27FC236}">
                    <a16:creationId xmlns:a16="http://schemas.microsoft.com/office/drawing/2014/main" id="{7BE8751F-7170-773D-1F86-AEC1CD6632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3" y="2171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1" name="Line 1177">
                <a:extLst>
                  <a:ext uri="{FF2B5EF4-FFF2-40B4-BE49-F238E27FC236}">
                    <a16:creationId xmlns:a16="http://schemas.microsoft.com/office/drawing/2014/main" id="{B6EEC047-F976-782B-6290-B7F85FCB8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7" y="2144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2" name="Line 1178">
                <a:extLst>
                  <a:ext uri="{FF2B5EF4-FFF2-40B4-BE49-F238E27FC236}">
                    <a16:creationId xmlns:a16="http://schemas.microsoft.com/office/drawing/2014/main" id="{334B16D6-96E3-EE8C-8813-FFCA618A0F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3" y="2171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3" name="Line 1179">
                <a:extLst>
                  <a:ext uri="{FF2B5EF4-FFF2-40B4-BE49-F238E27FC236}">
                    <a16:creationId xmlns:a16="http://schemas.microsoft.com/office/drawing/2014/main" id="{FD504589-7036-1971-DD8F-0E41CDBFA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7" y="2144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4" name="Line 1180">
                <a:extLst>
                  <a:ext uri="{FF2B5EF4-FFF2-40B4-BE49-F238E27FC236}">
                    <a16:creationId xmlns:a16="http://schemas.microsoft.com/office/drawing/2014/main" id="{90F3A1AD-E8EC-79DF-73D6-45427776B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7" y="2171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5" name="Line 1181">
                <a:extLst>
                  <a:ext uri="{FF2B5EF4-FFF2-40B4-BE49-F238E27FC236}">
                    <a16:creationId xmlns:a16="http://schemas.microsoft.com/office/drawing/2014/main" id="{267A258A-13B7-4A2A-347B-851105A3A4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3" y="2144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6" name="Line 1182">
                <a:extLst>
                  <a:ext uri="{FF2B5EF4-FFF2-40B4-BE49-F238E27FC236}">
                    <a16:creationId xmlns:a16="http://schemas.microsoft.com/office/drawing/2014/main" id="{CAA42828-48AA-17C3-A227-47899A21AD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3" y="2171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7" name="Line 1183">
                <a:extLst>
                  <a:ext uri="{FF2B5EF4-FFF2-40B4-BE49-F238E27FC236}">
                    <a16:creationId xmlns:a16="http://schemas.microsoft.com/office/drawing/2014/main" id="{91038DC8-2A05-7721-FBD7-40E735C13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1" y="2144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8" name="Line 1184">
                <a:extLst>
                  <a:ext uri="{FF2B5EF4-FFF2-40B4-BE49-F238E27FC236}">
                    <a16:creationId xmlns:a16="http://schemas.microsoft.com/office/drawing/2014/main" id="{54E79474-A306-3332-C6C9-8AE7BB39A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1" y="217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9" name="Line 1185">
                <a:extLst>
                  <a:ext uri="{FF2B5EF4-FFF2-40B4-BE49-F238E27FC236}">
                    <a16:creationId xmlns:a16="http://schemas.microsoft.com/office/drawing/2014/main" id="{9FC059CE-F095-7ECB-A8FE-7DA1D1E8C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7" y="2152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0" name="Line 1186">
                <a:extLst>
                  <a:ext uri="{FF2B5EF4-FFF2-40B4-BE49-F238E27FC236}">
                    <a16:creationId xmlns:a16="http://schemas.microsoft.com/office/drawing/2014/main" id="{C1C234B7-EDD5-DC92-7FB6-41F836DE7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3" y="217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1" name="Line 1187">
                <a:extLst>
                  <a:ext uri="{FF2B5EF4-FFF2-40B4-BE49-F238E27FC236}">
                    <a16:creationId xmlns:a16="http://schemas.microsoft.com/office/drawing/2014/main" id="{E2FFEB22-87F7-142E-0B16-BDAC4F641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1" y="2152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2" name="Line 1188">
                <a:extLst>
                  <a:ext uri="{FF2B5EF4-FFF2-40B4-BE49-F238E27FC236}">
                    <a16:creationId xmlns:a16="http://schemas.microsoft.com/office/drawing/2014/main" id="{5F75E30B-5189-F4C6-E9E2-0936C0490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3" y="217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3" name="Line 1189">
                <a:extLst>
                  <a:ext uri="{FF2B5EF4-FFF2-40B4-BE49-F238E27FC236}">
                    <a16:creationId xmlns:a16="http://schemas.microsoft.com/office/drawing/2014/main" id="{0B96F912-E41A-9246-32D9-B791457D58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1" y="2152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4" name="Line 1190">
                <a:extLst>
                  <a:ext uri="{FF2B5EF4-FFF2-40B4-BE49-F238E27FC236}">
                    <a16:creationId xmlns:a16="http://schemas.microsoft.com/office/drawing/2014/main" id="{326427D3-0A22-C34C-2105-2EAEDB1D9E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1" y="219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5" name="Line 1191">
                <a:extLst>
                  <a:ext uri="{FF2B5EF4-FFF2-40B4-BE49-F238E27FC236}">
                    <a16:creationId xmlns:a16="http://schemas.microsoft.com/office/drawing/2014/main" id="{2D1340F6-D924-F7E0-F812-DEDC540ED4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5" y="216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" name="Line 1192">
                <a:extLst>
                  <a:ext uri="{FF2B5EF4-FFF2-40B4-BE49-F238E27FC236}">
                    <a16:creationId xmlns:a16="http://schemas.microsoft.com/office/drawing/2014/main" id="{EF05DDF5-9CB2-34F0-D9C1-EA7E9B4B2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1" y="219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7" name="Line 1193">
                <a:extLst>
                  <a:ext uri="{FF2B5EF4-FFF2-40B4-BE49-F238E27FC236}">
                    <a16:creationId xmlns:a16="http://schemas.microsoft.com/office/drawing/2014/main" id="{A9187EC8-4852-32D0-2AF9-F60E3177CF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5" y="216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8" name="Line 1194">
                <a:extLst>
                  <a:ext uri="{FF2B5EF4-FFF2-40B4-BE49-F238E27FC236}">
                    <a16:creationId xmlns:a16="http://schemas.microsoft.com/office/drawing/2014/main" id="{EB4E6E55-78B6-32F3-7CCD-B9BD9CF97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1" y="219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9" name="Line 1195">
                <a:extLst>
                  <a:ext uri="{FF2B5EF4-FFF2-40B4-BE49-F238E27FC236}">
                    <a16:creationId xmlns:a16="http://schemas.microsoft.com/office/drawing/2014/main" id="{054863E4-3310-82A3-5A85-DDBB678EA7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5" y="216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20" name="Line 1196">
                <a:extLst>
                  <a:ext uri="{FF2B5EF4-FFF2-40B4-BE49-F238E27FC236}">
                    <a16:creationId xmlns:a16="http://schemas.microsoft.com/office/drawing/2014/main" id="{467B0A1F-9CBC-2F07-45ED-8C1601212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7" y="219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21" name="Line 1197">
                <a:extLst>
                  <a:ext uri="{FF2B5EF4-FFF2-40B4-BE49-F238E27FC236}">
                    <a16:creationId xmlns:a16="http://schemas.microsoft.com/office/drawing/2014/main" id="{A5E9336E-C849-0EA1-B46C-595DD3DF4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5" y="216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22" name="Line 1198">
                <a:extLst>
                  <a:ext uri="{FF2B5EF4-FFF2-40B4-BE49-F238E27FC236}">
                    <a16:creationId xmlns:a16="http://schemas.microsoft.com/office/drawing/2014/main" id="{6EBA01BD-7B44-F63F-4FAD-4E4EDD148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7" y="219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23" name="Line 1199">
                <a:extLst>
                  <a:ext uri="{FF2B5EF4-FFF2-40B4-BE49-F238E27FC236}">
                    <a16:creationId xmlns:a16="http://schemas.microsoft.com/office/drawing/2014/main" id="{108E181C-AAC1-AD52-74DC-0693D40E8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5" y="216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24" name="Line 1200">
                <a:extLst>
                  <a:ext uri="{FF2B5EF4-FFF2-40B4-BE49-F238E27FC236}">
                    <a16:creationId xmlns:a16="http://schemas.microsoft.com/office/drawing/2014/main" id="{D05F93CD-6A68-AA74-E8AA-D56DDED14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5" y="219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25" name="Line 1201">
                <a:extLst>
                  <a:ext uri="{FF2B5EF4-FFF2-40B4-BE49-F238E27FC236}">
                    <a16:creationId xmlns:a16="http://schemas.microsoft.com/office/drawing/2014/main" id="{1F62B5D4-1996-9426-E3D1-775C60E54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7" y="216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26" name="Line 1202">
                <a:extLst>
                  <a:ext uri="{FF2B5EF4-FFF2-40B4-BE49-F238E27FC236}">
                    <a16:creationId xmlns:a16="http://schemas.microsoft.com/office/drawing/2014/main" id="{5DB8C37B-6B17-7727-266F-F021A4BDE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7" y="2195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27" name="Line 1203">
                <a:extLst>
                  <a:ext uri="{FF2B5EF4-FFF2-40B4-BE49-F238E27FC236}">
                    <a16:creationId xmlns:a16="http://schemas.microsoft.com/office/drawing/2014/main" id="{3B90E316-CD2B-C8F1-AC2E-D9D7BE13D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1" y="216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28" name="Line 1204">
                <a:extLst>
                  <a:ext uri="{FF2B5EF4-FFF2-40B4-BE49-F238E27FC236}">
                    <a16:creationId xmlns:a16="http://schemas.microsoft.com/office/drawing/2014/main" id="{84BF868C-CA5B-1D8A-F3C3-4701AE343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1" y="219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29" name="Line 1205">
                <a:extLst>
                  <a:ext uri="{FF2B5EF4-FFF2-40B4-BE49-F238E27FC236}">
                    <a16:creationId xmlns:a16="http://schemas.microsoft.com/office/drawing/2014/main" id="{06BCDCF2-7CAC-6A18-4ECD-7218237F47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9" y="216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193" name="Group 1407">
              <a:extLst>
                <a:ext uri="{FF2B5EF4-FFF2-40B4-BE49-F238E27FC236}">
                  <a16:creationId xmlns:a16="http://schemas.microsoft.com/office/drawing/2014/main" id="{A3712833-0C14-F505-1630-475D4A4489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1289" y="969866"/>
              <a:ext cx="4518691" cy="1840282"/>
              <a:chOff x="1929" y="291"/>
              <a:chExt cx="4304" cy="2434"/>
            </a:xfrm>
          </p:grpSpPr>
          <p:sp>
            <p:nvSpPr>
              <p:cNvPr id="230" name="Line 1207">
                <a:extLst>
                  <a:ext uri="{FF2B5EF4-FFF2-40B4-BE49-F238E27FC236}">
                    <a16:creationId xmlns:a16="http://schemas.microsoft.com/office/drawing/2014/main" id="{699853C1-F1CE-EF95-BE30-0BD188262E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9" y="2222"/>
                <a:ext cx="1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1" name="Line 1208">
                <a:extLst>
                  <a:ext uri="{FF2B5EF4-FFF2-40B4-BE49-F238E27FC236}">
                    <a16:creationId xmlns:a16="http://schemas.microsoft.com/office/drawing/2014/main" id="{EF3AF46A-1CD2-8B9C-04DF-8EAAA4116D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8" y="219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2" name="Line 1209">
                <a:extLst>
                  <a:ext uri="{FF2B5EF4-FFF2-40B4-BE49-F238E27FC236}">
                    <a16:creationId xmlns:a16="http://schemas.microsoft.com/office/drawing/2014/main" id="{4A1865D9-A8FE-4BC7-F5DF-C9ADF1BBA7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9" y="2222"/>
                <a:ext cx="2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3" name="Line 1210">
                <a:extLst>
                  <a:ext uri="{FF2B5EF4-FFF2-40B4-BE49-F238E27FC236}">
                    <a16:creationId xmlns:a16="http://schemas.microsoft.com/office/drawing/2014/main" id="{72FB69C4-9292-5153-4154-AC157B731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8" y="219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4" name="Line 1211">
                <a:extLst>
                  <a:ext uri="{FF2B5EF4-FFF2-40B4-BE49-F238E27FC236}">
                    <a16:creationId xmlns:a16="http://schemas.microsoft.com/office/drawing/2014/main" id="{9C94F3FF-2ABB-5542-8CA6-EEE7C0D8F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9" y="2222"/>
                <a:ext cx="2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" name="Line 1212">
                <a:extLst>
                  <a:ext uri="{FF2B5EF4-FFF2-40B4-BE49-F238E27FC236}">
                    <a16:creationId xmlns:a16="http://schemas.microsoft.com/office/drawing/2014/main" id="{2F5EDF50-9A06-B198-213E-3953FDA9C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8" y="219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6" name="Line 1213">
                <a:extLst>
                  <a:ext uri="{FF2B5EF4-FFF2-40B4-BE49-F238E27FC236}">
                    <a16:creationId xmlns:a16="http://schemas.microsoft.com/office/drawing/2014/main" id="{0CB271DF-A19B-E3A9-68C2-5392CB80B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9" y="2222"/>
                <a:ext cx="2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7" name="Line 1214">
                <a:extLst>
                  <a:ext uri="{FF2B5EF4-FFF2-40B4-BE49-F238E27FC236}">
                    <a16:creationId xmlns:a16="http://schemas.microsoft.com/office/drawing/2014/main" id="{D6226034-90DD-DA00-02C2-BBAB51302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8" y="219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8" name="Line 1215">
                <a:extLst>
                  <a:ext uri="{FF2B5EF4-FFF2-40B4-BE49-F238E27FC236}">
                    <a16:creationId xmlns:a16="http://schemas.microsoft.com/office/drawing/2014/main" id="{C13FDEAC-457D-03C2-DA6B-247F8C153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2" y="2222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9" name="Line 1216">
                <a:extLst>
                  <a:ext uri="{FF2B5EF4-FFF2-40B4-BE49-F238E27FC236}">
                    <a16:creationId xmlns:a16="http://schemas.microsoft.com/office/drawing/2014/main" id="{7A8ACF4B-6253-3D09-E920-2194A87FC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6" y="219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0" name="Line 1217">
                <a:extLst>
                  <a:ext uri="{FF2B5EF4-FFF2-40B4-BE49-F238E27FC236}">
                    <a16:creationId xmlns:a16="http://schemas.microsoft.com/office/drawing/2014/main" id="{517098E9-65C3-BFC1-5FDB-974E8A7AEF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2" y="225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1" name="Line 1218">
                <a:extLst>
                  <a:ext uri="{FF2B5EF4-FFF2-40B4-BE49-F238E27FC236}">
                    <a16:creationId xmlns:a16="http://schemas.microsoft.com/office/drawing/2014/main" id="{CDA1EE1C-479E-D2A2-70D9-AC5B2CD3C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0" y="2224"/>
                <a:ext cx="0" cy="5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2" name="Line 1219">
                <a:extLst>
                  <a:ext uri="{FF2B5EF4-FFF2-40B4-BE49-F238E27FC236}">
                    <a16:creationId xmlns:a16="http://schemas.microsoft.com/office/drawing/2014/main" id="{7805C20F-75A2-CCF6-C826-8A4EA68DB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6" y="2254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3" name="Line 1220">
                <a:extLst>
                  <a:ext uri="{FF2B5EF4-FFF2-40B4-BE49-F238E27FC236}">
                    <a16:creationId xmlns:a16="http://schemas.microsoft.com/office/drawing/2014/main" id="{FA7BB961-EDBE-926D-EE05-E346B3B54D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2" y="2224"/>
                <a:ext cx="0" cy="5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4" name="Line 1221">
                <a:extLst>
                  <a:ext uri="{FF2B5EF4-FFF2-40B4-BE49-F238E27FC236}">
                    <a16:creationId xmlns:a16="http://schemas.microsoft.com/office/drawing/2014/main" id="{11E7FB7A-D44C-0CAC-C6E5-4ECA9766B8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6" y="2254"/>
                <a:ext cx="4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5" name="Line 1222">
                <a:extLst>
                  <a:ext uri="{FF2B5EF4-FFF2-40B4-BE49-F238E27FC236}">
                    <a16:creationId xmlns:a16="http://schemas.microsoft.com/office/drawing/2014/main" id="{A366836E-B539-12C0-75EA-D1E6642002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52" y="2224"/>
                <a:ext cx="0" cy="5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6" name="Line 1223">
                <a:extLst>
                  <a:ext uri="{FF2B5EF4-FFF2-40B4-BE49-F238E27FC236}">
                    <a16:creationId xmlns:a16="http://schemas.microsoft.com/office/drawing/2014/main" id="{7C000C35-2497-9CBC-B584-AEB918C5AF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2" y="2254"/>
                <a:ext cx="2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7" name="Line 1224">
                <a:extLst>
                  <a:ext uri="{FF2B5EF4-FFF2-40B4-BE49-F238E27FC236}">
                    <a16:creationId xmlns:a16="http://schemas.microsoft.com/office/drawing/2014/main" id="{FE3F5062-8D94-9C57-BB39-9BA5FC5E64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24"/>
                <a:ext cx="0" cy="5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8" name="Line 1225">
                <a:extLst>
                  <a:ext uri="{FF2B5EF4-FFF2-40B4-BE49-F238E27FC236}">
                    <a16:creationId xmlns:a16="http://schemas.microsoft.com/office/drawing/2014/main" id="{5E12C8F6-3950-D76A-6CAF-84BB2A05EC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2" y="2254"/>
                <a:ext cx="2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9" name="Line 1226">
                <a:extLst>
                  <a:ext uri="{FF2B5EF4-FFF2-40B4-BE49-F238E27FC236}">
                    <a16:creationId xmlns:a16="http://schemas.microsoft.com/office/drawing/2014/main" id="{0ACF7EC3-4794-E942-EEE5-9228C45991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24"/>
                <a:ext cx="0" cy="5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0" name="Line 1227">
                <a:extLst>
                  <a:ext uri="{FF2B5EF4-FFF2-40B4-BE49-F238E27FC236}">
                    <a16:creationId xmlns:a16="http://schemas.microsoft.com/office/drawing/2014/main" id="{FC74A5A8-8206-563D-F086-C45DED5DAF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4" y="2254"/>
                <a:ext cx="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1" name="Line 1228">
                <a:extLst>
                  <a:ext uri="{FF2B5EF4-FFF2-40B4-BE49-F238E27FC236}">
                    <a16:creationId xmlns:a16="http://schemas.microsoft.com/office/drawing/2014/main" id="{298F661C-B10E-CDDC-9E1A-A7DFBC405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24"/>
                <a:ext cx="0" cy="56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2" name="Line 1229">
                <a:extLst>
                  <a:ext uri="{FF2B5EF4-FFF2-40B4-BE49-F238E27FC236}">
                    <a16:creationId xmlns:a16="http://schemas.microsoft.com/office/drawing/2014/main" id="{AC44DABD-5BFF-83E1-996D-697C5ACF62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70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3" name="Line 1230">
                <a:extLst>
                  <a:ext uri="{FF2B5EF4-FFF2-40B4-BE49-F238E27FC236}">
                    <a16:creationId xmlns:a16="http://schemas.microsoft.com/office/drawing/2014/main" id="{C8A92568-D2DC-BED6-7ACB-12F8C5FA4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4" name="Line 1231">
                <a:extLst>
                  <a:ext uri="{FF2B5EF4-FFF2-40B4-BE49-F238E27FC236}">
                    <a16:creationId xmlns:a16="http://schemas.microsoft.com/office/drawing/2014/main" id="{9A958E0D-1218-2FA0-CEBE-DB5318882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70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5" name="Line 1232">
                <a:extLst>
                  <a:ext uri="{FF2B5EF4-FFF2-40B4-BE49-F238E27FC236}">
                    <a16:creationId xmlns:a16="http://schemas.microsoft.com/office/drawing/2014/main" id="{969CC45B-3A36-3301-B2D6-5A9F48F3F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" name="Line 1233">
                <a:extLst>
                  <a:ext uri="{FF2B5EF4-FFF2-40B4-BE49-F238E27FC236}">
                    <a16:creationId xmlns:a16="http://schemas.microsoft.com/office/drawing/2014/main" id="{144A022A-2573-A3F9-2699-0F69B185F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70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7" name="Line 1234">
                <a:extLst>
                  <a:ext uri="{FF2B5EF4-FFF2-40B4-BE49-F238E27FC236}">
                    <a16:creationId xmlns:a16="http://schemas.microsoft.com/office/drawing/2014/main" id="{77930DEC-37BB-59EC-D71A-CE1354ADE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1" y="22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8" name="Line 1235">
                <a:extLst>
                  <a:ext uri="{FF2B5EF4-FFF2-40B4-BE49-F238E27FC236}">
                    <a16:creationId xmlns:a16="http://schemas.microsoft.com/office/drawing/2014/main" id="{7E03D322-F832-3490-7B92-6C94158E3F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70"/>
                <a:ext cx="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9" name="Line 1236">
                <a:extLst>
                  <a:ext uri="{FF2B5EF4-FFF2-40B4-BE49-F238E27FC236}">
                    <a16:creationId xmlns:a16="http://schemas.microsoft.com/office/drawing/2014/main" id="{66E38A91-67D4-15A3-4C02-41CA0EEA22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3" y="22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0" name="Line 1237">
                <a:extLst>
                  <a:ext uri="{FF2B5EF4-FFF2-40B4-BE49-F238E27FC236}">
                    <a16:creationId xmlns:a16="http://schemas.microsoft.com/office/drawing/2014/main" id="{23A82D2B-C08F-C6CE-BCAF-771576AD06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70"/>
                <a:ext cx="1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1" name="Line 1238">
                <a:extLst>
                  <a:ext uri="{FF2B5EF4-FFF2-40B4-BE49-F238E27FC236}">
                    <a16:creationId xmlns:a16="http://schemas.microsoft.com/office/drawing/2014/main" id="{92255B18-78DA-BD38-4501-AC051AF89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7" y="22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2" name="Line 1239">
                <a:extLst>
                  <a:ext uri="{FF2B5EF4-FFF2-40B4-BE49-F238E27FC236}">
                    <a16:creationId xmlns:a16="http://schemas.microsoft.com/office/drawing/2014/main" id="{E727019A-2A80-FF88-1E46-B90E96F231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70"/>
                <a:ext cx="1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3" name="Line 1240">
                <a:extLst>
                  <a:ext uri="{FF2B5EF4-FFF2-40B4-BE49-F238E27FC236}">
                    <a16:creationId xmlns:a16="http://schemas.microsoft.com/office/drawing/2014/main" id="{A554D072-FA32-E159-6328-5D2CF3BF0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7" y="22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4" name="Line 1241">
                <a:extLst>
                  <a:ext uri="{FF2B5EF4-FFF2-40B4-BE49-F238E27FC236}">
                    <a16:creationId xmlns:a16="http://schemas.microsoft.com/office/drawing/2014/main" id="{D71E3C50-1245-1043-0DAC-543169F23F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6" y="2270"/>
                <a:ext cx="2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5" name="Line 1242">
                <a:extLst>
                  <a:ext uri="{FF2B5EF4-FFF2-40B4-BE49-F238E27FC236}">
                    <a16:creationId xmlns:a16="http://schemas.microsoft.com/office/drawing/2014/main" id="{419FEC2D-015D-7872-9A9F-6D76A64714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2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6" name="Line 1243">
                <a:extLst>
                  <a:ext uri="{FF2B5EF4-FFF2-40B4-BE49-F238E27FC236}">
                    <a16:creationId xmlns:a16="http://schemas.microsoft.com/office/drawing/2014/main" id="{E267AB56-6E1A-6F89-3127-F8461985B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7" y="2270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7" name="Line 1244">
                <a:extLst>
                  <a:ext uri="{FF2B5EF4-FFF2-40B4-BE49-F238E27FC236}">
                    <a16:creationId xmlns:a16="http://schemas.microsoft.com/office/drawing/2014/main" id="{6D8F096F-6FF6-2339-7C15-457DD3A926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5" y="22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8" name="Line 1245">
                <a:extLst>
                  <a:ext uri="{FF2B5EF4-FFF2-40B4-BE49-F238E27FC236}">
                    <a16:creationId xmlns:a16="http://schemas.microsoft.com/office/drawing/2014/main" id="{0E05CEF5-931C-AD33-DB9D-1CB59FF15B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1" y="2270"/>
                <a:ext cx="4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9" name="Line 1246">
                <a:extLst>
                  <a:ext uri="{FF2B5EF4-FFF2-40B4-BE49-F238E27FC236}">
                    <a16:creationId xmlns:a16="http://schemas.microsoft.com/office/drawing/2014/main" id="{4C69FB65-732C-17CF-EA2B-DA9A13F5B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9" y="22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0" name="Line 1247">
                <a:extLst>
                  <a:ext uri="{FF2B5EF4-FFF2-40B4-BE49-F238E27FC236}">
                    <a16:creationId xmlns:a16="http://schemas.microsoft.com/office/drawing/2014/main" id="{24D8F22A-9956-74EE-06F5-9F603CDB6F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5" y="2270"/>
                <a:ext cx="28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1" name="Line 1248">
                <a:extLst>
                  <a:ext uri="{FF2B5EF4-FFF2-40B4-BE49-F238E27FC236}">
                    <a16:creationId xmlns:a16="http://schemas.microsoft.com/office/drawing/2014/main" id="{5BC39883-681B-F22C-0593-0FB2FE7FAC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3" y="22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2" name="Line 1249">
                <a:extLst>
                  <a:ext uri="{FF2B5EF4-FFF2-40B4-BE49-F238E27FC236}">
                    <a16:creationId xmlns:a16="http://schemas.microsoft.com/office/drawing/2014/main" id="{83C7B6E0-BAA2-C476-61D4-6D0B8C826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9" y="2270"/>
                <a:ext cx="1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3" name="Line 1250">
                <a:extLst>
                  <a:ext uri="{FF2B5EF4-FFF2-40B4-BE49-F238E27FC236}">
                    <a16:creationId xmlns:a16="http://schemas.microsoft.com/office/drawing/2014/main" id="{3BEF8E64-03EE-5961-9C93-107FA6E23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3" y="22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4" name="Line 1251">
                <a:extLst>
                  <a:ext uri="{FF2B5EF4-FFF2-40B4-BE49-F238E27FC236}">
                    <a16:creationId xmlns:a16="http://schemas.microsoft.com/office/drawing/2014/main" id="{708C8C4F-98DD-E7ED-A237-05F6E6A91F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3" y="2311"/>
                <a:ext cx="8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5" name="Line 1252">
                <a:extLst>
                  <a:ext uri="{FF2B5EF4-FFF2-40B4-BE49-F238E27FC236}">
                    <a16:creationId xmlns:a16="http://schemas.microsoft.com/office/drawing/2014/main" id="{AA2FF880-DA7F-789C-C218-4795FC109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0" y="2284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6" name="Line 1253">
                <a:extLst>
                  <a:ext uri="{FF2B5EF4-FFF2-40B4-BE49-F238E27FC236}">
                    <a16:creationId xmlns:a16="http://schemas.microsoft.com/office/drawing/2014/main" id="{33FC16DA-5B66-E966-5312-15FDE216F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0" y="233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7" name="Line 1254">
                <a:extLst>
                  <a:ext uri="{FF2B5EF4-FFF2-40B4-BE49-F238E27FC236}">
                    <a16:creationId xmlns:a16="http://schemas.microsoft.com/office/drawing/2014/main" id="{79C66AB3-30B4-B635-2D93-735F74090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74" y="2308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8" name="Line 1255">
                <a:extLst>
                  <a:ext uri="{FF2B5EF4-FFF2-40B4-BE49-F238E27FC236}">
                    <a16:creationId xmlns:a16="http://schemas.microsoft.com/office/drawing/2014/main" id="{97656FFF-05D3-E866-F391-077E6C27B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4" y="233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9" name="Line 1256">
                <a:extLst>
                  <a:ext uri="{FF2B5EF4-FFF2-40B4-BE49-F238E27FC236}">
                    <a16:creationId xmlns:a16="http://schemas.microsoft.com/office/drawing/2014/main" id="{698F0F80-A20D-EC27-A429-78D930B35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0" y="2308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0" name="Line 1257">
                <a:extLst>
                  <a:ext uri="{FF2B5EF4-FFF2-40B4-BE49-F238E27FC236}">
                    <a16:creationId xmlns:a16="http://schemas.microsoft.com/office/drawing/2014/main" id="{D37134C2-AE7F-938F-E48E-C8FC8B394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6" y="233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1" name="Line 1258">
                <a:extLst>
                  <a:ext uri="{FF2B5EF4-FFF2-40B4-BE49-F238E27FC236}">
                    <a16:creationId xmlns:a16="http://schemas.microsoft.com/office/drawing/2014/main" id="{D83F6D52-B141-2BF2-C692-9E4A0E1CD4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4" y="2308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2" name="Line 1259">
                <a:extLst>
                  <a:ext uri="{FF2B5EF4-FFF2-40B4-BE49-F238E27FC236}">
                    <a16:creationId xmlns:a16="http://schemas.microsoft.com/office/drawing/2014/main" id="{289FF03D-4A4F-75C6-9D16-2EBADCE4B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74" y="2335"/>
                <a:ext cx="4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3" name="Line 1260">
                <a:extLst>
                  <a:ext uri="{FF2B5EF4-FFF2-40B4-BE49-F238E27FC236}">
                    <a16:creationId xmlns:a16="http://schemas.microsoft.com/office/drawing/2014/main" id="{6AFEDC86-1B79-FBBA-907F-59EDB2CB8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00" y="2308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4" name="Line 1261">
                <a:extLst>
                  <a:ext uri="{FF2B5EF4-FFF2-40B4-BE49-F238E27FC236}">
                    <a16:creationId xmlns:a16="http://schemas.microsoft.com/office/drawing/2014/main" id="{3102223E-F2B8-046C-3714-289B569A1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0" y="2335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5" name="Line 1262">
                <a:extLst>
                  <a:ext uri="{FF2B5EF4-FFF2-40B4-BE49-F238E27FC236}">
                    <a16:creationId xmlns:a16="http://schemas.microsoft.com/office/drawing/2014/main" id="{ED4608BB-B5F4-36E6-CBB0-22C8E19E3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0" y="2308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6" name="Line 1263">
                <a:extLst>
                  <a:ext uri="{FF2B5EF4-FFF2-40B4-BE49-F238E27FC236}">
                    <a16:creationId xmlns:a16="http://schemas.microsoft.com/office/drawing/2014/main" id="{4127D321-5314-E7DD-F6E5-FC1669B88E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0" y="2335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7" name="Line 1264">
                <a:extLst>
                  <a:ext uri="{FF2B5EF4-FFF2-40B4-BE49-F238E27FC236}">
                    <a16:creationId xmlns:a16="http://schemas.microsoft.com/office/drawing/2014/main" id="{D0B8D763-B527-829F-B6F6-20BA85A139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0" y="2308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8" name="Line 1265">
                <a:extLst>
                  <a:ext uri="{FF2B5EF4-FFF2-40B4-BE49-F238E27FC236}">
                    <a16:creationId xmlns:a16="http://schemas.microsoft.com/office/drawing/2014/main" id="{E9C89493-E2B3-4D4E-2FA8-0EE6BC8C35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0" y="2335"/>
                <a:ext cx="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9" name="Line 1266">
                <a:extLst>
                  <a:ext uri="{FF2B5EF4-FFF2-40B4-BE49-F238E27FC236}">
                    <a16:creationId xmlns:a16="http://schemas.microsoft.com/office/drawing/2014/main" id="{DAC7EBC6-6491-6EED-D22F-B1CF68AAC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69" y="2308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0" name="Line 1267">
                <a:extLst>
                  <a:ext uri="{FF2B5EF4-FFF2-40B4-BE49-F238E27FC236}">
                    <a16:creationId xmlns:a16="http://schemas.microsoft.com/office/drawing/2014/main" id="{669415AF-EFD9-FEF5-B3EA-67476C749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0" y="2335"/>
                <a:ext cx="2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1" name="Line 1268">
                <a:extLst>
                  <a:ext uri="{FF2B5EF4-FFF2-40B4-BE49-F238E27FC236}">
                    <a16:creationId xmlns:a16="http://schemas.microsoft.com/office/drawing/2014/main" id="{39BEE697-4353-C05F-8763-2A48F7413A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5" y="2308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2" name="Line 1269">
                <a:extLst>
                  <a:ext uri="{FF2B5EF4-FFF2-40B4-BE49-F238E27FC236}">
                    <a16:creationId xmlns:a16="http://schemas.microsoft.com/office/drawing/2014/main" id="{3F342528-321B-2F94-B304-3A6706A00A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03" y="2386"/>
                <a:ext cx="4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3" name="Line 1270">
                <a:extLst>
                  <a:ext uri="{FF2B5EF4-FFF2-40B4-BE49-F238E27FC236}">
                    <a16:creationId xmlns:a16="http://schemas.microsoft.com/office/drawing/2014/main" id="{A7E094EE-FC83-859F-0FDF-66677CCD8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29" y="2362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4" name="Line 1271">
                <a:extLst>
                  <a:ext uri="{FF2B5EF4-FFF2-40B4-BE49-F238E27FC236}">
                    <a16:creationId xmlns:a16="http://schemas.microsoft.com/office/drawing/2014/main" id="{F945D4A7-71F9-0F6D-C2C7-335B60A0D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3" y="2386"/>
                <a:ext cx="3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5" name="Line 1272">
                <a:extLst>
                  <a:ext uri="{FF2B5EF4-FFF2-40B4-BE49-F238E27FC236}">
                    <a16:creationId xmlns:a16="http://schemas.microsoft.com/office/drawing/2014/main" id="{4CEA6F2C-28BE-CEFB-C7DE-FE130AD4D7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9" y="2362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6" name="Line 1273">
                <a:extLst>
                  <a:ext uri="{FF2B5EF4-FFF2-40B4-BE49-F238E27FC236}">
                    <a16:creationId xmlns:a16="http://schemas.microsoft.com/office/drawing/2014/main" id="{CD321EF2-C51B-7CB5-3F65-30F1D73BB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5" y="2415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7" name="Line 1274">
                <a:extLst>
                  <a:ext uri="{FF2B5EF4-FFF2-40B4-BE49-F238E27FC236}">
                    <a16:creationId xmlns:a16="http://schemas.microsoft.com/office/drawing/2014/main" id="{C98983DD-0E61-2018-3417-899432FA81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5" y="2389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8" name="Line 1275">
                <a:extLst>
                  <a:ext uri="{FF2B5EF4-FFF2-40B4-BE49-F238E27FC236}">
                    <a16:creationId xmlns:a16="http://schemas.microsoft.com/office/drawing/2014/main" id="{06163A02-CAEE-8CFA-0998-56F9711E91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5" y="2415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9" name="Line 1276">
                <a:extLst>
                  <a:ext uri="{FF2B5EF4-FFF2-40B4-BE49-F238E27FC236}">
                    <a16:creationId xmlns:a16="http://schemas.microsoft.com/office/drawing/2014/main" id="{2BF4B547-C6BE-1A68-4015-437C23758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5" y="2389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0" name="Line 1277">
                <a:extLst>
                  <a:ext uri="{FF2B5EF4-FFF2-40B4-BE49-F238E27FC236}">
                    <a16:creationId xmlns:a16="http://schemas.microsoft.com/office/drawing/2014/main" id="{85C0BD9E-6B6E-AEFE-EE4C-FD9DAE92AD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5" y="2415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1" name="Line 1278">
                <a:extLst>
                  <a:ext uri="{FF2B5EF4-FFF2-40B4-BE49-F238E27FC236}">
                    <a16:creationId xmlns:a16="http://schemas.microsoft.com/office/drawing/2014/main" id="{A23BFE7C-B707-11DC-99F0-4E940F00E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4" y="2389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2" name="Line 1279">
                <a:extLst>
                  <a:ext uri="{FF2B5EF4-FFF2-40B4-BE49-F238E27FC236}">
                    <a16:creationId xmlns:a16="http://schemas.microsoft.com/office/drawing/2014/main" id="{8E797EAF-916F-5FC9-768A-6FADD16D21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5" y="2450"/>
                <a:ext cx="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3" name="Line 1280">
                <a:extLst>
                  <a:ext uri="{FF2B5EF4-FFF2-40B4-BE49-F238E27FC236}">
                    <a16:creationId xmlns:a16="http://schemas.microsoft.com/office/drawing/2014/main" id="{4149D07C-425F-2555-8AB6-0B2E45653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8" y="24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4" name="Line 1281">
                <a:extLst>
                  <a:ext uri="{FF2B5EF4-FFF2-40B4-BE49-F238E27FC236}">
                    <a16:creationId xmlns:a16="http://schemas.microsoft.com/office/drawing/2014/main" id="{9303AE20-D7A6-7BDE-0BDA-FCBDF7AB9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5" y="2450"/>
                <a:ext cx="2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5" name="Line 1282">
                <a:extLst>
                  <a:ext uri="{FF2B5EF4-FFF2-40B4-BE49-F238E27FC236}">
                    <a16:creationId xmlns:a16="http://schemas.microsoft.com/office/drawing/2014/main" id="{5DD7C2F6-DE45-CB16-6BCF-59B6E520C8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2" y="24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6" name="Line 1283">
                <a:extLst>
                  <a:ext uri="{FF2B5EF4-FFF2-40B4-BE49-F238E27FC236}">
                    <a16:creationId xmlns:a16="http://schemas.microsoft.com/office/drawing/2014/main" id="{06903088-5D47-16AB-51B7-B15BD0A7C6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4" y="2450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7" name="Line 1284">
                <a:extLst>
                  <a:ext uri="{FF2B5EF4-FFF2-40B4-BE49-F238E27FC236}">
                    <a16:creationId xmlns:a16="http://schemas.microsoft.com/office/drawing/2014/main" id="{0260EF9D-BA71-6647-D2E6-A19FA5720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8" y="24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8" name="Line 1285">
                <a:extLst>
                  <a:ext uri="{FF2B5EF4-FFF2-40B4-BE49-F238E27FC236}">
                    <a16:creationId xmlns:a16="http://schemas.microsoft.com/office/drawing/2014/main" id="{E727A793-91DD-3EE1-E400-1BFF43AFB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8" y="2450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" name="Line 1286">
                <a:extLst>
                  <a:ext uri="{FF2B5EF4-FFF2-40B4-BE49-F238E27FC236}">
                    <a16:creationId xmlns:a16="http://schemas.microsoft.com/office/drawing/2014/main" id="{206B4348-2FC5-5995-13BC-7B8B96C011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4" y="24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" name="Line 1287">
                <a:extLst>
                  <a:ext uri="{FF2B5EF4-FFF2-40B4-BE49-F238E27FC236}">
                    <a16:creationId xmlns:a16="http://schemas.microsoft.com/office/drawing/2014/main" id="{EC4F326B-5429-31CF-BBD2-815A5EC73C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08" y="2450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" name="Line 1288">
                <a:extLst>
                  <a:ext uri="{FF2B5EF4-FFF2-40B4-BE49-F238E27FC236}">
                    <a16:creationId xmlns:a16="http://schemas.microsoft.com/office/drawing/2014/main" id="{44C101E7-D6C4-1578-897D-492B0E8745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2" y="24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2" name="Line 1289">
                <a:extLst>
                  <a:ext uri="{FF2B5EF4-FFF2-40B4-BE49-F238E27FC236}">
                    <a16:creationId xmlns:a16="http://schemas.microsoft.com/office/drawing/2014/main" id="{CB4F3084-916C-A48C-E217-9F94F72F8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4" y="2450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3" name="Line 1290">
                <a:extLst>
                  <a:ext uri="{FF2B5EF4-FFF2-40B4-BE49-F238E27FC236}">
                    <a16:creationId xmlns:a16="http://schemas.microsoft.com/office/drawing/2014/main" id="{16794DC9-8346-C74B-B53B-C9EEA37C9A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2" y="24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4" name="Line 1291">
                <a:extLst>
                  <a:ext uri="{FF2B5EF4-FFF2-40B4-BE49-F238E27FC236}">
                    <a16:creationId xmlns:a16="http://schemas.microsoft.com/office/drawing/2014/main" id="{8D407123-FD53-945E-94DF-1BBA40E7B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8" y="2450"/>
                <a:ext cx="4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5" name="Line 1292">
                <a:extLst>
                  <a:ext uri="{FF2B5EF4-FFF2-40B4-BE49-F238E27FC236}">
                    <a16:creationId xmlns:a16="http://schemas.microsoft.com/office/drawing/2014/main" id="{F40AD463-5F7B-F94D-77C6-929A5BCB9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56" y="24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6" name="Line 1293">
                <a:extLst>
                  <a:ext uri="{FF2B5EF4-FFF2-40B4-BE49-F238E27FC236}">
                    <a16:creationId xmlns:a16="http://schemas.microsoft.com/office/drawing/2014/main" id="{38585E6A-1531-F4A4-2D62-60CFD2B34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8" y="2450"/>
                <a:ext cx="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7" name="Line 1294">
                <a:extLst>
                  <a:ext uri="{FF2B5EF4-FFF2-40B4-BE49-F238E27FC236}">
                    <a16:creationId xmlns:a16="http://schemas.microsoft.com/office/drawing/2014/main" id="{5E8F2697-21C0-36A6-DF9A-65F30E1C56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2" y="24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8" name="Line 1295">
                <a:extLst>
                  <a:ext uri="{FF2B5EF4-FFF2-40B4-BE49-F238E27FC236}">
                    <a16:creationId xmlns:a16="http://schemas.microsoft.com/office/drawing/2014/main" id="{07F856B1-6B2F-3E30-4F11-3BBE771A2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2" y="2450"/>
                <a:ext cx="8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9" name="Line 1296">
                <a:extLst>
                  <a:ext uri="{FF2B5EF4-FFF2-40B4-BE49-F238E27FC236}">
                    <a16:creationId xmlns:a16="http://schemas.microsoft.com/office/drawing/2014/main" id="{2FFE9749-72C9-3D94-FB73-AA43B228F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7" y="24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0" name="Line 1297">
                <a:extLst>
                  <a:ext uri="{FF2B5EF4-FFF2-40B4-BE49-F238E27FC236}">
                    <a16:creationId xmlns:a16="http://schemas.microsoft.com/office/drawing/2014/main" id="{05BEC74A-285E-4EA5-6493-70E8F5BFC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7" y="2450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1" name="Line 1298">
                <a:extLst>
                  <a:ext uri="{FF2B5EF4-FFF2-40B4-BE49-F238E27FC236}">
                    <a16:creationId xmlns:a16="http://schemas.microsoft.com/office/drawing/2014/main" id="{699D6940-A783-0C1A-22E1-0B7C2B3A03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53" y="24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2" name="Line 1299">
                <a:extLst>
                  <a:ext uri="{FF2B5EF4-FFF2-40B4-BE49-F238E27FC236}">
                    <a16:creationId xmlns:a16="http://schemas.microsoft.com/office/drawing/2014/main" id="{74B68F60-3265-5B28-DB07-677EAF7D23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41" y="2450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" name="Line 1300">
                <a:extLst>
                  <a:ext uri="{FF2B5EF4-FFF2-40B4-BE49-F238E27FC236}">
                    <a16:creationId xmlns:a16="http://schemas.microsoft.com/office/drawing/2014/main" id="{11E2CF29-B258-7996-08AD-A4A97B2E77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67" y="242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" name="Line 1301">
                <a:extLst>
                  <a:ext uri="{FF2B5EF4-FFF2-40B4-BE49-F238E27FC236}">
                    <a16:creationId xmlns:a16="http://schemas.microsoft.com/office/drawing/2014/main" id="{213C81B9-038B-5FE0-E924-C5F5C6568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5" y="2515"/>
                <a:ext cx="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5" name="Line 1302">
                <a:extLst>
                  <a:ext uri="{FF2B5EF4-FFF2-40B4-BE49-F238E27FC236}">
                    <a16:creationId xmlns:a16="http://schemas.microsoft.com/office/drawing/2014/main" id="{C55542A6-2794-A047-B189-0B46801E6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9" y="248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6" name="Line 1303">
                <a:extLst>
                  <a:ext uri="{FF2B5EF4-FFF2-40B4-BE49-F238E27FC236}">
                    <a16:creationId xmlns:a16="http://schemas.microsoft.com/office/drawing/2014/main" id="{6CD96CFD-A660-2350-0353-AAE5CF6FEE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9" y="2515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7" name="Line 1304">
                <a:extLst>
                  <a:ext uri="{FF2B5EF4-FFF2-40B4-BE49-F238E27FC236}">
                    <a16:creationId xmlns:a16="http://schemas.microsoft.com/office/drawing/2014/main" id="{E95CD7ED-9B26-B0C0-1BC6-5D7742947C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9" y="248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8" name="Line 1305">
                <a:extLst>
                  <a:ext uri="{FF2B5EF4-FFF2-40B4-BE49-F238E27FC236}">
                    <a16:creationId xmlns:a16="http://schemas.microsoft.com/office/drawing/2014/main" id="{07493083-44BE-8A63-3A99-4240BBC88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9" y="2515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9" name="Line 1306">
                <a:extLst>
                  <a:ext uri="{FF2B5EF4-FFF2-40B4-BE49-F238E27FC236}">
                    <a16:creationId xmlns:a16="http://schemas.microsoft.com/office/drawing/2014/main" id="{9F226C52-7A97-EF8A-CE3E-374F26C54A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9" y="248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0" name="Line 1307">
                <a:extLst>
                  <a:ext uri="{FF2B5EF4-FFF2-40B4-BE49-F238E27FC236}">
                    <a16:creationId xmlns:a16="http://schemas.microsoft.com/office/drawing/2014/main" id="{72FF9303-B82D-3957-B6A9-299F4F0460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96" y="2609"/>
                <a:ext cx="3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1" name="Line 1308">
                <a:extLst>
                  <a:ext uri="{FF2B5EF4-FFF2-40B4-BE49-F238E27FC236}">
                    <a16:creationId xmlns:a16="http://schemas.microsoft.com/office/drawing/2014/main" id="{D91C1359-C267-3F86-48F1-29C9B2CCB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20" y="2582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2" name="Line 1309">
                <a:extLst>
                  <a:ext uri="{FF2B5EF4-FFF2-40B4-BE49-F238E27FC236}">
                    <a16:creationId xmlns:a16="http://schemas.microsoft.com/office/drawing/2014/main" id="{771525FB-559A-418F-F6C6-D8BBA6669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6" y="2609"/>
                <a:ext cx="1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3" name="Line 1310">
                <a:extLst>
                  <a:ext uri="{FF2B5EF4-FFF2-40B4-BE49-F238E27FC236}">
                    <a16:creationId xmlns:a16="http://schemas.microsoft.com/office/drawing/2014/main" id="{54076607-551B-C10F-7455-56E79D7F0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26" y="2582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4" name="Line 1311">
                <a:extLst>
                  <a:ext uri="{FF2B5EF4-FFF2-40B4-BE49-F238E27FC236}">
                    <a16:creationId xmlns:a16="http://schemas.microsoft.com/office/drawing/2014/main" id="{4F733D12-6461-D6A9-D3DE-ACE5E92A09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26" y="2609"/>
                <a:ext cx="1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5" name="Line 1312">
                <a:extLst>
                  <a:ext uri="{FF2B5EF4-FFF2-40B4-BE49-F238E27FC236}">
                    <a16:creationId xmlns:a16="http://schemas.microsoft.com/office/drawing/2014/main" id="{48A99C56-A8B9-E182-12E8-E5A5C0EDAE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7" y="2582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6" name="Line 1313">
                <a:extLst>
                  <a:ext uri="{FF2B5EF4-FFF2-40B4-BE49-F238E27FC236}">
                    <a16:creationId xmlns:a16="http://schemas.microsoft.com/office/drawing/2014/main" id="{37377EB9-C445-63C0-465F-AB874FE0E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5" y="2609"/>
                <a:ext cx="48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" name="Line 1314">
                <a:extLst>
                  <a:ext uri="{FF2B5EF4-FFF2-40B4-BE49-F238E27FC236}">
                    <a16:creationId xmlns:a16="http://schemas.microsoft.com/office/drawing/2014/main" id="{9BD21B91-06FB-5AC6-3B91-D7105F009E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31" y="2582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" name="Line 1315">
                <a:extLst>
                  <a:ext uri="{FF2B5EF4-FFF2-40B4-BE49-F238E27FC236}">
                    <a16:creationId xmlns:a16="http://schemas.microsoft.com/office/drawing/2014/main" id="{9C1CC66F-4CA3-6DB0-FC24-D2CC798865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72" y="2609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" name="Line 1316">
                <a:extLst>
                  <a:ext uri="{FF2B5EF4-FFF2-40B4-BE49-F238E27FC236}">
                    <a16:creationId xmlns:a16="http://schemas.microsoft.com/office/drawing/2014/main" id="{5CB95344-9B04-C83F-15A0-2C1B22ACA0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8" y="2582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0" name="Line 1317">
                <a:extLst>
                  <a:ext uri="{FF2B5EF4-FFF2-40B4-BE49-F238E27FC236}">
                    <a16:creationId xmlns:a16="http://schemas.microsoft.com/office/drawing/2014/main" id="{8AB4C66E-AEE7-1C4A-AAF6-436EBE8593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78" y="260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1" name="Line 1318">
                <a:extLst>
                  <a:ext uri="{FF2B5EF4-FFF2-40B4-BE49-F238E27FC236}">
                    <a16:creationId xmlns:a16="http://schemas.microsoft.com/office/drawing/2014/main" id="{D7DBF28A-B57C-8DB1-D0C6-EA42E7E8A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6" y="2582"/>
                <a:ext cx="0" cy="51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2" name="Freeform 1319">
                <a:extLst>
                  <a:ext uri="{FF2B5EF4-FFF2-40B4-BE49-F238E27FC236}">
                    <a16:creationId xmlns:a16="http://schemas.microsoft.com/office/drawing/2014/main" id="{ADBF176C-3A8E-27AE-A5B4-93E3EC081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290"/>
                <a:ext cx="0" cy="54"/>
              </a:xfrm>
              <a:custGeom>
                <a:avLst/>
                <a:gdLst>
                  <a:gd name="T0" fmla="*/ 51 w 51"/>
                  <a:gd name="T1" fmla="*/ 27 h 54"/>
                  <a:gd name="T2" fmla="*/ 51 w 51"/>
                  <a:gd name="T3" fmla="*/ 27 h 54"/>
                  <a:gd name="T4" fmla="*/ 51 w 51"/>
                  <a:gd name="T5" fmla="*/ 17 h 54"/>
                  <a:gd name="T6" fmla="*/ 48 w 51"/>
                  <a:gd name="T7" fmla="*/ 10 h 54"/>
                  <a:gd name="T8" fmla="*/ 41 w 51"/>
                  <a:gd name="T9" fmla="*/ 3 h 54"/>
                  <a:gd name="T10" fmla="*/ 34 w 51"/>
                  <a:gd name="T11" fmla="*/ 0 h 54"/>
                  <a:gd name="T12" fmla="*/ 34 w 51"/>
                  <a:gd name="T13" fmla="*/ 0 h 54"/>
                  <a:gd name="T14" fmla="*/ 27 w 51"/>
                  <a:gd name="T15" fmla="*/ 0 h 54"/>
                  <a:gd name="T16" fmla="*/ 17 w 51"/>
                  <a:gd name="T17" fmla="*/ 0 h 54"/>
                  <a:gd name="T18" fmla="*/ 10 w 51"/>
                  <a:gd name="T19" fmla="*/ 3 h 54"/>
                  <a:gd name="T20" fmla="*/ 3 w 51"/>
                  <a:gd name="T21" fmla="*/ 10 h 54"/>
                  <a:gd name="T22" fmla="*/ 3 w 51"/>
                  <a:gd name="T23" fmla="*/ 10 h 54"/>
                  <a:gd name="T24" fmla="*/ 0 w 51"/>
                  <a:gd name="T25" fmla="*/ 17 h 54"/>
                  <a:gd name="T26" fmla="*/ 0 w 51"/>
                  <a:gd name="T27" fmla="*/ 27 h 54"/>
                  <a:gd name="T28" fmla="*/ 0 w 51"/>
                  <a:gd name="T29" fmla="*/ 34 h 54"/>
                  <a:gd name="T30" fmla="*/ 3 w 51"/>
                  <a:gd name="T31" fmla="*/ 41 h 54"/>
                  <a:gd name="T32" fmla="*/ 3 w 51"/>
                  <a:gd name="T33" fmla="*/ 41 h 54"/>
                  <a:gd name="T34" fmla="*/ 10 w 51"/>
                  <a:gd name="T35" fmla="*/ 48 h 54"/>
                  <a:gd name="T36" fmla="*/ 17 w 51"/>
                  <a:gd name="T37" fmla="*/ 51 h 54"/>
                  <a:gd name="T38" fmla="*/ 27 w 51"/>
                  <a:gd name="T39" fmla="*/ 54 h 54"/>
                  <a:gd name="T40" fmla="*/ 34 w 51"/>
                  <a:gd name="T41" fmla="*/ 51 h 54"/>
                  <a:gd name="T42" fmla="*/ 34 w 51"/>
                  <a:gd name="T43" fmla="*/ 51 h 54"/>
                  <a:gd name="T44" fmla="*/ 41 w 51"/>
                  <a:gd name="T45" fmla="*/ 48 h 54"/>
                  <a:gd name="T46" fmla="*/ 48 w 51"/>
                  <a:gd name="T47" fmla="*/ 41 h 54"/>
                  <a:gd name="T48" fmla="*/ 51 w 51"/>
                  <a:gd name="T49" fmla="*/ 34 h 54"/>
                  <a:gd name="T50" fmla="*/ 51 w 51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4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7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3" name="Freeform 1320">
                <a:extLst>
                  <a:ext uri="{FF2B5EF4-FFF2-40B4-BE49-F238E27FC236}">
                    <a16:creationId xmlns:a16="http://schemas.microsoft.com/office/drawing/2014/main" id="{5AC77F55-B90A-8F70-8D92-28ECFEE50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290"/>
                <a:ext cx="0" cy="54"/>
              </a:xfrm>
              <a:custGeom>
                <a:avLst/>
                <a:gdLst>
                  <a:gd name="T0" fmla="*/ 51 w 51"/>
                  <a:gd name="T1" fmla="*/ 27 h 54"/>
                  <a:gd name="T2" fmla="*/ 51 w 51"/>
                  <a:gd name="T3" fmla="*/ 27 h 54"/>
                  <a:gd name="T4" fmla="*/ 51 w 51"/>
                  <a:gd name="T5" fmla="*/ 17 h 54"/>
                  <a:gd name="T6" fmla="*/ 48 w 51"/>
                  <a:gd name="T7" fmla="*/ 10 h 54"/>
                  <a:gd name="T8" fmla="*/ 41 w 51"/>
                  <a:gd name="T9" fmla="*/ 3 h 54"/>
                  <a:gd name="T10" fmla="*/ 34 w 51"/>
                  <a:gd name="T11" fmla="*/ 0 h 54"/>
                  <a:gd name="T12" fmla="*/ 34 w 51"/>
                  <a:gd name="T13" fmla="*/ 0 h 54"/>
                  <a:gd name="T14" fmla="*/ 27 w 51"/>
                  <a:gd name="T15" fmla="*/ 0 h 54"/>
                  <a:gd name="T16" fmla="*/ 17 w 51"/>
                  <a:gd name="T17" fmla="*/ 0 h 54"/>
                  <a:gd name="T18" fmla="*/ 10 w 51"/>
                  <a:gd name="T19" fmla="*/ 3 h 54"/>
                  <a:gd name="T20" fmla="*/ 3 w 51"/>
                  <a:gd name="T21" fmla="*/ 10 h 54"/>
                  <a:gd name="T22" fmla="*/ 3 w 51"/>
                  <a:gd name="T23" fmla="*/ 10 h 54"/>
                  <a:gd name="T24" fmla="*/ 0 w 51"/>
                  <a:gd name="T25" fmla="*/ 17 h 54"/>
                  <a:gd name="T26" fmla="*/ 0 w 51"/>
                  <a:gd name="T27" fmla="*/ 27 h 54"/>
                  <a:gd name="T28" fmla="*/ 0 w 51"/>
                  <a:gd name="T29" fmla="*/ 34 h 54"/>
                  <a:gd name="T30" fmla="*/ 3 w 51"/>
                  <a:gd name="T31" fmla="*/ 41 h 54"/>
                  <a:gd name="T32" fmla="*/ 3 w 51"/>
                  <a:gd name="T33" fmla="*/ 41 h 54"/>
                  <a:gd name="T34" fmla="*/ 10 w 51"/>
                  <a:gd name="T35" fmla="*/ 48 h 54"/>
                  <a:gd name="T36" fmla="*/ 17 w 51"/>
                  <a:gd name="T37" fmla="*/ 51 h 54"/>
                  <a:gd name="T38" fmla="*/ 27 w 51"/>
                  <a:gd name="T39" fmla="*/ 54 h 54"/>
                  <a:gd name="T40" fmla="*/ 34 w 51"/>
                  <a:gd name="T41" fmla="*/ 51 h 54"/>
                  <a:gd name="T42" fmla="*/ 34 w 51"/>
                  <a:gd name="T43" fmla="*/ 51 h 54"/>
                  <a:gd name="T44" fmla="*/ 41 w 51"/>
                  <a:gd name="T45" fmla="*/ 48 h 54"/>
                  <a:gd name="T46" fmla="*/ 48 w 51"/>
                  <a:gd name="T47" fmla="*/ 41 h 54"/>
                  <a:gd name="T48" fmla="*/ 51 w 51"/>
                  <a:gd name="T49" fmla="*/ 34 h 54"/>
                  <a:gd name="T50" fmla="*/ 51 w 51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4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7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4" name="Freeform 1321">
                <a:extLst>
                  <a:ext uri="{FF2B5EF4-FFF2-40B4-BE49-F238E27FC236}">
                    <a16:creationId xmlns:a16="http://schemas.microsoft.com/office/drawing/2014/main" id="{FD1C6A16-E578-C954-C7B2-BD166BC23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290"/>
                <a:ext cx="0" cy="54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5 w 55"/>
                  <a:gd name="T5" fmla="*/ 17 h 54"/>
                  <a:gd name="T6" fmla="*/ 48 w 55"/>
                  <a:gd name="T7" fmla="*/ 10 h 54"/>
                  <a:gd name="T8" fmla="*/ 45 w 55"/>
                  <a:gd name="T9" fmla="*/ 3 h 54"/>
                  <a:gd name="T10" fmla="*/ 38 w 55"/>
                  <a:gd name="T11" fmla="*/ 0 h 54"/>
                  <a:gd name="T12" fmla="*/ 38 w 55"/>
                  <a:gd name="T13" fmla="*/ 0 h 54"/>
                  <a:gd name="T14" fmla="*/ 28 w 55"/>
                  <a:gd name="T15" fmla="*/ 0 h 54"/>
                  <a:gd name="T16" fmla="*/ 21 w 55"/>
                  <a:gd name="T17" fmla="*/ 0 h 54"/>
                  <a:gd name="T18" fmla="*/ 14 w 55"/>
                  <a:gd name="T19" fmla="*/ 3 h 54"/>
                  <a:gd name="T20" fmla="*/ 7 w 55"/>
                  <a:gd name="T21" fmla="*/ 10 h 54"/>
                  <a:gd name="T22" fmla="*/ 7 w 55"/>
                  <a:gd name="T23" fmla="*/ 10 h 54"/>
                  <a:gd name="T24" fmla="*/ 4 w 55"/>
                  <a:gd name="T25" fmla="*/ 17 h 54"/>
                  <a:gd name="T26" fmla="*/ 0 w 55"/>
                  <a:gd name="T27" fmla="*/ 27 h 54"/>
                  <a:gd name="T28" fmla="*/ 4 w 55"/>
                  <a:gd name="T29" fmla="*/ 34 h 54"/>
                  <a:gd name="T30" fmla="*/ 7 w 55"/>
                  <a:gd name="T31" fmla="*/ 41 h 54"/>
                  <a:gd name="T32" fmla="*/ 7 w 55"/>
                  <a:gd name="T33" fmla="*/ 41 h 54"/>
                  <a:gd name="T34" fmla="*/ 14 w 55"/>
                  <a:gd name="T35" fmla="*/ 48 h 54"/>
                  <a:gd name="T36" fmla="*/ 21 w 55"/>
                  <a:gd name="T37" fmla="*/ 51 h 54"/>
                  <a:gd name="T38" fmla="*/ 28 w 55"/>
                  <a:gd name="T39" fmla="*/ 54 h 54"/>
                  <a:gd name="T40" fmla="*/ 38 w 55"/>
                  <a:gd name="T41" fmla="*/ 51 h 54"/>
                  <a:gd name="T42" fmla="*/ 38 w 55"/>
                  <a:gd name="T43" fmla="*/ 51 h 54"/>
                  <a:gd name="T44" fmla="*/ 45 w 55"/>
                  <a:gd name="T45" fmla="*/ 48 h 54"/>
                  <a:gd name="T46" fmla="*/ 48 w 55"/>
                  <a:gd name="T47" fmla="*/ 41 h 54"/>
                  <a:gd name="T48" fmla="*/ 55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17"/>
                    </a:lnTo>
                    <a:lnTo>
                      <a:pt x="48" y="10"/>
                    </a:lnTo>
                    <a:lnTo>
                      <a:pt x="45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1" y="51"/>
                    </a:lnTo>
                    <a:lnTo>
                      <a:pt x="28" y="54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5" y="48"/>
                    </a:lnTo>
                    <a:lnTo>
                      <a:pt x="48" y="41"/>
                    </a:lnTo>
                    <a:lnTo>
                      <a:pt x="55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5" name="Freeform 1322">
                <a:extLst>
                  <a:ext uri="{FF2B5EF4-FFF2-40B4-BE49-F238E27FC236}">
                    <a16:creationId xmlns:a16="http://schemas.microsoft.com/office/drawing/2014/main" id="{4302E5C3-D1F4-B05B-E0D6-F532122EE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290"/>
                <a:ext cx="0" cy="54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5 w 55"/>
                  <a:gd name="T5" fmla="*/ 17 h 54"/>
                  <a:gd name="T6" fmla="*/ 48 w 55"/>
                  <a:gd name="T7" fmla="*/ 10 h 54"/>
                  <a:gd name="T8" fmla="*/ 45 w 55"/>
                  <a:gd name="T9" fmla="*/ 3 h 54"/>
                  <a:gd name="T10" fmla="*/ 38 w 55"/>
                  <a:gd name="T11" fmla="*/ 0 h 54"/>
                  <a:gd name="T12" fmla="*/ 38 w 55"/>
                  <a:gd name="T13" fmla="*/ 0 h 54"/>
                  <a:gd name="T14" fmla="*/ 28 w 55"/>
                  <a:gd name="T15" fmla="*/ 0 h 54"/>
                  <a:gd name="T16" fmla="*/ 21 w 55"/>
                  <a:gd name="T17" fmla="*/ 0 h 54"/>
                  <a:gd name="T18" fmla="*/ 14 w 55"/>
                  <a:gd name="T19" fmla="*/ 3 h 54"/>
                  <a:gd name="T20" fmla="*/ 7 w 55"/>
                  <a:gd name="T21" fmla="*/ 10 h 54"/>
                  <a:gd name="T22" fmla="*/ 7 w 55"/>
                  <a:gd name="T23" fmla="*/ 10 h 54"/>
                  <a:gd name="T24" fmla="*/ 4 w 55"/>
                  <a:gd name="T25" fmla="*/ 17 h 54"/>
                  <a:gd name="T26" fmla="*/ 0 w 55"/>
                  <a:gd name="T27" fmla="*/ 27 h 54"/>
                  <a:gd name="T28" fmla="*/ 4 w 55"/>
                  <a:gd name="T29" fmla="*/ 34 h 54"/>
                  <a:gd name="T30" fmla="*/ 7 w 55"/>
                  <a:gd name="T31" fmla="*/ 41 h 54"/>
                  <a:gd name="T32" fmla="*/ 7 w 55"/>
                  <a:gd name="T33" fmla="*/ 41 h 54"/>
                  <a:gd name="T34" fmla="*/ 14 w 55"/>
                  <a:gd name="T35" fmla="*/ 48 h 54"/>
                  <a:gd name="T36" fmla="*/ 21 w 55"/>
                  <a:gd name="T37" fmla="*/ 51 h 54"/>
                  <a:gd name="T38" fmla="*/ 28 w 55"/>
                  <a:gd name="T39" fmla="*/ 54 h 54"/>
                  <a:gd name="T40" fmla="*/ 38 w 55"/>
                  <a:gd name="T41" fmla="*/ 51 h 54"/>
                  <a:gd name="T42" fmla="*/ 38 w 55"/>
                  <a:gd name="T43" fmla="*/ 51 h 54"/>
                  <a:gd name="T44" fmla="*/ 45 w 55"/>
                  <a:gd name="T45" fmla="*/ 48 h 54"/>
                  <a:gd name="T46" fmla="*/ 48 w 55"/>
                  <a:gd name="T47" fmla="*/ 41 h 54"/>
                  <a:gd name="T48" fmla="*/ 55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17"/>
                    </a:lnTo>
                    <a:lnTo>
                      <a:pt x="48" y="10"/>
                    </a:lnTo>
                    <a:lnTo>
                      <a:pt x="45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1" y="51"/>
                    </a:lnTo>
                    <a:lnTo>
                      <a:pt x="28" y="54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5" y="48"/>
                    </a:lnTo>
                    <a:lnTo>
                      <a:pt x="48" y="41"/>
                    </a:lnTo>
                    <a:lnTo>
                      <a:pt x="55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6" name="Freeform 1323">
                <a:extLst>
                  <a:ext uri="{FF2B5EF4-FFF2-40B4-BE49-F238E27FC236}">
                    <a16:creationId xmlns:a16="http://schemas.microsoft.com/office/drawing/2014/main" id="{BF04FF87-CB1C-3736-35CE-CC89695AD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290"/>
                <a:ext cx="0" cy="54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5 w 55"/>
                  <a:gd name="T5" fmla="*/ 17 h 54"/>
                  <a:gd name="T6" fmla="*/ 48 w 55"/>
                  <a:gd name="T7" fmla="*/ 10 h 54"/>
                  <a:gd name="T8" fmla="*/ 45 w 55"/>
                  <a:gd name="T9" fmla="*/ 3 h 54"/>
                  <a:gd name="T10" fmla="*/ 38 w 55"/>
                  <a:gd name="T11" fmla="*/ 0 h 54"/>
                  <a:gd name="T12" fmla="*/ 38 w 55"/>
                  <a:gd name="T13" fmla="*/ 0 h 54"/>
                  <a:gd name="T14" fmla="*/ 28 w 55"/>
                  <a:gd name="T15" fmla="*/ 0 h 54"/>
                  <a:gd name="T16" fmla="*/ 21 w 55"/>
                  <a:gd name="T17" fmla="*/ 0 h 54"/>
                  <a:gd name="T18" fmla="*/ 14 w 55"/>
                  <a:gd name="T19" fmla="*/ 3 h 54"/>
                  <a:gd name="T20" fmla="*/ 7 w 55"/>
                  <a:gd name="T21" fmla="*/ 10 h 54"/>
                  <a:gd name="T22" fmla="*/ 7 w 55"/>
                  <a:gd name="T23" fmla="*/ 10 h 54"/>
                  <a:gd name="T24" fmla="*/ 4 w 55"/>
                  <a:gd name="T25" fmla="*/ 17 h 54"/>
                  <a:gd name="T26" fmla="*/ 0 w 55"/>
                  <a:gd name="T27" fmla="*/ 27 h 54"/>
                  <a:gd name="T28" fmla="*/ 4 w 55"/>
                  <a:gd name="T29" fmla="*/ 34 h 54"/>
                  <a:gd name="T30" fmla="*/ 7 w 55"/>
                  <a:gd name="T31" fmla="*/ 41 h 54"/>
                  <a:gd name="T32" fmla="*/ 7 w 55"/>
                  <a:gd name="T33" fmla="*/ 41 h 54"/>
                  <a:gd name="T34" fmla="*/ 14 w 55"/>
                  <a:gd name="T35" fmla="*/ 48 h 54"/>
                  <a:gd name="T36" fmla="*/ 21 w 55"/>
                  <a:gd name="T37" fmla="*/ 51 h 54"/>
                  <a:gd name="T38" fmla="*/ 28 w 55"/>
                  <a:gd name="T39" fmla="*/ 54 h 54"/>
                  <a:gd name="T40" fmla="*/ 38 w 55"/>
                  <a:gd name="T41" fmla="*/ 51 h 54"/>
                  <a:gd name="T42" fmla="*/ 38 w 55"/>
                  <a:gd name="T43" fmla="*/ 51 h 54"/>
                  <a:gd name="T44" fmla="*/ 45 w 55"/>
                  <a:gd name="T45" fmla="*/ 48 h 54"/>
                  <a:gd name="T46" fmla="*/ 48 w 55"/>
                  <a:gd name="T47" fmla="*/ 41 h 54"/>
                  <a:gd name="T48" fmla="*/ 55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17"/>
                    </a:lnTo>
                    <a:lnTo>
                      <a:pt x="48" y="10"/>
                    </a:lnTo>
                    <a:lnTo>
                      <a:pt x="45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1" y="51"/>
                    </a:lnTo>
                    <a:lnTo>
                      <a:pt x="28" y="54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5" y="48"/>
                    </a:lnTo>
                    <a:lnTo>
                      <a:pt x="48" y="41"/>
                    </a:lnTo>
                    <a:lnTo>
                      <a:pt x="55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7" name="Freeform 1324">
                <a:extLst>
                  <a:ext uri="{FF2B5EF4-FFF2-40B4-BE49-F238E27FC236}">
                    <a16:creationId xmlns:a16="http://schemas.microsoft.com/office/drawing/2014/main" id="{4A3EB081-5BC3-4B0B-ED3E-9D55C9AE8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290"/>
                <a:ext cx="0" cy="54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5 w 55"/>
                  <a:gd name="T5" fmla="*/ 17 h 54"/>
                  <a:gd name="T6" fmla="*/ 48 w 55"/>
                  <a:gd name="T7" fmla="*/ 10 h 54"/>
                  <a:gd name="T8" fmla="*/ 45 w 55"/>
                  <a:gd name="T9" fmla="*/ 3 h 54"/>
                  <a:gd name="T10" fmla="*/ 38 w 55"/>
                  <a:gd name="T11" fmla="*/ 0 h 54"/>
                  <a:gd name="T12" fmla="*/ 38 w 55"/>
                  <a:gd name="T13" fmla="*/ 0 h 54"/>
                  <a:gd name="T14" fmla="*/ 28 w 55"/>
                  <a:gd name="T15" fmla="*/ 0 h 54"/>
                  <a:gd name="T16" fmla="*/ 21 w 55"/>
                  <a:gd name="T17" fmla="*/ 0 h 54"/>
                  <a:gd name="T18" fmla="*/ 14 w 55"/>
                  <a:gd name="T19" fmla="*/ 3 h 54"/>
                  <a:gd name="T20" fmla="*/ 7 w 55"/>
                  <a:gd name="T21" fmla="*/ 10 h 54"/>
                  <a:gd name="T22" fmla="*/ 7 w 55"/>
                  <a:gd name="T23" fmla="*/ 10 h 54"/>
                  <a:gd name="T24" fmla="*/ 4 w 55"/>
                  <a:gd name="T25" fmla="*/ 17 h 54"/>
                  <a:gd name="T26" fmla="*/ 0 w 55"/>
                  <a:gd name="T27" fmla="*/ 27 h 54"/>
                  <a:gd name="T28" fmla="*/ 4 w 55"/>
                  <a:gd name="T29" fmla="*/ 34 h 54"/>
                  <a:gd name="T30" fmla="*/ 7 w 55"/>
                  <a:gd name="T31" fmla="*/ 41 h 54"/>
                  <a:gd name="T32" fmla="*/ 7 w 55"/>
                  <a:gd name="T33" fmla="*/ 41 h 54"/>
                  <a:gd name="T34" fmla="*/ 14 w 55"/>
                  <a:gd name="T35" fmla="*/ 48 h 54"/>
                  <a:gd name="T36" fmla="*/ 21 w 55"/>
                  <a:gd name="T37" fmla="*/ 51 h 54"/>
                  <a:gd name="T38" fmla="*/ 28 w 55"/>
                  <a:gd name="T39" fmla="*/ 54 h 54"/>
                  <a:gd name="T40" fmla="*/ 38 w 55"/>
                  <a:gd name="T41" fmla="*/ 51 h 54"/>
                  <a:gd name="T42" fmla="*/ 38 w 55"/>
                  <a:gd name="T43" fmla="*/ 51 h 54"/>
                  <a:gd name="T44" fmla="*/ 45 w 55"/>
                  <a:gd name="T45" fmla="*/ 48 h 54"/>
                  <a:gd name="T46" fmla="*/ 48 w 55"/>
                  <a:gd name="T47" fmla="*/ 41 h 54"/>
                  <a:gd name="T48" fmla="*/ 55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17"/>
                    </a:lnTo>
                    <a:lnTo>
                      <a:pt x="48" y="10"/>
                    </a:lnTo>
                    <a:lnTo>
                      <a:pt x="45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1" y="51"/>
                    </a:lnTo>
                    <a:lnTo>
                      <a:pt x="28" y="54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5" y="48"/>
                    </a:lnTo>
                    <a:lnTo>
                      <a:pt x="48" y="41"/>
                    </a:lnTo>
                    <a:lnTo>
                      <a:pt x="55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8" name="Freeform 1325">
                <a:extLst>
                  <a:ext uri="{FF2B5EF4-FFF2-40B4-BE49-F238E27FC236}">
                    <a16:creationId xmlns:a16="http://schemas.microsoft.com/office/drawing/2014/main" id="{8B8BFBD4-B7C6-4092-0951-522117ADF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290"/>
                <a:ext cx="0" cy="54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5 w 55"/>
                  <a:gd name="T5" fmla="*/ 17 h 54"/>
                  <a:gd name="T6" fmla="*/ 48 w 55"/>
                  <a:gd name="T7" fmla="*/ 10 h 54"/>
                  <a:gd name="T8" fmla="*/ 45 w 55"/>
                  <a:gd name="T9" fmla="*/ 3 h 54"/>
                  <a:gd name="T10" fmla="*/ 38 w 55"/>
                  <a:gd name="T11" fmla="*/ 0 h 54"/>
                  <a:gd name="T12" fmla="*/ 38 w 55"/>
                  <a:gd name="T13" fmla="*/ 0 h 54"/>
                  <a:gd name="T14" fmla="*/ 28 w 55"/>
                  <a:gd name="T15" fmla="*/ 0 h 54"/>
                  <a:gd name="T16" fmla="*/ 21 w 55"/>
                  <a:gd name="T17" fmla="*/ 0 h 54"/>
                  <a:gd name="T18" fmla="*/ 14 w 55"/>
                  <a:gd name="T19" fmla="*/ 3 h 54"/>
                  <a:gd name="T20" fmla="*/ 7 w 55"/>
                  <a:gd name="T21" fmla="*/ 10 h 54"/>
                  <a:gd name="T22" fmla="*/ 7 w 55"/>
                  <a:gd name="T23" fmla="*/ 10 h 54"/>
                  <a:gd name="T24" fmla="*/ 4 w 55"/>
                  <a:gd name="T25" fmla="*/ 17 h 54"/>
                  <a:gd name="T26" fmla="*/ 0 w 55"/>
                  <a:gd name="T27" fmla="*/ 27 h 54"/>
                  <a:gd name="T28" fmla="*/ 4 w 55"/>
                  <a:gd name="T29" fmla="*/ 34 h 54"/>
                  <a:gd name="T30" fmla="*/ 7 w 55"/>
                  <a:gd name="T31" fmla="*/ 41 h 54"/>
                  <a:gd name="T32" fmla="*/ 7 w 55"/>
                  <a:gd name="T33" fmla="*/ 41 h 54"/>
                  <a:gd name="T34" fmla="*/ 14 w 55"/>
                  <a:gd name="T35" fmla="*/ 48 h 54"/>
                  <a:gd name="T36" fmla="*/ 21 w 55"/>
                  <a:gd name="T37" fmla="*/ 51 h 54"/>
                  <a:gd name="T38" fmla="*/ 28 w 55"/>
                  <a:gd name="T39" fmla="*/ 54 h 54"/>
                  <a:gd name="T40" fmla="*/ 38 w 55"/>
                  <a:gd name="T41" fmla="*/ 51 h 54"/>
                  <a:gd name="T42" fmla="*/ 38 w 55"/>
                  <a:gd name="T43" fmla="*/ 51 h 54"/>
                  <a:gd name="T44" fmla="*/ 45 w 55"/>
                  <a:gd name="T45" fmla="*/ 48 h 54"/>
                  <a:gd name="T46" fmla="*/ 48 w 55"/>
                  <a:gd name="T47" fmla="*/ 41 h 54"/>
                  <a:gd name="T48" fmla="*/ 55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17"/>
                    </a:lnTo>
                    <a:lnTo>
                      <a:pt x="48" y="10"/>
                    </a:lnTo>
                    <a:lnTo>
                      <a:pt x="45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1" y="51"/>
                    </a:lnTo>
                    <a:lnTo>
                      <a:pt x="28" y="54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5" y="48"/>
                    </a:lnTo>
                    <a:lnTo>
                      <a:pt x="48" y="41"/>
                    </a:lnTo>
                    <a:lnTo>
                      <a:pt x="55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9" name="Freeform 1326">
                <a:extLst>
                  <a:ext uri="{FF2B5EF4-FFF2-40B4-BE49-F238E27FC236}">
                    <a16:creationId xmlns:a16="http://schemas.microsoft.com/office/drawing/2014/main" id="{CC665D62-C53D-4750-C4AE-EFA4BF153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290"/>
                <a:ext cx="0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1 w 54"/>
                  <a:gd name="T5" fmla="*/ 17 h 54"/>
                  <a:gd name="T6" fmla="*/ 48 w 54"/>
                  <a:gd name="T7" fmla="*/ 10 h 54"/>
                  <a:gd name="T8" fmla="*/ 41 w 54"/>
                  <a:gd name="T9" fmla="*/ 3 h 54"/>
                  <a:gd name="T10" fmla="*/ 34 w 54"/>
                  <a:gd name="T11" fmla="*/ 0 h 54"/>
                  <a:gd name="T12" fmla="*/ 34 w 54"/>
                  <a:gd name="T13" fmla="*/ 0 h 54"/>
                  <a:gd name="T14" fmla="*/ 27 w 54"/>
                  <a:gd name="T15" fmla="*/ 0 h 54"/>
                  <a:gd name="T16" fmla="*/ 17 w 54"/>
                  <a:gd name="T17" fmla="*/ 0 h 54"/>
                  <a:gd name="T18" fmla="*/ 10 w 54"/>
                  <a:gd name="T19" fmla="*/ 3 h 54"/>
                  <a:gd name="T20" fmla="*/ 4 w 54"/>
                  <a:gd name="T21" fmla="*/ 10 h 54"/>
                  <a:gd name="T22" fmla="*/ 4 w 54"/>
                  <a:gd name="T23" fmla="*/ 10 h 54"/>
                  <a:gd name="T24" fmla="*/ 0 w 54"/>
                  <a:gd name="T25" fmla="*/ 17 h 54"/>
                  <a:gd name="T26" fmla="*/ 0 w 54"/>
                  <a:gd name="T27" fmla="*/ 27 h 54"/>
                  <a:gd name="T28" fmla="*/ 0 w 54"/>
                  <a:gd name="T29" fmla="*/ 34 h 54"/>
                  <a:gd name="T30" fmla="*/ 4 w 54"/>
                  <a:gd name="T31" fmla="*/ 41 h 54"/>
                  <a:gd name="T32" fmla="*/ 4 w 54"/>
                  <a:gd name="T33" fmla="*/ 41 h 54"/>
                  <a:gd name="T34" fmla="*/ 10 w 54"/>
                  <a:gd name="T35" fmla="*/ 48 h 54"/>
                  <a:gd name="T36" fmla="*/ 17 w 54"/>
                  <a:gd name="T37" fmla="*/ 51 h 54"/>
                  <a:gd name="T38" fmla="*/ 27 w 54"/>
                  <a:gd name="T39" fmla="*/ 54 h 54"/>
                  <a:gd name="T40" fmla="*/ 34 w 54"/>
                  <a:gd name="T41" fmla="*/ 51 h 54"/>
                  <a:gd name="T42" fmla="*/ 34 w 54"/>
                  <a:gd name="T43" fmla="*/ 51 h 54"/>
                  <a:gd name="T44" fmla="*/ 41 w 54"/>
                  <a:gd name="T45" fmla="*/ 48 h 54"/>
                  <a:gd name="T46" fmla="*/ 48 w 54"/>
                  <a:gd name="T47" fmla="*/ 41 h 54"/>
                  <a:gd name="T48" fmla="*/ 51 w 54"/>
                  <a:gd name="T49" fmla="*/ 34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7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0" name="Freeform 1327">
                <a:extLst>
                  <a:ext uri="{FF2B5EF4-FFF2-40B4-BE49-F238E27FC236}">
                    <a16:creationId xmlns:a16="http://schemas.microsoft.com/office/drawing/2014/main" id="{4CA1D268-2906-A225-8A00-664F26673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290"/>
                <a:ext cx="0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1 w 54"/>
                  <a:gd name="T5" fmla="*/ 17 h 54"/>
                  <a:gd name="T6" fmla="*/ 48 w 54"/>
                  <a:gd name="T7" fmla="*/ 10 h 54"/>
                  <a:gd name="T8" fmla="*/ 41 w 54"/>
                  <a:gd name="T9" fmla="*/ 3 h 54"/>
                  <a:gd name="T10" fmla="*/ 34 w 54"/>
                  <a:gd name="T11" fmla="*/ 0 h 54"/>
                  <a:gd name="T12" fmla="*/ 34 w 54"/>
                  <a:gd name="T13" fmla="*/ 0 h 54"/>
                  <a:gd name="T14" fmla="*/ 27 w 54"/>
                  <a:gd name="T15" fmla="*/ 0 h 54"/>
                  <a:gd name="T16" fmla="*/ 17 w 54"/>
                  <a:gd name="T17" fmla="*/ 0 h 54"/>
                  <a:gd name="T18" fmla="*/ 10 w 54"/>
                  <a:gd name="T19" fmla="*/ 3 h 54"/>
                  <a:gd name="T20" fmla="*/ 4 w 54"/>
                  <a:gd name="T21" fmla="*/ 10 h 54"/>
                  <a:gd name="T22" fmla="*/ 4 w 54"/>
                  <a:gd name="T23" fmla="*/ 10 h 54"/>
                  <a:gd name="T24" fmla="*/ 0 w 54"/>
                  <a:gd name="T25" fmla="*/ 17 h 54"/>
                  <a:gd name="T26" fmla="*/ 0 w 54"/>
                  <a:gd name="T27" fmla="*/ 27 h 54"/>
                  <a:gd name="T28" fmla="*/ 0 w 54"/>
                  <a:gd name="T29" fmla="*/ 34 h 54"/>
                  <a:gd name="T30" fmla="*/ 4 w 54"/>
                  <a:gd name="T31" fmla="*/ 41 h 54"/>
                  <a:gd name="T32" fmla="*/ 4 w 54"/>
                  <a:gd name="T33" fmla="*/ 41 h 54"/>
                  <a:gd name="T34" fmla="*/ 10 w 54"/>
                  <a:gd name="T35" fmla="*/ 48 h 54"/>
                  <a:gd name="T36" fmla="*/ 17 w 54"/>
                  <a:gd name="T37" fmla="*/ 51 h 54"/>
                  <a:gd name="T38" fmla="*/ 27 w 54"/>
                  <a:gd name="T39" fmla="*/ 54 h 54"/>
                  <a:gd name="T40" fmla="*/ 34 w 54"/>
                  <a:gd name="T41" fmla="*/ 51 h 54"/>
                  <a:gd name="T42" fmla="*/ 34 w 54"/>
                  <a:gd name="T43" fmla="*/ 51 h 54"/>
                  <a:gd name="T44" fmla="*/ 41 w 54"/>
                  <a:gd name="T45" fmla="*/ 48 h 54"/>
                  <a:gd name="T46" fmla="*/ 48 w 54"/>
                  <a:gd name="T47" fmla="*/ 41 h 54"/>
                  <a:gd name="T48" fmla="*/ 51 w 54"/>
                  <a:gd name="T49" fmla="*/ 34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7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" name="Freeform 1328">
                <a:extLst>
                  <a:ext uri="{FF2B5EF4-FFF2-40B4-BE49-F238E27FC236}">
                    <a16:creationId xmlns:a16="http://schemas.microsoft.com/office/drawing/2014/main" id="{C5E365BC-588C-0DFE-518B-F4EDCA64E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290"/>
                <a:ext cx="0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4 w 54"/>
                  <a:gd name="T5" fmla="*/ 17 h 54"/>
                  <a:gd name="T6" fmla="*/ 50 w 54"/>
                  <a:gd name="T7" fmla="*/ 10 h 54"/>
                  <a:gd name="T8" fmla="*/ 44 w 54"/>
                  <a:gd name="T9" fmla="*/ 3 h 54"/>
                  <a:gd name="T10" fmla="*/ 37 w 54"/>
                  <a:gd name="T11" fmla="*/ 0 h 54"/>
                  <a:gd name="T12" fmla="*/ 37 w 54"/>
                  <a:gd name="T13" fmla="*/ 0 h 54"/>
                  <a:gd name="T14" fmla="*/ 27 w 54"/>
                  <a:gd name="T15" fmla="*/ 0 h 54"/>
                  <a:gd name="T16" fmla="*/ 20 w 54"/>
                  <a:gd name="T17" fmla="*/ 0 h 54"/>
                  <a:gd name="T18" fmla="*/ 13 w 54"/>
                  <a:gd name="T19" fmla="*/ 3 h 54"/>
                  <a:gd name="T20" fmla="*/ 6 w 54"/>
                  <a:gd name="T21" fmla="*/ 10 h 54"/>
                  <a:gd name="T22" fmla="*/ 6 w 54"/>
                  <a:gd name="T23" fmla="*/ 10 h 54"/>
                  <a:gd name="T24" fmla="*/ 3 w 54"/>
                  <a:gd name="T25" fmla="*/ 17 h 54"/>
                  <a:gd name="T26" fmla="*/ 0 w 54"/>
                  <a:gd name="T27" fmla="*/ 27 h 54"/>
                  <a:gd name="T28" fmla="*/ 3 w 54"/>
                  <a:gd name="T29" fmla="*/ 34 h 54"/>
                  <a:gd name="T30" fmla="*/ 6 w 54"/>
                  <a:gd name="T31" fmla="*/ 41 h 54"/>
                  <a:gd name="T32" fmla="*/ 6 w 54"/>
                  <a:gd name="T33" fmla="*/ 41 h 54"/>
                  <a:gd name="T34" fmla="*/ 13 w 54"/>
                  <a:gd name="T35" fmla="*/ 48 h 54"/>
                  <a:gd name="T36" fmla="*/ 20 w 54"/>
                  <a:gd name="T37" fmla="*/ 51 h 54"/>
                  <a:gd name="T38" fmla="*/ 27 w 54"/>
                  <a:gd name="T39" fmla="*/ 54 h 54"/>
                  <a:gd name="T40" fmla="*/ 37 w 54"/>
                  <a:gd name="T41" fmla="*/ 51 h 54"/>
                  <a:gd name="T42" fmla="*/ 37 w 54"/>
                  <a:gd name="T43" fmla="*/ 51 h 54"/>
                  <a:gd name="T44" fmla="*/ 44 w 54"/>
                  <a:gd name="T45" fmla="*/ 48 h 54"/>
                  <a:gd name="T46" fmla="*/ 50 w 54"/>
                  <a:gd name="T47" fmla="*/ 41 h 54"/>
                  <a:gd name="T48" fmla="*/ 54 w 54"/>
                  <a:gd name="T49" fmla="*/ 34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17"/>
                    </a:lnTo>
                    <a:lnTo>
                      <a:pt x="50" y="10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3" y="3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3" y="17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13" y="48"/>
                    </a:lnTo>
                    <a:lnTo>
                      <a:pt x="20" y="51"/>
                    </a:lnTo>
                    <a:lnTo>
                      <a:pt x="27" y="54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8"/>
                    </a:lnTo>
                    <a:lnTo>
                      <a:pt x="50" y="41"/>
                    </a:lnTo>
                    <a:lnTo>
                      <a:pt x="54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" name="Freeform 1329">
                <a:extLst>
                  <a:ext uri="{FF2B5EF4-FFF2-40B4-BE49-F238E27FC236}">
                    <a16:creationId xmlns:a16="http://schemas.microsoft.com/office/drawing/2014/main" id="{6EEA10A5-2F93-433B-9313-A11E710B2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" y="301"/>
                <a:ext cx="52" cy="54"/>
              </a:xfrm>
              <a:custGeom>
                <a:avLst/>
                <a:gdLst>
                  <a:gd name="T0" fmla="*/ 51 w 51"/>
                  <a:gd name="T1" fmla="*/ 27 h 55"/>
                  <a:gd name="T2" fmla="*/ 51 w 51"/>
                  <a:gd name="T3" fmla="*/ 27 h 55"/>
                  <a:gd name="T4" fmla="*/ 51 w 51"/>
                  <a:gd name="T5" fmla="*/ 17 h 55"/>
                  <a:gd name="T6" fmla="*/ 48 w 51"/>
                  <a:gd name="T7" fmla="*/ 10 h 55"/>
                  <a:gd name="T8" fmla="*/ 41 w 51"/>
                  <a:gd name="T9" fmla="*/ 7 h 55"/>
                  <a:gd name="T10" fmla="*/ 34 w 51"/>
                  <a:gd name="T11" fmla="*/ 0 h 55"/>
                  <a:gd name="T12" fmla="*/ 34 w 51"/>
                  <a:gd name="T13" fmla="*/ 0 h 55"/>
                  <a:gd name="T14" fmla="*/ 24 w 51"/>
                  <a:gd name="T15" fmla="*/ 0 h 55"/>
                  <a:gd name="T16" fmla="*/ 17 w 51"/>
                  <a:gd name="T17" fmla="*/ 0 h 55"/>
                  <a:gd name="T18" fmla="*/ 11 w 51"/>
                  <a:gd name="T19" fmla="*/ 7 h 55"/>
                  <a:gd name="T20" fmla="*/ 4 w 51"/>
                  <a:gd name="T21" fmla="*/ 10 h 55"/>
                  <a:gd name="T22" fmla="*/ 4 w 51"/>
                  <a:gd name="T23" fmla="*/ 10 h 55"/>
                  <a:gd name="T24" fmla="*/ 0 w 51"/>
                  <a:gd name="T25" fmla="*/ 21 h 55"/>
                  <a:gd name="T26" fmla="*/ 0 w 51"/>
                  <a:gd name="T27" fmla="*/ 27 h 55"/>
                  <a:gd name="T28" fmla="*/ 0 w 51"/>
                  <a:gd name="T29" fmla="*/ 34 h 55"/>
                  <a:gd name="T30" fmla="*/ 4 w 51"/>
                  <a:gd name="T31" fmla="*/ 44 h 55"/>
                  <a:gd name="T32" fmla="*/ 4 w 51"/>
                  <a:gd name="T33" fmla="*/ 44 h 55"/>
                  <a:gd name="T34" fmla="*/ 11 w 51"/>
                  <a:gd name="T35" fmla="*/ 48 h 55"/>
                  <a:gd name="T36" fmla="*/ 17 w 51"/>
                  <a:gd name="T37" fmla="*/ 51 h 55"/>
                  <a:gd name="T38" fmla="*/ 24 w 51"/>
                  <a:gd name="T39" fmla="*/ 55 h 55"/>
                  <a:gd name="T40" fmla="*/ 34 w 51"/>
                  <a:gd name="T41" fmla="*/ 51 h 55"/>
                  <a:gd name="T42" fmla="*/ 34 w 51"/>
                  <a:gd name="T43" fmla="*/ 51 h 55"/>
                  <a:gd name="T44" fmla="*/ 41 w 51"/>
                  <a:gd name="T45" fmla="*/ 48 h 55"/>
                  <a:gd name="T46" fmla="*/ 48 w 51"/>
                  <a:gd name="T47" fmla="*/ 44 h 55"/>
                  <a:gd name="T48" fmla="*/ 51 w 51"/>
                  <a:gd name="T49" fmla="*/ 34 h 55"/>
                  <a:gd name="T50" fmla="*/ 51 w 51"/>
                  <a:gd name="T51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5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11" y="48"/>
                    </a:lnTo>
                    <a:lnTo>
                      <a:pt x="17" y="51"/>
                    </a:lnTo>
                    <a:lnTo>
                      <a:pt x="24" y="55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3" name="Freeform 1330">
                <a:extLst>
                  <a:ext uri="{FF2B5EF4-FFF2-40B4-BE49-F238E27FC236}">
                    <a16:creationId xmlns:a16="http://schemas.microsoft.com/office/drawing/2014/main" id="{25A12168-08FF-59BC-1FA3-7526498BF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" y="301"/>
                <a:ext cx="54" cy="54"/>
              </a:xfrm>
              <a:custGeom>
                <a:avLst/>
                <a:gdLst>
                  <a:gd name="T0" fmla="*/ 54 w 54"/>
                  <a:gd name="T1" fmla="*/ 27 h 55"/>
                  <a:gd name="T2" fmla="*/ 54 w 54"/>
                  <a:gd name="T3" fmla="*/ 27 h 55"/>
                  <a:gd name="T4" fmla="*/ 51 w 54"/>
                  <a:gd name="T5" fmla="*/ 17 h 55"/>
                  <a:gd name="T6" fmla="*/ 47 w 54"/>
                  <a:gd name="T7" fmla="*/ 10 h 55"/>
                  <a:gd name="T8" fmla="*/ 44 w 54"/>
                  <a:gd name="T9" fmla="*/ 7 h 55"/>
                  <a:gd name="T10" fmla="*/ 34 w 54"/>
                  <a:gd name="T11" fmla="*/ 0 h 55"/>
                  <a:gd name="T12" fmla="*/ 34 w 54"/>
                  <a:gd name="T13" fmla="*/ 0 h 55"/>
                  <a:gd name="T14" fmla="*/ 27 w 54"/>
                  <a:gd name="T15" fmla="*/ 0 h 55"/>
                  <a:gd name="T16" fmla="*/ 20 w 54"/>
                  <a:gd name="T17" fmla="*/ 0 h 55"/>
                  <a:gd name="T18" fmla="*/ 10 w 54"/>
                  <a:gd name="T19" fmla="*/ 7 h 55"/>
                  <a:gd name="T20" fmla="*/ 7 w 54"/>
                  <a:gd name="T21" fmla="*/ 10 h 55"/>
                  <a:gd name="T22" fmla="*/ 7 w 54"/>
                  <a:gd name="T23" fmla="*/ 10 h 55"/>
                  <a:gd name="T24" fmla="*/ 3 w 54"/>
                  <a:gd name="T25" fmla="*/ 21 h 55"/>
                  <a:gd name="T26" fmla="*/ 0 w 54"/>
                  <a:gd name="T27" fmla="*/ 27 h 55"/>
                  <a:gd name="T28" fmla="*/ 3 w 54"/>
                  <a:gd name="T29" fmla="*/ 34 h 55"/>
                  <a:gd name="T30" fmla="*/ 7 w 54"/>
                  <a:gd name="T31" fmla="*/ 44 h 55"/>
                  <a:gd name="T32" fmla="*/ 7 w 54"/>
                  <a:gd name="T33" fmla="*/ 44 h 55"/>
                  <a:gd name="T34" fmla="*/ 10 w 54"/>
                  <a:gd name="T35" fmla="*/ 48 h 55"/>
                  <a:gd name="T36" fmla="*/ 20 w 54"/>
                  <a:gd name="T37" fmla="*/ 51 h 55"/>
                  <a:gd name="T38" fmla="*/ 27 w 54"/>
                  <a:gd name="T39" fmla="*/ 55 h 55"/>
                  <a:gd name="T40" fmla="*/ 34 w 54"/>
                  <a:gd name="T41" fmla="*/ 51 h 55"/>
                  <a:gd name="T42" fmla="*/ 34 w 54"/>
                  <a:gd name="T43" fmla="*/ 51 h 55"/>
                  <a:gd name="T44" fmla="*/ 44 w 54"/>
                  <a:gd name="T45" fmla="*/ 48 h 55"/>
                  <a:gd name="T46" fmla="*/ 47 w 54"/>
                  <a:gd name="T47" fmla="*/ 44 h 55"/>
                  <a:gd name="T48" fmla="*/ 51 w 54"/>
                  <a:gd name="T49" fmla="*/ 34 h 55"/>
                  <a:gd name="T50" fmla="*/ 54 w 54"/>
                  <a:gd name="T51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5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17"/>
                    </a:lnTo>
                    <a:lnTo>
                      <a:pt x="47" y="10"/>
                    </a:lnTo>
                    <a:lnTo>
                      <a:pt x="44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3" y="21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0" y="48"/>
                    </a:lnTo>
                    <a:lnTo>
                      <a:pt x="20" y="51"/>
                    </a:lnTo>
                    <a:lnTo>
                      <a:pt x="27" y="55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4" y="48"/>
                    </a:lnTo>
                    <a:lnTo>
                      <a:pt x="47" y="44"/>
                    </a:lnTo>
                    <a:lnTo>
                      <a:pt x="51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4" name="Freeform 1331">
                <a:extLst>
                  <a:ext uri="{FF2B5EF4-FFF2-40B4-BE49-F238E27FC236}">
                    <a16:creationId xmlns:a16="http://schemas.microsoft.com/office/drawing/2014/main" id="{7C86409B-CBB1-12E1-907E-7BA59B644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7" y="301"/>
                <a:ext cx="50" cy="54"/>
              </a:xfrm>
              <a:custGeom>
                <a:avLst/>
                <a:gdLst>
                  <a:gd name="T0" fmla="*/ 50 w 50"/>
                  <a:gd name="T1" fmla="*/ 27 h 55"/>
                  <a:gd name="T2" fmla="*/ 50 w 50"/>
                  <a:gd name="T3" fmla="*/ 27 h 55"/>
                  <a:gd name="T4" fmla="*/ 50 w 50"/>
                  <a:gd name="T5" fmla="*/ 17 h 55"/>
                  <a:gd name="T6" fmla="*/ 47 w 50"/>
                  <a:gd name="T7" fmla="*/ 10 h 55"/>
                  <a:gd name="T8" fmla="*/ 40 w 50"/>
                  <a:gd name="T9" fmla="*/ 7 h 55"/>
                  <a:gd name="T10" fmla="*/ 33 w 50"/>
                  <a:gd name="T11" fmla="*/ 0 h 55"/>
                  <a:gd name="T12" fmla="*/ 33 w 50"/>
                  <a:gd name="T13" fmla="*/ 0 h 55"/>
                  <a:gd name="T14" fmla="*/ 27 w 50"/>
                  <a:gd name="T15" fmla="*/ 0 h 55"/>
                  <a:gd name="T16" fmla="*/ 16 w 50"/>
                  <a:gd name="T17" fmla="*/ 0 h 55"/>
                  <a:gd name="T18" fmla="*/ 10 w 50"/>
                  <a:gd name="T19" fmla="*/ 7 h 55"/>
                  <a:gd name="T20" fmla="*/ 3 w 50"/>
                  <a:gd name="T21" fmla="*/ 10 h 55"/>
                  <a:gd name="T22" fmla="*/ 3 w 50"/>
                  <a:gd name="T23" fmla="*/ 10 h 55"/>
                  <a:gd name="T24" fmla="*/ 0 w 50"/>
                  <a:gd name="T25" fmla="*/ 21 h 55"/>
                  <a:gd name="T26" fmla="*/ 0 w 50"/>
                  <a:gd name="T27" fmla="*/ 27 h 55"/>
                  <a:gd name="T28" fmla="*/ 0 w 50"/>
                  <a:gd name="T29" fmla="*/ 34 h 55"/>
                  <a:gd name="T30" fmla="*/ 3 w 50"/>
                  <a:gd name="T31" fmla="*/ 44 h 55"/>
                  <a:gd name="T32" fmla="*/ 3 w 50"/>
                  <a:gd name="T33" fmla="*/ 44 h 55"/>
                  <a:gd name="T34" fmla="*/ 10 w 50"/>
                  <a:gd name="T35" fmla="*/ 48 h 55"/>
                  <a:gd name="T36" fmla="*/ 16 w 50"/>
                  <a:gd name="T37" fmla="*/ 51 h 55"/>
                  <a:gd name="T38" fmla="*/ 27 w 50"/>
                  <a:gd name="T39" fmla="*/ 55 h 55"/>
                  <a:gd name="T40" fmla="*/ 33 w 50"/>
                  <a:gd name="T41" fmla="*/ 51 h 55"/>
                  <a:gd name="T42" fmla="*/ 33 w 50"/>
                  <a:gd name="T43" fmla="*/ 51 h 55"/>
                  <a:gd name="T44" fmla="*/ 40 w 50"/>
                  <a:gd name="T45" fmla="*/ 48 h 55"/>
                  <a:gd name="T46" fmla="*/ 47 w 50"/>
                  <a:gd name="T47" fmla="*/ 44 h 55"/>
                  <a:gd name="T48" fmla="*/ 50 w 50"/>
                  <a:gd name="T49" fmla="*/ 34 h 55"/>
                  <a:gd name="T50" fmla="*/ 50 w 50"/>
                  <a:gd name="T51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55">
                    <a:moveTo>
                      <a:pt x="50" y="27"/>
                    </a:moveTo>
                    <a:lnTo>
                      <a:pt x="50" y="27"/>
                    </a:lnTo>
                    <a:lnTo>
                      <a:pt x="50" y="17"/>
                    </a:lnTo>
                    <a:lnTo>
                      <a:pt x="47" y="10"/>
                    </a:lnTo>
                    <a:lnTo>
                      <a:pt x="40" y="7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10" y="7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10" y="48"/>
                    </a:lnTo>
                    <a:lnTo>
                      <a:pt x="16" y="51"/>
                    </a:lnTo>
                    <a:lnTo>
                      <a:pt x="27" y="55"/>
                    </a:lnTo>
                    <a:lnTo>
                      <a:pt x="33" y="51"/>
                    </a:lnTo>
                    <a:lnTo>
                      <a:pt x="33" y="51"/>
                    </a:lnTo>
                    <a:lnTo>
                      <a:pt x="40" y="48"/>
                    </a:lnTo>
                    <a:lnTo>
                      <a:pt x="47" y="44"/>
                    </a:lnTo>
                    <a:lnTo>
                      <a:pt x="50" y="34"/>
                    </a:lnTo>
                    <a:lnTo>
                      <a:pt x="50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5" name="Freeform 1332">
                <a:extLst>
                  <a:ext uri="{FF2B5EF4-FFF2-40B4-BE49-F238E27FC236}">
                    <a16:creationId xmlns:a16="http://schemas.microsoft.com/office/drawing/2014/main" id="{C9D5C685-8867-CEF2-894A-004A3DE7F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7" y="301"/>
                <a:ext cx="50" cy="54"/>
              </a:xfrm>
              <a:custGeom>
                <a:avLst/>
                <a:gdLst>
                  <a:gd name="T0" fmla="*/ 50 w 50"/>
                  <a:gd name="T1" fmla="*/ 27 h 55"/>
                  <a:gd name="T2" fmla="*/ 50 w 50"/>
                  <a:gd name="T3" fmla="*/ 27 h 55"/>
                  <a:gd name="T4" fmla="*/ 50 w 50"/>
                  <a:gd name="T5" fmla="*/ 17 h 55"/>
                  <a:gd name="T6" fmla="*/ 47 w 50"/>
                  <a:gd name="T7" fmla="*/ 10 h 55"/>
                  <a:gd name="T8" fmla="*/ 40 w 50"/>
                  <a:gd name="T9" fmla="*/ 7 h 55"/>
                  <a:gd name="T10" fmla="*/ 33 w 50"/>
                  <a:gd name="T11" fmla="*/ 0 h 55"/>
                  <a:gd name="T12" fmla="*/ 33 w 50"/>
                  <a:gd name="T13" fmla="*/ 0 h 55"/>
                  <a:gd name="T14" fmla="*/ 27 w 50"/>
                  <a:gd name="T15" fmla="*/ 0 h 55"/>
                  <a:gd name="T16" fmla="*/ 16 w 50"/>
                  <a:gd name="T17" fmla="*/ 0 h 55"/>
                  <a:gd name="T18" fmla="*/ 10 w 50"/>
                  <a:gd name="T19" fmla="*/ 7 h 55"/>
                  <a:gd name="T20" fmla="*/ 3 w 50"/>
                  <a:gd name="T21" fmla="*/ 10 h 55"/>
                  <a:gd name="T22" fmla="*/ 3 w 50"/>
                  <a:gd name="T23" fmla="*/ 10 h 55"/>
                  <a:gd name="T24" fmla="*/ 0 w 50"/>
                  <a:gd name="T25" fmla="*/ 21 h 55"/>
                  <a:gd name="T26" fmla="*/ 0 w 50"/>
                  <a:gd name="T27" fmla="*/ 27 h 55"/>
                  <a:gd name="T28" fmla="*/ 0 w 50"/>
                  <a:gd name="T29" fmla="*/ 34 h 55"/>
                  <a:gd name="T30" fmla="*/ 3 w 50"/>
                  <a:gd name="T31" fmla="*/ 44 h 55"/>
                  <a:gd name="T32" fmla="*/ 3 w 50"/>
                  <a:gd name="T33" fmla="*/ 44 h 55"/>
                  <a:gd name="T34" fmla="*/ 10 w 50"/>
                  <a:gd name="T35" fmla="*/ 48 h 55"/>
                  <a:gd name="T36" fmla="*/ 16 w 50"/>
                  <a:gd name="T37" fmla="*/ 51 h 55"/>
                  <a:gd name="T38" fmla="*/ 27 w 50"/>
                  <a:gd name="T39" fmla="*/ 55 h 55"/>
                  <a:gd name="T40" fmla="*/ 33 w 50"/>
                  <a:gd name="T41" fmla="*/ 51 h 55"/>
                  <a:gd name="T42" fmla="*/ 33 w 50"/>
                  <a:gd name="T43" fmla="*/ 51 h 55"/>
                  <a:gd name="T44" fmla="*/ 40 w 50"/>
                  <a:gd name="T45" fmla="*/ 48 h 55"/>
                  <a:gd name="T46" fmla="*/ 47 w 50"/>
                  <a:gd name="T47" fmla="*/ 44 h 55"/>
                  <a:gd name="T48" fmla="*/ 50 w 50"/>
                  <a:gd name="T49" fmla="*/ 34 h 55"/>
                  <a:gd name="T50" fmla="*/ 50 w 50"/>
                  <a:gd name="T51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55">
                    <a:moveTo>
                      <a:pt x="50" y="27"/>
                    </a:moveTo>
                    <a:lnTo>
                      <a:pt x="50" y="27"/>
                    </a:lnTo>
                    <a:lnTo>
                      <a:pt x="50" y="17"/>
                    </a:lnTo>
                    <a:lnTo>
                      <a:pt x="47" y="10"/>
                    </a:lnTo>
                    <a:lnTo>
                      <a:pt x="40" y="7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10" y="7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10" y="48"/>
                    </a:lnTo>
                    <a:lnTo>
                      <a:pt x="16" y="51"/>
                    </a:lnTo>
                    <a:lnTo>
                      <a:pt x="27" y="55"/>
                    </a:lnTo>
                    <a:lnTo>
                      <a:pt x="33" y="51"/>
                    </a:lnTo>
                    <a:lnTo>
                      <a:pt x="33" y="51"/>
                    </a:lnTo>
                    <a:lnTo>
                      <a:pt x="40" y="48"/>
                    </a:lnTo>
                    <a:lnTo>
                      <a:pt x="47" y="44"/>
                    </a:lnTo>
                    <a:lnTo>
                      <a:pt x="50" y="34"/>
                    </a:lnTo>
                    <a:lnTo>
                      <a:pt x="50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6" name="Freeform 1333">
                <a:extLst>
                  <a:ext uri="{FF2B5EF4-FFF2-40B4-BE49-F238E27FC236}">
                    <a16:creationId xmlns:a16="http://schemas.microsoft.com/office/drawing/2014/main" id="{4CE842BD-1825-FF08-A924-D96C9D96F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7" y="301"/>
                <a:ext cx="50" cy="54"/>
              </a:xfrm>
              <a:custGeom>
                <a:avLst/>
                <a:gdLst>
                  <a:gd name="T0" fmla="*/ 50 w 50"/>
                  <a:gd name="T1" fmla="*/ 27 h 55"/>
                  <a:gd name="T2" fmla="*/ 50 w 50"/>
                  <a:gd name="T3" fmla="*/ 27 h 55"/>
                  <a:gd name="T4" fmla="*/ 50 w 50"/>
                  <a:gd name="T5" fmla="*/ 17 h 55"/>
                  <a:gd name="T6" fmla="*/ 47 w 50"/>
                  <a:gd name="T7" fmla="*/ 10 h 55"/>
                  <a:gd name="T8" fmla="*/ 40 w 50"/>
                  <a:gd name="T9" fmla="*/ 7 h 55"/>
                  <a:gd name="T10" fmla="*/ 33 w 50"/>
                  <a:gd name="T11" fmla="*/ 0 h 55"/>
                  <a:gd name="T12" fmla="*/ 33 w 50"/>
                  <a:gd name="T13" fmla="*/ 0 h 55"/>
                  <a:gd name="T14" fmla="*/ 27 w 50"/>
                  <a:gd name="T15" fmla="*/ 0 h 55"/>
                  <a:gd name="T16" fmla="*/ 16 w 50"/>
                  <a:gd name="T17" fmla="*/ 0 h 55"/>
                  <a:gd name="T18" fmla="*/ 10 w 50"/>
                  <a:gd name="T19" fmla="*/ 7 h 55"/>
                  <a:gd name="T20" fmla="*/ 3 w 50"/>
                  <a:gd name="T21" fmla="*/ 10 h 55"/>
                  <a:gd name="T22" fmla="*/ 3 w 50"/>
                  <a:gd name="T23" fmla="*/ 10 h 55"/>
                  <a:gd name="T24" fmla="*/ 0 w 50"/>
                  <a:gd name="T25" fmla="*/ 21 h 55"/>
                  <a:gd name="T26" fmla="*/ 0 w 50"/>
                  <a:gd name="T27" fmla="*/ 27 h 55"/>
                  <a:gd name="T28" fmla="*/ 0 w 50"/>
                  <a:gd name="T29" fmla="*/ 34 h 55"/>
                  <a:gd name="T30" fmla="*/ 3 w 50"/>
                  <a:gd name="T31" fmla="*/ 44 h 55"/>
                  <a:gd name="T32" fmla="*/ 3 w 50"/>
                  <a:gd name="T33" fmla="*/ 44 h 55"/>
                  <a:gd name="T34" fmla="*/ 10 w 50"/>
                  <a:gd name="T35" fmla="*/ 48 h 55"/>
                  <a:gd name="T36" fmla="*/ 16 w 50"/>
                  <a:gd name="T37" fmla="*/ 51 h 55"/>
                  <a:gd name="T38" fmla="*/ 27 w 50"/>
                  <a:gd name="T39" fmla="*/ 55 h 55"/>
                  <a:gd name="T40" fmla="*/ 33 w 50"/>
                  <a:gd name="T41" fmla="*/ 51 h 55"/>
                  <a:gd name="T42" fmla="*/ 33 w 50"/>
                  <a:gd name="T43" fmla="*/ 51 h 55"/>
                  <a:gd name="T44" fmla="*/ 40 w 50"/>
                  <a:gd name="T45" fmla="*/ 48 h 55"/>
                  <a:gd name="T46" fmla="*/ 47 w 50"/>
                  <a:gd name="T47" fmla="*/ 44 h 55"/>
                  <a:gd name="T48" fmla="*/ 50 w 50"/>
                  <a:gd name="T49" fmla="*/ 34 h 55"/>
                  <a:gd name="T50" fmla="*/ 50 w 50"/>
                  <a:gd name="T51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55">
                    <a:moveTo>
                      <a:pt x="50" y="27"/>
                    </a:moveTo>
                    <a:lnTo>
                      <a:pt x="50" y="27"/>
                    </a:lnTo>
                    <a:lnTo>
                      <a:pt x="50" y="17"/>
                    </a:lnTo>
                    <a:lnTo>
                      <a:pt x="47" y="10"/>
                    </a:lnTo>
                    <a:lnTo>
                      <a:pt x="40" y="7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10" y="7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10" y="48"/>
                    </a:lnTo>
                    <a:lnTo>
                      <a:pt x="16" y="51"/>
                    </a:lnTo>
                    <a:lnTo>
                      <a:pt x="27" y="55"/>
                    </a:lnTo>
                    <a:lnTo>
                      <a:pt x="33" y="51"/>
                    </a:lnTo>
                    <a:lnTo>
                      <a:pt x="33" y="51"/>
                    </a:lnTo>
                    <a:lnTo>
                      <a:pt x="40" y="48"/>
                    </a:lnTo>
                    <a:lnTo>
                      <a:pt x="47" y="44"/>
                    </a:lnTo>
                    <a:lnTo>
                      <a:pt x="50" y="34"/>
                    </a:lnTo>
                    <a:lnTo>
                      <a:pt x="50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7" name="Freeform 1334">
                <a:extLst>
                  <a:ext uri="{FF2B5EF4-FFF2-40B4-BE49-F238E27FC236}">
                    <a16:creationId xmlns:a16="http://schemas.microsoft.com/office/drawing/2014/main" id="{EBF125ED-77BB-C9DE-555A-5A8007458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9" y="309"/>
                <a:ext cx="54" cy="56"/>
              </a:xfrm>
              <a:custGeom>
                <a:avLst/>
                <a:gdLst>
                  <a:gd name="T0" fmla="*/ 54 w 54"/>
                  <a:gd name="T1" fmla="*/ 28 h 55"/>
                  <a:gd name="T2" fmla="*/ 54 w 54"/>
                  <a:gd name="T3" fmla="*/ 28 h 55"/>
                  <a:gd name="T4" fmla="*/ 54 w 54"/>
                  <a:gd name="T5" fmla="*/ 21 h 55"/>
                  <a:gd name="T6" fmla="*/ 51 w 54"/>
                  <a:gd name="T7" fmla="*/ 11 h 55"/>
                  <a:gd name="T8" fmla="*/ 44 w 54"/>
                  <a:gd name="T9" fmla="*/ 7 h 55"/>
                  <a:gd name="T10" fmla="*/ 37 w 54"/>
                  <a:gd name="T11" fmla="*/ 4 h 55"/>
                  <a:gd name="T12" fmla="*/ 37 w 54"/>
                  <a:gd name="T13" fmla="*/ 4 h 55"/>
                  <a:gd name="T14" fmla="*/ 27 w 54"/>
                  <a:gd name="T15" fmla="*/ 0 h 55"/>
                  <a:gd name="T16" fmla="*/ 20 w 54"/>
                  <a:gd name="T17" fmla="*/ 4 h 55"/>
                  <a:gd name="T18" fmla="*/ 13 w 54"/>
                  <a:gd name="T19" fmla="*/ 7 h 55"/>
                  <a:gd name="T20" fmla="*/ 7 w 54"/>
                  <a:gd name="T21" fmla="*/ 11 h 55"/>
                  <a:gd name="T22" fmla="*/ 7 w 54"/>
                  <a:gd name="T23" fmla="*/ 11 h 55"/>
                  <a:gd name="T24" fmla="*/ 3 w 54"/>
                  <a:gd name="T25" fmla="*/ 21 h 55"/>
                  <a:gd name="T26" fmla="*/ 0 w 54"/>
                  <a:gd name="T27" fmla="*/ 28 h 55"/>
                  <a:gd name="T28" fmla="*/ 3 w 54"/>
                  <a:gd name="T29" fmla="*/ 34 h 55"/>
                  <a:gd name="T30" fmla="*/ 7 w 54"/>
                  <a:gd name="T31" fmla="*/ 45 h 55"/>
                  <a:gd name="T32" fmla="*/ 7 w 54"/>
                  <a:gd name="T33" fmla="*/ 45 h 55"/>
                  <a:gd name="T34" fmla="*/ 13 w 54"/>
                  <a:gd name="T35" fmla="*/ 48 h 55"/>
                  <a:gd name="T36" fmla="*/ 20 w 54"/>
                  <a:gd name="T37" fmla="*/ 51 h 55"/>
                  <a:gd name="T38" fmla="*/ 27 w 54"/>
                  <a:gd name="T39" fmla="*/ 55 h 55"/>
                  <a:gd name="T40" fmla="*/ 37 w 54"/>
                  <a:gd name="T41" fmla="*/ 51 h 55"/>
                  <a:gd name="T42" fmla="*/ 37 w 54"/>
                  <a:gd name="T43" fmla="*/ 51 h 55"/>
                  <a:gd name="T44" fmla="*/ 44 w 54"/>
                  <a:gd name="T45" fmla="*/ 48 h 55"/>
                  <a:gd name="T46" fmla="*/ 51 w 54"/>
                  <a:gd name="T47" fmla="*/ 45 h 55"/>
                  <a:gd name="T48" fmla="*/ 54 w 54"/>
                  <a:gd name="T49" fmla="*/ 34 h 55"/>
                  <a:gd name="T50" fmla="*/ 54 w 54"/>
                  <a:gd name="T51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5">
                    <a:moveTo>
                      <a:pt x="54" y="28"/>
                    </a:moveTo>
                    <a:lnTo>
                      <a:pt x="54" y="28"/>
                    </a:lnTo>
                    <a:lnTo>
                      <a:pt x="54" y="21"/>
                    </a:lnTo>
                    <a:lnTo>
                      <a:pt x="51" y="11"/>
                    </a:lnTo>
                    <a:lnTo>
                      <a:pt x="44" y="7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27" y="0"/>
                    </a:lnTo>
                    <a:lnTo>
                      <a:pt x="20" y="4"/>
                    </a:lnTo>
                    <a:lnTo>
                      <a:pt x="13" y="7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3" y="21"/>
                    </a:lnTo>
                    <a:lnTo>
                      <a:pt x="0" y="28"/>
                    </a:lnTo>
                    <a:lnTo>
                      <a:pt x="3" y="34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13" y="48"/>
                    </a:lnTo>
                    <a:lnTo>
                      <a:pt x="20" y="51"/>
                    </a:lnTo>
                    <a:lnTo>
                      <a:pt x="27" y="55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8"/>
                    </a:lnTo>
                    <a:lnTo>
                      <a:pt x="51" y="45"/>
                    </a:lnTo>
                    <a:lnTo>
                      <a:pt x="54" y="34"/>
                    </a:lnTo>
                    <a:lnTo>
                      <a:pt x="54" y="28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8" name="Freeform 1335">
                <a:extLst>
                  <a:ext uri="{FF2B5EF4-FFF2-40B4-BE49-F238E27FC236}">
                    <a16:creationId xmlns:a16="http://schemas.microsoft.com/office/drawing/2014/main" id="{327D328C-E0E8-FD61-C858-30EC273AD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9" y="309"/>
                <a:ext cx="54" cy="56"/>
              </a:xfrm>
              <a:custGeom>
                <a:avLst/>
                <a:gdLst>
                  <a:gd name="T0" fmla="*/ 54 w 54"/>
                  <a:gd name="T1" fmla="*/ 28 h 55"/>
                  <a:gd name="T2" fmla="*/ 54 w 54"/>
                  <a:gd name="T3" fmla="*/ 28 h 55"/>
                  <a:gd name="T4" fmla="*/ 54 w 54"/>
                  <a:gd name="T5" fmla="*/ 21 h 55"/>
                  <a:gd name="T6" fmla="*/ 51 w 54"/>
                  <a:gd name="T7" fmla="*/ 11 h 55"/>
                  <a:gd name="T8" fmla="*/ 44 w 54"/>
                  <a:gd name="T9" fmla="*/ 7 h 55"/>
                  <a:gd name="T10" fmla="*/ 37 w 54"/>
                  <a:gd name="T11" fmla="*/ 4 h 55"/>
                  <a:gd name="T12" fmla="*/ 37 w 54"/>
                  <a:gd name="T13" fmla="*/ 4 h 55"/>
                  <a:gd name="T14" fmla="*/ 27 w 54"/>
                  <a:gd name="T15" fmla="*/ 0 h 55"/>
                  <a:gd name="T16" fmla="*/ 20 w 54"/>
                  <a:gd name="T17" fmla="*/ 4 h 55"/>
                  <a:gd name="T18" fmla="*/ 14 w 54"/>
                  <a:gd name="T19" fmla="*/ 7 h 55"/>
                  <a:gd name="T20" fmla="*/ 7 w 54"/>
                  <a:gd name="T21" fmla="*/ 11 h 55"/>
                  <a:gd name="T22" fmla="*/ 7 w 54"/>
                  <a:gd name="T23" fmla="*/ 11 h 55"/>
                  <a:gd name="T24" fmla="*/ 3 w 54"/>
                  <a:gd name="T25" fmla="*/ 21 h 55"/>
                  <a:gd name="T26" fmla="*/ 0 w 54"/>
                  <a:gd name="T27" fmla="*/ 28 h 55"/>
                  <a:gd name="T28" fmla="*/ 3 w 54"/>
                  <a:gd name="T29" fmla="*/ 34 h 55"/>
                  <a:gd name="T30" fmla="*/ 7 w 54"/>
                  <a:gd name="T31" fmla="*/ 45 h 55"/>
                  <a:gd name="T32" fmla="*/ 7 w 54"/>
                  <a:gd name="T33" fmla="*/ 45 h 55"/>
                  <a:gd name="T34" fmla="*/ 14 w 54"/>
                  <a:gd name="T35" fmla="*/ 48 h 55"/>
                  <a:gd name="T36" fmla="*/ 20 w 54"/>
                  <a:gd name="T37" fmla="*/ 51 h 55"/>
                  <a:gd name="T38" fmla="*/ 27 w 54"/>
                  <a:gd name="T39" fmla="*/ 55 h 55"/>
                  <a:gd name="T40" fmla="*/ 37 w 54"/>
                  <a:gd name="T41" fmla="*/ 51 h 55"/>
                  <a:gd name="T42" fmla="*/ 37 w 54"/>
                  <a:gd name="T43" fmla="*/ 51 h 55"/>
                  <a:gd name="T44" fmla="*/ 44 w 54"/>
                  <a:gd name="T45" fmla="*/ 48 h 55"/>
                  <a:gd name="T46" fmla="*/ 51 w 54"/>
                  <a:gd name="T47" fmla="*/ 45 h 55"/>
                  <a:gd name="T48" fmla="*/ 54 w 54"/>
                  <a:gd name="T49" fmla="*/ 34 h 55"/>
                  <a:gd name="T50" fmla="*/ 54 w 54"/>
                  <a:gd name="T51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5">
                    <a:moveTo>
                      <a:pt x="54" y="28"/>
                    </a:moveTo>
                    <a:lnTo>
                      <a:pt x="54" y="28"/>
                    </a:lnTo>
                    <a:lnTo>
                      <a:pt x="54" y="21"/>
                    </a:lnTo>
                    <a:lnTo>
                      <a:pt x="51" y="11"/>
                    </a:lnTo>
                    <a:lnTo>
                      <a:pt x="44" y="7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27" y="0"/>
                    </a:lnTo>
                    <a:lnTo>
                      <a:pt x="20" y="4"/>
                    </a:lnTo>
                    <a:lnTo>
                      <a:pt x="14" y="7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3" y="21"/>
                    </a:lnTo>
                    <a:lnTo>
                      <a:pt x="0" y="28"/>
                    </a:lnTo>
                    <a:lnTo>
                      <a:pt x="3" y="34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14" y="48"/>
                    </a:lnTo>
                    <a:lnTo>
                      <a:pt x="20" y="51"/>
                    </a:lnTo>
                    <a:lnTo>
                      <a:pt x="27" y="55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8"/>
                    </a:lnTo>
                    <a:lnTo>
                      <a:pt x="51" y="45"/>
                    </a:lnTo>
                    <a:lnTo>
                      <a:pt x="54" y="34"/>
                    </a:lnTo>
                    <a:lnTo>
                      <a:pt x="54" y="28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9" name="Freeform 1336">
                <a:extLst>
                  <a:ext uri="{FF2B5EF4-FFF2-40B4-BE49-F238E27FC236}">
                    <a16:creationId xmlns:a16="http://schemas.microsoft.com/office/drawing/2014/main" id="{37972F4C-98B1-D4AA-D936-F14D21B24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3" y="309"/>
                <a:ext cx="42" cy="56"/>
              </a:xfrm>
              <a:custGeom>
                <a:avLst/>
                <a:gdLst>
                  <a:gd name="T0" fmla="*/ 51 w 51"/>
                  <a:gd name="T1" fmla="*/ 28 h 55"/>
                  <a:gd name="T2" fmla="*/ 51 w 51"/>
                  <a:gd name="T3" fmla="*/ 28 h 55"/>
                  <a:gd name="T4" fmla="*/ 51 w 51"/>
                  <a:gd name="T5" fmla="*/ 21 h 55"/>
                  <a:gd name="T6" fmla="*/ 47 w 51"/>
                  <a:gd name="T7" fmla="*/ 11 h 55"/>
                  <a:gd name="T8" fmla="*/ 41 w 51"/>
                  <a:gd name="T9" fmla="*/ 7 h 55"/>
                  <a:gd name="T10" fmla="*/ 34 w 51"/>
                  <a:gd name="T11" fmla="*/ 4 h 55"/>
                  <a:gd name="T12" fmla="*/ 34 w 51"/>
                  <a:gd name="T13" fmla="*/ 4 h 55"/>
                  <a:gd name="T14" fmla="*/ 27 w 51"/>
                  <a:gd name="T15" fmla="*/ 0 h 55"/>
                  <a:gd name="T16" fmla="*/ 17 w 51"/>
                  <a:gd name="T17" fmla="*/ 4 h 55"/>
                  <a:gd name="T18" fmla="*/ 10 w 51"/>
                  <a:gd name="T19" fmla="*/ 7 h 55"/>
                  <a:gd name="T20" fmla="*/ 3 w 51"/>
                  <a:gd name="T21" fmla="*/ 11 h 55"/>
                  <a:gd name="T22" fmla="*/ 3 w 51"/>
                  <a:gd name="T23" fmla="*/ 11 h 55"/>
                  <a:gd name="T24" fmla="*/ 0 w 51"/>
                  <a:gd name="T25" fmla="*/ 21 h 55"/>
                  <a:gd name="T26" fmla="*/ 0 w 51"/>
                  <a:gd name="T27" fmla="*/ 28 h 55"/>
                  <a:gd name="T28" fmla="*/ 0 w 51"/>
                  <a:gd name="T29" fmla="*/ 34 h 55"/>
                  <a:gd name="T30" fmla="*/ 3 w 51"/>
                  <a:gd name="T31" fmla="*/ 45 h 55"/>
                  <a:gd name="T32" fmla="*/ 3 w 51"/>
                  <a:gd name="T33" fmla="*/ 45 h 55"/>
                  <a:gd name="T34" fmla="*/ 10 w 51"/>
                  <a:gd name="T35" fmla="*/ 48 h 55"/>
                  <a:gd name="T36" fmla="*/ 17 w 51"/>
                  <a:gd name="T37" fmla="*/ 51 h 55"/>
                  <a:gd name="T38" fmla="*/ 27 w 51"/>
                  <a:gd name="T39" fmla="*/ 55 h 55"/>
                  <a:gd name="T40" fmla="*/ 34 w 51"/>
                  <a:gd name="T41" fmla="*/ 51 h 55"/>
                  <a:gd name="T42" fmla="*/ 34 w 51"/>
                  <a:gd name="T43" fmla="*/ 51 h 55"/>
                  <a:gd name="T44" fmla="*/ 41 w 51"/>
                  <a:gd name="T45" fmla="*/ 48 h 55"/>
                  <a:gd name="T46" fmla="*/ 47 w 51"/>
                  <a:gd name="T47" fmla="*/ 45 h 55"/>
                  <a:gd name="T48" fmla="*/ 51 w 51"/>
                  <a:gd name="T49" fmla="*/ 34 h 55"/>
                  <a:gd name="T50" fmla="*/ 51 w 51"/>
                  <a:gd name="T51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5">
                    <a:moveTo>
                      <a:pt x="51" y="28"/>
                    </a:moveTo>
                    <a:lnTo>
                      <a:pt x="51" y="28"/>
                    </a:lnTo>
                    <a:lnTo>
                      <a:pt x="51" y="21"/>
                    </a:lnTo>
                    <a:lnTo>
                      <a:pt x="47" y="11"/>
                    </a:lnTo>
                    <a:lnTo>
                      <a:pt x="41" y="7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7" y="0"/>
                    </a:lnTo>
                    <a:lnTo>
                      <a:pt x="17" y="4"/>
                    </a:lnTo>
                    <a:lnTo>
                      <a:pt x="10" y="7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7" y="55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7" y="45"/>
                    </a:lnTo>
                    <a:lnTo>
                      <a:pt x="51" y="34"/>
                    </a:lnTo>
                    <a:lnTo>
                      <a:pt x="51" y="28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0" name="Freeform 1337">
                <a:extLst>
                  <a:ext uri="{FF2B5EF4-FFF2-40B4-BE49-F238E27FC236}">
                    <a16:creationId xmlns:a16="http://schemas.microsoft.com/office/drawing/2014/main" id="{0E36167B-9682-65CA-6A41-B3823FEC7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7" y="309"/>
                <a:ext cx="38" cy="56"/>
              </a:xfrm>
              <a:custGeom>
                <a:avLst/>
                <a:gdLst>
                  <a:gd name="T0" fmla="*/ 55 w 55"/>
                  <a:gd name="T1" fmla="*/ 28 h 55"/>
                  <a:gd name="T2" fmla="*/ 55 w 55"/>
                  <a:gd name="T3" fmla="*/ 28 h 55"/>
                  <a:gd name="T4" fmla="*/ 55 w 55"/>
                  <a:gd name="T5" fmla="*/ 21 h 55"/>
                  <a:gd name="T6" fmla="*/ 48 w 55"/>
                  <a:gd name="T7" fmla="*/ 11 h 55"/>
                  <a:gd name="T8" fmla="*/ 44 w 55"/>
                  <a:gd name="T9" fmla="*/ 7 h 55"/>
                  <a:gd name="T10" fmla="*/ 38 w 55"/>
                  <a:gd name="T11" fmla="*/ 4 h 55"/>
                  <a:gd name="T12" fmla="*/ 38 w 55"/>
                  <a:gd name="T13" fmla="*/ 4 h 55"/>
                  <a:gd name="T14" fmla="*/ 27 w 55"/>
                  <a:gd name="T15" fmla="*/ 0 h 55"/>
                  <a:gd name="T16" fmla="*/ 21 w 55"/>
                  <a:gd name="T17" fmla="*/ 4 h 55"/>
                  <a:gd name="T18" fmla="*/ 14 w 55"/>
                  <a:gd name="T19" fmla="*/ 7 h 55"/>
                  <a:gd name="T20" fmla="*/ 7 w 55"/>
                  <a:gd name="T21" fmla="*/ 11 h 55"/>
                  <a:gd name="T22" fmla="*/ 7 w 55"/>
                  <a:gd name="T23" fmla="*/ 11 h 55"/>
                  <a:gd name="T24" fmla="*/ 4 w 55"/>
                  <a:gd name="T25" fmla="*/ 21 h 55"/>
                  <a:gd name="T26" fmla="*/ 0 w 55"/>
                  <a:gd name="T27" fmla="*/ 28 h 55"/>
                  <a:gd name="T28" fmla="*/ 4 w 55"/>
                  <a:gd name="T29" fmla="*/ 34 h 55"/>
                  <a:gd name="T30" fmla="*/ 7 w 55"/>
                  <a:gd name="T31" fmla="*/ 45 h 55"/>
                  <a:gd name="T32" fmla="*/ 7 w 55"/>
                  <a:gd name="T33" fmla="*/ 45 h 55"/>
                  <a:gd name="T34" fmla="*/ 14 w 55"/>
                  <a:gd name="T35" fmla="*/ 48 h 55"/>
                  <a:gd name="T36" fmla="*/ 21 w 55"/>
                  <a:gd name="T37" fmla="*/ 51 h 55"/>
                  <a:gd name="T38" fmla="*/ 27 w 55"/>
                  <a:gd name="T39" fmla="*/ 55 h 55"/>
                  <a:gd name="T40" fmla="*/ 38 w 55"/>
                  <a:gd name="T41" fmla="*/ 51 h 55"/>
                  <a:gd name="T42" fmla="*/ 38 w 55"/>
                  <a:gd name="T43" fmla="*/ 51 h 55"/>
                  <a:gd name="T44" fmla="*/ 44 w 55"/>
                  <a:gd name="T45" fmla="*/ 48 h 55"/>
                  <a:gd name="T46" fmla="*/ 48 w 55"/>
                  <a:gd name="T47" fmla="*/ 45 h 55"/>
                  <a:gd name="T48" fmla="*/ 55 w 55"/>
                  <a:gd name="T49" fmla="*/ 34 h 55"/>
                  <a:gd name="T50" fmla="*/ 55 w 55"/>
                  <a:gd name="T51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8"/>
                    </a:lnTo>
                    <a:lnTo>
                      <a:pt x="55" y="21"/>
                    </a:lnTo>
                    <a:lnTo>
                      <a:pt x="48" y="11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27" y="0"/>
                    </a:lnTo>
                    <a:lnTo>
                      <a:pt x="21" y="4"/>
                    </a:lnTo>
                    <a:lnTo>
                      <a:pt x="14" y="7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4" y="21"/>
                    </a:lnTo>
                    <a:lnTo>
                      <a:pt x="0" y="28"/>
                    </a:lnTo>
                    <a:lnTo>
                      <a:pt x="4" y="34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14" y="48"/>
                    </a:lnTo>
                    <a:lnTo>
                      <a:pt x="21" y="51"/>
                    </a:lnTo>
                    <a:lnTo>
                      <a:pt x="27" y="55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4" y="48"/>
                    </a:lnTo>
                    <a:lnTo>
                      <a:pt x="48" y="45"/>
                    </a:lnTo>
                    <a:lnTo>
                      <a:pt x="55" y="34"/>
                    </a:lnTo>
                    <a:lnTo>
                      <a:pt x="55" y="28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1" name="Freeform 1338">
                <a:extLst>
                  <a:ext uri="{FF2B5EF4-FFF2-40B4-BE49-F238E27FC236}">
                    <a16:creationId xmlns:a16="http://schemas.microsoft.com/office/drawing/2014/main" id="{762455BB-BF52-D421-9D5C-0F27CE9DA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7" y="309"/>
                <a:ext cx="28" cy="56"/>
              </a:xfrm>
              <a:custGeom>
                <a:avLst/>
                <a:gdLst>
                  <a:gd name="T0" fmla="*/ 55 w 55"/>
                  <a:gd name="T1" fmla="*/ 28 h 55"/>
                  <a:gd name="T2" fmla="*/ 55 w 55"/>
                  <a:gd name="T3" fmla="*/ 28 h 55"/>
                  <a:gd name="T4" fmla="*/ 55 w 55"/>
                  <a:gd name="T5" fmla="*/ 21 h 55"/>
                  <a:gd name="T6" fmla="*/ 51 w 55"/>
                  <a:gd name="T7" fmla="*/ 11 h 55"/>
                  <a:gd name="T8" fmla="*/ 45 w 55"/>
                  <a:gd name="T9" fmla="*/ 7 h 55"/>
                  <a:gd name="T10" fmla="*/ 38 w 55"/>
                  <a:gd name="T11" fmla="*/ 4 h 55"/>
                  <a:gd name="T12" fmla="*/ 38 w 55"/>
                  <a:gd name="T13" fmla="*/ 4 h 55"/>
                  <a:gd name="T14" fmla="*/ 28 w 55"/>
                  <a:gd name="T15" fmla="*/ 0 h 55"/>
                  <a:gd name="T16" fmla="*/ 21 w 55"/>
                  <a:gd name="T17" fmla="*/ 4 h 55"/>
                  <a:gd name="T18" fmla="*/ 14 w 55"/>
                  <a:gd name="T19" fmla="*/ 7 h 55"/>
                  <a:gd name="T20" fmla="*/ 7 w 55"/>
                  <a:gd name="T21" fmla="*/ 11 h 55"/>
                  <a:gd name="T22" fmla="*/ 7 w 55"/>
                  <a:gd name="T23" fmla="*/ 11 h 55"/>
                  <a:gd name="T24" fmla="*/ 4 w 55"/>
                  <a:gd name="T25" fmla="*/ 21 h 55"/>
                  <a:gd name="T26" fmla="*/ 0 w 55"/>
                  <a:gd name="T27" fmla="*/ 28 h 55"/>
                  <a:gd name="T28" fmla="*/ 4 w 55"/>
                  <a:gd name="T29" fmla="*/ 34 h 55"/>
                  <a:gd name="T30" fmla="*/ 7 w 55"/>
                  <a:gd name="T31" fmla="*/ 45 h 55"/>
                  <a:gd name="T32" fmla="*/ 7 w 55"/>
                  <a:gd name="T33" fmla="*/ 45 h 55"/>
                  <a:gd name="T34" fmla="*/ 14 w 55"/>
                  <a:gd name="T35" fmla="*/ 48 h 55"/>
                  <a:gd name="T36" fmla="*/ 21 w 55"/>
                  <a:gd name="T37" fmla="*/ 51 h 55"/>
                  <a:gd name="T38" fmla="*/ 28 w 55"/>
                  <a:gd name="T39" fmla="*/ 55 h 55"/>
                  <a:gd name="T40" fmla="*/ 38 w 55"/>
                  <a:gd name="T41" fmla="*/ 51 h 55"/>
                  <a:gd name="T42" fmla="*/ 38 w 55"/>
                  <a:gd name="T43" fmla="*/ 51 h 55"/>
                  <a:gd name="T44" fmla="*/ 45 w 55"/>
                  <a:gd name="T45" fmla="*/ 48 h 55"/>
                  <a:gd name="T46" fmla="*/ 51 w 55"/>
                  <a:gd name="T47" fmla="*/ 45 h 55"/>
                  <a:gd name="T48" fmla="*/ 55 w 55"/>
                  <a:gd name="T49" fmla="*/ 34 h 55"/>
                  <a:gd name="T50" fmla="*/ 55 w 55"/>
                  <a:gd name="T51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8"/>
                    </a:lnTo>
                    <a:lnTo>
                      <a:pt x="55" y="21"/>
                    </a:lnTo>
                    <a:lnTo>
                      <a:pt x="51" y="11"/>
                    </a:lnTo>
                    <a:lnTo>
                      <a:pt x="45" y="7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28" y="0"/>
                    </a:lnTo>
                    <a:lnTo>
                      <a:pt x="21" y="4"/>
                    </a:lnTo>
                    <a:lnTo>
                      <a:pt x="14" y="7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4" y="21"/>
                    </a:lnTo>
                    <a:lnTo>
                      <a:pt x="0" y="28"/>
                    </a:lnTo>
                    <a:lnTo>
                      <a:pt x="4" y="34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14" y="48"/>
                    </a:lnTo>
                    <a:lnTo>
                      <a:pt x="21" y="51"/>
                    </a:lnTo>
                    <a:lnTo>
                      <a:pt x="28" y="55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5" y="48"/>
                    </a:lnTo>
                    <a:lnTo>
                      <a:pt x="51" y="45"/>
                    </a:lnTo>
                    <a:lnTo>
                      <a:pt x="55" y="34"/>
                    </a:lnTo>
                    <a:lnTo>
                      <a:pt x="55" y="28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2" name="Freeform 1339">
                <a:extLst>
                  <a:ext uri="{FF2B5EF4-FFF2-40B4-BE49-F238E27FC236}">
                    <a16:creationId xmlns:a16="http://schemas.microsoft.com/office/drawing/2014/main" id="{3675D0E4-BA87-F950-9168-36BC702B1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3" y="309"/>
                <a:ext cx="12" cy="56"/>
              </a:xfrm>
              <a:custGeom>
                <a:avLst/>
                <a:gdLst>
                  <a:gd name="T0" fmla="*/ 55 w 55"/>
                  <a:gd name="T1" fmla="*/ 28 h 55"/>
                  <a:gd name="T2" fmla="*/ 55 w 55"/>
                  <a:gd name="T3" fmla="*/ 28 h 55"/>
                  <a:gd name="T4" fmla="*/ 51 w 55"/>
                  <a:gd name="T5" fmla="*/ 21 h 55"/>
                  <a:gd name="T6" fmla="*/ 48 w 55"/>
                  <a:gd name="T7" fmla="*/ 11 h 55"/>
                  <a:gd name="T8" fmla="*/ 45 w 55"/>
                  <a:gd name="T9" fmla="*/ 7 h 55"/>
                  <a:gd name="T10" fmla="*/ 34 w 55"/>
                  <a:gd name="T11" fmla="*/ 4 h 55"/>
                  <a:gd name="T12" fmla="*/ 34 w 55"/>
                  <a:gd name="T13" fmla="*/ 4 h 55"/>
                  <a:gd name="T14" fmla="*/ 28 w 55"/>
                  <a:gd name="T15" fmla="*/ 0 h 55"/>
                  <a:gd name="T16" fmla="*/ 21 w 55"/>
                  <a:gd name="T17" fmla="*/ 4 h 55"/>
                  <a:gd name="T18" fmla="*/ 11 w 55"/>
                  <a:gd name="T19" fmla="*/ 7 h 55"/>
                  <a:gd name="T20" fmla="*/ 7 w 55"/>
                  <a:gd name="T21" fmla="*/ 11 h 55"/>
                  <a:gd name="T22" fmla="*/ 7 w 55"/>
                  <a:gd name="T23" fmla="*/ 11 h 55"/>
                  <a:gd name="T24" fmla="*/ 4 w 55"/>
                  <a:gd name="T25" fmla="*/ 21 h 55"/>
                  <a:gd name="T26" fmla="*/ 0 w 55"/>
                  <a:gd name="T27" fmla="*/ 28 h 55"/>
                  <a:gd name="T28" fmla="*/ 4 w 55"/>
                  <a:gd name="T29" fmla="*/ 34 h 55"/>
                  <a:gd name="T30" fmla="*/ 7 w 55"/>
                  <a:gd name="T31" fmla="*/ 45 h 55"/>
                  <a:gd name="T32" fmla="*/ 7 w 55"/>
                  <a:gd name="T33" fmla="*/ 45 h 55"/>
                  <a:gd name="T34" fmla="*/ 11 w 55"/>
                  <a:gd name="T35" fmla="*/ 48 h 55"/>
                  <a:gd name="T36" fmla="*/ 21 w 55"/>
                  <a:gd name="T37" fmla="*/ 51 h 55"/>
                  <a:gd name="T38" fmla="*/ 28 w 55"/>
                  <a:gd name="T39" fmla="*/ 55 h 55"/>
                  <a:gd name="T40" fmla="*/ 34 w 55"/>
                  <a:gd name="T41" fmla="*/ 51 h 55"/>
                  <a:gd name="T42" fmla="*/ 34 w 55"/>
                  <a:gd name="T43" fmla="*/ 51 h 55"/>
                  <a:gd name="T44" fmla="*/ 45 w 55"/>
                  <a:gd name="T45" fmla="*/ 48 h 55"/>
                  <a:gd name="T46" fmla="*/ 48 w 55"/>
                  <a:gd name="T47" fmla="*/ 45 h 55"/>
                  <a:gd name="T48" fmla="*/ 51 w 55"/>
                  <a:gd name="T49" fmla="*/ 34 h 55"/>
                  <a:gd name="T50" fmla="*/ 55 w 55"/>
                  <a:gd name="T51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8"/>
                    </a:lnTo>
                    <a:lnTo>
                      <a:pt x="51" y="21"/>
                    </a:lnTo>
                    <a:lnTo>
                      <a:pt x="48" y="11"/>
                    </a:lnTo>
                    <a:lnTo>
                      <a:pt x="45" y="7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8" y="0"/>
                    </a:lnTo>
                    <a:lnTo>
                      <a:pt x="21" y="4"/>
                    </a:lnTo>
                    <a:lnTo>
                      <a:pt x="11" y="7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4" y="21"/>
                    </a:lnTo>
                    <a:lnTo>
                      <a:pt x="0" y="28"/>
                    </a:lnTo>
                    <a:lnTo>
                      <a:pt x="4" y="34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11" y="48"/>
                    </a:lnTo>
                    <a:lnTo>
                      <a:pt x="21" y="51"/>
                    </a:lnTo>
                    <a:lnTo>
                      <a:pt x="28" y="55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8"/>
                    </a:lnTo>
                    <a:lnTo>
                      <a:pt x="48" y="45"/>
                    </a:lnTo>
                    <a:lnTo>
                      <a:pt x="51" y="34"/>
                    </a:lnTo>
                    <a:lnTo>
                      <a:pt x="55" y="28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3" name="Freeform 1340">
                <a:extLst>
                  <a:ext uri="{FF2B5EF4-FFF2-40B4-BE49-F238E27FC236}">
                    <a16:creationId xmlns:a16="http://schemas.microsoft.com/office/drawing/2014/main" id="{7EB111EA-CBFD-256E-EA01-DFF153247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3" y="309"/>
                <a:ext cx="12" cy="56"/>
              </a:xfrm>
              <a:custGeom>
                <a:avLst/>
                <a:gdLst>
                  <a:gd name="T0" fmla="*/ 55 w 55"/>
                  <a:gd name="T1" fmla="*/ 28 h 55"/>
                  <a:gd name="T2" fmla="*/ 55 w 55"/>
                  <a:gd name="T3" fmla="*/ 28 h 55"/>
                  <a:gd name="T4" fmla="*/ 51 w 55"/>
                  <a:gd name="T5" fmla="*/ 21 h 55"/>
                  <a:gd name="T6" fmla="*/ 48 w 55"/>
                  <a:gd name="T7" fmla="*/ 11 h 55"/>
                  <a:gd name="T8" fmla="*/ 45 w 55"/>
                  <a:gd name="T9" fmla="*/ 7 h 55"/>
                  <a:gd name="T10" fmla="*/ 34 w 55"/>
                  <a:gd name="T11" fmla="*/ 4 h 55"/>
                  <a:gd name="T12" fmla="*/ 34 w 55"/>
                  <a:gd name="T13" fmla="*/ 4 h 55"/>
                  <a:gd name="T14" fmla="*/ 28 w 55"/>
                  <a:gd name="T15" fmla="*/ 0 h 55"/>
                  <a:gd name="T16" fmla="*/ 21 w 55"/>
                  <a:gd name="T17" fmla="*/ 4 h 55"/>
                  <a:gd name="T18" fmla="*/ 11 w 55"/>
                  <a:gd name="T19" fmla="*/ 7 h 55"/>
                  <a:gd name="T20" fmla="*/ 7 w 55"/>
                  <a:gd name="T21" fmla="*/ 11 h 55"/>
                  <a:gd name="T22" fmla="*/ 7 w 55"/>
                  <a:gd name="T23" fmla="*/ 11 h 55"/>
                  <a:gd name="T24" fmla="*/ 4 w 55"/>
                  <a:gd name="T25" fmla="*/ 21 h 55"/>
                  <a:gd name="T26" fmla="*/ 0 w 55"/>
                  <a:gd name="T27" fmla="*/ 28 h 55"/>
                  <a:gd name="T28" fmla="*/ 4 w 55"/>
                  <a:gd name="T29" fmla="*/ 34 h 55"/>
                  <a:gd name="T30" fmla="*/ 7 w 55"/>
                  <a:gd name="T31" fmla="*/ 45 h 55"/>
                  <a:gd name="T32" fmla="*/ 7 w 55"/>
                  <a:gd name="T33" fmla="*/ 45 h 55"/>
                  <a:gd name="T34" fmla="*/ 11 w 55"/>
                  <a:gd name="T35" fmla="*/ 48 h 55"/>
                  <a:gd name="T36" fmla="*/ 21 w 55"/>
                  <a:gd name="T37" fmla="*/ 51 h 55"/>
                  <a:gd name="T38" fmla="*/ 28 w 55"/>
                  <a:gd name="T39" fmla="*/ 55 h 55"/>
                  <a:gd name="T40" fmla="*/ 34 w 55"/>
                  <a:gd name="T41" fmla="*/ 51 h 55"/>
                  <a:gd name="T42" fmla="*/ 34 w 55"/>
                  <a:gd name="T43" fmla="*/ 51 h 55"/>
                  <a:gd name="T44" fmla="*/ 45 w 55"/>
                  <a:gd name="T45" fmla="*/ 48 h 55"/>
                  <a:gd name="T46" fmla="*/ 48 w 55"/>
                  <a:gd name="T47" fmla="*/ 45 h 55"/>
                  <a:gd name="T48" fmla="*/ 51 w 55"/>
                  <a:gd name="T49" fmla="*/ 34 h 55"/>
                  <a:gd name="T50" fmla="*/ 55 w 55"/>
                  <a:gd name="T51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8"/>
                    </a:lnTo>
                    <a:lnTo>
                      <a:pt x="51" y="21"/>
                    </a:lnTo>
                    <a:lnTo>
                      <a:pt x="48" y="11"/>
                    </a:lnTo>
                    <a:lnTo>
                      <a:pt x="45" y="7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8" y="0"/>
                    </a:lnTo>
                    <a:lnTo>
                      <a:pt x="21" y="4"/>
                    </a:lnTo>
                    <a:lnTo>
                      <a:pt x="11" y="7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4" y="21"/>
                    </a:lnTo>
                    <a:lnTo>
                      <a:pt x="0" y="28"/>
                    </a:lnTo>
                    <a:lnTo>
                      <a:pt x="4" y="34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11" y="48"/>
                    </a:lnTo>
                    <a:lnTo>
                      <a:pt x="21" y="51"/>
                    </a:lnTo>
                    <a:lnTo>
                      <a:pt x="28" y="55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8"/>
                    </a:lnTo>
                    <a:lnTo>
                      <a:pt x="48" y="45"/>
                    </a:lnTo>
                    <a:lnTo>
                      <a:pt x="51" y="34"/>
                    </a:lnTo>
                    <a:lnTo>
                      <a:pt x="55" y="28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4" name="Freeform 1341">
                <a:extLst>
                  <a:ext uri="{FF2B5EF4-FFF2-40B4-BE49-F238E27FC236}">
                    <a16:creationId xmlns:a16="http://schemas.microsoft.com/office/drawing/2014/main" id="{2ADEBFE4-EDE9-E95D-165D-C51BC3083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5" y="309"/>
                <a:ext cx="0" cy="56"/>
              </a:xfrm>
              <a:custGeom>
                <a:avLst/>
                <a:gdLst>
                  <a:gd name="T0" fmla="*/ 54 w 54"/>
                  <a:gd name="T1" fmla="*/ 28 h 55"/>
                  <a:gd name="T2" fmla="*/ 54 w 54"/>
                  <a:gd name="T3" fmla="*/ 28 h 55"/>
                  <a:gd name="T4" fmla="*/ 54 w 54"/>
                  <a:gd name="T5" fmla="*/ 21 h 55"/>
                  <a:gd name="T6" fmla="*/ 47 w 54"/>
                  <a:gd name="T7" fmla="*/ 11 h 55"/>
                  <a:gd name="T8" fmla="*/ 44 w 54"/>
                  <a:gd name="T9" fmla="*/ 7 h 55"/>
                  <a:gd name="T10" fmla="*/ 37 w 54"/>
                  <a:gd name="T11" fmla="*/ 4 h 55"/>
                  <a:gd name="T12" fmla="*/ 37 w 54"/>
                  <a:gd name="T13" fmla="*/ 4 h 55"/>
                  <a:gd name="T14" fmla="*/ 27 w 54"/>
                  <a:gd name="T15" fmla="*/ 0 h 55"/>
                  <a:gd name="T16" fmla="*/ 20 w 54"/>
                  <a:gd name="T17" fmla="*/ 4 h 55"/>
                  <a:gd name="T18" fmla="*/ 13 w 54"/>
                  <a:gd name="T19" fmla="*/ 7 h 55"/>
                  <a:gd name="T20" fmla="*/ 6 w 54"/>
                  <a:gd name="T21" fmla="*/ 11 h 55"/>
                  <a:gd name="T22" fmla="*/ 6 w 54"/>
                  <a:gd name="T23" fmla="*/ 11 h 55"/>
                  <a:gd name="T24" fmla="*/ 3 w 54"/>
                  <a:gd name="T25" fmla="*/ 21 h 55"/>
                  <a:gd name="T26" fmla="*/ 0 w 54"/>
                  <a:gd name="T27" fmla="*/ 28 h 55"/>
                  <a:gd name="T28" fmla="*/ 3 w 54"/>
                  <a:gd name="T29" fmla="*/ 34 h 55"/>
                  <a:gd name="T30" fmla="*/ 6 w 54"/>
                  <a:gd name="T31" fmla="*/ 45 h 55"/>
                  <a:gd name="T32" fmla="*/ 6 w 54"/>
                  <a:gd name="T33" fmla="*/ 45 h 55"/>
                  <a:gd name="T34" fmla="*/ 13 w 54"/>
                  <a:gd name="T35" fmla="*/ 48 h 55"/>
                  <a:gd name="T36" fmla="*/ 20 w 54"/>
                  <a:gd name="T37" fmla="*/ 51 h 55"/>
                  <a:gd name="T38" fmla="*/ 27 w 54"/>
                  <a:gd name="T39" fmla="*/ 55 h 55"/>
                  <a:gd name="T40" fmla="*/ 37 w 54"/>
                  <a:gd name="T41" fmla="*/ 51 h 55"/>
                  <a:gd name="T42" fmla="*/ 37 w 54"/>
                  <a:gd name="T43" fmla="*/ 51 h 55"/>
                  <a:gd name="T44" fmla="*/ 44 w 54"/>
                  <a:gd name="T45" fmla="*/ 48 h 55"/>
                  <a:gd name="T46" fmla="*/ 47 w 54"/>
                  <a:gd name="T47" fmla="*/ 45 h 55"/>
                  <a:gd name="T48" fmla="*/ 54 w 54"/>
                  <a:gd name="T49" fmla="*/ 34 h 55"/>
                  <a:gd name="T50" fmla="*/ 54 w 54"/>
                  <a:gd name="T51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5">
                    <a:moveTo>
                      <a:pt x="54" y="28"/>
                    </a:moveTo>
                    <a:lnTo>
                      <a:pt x="54" y="28"/>
                    </a:lnTo>
                    <a:lnTo>
                      <a:pt x="54" y="21"/>
                    </a:lnTo>
                    <a:lnTo>
                      <a:pt x="47" y="11"/>
                    </a:lnTo>
                    <a:lnTo>
                      <a:pt x="44" y="7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27" y="0"/>
                    </a:lnTo>
                    <a:lnTo>
                      <a:pt x="20" y="4"/>
                    </a:lnTo>
                    <a:lnTo>
                      <a:pt x="13" y="7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3" y="21"/>
                    </a:lnTo>
                    <a:lnTo>
                      <a:pt x="0" y="28"/>
                    </a:lnTo>
                    <a:lnTo>
                      <a:pt x="3" y="34"/>
                    </a:lnTo>
                    <a:lnTo>
                      <a:pt x="6" y="45"/>
                    </a:lnTo>
                    <a:lnTo>
                      <a:pt x="6" y="45"/>
                    </a:lnTo>
                    <a:lnTo>
                      <a:pt x="13" y="48"/>
                    </a:lnTo>
                    <a:lnTo>
                      <a:pt x="20" y="51"/>
                    </a:lnTo>
                    <a:lnTo>
                      <a:pt x="27" y="55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8"/>
                    </a:lnTo>
                    <a:lnTo>
                      <a:pt x="47" y="45"/>
                    </a:lnTo>
                    <a:lnTo>
                      <a:pt x="54" y="34"/>
                    </a:lnTo>
                    <a:lnTo>
                      <a:pt x="54" y="28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5" name="Freeform 1342">
                <a:extLst>
                  <a:ext uri="{FF2B5EF4-FFF2-40B4-BE49-F238E27FC236}">
                    <a16:creationId xmlns:a16="http://schemas.microsoft.com/office/drawing/2014/main" id="{83E7730D-48BB-1C90-2F12-C49CE0ED4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5" y="322"/>
                <a:ext cx="0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0 w 54"/>
                  <a:gd name="T5" fmla="*/ 20 h 54"/>
                  <a:gd name="T6" fmla="*/ 47 w 54"/>
                  <a:gd name="T7" fmla="*/ 13 h 54"/>
                  <a:gd name="T8" fmla="*/ 40 w 54"/>
                  <a:gd name="T9" fmla="*/ 6 h 54"/>
                  <a:gd name="T10" fmla="*/ 33 w 54"/>
                  <a:gd name="T11" fmla="*/ 3 h 54"/>
                  <a:gd name="T12" fmla="*/ 33 w 54"/>
                  <a:gd name="T13" fmla="*/ 3 h 54"/>
                  <a:gd name="T14" fmla="*/ 27 w 54"/>
                  <a:gd name="T15" fmla="*/ 0 h 54"/>
                  <a:gd name="T16" fmla="*/ 17 w 54"/>
                  <a:gd name="T17" fmla="*/ 3 h 54"/>
                  <a:gd name="T18" fmla="*/ 10 w 54"/>
                  <a:gd name="T19" fmla="*/ 6 h 54"/>
                  <a:gd name="T20" fmla="*/ 3 w 54"/>
                  <a:gd name="T21" fmla="*/ 13 h 54"/>
                  <a:gd name="T22" fmla="*/ 3 w 54"/>
                  <a:gd name="T23" fmla="*/ 13 h 54"/>
                  <a:gd name="T24" fmla="*/ 0 w 54"/>
                  <a:gd name="T25" fmla="*/ 20 h 54"/>
                  <a:gd name="T26" fmla="*/ 0 w 54"/>
                  <a:gd name="T27" fmla="*/ 27 h 54"/>
                  <a:gd name="T28" fmla="*/ 0 w 54"/>
                  <a:gd name="T29" fmla="*/ 37 h 54"/>
                  <a:gd name="T30" fmla="*/ 3 w 54"/>
                  <a:gd name="T31" fmla="*/ 44 h 54"/>
                  <a:gd name="T32" fmla="*/ 3 w 54"/>
                  <a:gd name="T33" fmla="*/ 44 h 54"/>
                  <a:gd name="T34" fmla="*/ 10 w 54"/>
                  <a:gd name="T35" fmla="*/ 51 h 54"/>
                  <a:gd name="T36" fmla="*/ 17 w 54"/>
                  <a:gd name="T37" fmla="*/ 54 h 54"/>
                  <a:gd name="T38" fmla="*/ 27 w 54"/>
                  <a:gd name="T39" fmla="*/ 54 h 54"/>
                  <a:gd name="T40" fmla="*/ 33 w 54"/>
                  <a:gd name="T41" fmla="*/ 54 h 54"/>
                  <a:gd name="T42" fmla="*/ 33 w 54"/>
                  <a:gd name="T43" fmla="*/ 54 h 54"/>
                  <a:gd name="T44" fmla="*/ 40 w 54"/>
                  <a:gd name="T45" fmla="*/ 47 h 54"/>
                  <a:gd name="T46" fmla="*/ 47 w 54"/>
                  <a:gd name="T47" fmla="*/ 44 h 54"/>
                  <a:gd name="T48" fmla="*/ 50 w 54"/>
                  <a:gd name="T49" fmla="*/ 37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0" y="20"/>
                    </a:lnTo>
                    <a:lnTo>
                      <a:pt x="47" y="13"/>
                    </a:lnTo>
                    <a:lnTo>
                      <a:pt x="40" y="6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27" y="0"/>
                    </a:lnTo>
                    <a:lnTo>
                      <a:pt x="17" y="3"/>
                    </a:lnTo>
                    <a:lnTo>
                      <a:pt x="10" y="6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7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10" y="51"/>
                    </a:lnTo>
                    <a:lnTo>
                      <a:pt x="17" y="54"/>
                    </a:lnTo>
                    <a:lnTo>
                      <a:pt x="27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40" y="47"/>
                    </a:lnTo>
                    <a:lnTo>
                      <a:pt x="47" y="44"/>
                    </a:lnTo>
                    <a:lnTo>
                      <a:pt x="50" y="37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6" name="Freeform 1343">
                <a:extLst>
                  <a:ext uri="{FF2B5EF4-FFF2-40B4-BE49-F238E27FC236}">
                    <a16:creationId xmlns:a16="http://schemas.microsoft.com/office/drawing/2014/main" id="{2CA601C8-2A25-9844-F8CB-68F5D567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344"/>
                <a:ext cx="54" cy="51"/>
              </a:xfrm>
              <a:custGeom>
                <a:avLst/>
                <a:gdLst>
                  <a:gd name="T0" fmla="*/ 54 w 54"/>
                  <a:gd name="T1" fmla="*/ 24 h 51"/>
                  <a:gd name="T2" fmla="*/ 54 w 54"/>
                  <a:gd name="T3" fmla="*/ 24 h 51"/>
                  <a:gd name="T4" fmla="*/ 54 w 54"/>
                  <a:gd name="T5" fmla="*/ 17 h 51"/>
                  <a:gd name="T6" fmla="*/ 48 w 54"/>
                  <a:gd name="T7" fmla="*/ 11 h 51"/>
                  <a:gd name="T8" fmla="*/ 44 w 54"/>
                  <a:gd name="T9" fmla="*/ 4 h 51"/>
                  <a:gd name="T10" fmla="*/ 37 w 54"/>
                  <a:gd name="T11" fmla="*/ 0 h 51"/>
                  <a:gd name="T12" fmla="*/ 37 w 54"/>
                  <a:gd name="T13" fmla="*/ 0 h 51"/>
                  <a:gd name="T14" fmla="*/ 27 w 54"/>
                  <a:gd name="T15" fmla="*/ 0 h 51"/>
                  <a:gd name="T16" fmla="*/ 20 w 54"/>
                  <a:gd name="T17" fmla="*/ 0 h 51"/>
                  <a:gd name="T18" fmla="*/ 14 w 54"/>
                  <a:gd name="T19" fmla="*/ 4 h 51"/>
                  <a:gd name="T20" fmla="*/ 7 w 54"/>
                  <a:gd name="T21" fmla="*/ 11 h 51"/>
                  <a:gd name="T22" fmla="*/ 7 w 54"/>
                  <a:gd name="T23" fmla="*/ 11 h 51"/>
                  <a:gd name="T24" fmla="*/ 3 w 54"/>
                  <a:gd name="T25" fmla="*/ 17 h 51"/>
                  <a:gd name="T26" fmla="*/ 0 w 54"/>
                  <a:gd name="T27" fmla="*/ 24 h 51"/>
                  <a:gd name="T28" fmla="*/ 3 w 54"/>
                  <a:gd name="T29" fmla="*/ 34 h 51"/>
                  <a:gd name="T30" fmla="*/ 7 w 54"/>
                  <a:gd name="T31" fmla="*/ 41 h 51"/>
                  <a:gd name="T32" fmla="*/ 7 w 54"/>
                  <a:gd name="T33" fmla="*/ 41 h 51"/>
                  <a:gd name="T34" fmla="*/ 14 w 54"/>
                  <a:gd name="T35" fmla="*/ 48 h 51"/>
                  <a:gd name="T36" fmla="*/ 20 w 54"/>
                  <a:gd name="T37" fmla="*/ 51 h 51"/>
                  <a:gd name="T38" fmla="*/ 27 w 54"/>
                  <a:gd name="T39" fmla="*/ 51 h 51"/>
                  <a:gd name="T40" fmla="*/ 37 w 54"/>
                  <a:gd name="T41" fmla="*/ 51 h 51"/>
                  <a:gd name="T42" fmla="*/ 37 w 54"/>
                  <a:gd name="T43" fmla="*/ 51 h 51"/>
                  <a:gd name="T44" fmla="*/ 44 w 54"/>
                  <a:gd name="T45" fmla="*/ 48 h 51"/>
                  <a:gd name="T46" fmla="*/ 48 w 54"/>
                  <a:gd name="T47" fmla="*/ 41 h 51"/>
                  <a:gd name="T48" fmla="*/ 54 w 54"/>
                  <a:gd name="T49" fmla="*/ 34 h 51"/>
                  <a:gd name="T50" fmla="*/ 54 w 54"/>
                  <a:gd name="T51" fmla="*/ 2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4"/>
                    </a:moveTo>
                    <a:lnTo>
                      <a:pt x="54" y="24"/>
                    </a:lnTo>
                    <a:lnTo>
                      <a:pt x="54" y="17"/>
                    </a:lnTo>
                    <a:lnTo>
                      <a:pt x="48" y="11"/>
                    </a:lnTo>
                    <a:lnTo>
                      <a:pt x="44" y="4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4" y="4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3" y="17"/>
                    </a:lnTo>
                    <a:lnTo>
                      <a:pt x="0" y="24"/>
                    </a:lnTo>
                    <a:lnTo>
                      <a:pt x="3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0" y="51"/>
                    </a:lnTo>
                    <a:lnTo>
                      <a:pt x="27" y="51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8"/>
                    </a:lnTo>
                    <a:lnTo>
                      <a:pt x="48" y="41"/>
                    </a:lnTo>
                    <a:lnTo>
                      <a:pt x="54" y="34"/>
                    </a:lnTo>
                    <a:lnTo>
                      <a:pt x="54" y="24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7" name="Freeform 1344">
                <a:extLst>
                  <a:ext uri="{FF2B5EF4-FFF2-40B4-BE49-F238E27FC236}">
                    <a16:creationId xmlns:a16="http://schemas.microsoft.com/office/drawing/2014/main" id="{B5D92420-B4E4-63C4-8BCF-6CAF79852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344"/>
                <a:ext cx="54" cy="51"/>
              </a:xfrm>
              <a:custGeom>
                <a:avLst/>
                <a:gdLst>
                  <a:gd name="T0" fmla="*/ 54 w 54"/>
                  <a:gd name="T1" fmla="*/ 24 h 51"/>
                  <a:gd name="T2" fmla="*/ 54 w 54"/>
                  <a:gd name="T3" fmla="*/ 24 h 51"/>
                  <a:gd name="T4" fmla="*/ 54 w 54"/>
                  <a:gd name="T5" fmla="*/ 17 h 51"/>
                  <a:gd name="T6" fmla="*/ 48 w 54"/>
                  <a:gd name="T7" fmla="*/ 11 h 51"/>
                  <a:gd name="T8" fmla="*/ 44 w 54"/>
                  <a:gd name="T9" fmla="*/ 4 h 51"/>
                  <a:gd name="T10" fmla="*/ 37 w 54"/>
                  <a:gd name="T11" fmla="*/ 0 h 51"/>
                  <a:gd name="T12" fmla="*/ 37 w 54"/>
                  <a:gd name="T13" fmla="*/ 0 h 51"/>
                  <a:gd name="T14" fmla="*/ 27 w 54"/>
                  <a:gd name="T15" fmla="*/ 0 h 51"/>
                  <a:gd name="T16" fmla="*/ 20 w 54"/>
                  <a:gd name="T17" fmla="*/ 0 h 51"/>
                  <a:gd name="T18" fmla="*/ 14 w 54"/>
                  <a:gd name="T19" fmla="*/ 4 h 51"/>
                  <a:gd name="T20" fmla="*/ 7 w 54"/>
                  <a:gd name="T21" fmla="*/ 11 h 51"/>
                  <a:gd name="T22" fmla="*/ 7 w 54"/>
                  <a:gd name="T23" fmla="*/ 11 h 51"/>
                  <a:gd name="T24" fmla="*/ 3 w 54"/>
                  <a:gd name="T25" fmla="*/ 17 h 51"/>
                  <a:gd name="T26" fmla="*/ 0 w 54"/>
                  <a:gd name="T27" fmla="*/ 24 h 51"/>
                  <a:gd name="T28" fmla="*/ 3 w 54"/>
                  <a:gd name="T29" fmla="*/ 34 h 51"/>
                  <a:gd name="T30" fmla="*/ 7 w 54"/>
                  <a:gd name="T31" fmla="*/ 41 h 51"/>
                  <a:gd name="T32" fmla="*/ 7 w 54"/>
                  <a:gd name="T33" fmla="*/ 41 h 51"/>
                  <a:gd name="T34" fmla="*/ 14 w 54"/>
                  <a:gd name="T35" fmla="*/ 48 h 51"/>
                  <a:gd name="T36" fmla="*/ 20 w 54"/>
                  <a:gd name="T37" fmla="*/ 51 h 51"/>
                  <a:gd name="T38" fmla="*/ 27 w 54"/>
                  <a:gd name="T39" fmla="*/ 51 h 51"/>
                  <a:gd name="T40" fmla="*/ 37 w 54"/>
                  <a:gd name="T41" fmla="*/ 51 h 51"/>
                  <a:gd name="T42" fmla="*/ 37 w 54"/>
                  <a:gd name="T43" fmla="*/ 51 h 51"/>
                  <a:gd name="T44" fmla="*/ 44 w 54"/>
                  <a:gd name="T45" fmla="*/ 48 h 51"/>
                  <a:gd name="T46" fmla="*/ 48 w 54"/>
                  <a:gd name="T47" fmla="*/ 41 h 51"/>
                  <a:gd name="T48" fmla="*/ 54 w 54"/>
                  <a:gd name="T49" fmla="*/ 34 h 51"/>
                  <a:gd name="T50" fmla="*/ 54 w 54"/>
                  <a:gd name="T51" fmla="*/ 2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4"/>
                    </a:moveTo>
                    <a:lnTo>
                      <a:pt x="54" y="24"/>
                    </a:lnTo>
                    <a:lnTo>
                      <a:pt x="54" y="17"/>
                    </a:lnTo>
                    <a:lnTo>
                      <a:pt x="48" y="11"/>
                    </a:lnTo>
                    <a:lnTo>
                      <a:pt x="44" y="4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4" y="4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3" y="17"/>
                    </a:lnTo>
                    <a:lnTo>
                      <a:pt x="0" y="24"/>
                    </a:lnTo>
                    <a:lnTo>
                      <a:pt x="3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0" y="51"/>
                    </a:lnTo>
                    <a:lnTo>
                      <a:pt x="27" y="51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8"/>
                    </a:lnTo>
                    <a:lnTo>
                      <a:pt x="48" y="41"/>
                    </a:lnTo>
                    <a:lnTo>
                      <a:pt x="54" y="34"/>
                    </a:lnTo>
                    <a:lnTo>
                      <a:pt x="54" y="24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8" name="Freeform 1345">
                <a:extLst>
                  <a:ext uri="{FF2B5EF4-FFF2-40B4-BE49-F238E27FC236}">
                    <a16:creationId xmlns:a16="http://schemas.microsoft.com/office/drawing/2014/main" id="{D37BDF92-4D4C-C038-E3E6-5CE3558B5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6" y="433"/>
                <a:ext cx="6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1 w 54"/>
                  <a:gd name="T5" fmla="*/ 20 h 54"/>
                  <a:gd name="T6" fmla="*/ 47 w 54"/>
                  <a:gd name="T7" fmla="*/ 10 h 54"/>
                  <a:gd name="T8" fmla="*/ 44 w 54"/>
                  <a:gd name="T9" fmla="*/ 6 h 54"/>
                  <a:gd name="T10" fmla="*/ 37 w 54"/>
                  <a:gd name="T11" fmla="*/ 3 h 54"/>
                  <a:gd name="T12" fmla="*/ 37 w 54"/>
                  <a:gd name="T13" fmla="*/ 3 h 54"/>
                  <a:gd name="T14" fmla="*/ 27 w 54"/>
                  <a:gd name="T15" fmla="*/ 0 h 54"/>
                  <a:gd name="T16" fmla="*/ 20 w 54"/>
                  <a:gd name="T17" fmla="*/ 3 h 54"/>
                  <a:gd name="T18" fmla="*/ 10 w 54"/>
                  <a:gd name="T19" fmla="*/ 6 h 54"/>
                  <a:gd name="T20" fmla="*/ 7 w 54"/>
                  <a:gd name="T21" fmla="*/ 10 h 54"/>
                  <a:gd name="T22" fmla="*/ 7 w 54"/>
                  <a:gd name="T23" fmla="*/ 10 h 54"/>
                  <a:gd name="T24" fmla="*/ 3 w 54"/>
                  <a:gd name="T25" fmla="*/ 20 h 54"/>
                  <a:gd name="T26" fmla="*/ 0 w 54"/>
                  <a:gd name="T27" fmla="*/ 27 h 54"/>
                  <a:gd name="T28" fmla="*/ 3 w 54"/>
                  <a:gd name="T29" fmla="*/ 34 h 54"/>
                  <a:gd name="T30" fmla="*/ 7 w 54"/>
                  <a:gd name="T31" fmla="*/ 44 h 54"/>
                  <a:gd name="T32" fmla="*/ 7 w 54"/>
                  <a:gd name="T33" fmla="*/ 44 h 54"/>
                  <a:gd name="T34" fmla="*/ 10 w 54"/>
                  <a:gd name="T35" fmla="*/ 47 h 54"/>
                  <a:gd name="T36" fmla="*/ 20 w 54"/>
                  <a:gd name="T37" fmla="*/ 51 h 54"/>
                  <a:gd name="T38" fmla="*/ 27 w 54"/>
                  <a:gd name="T39" fmla="*/ 54 h 54"/>
                  <a:gd name="T40" fmla="*/ 37 w 54"/>
                  <a:gd name="T41" fmla="*/ 51 h 54"/>
                  <a:gd name="T42" fmla="*/ 37 w 54"/>
                  <a:gd name="T43" fmla="*/ 51 h 54"/>
                  <a:gd name="T44" fmla="*/ 44 w 54"/>
                  <a:gd name="T45" fmla="*/ 47 h 54"/>
                  <a:gd name="T46" fmla="*/ 47 w 54"/>
                  <a:gd name="T47" fmla="*/ 44 h 54"/>
                  <a:gd name="T48" fmla="*/ 51 w 54"/>
                  <a:gd name="T49" fmla="*/ 34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20"/>
                    </a:lnTo>
                    <a:lnTo>
                      <a:pt x="47" y="10"/>
                    </a:lnTo>
                    <a:lnTo>
                      <a:pt x="44" y="6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27" y="0"/>
                    </a:lnTo>
                    <a:lnTo>
                      <a:pt x="20" y="3"/>
                    </a:lnTo>
                    <a:lnTo>
                      <a:pt x="10" y="6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3" y="20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0" y="47"/>
                    </a:lnTo>
                    <a:lnTo>
                      <a:pt x="20" y="51"/>
                    </a:lnTo>
                    <a:lnTo>
                      <a:pt x="27" y="54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1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" name="Freeform 1346">
                <a:extLst>
                  <a:ext uri="{FF2B5EF4-FFF2-40B4-BE49-F238E27FC236}">
                    <a16:creationId xmlns:a16="http://schemas.microsoft.com/office/drawing/2014/main" id="{925A7108-EABE-F991-3A41-4E1C13AE6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" y="443"/>
                <a:ext cx="0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4 w 54"/>
                  <a:gd name="T5" fmla="*/ 20 h 54"/>
                  <a:gd name="T6" fmla="*/ 51 w 54"/>
                  <a:gd name="T7" fmla="*/ 13 h 54"/>
                  <a:gd name="T8" fmla="*/ 44 w 54"/>
                  <a:gd name="T9" fmla="*/ 7 h 54"/>
                  <a:gd name="T10" fmla="*/ 37 w 54"/>
                  <a:gd name="T11" fmla="*/ 3 h 54"/>
                  <a:gd name="T12" fmla="*/ 37 w 54"/>
                  <a:gd name="T13" fmla="*/ 3 h 54"/>
                  <a:gd name="T14" fmla="*/ 27 w 54"/>
                  <a:gd name="T15" fmla="*/ 0 h 54"/>
                  <a:gd name="T16" fmla="*/ 20 w 54"/>
                  <a:gd name="T17" fmla="*/ 3 h 54"/>
                  <a:gd name="T18" fmla="*/ 14 w 54"/>
                  <a:gd name="T19" fmla="*/ 7 h 54"/>
                  <a:gd name="T20" fmla="*/ 7 w 54"/>
                  <a:gd name="T21" fmla="*/ 13 h 54"/>
                  <a:gd name="T22" fmla="*/ 7 w 54"/>
                  <a:gd name="T23" fmla="*/ 13 h 54"/>
                  <a:gd name="T24" fmla="*/ 3 w 54"/>
                  <a:gd name="T25" fmla="*/ 20 h 54"/>
                  <a:gd name="T26" fmla="*/ 0 w 54"/>
                  <a:gd name="T27" fmla="*/ 27 h 54"/>
                  <a:gd name="T28" fmla="*/ 3 w 54"/>
                  <a:gd name="T29" fmla="*/ 37 h 54"/>
                  <a:gd name="T30" fmla="*/ 7 w 54"/>
                  <a:gd name="T31" fmla="*/ 44 h 54"/>
                  <a:gd name="T32" fmla="*/ 7 w 54"/>
                  <a:gd name="T33" fmla="*/ 44 h 54"/>
                  <a:gd name="T34" fmla="*/ 14 w 54"/>
                  <a:gd name="T35" fmla="*/ 51 h 54"/>
                  <a:gd name="T36" fmla="*/ 20 w 54"/>
                  <a:gd name="T37" fmla="*/ 54 h 54"/>
                  <a:gd name="T38" fmla="*/ 27 w 54"/>
                  <a:gd name="T39" fmla="*/ 54 h 54"/>
                  <a:gd name="T40" fmla="*/ 37 w 54"/>
                  <a:gd name="T41" fmla="*/ 54 h 54"/>
                  <a:gd name="T42" fmla="*/ 37 w 54"/>
                  <a:gd name="T43" fmla="*/ 54 h 54"/>
                  <a:gd name="T44" fmla="*/ 44 w 54"/>
                  <a:gd name="T45" fmla="*/ 47 h 54"/>
                  <a:gd name="T46" fmla="*/ 51 w 54"/>
                  <a:gd name="T47" fmla="*/ 44 h 54"/>
                  <a:gd name="T48" fmla="*/ 54 w 54"/>
                  <a:gd name="T49" fmla="*/ 37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20"/>
                    </a:lnTo>
                    <a:lnTo>
                      <a:pt x="51" y="13"/>
                    </a:lnTo>
                    <a:lnTo>
                      <a:pt x="44" y="7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27" y="0"/>
                    </a:lnTo>
                    <a:lnTo>
                      <a:pt x="20" y="3"/>
                    </a:lnTo>
                    <a:lnTo>
                      <a:pt x="14" y="7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3" y="20"/>
                    </a:lnTo>
                    <a:lnTo>
                      <a:pt x="0" y="27"/>
                    </a:lnTo>
                    <a:lnTo>
                      <a:pt x="3" y="37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4" y="51"/>
                    </a:lnTo>
                    <a:lnTo>
                      <a:pt x="20" y="54"/>
                    </a:lnTo>
                    <a:lnTo>
                      <a:pt x="27" y="54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44" y="47"/>
                    </a:lnTo>
                    <a:lnTo>
                      <a:pt x="51" y="44"/>
                    </a:lnTo>
                    <a:lnTo>
                      <a:pt x="54" y="37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" name="Freeform 1347">
                <a:extLst>
                  <a:ext uri="{FF2B5EF4-FFF2-40B4-BE49-F238E27FC236}">
                    <a16:creationId xmlns:a16="http://schemas.microsoft.com/office/drawing/2014/main" id="{AD23F119-C739-930D-C469-311C5937D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" y="505"/>
                <a:ext cx="56" cy="51"/>
              </a:xfrm>
              <a:custGeom>
                <a:avLst/>
                <a:gdLst>
                  <a:gd name="T0" fmla="*/ 55 w 55"/>
                  <a:gd name="T1" fmla="*/ 24 h 51"/>
                  <a:gd name="T2" fmla="*/ 55 w 55"/>
                  <a:gd name="T3" fmla="*/ 24 h 51"/>
                  <a:gd name="T4" fmla="*/ 55 w 55"/>
                  <a:gd name="T5" fmla="*/ 17 h 51"/>
                  <a:gd name="T6" fmla="*/ 51 w 55"/>
                  <a:gd name="T7" fmla="*/ 10 h 51"/>
                  <a:gd name="T8" fmla="*/ 45 w 55"/>
                  <a:gd name="T9" fmla="*/ 3 h 51"/>
                  <a:gd name="T10" fmla="*/ 38 w 55"/>
                  <a:gd name="T11" fmla="*/ 0 h 51"/>
                  <a:gd name="T12" fmla="*/ 38 w 55"/>
                  <a:gd name="T13" fmla="*/ 0 h 51"/>
                  <a:gd name="T14" fmla="*/ 28 w 55"/>
                  <a:gd name="T15" fmla="*/ 0 h 51"/>
                  <a:gd name="T16" fmla="*/ 21 w 55"/>
                  <a:gd name="T17" fmla="*/ 0 h 51"/>
                  <a:gd name="T18" fmla="*/ 14 w 55"/>
                  <a:gd name="T19" fmla="*/ 3 h 51"/>
                  <a:gd name="T20" fmla="*/ 7 w 55"/>
                  <a:gd name="T21" fmla="*/ 10 h 51"/>
                  <a:gd name="T22" fmla="*/ 7 w 55"/>
                  <a:gd name="T23" fmla="*/ 10 h 51"/>
                  <a:gd name="T24" fmla="*/ 4 w 55"/>
                  <a:gd name="T25" fmla="*/ 17 h 51"/>
                  <a:gd name="T26" fmla="*/ 0 w 55"/>
                  <a:gd name="T27" fmla="*/ 24 h 51"/>
                  <a:gd name="T28" fmla="*/ 4 w 55"/>
                  <a:gd name="T29" fmla="*/ 34 h 51"/>
                  <a:gd name="T30" fmla="*/ 7 w 55"/>
                  <a:gd name="T31" fmla="*/ 41 h 51"/>
                  <a:gd name="T32" fmla="*/ 7 w 55"/>
                  <a:gd name="T33" fmla="*/ 41 h 51"/>
                  <a:gd name="T34" fmla="*/ 14 w 55"/>
                  <a:gd name="T35" fmla="*/ 47 h 51"/>
                  <a:gd name="T36" fmla="*/ 21 w 55"/>
                  <a:gd name="T37" fmla="*/ 51 h 51"/>
                  <a:gd name="T38" fmla="*/ 28 w 55"/>
                  <a:gd name="T39" fmla="*/ 51 h 51"/>
                  <a:gd name="T40" fmla="*/ 38 w 55"/>
                  <a:gd name="T41" fmla="*/ 51 h 51"/>
                  <a:gd name="T42" fmla="*/ 38 w 55"/>
                  <a:gd name="T43" fmla="*/ 51 h 51"/>
                  <a:gd name="T44" fmla="*/ 45 w 55"/>
                  <a:gd name="T45" fmla="*/ 47 h 51"/>
                  <a:gd name="T46" fmla="*/ 51 w 55"/>
                  <a:gd name="T47" fmla="*/ 41 h 51"/>
                  <a:gd name="T48" fmla="*/ 55 w 55"/>
                  <a:gd name="T49" fmla="*/ 34 h 51"/>
                  <a:gd name="T50" fmla="*/ 55 w 55"/>
                  <a:gd name="T51" fmla="*/ 2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1">
                    <a:moveTo>
                      <a:pt x="55" y="24"/>
                    </a:moveTo>
                    <a:lnTo>
                      <a:pt x="55" y="24"/>
                    </a:lnTo>
                    <a:lnTo>
                      <a:pt x="55" y="17"/>
                    </a:lnTo>
                    <a:lnTo>
                      <a:pt x="51" y="10"/>
                    </a:lnTo>
                    <a:lnTo>
                      <a:pt x="45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4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7"/>
                    </a:lnTo>
                    <a:lnTo>
                      <a:pt x="21" y="51"/>
                    </a:lnTo>
                    <a:lnTo>
                      <a:pt x="28" y="51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5" y="47"/>
                    </a:lnTo>
                    <a:lnTo>
                      <a:pt x="51" y="41"/>
                    </a:lnTo>
                    <a:lnTo>
                      <a:pt x="55" y="34"/>
                    </a:lnTo>
                    <a:lnTo>
                      <a:pt x="55" y="24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1" name="Freeform 1348">
                <a:extLst>
                  <a:ext uri="{FF2B5EF4-FFF2-40B4-BE49-F238E27FC236}">
                    <a16:creationId xmlns:a16="http://schemas.microsoft.com/office/drawing/2014/main" id="{18719A99-363C-28A6-4A15-9E42B2264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1" y="513"/>
                <a:ext cx="54" cy="51"/>
              </a:xfrm>
              <a:custGeom>
                <a:avLst/>
                <a:gdLst>
                  <a:gd name="T0" fmla="*/ 55 w 55"/>
                  <a:gd name="T1" fmla="*/ 24 h 51"/>
                  <a:gd name="T2" fmla="*/ 55 w 55"/>
                  <a:gd name="T3" fmla="*/ 24 h 51"/>
                  <a:gd name="T4" fmla="*/ 51 w 55"/>
                  <a:gd name="T5" fmla="*/ 17 h 51"/>
                  <a:gd name="T6" fmla="*/ 48 w 55"/>
                  <a:gd name="T7" fmla="*/ 10 h 51"/>
                  <a:gd name="T8" fmla="*/ 45 w 55"/>
                  <a:gd name="T9" fmla="*/ 4 h 51"/>
                  <a:gd name="T10" fmla="*/ 34 w 55"/>
                  <a:gd name="T11" fmla="*/ 0 h 51"/>
                  <a:gd name="T12" fmla="*/ 34 w 55"/>
                  <a:gd name="T13" fmla="*/ 0 h 51"/>
                  <a:gd name="T14" fmla="*/ 28 w 55"/>
                  <a:gd name="T15" fmla="*/ 0 h 51"/>
                  <a:gd name="T16" fmla="*/ 21 w 55"/>
                  <a:gd name="T17" fmla="*/ 0 h 51"/>
                  <a:gd name="T18" fmla="*/ 11 w 55"/>
                  <a:gd name="T19" fmla="*/ 4 h 51"/>
                  <a:gd name="T20" fmla="*/ 7 w 55"/>
                  <a:gd name="T21" fmla="*/ 10 h 51"/>
                  <a:gd name="T22" fmla="*/ 7 w 55"/>
                  <a:gd name="T23" fmla="*/ 10 h 51"/>
                  <a:gd name="T24" fmla="*/ 4 w 55"/>
                  <a:gd name="T25" fmla="*/ 17 h 51"/>
                  <a:gd name="T26" fmla="*/ 0 w 55"/>
                  <a:gd name="T27" fmla="*/ 27 h 51"/>
                  <a:gd name="T28" fmla="*/ 4 w 55"/>
                  <a:gd name="T29" fmla="*/ 34 h 51"/>
                  <a:gd name="T30" fmla="*/ 7 w 55"/>
                  <a:gd name="T31" fmla="*/ 41 h 51"/>
                  <a:gd name="T32" fmla="*/ 7 w 55"/>
                  <a:gd name="T33" fmla="*/ 41 h 51"/>
                  <a:gd name="T34" fmla="*/ 11 w 55"/>
                  <a:gd name="T35" fmla="*/ 48 h 51"/>
                  <a:gd name="T36" fmla="*/ 21 w 55"/>
                  <a:gd name="T37" fmla="*/ 51 h 51"/>
                  <a:gd name="T38" fmla="*/ 28 w 55"/>
                  <a:gd name="T39" fmla="*/ 51 h 51"/>
                  <a:gd name="T40" fmla="*/ 34 w 55"/>
                  <a:gd name="T41" fmla="*/ 51 h 51"/>
                  <a:gd name="T42" fmla="*/ 34 w 55"/>
                  <a:gd name="T43" fmla="*/ 51 h 51"/>
                  <a:gd name="T44" fmla="*/ 45 w 55"/>
                  <a:gd name="T45" fmla="*/ 48 h 51"/>
                  <a:gd name="T46" fmla="*/ 48 w 55"/>
                  <a:gd name="T47" fmla="*/ 41 h 51"/>
                  <a:gd name="T48" fmla="*/ 51 w 55"/>
                  <a:gd name="T49" fmla="*/ 34 h 51"/>
                  <a:gd name="T50" fmla="*/ 55 w 55"/>
                  <a:gd name="T51" fmla="*/ 2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1">
                    <a:moveTo>
                      <a:pt x="55" y="24"/>
                    </a:moveTo>
                    <a:lnTo>
                      <a:pt x="55" y="24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5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1" y="4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1" y="48"/>
                    </a:lnTo>
                    <a:lnTo>
                      <a:pt x="21" y="51"/>
                    </a:lnTo>
                    <a:lnTo>
                      <a:pt x="28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8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5" y="24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2" name="Freeform 1349">
                <a:extLst>
                  <a:ext uri="{FF2B5EF4-FFF2-40B4-BE49-F238E27FC236}">
                    <a16:creationId xmlns:a16="http://schemas.microsoft.com/office/drawing/2014/main" id="{CCF06175-3C38-2D92-103A-ED075C2BF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4" y="683"/>
                <a:ext cx="40" cy="51"/>
              </a:xfrm>
              <a:custGeom>
                <a:avLst/>
                <a:gdLst>
                  <a:gd name="T0" fmla="*/ 54 w 54"/>
                  <a:gd name="T1" fmla="*/ 27 h 51"/>
                  <a:gd name="T2" fmla="*/ 54 w 54"/>
                  <a:gd name="T3" fmla="*/ 27 h 51"/>
                  <a:gd name="T4" fmla="*/ 54 w 54"/>
                  <a:gd name="T5" fmla="*/ 17 h 51"/>
                  <a:gd name="T6" fmla="*/ 51 w 54"/>
                  <a:gd name="T7" fmla="*/ 10 h 51"/>
                  <a:gd name="T8" fmla="*/ 44 w 54"/>
                  <a:gd name="T9" fmla="*/ 3 h 51"/>
                  <a:gd name="T10" fmla="*/ 37 w 54"/>
                  <a:gd name="T11" fmla="*/ 0 h 51"/>
                  <a:gd name="T12" fmla="*/ 37 w 54"/>
                  <a:gd name="T13" fmla="*/ 0 h 51"/>
                  <a:gd name="T14" fmla="*/ 27 w 54"/>
                  <a:gd name="T15" fmla="*/ 0 h 51"/>
                  <a:gd name="T16" fmla="*/ 20 w 54"/>
                  <a:gd name="T17" fmla="*/ 0 h 51"/>
                  <a:gd name="T18" fmla="*/ 14 w 54"/>
                  <a:gd name="T19" fmla="*/ 3 h 51"/>
                  <a:gd name="T20" fmla="*/ 7 w 54"/>
                  <a:gd name="T21" fmla="*/ 10 h 51"/>
                  <a:gd name="T22" fmla="*/ 7 w 54"/>
                  <a:gd name="T23" fmla="*/ 10 h 51"/>
                  <a:gd name="T24" fmla="*/ 3 w 54"/>
                  <a:gd name="T25" fmla="*/ 17 h 51"/>
                  <a:gd name="T26" fmla="*/ 0 w 54"/>
                  <a:gd name="T27" fmla="*/ 27 h 51"/>
                  <a:gd name="T28" fmla="*/ 3 w 54"/>
                  <a:gd name="T29" fmla="*/ 34 h 51"/>
                  <a:gd name="T30" fmla="*/ 7 w 54"/>
                  <a:gd name="T31" fmla="*/ 41 h 51"/>
                  <a:gd name="T32" fmla="*/ 7 w 54"/>
                  <a:gd name="T33" fmla="*/ 41 h 51"/>
                  <a:gd name="T34" fmla="*/ 14 w 54"/>
                  <a:gd name="T35" fmla="*/ 47 h 51"/>
                  <a:gd name="T36" fmla="*/ 20 w 54"/>
                  <a:gd name="T37" fmla="*/ 51 h 51"/>
                  <a:gd name="T38" fmla="*/ 27 w 54"/>
                  <a:gd name="T39" fmla="*/ 51 h 51"/>
                  <a:gd name="T40" fmla="*/ 37 w 54"/>
                  <a:gd name="T41" fmla="*/ 51 h 51"/>
                  <a:gd name="T42" fmla="*/ 37 w 54"/>
                  <a:gd name="T43" fmla="*/ 51 h 51"/>
                  <a:gd name="T44" fmla="*/ 44 w 54"/>
                  <a:gd name="T45" fmla="*/ 47 h 51"/>
                  <a:gd name="T46" fmla="*/ 51 w 54"/>
                  <a:gd name="T47" fmla="*/ 41 h 51"/>
                  <a:gd name="T48" fmla="*/ 54 w 54"/>
                  <a:gd name="T49" fmla="*/ 34 h 51"/>
                  <a:gd name="T50" fmla="*/ 54 w 54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17"/>
                    </a:lnTo>
                    <a:lnTo>
                      <a:pt x="51" y="10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3" y="17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7"/>
                    </a:lnTo>
                    <a:lnTo>
                      <a:pt x="20" y="51"/>
                    </a:lnTo>
                    <a:lnTo>
                      <a:pt x="27" y="51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7"/>
                    </a:lnTo>
                    <a:lnTo>
                      <a:pt x="51" y="41"/>
                    </a:lnTo>
                    <a:lnTo>
                      <a:pt x="54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3" name="Freeform 1350">
                <a:extLst>
                  <a:ext uri="{FF2B5EF4-FFF2-40B4-BE49-F238E27FC236}">
                    <a16:creationId xmlns:a16="http://schemas.microsoft.com/office/drawing/2014/main" id="{6F882903-F21C-37AB-56E7-EA7294F26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9" y="836"/>
                <a:ext cx="54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4 w 54"/>
                  <a:gd name="T5" fmla="*/ 20 h 54"/>
                  <a:gd name="T6" fmla="*/ 47 w 54"/>
                  <a:gd name="T7" fmla="*/ 10 h 54"/>
                  <a:gd name="T8" fmla="*/ 44 w 54"/>
                  <a:gd name="T9" fmla="*/ 6 h 54"/>
                  <a:gd name="T10" fmla="*/ 37 w 54"/>
                  <a:gd name="T11" fmla="*/ 0 h 54"/>
                  <a:gd name="T12" fmla="*/ 37 w 54"/>
                  <a:gd name="T13" fmla="*/ 0 h 54"/>
                  <a:gd name="T14" fmla="*/ 27 w 54"/>
                  <a:gd name="T15" fmla="*/ 0 h 54"/>
                  <a:gd name="T16" fmla="*/ 20 w 54"/>
                  <a:gd name="T17" fmla="*/ 0 h 54"/>
                  <a:gd name="T18" fmla="*/ 13 w 54"/>
                  <a:gd name="T19" fmla="*/ 6 h 54"/>
                  <a:gd name="T20" fmla="*/ 6 w 54"/>
                  <a:gd name="T21" fmla="*/ 10 h 54"/>
                  <a:gd name="T22" fmla="*/ 6 w 54"/>
                  <a:gd name="T23" fmla="*/ 10 h 54"/>
                  <a:gd name="T24" fmla="*/ 3 w 54"/>
                  <a:gd name="T25" fmla="*/ 20 h 54"/>
                  <a:gd name="T26" fmla="*/ 0 w 54"/>
                  <a:gd name="T27" fmla="*/ 27 h 54"/>
                  <a:gd name="T28" fmla="*/ 3 w 54"/>
                  <a:gd name="T29" fmla="*/ 34 h 54"/>
                  <a:gd name="T30" fmla="*/ 6 w 54"/>
                  <a:gd name="T31" fmla="*/ 44 h 54"/>
                  <a:gd name="T32" fmla="*/ 6 w 54"/>
                  <a:gd name="T33" fmla="*/ 44 h 54"/>
                  <a:gd name="T34" fmla="*/ 13 w 54"/>
                  <a:gd name="T35" fmla="*/ 47 h 54"/>
                  <a:gd name="T36" fmla="*/ 20 w 54"/>
                  <a:gd name="T37" fmla="*/ 51 h 54"/>
                  <a:gd name="T38" fmla="*/ 27 w 54"/>
                  <a:gd name="T39" fmla="*/ 54 h 54"/>
                  <a:gd name="T40" fmla="*/ 37 w 54"/>
                  <a:gd name="T41" fmla="*/ 51 h 54"/>
                  <a:gd name="T42" fmla="*/ 37 w 54"/>
                  <a:gd name="T43" fmla="*/ 51 h 54"/>
                  <a:gd name="T44" fmla="*/ 44 w 54"/>
                  <a:gd name="T45" fmla="*/ 47 h 54"/>
                  <a:gd name="T46" fmla="*/ 47 w 54"/>
                  <a:gd name="T47" fmla="*/ 44 h 54"/>
                  <a:gd name="T48" fmla="*/ 54 w 54"/>
                  <a:gd name="T49" fmla="*/ 34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20"/>
                    </a:lnTo>
                    <a:lnTo>
                      <a:pt x="47" y="10"/>
                    </a:lnTo>
                    <a:lnTo>
                      <a:pt x="44" y="6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3" y="20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13" y="47"/>
                    </a:lnTo>
                    <a:lnTo>
                      <a:pt x="20" y="51"/>
                    </a:lnTo>
                    <a:lnTo>
                      <a:pt x="27" y="54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4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4" name="Freeform 1351">
                <a:extLst>
                  <a:ext uri="{FF2B5EF4-FFF2-40B4-BE49-F238E27FC236}">
                    <a16:creationId xmlns:a16="http://schemas.microsoft.com/office/drawing/2014/main" id="{C4AB72C6-D102-872F-FDF3-A445A3EFD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" y="890"/>
                <a:ext cx="46" cy="51"/>
              </a:xfrm>
              <a:custGeom>
                <a:avLst/>
                <a:gdLst>
                  <a:gd name="T0" fmla="*/ 55 w 55"/>
                  <a:gd name="T1" fmla="*/ 27 h 51"/>
                  <a:gd name="T2" fmla="*/ 55 w 55"/>
                  <a:gd name="T3" fmla="*/ 27 h 51"/>
                  <a:gd name="T4" fmla="*/ 55 w 55"/>
                  <a:gd name="T5" fmla="*/ 17 h 51"/>
                  <a:gd name="T6" fmla="*/ 51 w 55"/>
                  <a:gd name="T7" fmla="*/ 10 h 51"/>
                  <a:gd name="T8" fmla="*/ 44 w 55"/>
                  <a:gd name="T9" fmla="*/ 3 h 51"/>
                  <a:gd name="T10" fmla="*/ 38 w 55"/>
                  <a:gd name="T11" fmla="*/ 0 h 51"/>
                  <a:gd name="T12" fmla="*/ 38 w 55"/>
                  <a:gd name="T13" fmla="*/ 0 h 51"/>
                  <a:gd name="T14" fmla="*/ 27 w 55"/>
                  <a:gd name="T15" fmla="*/ 0 h 51"/>
                  <a:gd name="T16" fmla="*/ 21 w 55"/>
                  <a:gd name="T17" fmla="*/ 0 h 51"/>
                  <a:gd name="T18" fmla="*/ 14 w 55"/>
                  <a:gd name="T19" fmla="*/ 3 h 51"/>
                  <a:gd name="T20" fmla="*/ 7 w 55"/>
                  <a:gd name="T21" fmla="*/ 10 h 51"/>
                  <a:gd name="T22" fmla="*/ 7 w 55"/>
                  <a:gd name="T23" fmla="*/ 10 h 51"/>
                  <a:gd name="T24" fmla="*/ 4 w 55"/>
                  <a:gd name="T25" fmla="*/ 17 h 51"/>
                  <a:gd name="T26" fmla="*/ 0 w 55"/>
                  <a:gd name="T27" fmla="*/ 27 h 51"/>
                  <a:gd name="T28" fmla="*/ 4 w 55"/>
                  <a:gd name="T29" fmla="*/ 34 h 51"/>
                  <a:gd name="T30" fmla="*/ 7 w 55"/>
                  <a:gd name="T31" fmla="*/ 41 h 51"/>
                  <a:gd name="T32" fmla="*/ 7 w 55"/>
                  <a:gd name="T33" fmla="*/ 41 h 51"/>
                  <a:gd name="T34" fmla="*/ 14 w 55"/>
                  <a:gd name="T35" fmla="*/ 48 h 51"/>
                  <a:gd name="T36" fmla="*/ 21 w 55"/>
                  <a:gd name="T37" fmla="*/ 51 h 51"/>
                  <a:gd name="T38" fmla="*/ 27 w 55"/>
                  <a:gd name="T39" fmla="*/ 51 h 51"/>
                  <a:gd name="T40" fmla="*/ 38 w 55"/>
                  <a:gd name="T41" fmla="*/ 51 h 51"/>
                  <a:gd name="T42" fmla="*/ 38 w 55"/>
                  <a:gd name="T43" fmla="*/ 51 h 51"/>
                  <a:gd name="T44" fmla="*/ 44 w 55"/>
                  <a:gd name="T45" fmla="*/ 48 h 51"/>
                  <a:gd name="T46" fmla="*/ 51 w 55"/>
                  <a:gd name="T47" fmla="*/ 41 h 51"/>
                  <a:gd name="T48" fmla="*/ 55 w 55"/>
                  <a:gd name="T49" fmla="*/ 34 h 51"/>
                  <a:gd name="T50" fmla="*/ 55 w 55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1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17"/>
                    </a:lnTo>
                    <a:lnTo>
                      <a:pt x="51" y="10"/>
                    </a:lnTo>
                    <a:lnTo>
                      <a:pt x="44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1" y="51"/>
                    </a:lnTo>
                    <a:lnTo>
                      <a:pt x="27" y="51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4" y="48"/>
                    </a:lnTo>
                    <a:lnTo>
                      <a:pt x="51" y="41"/>
                    </a:lnTo>
                    <a:lnTo>
                      <a:pt x="55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5" name="Freeform 1352">
                <a:extLst>
                  <a:ext uri="{FF2B5EF4-FFF2-40B4-BE49-F238E27FC236}">
                    <a16:creationId xmlns:a16="http://schemas.microsoft.com/office/drawing/2014/main" id="{E38DDC4B-928E-95AD-E6D7-52079AAF0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3" y="928"/>
                <a:ext cx="8" cy="51"/>
              </a:xfrm>
              <a:custGeom>
                <a:avLst/>
                <a:gdLst>
                  <a:gd name="T0" fmla="*/ 54 w 54"/>
                  <a:gd name="T1" fmla="*/ 27 h 51"/>
                  <a:gd name="T2" fmla="*/ 54 w 54"/>
                  <a:gd name="T3" fmla="*/ 27 h 51"/>
                  <a:gd name="T4" fmla="*/ 54 w 54"/>
                  <a:gd name="T5" fmla="*/ 17 h 51"/>
                  <a:gd name="T6" fmla="*/ 50 w 54"/>
                  <a:gd name="T7" fmla="*/ 11 h 51"/>
                  <a:gd name="T8" fmla="*/ 44 w 54"/>
                  <a:gd name="T9" fmla="*/ 4 h 51"/>
                  <a:gd name="T10" fmla="*/ 37 w 54"/>
                  <a:gd name="T11" fmla="*/ 0 h 51"/>
                  <a:gd name="T12" fmla="*/ 37 w 54"/>
                  <a:gd name="T13" fmla="*/ 0 h 51"/>
                  <a:gd name="T14" fmla="*/ 27 w 54"/>
                  <a:gd name="T15" fmla="*/ 0 h 51"/>
                  <a:gd name="T16" fmla="*/ 20 w 54"/>
                  <a:gd name="T17" fmla="*/ 0 h 51"/>
                  <a:gd name="T18" fmla="*/ 13 w 54"/>
                  <a:gd name="T19" fmla="*/ 4 h 51"/>
                  <a:gd name="T20" fmla="*/ 6 w 54"/>
                  <a:gd name="T21" fmla="*/ 11 h 51"/>
                  <a:gd name="T22" fmla="*/ 6 w 54"/>
                  <a:gd name="T23" fmla="*/ 11 h 51"/>
                  <a:gd name="T24" fmla="*/ 3 w 54"/>
                  <a:gd name="T25" fmla="*/ 17 h 51"/>
                  <a:gd name="T26" fmla="*/ 0 w 54"/>
                  <a:gd name="T27" fmla="*/ 27 h 51"/>
                  <a:gd name="T28" fmla="*/ 3 w 54"/>
                  <a:gd name="T29" fmla="*/ 34 h 51"/>
                  <a:gd name="T30" fmla="*/ 6 w 54"/>
                  <a:gd name="T31" fmla="*/ 41 h 51"/>
                  <a:gd name="T32" fmla="*/ 6 w 54"/>
                  <a:gd name="T33" fmla="*/ 41 h 51"/>
                  <a:gd name="T34" fmla="*/ 13 w 54"/>
                  <a:gd name="T35" fmla="*/ 48 h 51"/>
                  <a:gd name="T36" fmla="*/ 20 w 54"/>
                  <a:gd name="T37" fmla="*/ 51 h 51"/>
                  <a:gd name="T38" fmla="*/ 27 w 54"/>
                  <a:gd name="T39" fmla="*/ 51 h 51"/>
                  <a:gd name="T40" fmla="*/ 37 w 54"/>
                  <a:gd name="T41" fmla="*/ 51 h 51"/>
                  <a:gd name="T42" fmla="*/ 37 w 54"/>
                  <a:gd name="T43" fmla="*/ 51 h 51"/>
                  <a:gd name="T44" fmla="*/ 44 w 54"/>
                  <a:gd name="T45" fmla="*/ 48 h 51"/>
                  <a:gd name="T46" fmla="*/ 50 w 54"/>
                  <a:gd name="T47" fmla="*/ 41 h 51"/>
                  <a:gd name="T48" fmla="*/ 54 w 54"/>
                  <a:gd name="T49" fmla="*/ 34 h 51"/>
                  <a:gd name="T50" fmla="*/ 54 w 54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17"/>
                    </a:lnTo>
                    <a:lnTo>
                      <a:pt x="50" y="11"/>
                    </a:lnTo>
                    <a:lnTo>
                      <a:pt x="44" y="4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3" y="4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3" y="17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13" y="48"/>
                    </a:lnTo>
                    <a:lnTo>
                      <a:pt x="20" y="51"/>
                    </a:lnTo>
                    <a:lnTo>
                      <a:pt x="27" y="51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8"/>
                    </a:lnTo>
                    <a:lnTo>
                      <a:pt x="50" y="41"/>
                    </a:lnTo>
                    <a:lnTo>
                      <a:pt x="54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6" name="Freeform 1353">
                <a:extLst>
                  <a:ext uri="{FF2B5EF4-FFF2-40B4-BE49-F238E27FC236}">
                    <a16:creationId xmlns:a16="http://schemas.microsoft.com/office/drawing/2014/main" id="{F7924672-B662-8D69-00AB-0658E9D87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1025"/>
                <a:ext cx="52" cy="54"/>
              </a:xfrm>
              <a:custGeom>
                <a:avLst/>
                <a:gdLst>
                  <a:gd name="T0" fmla="*/ 51 w 51"/>
                  <a:gd name="T1" fmla="*/ 28 h 55"/>
                  <a:gd name="T2" fmla="*/ 51 w 51"/>
                  <a:gd name="T3" fmla="*/ 28 h 55"/>
                  <a:gd name="T4" fmla="*/ 51 w 51"/>
                  <a:gd name="T5" fmla="*/ 17 h 55"/>
                  <a:gd name="T6" fmla="*/ 47 w 51"/>
                  <a:gd name="T7" fmla="*/ 11 h 55"/>
                  <a:gd name="T8" fmla="*/ 41 w 51"/>
                  <a:gd name="T9" fmla="*/ 4 h 55"/>
                  <a:gd name="T10" fmla="*/ 34 w 51"/>
                  <a:gd name="T11" fmla="*/ 0 h 55"/>
                  <a:gd name="T12" fmla="*/ 34 w 51"/>
                  <a:gd name="T13" fmla="*/ 0 h 55"/>
                  <a:gd name="T14" fmla="*/ 24 w 51"/>
                  <a:gd name="T15" fmla="*/ 0 h 55"/>
                  <a:gd name="T16" fmla="*/ 17 w 51"/>
                  <a:gd name="T17" fmla="*/ 0 h 55"/>
                  <a:gd name="T18" fmla="*/ 10 w 51"/>
                  <a:gd name="T19" fmla="*/ 4 h 55"/>
                  <a:gd name="T20" fmla="*/ 3 w 51"/>
                  <a:gd name="T21" fmla="*/ 11 h 55"/>
                  <a:gd name="T22" fmla="*/ 3 w 51"/>
                  <a:gd name="T23" fmla="*/ 11 h 55"/>
                  <a:gd name="T24" fmla="*/ 0 w 51"/>
                  <a:gd name="T25" fmla="*/ 17 h 55"/>
                  <a:gd name="T26" fmla="*/ 0 w 51"/>
                  <a:gd name="T27" fmla="*/ 28 h 55"/>
                  <a:gd name="T28" fmla="*/ 0 w 51"/>
                  <a:gd name="T29" fmla="*/ 34 h 55"/>
                  <a:gd name="T30" fmla="*/ 3 w 51"/>
                  <a:gd name="T31" fmla="*/ 41 h 55"/>
                  <a:gd name="T32" fmla="*/ 3 w 51"/>
                  <a:gd name="T33" fmla="*/ 41 h 55"/>
                  <a:gd name="T34" fmla="*/ 10 w 51"/>
                  <a:gd name="T35" fmla="*/ 48 h 55"/>
                  <a:gd name="T36" fmla="*/ 17 w 51"/>
                  <a:gd name="T37" fmla="*/ 51 h 55"/>
                  <a:gd name="T38" fmla="*/ 24 w 51"/>
                  <a:gd name="T39" fmla="*/ 55 h 55"/>
                  <a:gd name="T40" fmla="*/ 34 w 51"/>
                  <a:gd name="T41" fmla="*/ 51 h 55"/>
                  <a:gd name="T42" fmla="*/ 34 w 51"/>
                  <a:gd name="T43" fmla="*/ 51 h 55"/>
                  <a:gd name="T44" fmla="*/ 41 w 51"/>
                  <a:gd name="T45" fmla="*/ 48 h 55"/>
                  <a:gd name="T46" fmla="*/ 47 w 51"/>
                  <a:gd name="T47" fmla="*/ 41 h 55"/>
                  <a:gd name="T48" fmla="*/ 51 w 51"/>
                  <a:gd name="T49" fmla="*/ 34 h 55"/>
                  <a:gd name="T50" fmla="*/ 51 w 51"/>
                  <a:gd name="T51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5">
                    <a:moveTo>
                      <a:pt x="51" y="28"/>
                    </a:moveTo>
                    <a:lnTo>
                      <a:pt x="51" y="28"/>
                    </a:lnTo>
                    <a:lnTo>
                      <a:pt x="51" y="17"/>
                    </a:lnTo>
                    <a:lnTo>
                      <a:pt x="47" y="11"/>
                    </a:lnTo>
                    <a:lnTo>
                      <a:pt x="41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0" y="4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4" y="55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7" y="41"/>
                    </a:lnTo>
                    <a:lnTo>
                      <a:pt x="51" y="34"/>
                    </a:lnTo>
                    <a:lnTo>
                      <a:pt x="51" y="28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7" name="Freeform 1354">
                <a:extLst>
                  <a:ext uri="{FF2B5EF4-FFF2-40B4-BE49-F238E27FC236}">
                    <a16:creationId xmlns:a16="http://schemas.microsoft.com/office/drawing/2014/main" id="{55667DD5-06B9-00F4-9576-0325366C1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043"/>
                <a:ext cx="22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0 w 54"/>
                  <a:gd name="T5" fmla="*/ 20 h 54"/>
                  <a:gd name="T6" fmla="*/ 47 w 54"/>
                  <a:gd name="T7" fmla="*/ 10 h 54"/>
                  <a:gd name="T8" fmla="*/ 44 w 54"/>
                  <a:gd name="T9" fmla="*/ 7 h 54"/>
                  <a:gd name="T10" fmla="*/ 34 w 54"/>
                  <a:gd name="T11" fmla="*/ 3 h 54"/>
                  <a:gd name="T12" fmla="*/ 34 w 54"/>
                  <a:gd name="T13" fmla="*/ 3 h 54"/>
                  <a:gd name="T14" fmla="*/ 27 w 54"/>
                  <a:gd name="T15" fmla="*/ 0 h 54"/>
                  <a:gd name="T16" fmla="*/ 20 w 54"/>
                  <a:gd name="T17" fmla="*/ 3 h 54"/>
                  <a:gd name="T18" fmla="*/ 10 w 54"/>
                  <a:gd name="T19" fmla="*/ 7 h 54"/>
                  <a:gd name="T20" fmla="*/ 6 w 54"/>
                  <a:gd name="T21" fmla="*/ 10 h 54"/>
                  <a:gd name="T22" fmla="*/ 6 w 54"/>
                  <a:gd name="T23" fmla="*/ 10 h 54"/>
                  <a:gd name="T24" fmla="*/ 3 w 54"/>
                  <a:gd name="T25" fmla="*/ 20 h 54"/>
                  <a:gd name="T26" fmla="*/ 0 w 54"/>
                  <a:gd name="T27" fmla="*/ 27 h 54"/>
                  <a:gd name="T28" fmla="*/ 3 w 54"/>
                  <a:gd name="T29" fmla="*/ 34 h 54"/>
                  <a:gd name="T30" fmla="*/ 6 w 54"/>
                  <a:gd name="T31" fmla="*/ 44 h 54"/>
                  <a:gd name="T32" fmla="*/ 6 w 54"/>
                  <a:gd name="T33" fmla="*/ 44 h 54"/>
                  <a:gd name="T34" fmla="*/ 10 w 54"/>
                  <a:gd name="T35" fmla="*/ 47 h 54"/>
                  <a:gd name="T36" fmla="*/ 20 w 54"/>
                  <a:gd name="T37" fmla="*/ 51 h 54"/>
                  <a:gd name="T38" fmla="*/ 27 w 54"/>
                  <a:gd name="T39" fmla="*/ 54 h 54"/>
                  <a:gd name="T40" fmla="*/ 34 w 54"/>
                  <a:gd name="T41" fmla="*/ 51 h 54"/>
                  <a:gd name="T42" fmla="*/ 34 w 54"/>
                  <a:gd name="T43" fmla="*/ 51 h 54"/>
                  <a:gd name="T44" fmla="*/ 44 w 54"/>
                  <a:gd name="T45" fmla="*/ 47 h 54"/>
                  <a:gd name="T46" fmla="*/ 47 w 54"/>
                  <a:gd name="T47" fmla="*/ 44 h 54"/>
                  <a:gd name="T48" fmla="*/ 50 w 54"/>
                  <a:gd name="T49" fmla="*/ 34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0" y="20"/>
                    </a:lnTo>
                    <a:lnTo>
                      <a:pt x="47" y="10"/>
                    </a:lnTo>
                    <a:lnTo>
                      <a:pt x="44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7" y="0"/>
                    </a:lnTo>
                    <a:lnTo>
                      <a:pt x="20" y="3"/>
                    </a:lnTo>
                    <a:lnTo>
                      <a:pt x="10" y="7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3" y="20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20" y="51"/>
                    </a:lnTo>
                    <a:lnTo>
                      <a:pt x="27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0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8" name="Freeform 1355">
                <a:extLst>
                  <a:ext uri="{FF2B5EF4-FFF2-40B4-BE49-F238E27FC236}">
                    <a16:creationId xmlns:a16="http://schemas.microsoft.com/office/drawing/2014/main" id="{D6567F08-7B4E-C23F-E532-1BFC39418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1337"/>
                <a:ext cx="46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1 w 54"/>
                  <a:gd name="T5" fmla="*/ 20 h 54"/>
                  <a:gd name="T6" fmla="*/ 47 w 54"/>
                  <a:gd name="T7" fmla="*/ 10 h 54"/>
                  <a:gd name="T8" fmla="*/ 41 w 54"/>
                  <a:gd name="T9" fmla="*/ 7 h 54"/>
                  <a:gd name="T10" fmla="*/ 34 w 54"/>
                  <a:gd name="T11" fmla="*/ 3 h 54"/>
                  <a:gd name="T12" fmla="*/ 34 w 54"/>
                  <a:gd name="T13" fmla="*/ 3 h 54"/>
                  <a:gd name="T14" fmla="*/ 27 w 54"/>
                  <a:gd name="T15" fmla="*/ 0 h 54"/>
                  <a:gd name="T16" fmla="*/ 17 w 54"/>
                  <a:gd name="T17" fmla="*/ 3 h 54"/>
                  <a:gd name="T18" fmla="*/ 10 w 54"/>
                  <a:gd name="T19" fmla="*/ 7 h 54"/>
                  <a:gd name="T20" fmla="*/ 3 w 54"/>
                  <a:gd name="T21" fmla="*/ 10 h 54"/>
                  <a:gd name="T22" fmla="*/ 3 w 54"/>
                  <a:gd name="T23" fmla="*/ 10 h 54"/>
                  <a:gd name="T24" fmla="*/ 0 w 54"/>
                  <a:gd name="T25" fmla="*/ 20 h 54"/>
                  <a:gd name="T26" fmla="*/ 0 w 54"/>
                  <a:gd name="T27" fmla="*/ 27 h 54"/>
                  <a:gd name="T28" fmla="*/ 0 w 54"/>
                  <a:gd name="T29" fmla="*/ 34 h 54"/>
                  <a:gd name="T30" fmla="*/ 3 w 54"/>
                  <a:gd name="T31" fmla="*/ 44 h 54"/>
                  <a:gd name="T32" fmla="*/ 3 w 54"/>
                  <a:gd name="T33" fmla="*/ 44 h 54"/>
                  <a:gd name="T34" fmla="*/ 10 w 54"/>
                  <a:gd name="T35" fmla="*/ 47 h 54"/>
                  <a:gd name="T36" fmla="*/ 17 w 54"/>
                  <a:gd name="T37" fmla="*/ 51 h 54"/>
                  <a:gd name="T38" fmla="*/ 27 w 54"/>
                  <a:gd name="T39" fmla="*/ 54 h 54"/>
                  <a:gd name="T40" fmla="*/ 34 w 54"/>
                  <a:gd name="T41" fmla="*/ 51 h 54"/>
                  <a:gd name="T42" fmla="*/ 34 w 54"/>
                  <a:gd name="T43" fmla="*/ 51 h 54"/>
                  <a:gd name="T44" fmla="*/ 41 w 54"/>
                  <a:gd name="T45" fmla="*/ 47 h 54"/>
                  <a:gd name="T46" fmla="*/ 47 w 54"/>
                  <a:gd name="T47" fmla="*/ 44 h 54"/>
                  <a:gd name="T48" fmla="*/ 51 w 54"/>
                  <a:gd name="T49" fmla="*/ 34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20"/>
                    </a:lnTo>
                    <a:lnTo>
                      <a:pt x="47" y="10"/>
                    </a:lnTo>
                    <a:lnTo>
                      <a:pt x="41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7" y="0"/>
                    </a:lnTo>
                    <a:lnTo>
                      <a:pt x="17" y="3"/>
                    </a:lnTo>
                    <a:lnTo>
                      <a:pt x="10" y="7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10" y="47"/>
                    </a:lnTo>
                    <a:lnTo>
                      <a:pt x="17" y="51"/>
                    </a:lnTo>
                    <a:lnTo>
                      <a:pt x="27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7"/>
                    </a:lnTo>
                    <a:lnTo>
                      <a:pt x="47" y="44"/>
                    </a:lnTo>
                    <a:lnTo>
                      <a:pt x="51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9" name="Freeform 1356">
                <a:extLst>
                  <a:ext uri="{FF2B5EF4-FFF2-40B4-BE49-F238E27FC236}">
                    <a16:creationId xmlns:a16="http://schemas.microsoft.com/office/drawing/2014/main" id="{4DEB2470-BEBC-4B7C-2180-B36B982CE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" y="1409"/>
                <a:ext cx="10" cy="56"/>
              </a:xfrm>
              <a:custGeom>
                <a:avLst/>
                <a:gdLst>
                  <a:gd name="T0" fmla="*/ 54 w 54"/>
                  <a:gd name="T1" fmla="*/ 28 h 55"/>
                  <a:gd name="T2" fmla="*/ 54 w 54"/>
                  <a:gd name="T3" fmla="*/ 28 h 55"/>
                  <a:gd name="T4" fmla="*/ 51 w 54"/>
                  <a:gd name="T5" fmla="*/ 17 h 55"/>
                  <a:gd name="T6" fmla="*/ 47 w 54"/>
                  <a:gd name="T7" fmla="*/ 11 h 55"/>
                  <a:gd name="T8" fmla="*/ 40 w 54"/>
                  <a:gd name="T9" fmla="*/ 7 h 55"/>
                  <a:gd name="T10" fmla="*/ 34 w 54"/>
                  <a:gd name="T11" fmla="*/ 0 h 55"/>
                  <a:gd name="T12" fmla="*/ 34 w 54"/>
                  <a:gd name="T13" fmla="*/ 0 h 55"/>
                  <a:gd name="T14" fmla="*/ 27 w 54"/>
                  <a:gd name="T15" fmla="*/ 0 h 55"/>
                  <a:gd name="T16" fmla="*/ 17 w 54"/>
                  <a:gd name="T17" fmla="*/ 0 h 55"/>
                  <a:gd name="T18" fmla="*/ 10 w 54"/>
                  <a:gd name="T19" fmla="*/ 7 h 55"/>
                  <a:gd name="T20" fmla="*/ 3 w 54"/>
                  <a:gd name="T21" fmla="*/ 11 h 55"/>
                  <a:gd name="T22" fmla="*/ 3 w 54"/>
                  <a:gd name="T23" fmla="*/ 11 h 55"/>
                  <a:gd name="T24" fmla="*/ 0 w 54"/>
                  <a:gd name="T25" fmla="*/ 21 h 55"/>
                  <a:gd name="T26" fmla="*/ 0 w 54"/>
                  <a:gd name="T27" fmla="*/ 28 h 55"/>
                  <a:gd name="T28" fmla="*/ 0 w 54"/>
                  <a:gd name="T29" fmla="*/ 34 h 55"/>
                  <a:gd name="T30" fmla="*/ 3 w 54"/>
                  <a:gd name="T31" fmla="*/ 45 h 55"/>
                  <a:gd name="T32" fmla="*/ 3 w 54"/>
                  <a:gd name="T33" fmla="*/ 45 h 55"/>
                  <a:gd name="T34" fmla="*/ 10 w 54"/>
                  <a:gd name="T35" fmla="*/ 48 h 55"/>
                  <a:gd name="T36" fmla="*/ 17 w 54"/>
                  <a:gd name="T37" fmla="*/ 51 h 55"/>
                  <a:gd name="T38" fmla="*/ 27 w 54"/>
                  <a:gd name="T39" fmla="*/ 55 h 55"/>
                  <a:gd name="T40" fmla="*/ 34 w 54"/>
                  <a:gd name="T41" fmla="*/ 51 h 55"/>
                  <a:gd name="T42" fmla="*/ 34 w 54"/>
                  <a:gd name="T43" fmla="*/ 51 h 55"/>
                  <a:gd name="T44" fmla="*/ 40 w 54"/>
                  <a:gd name="T45" fmla="*/ 48 h 55"/>
                  <a:gd name="T46" fmla="*/ 47 w 54"/>
                  <a:gd name="T47" fmla="*/ 45 h 55"/>
                  <a:gd name="T48" fmla="*/ 51 w 54"/>
                  <a:gd name="T49" fmla="*/ 34 h 55"/>
                  <a:gd name="T50" fmla="*/ 54 w 54"/>
                  <a:gd name="T51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5">
                    <a:moveTo>
                      <a:pt x="54" y="28"/>
                    </a:moveTo>
                    <a:lnTo>
                      <a:pt x="54" y="28"/>
                    </a:lnTo>
                    <a:lnTo>
                      <a:pt x="51" y="17"/>
                    </a:lnTo>
                    <a:lnTo>
                      <a:pt x="47" y="11"/>
                    </a:lnTo>
                    <a:lnTo>
                      <a:pt x="40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7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7" y="55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0" y="48"/>
                    </a:lnTo>
                    <a:lnTo>
                      <a:pt x="47" y="45"/>
                    </a:lnTo>
                    <a:lnTo>
                      <a:pt x="51" y="34"/>
                    </a:lnTo>
                    <a:lnTo>
                      <a:pt x="54" y="28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0" name="Freeform 1357">
                <a:extLst>
                  <a:ext uri="{FF2B5EF4-FFF2-40B4-BE49-F238E27FC236}">
                    <a16:creationId xmlns:a16="http://schemas.microsoft.com/office/drawing/2014/main" id="{B6F7A07E-5708-0415-B610-2CA372B17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" y="1842"/>
                <a:ext cx="54" cy="51"/>
              </a:xfrm>
              <a:custGeom>
                <a:avLst/>
                <a:gdLst>
                  <a:gd name="T0" fmla="*/ 54 w 54"/>
                  <a:gd name="T1" fmla="*/ 27 h 50"/>
                  <a:gd name="T2" fmla="*/ 54 w 54"/>
                  <a:gd name="T3" fmla="*/ 27 h 50"/>
                  <a:gd name="T4" fmla="*/ 51 w 54"/>
                  <a:gd name="T5" fmla="*/ 17 h 50"/>
                  <a:gd name="T6" fmla="*/ 48 w 54"/>
                  <a:gd name="T7" fmla="*/ 10 h 50"/>
                  <a:gd name="T8" fmla="*/ 44 w 54"/>
                  <a:gd name="T9" fmla="*/ 3 h 50"/>
                  <a:gd name="T10" fmla="*/ 34 w 54"/>
                  <a:gd name="T11" fmla="*/ 0 h 50"/>
                  <a:gd name="T12" fmla="*/ 34 w 54"/>
                  <a:gd name="T13" fmla="*/ 0 h 50"/>
                  <a:gd name="T14" fmla="*/ 27 w 54"/>
                  <a:gd name="T15" fmla="*/ 0 h 50"/>
                  <a:gd name="T16" fmla="*/ 17 w 54"/>
                  <a:gd name="T17" fmla="*/ 0 h 50"/>
                  <a:gd name="T18" fmla="*/ 10 w 54"/>
                  <a:gd name="T19" fmla="*/ 3 h 50"/>
                  <a:gd name="T20" fmla="*/ 7 w 54"/>
                  <a:gd name="T21" fmla="*/ 10 h 50"/>
                  <a:gd name="T22" fmla="*/ 7 w 54"/>
                  <a:gd name="T23" fmla="*/ 10 h 50"/>
                  <a:gd name="T24" fmla="*/ 0 w 54"/>
                  <a:gd name="T25" fmla="*/ 17 h 50"/>
                  <a:gd name="T26" fmla="*/ 0 w 54"/>
                  <a:gd name="T27" fmla="*/ 27 h 50"/>
                  <a:gd name="T28" fmla="*/ 0 w 54"/>
                  <a:gd name="T29" fmla="*/ 34 h 50"/>
                  <a:gd name="T30" fmla="*/ 7 w 54"/>
                  <a:gd name="T31" fmla="*/ 40 h 50"/>
                  <a:gd name="T32" fmla="*/ 7 w 54"/>
                  <a:gd name="T33" fmla="*/ 40 h 50"/>
                  <a:gd name="T34" fmla="*/ 10 w 54"/>
                  <a:gd name="T35" fmla="*/ 47 h 50"/>
                  <a:gd name="T36" fmla="*/ 17 w 54"/>
                  <a:gd name="T37" fmla="*/ 50 h 50"/>
                  <a:gd name="T38" fmla="*/ 27 w 54"/>
                  <a:gd name="T39" fmla="*/ 50 h 50"/>
                  <a:gd name="T40" fmla="*/ 34 w 54"/>
                  <a:gd name="T41" fmla="*/ 50 h 50"/>
                  <a:gd name="T42" fmla="*/ 34 w 54"/>
                  <a:gd name="T43" fmla="*/ 50 h 50"/>
                  <a:gd name="T44" fmla="*/ 44 w 54"/>
                  <a:gd name="T45" fmla="*/ 47 h 50"/>
                  <a:gd name="T46" fmla="*/ 48 w 54"/>
                  <a:gd name="T47" fmla="*/ 40 h 50"/>
                  <a:gd name="T48" fmla="*/ 51 w 54"/>
                  <a:gd name="T49" fmla="*/ 34 h 50"/>
                  <a:gd name="T50" fmla="*/ 54 w 54"/>
                  <a:gd name="T51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0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4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10" y="47"/>
                    </a:lnTo>
                    <a:lnTo>
                      <a:pt x="17" y="50"/>
                    </a:lnTo>
                    <a:lnTo>
                      <a:pt x="27" y="50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44" y="47"/>
                    </a:lnTo>
                    <a:lnTo>
                      <a:pt x="48" y="40"/>
                    </a:lnTo>
                    <a:lnTo>
                      <a:pt x="51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1" name="Freeform 1358">
                <a:extLst>
                  <a:ext uri="{FF2B5EF4-FFF2-40B4-BE49-F238E27FC236}">
                    <a16:creationId xmlns:a16="http://schemas.microsoft.com/office/drawing/2014/main" id="{9012D727-BDB3-97FF-04A6-1B602AA22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0" y="1880"/>
                <a:ext cx="0" cy="51"/>
              </a:xfrm>
              <a:custGeom>
                <a:avLst/>
                <a:gdLst>
                  <a:gd name="T0" fmla="*/ 54 w 54"/>
                  <a:gd name="T1" fmla="*/ 27 h 51"/>
                  <a:gd name="T2" fmla="*/ 54 w 54"/>
                  <a:gd name="T3" fmla="*/ 27 h 51"/>
                  <a:gd name="T4" fmla="*/ 51 w 54"/>
                  <a:gd name="T5" fmla="*/ 17 h 51"/>
                  <a:gd name="T6" fmla="*/ 47 w 54"/>
                  <a:gd name="T7" fmla="*/ 10 h 51"/>
                  <a:gd name="T8" fmla="*/ 40 w 54"/>
                  <a:gd name="T9" fmla="*/ 3 h 51"/>
                  <a:gd name="T10" fmla="*/ 34 w 54"/>
                  <a:gd name="T11" fmla="*/ 0 h 51"/>
                  <a:gd name="T12" fmla="*/ 34 w 54"/>
                  <a:gd name="T13" fmla="*/ 0 h 51"/>
                  <a:gd name="T14" fmla="*/ 27 w 54"/>
                  <a:gd name="T15" fmla="*/ 0 h 51"/>
                  <a:gd name="T16" fmla="*/ 17 w 54"/>
                  <a:gd name="T17" fmla="*/ 0 h 51"/>
                  <a:gd name="T18" fmla="*/ 10 w 54"/>
                  <a:gd name="T19" fmla="*/ 3 h 51"/>
                  <a:gd name="T20" fmla="*/ 3 w 54"/>
                  <a:gd name="T21" fmla="*/ 10 h 51"/>
                  <a:gd name="T22" fmla="*/ 3 w 54"/>
                  <a:gd name="T23" fmla="*/ 10 h 51"/>
                  <a:gd name="T24" fmla="*/ 0 w 54"/>
                  <a:gd name="T25" fmla="*/ 17 h 51"/>
                  <a:gd name="T26" fmla="*/ 0 w 54"/>
                  <a:gd name="T27" fmla="*/ 27 h 51"/>
                  <a:gd name="T28" fmla="*/ 0 w 54"/>
                  <a:gd name="T29" fmla="*/ 34 h 51"/>
                  <a:gd name="T30" fmla="*/ 3 w 54"/>
                  <a:gd name="T31" fmla="*/ 41 h 51"/>
                  <a:gd name="T32" fmla="*/ 3 w 54"/>
                  <a:gd name="T33" fmla="*/ 41 h 51"/>
                  <a:gd name="T34" fmla="*/ 10 w 54"/>
                  <a:gd name="T35" fmla="*/ 47 h 51"/>
                  <a:gd name="T36" fmla="*/ 17 w 54"/>
                  <a:gd name="T37" fmla="*/ 51 h 51"/>
                  <a:gd name="T38" fmla="*/ 27 w 54"/>
                  <a:gd name="T39" fmla="*/ 51 h 51"/>
                  <a:gd name="T40" fmla="*/ 34 w 54"/>
                  <a:gd name="T41" fmla="*/ 51 h 51"/>
                  <a:gd name="T42" fmla="*/ 34 w 54"/>
                  <a:gd name="T43" fmla="*/ 51 h 51"/>
                  <a:gd name="T44" fmla="*/ 40 w 54"/>
                  <a:gd name="T45" fmla="*/ 47 h 51"/>
                  <a:gd name="T46" fmla="*/ 47 w 54"/>
                  <a:gd name="T47" fmla="*/ 41 h 51"/>
                  <a:gd name="T48" fmla="*/ 51 w 54"/>
                  <a:gd name="T49" fmla="*/ 34 h 51"/>
                  <a:gd name="T50" fmla="*/ 54 w 54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17"/>
                    </a:lnTo>
                    <a:lnTo>
                      <a:pt x="47" y="10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0" y="47"/>
                    </a:lnTo>
                    <a:lnTo>
                      <a:pt x="17" y="51"/>
                    </a:lnTo>
                    <a:lnTo>
                      <a:pt x="27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0" y="47"/>
                    </a:lnTo>
                    <a:lnTo>
                      <a:pt x="47" y="41"/>
                    </a:lnTo>
                    <a:lnTo>
                      <a:pt x="51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2" name="Freeform 1359">
                <a:extLst>
                  <a:ext uri="{FF2B5EF4-FFF2-40B4-BE49-F238E27FC236}">
                    <a16:creationId xmlns:a16="http://schemas.microsoft.com/office/drawing/2014/main" id="{EC172AA9-882F-482F-8D19-C75D39E9D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" y="2039"/>
                <a:ext cx="10" cy="51"/>
              </a:xfrm>
              <a:custGeom>
                <a:avLst/>
                <a:gdLst>
                  <a:gd name="T0" fmla="*/ 55 w 55"/>
                  <a:gd name="T1" fmla="*/ 28 h 51"/>
                  <a:gd name="T2" fmla="*/ 55 w 55"/>
                  <a:gd name="T3" fmla="*/ 28 h 51"/>
                  <a:gd name="T4" fmla="*/ 51 w 55"/>
                  <a:gd name="T5" fmla="*/ 17 h 51"/>
                  <a:gd name="T6" fmla="*/ 48 w 55"/>
                  <a:gd name="T7" fmla="*/ 11 h 51"/>
                  <a:gd name="T8" fmla="*/ 44 w 55"/>
                  <a:gd name="T9" fmla="*/ 4 h 51"/>
                  <a:gd name="T10" fmla="*/ 38 w 55"/>
                  <a:gd name="T11" fmla="*/ 0 h 51"/>
                  <a:gd name="T12" fmla="*/ 38 w 55"/>
                  <a:gd name="T13" fmla="*/ 0 h 51"/>
                  <a:gd name="T14" fmla="*/ 27 w 55"/>
                  <a:gd name="T15" fmla="*/ 0 h 51"/>
                  <a:gd name="T16" fmla="*/ 21 w 55"/>
                  <a:gd name="T17" fmla="*/ 0 h 51"/>
                  <a:gd name="T18" fmla="*/ 10 w 55"/>
                  <a:gd name="T19" fmla="*/ 4 h 51"/>
                  <a:gd name="T20" fmla="*/ 7 w 55"/>
                  <a:gd name="T21" fmla="*/ 11 h 51"/>
                  <a:gd name="T22" fmla="*/ 7 w 55"/>
                  <a:gd name="T23" fmla="*/ 11 h 51"/>
                  <a:gd name="T24" fmla="*/ 4 w 55"/>
                  <a:gd name="T25" fmla="*/ 17 h 51"/>
                  <a:gd name="T26" fmla="*/ 0 w 55"/>
                  <a:gd name="T27" fmla="*/ 28 h 51"/>
                  <a:gd name="T28" fmla="*/ 4 w 55"/>
                  <a:gd name="T29" fmla="*/ 34 h 51"/>
                  <a:gd name="T30" fmla="*/ 7 w 55"/>
                  <a:gd name="T31" fmla="*/ 41 h 51"/>
                  <a:gd name="T32" fmla="*/ 7 w 55"/>
                  <a:gd name="T33" fmla="*/ 41 h 51"/>
                  <a:gd name="T34" fmla="*/ 10 w 55"/>
                  <a:gd name="T35" fmla="*/ 48 h 51"/>
                  <a:gd name="T36" fmla="*/ 21 w 55"/>
                  <a:gd name="T37" fmla="*/ 51 h 51"/>
                  <a:gd name="T38" fmla="*/ 27 w 55"/>
                  <a:gd name="T39" fmla="*/ 51 h 51"/>
                  <a:gd name="T40" fmla="*/ 38 w 55"/>
                  <a:gd name="T41" fmla="*/ 51 h 51"/>
                  <a:gd name="T42" fmla="*/ 38 w 55"/>
                  <a:gd name="T43" fmla="*/ 51 h 51"/>
                  <a:gd name="T44" fmla="*/ 44 w 55"/>
                  <a:gd name="T45" fmla="*/ 48 h 51"/>
                  <a:gd name="T46" fmla="*/ 48 w 55"/>
                  <a:gd name="T47" fmla="*/ 41 h 51"/>
                  <a:gd name="T48" fmla="*/ 51 w 55"/>
                  <a:gd name="T49" fmla="*/ 34 h 51"/>
                  <a:gd name="T50" fmla="*/ 55 w 55"/>
                  <a:gd name="T51" fmla="*/ 2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1">
                    <a:moveTo>
                      <a:pt x="55" y="28"/>
                    </a:moveTo>
                    <a:lnTo>
                      <a:pt x="55" y="28"/>
                    </a:lnTo>
                    <a:lnTo>
                      <a:pt x="51" y="17"/>
                    </a:lnTo>
                    <a:lnTo>
                      <a:pt x="48" y="11"/>
                    </a:lnTo>
                    <a:lnTo>
                      <a:pt x="44" y="4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0" y="4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0" y="48"/>
                    </a:lnTo>
                    <a:lnTo>
                      <a:pt x="21" y="51"/>
                    </a:lnTo>
                    <a:lnTo>
                      <a:pt x="27" y="51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4" y="48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5" y="28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3" name="Freeform 1360">
                <a:extLst>
                  <a:ext uri="{FF2B5EF4-FFF2-40B4-BE49-F238E27FC236}">
                    <a16:creationId xmlns:a16="http://schemas.microsoft.com/office/drawing/2014/main" id="{A4E32D38-D325-5D3D-5D93-E2991D867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" y="2136"/>
                <a:ext cx="54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1 w 54"/>
                  <a:gd name="T5" fmla="*/ 17 h 54"/>
                  <a:gd name="T6" fmla="*/ 47 w 54"/>
                  <a:gd name="T7" fmla="*/ 10 h 54"/>
                  <a:gd name="T8" fmla="*/ 40 w 54"/>
                  <a:gd name="T9" fmla="*/ 3 h 54"/>
                  <a:gd name="T10" fmla="*/ 34 w 54"/>
                  <a:gd name="T11" fmla="*/ 0 h 54"/>
                  <a:gd name="T12" fmla="*/ 34 w 54"/>
                  <a:gd name="T13" fmla="*/ 0 h 54"/>
                  <a:gd name="T14" fmla="*/ 27 w 54"/>
                  <a:gd name="T15" fmla="*/ 0 h 54"/>
                  <a:gd name="T16" fmla="*/ 17 w 54"/>
                  <a:gd name="T17" fmla="*/ 0 h 54"/>
                  <a:gd name="T18" fmla="*/ 10 w 54"/>
                  <a:gd name="T19" fmla="*/ 3 h 54"/>
                  <a:gd name="T20" fmla="*/ 7 w 54"/>
                  <a:gd name="T21" fmla="*/ 10 h 54"/>
                  <a:gd name="T22" fmla="*/ 7 w 54"/>
                  <a:gd name="T23" fmla="*/ 10 h 54"/>
                  <a:gd name="T24" fmla="*/ 0 w 54"/>
                  <a:gd name="T25" fmla="*/ 17 h 54"/>
                  <a:gd name="T26" fmla="*/ 0 w 54"/>
                  <a:gd name="T27" fmla="*/ 27 h 54"/>
                  <a:gd name="T28" fmla="*/ 0 w 54"/>
                  <a:gd name="T29" fmla="*/ 33 h 54"/>
                  <a:gd name="T30" fmla="*/ 7 w 54"/>
                  <a:gd name="T31" fmla="*/ 40 h 54"/>
                  <a:gd name="T32" fmla="*/ 7 w 54"/>
                  <a:gd name="T33" fmla="*/ 40 h 54"/>
                  <a:gd name="T34" fmla="*/ 10 w 54"/>
                  <a:gd name="T35" fmla="*/ 47 h 54"/>
                  <a:gd name="T36" fmla="*/ 17 w 54"/>
                  <a:gd name="T37" fmla="*/ 50 h 54"/>
                  <a:gd name="T38" fmla="*/ 27 w 54"/>
                  <a:gd name="T39" fmla="*/ 54 h 54"/>
                  <a:gd name="T40" fmla="*/ 34 w 54"/>
                  <a:gd name="T41" fmla="*/ 50 h 54"/>
                  <a:gd name="T42" fmla="*/ 34 w 54"/>
                  <a:gd name="T43" fmla="*/ 50 h 54"/>
                  <a:gd name="T44" fmla="*/ 40 w 54"/>
                  <a:gd name="T45" fmla="*/ 47 h 54"/>
                  <a:gd name="T46" fmla="*/ 47 w 54"/>
                  <a:gd name="T47" fmla="*/ 40 h 54"/>
                  <a:gd name="T48" fmla="*/ 51 w 54"/>
                  <a:gd name="T49" fmla="*/ 33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17"/>
                    </a:lnTo>
                    <a:lnTo>
                      <a:pt x="47" y="10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10" y="47"/>
                    </a:lnTo>
                    <a:lnTo>
                      <a:pt x="17" y="50"/>
                    </a:lnTo>
                    <a:lnTo>
                      <a:pt x="27" y="54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40" y="47"/>
                    </a:lnTo>
                    <a:lnTo>
                      <a:pt x="47" y="40"/>
                    </a:lnTo>
                    <a:lnTo>
                      <a:pt x="51" y="33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4" name="Freeform 1361">
                <a:extLst>
                  <a:ext uri="{FF2B5EF4-FFF2-40B4-BE49-F238E27FC236}">
                    <a16:creationId xmlns:a16="http://schemas.microsoft.com/office/drawing/2014/main" id="{884B2425-3EA8-C9B7-35FF-D3AAFCF4B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144"/>
                <a:ext cx="34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1 w 54"/>
                  <a:gd name="T5" fmla="*/ 17 h 54"/>
                  <a:gd name="T6" fmla="*/ 48 w 54"/>
                  <a:gd name="T7" fmla="*/ 10 h 54"/>
                  <a:gd name="T8" fmla="*/ 41 w 54"/>
                  <a:gd name="T9" fmla="*/ 7 h 54"/>
                  <a:gd name="T10" fmla="*/ 34 w 54"/>
                  <a:gd name="T11" fmla="*/ 0 h 54"/>
                  <a:gd name="T12" fmla="*/ 34 w 54"/>
                  <a:gd name="T13" fmla="*/ 0 h 54"/>
                  <a:gd name="T14" fmla="*/ 27 w 54"/>
                  <a:gd name="T15" fmla="*/ 0 h 54"/>
                  <a:gd name="T16" fmla="*/ 17 w 54"/>
                  <a:gd name="T17" fmla="*/ 0 h 54"/>
                  <a:gd name="T18" fmla="*/ 10 w 54"/>
                  <a:gd name="T19" fmla="*/ 3 h 54"/>
                  <a:gd name="T20" fmla="*/ 3 w 54"/>
                  <a:gd name="T21" fmla="*/ 10 h 54"/>
                  <a:gd name="T22" fmla="*/ 3 w 54"/>
                  <a:gd name="T23" fmla="*/ 10 h 54"/>
                  <a:gd name="T24" fmla="*/ 0 w 54"/>
                  <a:gd name="T25" fmla="*/ 17 h 54"/>
                  <a:gd name="T26" fmla="*/ 0 w 54"/>
                  <a:gd name="T27" fmla="*/ 27 h 54"/>
                  <a:gd name="T28" fmla="*/ 0 w 54"/>
                  <a:gd name="T29" fmla="*/ 34 h 54"/>
                  <a:gd name="T30" fmla="*/ 3 w 54"/>
                  <a:gd name="T31" fmla="*/ 40 h 54"/>
                  <a:gd name="T32" fmla="*/ 3 w 54"/>
                  <a:gd name="T33" fmla="*/ 40 h 54"/>
                  <a:gd name="T34" fmla="*/ 10 w 54"/>
                  <a:gd name="T35" fmla="*/ 47 h 54"/>
                  <a:gd name="T36" fmla="*/ 17 w 54"/>
                  <a:gd name="T37" fmla="*/ 51 h 54"/>
                  <a:gd name="T38" fmla="*/ 27 w 54"/>
                  <a:gd name="T39" fmla="*/ 54 h 54"/>
                  <a:gd name="T40" fmla="*/ 34 w 54"/>
                  <a:gd name="T41" fmla="*/ 51 h 54"/>
                  <a:gd name="T42" fmla="*/ 34 w 54"/>
                  <a:gd name="T43" fmla="*/ 51 h 54"/>
                  <a:gd name="T44" fmla="*/ 41 w 54"/>
                  <a:gd name="T45" fmla="*/ 47 h 54"/>
                  <a:gd name="T46" fmla="*/ 48 w 54"/>
                  <a:gd name="T47" fmla="*/ 40 h 54"/>
                  <a:gd name="T48" fmla="*/ 51 w 54"/>
                  <a:gd name="T49" fmla="*/ 34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0"/>
                    </a:lnTo>
                    <a:lnTo>
                      <a:pt x="3" y="40"/>
                    </a:lnTo>
                    <a:lnTo>
                      <a:pt x="10" y="47"/>
                    </a:lnTo>
                    <a:lnTo>
                      <a:pt x="17" y="51"/>
                    </a:lnTo>
                    <a:lnTo>
                      <a:pt x="27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7"/>
                    </a:lnTo>
                    <a:lnTo>
                      <a:pt x="48" y="40"/>
                    </a:lnTo>
                    <a:lnTo>
                      <a:pt x="51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5" name="Freeform 1362">
                <a:extLst>
                  <a:ext uri="{FF2B5EF4-FFF2-40B4-BE49-F238E27FC236}">
                    <a16:creationId xmlns:a16="http://schemas.microsoft.com/office/drawing/2014/main" id="{CFCE9E0E-DD32-74A4-32B8-1DAE688AD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171"/>
                <a:ext cx="8" cy="51"/>
              </a:xfrm>
              <a:custGeom>
                <a:avLst/>
                <a:gdLst>
                  <a:gd name="T0" fmla="*/ 51 w 51"/>
                  <a:gd name="T1" fmla="*/ 27 h 51"/>
                  <a:gd name="T2" fmla="*/ 51 w 51"/>
                  <a:gd name="T3" fmla="*/ 27 h 51"/>
                  <a:gd name="T4" fmla="*/ 51 w 51"/>
                  <a:gd name="T5" fmla="*/ 17 h 51"/>
                  <a:gd name="T6" fmla="*/ 48 w 51"/>
                  <a:gd name="T7" fmla="*/ 10 h 51"/>
                  <a:gd name="T8" fmla="*/ 41 w 51"/>
                  <a:gd name="T9" fmla="*/ 3 h 51"/>
                  <a:gd name="T10" fmla="*/ 34 w 51"/>
                  <a:gd name="T11" fmla="*/ 0 h 51"/>
                  <a:gd name="T12" fmla="*/ 34 w 51"/>
                  <a:gd name="T13" fmla="*/ 0 h 51"/>
                  <a:gd name="T14" fmla="*/ 27 w 51"/>
                  <a:gd name="T15" fmla="*/ 0 h 51"/>
                  <a:gd name="T16" fmla="*/ 17 w 51"/>
                  <a:gd name="T17" fmla="*/ 0 h 51"/>
                  <a:gd name="T18" fmla="*/ 10 w 51"/>
                  <a:gd name="T19" fmla="*/ 3 h 51"/>
                  <a:gd name="T20" fmla="*/ 4 w 51"/>
                  <a:gd name="T21" fmla="*/ 10 h 51"/>
                  <a:gd name="T22" fmla="*/ 4 w 51"/>
                  <a:gd name="T23" fmla="*/ 10 h 51"/>
                  <a:gd name="T24" fmla="*/ 0 w 51"/>
                  <a:gd name="T25" fmla="*/ 17 h 51"/>
                  <a:gd name="T26" fmla="*/ 0 w 51"/>
                  <a:gd name="T27" fmla="*/ 27 h 51"/>
                  <a:gd name="T28" fmla="*/ 0 w 51"/>
                  <a:gd name="T29" fmla="*/ 34 h 51"/>
                  <a:gd name="T30" fmla="*/ 4 w 51"/>
                  <a:gd name="T31" fmla="*/ 41 h 51"/>
                  <a:gd name="T32" fmla="*/ 4 w 51"/>
                  <a:gd name="T33" fmla="*/ 41 h 51"/>
                  <a:gd name="T34" fmla="*/ 10 w 51"/>
                  <a:gd name="T35" fmla="*/ 47 h 51"/>
                  <a:gd name="T36" fmla="*/ 17 w 51"/>
                  <a:gd name="T37" fmla="*/ 51 h 51"/>
                  <a:gd name="T38" fmla="*/ 27 w 51"/>
                  <a:gd name="T39" fmla="*/ 51 h 51"/>
                  <a:gd name="T40" fmla="*/ 34 w 51"/>
                  <a:gd name="T41" fmla="*/ 51 h 51"/>
                  <a:gd name="T42" fmla="*/ 34 w 51"/>
                  <a:gd name="T43" fmla="*/ 51 h 51"/>
                  <a:gd name="T44" fmla="*/ 41 w 51"/>
                  <a:gd name="T45" fmla="*/ 47 h 51"/>
                  <a:gd name="T46" fmla="*/ 48 w 51"/>
                  <a:gd name="T47" fmla="*/ 41 h 51"/>
                  <a:gd name="T48" fmla="*/ 51 w 51"/>
                  <a:gd name="T49" fmla="*/ 34 h 51"/>
                  <a:gd name="T50" fmla="*/ 51 w 51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1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10" y="47"/>
                    </a:lnTo>
                    <a:lnTo>
                      <a:pt x="17" y="51"/>
                    </a:lnTo>
                    <a:lnTo>
                      <a:pt x="27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7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6" name="Freeform 1363">
                <a:extLst>
                  <a:ext uri="{FF2B5EF4-FFF2-40B4-BE49-F238E27FC236}">
                    <a16:creationId xmlns:a16="http://schemas.microsoft.com/office/drawing/2014/main" id="{99730C77-2BF2-5929-1C48-110D1F157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2208"/>
                <a:ext cx="0" cy="51"/>
              </a:xfrm>
              <a:custGeom>
                <a:avLst/>
                <a:gdLst>
                  <a:gd name="T0" fmla="*/ 54 w 54"/>
                  <a:gd name="T1" fmla="*/ 27 h 51"/>
                  <a:gd name="T2" fmla="*/ 54 w 54"/>
                  <a:gd name="T3" fmla="*/ 27 h 51"/>
                  <a:gd name="T4" fmla="*/ 50 w 54"/>
                  <a:gd name="T5" fmla="*/ 17 h 51"/>
                  <a:gd name="T6" fmla="*/ 47 w 54"/>
                  <a:gd name="T7" fmla="*/ 10 h 51"/>
                  <a:gd name="T8" fmla="*/ 44 w 54"/>
                  <a:gd name="T9" fmla="*/ 4 h 51"/>
                  <a:gd name="T10" fmla="*/ 34 w 54"/>
                  <a:gd name="T11" fmla="*/ 0 h 51"/>
                  <a:gd name="T12" fmla="*/ 34 w 54"/>
                  <a:gd name="T13" fmla="*/ 0 h 51"/>
                  <a:gd name="T14" fmla="*/ 27 w 54"/>
                  <a:gd name="T15" fmla="*/ 0 h 51"/>
                  <a:gd name="T16" fmla="*/ 17 w 54"/>
                  <a:gd name="T17" fmla="*/ 0 h 51"/>
                  <a:gd name="T18" fmla="*/ 10 w 54"/>
                  <a:gd name="T19" fmla="*/ 4 h 51"/>
                  <a:gd name="T20" fmla="*/ 6 w 54"/>
                  <a:gd name="T21" fmla="*/ 10 h 51"/>
                  <a:gd name="T22" fmla="*/ 6 w 54"/>
                  <a:gd name="T23" fmla="*/ 10 h 51"/>
                  <a:gd name="T24" fmla="*/ 0 w 54"/>
                  <a:gd name="T25" fmla="*/ 17 h 51"/>
                  <a:gd name="T26" fmla="*/ 0 w 54"/>
                  <a:gd name="T27" fmla="*/ 27 h 51"/>
                  <a:gd name="T28" fmla="*/ 0 w 54"/>
                  <a:gd name="T29" fmla="*/ 34 h 51"/>
                  <a:gd name="T30" fmla="*/ 6 w 54"/>
                  <a:gd name="T31" fmla="*/ 41 h 51"/>
                  <a:gd name="T32" fmla="*/ 6 w 54"/>
                  <a:gd name="T33" fmla="*/ 41 h 51"/>
                  <a:gd name="T34" fmla="*/ 10 w 54"/>
                  <a:gd name="T35" fmla="*/ 48 h 51"/>
                  <a:gd name="T36" fmla="*/ 17 w 54"/>
                  <a:gd name="T37" fmla="*/ 51 h 51"/>
                  <a:gd name="T38" fmla="*/ 27 w 54"/>
                  <a:gd name="T39" fmla="*/ 51 h 51"/>
                  <a:gd name="T40" fmla="*/ 34 w 54"/>
                  <a:gd name="T41" fmla="*/ 51 h 51"/>
                  <a:gd name="T42" fmla="*/ 34 w 54"/>
                  <a:gd name="T43" fmla="*/ 51 h 51"/>
                  <a:gd name="T44" fmla="*/ 44 w 54"/>
                  <a:gd name="T45" fmla="*/ 48 h 51"/>
                  <a:gd name="T46" fmla="*/ 47 w 54"/>
                  <a:gd name="T47" fmla="*/ 41 h 51"/>
                  <a:gd name="T48" fmla="*/ 50 w 54"/>
                  <a:gd name="T49" fmla="*/ 34 h 51"/>
                  <a:gd name="T50" fmla="*/ 54 w 54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7"/>
                    </a:moveTo>
                    <a:lnTo>
                      <a:pt x="54" y="27"/>
                    </a:lnTo>
                    <a:lnTo>
                      <a:pt x="50" y="17"/>
                    </a:lnTo>
                    <a:lnTo>
                      <a:pt x="47" y="10"/>
                    </a:lnTo>
                    <a:lnTo>
                      <a:pt x="44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4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7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4" y="48"/>
                    </a:lnTo>
                    <a:lnTo>
                      <a:pt x="47" y="41"/>
                    </a:lnTo>
                    <a:lnTo>
                      <a:pt x="50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7" name="Freeform 1364">
                <a:extLst>
                  <a:ext uri="{FF2B5EF4-FFF2-40B4-BE49-F238E27FC236}">
                    <a16:creationId xmlns:a16="http://schemas.microsoft.com/office/drawing/2014/main" id="{177A4681-A50D-5822-B85A-DE34B959B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2208"/>
                <a:ext cx="14" cy="51"/>
              </a:xfrm>
              <a:custGeom>
                <a:avLst/>
                <a:gdLst>
                  <a:gd name="T0" fmla="*/ 54 w 54"/>
                  <a:gd name="T1" fmla="*/ 27 h 51"/>
                  <a:gd name="T2" fmla="*/ 54 w 54"/>
                  <a:gd name="T3" fmla="*/ 27 h 51"/>
                  <a:gd name="T4" fmla="*/ 54 w 54"/>
                  <a:gd name="T5" fmla="*/ 17 h 51"/>
                  <a:gd name="T6" fmla="*/ 47 w 54"/>
                  <a:gd name="T7" fmla="*/ 10 h 51"/>
                  <a:gd name="T8" fmla="*/ 44 w 54"/>
                  <a:gd name="T9" fmla="*/ 4 h 51"/>
                  <a:gd name="T10" fmla="*/ 37 w 54"/>
                  <a:gd name="T11" fmla="*/ 0 h 51"/>
                  <a:gd name="T12" fmla="*/ 37 w 54"/>
                  <a:gd name="T13" fmla="*/ 0 h 51"/>
                  <a:gd name="T14" fmla="*/ 27 w 54"/>
                  <a:gd name="T15" fmla="*/ 0 h 51"/>
                  <a:gd name="T16" fmla="*/ 20 w 54"/>
                  <a:gd name="T17" fmla="*/ 0 h 51"/>
                  <a:gd name="T18" fmla="*/ 14 w 54"/>
                  <a:gd name="T19" fmla="*/ 4 h 51"/>
                  <a:gd name="T20" fmla="*/ 7 w 54"/>
                  <a:gd name="T21" fmla="*/ 10 h 51"/>
                  <a:gd name="T22" fmla="*/ 7 w 54"/>
                  <a:gd name="T23" fmla="*/ 10 h 51"/>
                  <a:gd name="T24" fmla="*/ 3 w 54"/>
                  <a:gd name="T25" fmla="*/ 17 h 51"/>
                  <a:gd name="T26" fmla="*/ 0 w 54"/>
                  <a:gd name="T27" fmla="*/ 27 h 51"/>
                  <a:gd name="T28" fmla="*/ 3 w 54"/>
                  <a:gd name="T29" fmla="*/ 34 h 51"/>
                  <a:gd name="T30" fmla="*/ 7 w 54"/>
                  <a:gd name="T31" fmla="*/ 41 h 51"/>
                  <a:gd name="T32" fmla="*/ 7 w 54"/>
                  <a:gd name="T33" fmla="*/ 41 h 51"/>
                  <a:gd name="T34" fmla="*/ 14 w 54"/>
                  <a:gd name="T35" fmla="*/ 48 h 51"/>
                  <a:gd name="T36" fmla="*/ 20 w 54"/>
                  <a:gd name="T37" fmla="*/ 51 h 51"/>
                  <a:gd name="T38" fmla="*/ 27 w 54"/>
                  <a:gd name="T39" fmla="*/ 51 h 51"/>
                  <a:gd name="T40" fmla="*/ 37 w 54"/>
                  <a:gd name="T41" fmla="*/ 51 h 51"/>
                  <a:gd name="T42" fmla="*/ 37 w 54"/>
                  <a:gd name="T43" fmla="*/ 51 h 51"/>
                  <a:gd name="T44" fmla="*/ 44 w 54"/>
                  <a:gd name="T45" fmla="*/ 48 h 51"/>
                  <a:gd name="T46" fmla="*/ 47 w 54"/>
                  <a:gd name="T47" fmla="*/ 41 h 51"/>
                  <a:gd name="T48" fmla="*/ 54 w 54"/>
                  <a:gd name="T49" fmla="*/ 34 h 51"/>
                  <a:gd name="T50" fmla="*/ 54 w 54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17"/>
                    </a:lnTo>
                    <a:lnTo>
                      <a:pt x="47" y="10"/>
                    </a:lnTo>
                    <a:lnTo>
                      <a:pt x="44" y="4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4" y="4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3" y="17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0" y="51"/>
                    </a:lnTo>
                    <a:lnTo>
                      <a:pt x="27" y="51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8"/>
                    </a:lnTo>
                    <a:lnTo>
                      <a:pt x="47" y="41"/>
                    </a:lnTo>
                    <a:lnTo>
                      <a:pt x="54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8" name="Freeform 1365">
                <a:extLst>
                  <a:ext uri="{FF2B5EF4-FFF2-40B4-BE49-F238E27FC236}">
                    <a16:creationId xmlns:a16="http://schemas.microsoft.com/office/drawing/2014/main" id="{D207D1D4-5F4A-56BA-0B7E-6A2F35ABF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6" y="2259"/>
                <a:ext cx="10" cy="54"/>
              </a:xfrm>
              <a:custGeom>
                <a:avLst/>
                <a:gdLst>
                  <a:gd name="T0" fmla="*/ 51 w 51"/>
                  <a:gd name="T1" fmla="*/ 27 h 54"/>
                  <a:gd name="T2" fmla="*/ 51 w 51"/>
                  <a:gd name="T3" fmla="*/ 27 h 54"/>
                  <a:gd name="T4" fmla="*/ 51 w 51"/>
                  <a:gd name="T5" fmla="*/ 21 h 54"/>
                  <a:gd name="T6" fmla="*/ 48 w 51"/>
                  <a:gd name="T7" fmla="*/ 14 h 54"/>
                  <a:gd name="T8" fmla="*/ 41 w 51"/>
                  <a:gd name="T9" fmla="*/ 7 h 54"/>
                  <a:gd name="T10" fmla="*/ 34 w 51"/>
                  <a:gd name="T11" fmla="*/ 4 h 54"/>
                  <a:gd name="T12" fmla="*/ 34 w 51"/>
                  <a:gd name="T13" fmla="*/ 4 h 54"/>
                  <a:gd name="T14" fmla="*/ 28 w 51"/>
                  <a:gd name="T15" fmla="*/ 0 h 54"/>
                  <a:gd name="T16" fmla="*/ 17 w 51"/>
                  <a:gd name="T17" fmla="*/ 4 h 54"/>
                  <a:gd name="T18" fmla="*/ 11 w 51"/>
                  <a:gd name="T19" fmla="*/ 7 h 54"/>
                  <a:gd name="T20" fmla="*/ 4 w 51"/>
                  <a:gd name="T21" fmla="*/ 14 h 54"/>
                  <a:gd name="T22" fmla="*/ 4 w 51"/>
                  <a:gd name="T23" fmla="*/ 14 h 54"/>
                  <a:gd name="T24" fmla="*/ 0 w 51"/>
                  <a:gd name="T25" fmla="*/ 21 h 54"/>
                  <a:gd name="T26" fmla="*/ 0 w 51"/>
                  <a:gd name="T27" fmla="*/ 27 h 54"/>
                  <a:gd name="T28" fmla="*/ 0 w 51"/>
                  <a:gd name="T29" fmla="*/ 37 h 54"/>
                  <a:gd name="T30" fmla="*/ 4 w 51"/>
                  <a:gd name="T31" fmla="*/ 44 h 54"/>
                  <a:gd name="T32" fmla="*/ 4 w 51"/>
                  <a:gd name="T33" fmla="*/ 44 h 54"/>
                  <a:gd name="T34" fmla="*/ 11 w 51"/>
                  <a:gd name="T35" fmla="*/ 51 h 54"/>
                  <a:gd name="T36" fmla="*/ 17 w 51"/>
                  <a:gd name="T37" fmla="*/ 54 h 54"/>
                  <a:gd name="T38" fmla="*/ 28 w 51"/>
                  <a:gd name="T39" fmla="*/ 54 h 54"/>
                  <a:gd name="T40" fmla="*/ 34 w 51"/>
                  <a:gd name="T41" fmla="*/ 54 h 54"/>
                  <a:gd name="T42" fmla="*/ 34 w 51"/>
                  <a:gd name="T43" fmla="*/ 54 h 54"/>
                  <a:gd name="T44" fmla="*/ 41 w 51"/>
                  <a:gd name="T45" fmla="*/ 51 h 54"/>
                  <a:gd name="T46" fmla="*/ 48 w 51"/>
                  <a:gd name="T47" fmla="*/ 44 h 54"/>
                  <a:gd name="T48" fmla="*/ 51 w 51"/>
                  <a:gd name="T49" fmla="*/ 37 h 54"/>
                  <a:gd name="T50" fmla="*/ 51 w 51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4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21"/>
                    </a:lnTo>
                    <a:lnTo>
                      <a:pt x="48" y="14"/>
                    </a:lnTo>
                    <a:lnTo>
                      <a:pt x="41" y="7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8" y="0"/>
                    </a:lnTo>
                    <a:lnTo>
                      <a:pt x="17" y="4"/>
                    </a:lnTo>
                    <a:lnTo>
                      <a:pt x="11" y="7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7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11" y="51"/>
                    </a:lnTo>
                    <a:lnTo>
                      <a:pt x="17" y="54"/>
                    </a:lnTo>
                    <a:lnTo>
                      <a:pt x="28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41" y="51"/>
                    </a:lnTo>
                    <a:lnTo>
                      <a:pt x="48" y="44"/>
                    </a:lnTo>
                    <a:lnTo>
                      <a:pt x="51" y="37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9" name="Freeform 1366">
                <a:extLst>
                  <a:ext uri="{FF2B5EF4-FFF2-40B4-BE49-F238E27FC236}">
                    <a16:creationId xmlns:a16="http://schemas.microsoft.com/office/drawing/2014/main" id="{97171CEB-02F0-CA5E-B556-2806B649E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6" y="2259"/>
                <a:ext cx="10" cy="54"/>
              </a:xfrm>
              <a:custGeom>
                <a:avLst/>
                <a:gdLst>
                  <a:gd name="T0" fmla="*/ 51 w 51"/>
                  <a:gd name="T1" fmla="*/ 27 h 54"/>
                  <a:gd name="T2" fmla="*/ 51 w 51"/>
                  <a:gd name="T3" fmla="*/ 27 h 54"/>
                  <a:gd name="T4" fmla="*/ 51 w 51"/>
                  <a:gd name="T5" fmla="*/ 21 h 54"/>
                  <a:gd name="T6" fmla="*/ 48 w 51"/>
                  <a:gd name="T7" fmla="*/ 14 h 54"/>
                  <a:gd name="T8" fmla="*/ 41 w 51"/>
                  <a:gd name="T9" fmla="*/ 7 h 54"/>
                  <a:gd name="T10" fmla="*/ 34 w 51"/>
                  <a:gd name="T11" fmla="*/ 4 h 54"/>
                  <a:gd name="T12" fmla="*/ 34 w 51"/>
                  <a:gd name="T13" fmla="*/ 4 h 54"/>
                  <a:gd name="T14" fmla="*/ 28 w 51"/>
                  <a:gd name="T15" fmla="*/ 0 h 54"/>
                  <a:gd name="T16" fmla="*/ 17 w 51"/>
                  <a:gd name="T17" fmla="*/ 4 h 54"/>
                  <a:gd name="T18" fmla="*/ 11 w 51"/>
                  <a:gd name="T19" fmla="*/ 7 h 54"/>
                  <a:gd name="T20" fmla="*/ 4 w 51"/>
                  <a:gd name="T21" fmla="*/ 14 h 54"/>
                  <a:gd name="T22" fmla="*/ 4 w 51"/>
                  <a:gd name="T23" fmla="*/ 14 h 54"/>
                  <a:gd name="T24" fmla="*/ 0 w 51"/>
                  <a:gd name="T25" fmla="*/ 21 h 54"/>
                  <a:gd name="T26" fmla="*/ 0 w 51"/>
                  <a:gd name="T27" fmla="*/ 27 h 54"/>
                  <a:gd name="T28" fmla="*/ 0 w 51"/>
                  <a:gd name="T29" fmla="*/ 37 h 54"/>
                  <a:gd name="T30" fmla="*/ 4 w 51"/>
                  <a:gd name="T31" fmla="*/ 44 h 54"/>
                  <a:gd name="T32" fmla="*/ 4 w 51"/>
                  <a:gd name="T33" fmla="*/ 44 h 54"/>
                  <a:gd name="T34" fmla="*/ 11 w 51"/>
                  <a:gd name="T35" fmla="*/ 51 h 54"/>
                  <a:gd name="T36" fmla="*/ 17 w 51"/>
                  <a:gd name="T37" fmla="*/ 54 h 54"/>
                  <a:gd name="T38" fmla="*/ 28 w 51"/>
                  <a:gd name="T39" fmla="*/ 54 h 54"/>
                  <a:gd name="T40" fmla="*/ 34 w 51"/>
                  <a:gd name="T41" fmla="*/ 54 h 54"/>
                  <a:gd name="T42" fmla="*/ 34 w 51"/>
                  <a:gd name="T43" fmla="*/ 54 h 54"/>
                  <a:gd name="T44" fmla="*/ 41 w 51"/>
                  <a:gd name="T45" fmla="*/ 51 h 54"/>
                  <a:gd name="T46" fmla="*/ 48 w 51"/>
                  <a:gd name="T47" fmla="*/ 44 h 54"/>
                  <a:gd name="T48" fmla="*/ 51 w 51"/>
                  <a:gd name="T49" fmla="*/ 37 h 54"/>
                  <a:gd name="T50" fmla="*/ 51 w 51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4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21"/>
                    </a:lnTo>
                    <a:lnTo>
                      <a:pt x="48" y="14"/>
                    </a:lnTo>
                    <a:lnTo>
                      <a:pt x="41" y="7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8" y="0"/>
                    </a:lnTo>
                    <a:lnTo>
                      <a:pt x="17" y="4"/>
                    </a:lnTo>
                    <a:lnTo>
                      <a:pt x="11" y="7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7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11" y="51"/>
                    </a:lnTo>
                    <a:lnTo>
                      <a:pt x="17" y="54"/>
                    </a:lnTo>
                    <a:lnTo>
                      <a:pt x="28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41" y="51"/>
                    </a:lnTo>
                    <a:lnTo>
                      <a:pt x="48" y="44"/>
                    </a:lnTo>
                    <a:lnTo>
                      <a:pt x="51" y="37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0" name="Freeform 1367">
                <a:extLst>
                  <a:ext uri="{FF2B5EF4-FFF2-40B4-BE49-F238E27FC236}">
                    <a16:creationId xmlns:a16="http://schemas.microsoft.com/office/drawing/2014/main" id="{55276AC7-8D7F-D6EF-EB17-EB8ACFBC7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0" y="2259"/>
                <a:ext cx="6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4 w 54"/>
                  <a:gd name="T5" fmla="*/ 21 h 54"/>
                  <a:gd name="T6" fmla="*/ 47 w 54"/>
                  <a:gd name="T7" fmla="*/ 14 h 54"/>
                  <a:gd name="T8" fmla="*/ 44 w 54"/>
                  <a:gd name="T9" fmla="*/ 7 h 54"/>
                  <a:gd name="T10" fmla="*/ 37 w 54"/>
                  <a:gd name="T11" fmla="*/ 4 h 54"/>
                  <a:gd name="T12" fmla="*/ 37 w 54"/>
                  <a:gd name="T13" fmla="*/ 4 h 54"/>
                  <a:gd name="T14" fmla="*/ 27 w 54"/>
                  <a:gd name="T15" fmla="*/ 0 h 54"/>
                  <a:gd name="T16" fmla="*/ 20 w 54"/>
                  <a:gd name="T17" fmla="*/ 4 h 54"/>
                  <a:gd name="T18" fmla="*/ 13 w 54"/>
                  <a:gd name="T19" fmla="*/ 7 h 54"/>
                  <a:gd name="T20" fmla="*/ 7 w 54"/>
                  <a:gd name="T21" fmla="*/ 14 h 54"/>
                  <a:gd name="T22" fmla="*/ 7 w 54"/>
                  <a:gd name="T23" fmla="*/ 14 h 54"/>
                  <a:gd name="T24" fmla="*/ 3 w 54"/>
                  <a:gd name="T25" fmla="*/ 21 h 54"/>
                  <a:gd name="T26" fmla="*/ 0 w 54"/>
                  <a:gd name="T27" fmla="*/ 27 h 54"/>
                  <a:gd name="T28" fmla="*/ 3 w 54"/>
                  <a:gd name="T29" fmla="*/ 37 h 54"/>
                  <a:gd name="T30" fmla="*/ 7 w 54"/>
                  <a:gd name="T31" fmla="*/ 44 h 54"/>
                  <a:gd name="T32" fmla="*/ 7 w 54"/>
                  <a:gd name="T33" fmla="*/ 44 h 54"/>
                  <a:gd name="T34" fmla="*/ 13 w 54"/>
                  <a:gd name="T35" fmla="*/ 51 h 54"/>
                  <a:gd name="T36" fmla="*/ 20 w 54"/>
                  <a:gd name="T37" fmla="*/ 54 h 54"/>
                  <a:gd name="T38" fmla="*/ 27 w 54"/>
                  <a:gd name="T39" fmla="*/ 54 h 54"/>
                  <a:gd name="T40" fmla="*/ 37 w 54"/>
                  <a:gd name="T41" fmla="*/ 54 h 54"/>
                  <a:gd name="T42" fmla="*/ 37 w 54"/>
                  <a:gd name="T43" fmla="*/ 54 h 54"/>
                  <a:gd name="T44" fmla="*/ 44 w 54"/>
                  <a:gd name="T45" fmla="*/ 51 h 54"/>
                  <a:gd name="T46" fmla="*/ 47 w 54"/>
                  <a:gd name="T47" fmla="*/ 44 h 54"/>
                  <a:gd name="T48" fmla="*/ 54 w 54"/>
                  <a:gd name="T49" fmla="*/ 37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21"/>
                    </a:lnTo>
                    <a:lnTo>
                      <a:pt x="47" y="14"/>
                    </a:lnTo>
                    <a:lnTo>
                      <a:pt x="44" y="7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27" y="0"/>
                    </a:lnTo>
                    <a:lnTo>
                      <a:pt x="20" y="4"/>
                    </a:lnTo>
                    <a:lnTo>
                      <a:pt x="13" y="7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3" y="21"/>
                    </a:lnTo>
                    <a:lnTo>
                      <a:pt x="0" y="27"/>
                    </a:lnTo>
                    <a:lnTo>
                      <a:pt x="3" y="37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3" y="51"/>
                    </a:lnTo>
                    <a:lnTo>
                      <a:pt x="20" y="54"/>
                    </a:lnTo>
                    <a:lnTo>
                      <a:pt x="27" y="54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44" y="51"/>
                    </a:lnTo>
                    <a:lnTo>
                      <a:pt x="47" y="44"/>
                    </a:lnTo>
                    <a:lnTo>
                      <a:pt x="54" y="37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1" name="Freeform 1368">
                <a:extLst>
                  <a:ext uri="{FF2B5EF4-FFF2-40B4-BE49-F238E27FC236}">
                    <a16:creationId xmlns:a16="http://schemas.microsoft.com/office/drawing/2014/main" id="{98EB9B5E-0431-7F49-35A6-12025AE4E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7" y="2259"/>
                <a:ext cx="54" cy="54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5 w 55"/>
                  <a:gd name="T5" fmla="*/ 21 h 54"/>
                  <a:gd name="T6" fmla="*/ 51 w 55"/>
                  <a:gd name="T7" fmla="*/ 14 h 54"/>
                  <a:gd name="T8" fmla="*/ 44 w 55"/>
                  <a:gd name="T9" fmla="*/ 7 h 54"/>
                  <a:gd name="T10" fmla="*/ 38 w 55"/>
                  <a:gd name="T11" fmla="*/ 4 h 54"/>
                  <a:gd name="T12" fmla="*/ 38 w 55"/>
                  <a:gd name="T13" fmla="*/ 4 h 54"/>
                  <a:gd name="T14" fmla="*/ 27 w 55"/>
                  <a:gd name="T15" fmla="*/ 0 h 54"/>
                  <a:gd name="T16" fmla="*/ 21 w 55"/>
                  <a:gd name="T17" fmla="*/ 4 h 54"/>
                  <a:gd name="T18" fmla="*/ 14 w 55"/>
                  <a:gd name="T19" fmla="*/ 7 h 54"/>
                  <a:gd name="T20" fmla="*/ 7 w 55"/>
                  <a:gd name="T21" fmla="*/ 14 h 54"/>
                  <a:gd name="T22" fmla="*/ 7 w 55"/>
                  <a:gd name="T23" fmla="*/ 14 h 54"/>
                  <a:gd name="T24" fmla="*/ 4 w 55"/>
                  <a:gd name="T25" fmla="*/ 21 h 54"/>
                  <a:gd name="T26" fmla="*/ 0 w 55"/>
                  <a:gd name="T27" fmla="*/ 27 h 54"/>
                  <a:gd name="T28" fmla="*/ 4 w 55"/>
                  <a:gd name="T29" fmla="*/ 37 h 54"/>
                  <a:gd name="T30" fmla="*/ 7 w 55"/>
                  <a:gd name="T31" fmla="*/ 44 h 54"/>
                  <a:gd name="T32" fmla="*/ 7 w 55"/>
                  <a:gd name="T33" fmla="*/ 44 h 54"/>
                  <a:gd name="T34" fmla="*/ 14 w 55"/>
                  <a:gd name="T35" fmla="*/ 51 h 54"/>
                  <a:gd name="T36" fmla="*/ 21 w 55"/>
                  <a:gd name="T37" fmla="*/ 54 h 54"/>
                  <a:gd name="T38" fmla="*/ 27 w 55"/>
                  <a:gd name="T39" fmla="*/ 54 h 54"/>
                  <a:gd name="T40" fmla="*/ 38 w 55"/>
                  <a:gd name="T41" fmla="*/ 54 h 54"/>
                  <a:gd name="T42" fmla="*/ 38 w 55"/>
                  <a:gd name="T43" fmla="*/ 54 h 54"/>
                  <a:gd name="T44" fmla="*/ 44 w 55"/>
                  <a:gd name="T45" fmla="*/ 51 h 54"/>
                  <a:gd name="T46" fmla="*/ 51 w 55"/>
                  <a:gd name="T47" fmla="*/ 44 h 54"/>
                  <a:gd name="T48" fmla="*/ 55 w 55"/>
                  <a:gd name="T49" fmla="*/ 37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21"/>
                    </a:lnTo>
                    <a:lnTo>
                      <a:pt x="51" y="14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27" y="0"/>
                    </a:lnTo>
                    <a:lnTo>
                      <a:pt x="21" y="4"/>
                    </a:lnTo>
                    <a:lnTo>
                      <a:pt x="14" y="7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4" y="21"/>
                    </a:lnTo>
                    <a:lnTo>
                      <a:pt x="0" y="27"/>
                    </a:lnTo>
                    <a:lnTo>
                      <a:pt x="4" y="37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4" y="51"/>
                    </a:lnTo>
                    <a:lnTo>
                      <a:pt x="21" y="54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44" y="51"/>
                    </a:lnTo>
                    <a:lnTo>
                      <a:pt x="51" y="44"/>
                    </a:lnTo>
                    <a:lnTo>
                      <a:pt x="55" y="37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2" name="Freeform 1369">
                <a:extLst>
                  <a:ext uri="{FF2B5EF4-FFF2-40B4-BE49-F238E27FC236}">
                    <a16:creationId xmlns:a16="http://schemas.microsoft.com/office/drawing/2014/main" id="{6438FF9A-DE79-4FBB-E002-75DD841DD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3" y="2259"/>
                <a:ext cx="54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1 w 54"/>
                  <a:gd name="T5" fmla="*/ 21 h 54"/>
                  <a:gd name="T6" fmla="*/ 48 w 54"/>
                  <a:gd name="T7" fmla="*/ 14 h 54"/>
                  <a:gd name="T8" fmla="*/ 41 w 54"/>
                  <a:gd name="T9" fmla="*/ 7 h 54"/>
                  <a:gd name="T10" fmla="*/ 34 w 54"/>
                  <a:gd name="T11" fmla="*/ 4 h 54"/>
                  <a:gd name="T12" fmla="*/ 34 w 54"/>
                  <a:gd name="T13" fmla="*/ 4 h 54"/>
                  <a:gd name="T14" fmla="*/ 27 w 54"/>
                  <a:gd name="T15" fmla="*/ 0 h 54"/>
                  <a:gd name="T16" fmla="*/ 17 w 54"/>
                  <a:gd name="T17" fmla="*/ 4 h 54"/>
                  <a:gd name="T18" fmla="*/ 10 w 54"/>
                  <a:gd name="T19" fmla="*/ 7 h 54"/>
                  <a:gd name="T20" fmla="*/ 4 w 54"/>
                  <a:gd name="T21" fmla="*/ 14 h 54"/>
                  <a:gd name="T22" fmla="*/ 4 w 54"/>
                  <a:gd name="T23" fmla="*/ 14 h 54"/>
                  <a:gd name="T24" fmla="*/ 0 w 54"/>
                  <a:gd name="T25" fmla="*/ 21 h 54"/>
                  <a:gd name="T26" fmla="*/ 0 w 54"/>
                  <a:gd name="T27" fmla="*/ 27 h 54"/>
                  <a:gd name="T28" fmla="*/ 0 w 54"/>
                  <a:gd name="T29" fmla="*/ 37 h 54"/>
                  <a:gd name="T30" fmla="*/ 4 w 54"/>
                  <a:gd name="T31" fmla="*/ 44 h 54"/>
                  <a:gd name="T32" fmla="*/ 4 w 54"/>
                  <a:gd name="T33" fmla="*/ 44 h 54"/>
                  <a:gd name="T34" fmla="*/ 10 w 54"/>
                  <a:gd name="T35" fmla="*/ 51 h 54"/>
                  <a:gd name="T36" fmla="*/ 17 w 54"/>
                  <a:gd name="T37" fmla="*/ 54 h 54"/>
                  <a:gd name="T38" fmla="*/ 27 w 54"/>
                  <a:gd name="T39" fmla="*/ 54 h 54"/>
                  <a:gd name="T40" fmla="*/ 34 w 54"/>
                  <a:gd name="T41" fmla="*/ 54 h 54"/>
                  <a:gd name="T42" fmla="*/ 34 w 54"/>
                  <a:gd name="T43" fmla="*/ 54 h 54"/>
                  <a:gd name="T44" fmla="*/ 41 w 54"/>
                  <a:gd name="T45" fmla="*/ 51 h 54"/>
                  <a:gd name="T46" fmla="*/ 48 w 54"/>
                  <a:gd name="T47" fmla="*/ 44 h 54"/>
                  <a:gd name="T48" fmla="*/ 51 w 54"/>
                  <a:gd name="T49" fmla="*/ 37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21"/>
                    </a:lnTo>
                    <a:lnTo>
                      <a:pt x="48" y="14"/>
                    </a:lnTo>
                    <a:lnTo>
                      <a:pt x="41" y="7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7" y="0"/>
                    </a:lnTo>
                    <a:lnTo>
                      <a:pt x="17" y="4"/>
                    </a:lnTo>
                    <a:lnTo>
                      <a:pt x="10" y="7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7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10" y="51"/>
                    </a:lnTo>
                    <a:lnTo>
                      <a:pt x="17" y="54"/>
                    </a:lnTo>
                    <a:lnTo>
                      <a:pt x="27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41" y="51"/>
                    </a:lnTo>
                    <a:lnTo>
                      <a:pt x="48" y="44"/>
                    </a:lnTo>
                    <a:lnTo>
                      <a:pt x="51" y="37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3" name="Freeform 1370">
                <a:extLst>
                  <a:ext uri="{FF2B5EF4-FFF2-40B4-BE49-F238E27FC236}">
                    <a16:creationId xmlns:a16="http://schemas.microsoft.com/office/drawing/2014/main" id="{B4F1B167-AF51-DC1A-E219-8462EFE90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" y="2276"/>
                <a:ext cx="50" cy="56"/>
              </a:xfrm>
              <a:custGeom>
                <a:avLst/>
                <a:gdLst>
                  <a:gd name="T0" fmla="*/ 51 w 51"/>
                  <a:gd name="T1" fmla="*/ 27 h 54"/>
                  <a:gd name="T2" fmla="*/ 51 w 51"/>
                  <a:gd name="T3" fmla="*/ 27 h 54"/>
                  <a:gd name="T4" fmla="*/ 51 w 51"/>
                  <a:gd name="T5" fmla="*/ 20 h 54"/>
                  <a:gd name="T6" fmla="*/ 48 w 51"/>
                  <a:gd name="T7" fmla="*/ 10 h 54"/>
                  <a:gd name="T8" fmla="*/ 41 w 51"/>
                  <a:gd name="T9" fmla="*/ 7 h 54"/>
                  <a:gd name="T10" fmla="*/ 34 w 51"/>
                  <a:gd name="T11" fmla="*/ 0 h 54"/>
                  <a:gd name="T12" fmla="*/ 34 w 51"/>
                  <a:gd name="T13" fmla="*/ 0 h 54"/>
                  <a:gd name="T14" fmla="*/ 24 w 51"/>
                  <a:gd name="T15" fmla="*/ 0 h 54"/>
                  <a:gd name="T16" fmla="*/ 17 w 51"/>
                  <a:gd name="T17" fmla="*/ 0 h 54"/>
                  <a:gd name="T18" fmla="*/ 10 w 51"/>
                  <a:gd name="T19" fmla="*/ 7 h 54"/>
                  <a:gd name="T20" fmla="*/ 3 w 51"/>
                  <a:gd name="T21" fmla="*/ 10 h 54"/>
                  <a:gd name="T22" fmla="*/ 3 w 51"/>
                  <a:gd name="T23" fmla="*/ 10 h 54"/>
                  <a:gd name="T24" fmla="*/ 0 w 51"/>
                  <a:gd name="T25" fmla="*/ 20 h 54"/>
                  <a:gd name="T26" fmla="*/ 0 w 51"/>
                  <a:gd name="T27" fmla="*/ 27 h 54"/>
                  <a:gd name="T28" fmla="*/ 0 w 51"/>
                  <a:gd name="T29" fmla="*/ 34 h 54"/>
                  <a:gd name="T30" fmla="*/ 3 w 51"/>
                  <a:gd name="T31" fmla="*/ 44 h 54"/>
                  <a:gd name="T32" fmla="*/ 3 w 51"/>
                  <a:gd name="T33" fmla="*/ 44 h 54"/>
                  <a:gd name="T34" fmla="*/ 10 w 51"/>
                  <a:gd name="T35" fmla="*/ 48 h 54"/>
                  <a:gd name="T36" fmla="*/ 17 w 51"/>
                  <a:gd name="T37" fmla="*/ 51 h 54"/>
                  <a:gd name="T38" fmla="*/ 24 w 51"/>
                  <a:gd name="T39" fmla="*/ 54 h 54"/>
                  <a:gd name="T40" fmla="*/ 34 w 51"/>
                  <a:gd name="T41" fmla="*/ 51 h 54"/>
                  <a:gd name="T42" fmla="*/ 34 w 51"/>
                  <a:gd name="T43" fmla="*/ 51 h 54"/>
                  <a:gd name="T44" fmla="*/ 41 w 51"/>
                  <a:gd name="T45" fmla="*/ 48 h 54"/>
                  <a:gd name="T46" fmla="*/ 48 w 51"/>
                  <a:gd name="T47" fmla="*/ 44 h 54"/>
                  <a:gd name="T48" fmla="*/ 51 w 51"/>
                  <a:gd name="T49" fmla="*/ 34 h 54"/>
                  <a:gd name="T50" fmla="*/ 51 w 51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4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1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0" y="7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4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4" name="Freeform 1371">
                <a:extLst>
                  <a:ext uri="{FF2B5EF4-FFF2-40B4-BE49-F238E27FC236}">
                    <a16:creationId xmlns:a16="http://schemas.microsoft.com/office/drawing/2014/main" id="{5EB70A01-C210-9241-F56D-AF68533DE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" y="2294"/>
                <a:ext cx="56" cy="51"/>
              </a:xfrm>
              <a:custGeom>
                <a:avLst/>
                <a:gdLst>
                  <a:gd name="T0" fmla="*/ 55 w 55"/>
                  <a:gd name="T1" fmla="*/ 27 h 51"/>
                  <a:gd name="T2" fmla="*/ 55 w 55"/>
                  <a:gd name="T3" fmla="*/ 27 h 51"/>
                  <a:gd name="T4" fmla="*/ 51 w 55"/>
                  <a:gd name="T5" fmla="*/ 17 h 51"/>
                  <a:gd name="T6" fmla="*/ 48 w 55"/>
                  <a:gd name="T7" fmla="*/ 10 h 51"/>
                  <a:gd name="T8" fmla="*/ 45 w 55"/>
                  <a:gd name="T9" fmla="*/ 3 h 51"/>
                  <a:gd name="T10" fmla="*/ 38 w 55"/>
                  <a:gd name="T11" fmla="*/ 0 h 51"/>
                  <a:gd name="T12" fmla="*/ 38 w 55"/>
                  <a:gd name="T13" fmla="*/ 0 h 51"/>
                  <a:gd name="T14" fmla="*/ 28 w 55"/>
                  <a:gd name="T15" fmla="*/ 0 h 51"/>
                  <a:gd name="T16" fmla="*/ 21 w 55"/>
                  <a:gd name="T17" fmla="*/ 0 h 51"/>
                  <a:gd name="T18" fmla="*/ 11 w 55"/>
                  <a:gd name="T19" fmla="*/ 3 h 51"/>
                  <a:gd name="T20" fmla="*/ 7 w 55"/>
                  <a:gd name="T21" fmla="*/ 10 h 51"/>
                  <a:gd name="T22" fmla="*/ 7 w 55"/>
                  <a:gd name="T23" fmla="*/ 10 h 51"/>
                  <a:gd name="T24" fmla="*/ 4 w 55"/>
                  <a:gd name="T25" fmla="*/ 17 h 51"/>
                  <a:gd name="T26" fmla="*/ 0 w 55"/>
                  <a:gd name="T27" fmla="*/ 27 h 51"/>
                  <a:gd name="T28" fmla="*/ 4 w 55"/>
                  <a:gd name="T29" fmla="*/ 34 h 51"/>
                  <a:gd name="T30" fmla="*/ 7 w 55"/>
                  <a:gd name="T31" fmla="*/ 41 h 51"/>
                  <a:gd name="T32" fmla="*/ 7 w 55"/>
                  <a:gd name="T33" fmla="*/ 41 h 51"/>
                  <a:gd name="T34" fmla="*/ 11 w 55"/>
                  <a:gd name="T35" fmla="*/ 48 h 51"/>
                  <a:gd name="T36" fmla="*/ 21 w 55"/>
                  <a:gd name="T37" fmla="*/ 51 h 51"/>
                  <a:gd name="T38" fmla="*/ 28 w 55"/>
                  <a:gd name="T39" fmla="*/ 51 h 51"/>
                  <a:gd name="T40" fmla="*/ 38 w 55"/>
                  <a:gd name="T41" fmla="*/ 51 h 51"/>
                  <a:gd name="T42" fmla="*/ 38 w 55"/>
                  <a:gd name="T43" fmla="*/ 51 h 51"/>
                  <a:gd name="T44" fmla="*/ 45 w 55"/>
                  <a:gd name="T45" fmla="*/ 48 h 51"/>
                  <a:gd name="T46" fmla="*/ 48 w 55"/>
                  <a:gd name="T47" fmla="*/ 41 h 51"/>
                  <a:gd name="T48" fmla="*/ 51 w 55"/>
                  <a:gd name="T49" fmla="*/ 34 h 51"/>
                  <a:gd name="T50" fmla="*/ 55 w 55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1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5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1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1" y="48"/>
                    </a:lnTo>
                    <a:lnTo>
                      <a:pt x="21" y="51"/>
                    </a:lnTo>
                    <a:lnTo>
                      <a:pt x="28" y="51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5" y="48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5" name="Freeform 1372">
                <a:extLst>
                  <a:ext uri="{FF2B5EF4-FFF2-40B4-BE49-F238E27FC236}">
                    <a16:creationId xmlns:a16="http://schemas.microsoft.com/office/drawing/2014/main" id="{8F00EAE2-A507-0BFD-7BBA-605F0C943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" y="2294"/>
                <a:ext cx="50" cy="51"/>
              </a:xfrm>
              <a:custGeom>
                <a:avLst/>
                <a:gdLst>
                  <a:gd name="T0" fmla="*/ 51 w 51"/>
                  <a:gd name="T1" fmla="*/ 27 h 51"/>
                  <a:gd name="T2" fmla="*/ 51 w 51"/>
                  <a:gd name="T3" fmla="*/ 27 h 51"/>
                  <a:gd name="T4" fmla="*/ 51 w 51"/>
                  <a:gd name="T5" fmla="*/ 17 h 51"/>
                  <a:gd name="T6" fmla="*/ 48 w 51"/>
                  <a:gd name="T7" fmla="*/ 10 h 51"/>
                  <a:gd name="T8" fmla="*/ 41 w 51"/>
                  <a:gd name="T9" fmla="*/ 3 h 51"/>
                  <a:gd name="T10" fmla="*/ 34 w 51"/>
                  <a:gd name="T11" fmla="*/ 0 h 51"/>
                  <a:gd name="T12" fmla="*/ 34 w 51"/>
                  <a:gd name="T13" fmla="*/ 0 h 51"/>
                  <a:gd name="T14" fmla="*/ 27 w 51"/>
                  <a:gd name="T15" fmla="*/ 0 h 51"/>
                  <a:gd name="T16" fmla="*/ 17 w 51"/>
                  <a:gd name="T17" fmla="*/ 0 h 51"/>
                  <a:gd name="T18" fmla="*/ 10 w 51"/>
                  <a:gd name="T19" fmla="*/ 3 h 51"/>
                  <a:gd name="T20" fmla="*/ 4 w 51"/>
                  <a:gd name="T21" fmla="*/ 10 h 51"/>
                  <a:gd name="T22" fmla="*/ 4 w 51"/>
                  <a:gd name="T23" fmla="*/ 10 h 51"/>
                  <a:gd name="T24" fmla="*/ 0 w 51"/>
                  <a:gd name="T25" fmla="*/ 17 h 51"/>
                  <a:gd name="T26" fmla="*/ 0 w 51"/>
                  <a:gd name="T27" fmla="*/ 27 h 51"/>
                  <a:gd name="T28" fmla="*/ 0 w 51"/>
                  <a:gd name="T29" fmla="*/ 34 h 51"/>
                  <a:gd name="T30" fmla="*/ 4 w 51"/>
                  <a:gd name="T31" fmla="*/ 41 h 51"/>
                  <a:gd name="T32" fmla="*/ 4 w 51"/>
                  <a:gd name="T33" fmla="*/ 41 h 51"/>
                  <a:gd name="T34" fmla="*/ 10 w 51"/>
                  <a:gd name="T35" fmla="*/ 48 h 51"/>
                  <a:gd name="T36" fmla="*/ 17 w 51"/>
                  <a:gd name="T37" fmla="*/ 51 h 51"/>
                  <a:gd name="T38" fmla="*/ 27 w 51"/>
                  <a:gd name="T39" fmla="*/ 51 h 51"/>
                  <a:gd name="T40" fmla="*/ 34 w 51"/>
                  <a:gd name="T41" fmla="*/ 51 h 51"/>
                  <a:gd name="T42" fmla="*/ 34 w 51"/>
                  <a:gd name="T43" fmla="*/ 51 h 51"/>
                  <a:gd name="T44" fmla="*/ 41 w 51"/>
                  <a:gd name="T45" fmla="*/ 48 h 51"/>
                  <a:gd name="T46" fmla="*/ 48 w 51"/>
                  <a:gd name="T47" fmla="*/ 41 h 51"/>
                  <a:gd name="T48" fmla="*/ 51 w 51"/>
                  <a:gd name="T49" fmla="*/ 34 h 51"/>
                  <a:gd name="T50" fmla="*/ 51 w 51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1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7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6" name="Freeform 1373">
                <a:extLst>
                  <a:ext uri="{FF2B5EF4-FFF2-40B4-BE49-F238E27FC236}">
                    <a16:creationId xmlns:a16="http://schemas.microsoft.com/office/drawing/2014/main" id="{39D7F4BF-3D00-10F1-65F8-E512E418A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2294"/>
                <a:ext cx="48" cy="51"/>
              </a:xfrm>
              <a:custGeom>
                <a:avLst/>
                <a:gdLst>
                  <a:gd name="T0" fmla="*/ 54 w 54"/>
                  <a:gd name="T1" fmla="*/ 27 h 51"/>
                  <a:gd name="T2" fmla="*/ 54 w 54"/>
                  <a:gd name="T3" fmla="*/ 27 h 51"/>
                  <a:gd name="T4" fmla="*/ 54 w 54"/>
                  <a:gd name="T5" fmla="*/ 17 h 51"/>
                  <a:gd name="T6" fmla="*/ 51 w 54"/>
                  <a:gd name="T7" fmla="*/ 10 h 51"/>
                  <a:gd name="T8" fmla="*/ 44 w 54"/>
                  <a:gd name="T9" fmla="*/ 3 h 51"/>
                  <a:gd name="T10" fmla="*/ 37 w 54"/>
                  <a:gd name="T11" fmla="*/ 0 h 51"/>
                  <a:gd name="T12" fmla="*/ 37 w 54"/>
                  <a:gd name="T13" fmla="*/ 0 h 51"/>
                  <a:gd name="T14" fmla="*/ 27 w 54"/>
                  <a:gd name="T15" fmla="*/ 0 h 51"/>
                  <a:gd name="T16" fmla="*/ 20 w 54"/>
                  <a:gd name="T17" fmla="*/ 0 h 51"/>
                  <a:gd name="T18" fmla="*/ 13 w 54"/>
                  <a:gd name="T19" fmla="*/ 3 h 51"/>
                  <a:gd name="T20" fmla="*/ 6 w 54"/>
                  <a:gd name="T21" fmla="*/ 10 h 51"/>
                  <a:gd name="T22" fmla="*/ 6 w 54"/>
                  <a:gd name="T23" fmla="*/ 10 h 51"/>
                  <a:gd name="T24" fmla="*/ 3 w 54"/>
                  <a:gd name="T25" fmla="*/ 17 h 51"/>
                  <a:gd name="T26" fmla="*/ 0 w 54"/>
                  <a:gd name="T27" fmla="*/ 27 h 51"/>
                  <a:gd name="T28" fmla="*/ 3 w 54"/>
                  <a:gd name="T29" fmla="*/ 34 h 51"/>
                  <a:gd name="T30" fmla="*/ 6 w 54"/>
                  <a:gd name="T31" fmla="*/ 41 h 51"/>
                  <a:gd name="T32" fmla="*/ 6 w 54"/>
                  <a:gd name="T33" fmla="*/ 41 h 51"/>
                  <a:gd name="T34" fmla="*/ 13 w 54"/>
                  <a:gd name="T35" fmla="*/ 48 h 51"/>
                  <a:gd name="T36" fmla="*/ 20 w 54"/>
                  <a:gd name="T37" fmla="*/ 51 h 51"/>
                  <a:gd name="T38" fmla="*/ 27 w 54"/>
                  <a:gd name="T39" fmla="*/ 51 h 51"/>
                  <a:gd name="T40" fmla="*/ 37 w 54"/>
                  <a:gd name="T41" fmla="*/ 51 h 51"/>
                  <a:gd name="T42" fmla="*/ 37 w 54"/>
                  <a:gd name="T43" fmla="*/ 51 h 51"/>
                  <a:gd name="T44" fmla="*/ 44 w 54"/>
                  <a:gd name="T45" fmla="*/ 48 h 51"/>
                  <a:gd name="T46" fmla="*/ 51 w 54"/>
                  <a:gd name="T47" fmla="*/ 41 h 51"/>
                  <a:gd name="T48" fmla="*/ 54 w 54"/>
                  <a:gd name="T49" fmla="*/ 34 h 51"/>
                  <a:gd name="T50" fmla="*/ 54 w 54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17"/>
                    </a:lnTo>
                    <a:lnTo>
                      <a:pt x="51" y="10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3" y="3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3" y="17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13" y="48"/>
                    </a:lnTo>
                    <a:lnTo>
                      <a:pt x="20" y="51"/>
                    </a:lnTo>
                    <a:lnTo>
                      <a:pt x="27" y="51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8"/>
                    </a:lnTo>
                    <a:lnTo>
                      <a:pt x="51" y="41"/>
                    </a:lnTo>
                    <a:lnTo>
                      <a:pt x="54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7" name="Freeform 1374">
                <a:extLst>
                  <a:ext uri="{FF2B5EF4-FFF2-40B4-BE49-F238E27FC236}">
                    <a16:creationId xmlns:a16="http://schemas.microsoft.com/office/drawing/2014/main" id="{49756F06-86D6-A162-B7E9-34AE7E580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2294"/>
                <a:ext cx="48" cy="51"/>
              </a:xfrm>
              <a:custGeom>
                <a:avLst/>
                <a:gdLst>
                  <a:gd name="T0" fmla="*/ 54 w 54"/>
                  <a:gd name="T1" fmla="*/ 27 h 51"/>
                  <a:gd name="T2" fmla="*/ 54 w 54"/>
                  <a:gd name="T3" fmla="*/ 27 h 51"/>
                  <a:gd name="T4" fmla="*/ 54 w 54"/>
                  <a:gd name="T5" fmla="*/ 17 h 51"/>
                  <a:gd name="T6" fmla="*/ 51 w 54"/>
                  <a:gd name="T7" fmla="*/ 10 h 51"/>
                  <a:gd name="T8" fmla="*/ 44 w 54"/>
                  <a:gd name="T9" fmla="*/ 3 h 51"/>
                  <a:gd name="T10" fmla="*/ 37 w 54"/>
                  <a:gd name="T11" fmla="*/ 0 h 51"/>
                  <a:gd name="T12" fmla="*/ 37 w 54"/>
                  <a:gd name="T13" fmla="*/ 0 h 51"/>
                  <a:gd name="T14" fmla="*/ 27 w 54"/>
                  <a:gd name="T15" fmla="*/ 0 h 51"/>
                  <a:gd name="T16" fmla="*/ 20 w 54"/>
                  <a:gd name="T17" fmla="*/ 0 h 51"/>
                  <a:gd name="T18" fmla="*/ 13 w 54"/>
                  <a:gd name="T19" fmla="*/ 3 h 51"/>
                  <a:gd name="T20" fmla="*/ 6 w 54"/>
                  <a:gd name="T21" fmla="*/ 10 h 51"/>
                  <a:gd name="T22" fmla="*/ 6 w 54"/>
                  <a:gd name="T23" fmla="*/ 10 h 51"/>
                  <a:gd name="T24" fmla="*/ 3 w 54"/>
                  <a:gd name="T25" fmla="*/ 17 h 51"/>
                  <a:gd name="T26" fmla="*/ 0 w 54"/>
                  <a:gd name="T27" fmla="*/ 27 h 51"/>
                  <a:gd name="T28" fmla="*/ 3 w 54"/>
                  <a:gd name="T29" fmla="*/ 34 h 51"/>
                  <a:gd name="T30" fmla="*/ 6 w 54"/>
                  <a:gd name="T31" fmla="*/ 41 h 51"/>
                  <a:gd name="T32" fmla="*/ 6 w 54"/>
                  <a:gd name="T33" fmla="*/ 41 h 51"/>
                  <a:gd name="T34" fmla="*/ 13 w 54"/>
                  <a:gd name="T35" fmla="*/ 48 h 51"/>
                  <a:gd name="T36" fmla="*/ 20 w 54"/>
                  <a:gd name="T37" fmla="*/ 51 h 51"/>
                  <a:gd name="T38" fmla="*/ 27 w 54"/>
                  <a:gd name="T39" fmla="*/ 51 h 51"/>
                  <a:gd name="T40" fmla="*/ 37 w 54"/>
                  <a:gd name="T41" fmla="*/ 51 h 51"/>
                  <a:gd name="T42" fmla="*/ 37 w 54"/>
                  <a:gd name="T43" fmla="*/ 51 h 51"/>
                  <a:gd name="T44" fmla="*/ 44 w 54"/>
                  <a:gd name="T45" fmla="*/ 48 h 51"/>
                  <a:gd name="T46" fmla="*/ 51 w 54"/>
                  <a:gd name="T47" fmla="*/ 41 h 51"/>
                  <a:gd name="T48" fmla="*/ 54 w 54"/>
                  <a:gd name="T49" fmla="*/ 34 h 51"/>
                  <a:gd name="T50" fmla="*/ 54 w 54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17"/>
                    </a:lnTo>
                    <a:lnTo>
                      <a:pt x="51" y="10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3" y="3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3" y="17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13" y="48"/>
                    </a:lnTo>
                    <a:lnTo>
                      <a:pt x="20" y="51"/>
                    </a:lnTo>
                    <a:lnTo>
                      <a:pt x="27" y="51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8"/>
                    </a:lnTo>
                    <a:lnTo>
                      <a:pt x="51" y="41"/>
                    </a:lnTo>
                    <a:lnTo>
                      <a:pt x="54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8" name="Freeform 1375">
                <a:extLst>
                  <a:ext uri="{FF2B5EF4-FFF2-40B4-BE49-F238E27FC236}">
                    <a16:creationId xmlns:a16="http://schemas.microsoft.com/office/drawing/2014/main" id="{20320C55-A7D4-6705-B4BF-62A6375F4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1" y="2308"/>
                <a:ext cx="12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4 w 54"/>
                  <a:gd name="T5" fmla="*/ 20 h 54"/>
                  <a:gd name="T6" fmla="*/ 48 w 54"/>
                  <a:gd name="T7" fmla="*/ 13 h 54"/>
                  <a:gd name="T8" fmla="*/ 44 w 54"/>
                  <a:gd name="T9" fmla="*/ 6 h 54"/>
                  <a:gd name="T10" fmla="*/ 37 w 54"/>
                  <a:gd name="T11" fmla="*/ 3 h 54"/>
                  <a:gd name="T12" fmla="*/ 37 w 54"/>
                  <a:gd name="T13" fmla="*/ 3 h 54"/>
                  <a:gd name="T14" fmla="*/ 27 w 54"/>
                  <a:gd name="T15" fmla="*/ 0 h 54"/>
                  <a:gd name="T16" fmla="*/ 20 w 54"/>
                  <a:gd name="T17" fmla="*/ 3 h 54"/>
                  <a:gd name="T18" fmla="*/ 14 w 54"/>
                  <a:gd name="T19" fmla="*/ 6 h 54"/>
                  <a:gd name="T20" fmla="*/ 7 w 54"/>
                  <a:gd name="T21" fmla="*/ 13 h 54"/>
                  <a:gd name="T22" fmla="*/ 7 w 54"/>
                  <a:gd name="T23" fmla="*/ 13 h 54"/>
                  <a:gd name="T24" fmla="*/ 3 w 54"/>
                  <a:gd name="T25" fmla="*/ 20 h 54"/>
                  <a:gd name="T26" fmla="*/ 0 w 54"/>
                  <a:gd name="T27" fmla="*/ 27 h 54"/>
                  <a:gd name="T28" fmla="*/ 3 w 54"/>
                  <a:gd name="T29" fmla="*/ 37 h 54"/>
                  <a:gd name="T30" fmla="*/ 7 w 54"/>
                  <a:gd name="T31" fmla="*/ 44 h 54"/>
                  <a:gd name="T32" fmla="*/ 7 w 54"/>
                  <a:gd name="T33" fmla="*/ 44 h 54"/>
                  <a:gd name="T34" fmla="*/ 14 w 54"/>
                  <a:gd name="T35" fmla="*/ 51 h 54"/>
                  <a:gd name="T36" fmla="*/ 20 w 54"/>
                  <a:gd name="T37" fmla="*/ 54 h 54"/>
                  <a:gd name="T38" fmla="*/ 27 w 54"/>
                  <a:gd name="T39" fmla="*/ 54 h 54"/>
                  <a:gd name="T40" fmla="*/ 37 w 54"/>
                  <a:gd name="T41" fmla="*/ 54 h 54"/>
                  <a:gd name="T42" fmla="*/ 37 w 54"/>
                  <a:gd name="T43" fmla="*/ 54 h 54"/>
                  <a:gd name="T44" fmla="*/ 44 w 54"/>
                  <a:gd name="T45" fmla="*/ 51 h 54"/>
                  <a:gd name="T46" fmla="*/ 48 w 54"/>
                  <a:gd name="T47" fmla="*/ 44 h 54"/>
                  <a:gd name="T48" fmla="*/ 54 w 54"/>
                  <a:gd name="T49" fmla="*/ 37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20"/>
                    </a:lnTo>
                    <a:lnTo>
                      <a:pt x="48" y="13"/>
                    </a:lnTo>
                    <a:lnTo>
                      <a:pt x="44" y="6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27" y="0"/>
                    </a:lnTo>
                    <a:lnTo>
                      <a:pt x="20" y="3"/>
                    </a:lnTo>
                    <a:lnTo>
                      <a:pt x="14" y="6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3" y="20"/>
                    </a:lnTo>
                    <a:lnTo>
                      <a:pt x="0" y="27"/>
                    </a:lnTo>
                    <a:lnTo>
                      <a:pt x="3" y="37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4" y="51"/>
                    </a:lnTo>
                    <a:lnTo>
                      <a:pt x="20" y="54"/>
                    </a:lnTo>
                    <a:lnTo>
                      <a:pt x="27" y="54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44" y="51"/>
                    </a:lnTo>
                    <a:lnTo>
                      <a:pt x="48" y="44"/>
                    </a:lnTo>
                    <a:lnTo>
                      <a:pt x="54" y="37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9" name="Freeform 1376">
                <a:extLst>
                  <a:ext uri="{FF2B5EF4-FFF2-40B4-BE49-F238E27FC236}">
                    <a16:creationId xmlns:a16="http://schemas.microsoft.com/office/drawing/2014/main" id="{1E30664A-48D5-FB3E-6EB1-A9CE5E2FD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" y="2324"/>
                <a:ext cx="0" cy="54"/>
              </a:xfrm>
              <a:custGeom>
                <a:avLst/>
                <a:gdLst>
                  <a:gd name="T0" fmla="*/ 51 w 51"/>
                  <a:gd name="T1" fmla="*/ 27 h 54"/>
                  <a:gd name="T2" fmla="*/ 51 w 51"/>
                  <a:gd name="T3" fmla="*/ 27 h 54"/>
                  <a:gd name="T4" fmla="*/ 51 w 51"/>
                  <a:gd name="T5" fmla="*/ 20 h 54"/>
                  <a:gd name="T6" fmla="*/ 47 w 51"/>
                  <a:gd name="T7" fmla="*/ 10 h 54"/>
                  <a:gd name="T8" fmla="*/ 41 w 51"/>
                  <a:gd name="T9" fmla="*/ 6 h 54"/>
                  <a:gd name="T10" fmla="*/ 34 w 51"/>
                  <a:gd name="T11" fmla="*/ 3 h 54"/>
                  <a:gd name="T12" fmla="*/ 34 w 51"/>
                  <a:gd name="T13" fmla="*/ 3 h 54"/>
                  <a:gd name="T14" fmla="*/ 27 w 51"/>
                  <a:gd name="T15" fmla="*/ 0 h 54"/>
                  <a:gd name="T16" fmla="*/ 17 w 51"/>
                  <a:gd name="T17" fmla="*/ 3 h 54"/>
                  <a:gd name="T18" fmla="*/ 10 w 51"/>
                  <a:gd name="T19" fmla="*/ 6 h 54"/>
                  <a:gd name="T20" fmla="*/ 3 w 51"/>
                  <a:gd name="T21" fmla="*/ 10 h 54"/>
                  <a:gd name="T22" fmla="*/ 3 w 51"/>
                  <a:gd name="T23" fmla="*/ 10 h 54"/>
                  <a:gd name="T24" fmla="*/ 0 w 51"/>
                  <a:gd name="T25" fmla="*/ 20 h 54"/>
                  <a:gd name="T26" fmla="*/ 0 w 51"/>
                  <a:gd name="T27" fmla="*/ 27 h 54"/>
                  <a:gd name="T28" fmla="*/ 0 w 51"/>
                  <a:gd name="T29" fmla="*/ 34 h 54"/>
                  <a:gd name="T30" fmla="*/ 3 w 51"/>
                  <a:gd name="T31" fmla="*/ 44 h 54"/>
                  <a:gd name="T32" fmla="*/ 3 w 51"/>
                  <a:gd name="T33" fmla="*/ 44 h 54"/>
                  <a:gd name="T34" fmla="*/ 10 w 51"/>
                  <a:gd name="T35" fmla="*/ 47 h 54"/>
                  <a:gd name="T36" fmla="*/ 17 w 51"/>
                  <a:gd name="T37" fmla="*/ 51 h 54"/>
                  <a:gd name="T38" fmla="*/ 27 w 51"/>
                  <a:gd name="T39" fmla="*/ 54 h 54"/>
                  <a:gd name="T40" fmla="*/ 34 w 51"/>
                  <a:gd name="T41" fmla="*/ 51 h 54"/>
                  <a:gd name="T42" fmla="*/ 34 w 51"/>
                  <a:gd name="T43" fmla="*/ 51 h 54"/>
                  <a:gd name="T44" fmla="*/ 41 w 51"/>
                  <a:gd name="T45" fmla="*/ 47 h 54"/>
                  <a:gd name="T46" fmla="*/ 47 w 51"/>
                  <a:gd name="T47" fmla="*/ 44 h 54"/>
                  <a:gd name="T48" fmla="*/ 51 w 51"/>
                  <a:gd name="T49" fmla="*/ 34 h 54"/>
                  <a:gd name="T50" fmla="*/ 51 w 51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4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20"/>
                    </a:lnTo>
                    <a:lnTo>
                      <a:pt x="47" y="10"/>
                    </a:lnTo>
                    <a:lnTo>
                      <a:pt x="41" y="6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7" y="0"/>
                    </a:lnTo>
                    <a:lnTo>
                      <a:pt x="17" y="3"/>
                    </a:lnTo>
                    <a:lnTo>
                      <a:pt x="10" y="6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10" y="47"/>
                    </a:lnTo>
                    <a:lnTo>
                      <a:pt x="17" y="51"/>
                    </a:lnTo>
                    <a:lnTo>
                      <a:pt x="27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7"/>
                    </a:lnTo>
                    <a:lnTo>
                      <a:pt x="47" y="44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0" name="Freeform 1377">
                <a:extLst>
                  <a:ext uri="{FF2B5EF4-FFF2-40B4-BE49-F238E27FC236}">
                    <a16:creationId xmlns:a16="http://schemas.microsoft.com/office/drawing/2014/main" id="{F0C6DCC7-7E61-BB6F-E5BD-8F992F56E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" y="2324"/>
                <a:ext cx="0" cy="54"/>
              </a:xfrm>
              <a:custGeom>
                <a:avLst/>
                <a:gdLst>
                  <a:gd name="T0" fmla="*/ 51 w 51"/>
                  <a:gd name="T1" fmla="*/ 27 h 54"/>
                  <a:gd name="T2" fmla="*/ 51 w 51"/>
                  <a:gd name="T3" fmla="*/ 27 h 54"/>
                  <a:gd name="T4" fmla="*/ 51 w 51"/>
                  <a:gd name="T5" fmla="*/ 20 h 54"/>
                  <a:gd name="T6" fmla="*/ 47 w 51"/>
                  <a:gd name="T7" fmla="*/ 10 h 54"/>
                  <a:gd name="T8" fmla="*/ 41 w 51"/>
                  <a:gd name="T9" fmla="*/ 6 h 54"/>
                  <a:gd name="T10" fmla="*/ 34 w 51"/>
                  <a:gd name="T11" fmla="*/ 3 h 54"/>
                  <a:gd name="T12" fmla="*/ 34 w 51"/>
                  <a:gd name="T13" fmla="*/ 3 h 54"/>
                  <a:gd name="T14" fmla="*/ 27 w 51"/>
                  <a:gd name="T15" fmla="*/ 0 h 54"/>
                  <a:gd name="T16" fmla="*/ 17 w 51"/>
                  <a:gd name="T17" fmla="*/ 3 h 54"/>
                  <a:gd name="T18" fmla="*/ 10 w 51"/>
                  <a:gd name="T19" fmla="*/ 6 h 54"/>
                  <a:gd name="T20" fmla="*/ 3 w 51"/>
                  <a:gd name="T21" fmla="*/ 10 h 54"/>
                  <a:gd name="T22" fmla="*/ 3 w 51"/>
                  <a:gd name="T23" fmla="*/ 10 h 54"/>
                  <a:gd name="T24" fmla="*/ 0 w 51"/>
                  <a:gd name="T25" fmla="*/ 20 h 54"/>
                  <a:gd name="T26" fmla="*/ 0 w 51"/>
                  <a:gd name="T27" fmla="*/ 27 h 54"/>
                  <a:gd name="T28" fmla="*/ 0 w 51"/>
                  <a:gd name="T29" fmla="*/ 34 h 54"/>
                  <a:gd name="T30" fmla="*/ 3 w 51"/>
                  <a:gd name="T31" fmla="*/ 44 h 54"/>
                  <a:gd name="T32" fmla="*/ 3 w 51"/>
                  <a:gd name="T33" fmla="*/ 44 h 54"/>
                  <a:gd name="T34" fmla="*/ 10 w 51"/>
                  <a:gd name="T35" fmla="*/ 47 h 54"/>
                  <a:gd name="T36" fmla="*/ 17 w 51"/>
                  <a:gd name="T37" fmla="*/ 51 h 54"/>
                  <a:gd name="T38" fmla="*/ 27 w 51"/>
                  <a:gd name="T39" fmla="*/ 54 h 54"/>
                  <a:gd name="T40" fmla="*/ 34 w 51"/>
                  <a:gd name="T41" fmla="*/ 51 h 54"/>
                  <a:gd name="T42" fmla="*/ 34 w 51"/>
                  <a:gd name="T43" fmla="*/ 51 h 54"/>
                  <a:gd name="T44" fmla="*/ 41 w 51"/>
                  <a:gd name="T45" fmla="*/ 47 h 54"/>
                  <a:gd name="T46" fmla="*/ 47 w 51"/>
                  <a:gd name="T47" fmla="*/ 44 h 54"/>
                  <a:gd name="T48" fmla="*/ 51 w 51"/>
                  <a:gd name="T49" fmla="*/ 34 h 54"/>
                  <a:gd name="T50" fmla="*/ 51 w 51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4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20"/>
                    </a:lnTo>
                    <a:lnTo>
                      <a:pt x="47" y="10"/>
                    </a:lnTo>
                    <a:lnTo>
                      <a:pt x="41" y="6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7" y="0"/>
                    </a:lnTo>
                    <a:lnTo>
                      <a:pt x="17" y="3"/>
                    </a:lnTo>
                    <a:lnTo>
                      <a:pt x="10" y="6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10" y="47"/>
                    </a:lnTo>
                    <a:lnTo>
                      <a:pt x="17" y="51"/>
                    </a:lnTo>
                    <a:lnTo>
                      <a:pt x="27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7"/>
                    </a:lnTo>
                    <a:lnTo>
                      <a:pt x="47" y="44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1" name="Freeform 1378">
                <a:extLst>
                  <a:ext uri="{FF2B5EF4-FFF2-40B4-BE49-F238E27FC236}">
                    <a16:creationId xmlns:a16="http://schemas.microsoft.com/office/drawing/2014/main" id="{439563DA-FCB4-96A1-185B-B53D9F4B1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" y="2343"/>
                <a:ext cx="54" cy="54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17 h 54"/>
                  <a:gd name="T6" fmla="*/ 48 w 55"/>
                  <a:gd name="T7" fmla="*/ 10 h 54"/>
                  <a:gd name="T8" fmla="*/ 45 w 55"/>
                  <a:gd name="T9" fmla="*/ 3 h 54"/>
                  <a:gd name="T10" fmla="*/ 34 w 55"/>
                  <a:gd name="T11" fmla="*/ 0 h 54"/>
                  <a:gd name="T12" fmla="*/ 34 w 55"/>
                  <a:gd name="T13" fmla="*/ 0 h 54"/>
                  <a:gd name="T14" fmla="*/ 28 w 55"/>
                  <a:gd name="T15" fmla="*/ 0 h 54"/>
                  <a:gd name="T16" fmla="*/ 21 w 55"/>
                  <a:gd name="T17" fmla="*/ 0 h 54"/>
                  <a:gd name="T18" fmla="*/ 11 w 55"/>
                  <a:gd name="T19" fmla="*/ 3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17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0 h 54"/>
                  <a:gd name="T32" fmla="*/ 7 w 55"/>
                  <a:gd name="T33" fmla="*/ 40 h 54"/>
                  <a:gd name="T34" fmla="*/ 11 w 55"/>
                  <a:gd name="T35" fmla="*/ 47 h 54"/>
                  <a:gd name="T36" fmla="*/ 21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0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5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1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11" y="47"/>
                    </a:lnTo>
                    <a:lnTo>
                      <a:pt x="21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0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2" name="Freeform 1379">
                <a:extLst>
                  <a:ext uri="{FF2B5EF4-FFF2-40B4-BE49-F238E27FC236}">
                    <a16:creationId xmlns:a16="http://schemas.microsoft.com/office/drawing/2014/main" id="{38FD5AB2-080A-8C7F-D0D3-4FC904031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2343"/>
                <a:ext cx="52" cy="54"/>
              </a:xfrm>
              <a:custGeom>
                <a:avLst/>
                <a:gdLst>
                  <a:gd name="T0" fmla="*/ 51 w 51"/>
                  <a:gd name="T1" fmla="*/ 27 h 54"/>
                  <a:gd name="T2" fmla="*/ 51 w 51"/>
                  <a:gd name="T3" fmla="*/ 27 h 54"/>
                  <a:gd name="T4" fmla="*/ 51 w 51"/>
                  <a:gd name="T5" fmla="*/ 17 h 54"/>
                  <a:gd name="T6" fmla="*/ 48 w 51"/>
                  <a:gd name="T7" fmla="*/ 10 h 54"/>
                  <a:gd name="T8" fmla="*/ 41 w 51"/>
                  <a:gd name="T9" fmla="*/ 3 h 54"/>
                  <a:gd name="T10" fmla="*/ 34 w 51"/>
                  <a:gd name="T11" fmla="*/ 0 h 54"/>
                  <a:gd name="T12" fmla="*/ 34 w 51"/>
                  <a:gd name="T13" fmla="*/ 0 h 54"/>
                  <a:gd name="T14" fmla="*/ 28 w 51"/>
                  <a:gd name="T15" fmla="*/ 0 h 54"/>
                  <a:gd name="T16" fmla="*/ 17 w 51"/>
                  <a:gd name="T17" fmla="*/ 0 h 54"/>
                  <a:gd name="T18" fmla="*/ 11 w 51"/>
                  <a:gd name="T19" fmla="*/ 3 h 54"/>
                  <a:gd name="T20" fmla="*/ 4 w 51"/>
                  <a:gd name="T21" fmla="*/ 10 h 54"/>
                  <a:gd name="T22" fmla="*/ 4 w 51"/>
                  <a:gd name="T23" fmla="*/ 10 h 54"/>
                  <a:gd name="T24" fmla="*/ 0 w 51"/>
                  <a:gd name="T25" fmla="*/ 17 h 54"/>
                  <a:gd name="T26" fmla="*/ 0 w 51"/>
                  <a:gd name="T27" fmla="*/ 27 h 54"/>
                  <a:gd name="T28" fmla="*/ 0 w 51"/>
                  <a:gd name="T29" fmla="*/ 34 h 54"/>
                  <a:gd name="T30" fmla="*/ 4 w 51"/>
                  <a:gd name="T31" fmla="*/ 40 h 54"/>
                  <a:gd name="T32" fmla="*/ 4 w 51"/>
                  <a:gd name="T33" fmla="*/ 40 h 54"/>
                  <a:gd name="T34" fmla="*/ 11 w 51"/>
                  <a:gd name="T35" fmla="*/ 47 h 54"/>
                  <a:gd name="T36" fmla="*/ 17 w 51"/>
                  <a:gd name="T37" fmla="*/ 51 h 54"/>
                  <a:gd name="T38" fmla="*/ 28 w 51"/>
                  <a:gd name="T39" fmla="*/ 54 h 54"/>
                  <a:gd name="T40" fmla="*/ 34 w 51"/>
                  <a:gd name="T41" fmla="*/ 51 h 54"/>
                  <a:gd name="T42" fmla="*/ 34 w 51"/>
                  <a:gd name="T43" fmla="*/ 51 h 54"/>
                  <a:gd name="T44" fmla="*/ 41 w 51"/>
                  <a:gd name="T45" fmla="*/ 47 h 54"/>
                  <a:gd name="T46" fmla="*/ 48 w 51"/>
                  <a:gd name="T47" fmla="*/ 40 h 54"/>
                  <a:gd name="T48" fmla="*/ 51 w 51"/>
                  <a:gd name="T49" fmla="*/ 34 h 54"/>
                  <a:gd name="T50" fmla="*/ 51 w 51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4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11" y="3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7"/>
                    </a:lnTo>
                    <a:lnTo>
                      <a:pt x="48" y="40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3" name="Freeform 1380">
                <a:extLst>
                  <a:ext uri="{FF2B5EF4-FFF2-40B4-BE49-F238E27FC236}">
                    <a16:creationId xmlns:a16="http://schemas.microsoft.com/office/drawing/2014/main" id="{1ABA5B3C-A1D5-D845-59E9-B2991134C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2359"/>
                <a:ext cx="26" cy="51"/>
              </a:xfrm>
              <a:custGeom>
                <a:avLst/>
                <a:gdLst>
                  <a:gd name="T0" fmla="*/ 54 w 54"/>
                  <a:gd name="T1" fmla="*/ 23 h 51"/>
                  <a:gd name="T2" fmla="*/ 54 w 54"/>
                  <a:gd name="T3" fmla="*/ 23 h 51"/>
                  <a:gd name="T4" fmla="*/ 51 w 54"/>
                  <a:gd name="T5" fmla="*/ 17 h 51"/>
                  <a:gd name="T6" fmla="*/ 48 w 54"/>
                  <a:gd name="T7" fmla="*/ 10 h 51"/>
                  <a:gd name="T8" fmla="*/ 44 w 54"/>
                  <a:gd name="T9" fmla="*/ 3 h 51"/>
                  <a:gd name="T10" fmla="*/ 34 w 54"/>
                  <a:gd name="T11" fmla="*/ 0 h 51"/>
                  <a:gd name="T12" fmla="*/ 34 w 54"/>
                  <a:gd name="T13" fmla="*/ 0 h 51"/>
                  <a:gd name="T14" fmla="*/ 27 w 54"/>
                  <a:gd name="T15" fmla="*/ 0 h 51"/>
                  <a:gd name="T16" fmla="*/ 20 w 54"/>
                  <a:gd name="T17" fmla="*/ 0 h 51"/>
                  <a:gd name="T18" fmla="*/ 10 w 54"/>
                  <a:gd name="T19" fmla="*/ 3 h 51"/>
                  <a:gd name="T20" fmla="*/ 7 w 54"/>
                  <a:gd name="T21" fmla="*/ 10 h 51"/>
                  <a:gd name="T22" fmla="*/ 7 w 54"/>
                  <a:gd name="T23" fmla="*/ 10 h 51"/>
                  <a:gd name="T24" fmla="*/ 3 w 54"/>
                  <a:gd name="T25" fmla="*/ 17 h 51"/>
                  <a:gd name="T26" fmla="*/ 0 w 54"/>
                  <a:gd name="T27" fmla="*/ 23 h 51"/>
                  <a:gd name="T28" fmla="*/ 3 w 54"/>
                  <a:gd name="T29" fmla="*/ 34 h 51"/>
                  <a:gd name="T30" fmla="*/ 7 w 54"/>
                  <a:gd name="T31" fmla="*/ 40 h 51"/>
                  <a:gd name="T32" fmla="*/ 7 w 54"/>
                  <a:gd name="T33" fmla="*/ 40 h 51"/>
                  <a:gd name="T34" fmla="*/ 10 w 54"/>
                  <a:gd name="T35" fmla="*/ 47 h 51"/>
                  <a:gd name="T36" fmla="*/ 20 w 54"/>
                  <a:gd name="T37" fmla="*/ 51 h 51"/>
                  <a:gd name="T38" fmla="*/ 27 w 54"/>
                  <a:gd name="T39" fmla="*/ 51 h 51"/>
                  <a:gd name="T40" fmla="*/ 34 w 54"/>
                  <a:gd name="T41" fmla="*/ 51 h 51"/>
                  <a:gd name="T42" fmla="*/ 34 w 54"/>
                  <a:gd name="T43" fmla="*/ 51 h 51"/>
                  <a:gd name="T44" fmla="*/ 44 w 54"/>
                  <a:gd name="T45" fmla="*/ 47 h 51"/>
                  <a:gd name="T46" fmla="*/ 48 w 54"/>
                  <a:gd name="T47" fmla="*/ 40 h 51"/>
                  <a:gd name="T48" fmla="*/ 51 w 54"/>
                  <a:gd name="T49" fmla="*/ 34 h 51"/>
                  <a:gd name="T50" fmla="*/ 54 w 54"/>
                  <a:gd name="T51" fmla="*/ 2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3"/>
                    </a:moveTo>
                    <a:lnTo>
                      <a:pt x="54" y="23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4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3" y="17"/>
                    </a:lnTo>
                    <a:lnTo>
                      <a:pt x="0" y="23"/>
                    </a:lnTo>
                    <a:lnTo>
                      <a:pt x="3" y="34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10" y="47"/>
                    </a:lnTo>
                    <a:lnTo>
                      <a:pt x="20" y="51"/>
                    </a:lnTo>
                    <a:lnTo>
                      <a:pt x="27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4" y="47"/>
                    </a:lnTo>
                    <a:lnTo>
                      <a:pt x="48" y="40"/>
                    </a:lnTo>
                    <a:lnTo>
                      <a:pt x="51" y="34"/>
                    </a:lnTo>
                    <a:lnTo>
                      <a:pt x="54" y="23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4" name="Freeform 1381">
                <a:extLst>
                  <a:ext uri="{FF2B5EF4-FFF2-40B4-BE49-F238E27FC236}">
                    <a16:creationId xmlns:a16="http://schemas.microsoft.com/office/drawing/2014/main" id="{58AB0E1D-4D26-11B5-072D-381154EE2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2359"/>
                <a:ext cx="16" cy="51"/>
              </a:xfrm>
              <a:custGeom>
                <a:avLst/>
                <a:gdLst>
                  <a:gd name="T0" fmla="*/ 55 w 55"/>
                  <a:gd name="T1" fmla="*/ 23 h 51"/>
                  <a:gd name="T2" fmla="*/ 55 w 55"/>
                  <a:gd name="T3" fmla="*/ 23 h 51"/>
                  <a:gd name="T4" fmla="*/ 55 w 55"/>
                  <a:gd name="T5" fmla="*/ 17 h 51"/>
                  <a:gd name="T6" fmla="*/ 48 w 55"/>
                  <a:gd name="T7" fmla="*/ 10 h 51"/>
                  <a:gd name="T8" fmla="*/ 44 w 55"/>
                  <a:gd name="T9" fmla="*/ 3 h 51"/>
                  <a:gd name="T10" fmla="*/ 38 w 55"/>
                  <a:gd name="T11" fmla="*/ 0 h 51"/>
                  <a:gd name="T12" fmla="*/ 38 w 55"/>
                  <a:gd name="T13" fmla="*/ 0 h 51"/>
                  <a:gd name="T14" fmla="*/ 27 w 55"/>
                  <a:gd name="T15" fmla="*/ 0 h 51"/>
                  <a:gd name="T16" fmla="*/ 21 w 55"/>
                  <a:gd name="T17" fmla="*/ 0 h 51"/>
                  <a:gd name="T18" fmla="*/ 14 w 55"/>
                  <a:gd name="T19" fmla="*/ 3 h 51"/>
                  <a:gd name="T20" fmla="*/ 7 w 55"/>
                  <a:gd name="T21" fmla="*/ 10 h 51"/>
                  <a:gd name="T22" fmla="*/ 7 w 55"/>
                  <a:gd name="T23" fmla="*/ 10 h 51"/>
                  <a:gd name="T24" fmla="*/ 4 w 55"/>
                  <a:gd name="T25" fmla="*/ 17 h 51"/>
                  <a:gd name="T26" fmla="*/ 0 w 55"/>
                  <a:gd name="T27" fmla="*/ 23 h 51"/>
                  <a:gd name="T28" fmla="*/ 4 w 55"/>
                  <a:gd name="T29" fmla="*/ 34 h 51"/>
                  <a:gd name="T30" fmla="*/ 7 w 55"/>
                  <a:gd name="T31" fmla="*/ 40 h 51"/>
                  <a:gd name="T32" fmla="*/ 7 w 55"/>
                  <a:gd name="T33" fmla="*/ 40 h 51"/>
                  <a:gd name="T34" fmla="*/ 14 w 55"/>
                  <a:gd name="T35" fmla="*/ 47 h 51"/>
                  <a:gd name="T36" fmla="*/ 21 w 55"/>
                  <a:gd name="T37" fmla="*/ 51 h 51"/>
                  <a:gd name="T38" fmla="*/ 27 w 55"/>
                  <a:gd name="T39" fmla="*/ 51 h 51"/>
                  <a:gd name="T40" fmla="*/ 38 w 55"/>
                  <a:gd name="T41" fmla="*/ 51 h 51"/>
                  <a:gd name="T42" fmla="*/ 38 w 55"/>
                  <a:gd name="T43" fmla="*/ 51 h 51"/>
                  <a:gd name="T44" fmla="*/ 44 w 55"/>
                  <a:gd name="T45" fmla="*/ 47 h 51"/>
                  <a:gd name="T46" fmla="*/ 48 w 55"/>
                  <a:gd name="T47" fmla="*/ 40 h 51"/>
                  <a:gd name="T48" fmla="*/ 55 w 55"/>
                  <a:gd name="T49" fmla="*/ 34 h 51"/>
                  <a:gd name="T50" fmla="*/ 55 w 55"/>
                  <a:gd name="T51" fmla="*/ 2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1">
                    <a:moveTo>
                      <a:pt x="55" y="23"/>
                    </a:moveTo>
                    <a:lnTo>
                      <a:pt x="55" y="23"/>
                    </a:lnTo>
                    <a:lnTo>
                      <a:pt x="55" y="17"/>
                    </a:lnTo>
                    <a:lnTo>
                      <a:pt x="48" y="10"/>
                    </a:lnTo>
                    <a:lnTo>
                      <a:pt x="44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3"/>
                    </a:lnTo>
                    <a:lnTo>
                      <a:pt x="4" y="34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14" y="47"/>
                    </a:lnTo>
                    <a:lnTo>
                      <a:pt x="21" y="51"/>
                    </a:lnTo>
                    <a:lnTo>
                      <a:pt x="27" y="51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4" y="47"/>
                    </a:lnTo>
                    <a:lnTo>
                      <a:pt x="48" y="40"/>
                    </a:lnTo>
                    <a:lnTo>
                      <a:pt x="55" y="34"/>
                    </a:lnTo>
                    <a:lnTo>
                      <a:pt x="55" y="23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5" name="Freeform 1382">
                <a:extLst>
                  <a:ext uri="{FF2B5EF4-FFF2-40B4-BE49-F238E27FC236}">
                    <a16:creationId xmlns:a16="http://schemas.microsoft.com/office/drawing/2014/main" id="{0AB5571F-B495-112E-82BE-D18EB3AA2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2410"/>
                <a:ext cx="52" cy="54"/>
              </a:xfrm>
              <a:custGeom>
                <a:avLst/>
                <a:gdLst>
                  <a:gd name="T0" fmla="*/ 51 w 51"/>
                  <a:gd name="T1" fmla="*/ 27 h 54"/>
                  <a:gd name="T2" fmla="*/ 51 w 51"/>
                  <a:gd name="T3" fmla="*/ 27 h 54"/>
                  <a:gd name="T4" fmla="*/ 51 w 51"/>
                  <a:gd name="T5" fmla="*/ 20 h 54"/>
                  <a:gd name="T6" fmla="*/ 47 w 51"/>
                  <a:gd name="T7" fmla="*/ 10 h 54"/>
                  <a:gd name="T8" fmla="*/ 40 w 51"/>
                  <a:gd name="T9" fmla="*/ 6 h 54"/>
                  <a:gd name="T10" fmla="*/ 34 w 51"/>
                  <a:gd name="T11" fmla="*/ 3 h 54"/>
                  <a:gd name="T12" fmla="*/ 34 w 51"/>
                  <a:gd name="T13" fmla="*/ 3 h 54"/>
                  <a:gd name="T14" fmla="*/ 27 w 51"/>
                  <a:gd name="T15" fmla="*/ 0 h 54"/>
                  <a:gd name="T16" fmla="*/ 17 w 51"/>
                  <a:gd name="T17" fmla="*/ 3 h 54"/>
                  <a:gd name="T18" fmla="*/ 10 w 51"/>
                  <a:gd name="T19" fmla="*/ 6 h 54"/>
                  <a:gd name="T20" fmla="*/ 3 w 51"/>
                  <a:gd name="T21" fmla="*/ 10 h 54"/>
                  <a:gd name="T22" fmla="*/ 3 w 51"/>
                  <a:gd name="T23" fmla="*/ 10 h 54"/>
                  <a:gd name="T24" fmla="*/ 0 w 51"/>
                  <a:gd name="T25" fmla="*/ 20 h 54"/>
                  <a:gd name="T26" fmla="*/ 0 w 51"/>
                  <a:gd name="T27" fmla="*/ 27 h 54"/>
                  <a:gd name="T28" fmla="*/ 0 w 51"/>
                  <a:gd name="T29" fmla="*/ 33 h 54"/>
                  <a:gd name="T30" fmla="*/ 3 w 51"/>
                  <a:gd name="T31" fmla="*/ 44 h 54"/>
                  <a:gd name="T32" fmla="*/ 3 w 51"/>
                  <a:gd name="T33" fmla="*/ 44 h 54"/>
                  <a:gd name="T34" fmla="*/ 10 w 51"/>
                  <a:gd name="T35" fmla="*/ 47 h 54"/>
                  <a:gd name="T36" fmla="*/ 17 w 51"/>
                  <a:gd name="T37" fmla="*/ 50 h 54"/>
                  <a:gd name="T38" fmla="*/ 27 w 51"/>
                  <a:gd name="T39" fmla="*/ 54 h 54"/>
                  <a:gd name="T40" fmla="*/ 34 w 51"/>
                  <a:gd name="T41" fmla="*/ 50 h 54"/>
                  <a:gd name="T42" fmla="*/ 34 w 51"/>
                  <a:gd name="T43" fmla="*/ 50 h 54"/>
                  <a:gd name="T44" fmla="*/ 40 w 51"/>
                  <a:gd name="T45" fmla="*/ 47 h 54"/>
                  <a:gd name="T46" fmla="*/ 47 w 51"/>
                  <a:gd name="T47" fmla="*/ 44 h 54"/>
                  <a:gd name="T48" fmla="*/ 51 w 51"/>
                  <a:gd name="T49" fmla="*/ 33 h 54"/>
                  <a:gd name="T50" fmla="*/ 51 w 51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4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20"/>
                    </a:lnTo>
                    <a:lnTo>
                      <a:pt x="47" y="10"/>
                    </a:lnTo>
                    <a:lnTo>
                      <a:pt x="40" y="6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7" y="0"/>
                    </a:lnTo>
                    <a:lnTo>
                      <a:pt x="17" y="3"/>
                    </a:lnTo>
                    <a:lnTo>
                      <a:pt x="10" y="6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10" y="47"/>
                    </a:lnTo>
                    <a:lnTo>
                      <a:pt x="17" y="50"/>
                    </a:lnTo>
                    <a:lnTo>
                      <a:pt x="27" y="54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40" y="47"/>
                    </a:lnTo>
                    <a:lnTo>
                      <a:pt x="47" y="44"/>
                    </a:lnTo>
                    <a:lnTo>
                      <a:pt x="51" y="33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6" name="Freeform 1383">
                <a:extLst>
                  <a:ext uri="{FF2B5EF4-FFF2-40B4-BE49-F238E27FC236}">
                    <a16:creationId xmlns:a16="http://schemas.microsoft.com/office/drawing/2014/main" id="{3D109A58-2B3E-F9F1-F499-A856BAE26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9" y="2410"/>
                <a:ext cx="48" cy="54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5 w 55"/>
                  <a:gd name="T5" fmla="*/ 20 h 54"/>
                  <a:gd name="T6" fmla="*/ 51 w 55"/>
                  <a:gd name="T7" fmla="*/ 10 h 54"/>
                  <a:gd name="T8" fmla="*/ 44 w 55"/>
                  <a:gd name="T9" fmla="*/ 6 h 54"/>
                  <a:gd name="T10" fmla="*/ 38 w 55"/>
                  <a:gd name="T11" fmla="*/ 3 h 54"/>
                  <a:gd name="T12" fmla="*/ 38 w 55"/>
                  <a:gd name="T13" fmla="*/ 3 h 54"/>
                  <a:gd name="T14" fmla="*/ 27 w 55"/>
                  <a:gd name="T15" fmla="*/ 0 h 54"/>
                  <a:gd name="T16" fmla="*/ 21 w 55"/>
                  <a:gd name="T17" fmla="*/ 3 h 54"/>
                  <a:gd name="T18" fmla="*/ 14 w 55"/>
                  <a:gd name="T19" fmla="*/ 6 h 54"/>
                  <a:gd name="T20" fmla="*/ 7 w 55"/>
                  <a:gd name="T21" fmla="*/ 10 h 54"/>
                  <a:gd name="T22" fmla="*/ 7 w 55"/>
                  <a:gd name="T23" fmla="*/ 10 h 54"/>
                  <a:gd name="T24" fmla="*/ 4 w 55"/>
                  <a:gd name="T25" fmla="*/ 20 h 54"/>
                  <a:gd name="T26" fmla="*/ 0 w 55"/>
                  <a:gd name="T27" fmla="*/ 27 h 54"/>
                  <a:gd name="T28" fmla="*/ 4 w 55"/>
                  <a:gd name="T29" fmla="*/ 33 h 54"/>
                  <a:gd name="T30" fmla="*/ 7 w 55"/>
                  <a:gd name="T31" fmla="*/ 44 h 54"/>
                  <a:gd name="T32" fmla="*/ 7 w 55"/>
                  <a:gd name="T33" fmla="*/ 44 h 54"/>
                  <a:gd name="T34" fmla="*/ 14 w 55"/>
                  <a:gd name="T35" fmla="*/ 47 h 54"/>
                  <a:gd name="T36" fmla="*/ 21 w 55"/>
                  <a:gd name="T37" fmla="*/ 50 h 54"/>
                  <a:gd name="T38" fmla="*/ 27 w 55"/>
                  <a:gd name="T39" fmla="*/ 54 h 54"/>
                  <a:gd name="T40" fmla="*/ 38 w 55"/>
                  <a:gd name="T41" fmla="*/ 50 h 54"/>
                  <a:gd name="T42" fmla="*/ 38 w 55"/>
                  <a:gd name="T43" fmla="*/ 50 h 54"/>
                  <a:gd name="T44" fmla="*/ 44 w 55"/>
                  <a:gd name="T45" fmla="*/ 47 h 54"/>
                  <a:gd name="T46" fmla="*/ 51 w 55"/>
                  <a:gd name="T47" fmla="*/ 44 h 54"/>
                  <a:gd name="T48" fmla="*/ 55 w 55"/>
                  <a:gd name="T49" fmla="*/ 33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20"/>
                    </a:lnTo>
                    <a:lnTo>
                      <a:pt x="51" y="10"/>
                    </a:lnTo>
                    <a:lnTo>
                      <a:pt x="44" y="6"/>
                    </a:lnTo>
                    <a:lnTo>
                      <a:pt x="38" y="3"/>
                    </a:lnTo>
                    <a:lnTo>
                      <a:pt x="38" y="3"/>
                    </a:lnTo>
                    <a:lnTo>
                      <a:pt x="27" y="0"/>
                    </a:lnTo>
                    <a:lnTo>
                      <a:pt x="21" y="3"/>
                    </a:lnTo>
                    <a:lnTo>
                      <a:pt x="14" y="6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20"/>
                    </a:lnTo>
                    <a:lnTo>
                      <a:pt x="0" y="27"/>
                    </a:lnTo>
                    <a:lnTo>
                      <a:pt x="4" y="33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4" y="47"/>
                    </a:lnTo>
                    <a:lnTo>
                      <a:pt x="21" y="50"/>
                    </a:lnTo>
                    <a:lnTo>
                      <a:pt x="27" y="54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44" y="47"/>
                    </a:lnTo>
                    <a:lnTo>
                      <a:pt x="51" y="44"/>
                    </a:lnTo>
                    <a:lnTo>
                      <a:pt x="55" y="33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7" name="Freeform 1384">
                <a:extLst>
                  <a:ext uri="{FF2B5EF4-FFF2-40B4-BE49-F238E27FC236}">
                    <a16:creationId xmlns:a16="http://schemas.microsoft.com/office/drawing/2014/main" id="{8D4E22C0-2EC7-4333-6847-D2505385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9" y="2410"/>
                <a:ext cx="48" cy="54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5 w 55"/>
                  <a:gd name="T5" fmla="*/ 20 h 54"/>
                  <a:gd name="T6" fmla="*/ 51 w 55"/>
                  <a:gd name="T7" fmla="*/ 10 h 54"/>
                  <a:gd name="T8" fmla="*/ 44 w 55"/>
                  <a:gd name="T9" fmla="*/ 6 h 54"/>
                  <a:gd name="T10" fmla="*/ 38 w 55"/>
                  <a:gd name="T11" fmla="*/ 3 h 54"/>
                  <a:gd name="T12" fmla="*/ 38 w 55"/>
                  <a:gd name="T13" fmla="*/ 3 h 54"/>
                  <a:gd name="T14" fmla="*/ 27 w 55"/>
                  <a:gd name="T15" fmla="*/ 0 h 54"/>
                  <a:gd name="T16" fmla="*/ 21 w 55"/>
                  <a:gd name="T17" fmla="*/ 3 h 54"/>
                  <a:gd name="T18" fmla="*/ 14 w 55"/>
                  <a:gd name="T19" fmla="*/ 6 h 54"/>
                  <a:gd name="T20" fmla="*/ 7 w 55"/>
                  <a:gd name="T21" fmla="*/ 10 h 54"/>
                  <a:gd name="T22" fmla="*/ 7 w 55"/>
                  <a:gd name="T23" fmla="*/ 10 h 54"/>
                  <a:gd name="T24" fmla="*/ 4 w 55"/>
                  <a:gd name="T25" fmla="*/ 20 h 54"/>
                  <a:gd name="T26" fmla="*/ 0 w 55"/>
                  <a:gd name="T27" fmla="*/ 27 h 54"/>
                  <a:gd name="T28" fmla="*/ 4 w 55"/>
                  <a:gd name="T29" fmla="*/ 33 h 54"/>
                  <a:gd name="T30" fmla="*/ 7 w 55"/>
                  <a:gd name="T31" fmla="*/ 44 h 54"/>
                  <a:gd name="T32" fmla="*/ 7 w 55"/>
                  <a:gd name="T33" fmla="*/ 44 h 54"/>
                  <a:gd name="T34" fmla="*/ 14 w 55"/>
                  <a:gd name="T35" fmla="*/ 47 h 54"/>
                  <a:gd name="T36" fmla="*/ 21 w 55"/>
                  <a:gd name="T37" fmla="*/ 50 h 54"/>
                  <a:gd name="T38" fmla="*/ 27 w 55"/>
                  <a:gd name="T39" fmla="*/ 54 h 54"/>
                  <a:gd name="T40" fmla="*/ 38 w 55"/>
                  <a:gd name="T41" fmla="*/ 50 h 54"/>
                  <a:gd name="T42" fmla="*/ 38 w 55"/>
                  <a:gd name="T43" fmla="*/ 50 h 54"/>
                  <a:gd name="T44" fmla="*/ 44 w 55"/>
                  <a:gd name="T45" fmla="*/ 47 h 54"/>
                  <a:gd name="T46" fmla="*/ 51 w 55"/>
                  <a:gd name="T47" fmla="*/ 44 h 54"/>
                  <a:gd name="T48" fmla="*/ 55 w 55"/>
                  <a:gd name="T49" fmla="*/ 33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20"/>
                    </a:lnTo>
                    <a:lnTo>
                      <a:pt x="51" y="10"/>
                    </a:lnTo>
                    <a:lnTo>
                      <a:pt x="44" y="6"/>
                    </a:lnTo>
                    <a:lnTo>
                      <a:pt x="38" y="3"/>
                    </a:lnTo>
                    <a:lnTo>
                      <a:pt x="38" y="3"/>
                    </a:lnTo>
                    <a:lnTo>
                      <a:pt x="27" y="0"/>
                    </a:lnTo>
                    <a:lnTo>
                      <a:pt x="21" y="3"/>
                    </a:lnTo>
                    <a:lnTo>
                      <a:pt x="14" y="6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20"/>
                    </a:lnTo>
                    <a:lnTo>
                      <a:pt x="0" y="27"/>
                    </a:lnTo>
                    <a:lnTo>
                      <a:pt x="4" y="33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4" y="47"/>
                    </a:lnTo>
                    <a:lnTo>
                      <a:pt x="21" y="50"/>
                    </a:lnTo>
                    <a:lnTo>
                      <a:pt x="27" y="54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44" y="47"/>
                    </a:lnTo>
                    <a:lnTo>
                      <a:pt x="51" y="44"/>
                    </a:lnTo>
                    <a:lnTo>
                      <a:pt x="55" y="33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8" name="Freeform 1385">
                <a:extLst>
                  <a:ext uri="{FF2B5EF4-FFF2-40B4-BE49-F238E27FC236}">
                    <a16:creationId xmlns:a16="http://schemas.microsoft.com/office/drawing/2014/main" id="{8BB93518-6E48-A7F3-3BBE-A03986A68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410"/>
                <a:ext cx="14" cy="54"/>
              </a:xfrm>
              <a:custGeom>
                <a:avLst/>
                <a:gdLst>
                  <a:gd name="T0" fmla="*/ 51 w 51"/>
                  <a:gd name="T1" fmla="*/ 27 h 54"/>
                  <a:gd name="T2" fmla="*/ 51 w 51"/>
                  <a:gd name="T3" fmla="*/ 27 h 54"/>
                  <a:gd name="T4" fmla="*/ 51 w 51"/>
                  <a:gd name="T5" fmla="*/ 20 h 54"/>
                  <a:gd name="T6" fmla="*/ 48 w 51"/>
                  <a:gd name="T7" fmla="*/ 10 h 54"/>
                  <a:gd name="T8" fmla="*/ 41 w 51"/>
                  <a:gd name="T9" fmla="*/ 6 h 54"/>
                  <a:gd name="T10" fmla="*/ 34 w 51"/>
                  <a:gd name="T11" fmla="*/ 3 h 54"/>
                  <a:gd name="T12" fmla="*/ 34 w 51"/>
                  <a:gd name="T13" fmla="*/ 3 h 54"/>
                  <a:gd name="T14" fmla="*/ 27 w 51"/>
                  <a:gd name="T15" fmla="*/ 0 h 54"/>
                  <a:gd name="T16" fmla="*/ 17 w 51"/>
                  <a:gd name="T17" fmla="*/ 3 h 54"/>
                  <a:gd name="T18" fmla="*/ 10 w 51"/>
                  <a:gd name="T19" fmla="*/ 6 h 54"/>
                  <a:gd name="T20" fmla="*/ 4 w 51"/>
                  <a:gd name="T21" fmla="*/ 10 h 54"/>
                  <a:gd name="T22" fmla="*/ 4 w 51"/>
                  <a:gd name="T23" fmla="*/ 10 h 54"/>
                  <a:gd name="T24" fmla="*/ 0 w 51"/>
                  <a:gd name="T25" fmla="*/ 20 h 54"/>
                  <a:gd name="T26" fmla="*/ 0 w 51"/>
                  <a:gd name="T27" fmla="*/ 27 h 54"/>
                  <a:gd name="T28" fmla="*/ 0 w 51"/>
                  <a:gd name="T29" fmla="*/ 33 h 54"/>
                  <a:gd name="T30" fmla="*/ 4 w 51"/>
                  <a:gd name="T31" fmla="*/ 44 h 54"/>
                  <a:gd name="T32" fmla="*/ 4 w 51"/>
                  <a:gd name="T33" fmla="*/ 44 h 54"/>
                  <a:gd name="T34" fmla="*/ 10 w 51"/>
                  <a:gd name="T35" fmla="*/ 47 h 54"/>
                  <a:gd name="T36" fmla="*/ 17 w 51"/>
                  <a:gd name="T37" fmla="*/ 50 h 54"/>
                  <a:gd name="T38" fmla="*/ 27 w 51"/>
                  <a:gd name="T39" fmla="*/ 54 h 54"/>
                  <a:gd name="T40" fmla="*/ 34 w 51"/>
                  <a:gd name="T41" fmla="*/ 50 h 54"/>
                  <a:gd name="T42" fmla="*/ 34 w 51"/>
                  <a:gd name="T43" fmla="*/ 50 h 54"/>
                  <a:gd name="T44" fmla="*/ 41 w 51"/>
                  <a:gd name="T45" fmla="*/ 47 h 54"/>
                  <a:gd name="T46" fmla="*/ 48 w 51"/>
                  <a:gd name="T47" fmla="*/ 44 h 54"/>
                  <a:gd name="T48" fmla="*/ 51 w 51"/>
                  <a:gd name="T49" fmla="*/ 33 h 54"/>
                  <a:gd name="T50" fmla="*/ 51 w 51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4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1" y="6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7" y="0"/>
                    </a:lnTo>
                    <a:lnTo>
                      <a:pt x="17" y="3"/>
                    </a:lnTo>
                    <a:lnTo>
                      <a:pt x="10" y="6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10" y="47"/>
                    </a:lnTo>
                    <a:lnTo>
                      <a:pt x="17" y="50"/>
                    </a:lnTo>
                    <a:lnTo>
                      <a:pt x="27" y="54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41" y="47"/>
                    </a:lnTo>
                    <a:lnTo>
                      <a:pt x="48" y="44"/>
                    </a:lnTo>
                    <a:lnTo>
                      <a:pt x="51" y="33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9" name="Freeform 1386">
                <a:extLst>
                  <a:ext uri="{FF2B5EF4-FFF2-40B4-BE49-F238E27FC236}">
                    <a16:creationId xmlns:a16="http://schemas.microsoft.com/office/drawing/2014/main" id="{D12161CD-3150-F74E-A571-F8E60F2A8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2410"/>
                <a:ext cx="0" cy="54"/>
              </a:xfrm>
              <a:custGeom>
                <a:avLst/>
                <a:gdLst>
                  <a:gd name="T0" fmla="*/ 51 w 51"/>
                  <a:gd name="T1" fmla="*/ 27 h 54"/>
                  <a:gd name="T2" fmla="*/ 51 w 51"/>
                  <a:gd name="T3" fmla="*/ 27 h 54"/>
                  <a:gd name="T4" fmla="*/ 51 w 51"/>
                  <a:gd name="T5" fmla="*/ 20 h 54"/>
                  <a:gd name="T6" fmla="*/ 48 w 51"/>
                  <a:gd name="T7" fmla="*/ 10 h 54"/>
                  <a:gd name="T8" fmla="*/ 41 w 51"/>
                  <a:gd name="T9" fmla="*/ 6 h 54"/>
                  <a:gd name="T10" fmla="*/ 34 w 51"/>
                  <a:gd name="T11" fmla="*/ 3 h 54"/>
                  <a:gd name="T12" fmla="*/ 34 w 51"/>
                  <a:gd name="T13" fmla="*/ 3 h 54"/>
                  <a:gd name="T14" fmla="*/ 24 w 51"/>
                  <a:gd name="T15" fmla="*/ 0 h 54"/>
                  <a:gd name="T16" fmla="*/ 17 w 51"/>
                  <a:gd name="T17" fmla="*/ 3 h 54"/>
                  <a:gd name="T18" fmla="*/ 11 w 51"/>
                  <a:gd name="T19" fmla="*/ 6 h 54"/>
                  <a:gd name="T20" fmla="*/ 4 w 51"/>
                  <a:gd name="T21" fmla="*/ 10 h 54"/>
                  <a:gd name="T22" fmla="*/ 4 w 51"/>
                  <a:gd name="T23" fmla="*/ 10 h 54"/>
                  <a:gd name="T24" fmla="*/ 0 w 51"/>
                  <a:gd name="T25" fmla="*/ 20 h 54"/>
                  <a:gd name="T26" fmla="*/ 0 w 51"/>
                  <a:gd name="T27" fmla="*/ 27 h 54"/>
                  <a:gd name="T28" fmla="*/ 0 w 51"/>
                  <a:gd name="T29" fmla="*/ 33 h 54"/>
                  <a:gd name="T30" fmla="*/ 4 w 51"/>
                  <a:gd name="T31" fmla="*/ 44 h 54"/>
                  <a:gd name="T32" fmla="*/ 4 w 51"/>
                  <a:gd name="T33" fmla="*/ 44 h 54"/>
                  <a:gd name="T34" fmla="*/ 11 w 51"/>
                  <a:gd name="T35" fmla="*/ 47 h 54"/>
                  <a:gd name="T36" fmla="*/ 17 w 51"/>
                  <a:gd name="T37" fmla="*/ 50 h 54"/>
                  <a:gd name="T38" fmla="*/ 24 w 51"/>
                  <a:gd name="T39" fmla="*/ 54 h 54"/>
                  <a:gd name="T40" fmla="*/ 34 w 51"/>
                  <a:gd name="T41" fmla="*/ 50 h 54"/>
                  <a:gd name="T42" fmla="*/ 34 w 51"/>
                  <a:gd name="T43" fmla="*/ 50 h 54"/>
                  <a:gd name="T44" fmla="*/ 41 w 51"/>
                  <a:gd name="T45" fmla="*/ 47 h 54"/>
                  <a:gd name="T46" fmla="*/ 48 w 51"/>
                  <a:gd name="T47" fmla="*/ 44 h 54"/>
                  <a:gd name="T48" fmla="*/ 51 w 51"/>
                  <a:gd name="T49" fmla="*/ 33 h 54"/>
                  <a:gd name="T50" fmla="*/ 51 w 51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4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1" y="6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4" y="0"/>
                    </a:lnTo>
                    <a:lnTo>
                      <a:pt x="17" y="3"/>
                    </a:lnTo>
                    <a:lnTo>
                      <a:pt x="11" y="6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11" y="47"/>
                    </a:lnTo>
                    <a:lnTo>
                      <a:pt x="17" y="50"/>
                    </a:lnTo>
                    <a:lnTo>
                      <a:pt x="24" y="54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41" y="47"/>
                    </a:lnTo>
                    <a:lnTo>
                      <a:pt x="48" y="44"/>
                    </a:lnTo>
                    <a:lnTo>
                      <a:pt x="51" y="33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0" name="Freeform 1387">
                <a:extLst>
                  <a:ext uri="{FF2B5EF4-FFF2-40B4-BE49-F238E27FC236}">
                    <a16:creationId xmlns:a16="http://schemas.microsoft.com/office/drawing/2014/main" id="{DE4B1225-3191-4C87-E85A-1A491AC1E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2410"/>
                <a:ext cx="0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1 w 54"/>
                  <a:gd name="T5" fmla="*/ 20 h 54"/>
                  <a:gd name="T6" fmla="*/ 47 w 54"/>
                  <a:gd name="T7" fmla="*/ 10 h 54"/>
                  <a:gd name="T8" fmla="*/ 44 w 54"/>
                  <a:gd name="T9" fmla="*/ 6 h 54"/>
                  <a:gd name="T10" fmla="*/ 37 w 54"/>
                  <a:gd name="T11" fmla="*/ 3 h 54"/>
                  <a:gd name="T12" fmla="*/ 37 w 54"/>
                  <a:gd name="T13" fmla="*/ 3 h 54"/>
                  <a:gd name="T14" fmla="*/ 27 w 54"/>
                  <a:gd name="T15" fmla="*/ 0 h 54"/>
                  <a:gd name="T16" fmla="*/ 20 w 54"/>
                  <a:gd name="T17" fmla="*/ 3 h 54"/>
                  <a:gd name="T18" fmla="*/ 10 w 54"/>
                  <a:gd name="T19" fmla="*/ 6 h 54"/>
                  <a:gd name="T20" fmla="*/ 7 w 54"/>
                  <a:gd name="T21" fmla="*/ 10 h 54"/>
                  <a:gd name="T22" fmla="*/ 7 w 54"/>
                  <a:gd name="T23" fmla="*/ 10 h 54"/>
                  <a:gd name="T24" fmla="*/ 3 w 54"/>
                  <a:gd name="T25" fmla="*/ 20 h 54"/>
                  <a:gd name="T26" fmla="*/ 0 w 54"/>
                  <a:gd name="T27" fmla="*/ 27 h 54"/>
                  <a:gd name="T28" fmla="*/ 3 w 54"/>
                  <a:gd name="T29" fmla="*/ 33 h 54"/>
                  <a:gd name="T30" fmla="*/ 7 w 54"/>
                  <a:gd name="T31" fmla="*/ 44 h 54"/>
                  <a:gd name="T32" fmla="*/ 7 w 54"/>
                  <a:gd name="T33" fmla="*/ 44 h 54"/>
                  <a:gd name="T34" fmla="*/ 10 w 54"/>
                  <a:gd name="T35" fmla="*/ 47 h 54"/>
                  <a:gd name="T36" fmla="*/ 20 w 54"/>
                  <a:gd name="T37" fmla="*/ 50 h 54"/>
                  <a:gd name="T38" fmla="*/ 27 w 54"/>
                  <a:gd name="T39" fmla="*/ 54 h 54"/>
                  <a:gd name="T40" fmla="*/ 37 w 54"/>
                  <a:gd name="T41" fmla="*/ 50 h 54"/>
                  <a:gd name="T42" fmla="*/ 37 w 54"/>
                  <a:gd name="T43" fmla="*/ 50 h 54"/>
                  <a:gd name="T44" fmla="*/ 44 w 54"/>
                  <a:gd name="T45" fmla="*/ 47 h 54"/>
                  <a:gd name="T46" fmla="*/ 47 w 54"/>
                  <a:gd name="T47" fmla="*/ 44 h 54"/>
                  <a:gd name="T48" fmla="*/ 51 w 54"/>
                  <a:gd name="T49" fmla="*/ 33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20"/>
                    </a:lnTo>
                    <a:lnTo>
                      <a:pt x="47" y="10"/>
                    </a:lnTo>
                    <a:lnTo>
                      <a:pt x="44" y="6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27" y="0"/>
                    </a:lnTo>
                    <a:lnTo>
                      <a:pt x="20" y="3"/>
                    </a:lnTo>
                    <a:lnTo>
                      <a:pt x="10" y="6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3" y="20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0" y="47"/>
                    </a:lnTo>
                    <a:lnTo>
                      <a:pt x="20" y="50"/>
                    </a:lnTo>
                    <a:lnTo>
                      <a:pt x="27" y="54"/>
                    </a:lnTo>
                    <a:lnTo>
                      <a:pt x="37" y="50"/>
                    </a:lnTo>
                    <a:lnTo>
                      <a:pt x="37" y="50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1" y="33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1" name="Freeform 1388">
                <a:extLst>
                  <a:ext uri="{FF2B5EF4-FFF2-40B4-BE49-F238E27FC236}">
                    <a16:creationId xmlns:a16="http://schemas.microsoft.com/office/drawing/2014/main" id="{06047C42-D9B3-AE0C-C8B4-73031C246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2410"/>
                <a:ext cx="0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1 w 54"/>
                  <a:gd name="T5" fmla="*/ 20 h 54"/>
                  <a:gd name="T6" fmla="*/ 47 w 54"/>
                  <a:gd name="T7" fmla="*/ 10 h 54"/>
                  <a:gd name="T8" fmla="*/ 44 w 54"/>
                  <a:gd name="T9" fmla="*/ 6 h 54"/>
                  <a:gd name="T10" fmla="*/ 37 w 54"/>
                  <a:gd name="T11" fmla="*/ 3 h 54"/>
                  <a:gd name="T12" fmla="*/ 37 w 54"/>
                  <a:gd name="T13" fmla="*/ 3 h 54"/>
                  <a:gd name="T14" fmla="*/ 27 w 54"/>
                  <a:gd name="T15" fmla="*/ 0 h 54"/>
                  <a:gd name="T16" fmla="*/ 20 w 54"/>
                  <a:gd name="T17" fmla="*/ 3 h 54"/>
                  <a:gd name="T18" fmla="*/ 10 w 54"/>
                  <a:gd name="T19" fmla="*/ 6 h 54"/>
                  <a:gd name="T20" fmla="*/ 7 w 54"/>
                  <a:gd name="T21" fmla="*/ 10 h 54"/>
                  <a:gd name="T22" fmla="*/ 7 w 54"/>
                  <a:gd name="T23" fmla="*/ 10 h 54"/>
                  <a:gd name="T24" fmla="*/ 3 w 54"/>
                  <a:gd name="T25" fmla="*/ 20 h 54"/>
                  <a:gd name="T26" fmla="*/ 0 w 54"/>
                  <a:gd name="T27" fmla="*/ 27 h 54"/>
                  <a:gd name="T28" fmla="*/ 3 w 54"/>
                  <a:gd name="T29" fmla="*/ 33 h 54"/>
                  <a:gd name="T30" fmla="*/ 7 w 54"/>
                  <a:gd name="T31" fmla="*/ 44 h 54"/>
                  <a:gd name="T32" fmla="*/ 7 w 54"/>
                  <a:gd name="T33" fmla="*/ 44 h 54"/>
                  <a:gd name="T34" fmla="*/ 10 w 54"/>
                  <a:gd name="T35" fmla="*/ 47 h 54"/>
                  <a:gd name="T36" fmla="*/ 20 w 54"/>
                  <a:gd name="T37" fmla="*/ 50 h 54"/>
                  <a:gd name="T38" fmla="*/ 27 w 54"/>
                  <a:gd name="T39" fmla="*/ 54 h 54"/>
                  <a:gd name="T40" fmla="*/ 37 w 54"/>
                  <a:gd name="T41" fmla="*/ 50 h 54"/>
                  <a:gd name="T42" fmla="*/ 37 w 54"/>
                  <a:gd name="T43" fmla="*/ 50 h 54"/>
                  <a:gd name="T44" fmla="*/ 44 w 54"/>
                  <a:gd name="T45" fmla="*/ 47 h 54"/>
                  <a:gd name="T46" fmla="*/ 47 w 54"/>
                  <a:gd name="T47" fmla="*/ 44 h 54"/>
                  <a:gd name="T48" fmla="*/ 51 w 54"/>
                  <a:gd name="T49" fmla="*/ 33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20"/>
                    </a:lnTo>
                    <a:lnTo>
                      <a:pt x="47" y="10"/>
                    </a:lnTo>
                    <a:lnTo>
                      <a:pt x="44" y="6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27" y="0"/>
                    </a:lnTo>
                    <a:lnTo>
                      <a:pt x="20" y="3"/>
                    </a:lnTo>
                    <a:lnTo>
                      <a:pt x="10" y="6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3" y="20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0" y="47"/>
                    </a:lnTo>
                    <a:lnTo>
                      <a:pt x="20" y="50"/>
                    </a:lnTo>
                    <a:lnTo>
                      <a:pt x="27" y="54"/>
                    </a:lnTo>
                    <a:lnTo>
                      <a:pt x="37" y="50"/>
                    </a:lnTo>
                    <a:lnTo>
                      <a:pt x="37" y="50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1" y="33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2" name="Freeform 1389">
                <a:extLst>
                  <a:ext uri="{FF2B5EF4-FFF2-40B4-BE49-F238E27FC236}">
                    <a16:creationId xmlns:a16="http://schemas.microsoft.com/office/drawing/2014/main" id="{AF91BEF2-B621-F221-D199-B8E31E33B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2453"/>
                <a:ext cx="54" cy="51"/>
              </a:xfrm>
              <a:custGeom>
                <a:avLst/>
                <a:gdLst>
                  <a:gd name="T0" fmla="*/ 54 w 54"/>
                  <a:gd name="T1" fmla="*/ 27 h 51"/>
                  <a:gd name="T2" fmla="*/ 54 w 54"/>
                  <a:gd name="T3" fmla="*/ 27 h 51"/>
                  <a:gd name="T4" fmla="*/ 51 w 54"/>
                  <a:gd name="T5" fmla="*/ 17 h 51"/>
                  <a:gd name="T6" fmla="*/ 47 w 54"/>
                  <a:gd name="T7" fmla="*/ 10 h 51"/>
                  <a:gd name="T8" fmla="*/ 44 w 54"/>
                  <a:gd name="T9" fmla="*/ 3 h 51"/>
                  <a:gd name="T10" fmla="*/ 34 w 54"/>
                  <a:gd name="T11" fmla="*/ 0 h 51"/>
                  <a:gd name="T12" fmla="*/ 34 w 54"/>
                  <a:gd name="T13" fmla="*/ 0 h 51"/>
                  <a:gd name="T14" fmla="*/ 27 w 54"/>
                  <a:gd name="T15" fmla="*/ 0 h 51"/>
                  <a:gd name="T16" fmla="*/ 17 w 54"/>
                  <a:gd name="T17" fmla="*/ 0 h 51"/>
                  <a:gd name="T18" fmla="*/ 10 w 54"/>
                  <a:gd name="T19" fmla="*/ 3 h 51"/>
                  <a:gd name="T20" fmla="*/ 7 w 54"/>
                  <a:gd name="T21" fmla="*/ 10 h 51"/>
                  <a:gd name="T22" fmla="*/ 7 w 54"/>
                  <a:gd name="T23" fmla="*/ 10 h 51"/>
                  <a:gd name="T24" fmla="*/ 0 w 54"/>
                  <a:gd name="T25" fmla="*/ 17 h 51"/>
                  <a:gd name="T26" fmla="*/ 0 w 54"/>
                  <a:gd name="T27" fmla="*/ 27 h 51"/>
                  <a:gd name="T28" fmla="*/ 0 w 54"/>
                  <a:gd name="T29" fmla="*/ 34 h 51"/>
                  <a:gd name="T30" fmla="*/ 7 w 54"/>
                  <a:gd name="T31" fmla="*/ 40 h 51"/>
                  <a:gd name="T32" fmla="*/ 7 w 54"/>
                  <a:gd name="T33" fmla="*/ 40 h 51"/>
                  <a:gd name="T34" fmla="*/ 10 w 54"/>
                  <a:gd name="T35" fmla="*/ 47 h 51"/>
                  <a:gd name="T36" fmla="*/ 17 w 54"/>
                  <a:gd name="T37" fmla="*/ 51 h 51"/>
                  <a:gd name="T38" fmla="*/ 27 w 54"/>
                  <a:gd name="T39" fmla="*/ 51 h 51"/>
                  <a:gd name="T40" fmla="*/ 34 w 54"/>
                  <a:gd name="T41" fmla="*/ 51 h 51"/>
                  <a:gd name="T42" fmla="*/ 34 w 54"/>
                  <a:gd name="T43" fmla="*/ 51 h 51"/>
                  <a:gd name="T44" fmla="*/ 44 w 54"/>
                  <a:gd name="T45" fmla="*/ 47 h 51"/>
                  <a:gd name="T46" fmla="*/ 47 w 54"/>
                  <a:gd name="T47" fmla="*/ 40 h 51"/>
                  <a:gd name="T48" fmla="*/ 51 w 54"/>
                  <a:gd name="T49" fmla="*/ 34 h 51"/>
                  <a:gd name="T50" fmla="*/ 54 w 54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17"/>
                    </a:lnTo>
                    <a:lnTo>
                      <a:pt x="47" y="10"/>
                    </a:lnTo>
                    <a:lnTo>
                      <a:pt x="44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10" y="47"/>
                    </a:lnTo>
                    <a:lnTo>
                      <a:pt x="17" y="51"/>
                    </a:lnTo>
                    <a:lnTo>
                      <a:pt x="27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4" y="47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3" name="Freeform 1390">
                <a:extLst>
                  <a:ext uri="{FF2B5EF4-FFF2-40B4-BE49-F238E27FC236}">
                    <a16:creationId xmlns:a16="http://schemas.microsoft.com/office/drawing/2014/main" id="{7B317B66-8A34-FF09-8DC3-051202F05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2475"/>
                <a:ext cx="54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1 w 54"/>
                  <a:gd name="T5" fmla="*/ 17 h 54"/>
                  <a:gd name="T6" fmla="*/ 47 w 54"/>
                  <a:gd name="T7" fmla="*/ 10 h 54"/>
                  <a:gd name="T8" fmla="*/ 44 w 54"/>
                  <a:gd name="T9" fmla="*/ 7 h 54"/>
                  <a:gd name="T10" fmla="*/ 34 w 54"/>
                  <a:gd name="T11" fmla="*/ 0 h 54"/>
                  <a:gd name="T12" fmla="*/ 34 w 54"/>
                  <a:gd name="T13" fmla="*/ 0 h 54"/>
                  <a:gd name="T14" fmla="*/ 27 w 54"/>
                  <a:gd name="T15" fmla="*/ 0 h 54"/>
                  <a:gd name="T16" fmla="*/ 17 w 54"/>
                  <a:gd name="T17" fmla="*/ 0 h 54"/>
                  <a:gd name="T18" fmla="*/ 10 w 54"/>
                  <a:gd name="T19" fmla="*/ 3 h 54"/>
                  <a:gd name="T20" fmla="*/ 7 w 54"/>
                  <a:gd name="T21" fmla="*/ 10 h 54"/>
                  <a:gd name="T22" fmla="*/ 7 w 54"/>
                  <a:gd name="T23" fmla="*/ 10 h 54"/>
                  <a:gd name="T24" fmla="*/ 0 w 54"/>
                  <a:gd name="T25" fmla="*/ 17 h 54"/>
                  <a:gd name="T26" fmla="*/ 0 w 54"/>
                  <a:gd name="T27" fmla="*/ 27 h 54"/>
                  <a:gd name="T28" fmla="*/ 0 w 54"/>
                  <a:gd name="T29" fmla="*/ 34 h 54"/>
                  <a:gd name="T30" fmla="*/ 7 w 54"/>
                  <a:gd name="T31" fmla="*/ 41 h 54"/>
                  <a:gd name="T32" fmla="*/ 7 w 54"/>
                  <a:gd name="T33" fmla="*/ 41 h 54"/>
                  <a:gd name="T34" fmla="*/ 10 w 54"/>
                  <a:gd name="T35" fmla="*/ 48 h 54"/>
                  <a:gd name="T36" fmla="*/ 17 w 54"/>
                  <a:gd name="T37" fmla="*/ 51 h 54"/>
                  <a:gd name="T38" fmla="*/ 27 w 54"/>
                  <a:gd name="T39" fmla="*/ 54 h 54"/>
                  <a:gd name="T40" fmla="*/ 34 w 54"/>
                  <a:gd name="T41" fmla="*/ 51 h 54"/>
                  <a:gd name="T42" fmla="*/ 34 w 54"/>
                  <a:gd name="T43" fmla="*/ 51 h 54"/>
                  <a:gd name="T44" fmla="*/ 44 w 54"/>
                  <a:gd name="T45" fmla="*/ 48 h 54"/>
                  <a:gd name="T46" fmla="*/ 47 w 54"/>
                  <a:gd name="T47" fmla="*/ 41 h 54"/>
                  <a:gd name="T48" fmla="*/ 51 w 54"/>
                  <a:gd name="T49" fmla="*/ 34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17"/>
                    </a:lnTo>
                    <a:lnTo>
                      <a:pt x="47" y="10"/>
                    </a:lnTo>
                    <a:lnTo>
                      <a:pt x="44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7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4" y="48"/>
                    </a:lnTo>
                    <a:lnTo>
                      <a:pt x="47" y="41"/>
                    </a:lnTo>
                    <a:lnTo>
                      <a:pt x="51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4" name="Freeform 1391">
                <a:extLst>
                  <a:ext uri="{FF2B5EF4-FFF2-40B4-BE49-F238E27FC236}">
                    <a16:creationId xmlns:a16="http://schemas.microsoft.com/office/drawing/2014/main" id="{D08EB786-E26F-F522-4093-17C03FB27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" y="2502"/>
                <a:ext cx="52" cy="51"/>
              </a:xfrm>
              <a:custGeom>
                <a:avLst/>
                <a:gdLst>
                  <a:gd name="T0" fmla="*/ 55 w 55"/>
                  <a:gd name="T1" fmla="*/ 27 h 51"/>
                  <a:gd name="T2" fmla="*/ 55 w 55"/>
                  <a:gd name="T3" fmla="*/ 27 h 51"/>
                  <a:gd name="T4" fmla="*/ 55 w 55"/>
                  <a:gd name="T5" fmla="*/ 17 h 51"/>
                  <a:gd name="T6" fmla="*/ 51 w 55"/>
                  <a:gd name="T7" fmla="*/ 10 h 51"/>
                  <a:gd name="T8" fmla="*/ 45 w 55"/>
                  <a:gd name="T9" fmla="*/ 4 h 51"/>
                  <a:gd name="T10" fmla="*/ 38 w 55"/>
                  <a:gd name="T11" fmla="*/ 0 h 51"/>
                  <a:gd name="T12" fmla="*/ 38 w 55"/>
                  <a:gd name="T13" fmla="*/ 0 h 51"/>
                  <a:gd name="T14" fmla="*/ 28 w 55"/>
                  <a:gd name="T15" fmla="*/ 0 h 51"/>
                  <a:gd name="T16" fmla="*/ 21 w 55"/>
                  <a:gd name="T17" fmla="*/ 0 h 51"/>
                  <a:gd name="T18" fmla="*/ 14 w 55"/>
                  <a:gd name="T19" fmla="*/ 4 h 51"/>
                  <a:gd name="T20" fmla="*/ 7 w 55"/>
                  <a:gd name="T21" fmla="*/ 10 h 51"/>
                  <a:gd name="T22" fmla="*/ 7 w 55"/>
                  <a:gd name="T23" fmla="*/ 10 h 51"/>
                  <a:gd name="T24" fmla="*/ 4 w 55"/>
                  <a:gd name="T25" fmla="*/ 17 h 51"/>
                  <a:gd name="T26" fmla="*/ 0 w 55"/>
                  <a:gd name="T27" fmla="*/ 27 h 51"/>
                  <a:gd name="T28" fmla="*/ 4 w 55"/>
                  <a:gd name="T29" fmla="*/ 34 h 51"/>
                  <a:gd name="T30" fmla="*/ 7 w 55"/>
                  <a:gd name="T31" fmla="*/ 41 h 51"/>
                  <a:gd name="T32" fmla="*/ 7 w 55"/>
                  <a:gd name="T33" fmla="*/ 41 h 51"/>
                  <a:gd name="T34" fmla="*/ 14 w 55"/>
                  <a:gd name="T35" fmla="*/ 48 h 51"/>
                  <a:gd name="T36" fmla="*/ 21 w 55"/>
                  <a:gd name="T37" fmla="*/ 51 h 51"/>
                  <a:gd name="T38" fmla="*/ 28 w 55"/>
                  <a:gd name="T39" fmla="*/ 51 h 51"/>
                  <a:gd name="T40" fmla="*/ 38 w 55"/>
                  <a:gd name="T41" fmla="*/ 51 h 51"/>
                  <a:gd name="T42" fmla="*/ 38 w 55"/>
                  <a:gd name="T43" fmla="*/ 51 h 51"/>
                  <a:gd name="T44" fmla="*/ 45 w 55"/>
                  <a:gd name="T45" fmla="*/ 48 h 51"/>
                  <a:gd name="T46" fmla="*/ 51 w 55"/>
                  <a:gd name="T47" fmla="*/ 41 h 51"/>
                  <a:gd name="T48" fmla="*/ 55 w 55"/>
                  <a:gd name="T49" fmla="*/ 34 h 51"/>
                  <a:gd name="T50" fmla="*/ 55 w 55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1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17"/>
                    </a:lnTo>
                    <a:lnTo>
                      <a:pt x="51" y="10"/>
                    </a:lnTo>
                    <a:lnTo>
                      <a:pt x="45" y="4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4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1" y="51"/>
                    </a:lnTo>
                    <a:lnTo>
                      <a:pt x="28" y="51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5" y="48"/>
                    </a:lnTo>
                    <a:lnTo>
                      <a:pt x="51" y="41"/>
                    </a:lnTo>
                    <a:lnTo>
                      <a:pt x="55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5" name="Freeform 1392">
                <a:extLst>
                  <a:ext uri="{FF2B5EF4-FFF2-40B4-BE49-F238E27FC236}">
                    <a16:creationId xmlns:a16="http://schemas.microsoft.com/office/drawing/2014/main" id="{B5D93933-712B-A931-5C38-D26746058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6" y="2523"/>
                <a:ext cx="6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0 w 54"/>
                  <a:gd name="T5" fmla="*/ 17 h 54"/>
                  <a:gd name="T6" fmla="*/ 47 w 54"/>
                  <a:gd name="T7" fmla="*/ 10 h 54"/>
                  <a:gd name="T8" fmla="*/ 40 w 54"/>
                  <a:gd name="T9" fmla="*/ 6 h 54"/>
                  <a:gd name="T10" fmla="*/ 33 w 54"/>
                  <a:gd name="T11" fmla="*/ 0 h 54"/>
                  <a:gd name="T12" fmla="*/ 33 w 54"/>
                  <a:gd name="T13" fmla="*/ 0 h 54"/>
                  <a:gd name="T14" fmla="*/ 27 w 54"/>
                  <a:gd name="T15" fmla="*/ 0 h 54"/>
                  <a:gd name="T16" fmla="*/ 17 w 54"/>
                  <a:gd name="T17" fmla="*/ 0 h 54"/>
                  <a:gd name="T18" fmla="*/ 10 w 54"/>
                  <a:gd name="T19" fmla="*/ 6 h 54"/>
                  <a:gd name="T20" fmla="*/ 3 w 54"/>
                  <a:gd name="T21" fmla="*/ 10 h 54"/>
                  <a:gd name="T22" fmla="*/ 3 w 54"/>
                  <a:gd name="T23" fmla="*/ 10 h 54"/>
                  <a:gd name="T24" fmla="*/ 0 w 54"/>
                  <a:gd name="T25" fmla="*/ 20 h 54"/>
                  <a:gd name="T26" fmla="*/ 0 w 54"/>
                  <a:gd name="T27" fmla="*/ 27 h 54"/>
                  <a:gd name="T28" fmla="*/ 0 w 54"/>
                  <a:gd name="T29" fmla="*/ 34 h 54"/>
                  <a:gd name="T30" fmla="*/ 3 w 54"/>
                  <a:gd name="T31" fmla="*/ 44 h 54"/>
                  <a:gd name="T32" fmla="*/ 3 w 54"/>
                  <a:gd name="T33" fmla="*/ 44 h 54"/>
                  <a:gd name="T34" fmla="*/ 10 w 54"/>
                  <a:gd name="T35" fmla="*/ 47 h 54"/>
                  <a:gd name="T36" fmla="*/ 17 w 54"/>
                  <a:gd name="T37" fmla="*/ 50 h 54"/>
                  <a:gd name="T38" fmla="*/ 27 w 54"/>
                  <a:gd name="T39" fmla="*/ 54 h 54"/>
                  <a:gd name="T40" fmla="*/ 33 w 54"/>
                  <a:gd name="T41" fmla="*/ 50 h 54"/>
                  <a:gd name="T42" fmla="*/ 33 w 54"/>
                  <a:gd name="T43" fmla="*/ 50 h 54"/>
                  <a:gd name="T44" fmla="*/ 40 w 54"/>
                  <a:gd name="T45" fmla="*/ 47 h 54"/>
                  <a:gd name="T46" fmla="*/ 47 w 54"/>
                  <a:gd name="T47" fmla="*/ 44 h 54"/>
                  <a:gd name="T48" fmla="*/ 50 w 54"/>
                  <a:gd name="T49" fmla="*/ 34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0" y="17"/>
                    </a:lnTo>
                    <a:lnTo>
                      <a:pt x="47" y="10"/>
                    </a:lnTo>
                    <a:lnTo>
                      <a:pt x="40" y="6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6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10" y="47"/>
                    </a:lnTo>
                    <a:lnTo>
                      <a:pt x="17" y="50"/>
                    </a:lnTo>
                    <a:lnTo>
                      <a:pt x="27" y="54"/>
                    </a:lnTo>
                    <a:lnTo>
                      <a:pt x="33" y="50"/>
                    </a:lnTo>
                    <a:lnTo>
                      <a:pt x="33" y="50"/>
                    </a:lnTo>
                    <a:lnTo>
                      <a:pt x="40" y="47"/>
                    </a:lnTo>
                    <a:lnTo>
                      <a:pt x="47" y="44"/>
                    </a:lnTo>
                    <a:lnTo>
                      <a:pt x="50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6" name="Freeform 1393">
                <a:extLst>
                  <a:ext uri="{FF2B5EF4-FFF2-40B4-BE49-F238E27FC236}">
                    <a16:creationId xmlns:a16="http://schemas.microsoft.com/office/drawing/2014/main" id="{F1C3BE52-B440-45D9-68D9-08697EEFB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2" y="2523"/>
                <a:ext cx="4" cy="54"/>
              </a:xfrm>
              <a:custGeom>
                <a:avLst/>
                <a:gdLst>
                  <a:gd name="T0" fmla="*/ 54 w 54"/>
                  <a:gd name="T1" fmla="*/ 27 h 54"/>
                  <a:gd name="T2" fmla="*/ 54 w 54"/>
                  <a:gd name="T3" fmla="*/ 27 h 54"/>
                  <a:gd name="T4" fmla="*/ 54 w 54"/>
                  <a:gd name="T5" fmla="*/ 17 h 54"/>
                  <a:gd name="T6" fmla="*/ 51 w 54"/>
                  <a:gd name="T7" fmla="*/ 10 h 54"/>
                  <a:gd name="T8" fmla="*/ 44 w 54"/>
                  <a:gd name="T9" fmla="*/ 6 h 54"/>
                  <a:gd name="T10" fmla="*/ 37 w 54"/>
                  <a:gd name="T11" fmla="*/ 0 h 54"/>
                  <a:gd name="T12" fmla="*/ 37 w 54"/>
                  <a:gd name="T13" fmla="*/ 0 h 54"/>
                  <a:gd name="T14" fmla="*/ 27 w 54"/>
                  <a:gd name="T15" fmla="*/ 0 h 54"/>
                  <a:gd name="T16" fmla="*/ 20 w 54"/>
                  <a:gd name="T17" fmla="*/ 0 h 54"/>
                  <a:gd name="T18" fmla="*/ 14 w 54"/>
                  <a:gd name="T19" fmla="*/ 6 h 54"/>
                  <a:gd name="T20" fmla="*/ 7 w 54"/>
                  <a:gd name="T21" fmla="*/ 10 h 54"/>
                  <a:gd name="T22" fmla="*/ 7 w 54"/>
                  <a:gd name="T23" fmla="*/ 10 h 54"/>
                  <a:gd name="T24" fmla="*/ 3 w 54"/>
                  <a:gd name="T25" fmla="*/ 20 h 54"/>
                  <a:gd name="T26" fmla="*/ 0 w 54"/>
                  <a:gd name="T27" fmla="*/ 27 h 54"/>
                  <a:gd name="T28" fmla="*/ 3 w 54"/>
                  <a:gd name="T29" fmla="*/ 34 h 54"/>
                  <a:gd name="T30" fmla="*/ 7 w 54"/>
                  <a:gd name="T31" fmla="*/ 44 h 54"/>
                  <a:gd name="T32" fmla="*/ 7 w 54"/>
                  <a:gd name="T33" fmla="*/ 44 h 54"/>
                  <a:gd name="T34" fmla="*/ 14 w 54"/>
                  <a:gd name="T35" fmla="*/ 47 h 54"/>
                  <a:gd name="T36" fmla="*/ 20 w 54"/>
                  <a:gd name="T37" fmla="*/ 50 h 54"/>
                  <a:gd name="T38" fmla="*/ 27 w 54"/>
                  <a:gd name="T39" fmla="*/ 54 h 54"/>
                  <a:gd name="T40" fmla="*/ 37 w 54"/>
                  <a:gd name="T41" fmla="*/ 50 h 54"/>
                  <a:gd name="T42" fmla="*/ 37 w 54"/>
                  <a:gd name="T43" fmla="*/ 50 h 54"/>
                  <a:gd name="T44" fmla="*/ 44 w 54"/>
                  <a:gd name="T45" fmla="*/ 47 h 54"/>
                  <a:gd name="T46" fmla="*/ 51 w 54"/>
                  <a:gd name="T47" fmla="*/ 44 h 54"/>
                  <a:gd name="T48" fmla="*/ 54 w 54"/>
                  <a:gd name="T49" fmla="*/ 34 h 54"/>
                  <a:gd name="T50" fmla="*/ 54 w 54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17"/>
                    </a:lnTo>
                    <a:lnTo>
                      <a:pt x="51" y="10"/>
                    </a:lnTo>
                    <a:lnTo>
                      <a:pt x="44" y="6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4" y="6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3" y="20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4" y="47"/>
                    </a:lnTo>
                    <a:lnTo>
                      <a:pt x="20" y="50"/>
                    </a:lnTo>
                    <a:lnTo>
                      <a:pt x="27" y="54"/>
                    </a:lnTo>
                    <a:lnTo>
                      <a:pt x="37" y="50"/>
                    </a:lnTo>
                    <a:lnTo>
                      <a:pt x="37" y="50"/>
                    </a:lnTo>
                    <a:lnTo>
                      <a:pt x="44" y="47"/>
                    </a:lnTo>
                    <a:lnTo>
                      <a:pt x="51" y="44"/>
                    </a:lnTo>
                    <a:lnTo>
                      <a:pt x="54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7" name="Freeform 1394">
                <a:extLst>
                  <a:ext uri="{FF2B5EF4-FFF2-40B4-BE49-F238E27FC236}">
                    <a16:creationId xmlns:a16="http://schemas.microsoft.com/office/drawing/2014/main" id="{2C264386-BA1E-A451-E762-8C3309BE1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" y="2577"/>
                <a:ext cx="54" cy="51"/>
              </a:xfrm>
              <a:custGeom>
                <a:avLst/>
                <a:gdLst>
                  <a:gd name="T0" fmla="*/ 55 w 55"/>
                  <a:gd name="T1" fmla="*/ 27 h 51"/>
                  <a:gd name="T2" fmla="*/ 55 w 55"/>
                  <a:gd name="T3" fmla="*/ 27 h 51"/>
                  <a:gd name="T4" fmla="*/ 55 w 55"/>
                  <a:gd name="T5" fmla="*/ 17 h 51"/>
                  <a:gd name="T6" fmla="*/ 48 w 55"/>
                  <a:gd name="T7" fmla="*/ 10 h 51"/>
                  <a:gd name="T8" fmla="*/ 45 w 55"/>
                  <a:gd name="T9" fmla="*/ 3 h 51"/>
                  <a:gd name="T10" fmla="*/ 38 w 55"/>
                  <a:gd name="T11" fmla="*/ 0 h 51"/>
                  <a:gd name="T12" fmla="*/ 38 w 55"/>
                  <a:gd name="T13" fmla="*/ 0 h 51"/>
                  <a:gd name="T14" fmla="*/ 28 w 55"/>
                  <a:gd name="T15" fmla="*/ 0 h 51"/>
                  <a:gd name="T16" fmla="*/ 21 w 55"/>
                  <a:gd name="T17" fmla="*/ 0 h 51"/>
                  <a:gd name="T18" fmla="*/ 14 w 55"/>
                  <a:gd name="T19" fmla="*/ 3 h 51"/>
                  <a:gd name="T20" fmla="*/ 7 w 55"/>
                  <a:gd name="T21" fmla="*/ 10 h 51"/>
                  <a:gd name="T22" fmla="*/ 7 w 55"/>
                  <a:gd name="T23" fmla="*/ 10 h 51"/>
                  <a:gd name="T24" fmla="*/ 4 w 55"/>
                  <a:gd name="T25" fmla="*/ 17 h 51"/>
                  <a:gd name="T26" fmla="*/ 0 w 55"/>
                  <a:gd name="T27" fmla="*/ 27 h 51"/>
                  <a:gd name="T28" fmla="*/ 4 w 55"/>
                  <a:gd name="T29" fmla="*/ 34 h 51"/>
                  <a:gd name="T30" fmla="*/ 7 w 55"/>
                  <a:gd name="T31" fmla="*/ 41 h 51"/>
                  <a:gd name="T32" fmla="*/ 7 w 55"/>
                  <a:gd name="T33" fmla="*/ 41 h 51"/>
                  <a:gd name="T34" fmla="*/ 14 w 55"/>
                  <a:gd name="T35" fmla="*/ 47 h 51"/>
                  <a:gd name="T36" fmla="*/ 21 w 55"/>
                  <a:gd name="T37" fmla="*/ 51 h 51"/>
                  <a:gd name="T38" fmla="*/ 28 w 55"/>
                  <a:gd name="T39" fmla="*/ 51 h 51"/>
                  <a:gd name="T40" fmla="*/ 38 w 55"/>
                  <a:gd name="T41" fmla="*/ 51 h 51"/>
                  <a:gd name="T42" fmla="*/ 38 w 55"/>
                  <a:gd name="T43" fmla="*/ 51 h 51"/>
                  <a:gd name="T44" fmla="*/ 45 w 55"/>
                  <a:gd name="T45" fmla="*/ 47 h 51"/>
                  <a:gd name="T46" fmla="*/ 48 w 55"/>
                  <a:gd name="T47" fmla="*/ 41 h 51"/>
                  <a:gd name="T48" fmla="*/ 55 w 55"/>
                  <a:gd name="T49" fmla="*/ 34 h 51"/>
                  <a:gd name="T50" fmla="*/ 55 w 55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1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17"/>
                    </a:lnTo>
                    <a:lnTo>
                      <a:pt x="48" y="10"/>
                    </a:lnTo>
                    <a:lnTo>
                      <a:pt x="45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7"/>
                    </a:lnTo>
                    <a:lnTo>
                      <a:pt x="21" y="51"/>
                    </a:lnTo>
                    <a:lnTo>
                      <a:pt x="28" y="51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5" y="47"/>
                    </a:lnTo>
                    <a:lnTo>
                      <a:pt x="48" y="41"/>
                    </a:lnTo>
                    <a:lnTo>
                      <a:pt x="55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8" name="Freeform 1395">
                <a:extLst>
                  <a:ext uri="{FF2B5EF4-FFF2-40B4-BE49-F238E27FC236}">
                    <a16:creationId xmlns:a16="http://schemas.microsoft.com/office/drawing/2014/main" id="{67C8029B-8B11-C169-2544-82C3E0C82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2577"/>
                <a:ext cx="54" cy="51"/>
              </a:xfrm>
              <a:custGeom>
                <a:avLst/>
                <a:gdLst>
                  <a:gd name="T0" fmla="*/ 54 w 54"/>
                  <a:gd name="T1" fmla="*/ 27 h 51"/>
                  <a:gd name="T2" fmla="*/ 54 w 54"/>
                  <a:gd name="T3" fmla="*/ 27 h 51"/>
                  <a:gd name="T4" fmla="*/ 54 w 54"/>
                  <a:gd name="T5" fmla="*/ 17 h 51"/>
                  <a:gd name="T6" fmla="*/ 51 w 54"/>
                  <a:gd name="T7" fmla="*/ 10 h 51"/>
                  <a:gd name="T8" fmla="*/ 44 w 54"/>
                  <a:gd name="T9" fmla="*/ 3 h 51"/>
                  <a:gd name="T10" fmla="*/ 37 w 54"/>
                  <a:gd name="T11" fmla="*/ 0 h 51"/>
                  <a:gd name="T12" fmla="*/ 37 w 54"/>
                  <a:gd name="T13" fmla="*/ 0 h 51"/>
                  <a:gd name="T14" fmla="*/ 27 w 54"/>
                  <a:gd name="T15" fmla="*/ 0 h 51"/>
                  <a:gd name="T16" fmla="*/ 20 w 54"/>
                  <a:gd name="T17" fmla="*/ 0 h 51"/>
                  <a:gd name="T18" fmla="*/ 13 w 54"/>
                  <a:gd name="T19" fmla="*/ 3 h 51"/>
                  <a:gd name="T20" fmla="*/ 6 w 54"/>
                  <a:gd name="T21" fmla="*/ 10 h 51"/>
                  <a:gd name="T22" fmla="*/ 6 w 54"/>
                  <a:gd name="T23" fmla="*/ 10 h 51"/>
                  <a:gd name="T24" fmla="*/ 3 w 54"/>
                  <a:gd name="T25" fmla="*/ 17 h 51"/>
                  <a:gd name="T26" fmla="*/ 0 w 54"/>
                  <a:gd name="T27" fmla="*/ 27 h 51"/>
                  <a:gd name="T28" fmla="*/ 3 w 54"/>
                  <a:gd name="T29" fmla="*/ 34 h 51"/>
                  <a:gd name="T30" fmla="*/ 6 w 54"/>
                  <a:gd name="T31" fmla="*/ 41 h 51"/>
                  <a:gd name="T32" fmla="*/ 6 w 54"/>
                  <a:gd name="T33" fmla="*/ 41 h 51"/>
                  <a:gd name="T34" fmla="*/ 13 w 54"/>
                  <a:gd name="T35" fmla="*/ 47 h 51"/>
                  <a:gd name="T36" fmla="*/ 20 w 54"/>
                  <a:gd name="T37" fmla="*/ 51 h 51"/>
                  <a:gd name="T38" fmla="*/ 27 w 54"/>
                  <a:gd name="T39" fmla="*/ 51 h 51"/>
                  <a:gd name="T40" fmla="*/ 37 w 54"/>
                  <a:gd name="T41" fmla="*/ 51 h 51"/>
                  <a:gd name="T42" fmla="*/ 37 w 54"/>
                  <a:gd name="T43" fmla="*/ 51 h 51"/>
                  <a:gd name="T44" fmla="*/ 44 w 54"/>
                  <a:gd name="T45" fmla="*/ 47 h 51"/>
                  <a:gd name="T46" fmla="*/ 51 w 54"/>
                  <a:gd name="T47" fmla="*/ 41 h 51"/>
                  <a:gd name="T48" fmla="*/ 54 w 54"/>
                  <a:gd name="T49" fmla="*/ 34 h 51"/>
                  <a:gd name="T50" fmla="*/ 54 w 54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17"/>
                    </a:lnTo>
                    <a:lnTo>
                      <a:pt x="51" y="10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3" y="3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3" y="17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13" y="47"/>
                    </a:lnTo>
                    <a:lnTo>
                      <a:pt x="20" y="51"/>
                    </a:lnTo>
                    <a:lnTo>
                      <a:pt x="27" y="51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7"/>
                    </a:lnTo>
                    <a:lnTo>
                      <a:pt x="51" y="41"/>
                    </a:lnTo>
                    <a:lnTo>
                      <a:pt x="54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9" name="Freeform 1396">
                <a:extLst>
                  <a:ext uri="{FF2B5EF4-FFF2-40B4-BE49-F238E27FC236}">
                    <a16:creationId xmlns:a16="http://schemas.microsoft.com/office/drawing/2014/main" id="{E56650AC-4AD9-ABE6-3F5C-A11702A88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1" y="2577"/>
                <a:ext cx="18" cy="51"/>
              </a:xfrm>
              <a:custGeom>
                <a:avLst/>
                <a:gdLst>
                  <a:gd name="T0" fmla="*/ 54 w 54"/>
                  <a:gd name="T1" fmla="*/ 27 h 51"/>
                  <a:gd name="T2" fmla="*/ 54 w 54"/>
                  <a:gd name="T3" fmla="*/ 27 h 51"/>
                  <a:gd name="T4" fmla="*/ 54 w 54"/>
                  <a:gd name="T5" fmla="*/ 17 h 51"/>
                  <a:gd name="T6" fmla="*/ 51 w 54"/>
                  <a:gd name="T7" fmla="*/ 10 h 51"/>
                  <a:gd name="T8" fmla="*/ 44 w 54"/>
                  <a:gd name="T9" fmla="*/ 3 h 51"/>
                  <a:gd name="T10" fmla="*/ 37 w 54"/>
                  <a:gd name="T11" fmla="*/ 0 h 51"/>
                  <a:gd name="T12" fmla="*/ 37 w 54"/>
                  <a:gd name="T13" fmla="*/ 0 h 51"/>
                  <a:gd name="T14" fmla="*/ 27 w 54"/>
                  <a:gd name="T15" fmla="*/ 0 h 51"/>
                  <a:gd name="T16" fmla="*/ 20 w 54"/>
                  <a:gd name="T17" fmla="*/ 0 h 51"/>
                  <a:gd name="T18" fmla="*/ 14 w 54"/>
                  <a:gd name="T19" fmla="*/ 3 h 51"/>
                  <a:gd name="T20" fmla="*/ 7 w 54"/>
                  <a:gd name="T21" fmla="*/ 10 h 51"/>
                  <a:gd name="T22" fmla="*/ 7 w 54"/>
                  <a:gd name="T23" fmla="*/ 10 h 51"/>
                  <a:gd name="T24" fmla="*/ 3 w 54"/>
                  <a:gd name="T25" fmla="*/ 17 h 51"/>
                  <a:gd name="T26" fmla="*/ 0 w 54"/>
                  <a:gd name="T27" fmla="*/ 27 h 51"/>
                  <a:gd name="T28" fmla="*/ 3 w 54"/>
                  <a:gd name="T29" fmla="*/ 34 h 51"/>
                  <a:gd name="T30" fmla="*/ 7 w 54"/>
                  <a:gd name="T31" fmla="*/ 41 h 51"/>
                  <a:gd name="T32" fmla="*/ 7 w 54"/>
                  <a:gd name="T33" fmla="*/ 41 h 51"/>
                  <a:gd name="T34" fmla="*/ 14 w 54"/>
                  <a:gd name="T35" fmla="*/ 47 h 51"/>
                  <a:gd name="T36" fmla="*/ 20 w 54"/>
                  <a:gd name="T37" fmla="*/ 51 h 51"/>
                  <a:gd name="T38" fmla="*/ 27 w 54"/>
                  <a:gd name="T39" fmla="*/ 51 h 51"/>
                  <a:gd name="T40" fmla="*/ 37 w 54"/>
                  <a:gd name="T41" fmla="*/ 51 h 51"/>
                  <a:gd name="T42" fmla="*/ 37 w 54"/>
                  <a:gd name="T43" fmla="*/ 51 h 51"/>
                  <a:gd name="T44" fmla="*/ 44 w 54"/>
                  <a:gd name="T45" fmla="*/ 47 h 51"/>
                  <a:gd name="T46" fmla="*/ 51 w 54"/>
                  <a:gd name="T47" fmla="*/ 41 h 51"/>
                  <a:gd name="T48" fmla="*/ 54 w 54"/>
                  <a:gd name="T49" fmla="*/ 34 h 51"/>
                  <a:gd name="T50" fmla="*/ 54 w 54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7"/>
                    </a:moveTo>
                    <a:lnTo>
                      <a:pt x="54" y="27"/>
                    </a:lnTo>
                    <a:lnTo>
                      <a:pt x="54" y="17"/>
                    </a:lnTo>
                    <a:lnTo>
                      <a:pt x="51" y="10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3" y="17"/>
                    </a:lnTo>
                    <a:lnTo>
                      <a:pt x="0" y="27"/>
                    </a:lnTo>
                    <a:lnTo>
                      <a:pt x="3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7"/>
                    </a:lnTo>
                    <a:lnTo>
                      <a:pt x="20" y="51"/>
                    </a:lnTo>
                    <a:lnTo>
                      <a:pt x="27" y="51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44" y="47"/>
                    </a:lnTo>
                    <a:lnTo>
                      <a:pt x="51" y="41"/>
                    </a:lnTo>
                    <a:lnTo>
                      <a:pt x="54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0" name="Freeform 1397">
                <a:extLst>
                  <a:ext uri="{FF2B5EF4-FFF2-40B4-BE49-F238E27FC236}">
                    <a16:creationId xmlns:a16="http://schemas.microsoft.com/office/drawing/2014/main" id="{6FB1734B-1A8E-0021-FEED-6BBAFF44B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9" y="2577"/>
                <a:ext cx="0" cy="51"/>
              </a:xfrm>
              <a:custGeom>
                <a:avLst/>
                <a:gdLst>
                  <a:gd name="T0" fmla="*/ 51 w 51"/>
                  <a:gd name="T1" fmla="*/ 27 h 51"/>
                  <a:gd name="T2" fmla="*/ 51 w 51"/>
                  <a:gd name="T3" fmla="*/ 27 h 51"/>
                  <a:gd name="T4" fmla="*/ 51 w 51"/>
                  <a:gd name="T5" fmla="*/ 17 h 51"/>
                  <a:gd name="T6" fmla="*/ 47 w 51"/>
                  <a:gd name="T7" fmla="*/ 10 h 51"/>
                  <a:gd name="T8" fmla="*/ 41 w 51"/>
                  <a:gd name="T9" fmla="*/ 3 h 51"/>
                  <a:gd name="T10" fmla="*/ 34 w 51"/>
                  <a:gd name="T11" fmla="*/ 0 h 51"/>
                  <a:gd name="T12" fmla="*/ 34 w 51"/>
                  <a:gd name="T13" fmla="*/ 0 h 51"/>
                  <a:gd name="T14" fmla="*/ 27 w 51"/>
                  <a:gd name="T15" fmla="*/ 0 h 51"/>
                  <a:gd name="T16" fmla="*/ 17 w 51"/>
                  <a:gd name="T17" fmla="*/ 0 h 51"/>
                  <a:gd name="T18" fmla="*/ 10 w 51"/>
                  <a:gd name="T19" fmla="*/ 3 h 51"/>
                  <a:gd name="T20" fmla="*/ 3 w 51"/>
                  <a:gd name="T21" fmla="*/ 10 h 51"/>
                  <a:gd name="T22" fmla="*/ 3 w 51"/>
                  <a:gd name="T23" fmla="*/ 10 h 51"/>
                  <a:gd name="T24" fmla="*/ 0 w 51"/>
                  <a:gd name="T25" fmla="*/ 17 h 51"/>
                  <a:gd name="T26" fmla="*/ 0 w 51"/>
                  <a:gd name="T27" fmla="*/ 27 h 51"/>
                  <a:gd name="T28" fmla="*/ 0 w 51"/>
                  <a:gd name="T29" fmla="*/ 34 h 51"/>
                  <a:gd name="T30" fmla="*/ 3 w 51"/>
                  <a:gd name="T31" fmla="*/ 41 h 51"/>
                  <a:gd name="T32" fmla="*/ 3 w 51"/>
                  <a:gd name="T33" fmla="*/ 41 h 51"/>
                  <a:gd name="T34" fmla="*/ 10 w 51"/>
                  <a:gd name="T35" fmla="*/ 47 h 51"/>
                  <a:gd name="T36" fmla="*/ 17 w 51"/>
                  <a:gd name="T37" fmla="*/ 51 h 51"/>
                  <a:gd name="T38" fmla="*/ 27 w 51"/>
                  <a:gd name="T39" fmla="*/ 51 h 51"/>
                  <a:gd name="T40" fmla="*/ 34 w 51"/>
                  <a:gd name="T41" fmla="*/ 51 h 51"/>
                  <a:gd name="T42" fmla="*/ 34 w 51"/>
                  <a:gd name="T43" fmla="*/ 51 h 51"/>
                  <a:gd name="T44" fmla="*/ 41 w 51"/>
                  <a:gd name="T45" fmla="*/ 47 h 51"/>
                  <a:gd name="T46" fmla="*/ 47 w 51"/>
                  <a:gd name="T47" fmla="*/ 41 h 51"/>
                  <a:gd name="T48" fmla="*/ 51 w 51"/>
                  <a:gd name="T49" fmla="*/ 34 h 51"/>
                  <a:gd name="T50" fmla="*/ 51 w 51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1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7" y="10"/>
                    </a:lnTo>
                    <a:lnTo>
                      <a:pt x="41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0" y="47"/>
                    </a:lnTo>
                    <a:lnTo>
                      <a:pt x="17" y="51"/>
                    </a:lnTo>
                    <a:lnTo>
                      <a:pt x="27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7"/>
                    </a:lnTo>
                    <a:lnTo>
                      <a:pt x="47" y="41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1" name="Freeform 1398">
                <a:extLst>
                  <a:ext uri="{FF2B5EF4-FFF2-40B4-BE49-F238E27FC236}">
                    <a16:creationId xmlns:a16="http://schemas.microsoft.com/office/drawing/2014/main" id="{241AC040-42AE-2958-B45C-E7BF4D7EF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9" y="2577"/>
                <a:ext cx="20" cy="51"/>
              </a:xfrm>
              <a:custGeom>
                <a:avLst/>
                <a:gdLst>
                  <a:gd name="T0" fmla="*/ 51 w 51"/>
                  <a:gd name="T1" fmla="*/ 27 h 51"/>
                  <a:gd name="T2" fmla="*/ 51 w 51"/>
                  <a:gd name="T3" fmla="*/ 27 h 51"/>
                  <a:gd name="T4" fmla="*/ 51 w 51"/>
                  <a:gd name="T5" fmla="*/ 17 h 51"/>
                  <a:gd name="T6" fmla="*/ 48 w 51"/>
                  <a:gd name="T7" fmla="*/ 10 h 51"/>
                  <a:gd name="T8" fmla="*/ 41 w 51"/>
                  <a:gd name="T9" fmla="*/ 3 h 51"/>
                  <a:gd name="T10" fmla="*/ 34 w 51"/>
                  <a:gd name="T11" fmla="*/ 0 h 51"/>
                  <a:gd name="T12" fmla="*/ 34 w 51"/>
                  <a:gd name="T13" fmla="*/ 0 h 51"/>
                  <a:gd name="T14" fmla="*/ 24 w 51"/>
                  <a:gd name="T15" fmla="*/ 0 h 51"/>
                  <a:gd name="T16" fmla="*/ 17 w 51"/>
                  <a:gd name="T17" fmla="*/ 0 h 51"/>
                  <a:gd name="T18" fmla="*/ 10 w 51"/>
                  <a:gd name="T19" fmla="*/ 3 h 51"/>
                  <a:gd name="T20" fmla="*/ 3 w 51"/>
                  <a:gd name="T21" fmla="*/ 10 h 51"/>
                  <a:gd name="T22" fmla="*/ 3 w 51"/>
                  <a:gd name="T23" fmla="*/ 10 h 51"/>
                  <a:gd name="T24" fmla="*/ 0 w 51"/>
                  <a:gd name="T25" fmla="*/ 17 h 51"/>
                  <a:gd name="T26" fmla="*/ 0 w 51"/>
                  <a:gd name="T27" fmla="*/ 27 h 51"/>
                  <a:gd name="T28" fmla="*/ 0 w 51"/>
                  <a:gd name="T29" fmla="*/ 34 h 51"/>
                  <a:gd name="T30" fmla="*/ 3 w 51"/>
                  <a:gd name="T31" fmla="*/ 41 h 51"/>
                  <a:gd name="T32" fmla="*/ 3 w 51"/>
                  <a:gd name="T33" fmla="*/ 41 h 51"/>
                  <a:gd name="T34" fmla="*/ 10 w 51"/>
                  <a:gd name="T35" fmla="*/ 47 h 51"/>
                  <a:gd name="T36" fmla="*/ 17 w 51"/>
                  <a:gd name="T37" fmla="*/ 51 h 51"/>
                  <a:gd name="T38" fmla="*/ 24 w 51"/>
                  <a:gd name="T39" fmla="*/ 51 h 51"/>
                  <a:gd name="T40" fmla="*/ 34 w 51"/>
                  <a:gd name="T41" fmla="*/ 51 h 51"/>
                  <a:gd name="T42" fmla="*/ 34 w 51"/>
                  <a:gd name="T43" fmla="*/ 51 h 51"/>
                  <a:gd name="T44" fmla="*/ 41 w 51"/>
                  <a:gd name="T45" fmla="*/ 47 h 51"/>
                  <a:gd name="T46" fmla="*/ 48 w 51"/>
                  <a:gd name="T47" fmla="*/ 41 h 51"/>
                  <a:gd name="T48" fmla="*/ 51 w 51"/>
                  <a:gd name="T49" fmla="*/ 34 h 51"/>
                  <a:gd name="T50" fmla="*/ 51 w 51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1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0" y="47"/>
                    </a:lnTo>
                    <a:lnTo>
                      <a:pt x="17" y="51"/>
                    </a:lnTo>
                    <a:lnTo>
                      <a:pt x="24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7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2" name="Freeform 1399">
                <a:extLst>
                  <a:ext uri="{FF2B5EF4-FFF2-40B4-BE49-F238E27FC236}">
                    <a16:creationId xmlns:a16="http://schemas.microsoft.com/office/drawing/2014/main" id="{99BACAE0-DC75-F6F0-62E3-D56161B48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2" y="2577"/>
                <a:ext cx="50" cy="51"/>
              </a:xfrm>
              <a:custGeom>
                <a:avLst/>
                <a:gdLst>
                  <a:gd name="T0" fmla="*/ 51 w 51"/>
                  <a:gd name="T1" fmla="*/ 27 h 51"/>
                  <a:gd name="T2" fmla="*/ 51 w 51"/>
                  <a:gd name="T3" fmla="*/ 27 h 51"/>
                  <a:gd name="T4" fmla="*/ 51 w 51"/>
                  <a:gd name="T5" fmla="*/ 17 h 51"/>
                  <a:gd name="T6" fmla="*/ 48 w 51"/>
                  <a:gd name="T7" fmla="*/ 10 h 51"/>
                  <a:gd name="T8" fmla="*/ 41 w 51"/>
                  <a:gd name="T9" fmla="*/ 3 h 51"/>
                  <a:gd name="T10" fmla="*/ 34 w 51"/>
                  <a:gd name="T11" fmla="*/ 0 h 51"/>
                  <a:gd name="T12" fmla="*/ 34 w 51"/>
                  <a:gd name="T13" fmla="*/ 0 h 51"/>
                  <a:gd name="T14" fmla="*/ 27 w 51"/>
                  <a:gd name="T15" fmla="*/ 0 h 51"/>
                  <a:gd name="T16" fmla="*/ 17 w 51"/>
                  <a:gd name="T17" fmla="*/ 0 h 51"/>
                  <a:gd name="T18" fmla="*/ 10 w 51"/>
                  <a:gd name="T19" fmla="*/ 3 h 51"/>
                  <a:gd name="T20" fmla="*/ 4 w 51"/>
                  <a:gd name="T21" fmla="*/ 10 h 51"/>
                  <a:gd name="T22" fmla="*/ 4 w 51"/>
                  <a:gd name="T23" fmla="*/ 10 h 51"/>
                  <a:gd name="T24" fmla="*/ 0 w 51"/>
                  <a:gd name="T25" fmla="*/ 17 h 51"/>
                  <a:gd name="T26" fmla="*/ 0 w 51"/>
                  <a:gd name="T27" fmla="*/ 27 h 51"/>
                  <a:gd name="T28" fmla="*/ 0 w 51"/>
                  <a:gd name="T29" fmla="*/ 34 h 51"/>
                  <a:gd name="T30" fmla="*/ 4 w 51"/>
                  <a:gd name="T31" fmla="*/ 41 h 51"/>
                  <a:gd name="T32" fmla="*/ 4 w 51"/>
                  <a:gd name="T33" fmla="*/ 41 h 51"/>
                  <a:gd name="T34" fmla="*/ 10 w 51"/>
                  <a:gd name="T35" fmla="*/ 47 h 51"/>
                  <a:gd name="T36" fmla="*/ 17 w 51"/>
                  <a:gd name="T37" fmla="*/ 51 h 51"/>
                  <a:gd name="T38" fmla="*/ 27 w 51"/>
                  <a:gd name="T39" fmla="*/ 51 h 51"/>
                  <a:gd name="T40" fmla="*/ 34 w 51"/>
                  <a:gd name="T41" fmla="*/ 51 h 51"/>
                  <a:gd name="T42" fmla="*/ 34 w 51"/>
                  <a:gd name="T43" fmla="*/ 51 h 51"/>
                  <a:gd name="T44" fmla="*/ 41 w 51"/>
                  <a:gd name="T45" fmla="*/ 47 h 51"/>
                  <a:gd name="T46" fmla="*/ 48 w 51"/>
                  <a:gd name="T47" fmla="*/ 41 h 51"/>
                  <a:gd name="T48" fmla="*/ 51 w 51"/>
                  <a:gd name="T49" fmla="*/ 34 h 51"/>
                  <a:gd name="T50" fmla="*/ 51 w 51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1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10" y="47"/>
                    </a:lnTo>
                    <a:lnTo>
                      <a:pt x="17" y="51"/>
                    </a:lnTo>
                    <a:lnTo>
                      <a:pt x="27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7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3" name="Freeform 1400">
                <a:extLst>
                  <a:ext uri="{FF2B5EF4-FFF2-40B4-BE49-F238E27FC236}">
                    <a16:creationId xmlns:a16="http://schemas.microsoft.com/office/drawing/2014/main" id="{A81CA593-B9FA-C8B6-917D-3AE261BE3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2" y="2577"/>
                <a:ext cx="54" cy="51"/>
              </a:xfrm>
              <a:custGeom>
                <a:avLst/>
                <a:gdLst>
                  <a:gd name="T0" fmla="*/ 55 w 55"/>
                  <a:gd name="T1" fmla="*/ 27 h 51"/>
                  <a:gd name="T2" fmla="*/ 55 w 55"/>
                  <a:gd name="T3" fmla="*/ 27 h 51"/>
                  <a:gd name="T4" fmla="*/ 51 w 55"/>
                  <a:gd name="T5" fmla="*/ 17 h 51"/>
                  <a:gd name="T6" fmla="*/ 48 w 55"/>
                  <a:gd name="T7" fmla="*/ 10 h 51"/>
                  <a:gd name="T8" fmla="*/ 41 w 55"/>
                  <a:gd name="T9" fmla="*/ 3 h 51"/>
                  <a:gd name="T10" fmla="*/ 34 w 55"/>
                  <a:gd name="T11" fmla="*/ 0 h 51"/>
                  <a:gd name="T12" fmla="*/ 34 w 55"/>
                  <a:gd name="T13" fmla="*/ 0 h 51"/>
                  <a:gd name="T14" fmla="*/ 28 w 55"/>
                  <a:gd name="T15" fmla="*/ 0 h 51"/>
                  <a:gd name="T16" fmla="*/ 17 w 55"/>
                  <a:gd name="T17" fmla="*/ 0 h 51"/>
                  <a:gd name="T18" fmla="*/ 11 w 55"/>
                  <a:gd name="T19" fmla="*/ 3 h 51"/>
                  <a:gd name="T20" fmla="*/ 4 w 55"/>
                  <a:gd name="T21" fmla="*/ 10 h 51"/>
                  <a:gd name="T22" fmla="*/ 4 w 55"/>
                  <a:gd name="T23" fmla="*/ 10 h 51"/>
                  <a:gd name="T24" fmla="*/ 0 w 55"/>
                  <a:gd name="T25" fmla="*/ 17 h 51"/>
                  <a:gd name="T26" fmla="*/ 0 w 55"/>
                  <a:gd name="T27" fmla="*/ 27 h 51"/>
                  <a:gd name="T28" fmla="*/ 0 w 55"/>
                  <a:gd name="T29" fmla="*/ 34 h 51"/>
                  <a:gd name="T30" fmla="*/ 4 w 55"/>
                  <a:gd name="T31" fmla="*/ 41 h 51"/>
                  <a:gd name="T32" fmla="*/ 4 w 55"/>
                  <a:gd name="T33" fmla="*/ 41 h 51"/>
                  <a:gd name="T34" fmla="*/ 11 w 55"/>
                  <a:gd name="T35" fmla="*/ 47 h 51"/>
                  <a:gd name="T36" fmla="*/ 17 w 55"/>
                  <a:gd name="T37" fmla="*/ 51 h 51"/>
                  <a:gd name="T38" fmla="*/ 28 w 55"/>
                  <a:gd name="T39" fmla="*/ 51 h 51"/>
                  <a:gd name="T40" fmla="*/ 34 w 55"/>
                  <a:gd name="T41" fmla="*/ 51 h 51"/>
                  <a:gd name="T42" fmla="*/ 34 w 55"/>
                  <a:gd name="T43" fmla="*/ 51 h 51"/>
                  <a:gd name="T44" fmla="*/ 41 w 55"/>
                  <a:gd name="T45" fmla="*/ 47 h 51"/>
                  <a:gd name="T46" fmla="*/ 48 w 55"/>
                  <a:gd name="T47" fmla="*/ 41 h 51"/>
                  <a:gd name="T48" fmla="*/ 51 w 55"/>
                  <a:gd name="T49" fmla="*/ 34 h 51"/>
                  <a:gd name="T50" fmla="*/ 55 w 55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1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11" y="3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7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4" name="Freeform 1401">
                <a:extLst>
                  <a:ext uri="{FF2B5EF4-FFF2-40B4-BE49-F238E27FC236}">
                    <a16:creationId xmlns:a16="http://schemas.microsoft.com/office/drawing/2014/main" id="{65FB3EA6-9D09-1695-9E8D-C81AF1C9E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0" y="2612"/>
                <a:ext cx="16" cy="51"/>
              </a:xfrm>
              <a:custGeom>
                <a:avLst/>
                <a:gdLst>
                  <a:gd name="T0" fmla="*/ 54 w 54"/>
                  <a:gd name="T1" fmla="*/ 27 h 51"/>
                  <a:gd name="T2" fmla="*/ 54 w 54"/>
                  <a:gd name="T3" fmla="*/ 27 h 51"/>
                  <a:gd name="T4" fmla="*/ 51 w 54"/>
                  <a:gd name="T5" fmla="*/ 17 h 51"/>
                  <a:gd name="T6" fmla="*/ 47 w 54"/>
                  <a:gd name="T7" fmla="*/ 10 h 51"/>
                  <a:gd name="T8" fmla="*/ 41 w 54"/>
                  <a:gd name="T9" fmla="*/ 4 h 51"/>
                  <a:gd name="T10" fmla="*/ 34 w 54"/>
                  <a:gd name="T11" fmla="*/ 0 h 51"/>
                  <a:gd name="T12" fmla="*/ 34 w 54"/>
                  <a:gd name="T13" fmla="*/ 0 h 51"/>
                  <a:gd name="T14" fmla="*/ 27 w 54"/>
                  <a:gd name="T15" fmla="*/ 0 h 51"/>
                  <a:gd name="T16" fmla="*/ 17 w 54"/>
                  <a:gd name="T17" fmla="*/ 0 h 51"/>
                  <a:gd name="T18" fmla="*/ 10 w 54"/>
                  <a:gd name="T19" fmla="*/ 4 h 51"/>
                  <a:gd name="T20" fmla="*/ 3 w 54"/>
                  <a:gd name="T21" fmla="*/ 10 h 51"/>
                  <a:gd name="T22" fmla="*/ 3 w 54"/>
                  <a:gd name="T23" fmla="*/ 10 h 51"/>
                  <a:gd name="T24" fmla="*/ 0 w 54"/>
                  <a:gd name="T25" fmla="*/ 17 h 51"/>
                  <a:gd name="T26" fmla="*/ 0 w 54"/>
                  <a:gd name="T27" fmla="*/ 27 h 51"/>
                  <a:gd name="T28" fmla="*/ 0 w 54"/>
                  <a:gd name="T29" fmla="*/ 34 h 51"/>
                  <a:gd name="T30" fmla="*/ 3 w 54"/>
                  <a:gd name="T31" fmla="*/ 41 h 51"/>
                  <a:gd name="T32" fmla="*/ 3 w 54"/>
                  <a:gd name="T33" fmla="*/ 41 h 51"/>
                  <a:gd name="T34" fmla="*/ 10 w 54"/>
                  <a:gd name="T35" fmla="*/ 48 h 51"/>
                  <a:gd name="T36" fmla="*/ 17 w 54"/>
                  <a:gd name="T37" fmla="*/ 51 h 51"/>
                  <a:gd name="T38" fmla="*/ 27 w 54"/>
                  <a:gd name="T39" fmla="*/ 51 h 51"/>
                  <a:gd name="T40" fmla="*/ 34 w 54"/>
                  <a:gd name="T41" fmla="*/ 51 h 51"/>
                  <a:gd name="T42" fmla="*/ 34 w 54"/>
                  <a:gd name="T43" fmla="*/ 51 h 51"/>
                  <a:gd name="T44" fmla="*/ 41 w 54"/>
                  <a:gd name="T45" fmla="*/ 48 h 51"/>
                  <a:gd name="T46" fmla="*/ 47 w 54"/>
                  <a:gd name="T47" fmla="*/ 41 h 51"/>
                  <a:gd name="T48" fmla="*/ 51 w 54"/>
                  <a:gd name="T49" fmla="*/ 34 h 51"/>
                  <a:gd name="T50" fmla="*/ 54 w 54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51">
                    <a:moveTo>
                      <a:pt x="54" y="27"/>
                    </a:moveTo>
                    <a:lnTo>
                      <a:pt x="54" y="27"/>
                    </a:lnTo>
                    <a:lnTo>
                      <a:pt x="51" y="17"/>
                    </a:lnTo>
                    <a:lnTo>
                      <a:pt x="47" y="10"/>
                    </a:lnTo>
                    <a:lnTo>
                      <a:pt x="41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4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7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7" y="41"/>
                    </a:lnTo>
                    <a:lnTo>
                      <a:pt x="51" y="34"/>
                    </a:lnTo>
                    <a:lnTo>
                      <a:pt x="54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5" name="Freeform 1402">
                <a:extLst>
                  <a:ext uri="{FF2B5EF4-FFF2-40B4-BE49-F238E27FC236}">
                    <a16:creationId xmlns:a16="http://schemas.microsoft.com/office/drawing/2014/main" id="{461947D9-A420-3188-D81D-1FFAB00BC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6" y="2612"/>
                <a:ext cx="0" cy="51"/>
              </a:xfrm>
              <a:custGeom>
                <a:avLst/>
                <a:gdLst>
                  <a:gd name="T0" fmla="*/ 51 w 51"/>
                  <a:gd name="T1" fmla="*/ 27 h 51"/>
                  <a:gd name="T2" fmla="*/ 51 w 51"/>
                  <a:gd name="T3" fmla="*/ 27 h 51"/>
                  <a:gd name="T4" fmla="*/ 51 w 51"/>
                  <a:gd name="T5" fmla="*/ 17 h 51"/>
                  <a:gd name="T6" fmla="*/ 47 w 51"/>
                  <a:gd name="T7" fmla="*/ 10 h 51"/>
                  <a:gd name="T8" fmla="*/ 41 w 51"/>
                  <a:gd name="T9" fmla="*/ 4 h 51"/>
                  <a:gd name="T10" fmla="*/ 34 w 51"/>
                  <a:gd name="T11" fmla="*/ 0 h 51"/>
                  <a:gd name="T12" fmla="*/ 34 w 51"/>
                  <a:gd name="T13" fmla="*/ 0 h 51"/>
                  <a:gd name="T14" fmla="*/ 24 w 51"/>
                  <a:gd name="T15" fmla="*/ 0 h 51"/>
                  <a:gd name="T16" fmla="*/ 17 w 51"/>
                  <a:gd name="T17" fmla="*/ 0 h 51"/>
                  <a:gd name="T18" fmla="*/ 10 w 51"/>
                  <a:gd name="T19" fmla="*/ 4 h 51"/>
                  <a:gd name="T20" fmla="*/ 3 w 51"/>
                  <a:gd name="T21" fmla="*/ 10 h 51"/>
                  <a:gd name="T22" fmla="*/ 3 w 51"/>
                  <a:gd name="T23" fmla="*/ 10 h 51"/>
                  <a:gd name="T24" fmla="*/ 0 w 51"/>
                  <a:gd name="T25" fmla="*/ 17 h 51"/>
                  <a:gd name="T26" fmla="*/ 0 w 51"/>
                  <a:gd name="T27" fmla="*/ 27 h 51"/>
                  <a:gd name="T28" fmla="*/ 0 w 51"/>
                  <a:gd name="T29" fmla="*/ 34 h 51"/>
                  <a:gd name="T30" fmla="*/ 3 w 51"/>
                  <a:gd name="T31" fmla="*/ 41 h 51"/>
                  <a:gd name="T32" fmla="*/ 3 w 51"/>
                  <a:gd name="T33" fmla="*/ 41 h 51"/>
                  <a:gd name="T34" fmla="*/ 10 w 51"/>
                  <a:gd name="T35" fmla="*/ 48 h 51"/>
                  <a:gd name="T36" fmla="*/ 17 w 51"/>
                  <a:gd name="T37" fmla="*/ 51 h 51"/>
                  <a:gd name="T38" fmla="*/ 24 w 51"/>
                  <a:gd name="T39" fmla="*/ 51 h 51"/>
                  <a:gd name="T40" fmla="*/ 34 w 51"/>
                  <a:gd name="T41" fmla="*/ 51 h 51"/>
                  <a:gd name="T42" fmla="*/ 34 w 51"/>
                  <a:gd name="T43" fmla="*/ 51 h 51"/>
                  <a:gd name="T44" fmla="*/ 41 w 51"/>
                  <a:gd name="T45" fmla="*/ 48 h 51"/>
                  <a:gd name="T46" fmla="*/ 47 w 51"/>
                  <a:gd name="T47" fmla="*/ 41 h 51"/>
                  <a:gd name="T48" fmla="*/ 51 w 51"/>
                  <a:gd name="T49" fmla="*/ 34 h 51"/>
                  <a:gd name="T50" fmla="*/ 51 w 51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1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7" y="10"/>
                    </a:lnTo>
                    <a:lnTo>
                      <a:pt x="41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0" y="4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4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7" y="41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6" name="Freeform 1403">
                <a:extLst>
                  <a:ext uri="{FF2B5EF4-FFF2-40B4-BE49-F238E27FC236}">
                    <a16:creationId xmlns:a16="http://schemas.microsoft.com/office/drawing/2014/main" id="{958E1EB5-00CA-C170-89C1-68A871E81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6" y="2612"/>
                <a:ext cx="0" cy="51"/>
              </a:xfrm>
              <a:custGeom>
                <a:avLst/>
                <a:gdLst>
                  <a:gd name="T0" fmla="*/ 55 w 55"/>
                  <a:gd name="T1" fmla="*/ 27 h 51"/>
                  <a:gd name="T2" fmla="*/ 55 w 55"/>
                  <a:gd name="T3" fmla="*/ 27 h 51"/>
                  <a:gd name="T4" fmla="*/ 55 w 55"/>
                  <a:gd name="T5" fmla="*/ 17 h 51"/>
                  <a:gd name="T6" fmla="*/ 48 w 55"/>
                  <a:gd name="T7" fmla="*/ 10 h 51"/>
                  <a:gd name="T8" fmla="*/ 45 w 55"/>
                  <a:gd name="T9" fmla="*/ 4 h 51"/>
                  <a:gd name="T10" fmla="*/ 38 w 55"/>
                  <a:gd name="T11" fmla="*/ 0 h 51"/>
                  <a:gd name="T12" fmla="*/ 38 w 55"/>
                  <a:gd name="T13" fmla="*/ 0 h 51"/>
                  <a:gd name="T14" fmla="*/ 28 w 55"/>
                  <a:gd name="T15" fmla="*/ 0 h 51"/>
                  <a:gd name="T16" fmla="*/ 21 w 55"/>
                  <a:gd name="T17" fmla="*/ 0 h 51"/>
                  <a:gd name="T18" fmla="*/ 14 w 55"/>
                  <a:gd name="T19" fmla="*/ 4 h 51"/>
                  <a:gd name="T20" fmla="*/ 7 w 55"/>
                  <a:gd name="T21" fmla="*/ 10 h 51"/>
                  <a:gd name="T22" fmla="*/ 7 w 55"/>
                  <a:gd name="T23" fmla="*/ 10 h 51"/>
                  <a:gd name="T24" fmla="*/ 4 w 55"/>
                  <a:gd name="T25" fmla="*/ 17 h 51"/>
                  <a:gd name="T26" fmla="*/ 0 w 55"/>
                  <a:gd name="T27" fmla="*/ 27 h 51"/>
                  <a:gd name="T28" fmla="*/ 4 w 55"/>
                  <a:gd name="T29" fmla="*/ 34 h 51"/>
                  <a:gd name="T30" fmla="*/ 7 w 55"/>
                  <a:gd name="T31" fmla="*/ 41 h 51"/>
                  <a:gd name="T32" fmla="*/ 7 w 55"/>
                  <a:gd name="T33" fmla="*/ 41 h 51"/>
                  <a:gd name="T34" fmla="*/ 14 w 55"/>
                  <a:gd name="T35" fmla="*/ 48 h 51"/>
                  <a:gd name="T36" fmla="*/ 21 w 55"/>
                  <a:gd name="T37" fmla="*/ 51 h 51"/>
                  <a:gd name="T38" fmla="*/ 28 w 55"/>
                  <a:gd name="T39" fmla="*/ 51 h 51"/>
                  <a:gd name="T40" fmla="*/ 38 w 55"/>
                  <a:gd name="T41" fmla="*/ 51 h 51"/>
                  <a:gd name="T42" fmla="*/ 38 w 55"/>
                  <a:gd name="T43" fmla="*/ 51 h 51"/>
                  <a:gd name="T44" fmla="*/ 45 w 55"/>
                  <a:gd name="T45" fmla="*/ 48 h 51"/>
                  <a:gd name="T46" fmla="*/ 48 w 55"/>
                  <a:gd name="T47" fmla="*/ 41 h 51"/>
                  <a:gd name="T48" fmla="*/ 55 w 55"/>
                  <a:gd name="T49" fmla="*/ 34 h 51"/>
                  <a:gd name="T50" fmla="*/ 55 w 55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1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17"/>
                    </a:lnTo>
                    <a:lnTo>
                      <a:pt x="48" y="10"/>
                    </a:lnTo>
                    <a:lnTo>
                      <a:pt x="45" y="4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4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1" y="51"/>
                    </a:lnTo>
                    <a:lnTo>
                      <a:pt x="28" y="51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5" y="48"/>
                    </a:lnTo>
                    <a:lnTo>
                      <a:pt x="48" y="41"/>
                    </a:lnTo>
                    <a:lnTo>
                      <a:pt x="55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7" name="Freeform 1404">
                <a:extLst>
                  <a:ext uri="{FF2B5EF4-FFF2-40B4-BE49-F238E27FC236}">
                    <a16:creationId xmlns:a16="http://schemas.microsoft.com/office/drawing/2014/main" id="{0014B6B9-32B3-40FD-7860-FA2EF92D6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6" y="2612"/>
                <a:ext cx="16" cy="51"/>
              </a:xfrm>
              <a:custGeom>
                <a:avLst/>
                <a:gdLst>
                  <a:gd name="T0" fmla="*/ 51 w 51"/>
                  <a:gd name="T1" fmla="*/ 27 h 51"/>
                  <a:gd name="T2" fmla="*/ 51 w 51"/>
                  <a:gd name="T3" fmla="*/ 27 h 51"/>
                  <a:gd name="T4" fmla="*/ 51 w 51"/>
                  <a:gd name="T5" fmla="*/ 17 h 51"/>
                  <a:gd name="T6" fmla="*/ 48 w 51"/>
                  <a:gd name="T7" fmla="*/ 10 h 51"/>
                  <a:gd name="T8" fmla="*/ 41 w 51"/>
                  <a:gd name="T9" fmla="*/ 4 h 51"/>
                  <a:gd name="T10" fmla="*/ 34 w 51"/>
                  <a:gd name="T11" fmla="*/ 0 h 51"/>
                  <a:gd name="T12" fmla="*/ 34 w 51"/>
                  <a:gd name="T13" fmla="*/ 0 h 51"/>
                  <a:gd name="T14" fmla="*/ 24 w 51"/>
                  <a:gd name="T15" fmla="*/ 0 h 51"/>
                  <a:gd name="T16" fmla="*/ 17 w 51"/>
                  <a:gd name="T17" fmla="*/ 0 h 51"/>
                  <a:gd name="T18" fmla="*/ 10 w 51"/>
                  <a:gd name="T19" fmla="*/ 4 h 51"/>
                  <a:gd name="T20" fmla="*/ 4 w 51"/>
                  <a:gd name="T21" fmla="*/ 10 h 51"/>
                  <a:gd name="T22" fmla="*/ 4 w 51"/>
                  <a:gd name="T23" fmla="*/ 10 h 51"/>
                  <a:gd name="T24" fmla="*/ 0 w 51"/>
                  <a:gd name="T25" fmla="*/ 17 h 51"/>
                  <a:gd name="T26" fmla="*/ 0 w 51"/>
                  <a:gd name="T27" fmla="*/ 27 h 51"/>
                  <a:gd name="T28" fmla="*/ 0 w 51"/>
                  <a:gd name="T29" fmla="*/ 34 h 51"/>
                  <a:gd name="T30" fmla="*/ 4 w 51"/>
                  <a:gd name="T31" fmla="*/ 41 h 51"/>
                  <a:gd name="T32" fmla="*/ 4 w 51"/>
                  <a:gd name="T33" fmla="*/ 41 h 51"/>
                  <a:gd name="T34" fmla="*/ 10 w 51"/>
                  <a:gd name="T35" fmla="*/ 48 h 51"/>
                  <a:gd name="T36" fmla="*/ 17 w 51"/>
                  <a:gd name="T37" fmla="*/ 51 h 51"/>
                  <a:gd name="T38" fmla="*/ 24 w 51"/>
                  <a:gd name="T39" fmla="*/ 51 h 51"/>
                  <a:gd name="T40" fmla="*/ 34 w 51"/>
                  <a:gd name="T41" fmla="*/ 51 h 51"/>
                  <a:gd name="T42" fmla="*/ 34 w 51"/>
                  <a:gd name="T43" fmla="*/ 51 h 51"/>
                  <a:gd name="T44" fmla="*/ 41 w 51"/>
                  <a:gd name="T45" fmla="*/ 48 h 51"/>
                  <a:gd name="T46" fmla="*/ 48 w 51"/>
                  <a:gd name="T47" fmla="*/ 41 h 51"/>
                  <a:gd name="T48" fmla="*/ 51 w 51"/>
                  <a:gd name="T49" fmla="*/ 34 h 51"/>
                  <a:gd name="T50" fmla="*/ 51 w 51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1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0" y="4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10" y="48"/>
                    </a:lnTo>
                    <a:lnTo>
                      <a:pt x="17" y="51"/>
                    </a:lnTo>
                    <a:lnTo>
                      <a:pt x="24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8" name="Freeform 1405">
                <a:extLst>
                  <a:ext uri="{FF2B5EF4-FFF2-40B4-BE49-F238E27FC236}">
                    <a16:creationId xmlns:a16="http://schemas.microsoft.com/office/drawing/2014/main" id="{90473EC1-908B-7B00-1CF4-2EA57BB73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" y="2612"/>
                <a:ext cx="52" cy="51"/>
              </a:xfrm>
              <a:custGeom>
                <a:avLst/>
                <a:gdLst>
                  <a:gd name="T0" fmla="*/ 51 w 51"/>
                  <a:gd name="T1" fmla="*/ 27 h 51"/>
                  <a:gd name="T2" fmla="*/ 51 w 51"/>
                  <a:gd name="T3" fmla="*/ 27 h 51"/>
                  <a:gd name="T4" fmla="*/ 51 w 51"/>
                  <a:gd name="T5" fmla="*/ 17 h 51"/>
                  <a:gd name="T6" fmla="*/ 48 w 51"/>
                  <a:gd name="T7" fmla="*/ 10 h 51"/>
                  <a:gd name="T8" fmla="*/ 41 w 51"/>
                  <a:gd name="T9" fmla="*/ 4 h 51"/>
                  <a:gd name="T10" fmla="*/ 34 w 51"/>
                  <a:gd name="T11" fmla="*/ 0 h 51"/>
                  <a:gd name="T12" fmla="*/ 34 w 51"/>
                  <a:gd name="T13" fmla="*/ 0 h 51"/>
                  <a:gd name="T14" fmla="*/ 28 w 51"/>
                  <a:gd name="T15" fmla="*/ 0 h 51"/>
                  <a:gd name="T16" fmla="*/ 17 w 51"/>
                  <a:gd name="T17" fmla="*/ 0 h 51"/>
                  <a:gd name="T18" fmla="*/ 11 w 51"/>
                  <a:gd name="T19" fmla="*/ 4 h 51"/>
                  <a:gd name="T20" fmla="*/ 4 w 51"/>
                  <a:gd name="T21" fmla="*/ 10 h 51"/>
                  <a:gd name="T22" fmla="*/ 4 w 51"/>
                  <a:gd name="T23" fmla="*/ 10 h 51"/>
                  <a:gd name="T24" fmla="*/ 0 w 51"/>
                  <a:gd name="T25" fmla="*/ 17 h 51"/>
                  <a:gd name="T26" fmla="*/ 0 w 51"/>
                  <a:gd name="T27" fmla="*/ 27 h 51"/>
                  <a:gd name="T28" fmla="*/ 0 w 51"/>
                  <a:gd name="T29" fmla="*/ 34 h 51"/>
                  <a:gd name="T30" fmla="*/ 4 w 51"/>
                  <a:gd name="T31" fmla="*/ 41 h 51"/>
                  <a:gd name="T32" fmla="*/ 4 w 51"/>
                  <a:gd name="T33" fmla="*/ 41 h 51"/>
                  <a:gd name="T34" fmla="*/ 11 w 51"/>
                  <a:gd name="T35" fmla="*/ 48 h 51"/>
                  <a:gd name="T36" fmla="*/ 17 w 51"/>
                  <a:gd name="T37" fmla="*/ 51 h 51"/>
                  <a:gd name="T38" fmla="*/ 28 w 51"/>
                  <a:gd name="T39" fmla="*/ 51 h 51"/>
                  <a:gd name="T40" fmla="*/ 34 w 51"/>
                  <a:gd name="T41" fmla="*/ 51 h 51"/>
                  <a:gd name="T42" fmla="*/ 34 w 51"/>
                  <a:gd name="T43" fmla="*/ 51 h 51"/>
                  <a:gd name="T44" fmla="*/ 41 w 51"/>
                  <a:gd name="T45" fmla="*/ 48 h 51"/>
                  <a:gd name="T46" fmla="*/ 48 w 51"/>
                  <a:gd name="T47" fmla="*/ 41 h 51"/>
                  <a:gd name="T48" fmla="*/ 51 w 51"/>
                  <a:gd name="T49" fmla="*/ 34 h 51"/>
                  <a:gd name="T50" fmla="*/ 51 w 51"/>
                  <a:gd name="T51" fmla="*/ 2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1">
                    <a:moveTo>
                      <a:pt x="51" y="27"/>
                    </a:moveTo>
                    <a:lnTo>
                      <a:pt x="51" y="27"/>
                    </a:lnTo>
                    <a:lnTo>
                      <a:pt x="51" y="17"/>
                    </a:lnTo>
                    <a:lnTo>
                      <a:pt x="48" y="10"/>
                    </a:lnTo>
                    <a:lnTo>
                      <a:pt x="41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11" y="4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11" y="48"/>
                    </a:lnTo>
                    <a:lnTo>
                      <a:pt x="17" y="51"/>
                    </a:lnTo>
                    <a:lnTo>
                      <a:pt x="28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1" y="48"/>
                    </a:lnTo>
                    <a:lnTo>
                      <a:pt x="48" y="41"/>
                    </a:lnTo>
                    <a:lnTo>
                      <a:pt x="51" y="34"/>
                    </a:lnTo>
                    <a:lnTo>
                      <a:pt x="51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9" name="Freeform 1406">
                <a:extLst>
                  <a:ext uri="{FF2B5EF4-FFF2-40B4-BE49-F238E27FC236}">
                    <a16:creationId xmlns:a16="http://schemas.microsoft.com/office/drawing/2014/main" id="{9BA8B9D0-3B10-F2C0-FE25-3F33AD330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5" y="2671"/>
                <a:ext cx="28" cy="54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5 w 55"/>
                  <a:gd name="T5" fmla="*/ 17 h 54"/>
                  <a:gd name="T6" fmla="*/ 51 w 55"/>
                  <a:gd name="T7" fmla="*/ 10 h 54"/>
                  <a:gd name="T8" fmla="*/ 44 w 55"/>
                  <a:gd name="T9" fmla="*/ 3 h 54"/>
                  <a:gd name="T10" fmla="*/ 38 w 55"/>
                  <a:gd name="T11" fmla="*/ 0 h 54"/>
                  <a:gd name="T12" fmla="*/ 38 w 55"/>
                  <a:gd name="T13" fmla="*/ 0 h 54"/>
                  <a:gd name="T14" fmla="*/ 28 w 55"/>
                  <a:gd name="T15" fmla="*/ 0 h 54"/>
                  <a:gd name="T16" fmla="*/ 21 w 55"/>
                  <a:gd name="T17" fmla="*/ 0 h 54"/>
                  <a:gd name="T18" fmla="*/ 14 w 55"/>
                  <a:gd name="T19" fmla="*/ 3 h 54"/>
                  <a:gd name="T20" fmla="*/ 7 w 55"/>
                  <a:gd name="T21" fmla="*/ 10 h 54"/>
                  <a:gd name="T22" fmla="*/ 7 w 55"/>
                  <a:gd name="T23" fmla="*/ 10 h 54"/>
                  <a:gd name="T24" fmla="*/ 4 w 55"/>
                  <a:gd name="T25" fmla="*/ 17 h 54"/>
                  <a:gd name="T26" fmla="*/ 0 w 55"/>
                  <a:gd name="T27" fmla="*/ 27 h 54"/>
                  <a:gd name="T28" fmla="*/ 4 w 55"/>
                  <a:gd name="T29" fmla="*/ 34 h 54"/>
                  <a:gd name="T30" fmla="*/ 7 w 55"/>
                  <a:gd name="T31" fmla="*/ 41 h 54"/>
                  <a:gd name="T32" fmla="*/ 7 w 55"/>
                  <a:gd name="T33" fmla="*/ 41 h 54"/>
                  <a:gd name="T34" fmla="*/ 14 w 55"/>
                  <a:gd name="T35" fmla="*/ 47 h 54"/>
                  <a:gd name="T36" fmla="*/ 21 w 55"/>
                  <a:gd name="T37" fmla="*/ 51 h 54"/>
                  <a:gd name="T38" fmla="*/ 28 w 55"/>
                  <a:gd name="T39" fmla="*/ 54 h 54"/>
                  <a:gd name="T40" fmla="*/ 38 w 55"/>
                  <a:gd name="T41" fmla="*/ 51 h 54"/>
                  <a:gd name="T42" fmla="*/ 38 w 55"/>
                  <a:gd name="T43" fmla="*/ 51 h 54"/>
                  <a:gd name="T44" fmla="*/ 44 w 55"/>
                  <a:gd name="T45" fmla="*/ 47 h 54"/>
                  <a:gd name="T46" fmla="*/ 51 w 55"/>
                  <a:gd name="T47" fmla="*/ 41 h 54"/>
                  <a:gd name="T48" fmla="*/ 55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5" y="17"/>
                    </a:lnTo>
                    <a:lnTo>
                      <a:pt x="51" y="10"/>
                    </a:lnTo>
                    <a:lnTo>
                      <a:pt x="44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4" y="47"/>
                    </a:lnTo>
                    <a:lnTo>
                      <a:pt x="21" y="51"/>
                    </a:lnTo>
                    <a:lnTo>
                      <a:pt x="28" y="54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4" y="47"/>
                    </a:lnTo>
                    <a:lnTo>
                      <a:pt x="51" y="41"/>
                    </a:lnTo>
                    <a:lnTo>
                      <a:pt x="55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3" name="Freeform 1408">
              <a:extLst>
                <a:ext uri="{FF2B5EF4-FFF2-40B4-BE49-F238E27FC236}">
                  <a16:creationId xmlns:a16="http://schemas.microsoft.com/office/drawing/2014/main" id="{97C792F7-C0DA-C0D1-A8D1-2FC5FDD56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630" y="2769318"/>
              <a:ext cx="52909" cy="40680"/>
            </a:xfrm>
            <a:custGeom>
              <a:avLst/>
              <a:gdLst>
                <a:gd name="T0" fmla="*/ 51 w 51"/>
                <a:gd name="T1" fmla="*/ 27 h 54"/>
                <a:gd name="T2" fmla="*/ 51 w 51"/>
                <a:gd name="T3" fmla="*/ 27 h 54"/>
                <a:gd name="T4" fmla="*/ 51 w 51"/>
                <a:gd name="T5" fmla="*/ 17 h 54"/>
                <a:gd name="T6" fmla="*/ 48 w 51"/>
                <a:gd name="T7" fmla="*/ 10 h 54"/>
                <a:gd name="T8" fmla="*/ 41 w 51"/>
                <a:gd name="T9" fmla="*/ 3 h 54"/>
                <a:gd name="T10" fmla="*/ 34 w 51"/>
                <a:gd name="T11" fmla="*/ 0 h 54"/>
                <a:gd name="T12" fmla="*/ 34 w 51"/>
                <a:gd name="T13" fmla="*/ 0 h 54"/>
                <a:gd name="T14" fmla="*/ 27 w 51"/>
                <a:gd name="T15" fmla="*/ 0 h 54"/>
                <a:gd name="T16" fmla="*/ 17 w 51"/>
                <a:gd name="T17" fmla="*/ 0 h 54"/>
                <a:gd name="T18" fmla="*/ 10 w 51"/>
                <a:gd name="T19" fmla="*/ 3 h 54"/>
                <a:gd name="T20" fmla="*/ 4 w 51"/>
                <a:gd name="T21" fmla="*/ 10 h 54"/>
                <a:gd name="T22" fmla="*/ 4 w 51"/>
                <a:gd name="T23" fmla="*/ 10 h 54"/>
                <a:gd name="T24" fmla="*/ 0 w 51"/>
                <a:gd name="T25" fmla="*/ 17 h 54"/>
                <a:gd name="T26" fmla="*/ 0 w 51"/>
                <a:gd name="T27" fmla="*/ 27 h 54"/>
                <a:gd name="T28" fmla="*/ 0 w 51"/>
                <a:gd name="T29" fmla="*/ 34 h 54"/>
                <a:gd name="T30" fmla="*/ 4 w 51"/>
                <a:gd name="T31" fmla="*/ 41 h 54"/>
                <a:gd name="T32" fmla="*/ 4 w 51"/>
                <a:gd name="T33" fmla="*/ 41 h 54"/>
                <a:gd name="T34" fmla="*/ 10 w 51"/>
                <a:gd name="T35" fmla="*/ 47 h 54"/>
                <a:gd name="T36" fmla="*/ 17 w 51"/>
                <a:gd name="T37" fmla="*/ 51 h 54"/>
                <a:gd name="T38" fmla="*/ 27 w 51"/>
                <a:gd name="T39" fmla="*/ 54 h 54"/>
                <a:gd name="T40" fmla="*/ 34 w 51"/>
                <a:gd name="T41" fmla="*/ 51 h 54"/>
                <a:gd name="T42" fmla="*/ 34 w 51"/>
                <a:gd name="T43" fmla="*/ 51 h 54"/>
                <a:gd name="T44" fmla="*/ 41 w 51"/>
                <a:gd name="T45" fmla="*/ 47 h 54"/>
                <a:gd name="T46" fmla="*/ 48 w 51"/>
                <a:gd name="T47" fmla="*/ 41 h 54"/>
                <a:gd name="T48" fmla="*/ 51 w 51"/>
                <a:gd name="T49" fmla="*/ 34 h 54"/>
                <a:gd name="T50" fmla="*/ 51 w 51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4">
                  <a:moveTo>
                    <a:pt x="51" y="27"/>
                  </a:moveTo>
                  <a:lnTo>
                    <a:pt x="51" y="27"/>
                  </a:lnTo>
                  <a:lnTo>
                    <a:pt x="51" y="17"/>
                  </a:lnTo>
                  <a:lnTo>
                    <a:pt x="48" y="10"/>
                  </a:lnTo>
                  <a:lnTo>
                    <a:pt x="41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10" y="47"/>
                  </a:lnTo>
                  <a:lnTo>
                    <a:pt x="17" y="51"/>
                  </a:lnTo>
                  <a:lnTo>
                    <a:pt x="27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7"/>
                  </a:lnTo>
                  <a:lnTo>
                    <a:pt x="48" y="41"/>
                  </a:lnTo>
                  <a:lnTo>
                    <a:pt x="51" y="34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4" name="Freeform 1409">
              <a:extLst>
                <a:ext uri="{FF2B5EF4-FFF2-40B4-BE49-F238E27FC236}">
                  <a16:creationId xmlns:a16="http://schemas.microsoft.com/office/drawing/2014/main" id="{8DB9AD90-9F88-804B-43BC-3D6CCA514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9892" y="2769318"/>
              <a:ext cx="57143" cy="40680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1 w 54"/>
                <a:gd name="T5" fmla="*/ 17 h 54"/>
                <a:gd name="T6" fmla="*/ 47 w 54"/>
                <a:gd name="T7" fmla="*/ 10 h 54"/>
                <a:gd name="T8" fmla="*/ 41 w 54"/>
                <a:gd name="T9" fmla="*/ 3 h 54"/>
                <a:gd name="T10" fmla="*/ 34 w 54"/>
                <a:gd name="T11" fmla="*/ 0 h 54"/>
                <a:gd name="T12" fmla="*/ 34 w 54"/>
                <a:gd name="T13" fmla="*/ 0 h 54"/>
                <a:gd name="T14" fmla="*/ 27 w 54"/>
                <a:gd name="T15" fmla="*/ 0 h 54"/>
                <a:gd name="T16" fmla="*/ 17 w 54"/>
                <a:gd name="T17" fmla="*/ 0 h 54"/>
                <a:gd name="T18" fmla="*/ 10 w 54"/>
                <a:gd name="T19" fmla="*/ 3 h 54"/>
                <a:gd name="T20" fmla="*/ 3 w 54"/>
                <a:gd name="T21" fmla="*/ 10 h 54"/>
                <a:gd name="T22" fmla="*/ 3 w 54"/>
                <a:gd name="T23" fmla="*/ 10 h 54"/>
                <a:gd name="T24" fmla="*/ 0 w 54"/>
                <a:gd name="T25" fmla="*/ 17 h 54"/>
                <a:gd name="T26" fmla="*/ 0 w 54"/>
                <a:gd name="T27" fmla="*/ 27 h 54"/>
                <a:gd name="T28" fmla="*/ 0 w 54"/>
                <a:gd name="T29" fmla="*/ 34 h 54"/>
                <a:gd name="T30" fmla="*/ 3 w 54"/>
                <a:gd name="T31" fmla="*/ 41 h 54"/>
                <a:gd name="T32" fmla="*/ 3 w 54"/>
                <a:gd name="T33" fmla="*/ 41 h 54"/>
                <a:gd name="T34" fmla="*/ 10 w 54"/>
                <a:gd name="T35" fmla="*/ 47 h 54"/>
                <a:gd name="T36" fmla="*/ 17 w 54"/>
                <a:gd name="T37" fmla="*/ 51 h 54"/>
                <a:gd name="T38" fmla="*/ 27 w 54"/>
                <a:gd name="T39" fmla="*/ 54 h 54"/>
                <a:gd name="T40" fmla="*/ 34 w 54"/>
                <a:gd name="T41" fmla="*/ 51 h 54"/>
                <a:gd name="T42" fmla="*/ 34 w 54"/>
                <a:gd name="T43" fmla="*/ 51 h 54"/>
                <a:gd name="T44" fmla="*/ 41 w 54"/>
                <a:gd name="T45" fmla="*/ 47 h 54"/>
                <a:gd name="T46" fmla="*/ 47 w 54"/>
                <a:gd name="T47" fmla="*/ 41 h 54"/>
                <a:gd name="T48" fmla="*/ 51 w 54"/>
                <a:gd name="T49" fmla="*/ 34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1" y="17"/>
                  </a:lnTo>
                  <a:lnTo>
                    <a:pt x="47" y="10"/>
                  </a:lnTo>
                  <a:lnTo>
                    <a:pt x="41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10" y="47"/>
                  </a:lnTo>
                  <a:lnTo>
                    <a:pt x="17" y="51"/>
                  </a:lnTo>
                  <a:lnTo>
                    <a:pt x="27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7"/>
                  </a:lnTo>
                  <a:lnTo>
                    <a:pt x="47" y="41"/>
                  </a:lnTo>
                  <a:lnTo>
                    <a:pt x="51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5" name="Freeform 1410">
              <a:extLst>
                <a:ext uri="{FF2B5EF4-FFF2-40B4-BE49-F238E27FC236}">
                  <a16:creationId xmlns:a16="http://schemas.microsoft.com/office/drawing/2014/main" id="{87326382-77F7-7B95-408F-776540114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8199" y="2769318"/>
              <a:ext cx="57142" cy="40680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0 w 54"/>
                <a:gd name="T5" fmla="*/ 17 h 54"/>
                <a:gd name="T6" fmla="*/ 47 w 54"/>
                <a:gd name="T7" fmla="*/ 10 h 54"/>
                <a:gd name="T8" fmla="*/ 40 w 54"/>
                <a:gd name="T9" fmla="*/ 3 h 54"/>
                <a:gd name="T10" fmla="*/ 33 w 54"/>
                <a:gd name="T11" fmla="*/ 0 h 54"/>
                <a:gd name="T12" fmla="*/ 33 w 54"/>
                <a:gd name="T13" fmla="*/ 0 h 54"/>
                <a:gd name="T14" fmla="*/ 27 w 54"/>
                <a:gd name="T15" fmla="*/ 0 h 54"/>
                <a:gd name="T16" fmla="*/ 17 w 54"/>
                <a:gd name="T17" fmla="*/ 0 h 54"/>
                <a:gd name="T18" fmla="*/ 10 w 54"/>
                <a:gd name="T19" fmla="*/ 3 h 54"/>
                <a:gd name="T20" fmla="*/ 3 w 54"/>
                <a:gd name="T21" fmla="*/ 10 h 54"/>
                <a:gd name="T22" fmla="*/ 3 w 54"/>
                <a:gd name="T23" fmla="*/ 10 h 54"/>
                <a:gd name="T24" fmla="*/ 0 w 54"/>
                <a:gd name="T25" fmla="*/ 17 h 54"/>
                <a:gd name="T26" fmla="*/ 0 w 54"/>
                <a:gd name="T27" fmla="*/ 27 h 54"/>
                <a:gd name="T28" fmla="*/ 0 w 54"/>
                <a:gd name="T29" fmla="*/ 34 h 54"/>
                <a:gd name="T30" fmla="*/ 3 w 54"/>
                <a:gd name="T31" fmla="*/ 41 h 54"/>
                <a:gd name="T32" fmla="*/ 3 w 54"/>
                <a:gd name="T33" fmla="*/ 41 h 54"/>
                <a:gd name="T34" fmla="*/ 10 w 54"/>
                <a:gd name="T35" fmla="*/ 47 h 54"/>
                <a:gd name="T36" fmla="*/ 17 w 54"/>
                <a:gd name="T37" fmla="*/ 51 h 54"/>
                <a:gd name="T38" fmla="*/ 27 w 54"/>
                <a:gd name="T39" fmla="*/ 54 h 54"/>
                <a:gd name="T40" fmla="*/ 33 w 54"/>
                <a:gd name="T41" fmla="*/ 51 h 54"/>
                <a:gd name="T42" fmla="*/ 33 w 54"/>
                <a:gd name="T43" fmla="*/ 51 h 54"/>
                <a:gd name="T44" fmla="*/ 40 w 54"/>
                <a:gd name="T45" fmla="*/ 47 h 54"/>
                <a:gd name="T46" fmla="*/ 47 w 54"/>
                <a:gd name="T47" fmla="*/ 41 h 54"/>
                <a:gd name="T48" fmla="*/ 50 w 54"/>
                <a:gd name="T49" fmla="*/ 34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0" y="17"/>
                  </a:lnTo>
                  <a:lnTo>
                    <a:pt x="47" y="10"/>
                  </a:lnTo>
                  <a:lnTo>
                    <a:pt x="40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10" y="47"/>
                  </a:lnTo>
                  <a:lnTo>
                    <a:pt x="17" y="51"/>
                  </a:lnTo>
                  <a:lnTo>
                    <a:pt x="27" y="54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40" y="47"/>
                  </a:lnTo>
                  <a:lnTo>
                    <a:pt x="47" y="41"/>
                  </a:lnTo>
                  <a:lnTo>
                    <a:pt x="50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6" name="Freeform 1411">
              <a:extLst>
                <a:ext uri="{FF2B5EF4-FFF2-40B4-BE49-F238E27FC236}">
                  <a16:creationId xmlns:a16="http://schemas.microsoft.com/office/drawing/2014/main" id="{9FCA5615-DD63-FE1A-23AA-B974A26DB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303" y="2948310"/>
              <a:ext cx="57142" cy="42715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4 w 54"/>
                <a:gd name="T5" fmla="*/ 20 h 54"/>
                <a:gd name="T6" fmla="*/ 51 w 54"/>
                <a:gd name="T7" fmla="*/ 13 h 54"/>
                <a:gd name="T8" fmla="*/ 44 w 54"/>
                <a:gd name="T9" fmla="*/ 6 h 54"/>
                <a:gd name="T10" fmla="*/ 37 w 54"/>
                <a:gd name="T11" fmla="*/ 3 h 54"/>
                <a:gd name="T12" fmla="*/ 37 w 54"/>
                <a:gd name="T13" fmla="*/ 3 h 54"/>
                <a:gd name="T14" fmla="*/ 27 w 54"/>
                <a:gd name="T15" fmla="*/ 0 h 54"/>
                <a:gd name="T16" fmla="*/ 20 w 54"/>
                <a:gd name="T17" fmla="*/ 3 h 54"/>
                <a:gd name="T18" fmla="*/ 14 w 54"/>
                <a:gd name="T19" fmla="*/ 6 h 54"/>
                <a:gd name="T20" fmla="*/ 7 w 54"/>
                <a:gd name="T21" fmla="*/ 13 h 54"/>
                <a:gd name="T22" fmla="*/ 7 w 54"/>
                <a:gd name="T23" fmla="*/ 13 h 54"/>
                <a:gd name="T24" fmla="*/ 3 w 54"/>
                <a:gd name="T25" fmla="*/ 20 h 54"/>
                <a:gd name="T26" fmla="*/ 0 w 54"/>
                <a:gd name="T27" fmla="*/ 27 h 54"/>
                <a:gd name="T28" fmla="*/ 3 w 54"/>
                <a:gd name="T29" fmla="*/ 37 h 54"/>
                <a:gd name="T30" fmla="*/ 7 w 54"/>
                <a:gd name="T31" fmla="*/ 44 h 54"/>
                <a:gd name="T32" fmla="*/ 7 w 54"/>
                <a:gd name="T33" fmla="*/ 44 h 54"/>
                <a:gd name="T34" fmla="*/ 14 w 54"/>
                <a:gd name="T35" fmla="*/ 47 h 54"/>
                <a:gd name="T36" fmla="*/ 20 w 54"/>
                <a:gd name="T37" fmla="*/ 54 h 54"/>
                <a:gd name="T38" fmla="*/ 27 w 54"/>
                <a:gd name="T39" fmla="*/ 54 h 54"/>
                <a:gd name="T40" fmla="*/ 37 w 54"/>
                <a:gd name="T41" fmla="*/ 54 h 54"/>
                <a:gd name="T42" fmla="*/ 37 w 54"/>
                <a:gd name="T43" fmla="*/ 54 h 54"/>
                <a:gd name="T44" fmla="*/ 44 w 54"/>
                <a:gd name="T45" fmla="*/ 47 h 54"/>
                <a:gd name="T46" fmla="*/ 51 w 54"/>
                <a:gd name="T47" fmla="*/ 44 h 54"/>
                <a:gd name="T48" fmla="*/ 54 w 54"/>
                <a:gd name="T49" fmla="*/ 37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4" y="20"/>
                  </a:lnTo>
                  <a:lnTo>
                    <a:pt x="51" y="13"/>
                  </a:lnTo>
                  <a:lnTo>
                    <a:pt x="44" y="6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27" y="0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3" y="20"/>
                  </a:lnTo>
                  <a:lnTo>
                    <a:pt x="0" y="27"/>
                  </a:lnTo>
                  <a:lnTo>
                    <a:pt x="3" y="37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4" y="47"/>
                  </a:lnTo>
                  <a:lnTo>
                    <a:pt x="20" y="54"/>
                  </a:lnTo>
                  <a:lnTo>
                    <a:pt x="27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44" y="47"/>
                  </a:lnTo>
                  <a:lnTo>
                    <a:pt x="51" y="44"/>
                  </a:lnTo>
                  <a:lnTo>
                    <a:pt x="54" y="37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7" name="Freeform 1412">
              <a:extLst>
                <a:ext uri="{FF2B5EF4-FFF2-40B4-BE49-F238E27FC236}">
                  <a16:creationId xmlns:a16="http://schemas.microsoft.com/office/drawing/2014/main" id="{BEE810DC-BB8B-CC97-4FF5-1DCFDAEC6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44" y="2948310"/>
              <a:ext cx="57143" cy="42715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3 h 54"/>
                <a:gd name="T8" fmla="*/ 44 w 55"/>
                <a:gd name="T9" fmla="*/ 6 h 54"/>
                <a:gd name="T10" fmla="*/ 34 w 55"/>
                <a:gd name="T11" fmla="*/ 3 h 54"/>
                <a:gd name="T12" fmla="*/ 34 w 55"/>
                <a:gd name="T13" fmla="*/ 3 h 54"/>
                <a:gd name="T14" fmla="*/ 27 w 55"/>
                <a:gd name="T15" fmla="*/ 0 h 54"/>
                <a:gd name="T16" fmla="*/ 21 w 55"/>
                <a:gd name="T17" fmla="*/ 3 h 54"/>
                <a:gd name="T18" fmla="*/ 10 w 55"/>
                <a:gd name="T19" fmla="*/ 6 h 54"/>
                <a:gd name="T20" fmla="*/ 7 w 55"/>
                <a:gd name="T21" fmla="*/ 13 h 54"/>
                <a:gd name="T22" fmla="*/ 7 w 55"/>
                <a:gd name="T23" fmla="*/ 13 h 54"/>
                <a:gd name="T24" fmla="*/ 4 w 55"/>
                <a:gd name="T25" fmla="*/ 20 h 54"/>
                <a:gd name="T26" fmla="*/ 0 w 55"/>
                <a:gd name="T27" fmla="*/ 27 h 54"/>
                <a:gd name="T28" fmla="*/ 4 w 55"/>
                <a:gd name="T29" fmla="*/ 37 h 54"/>
                <a:gd name="T30" fmla="*/ 7 w 55"/>
                <a:gd name="T31" fmla="*/ 44 h 54"/>
                <a:gd name="T32" fmla="*/ 7 w 55"/>
                <a:gd name="T33" fmla="*/ 44 h 54"/>
                <a:gd name="T34" fmla="*/ 10 w 55"/>
                <a:gd name="T35" fmla="*/ 47 h 54"/>
                <a:gd name="T36" fmla="*/ 21 w 55"/>
                <a:gd name="T37" fmla="*/ 54 h 54"/>
                <a:gd name="T38" fmla="*/ 27 w 55"/>
                <a:gd name="T39" fmla="*/ 54 h 54"/>
                <a:gd name="T40" fmla="*/ 34 w 55"/>
                <a:gd name="T41" fmla="*/ 54 h 54"/>
                <a:gd name="T42" fmla="*/ 34 w 55"/>
                <a:gd name="T43" fmla="*/ 54 h 54"/>
                <a:gd name="T44" fmla="*/ 44 w 55"/>
                <a:gd name="T45" fmla="*/ 47 h 54"/>
                <a:gd name="T46" fmla="*/ 48 w 55"/>
                <a:gd name="T47" fmla="*/ 44 h 54"/>
                <a:gd name="T48" fmla="*/ 51 w 55"/>
                <a:gd name="T49" fmla="*/ 37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3"/>
                  </a:lnTo>
                  <a:lnTo>
                    <a:pt x="44" y="6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21" y="3"/>
                  </a:lnTo>
                  <a:lnTo>
                    <a:pt x="10" y="6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4" y="20"/>
                  </a:lnTo>
                  <a:lnTo>
                    <a:pt x="0" y="27"/>
                  </a:lnTo>
                  <a:lnTo>
                    <a:pt x="4" y="37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0" y="47"/>
                  </a:lnTo>
                  <a:lnTo>
                    <a:pt x="21" y="54"/>
                  </a:lnTo>
                  <a:lnTo>
                    <a:pt x="27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4" y="47"/>
                  </a:lnTo>
                  <a:lnTo>
                    <a:pt x="48" y="44"/>
                  </a:lnTo>
                  <a:lnTo>
                    <a:pt x="51" y="37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8" name="Line 1413">
              <a:extLst>
                <a:ext uri="{FF2B5EF4-FFF2-40B4-BE49-F238E27FC236}">
                  <a16:creationId xmlns:a16="http://schemas.microsoft.com/office/drawing/2014/main" id="{93CA7051-AFE3-7ABC-4CD5-EBC87C9D58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1092" y="2905597"/>
              <a:ext cx="143914" cy="0"/>
            </a:xfrm>
            <a:prstGeom prst="line">
              <a:avLst/>
            </a:prstGeom>
            <a:noFill/>
            <a:ln w="22225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9" name="Line 1414">
              <a:extLst>
                <a:ext uri="{FF2B5EF4-FFF2-40B4-BE49-F238E27FC236}">
                  <a16:creationId xmlns:a16="http://schemas.microsoft.com/office/drawing/2014/main" id="{94691338-B034-8C5A-F268-21EFE214F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1092" y="3039841"/>
              <a:ext cx="143914" cy="0"/>
            </a:xfrm>
            <a:prstGeom prst="line">
              <a:avLst/>
            </a:prstGeom>
            <a:noFill/>
            <a:ln w="22225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0" name="Line 1415">
              <a:extLst>
                <a:ext uri="{FF2B5EF4-FFF2-40B4-BE49-F238E27FC236}">
                  <a16:creationId xmlns:a16="http://schemas.microsoft.com/office/drawing/2014/main" id="{E88A4346-A1DE-3CFF-B95A-10650FC5C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3578" y="2905597"/>
              <a:ext cx="5714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1" name="Line 1416">
              <a:extLst>
                <a:ext uri="{FF2B5EF4-FFF2-40B4-BE49-F238E27FC236}">
                  <a16:creationId xmlns:a16="http://schemas.microsoft.com/office/drawing/2014/main" id="{D4980D2A-6B51-1AAB-33AB-C95C33FDB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1092" y="2885257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2" name="Line 1417">
              <a:extLst>
                <a:ext uri="{FF2B5EF4-FFF2-40B4-BE49-F238E27FC236}">
                  <a16:creationId xmlns:a16="http://schemas.microsoft.com/office/drawing/2014/main" id="{79DF6A7D-9C0E-3CCC-D6F5-AA8B623AB4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7492" y="2905597"/>
              <a:ext cx="5291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3" name="Line 1418">
              <a:extLst>
                <a:ext uri="{FF2B5EF4-FFF2-40B4-BE49-F238E27FC236}">
                  <a16:creationId xmlns:a16="http://schemas.microsoft.com/office/drawing/2014/main" id="{98A534AB-B4DB-6273-9A87-7249778631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5006" y="2885257"/>
              <a:ext cx="0" cy="4068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4" name="Freeform 1419">
              <a:extLst>
                <a:ext uri="{FF2B5EF4-FFF2-40B4-BE49-F238E27FC236}">
                  <a16:creationId xmlns:a16="http://schemas.microsoft.com/office/drawing/2014/main" id="{1D65C58A-A1EA-F09E-C7AF-CF8A0AB99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578" y="3017466"/>
              <a:ext cx="57143" cy="42715"/>
            </a:xfrm>
            <a:custGeom>
              <a:avLst/>
              <a:gdLst>
                <a:gd name="T0" fmla="*/ 55 w 55"/>
                <a:gd name="T1" fmla="*/ 28 h 55"/>
                <a:gd name="T2" fmla="*/ 55 w 55"/>
                <a:gd name="T3" fmla="*/ 28 h 55"/>
                <a:gd name="T4" fmla="*/ 51 w 55"/>
                <a:gd name="T5" fmla="*/ 21 h 55"/>
                <a:gd name="T6" fmla="*/ 48 w 55"/>
                <a:gd name="T7" fmla="*/ 11 h 55"/>
                <a:gd name="T8" fmla="*/ 44 w 55"/>
                <a:gd name="T9" fmla="*/ 7 h 55"/>
                <a:gd name="T10" fmla="*/ 34 w 55"/>
                <a:gd name="T11" fmla="*/ 4 h 55"/>
                <a:gd name="T12" fmla="*/ 34 w 55"/>
                <a:gd name="T13" fmla="*/ 4 h 55"/>
                <a:gd name="T14" fmla="*/ 27 w 55"/>
                <a:gd name="T15" fmla="*/ 0 h 55"/>
                <a:gd name="T16" fmla="*/ 21 w 55"/>
                <a:gd name="T17" fmla="*/ 4 h 55"/>
                <a:gd name="T18" fmla="*/ 10 w 55"/>
                <a:gd name="T19" fmla="*/ 7 h 55"/>
                <a:gd name="T20" fmla="*/ 7 w 55"/>
                <a:gd name="T21" fmla="*/ 11 h 55"/>
                <a:gd name="T22" fmla="*/ 7 w 55"/>
                <a:gd name="T23" fmla="*/ 11 h 55"/>
                <a:gd name="T24" fmla="*/ 4 w 55"/>
                <a:gd name="T25" fmla="*/ 21 h 55"/>
                <a:gd name="T26" fmla="*/ 0 w 55"/>
                <a:gd name="T27" fmla="*/ 28 h 55"/>
                <a:gd name="T28" fmla="*/ 4 w 55"/>
                <a:gd name="T29" fmla="*/ 34 h 55"/>
                <a:gd name="T30" fmla="*/ 7 w 55"/>
                <a:gd name="T31" fmla="*/ 45 h 55"/>
                <a:gd name="T32" fmla="*/ 7 w 55"/>
                <a:gd name="T33" fmla="*/ 45 h 55"/>
                <a:gd name="T34" fmla="*/ 10 w 55"/>
                <a:gd name="T35" fmla="*/ 48 h 55"/>
                <a:gd name="T36" fmla="*/ 21 w 55"/>
                <a:gd name="T37" fmla="*/ 51 h 55"/>
                <a:gd name="T38" fmla="*/ 27 w 55"/>
                <a:gd name="T39" fmla="*/ 55 h 55"/>
                <a:gd name="T40" fmla="*/ 34 w 55"/>
                <a:gd name="T41" fmla="*/ 51 h 55"/>
                <a:gd name="T42" fmla="*/ 34 w 55"/>
                <a:gd name="T43" fmla="*/ 51 h 55"/>
                <a:gd name="T44" fmla="*/ 44 w 55"/>
                <a:gd name="T45" fmla="*/ 48 h 55"/>
                <a:gd name="T46" fmla="*/ 48 w 55"/>
                <a:gd name="T47" fmla="*/ 45 h 55"/>
                <a:gd name="T48" fmla="*/ 51 w 55"/>
                <a:gd name="T49" fmla="*/ 34 h 55"/>
                <a:gd name="T50" fmla="*/ 55 w 55"/>
                <a:gd name="T5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5">
                  <a:moveTo>
                    <a:pt x="55" y="28"/>
                  </a:moveTo>
                  <a:lnTo>
                    <a:pt x="55" y="28"/>
                  </a:lnTo>
                  <a:lnTo>
                    <a:pt x="51" y="21"/>
                  </a:lnTo>
                  <a:lnTo>
                    <a:pt x="48" y="11"/>
                  </a:lnTo>
                  <a:lnTo>
                    <a:pt x="44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21" y="4"/>
                  </a:lnTo>
                  <a:lnTo>
                    <a:pt x="10" y="7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4" y="21"/>
                  </a:lnTo>
                  <a:lnTo>
                    <a:pt x="0" y="28"/>
                  </a:lnTo>
                  <a:lnTo>
                    <a:pt x="4" y="34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21" y="51"/>
                  </a:lnTo>
                  <a:lnTo>
                    <a:pt x="27" y="55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4" y="48"/>
                  </a:lnTo>
                  <a:lnTo>
                    <a:pt x="48" y="45"/>
                  </a:lnTo>
                  <a:lnTo>
                    <a:pt x="51" y="34"/>
                  </a:lnTo>
                  <a:lnTo>
                    <a:pt x="55" y="28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5" name="Freeform 1420">
              <a:extLst>
                <a:ext uri="{FF2B5EF4-FFF2-40B4-BE49-F238E27FC236}">
                  <a16:creationId xmlns:a16="http://schemas.microsoft.com/office/drawing/2014/main" id="{F9DFDC4E-1BC3-9206-51E2-A0CD86761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259" y="3017466"/>
              <a:ext cx="57143" cy="42715"/>
            </a:xfrm>
            <a:custGeom>
              <a:avLst/>
              <a:gdLst>
                <a:gd name="T0" fmla="*/ 54 w 54"/>
                <a:gd name="T1" fmla="*/ 28 h 55"/>
                <a:gd name="T2" fmla="*/ 54 w 54"/>
                <a:gd name="T3" fmla="*/ 28 h 55"/>
                <a:gd name="T4" fmla="*/ 54 w 54"/>
                <a:gd name="T5" fmla="*/ 21 h 55"/>
                <a:gd name="T6" fmla="*/ 47 w 54"/>
                <a:gd name="T7" fmla="*/ 11 h 55"/>
                <a:gd name="T8" fmla="*/ 44 w 54"/>
                <a:gd name="T9" fmla="*/ 7 h 55"/>
                <a:gd name="T10" fmla="*/ 37 w 54"/>
                <a:gd name="T11" fmla="*/ 4 h 55"/>
                <a:gd name="T12" fmla="*/ 37 w 54"/>
                <a:gd name="T13" fmla="*/ 4 h 55"/>
                <a:gd name="T14" fmla="*/ 27 w 54"/>
                <a:gd name="T15" fmla="*/ 0 h 55"/>
                <a:gd name="T16" fmla="*/ 20 w 54"/>
                <a:gd name="T17" fmla="*/ 4 h 55"/>
                <a:gd name="T18" fmla="*/ 13 w 54"/>
                <a:gd name="T19" fmla="*/ 7 h 55"/>
                <a:gd name="T20" fmla="*/ 6 w 54"/>
                <a:gd name="T21" fmla="*/ 11 h 55"/>
                <a:gd name="T22" fmla="*/ 6 w 54"/>
                <a:gd name="T23" fmla="*/ 11 h 55"/>
                <a:gd name="T24" fmla="*/ 3 w 54"/>
                <a:gd name="T25" fmla="*/ 21 h 55"/>
                <a:gd name="T26" fmla="*/ 0 w 54"/>
                <a:gd name="T27" fmla="*/ 28 h 55"/>
                <a:gd name="T28" fmla="*/ 3 w 54"/>
                <a:gd name="T29" fmla="*/ 34 h 55"/>
                <a:gd name="T30" fmla="*/ 6 w 54"/>
                <a:gd name="T31" fmla="*/ 45 h 55"/>
                <a:gd name="T32" fmla="*/ 6 w 54"/>
                <a:gd name="T33" fmla="*/ 45 h 55"/>
                <a:gd name="T34" fmla="*/ 13 w 54"/>
                <a:gd name="T35" fmla="*/ 48 h 55"/>
                <a:gd name="T36" fmla="*/ 20 w 54"/>
                <a:gd name="T37" fmla="*/ 51 h 55"/>
                <a:gd name="T38" fmla="*/ 27 w 54"/>
                <a:gd name="T39" fmla="*/ 55 h 55"/>
                <a:gd name="T40" fmla="*/ 37 w 54"/>
                <a:gd name="T41" fmla="*/ 51 h 55"/>
                <a:gd name="T42" fmla="*/ 37 w 54"/>
                <a:gd name="T43" fmla="*/ 51 h 55"/>
                <a:gd name="T44" fmla="*/ 44 w 54"/>
                <a:gd name="T45" fmla="*/ 48 h 55"/>
                <a:gd name="T46" fmla="*/ 47 w 54"/>
                <a:gd name="T47" fmla="*/ 45 h 55"/>
                <a:gd name="T48" fmla="*/ 54 w 54"/>
                <a:gd name="T49" fmla="*/ 34 h 55"/>
                <a:gd name="T50" fmla="*/ 54 w 54"/>
                <a:gd name="T5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8"/>
                  </a:moveTo>
                  <a:lnTo>
                    <a:pt x="54" y="28"/>
                  </a:lnTo>
                  <a:lnTo>
                    <a:pt x="54" y="21"/>
                  </a:lnTo>
                  <a:lnTo>
                    <a:pt x="47" y="11"/>
                  </a:lnTo>
                  <a:lnTo>
                    <a:pt x="44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3" y="7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3" y="21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13" y="48"/>
                  </a:lnTo>
                  <a:lnTo>
                    <a:pt x="20" y="51"/>
                  </a:lnTo>
                  <a:lnTo>
                    <a:pt x="27" y="55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54" y="34"/>
                  </a:lnTo>
                  <a:lnTo>
                    <a:pt x="54" y="28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6" name="Rectangle 841">
              <a:extLst>
                <a:ext uri="{FF2B5EF4-FFF2-40B4-BE49-F238E27FC236}">
                  <a16:creationId xmlns:a16="http://schemas.microsoft.com/office/drawing/2014/main" id="{DA24626E-FDA9-6A91-42CC-6E2F939E2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955" y="3576817"/>
              <a:ext cx="705226" cy="2070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1" i="0" u="none" strike="noStrike" kern="1200" cap="none" spc="0" normalizeH="0" baseline="3000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177</a:t>
              </a:r>
              <a:r>
                <a:rPr kumimoji="0" lang="en-US" altLang="en-US" sz="525" b="1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Lu-PSMA-617 </a:t>
              </a:r>
            </a:p>
            <a:p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1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SoC</a:t>
              </a:r>
              <a:endParaRPr kumimoji="0" lang="en-US" altLang="en-US" sz="5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7" name="Rectangle 858">
              <a:extLst>
                <a:ext uri="{FF2B5EF4-FFF2-40B4-BE49-F238E27FC236}">
                  <a16:creationId xmlns:a16="http://schemas.microsoft.com/office/drawing/2014/main" id="{1995BC08-F2D9-FF49-3D00-365C8C018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207" y="3763945"/>
              <a:ext cx="440233" cy="1035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1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SoC alone</a:t>
              </a:r>
              <a:endParaRPr kumimoji="0" lang="en-US" altLang="en-US" sz="5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8" name="Rectangle 805">
              <a:extLst>
                <a:ext uri="{FF2B5EF4-FFF2-40B4-BE49-F238E27FC236}">
                  <a16:creationId xmlns:a16="http://schemas.microsoft.com/office/drawing/2014/main" id="{9E98CB4F-7388-8B36-BC3D-052ED0C07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031" y="2852713"/>
              <a:ext cx="1985166" cy="1383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75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177</a:t>
              </a:r>
              <a:r>
                <a:rPr kumimoji="0" lang="en-US" alt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Lu-PSMA-617 + SoC (n/N=343/551)</a:t>
              </a:r>
            </a:p>
          </p:txBody>
        </p:sp>
        <p:sp>
          <p:nvSpPr>
            <p:cNvPr id="229" name="Rectangle 805">
              <a:extLst>
                <a:ext uri="{FF2B5EF4-FFF2-40B4-BE49-F238E27FC236}">
                  <a16:creationId xmlns:a16="http://schemas.microsoft.com/office/drawing/2014/main" id="{85E97FDF-E62B-4D18-2C47-3D6AD8851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031" y="2984922"/>
              <a:ext cx="1314272" cy="1383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SoC alone (n/N=187/280)</a:t>
              </a:r>
            </a:p>
          </p:txBody>
        </p:sp>
      </p:grpSp>
      <p:graphicFrame>
        <p:nvGraphicFramePr>
          <p:cNvPr id="630" name="Table 629">
            <a:extLst>
              <a:ext uri="{FF2B5EF4-FFF2-40B4-BE49-F238E27FC236}">
                <a16:creationId xmlns:a16="http://schemas.microsoft.com/office/drawing/2014/main" id="{CAEF110D-2031-0440-E6C6-DFD5EB306A58}"/>
              </a:ext>
            </a:extLst>
          </p:cNvPr>
          <p:cNvGraphicFramePr>
            <a:graphicFrameLocks noGrp="1"/>
          </p:cNvGraphicFramePr>
          <p:nvPr/>
        </p:nvGraphicFramePr>
        <p:xfrm>
          <a:off x="3479800" y="2455864"/>
          <a:ext cx="2484438" cy="92868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1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3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endParaRPr lang="en-US" sz="800" b="1" dirty="0">
                        <a:solidFill>
                          <a:schemeClr val="bg2"/>
                        </a:solidFill>
                        <a:effectLst/>
                        <a:latin typeface="+mn-lt"/>
                        <a:ea typeface="MS Mincho"/>
                      </a:endParaRPr>
                    </a:p>
                  </a:txBody>
                  <a:tcPr marL="357" marR="35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800" baseline="30000" dirty="0">
                          <a:solidFill>
                            <a:schemeClr val="tx1"/>
                          </a:solidFill>
                          <a:effectLst/>
                        </a:rPr>
                        <a:t>177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Lu-PSMA-617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SoC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(n=551)</a:t>
                      </a:r>
                      <a:endParaRPr lang="en-US" sz="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" marR="357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  <a:effectLst/>
                        </a:rPr>
                        <a:t>SoC</a:t>
                      </a:r>
                      <a:endParaRPr lang="en-US" sz="800" baseline="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>
                          <a:solidFill>
                            <a:schemeClr val="bg2"/>
                          </a:solidFill>
                          <a:effectLst/>
                        </a:rPr>
                        <a:t>alone </a:t>
                      </a:r>
                      <a:endParaRPr lang="en-US" sz="8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  <a:effectLst/>
                        </a:rPr>
                        <a:t>(n=280) </a:t>
                      </a:r>
                      <a:endParaRPr lang="en-US" sz="800" b="1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357" marR="357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3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800" b="1" dirty="0">
                          <a:solidFill>
                            <a:schemeClr val="bg2"/>
                          </a:solidFill>
                          <a:effectLst/>
                        </a:rPr>
                        <a:t>Median OS, months</a:t>
                      </a:r>
                      <a:endParaRPr lang="en-US" sz="800" b="1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38566" marR="3856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solidFill>
                            <a:schemeClr val="bg2"/>
                          </a:solidFill>
                          <a:effectLst/>
                        </a:rPr>
                        <a:t>15.3</a:t>
                      </a:r>
                      <a:r>
                        <a:rPr lang="en-US" sz="800" kern="1200" baseline="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endParaRPr lang="en-US" sz="800" b="0" kern="1200" baseline="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3" marR="68563" marT="34297" marB="342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solidFill>
                            <a:schemeClr val="bg2"/>
                          </a:solidFill>
                          <a:effectLst/>
                        </a:rPr>
                        <a:t>11.3 </a:t>
                      </a:r>
                      <a:endParaRPr lang="en-US" sz="800" b="0" kern="120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3" marR="68563" marT="34297" marB="342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800" b="1" dirty="0">
                          <a:solidFill>
                            <a:schemeClr val="bg2"/>
                          </a:solidFill>
                          <a:effectLst/>
                        </a:rPr>
                        <a:t>HR (95% CI)</a:t>
                      </a:r>
                      <a:endParaRPr lang="en-US" sz="800" b="1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38566" marR="3856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2"/>
                          </a:solidFill>
                        </a:rPr>
                        <a:t>0.62 (0.52</a:t>
                      </a:r>
                      <a:r>
                        <a:rPr lang="en-US" sz="800" kern="1200" dirty="0">
                          <a:solidFill>
                            <a:schemeClr val="bg2"/>
                          </a:solidFill>
                          <a:effectLst/>
                        </a:rPr>
                        <a:t>–</a:t>
                      </a:r>
                      <a:r>
                        <a:rPr lang="en-US" sz="800" dirty="0">
                          <a:solidFill>
                            <a:schemeClr val="bg2"/>
                          </a:solidFill>
                        </a:rPr>
                        <a:t>0.74)</a:t>
                      </a:r>
                      <a:endParaRPr lang="en-US" sz="8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51422" marR="51422" marT="25723" marB="25723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800" b="1" i="1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r>
                        <a:rPr lang="en-GB" sz="800" b="1" dirty="0">
                          <a:solidFill>
                            <a:schemeClr val="bg2"/>
                          </a:solidFill>
                          <a:effectLst/>
                        </a:rPr>
                        <a:t> value, one-sided</a:t>
                      </a:r>
                      <a:endParaRPr lang="en-GB" sz="800" b="1" i="1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38566" marR="3856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2"/>
                          </a:solidFill>
                        </a:rPr>
                        <a:t>&lt;0.001</a:t>
                      </a:r>
                      <a:endParaRPr lang="en-US" sz="8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51422" marR="51422" marT="25723" marB="25723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474" name="Rectangle 630">
            <a:extLst>
              <a:ext uri="{FF2B5EF4-FFF2-40B4-BE49-F238E27FC236}">
                <a16:creationId xmlns:a16="http://schemas.microsoft.com/office/drawing/2014/main" id="{A2C871AC-6C52-14FD-CFCF-4FEE6D598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025" y="2400300"/>
            <a:ext cx="4440238" cy="3086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75" name="TextBox 8">
            <a:extLst>
              <a:ext uri="{FF2B5EF4-FFF2-40B4-BE49-F238E27FC236}">
                <a16:creationId xmlns:a16="http://schemas.microsoft.com/office/drawing/2014/main" id="{804FF226-8004-0BD0-7F53-74FF0F20C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38" y="1836739"/>
            <a:ext cx="4202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rPFS: HR 0.40 (95% CI 0.29-57)</a:t>
            </a:r>
          </a:p>
        </p:txBody>
      </p:sp>
      <p:grpSp>
        <p:nvGrpSpPr>
          <p:cNvPr id="19476" name="Group 632">
            <a:extLst>
              <a:ext uri="{FF2B5EF4-FFF2-40B4-BE49-F238E27FC236}">
                <a16:creationId xmlns:a16="http://schemas.microsoft.com/office/drawing/2014/main" id="{B94DCA21-64B8-8AC4-8880-5093079D96DE}"/>
              </a:ext>
            </a:extLst>
          </p:cNvPr>
          <p:cNvGrpSpPr>
            <a:grpSpLocks/>
          </p:cNvGrpSpPr>
          <p:nvPr/>
        </p:nvGrpSpPr>
        <p:grpSpPr bwMode="auto">
          <a:xfrm>
            <a:off x="6243285" y="2757488"/>
            <a:ext cx="4219929" cy="2636666"/>
            <a:chOff x="412955" y="831851"/>
            <a:chExt cx="5627947" cy="2959763"/>
          </a:xfrm>
        </p:grpSpPr>
        <p:sp>
          <p:nvSpPr>
            <p:cNvPr id="634" name="Line 583">
              <a:extLst>
                <a:ext uri="{FF2B5EF4-FFF2-40B4-BE49-F238E27FC236}">
                  <a16:creationId xmlns:a16="http://schemas.microsoft.com/office/drawing/2014/main" id="{DC09772C-0E03-B70A-5623-B3F7F1160B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97277" y="831851"/>
              <a:ext cx="0" cy="2247142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35" name="Line 584">
              <a:extLst>
                <a:ext uri="{FF2B5EF4-FFF2-40B4-BE49-F238E27FC236}">
                  <a16:creationId xmlns:a16="http://schemas.microsoft.com/office/drawing/2014/main" id="{90974351-A322-DCA3-06D3-C8CEB6D3B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5160" y="3078993"/>
              <a:ext cx="4945742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36" name="Line 585">
              <a:extLst>
                <a:ext uri="{FF2B5EF4-FFF2-40B4-BE49-F238E27FC236}">
                  <a16:creationId xmlns:a16="http://schemas.microsoft.com/office/drawing/2014/main" id="{C1482233-672A-296B-AF9D-03A38867BC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4176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37" name="Rectangle 586">
              <a:extLst>
                <a:ext uri="{FF2B5EF4-FFF2-40B4-BE49-F238E27FC236}">
                  <a16:creationId xmlns:a16="http://schemas.microsoft.com/office/drawing/2014/main" id="{641AB332-7C41-ABA7-F763-3E60C7D59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183" y="3136018"/>
              <a:ext cx="70551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8" name="Line 587">
              <a:extLst>
                <a:ext uri="{FF2B5EF4-FFF2-40B4-BE49-F238E27FC236}">
                  <a16:creationId xmlns:a16="http://schemas.microsoft.com/office/drawing/2014/main" id="{242B1A27-F863-312D-1BD7-1E0025118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3191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39" name="Rectangle 588">
              <a:extLst>
                <a:ext uri="{FF2B5EF4-FFF2-40B4-BE49-F238E27FC236}">
                  <a16:creationId xmlns:a16="http://schemas.microsoft.com/office/drawing/2014/main" id="{B946B6D2-9FF4-209E-2EF8-43C32CB4D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198" y="3136018"/>
              <a:ext cx="70551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0" name="Line 589">
              <a:extLst>
                <a:ext uri="{FF2B5EF4-FFF2-40B4-BE49-F238E27FC236}">
                  <a16:creationId xmlns:a16="http://schemas.microsoft.com/office/drawing/2014/main" id="{12DE7D22-0EBD-635D-7FAB-5521EF6BC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0088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41" name="Rectangle 590">
              <a:extLst>
                <a:ext uri="{FF2B5EF4-FFF2-40B4-BE49-F238E27FC236}">
                  <a16:creationId xmlns:a16="http://schemas.microsoft.com/office/drawing/2014/main" id="{3C34A126-5D25-FA17-ACFE-5C1E30AAC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4097" y="3136018"/>
              <a:ext cx="70551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2" name="Line 591">
              <a:extLst>
                <a:ext uri="{FF2B5EF4-FFF2-40B4-BE49-F238E27FC236}">
                  <a16:creationId xmlns:a16="http://schemas.microsoft.com/office/drawing/2014/main" id="{C5891C88-D7C4-05D9-66E2-03395152DD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9104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43" name="Rectangle 592">
              <a:extLst>
                <a:ext uri="{FF2B5EF4-FFF2-40B4-BE49-F238E27FC236}">
                  <a16:creationId xmlns:a16="http://schemas.microsoft.com/office/drawing/2014/main" id="{46C1A810-B554-B08A-5BDD-D400C46C9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3112" y="3136018"/>
              <a:ext cx="70551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4" name="Line 593">
              <a:extLst>
                <a:ext uri="{FF2B5EF4-FFF2-40B4-BE49-F238E27FC236}">
                  <a16:creationId xmlns:a16="http://schemas.microsoft.com/office/drawing/2014/main" id="{8A473947-506B-E611-B808-2F9D0E67D6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6002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45" name="Rectangle 594">
              <a:extLst>
                <a:ext uri="{FF2B5EF4-FFF2-40B4-BE49-F238E27FC236}">
                  <a16:creationId xmlns:a16="http://schemas.microsoft.com/office/drawing/2014/main" id="{53472144-0EAA-214C-1D6A-BEFFEB75B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010" y="3136018"/>
              <a:ext cx="70551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6" name="Line 595">
              <a:extLst>
                <a:ext uri="{FF2B5EF4-FFF2-40B4-BE49-F238E27FC236}">
                  <a16:creationId xmlns:a16="http://schemas.microsoft.com/office/drawing/2014/main" id="{84A785AA-E4B3-DAD8-CBA4-2AE052B9B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5018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47" name="Rectangle 596">
              <a:extLst>
                <a:ext uri="{FF2B5EF4-FFF2-40B4-BE49-F238E27FC236}">
                  <a16:creationId xmlns:a16="http://schemas.microsoft.com/office/drawing/2014/main" id="{504758A0-B7FE-01F0-3CE7-2C295C4EF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9025" y="3136018"/>
              <a:ext cx="70551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8" name="Line 597">
              <a:extLst>
                <a:ext uri="{FF2B5EF4-FFF2-40B4-BE49-F238E27FC236}">
                  <a16:creationId xmlns:a16="http://schemas.microsoft.com/office/drawing/2014/main" id="{611CEBA9-0002-2225-F79F-E3C4A6FB1B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9799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49" name="Rectangle 598">
              <a:extLst>
                <a:ext uri="{FF2B5EF4-FFF2-40B4-BE49-F238E27FC236}">
                  <a16:creationId xmlns:a16="http://schemas.microsoft.com/office/drawing/2014/main" id="{BF82CDE4-68F5-BB7E-A221-D499E7AC9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806" y="3136018"/>
              <a:ext cx="70551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0" name="Line 599">
              <a:extLst>
                <a:ext uri="{FF2B5EF4-FFF2-40B4-BE49-F238E27FC236}">
                  <a16:creationId xmlns:a16="http://schemas.microsoft.com/office/drawing/2014/main" id="{2049D5E1-8302-BB65-EA85-8E690D963E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8814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51" name="Rectangle 600">
              <a:extLst>
                <a:ext uri="{FF2B5EF4-FFF2-40B4-BE49-F238E27FC236}">
                  <a16:creationId xmlns:a16="http://schemas.microsoft.com/office/drawing/2014/main" id="{80DDFB99-00F6-F67B-B131-DDECF17E6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821" y="3136018"/>
              <a:ext cx="70551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2" name="Line 601">
              <a:extLst>
                <a:ext uri="{FF2B5EF4-FFF2-40B4-BE49-F238E27FC236}">
                  <a16:creationId xmlns:a16="http://schemas.microsoft.com/office/drawing/2014/main" id="{345D6899-64AE-0A68-C45B-E42671F364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5711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53" name="Rectangle 602">
              <a:extLst>
                <a:ext uri="{FF2B5EF4-FFF2-40B4-BE49-F238E27FC236}">
                  <a16:creationId xmlns:a16="http://schemas.microsoft.com/office/drawing/2014/main" id="{89C19183-5ED5-A6C2-1AAD-4D573ED44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720" y="3136018"/>
              <a:ext cx="70551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4" name="Line 603">
              <a:extLst>
                <a:ext uri="{FF2B5EF4-FFF2-40B4-BE49-F238E27FC236}">
                  <a16:creationId xmlns:a16="http://schemas.microsoft.com/office/drawing/2014/main" id="{92B8BF86-9A83-53CE-EC6B-A6FFA57B00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727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55" name="Rectangle 604">
              <a:extLst>
                <a:ext uri="{FF2B5EF4-FFF2-40B4-BE49-F238E27FC236}">
                  <a16:creationId xmlns:a16="http://schemas.microsoft.com/office/drawing/2014/main" id="{1C6E2607-EC21-D98B-8CEF-33AA317D2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8735" y="3136018"/>
              <a:ext cx="70551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6" name="Line 605">
              <a:extLst>
                <a:ext uri="{FF2B5EF4-FFF2-40B4-BE49-F238E27FC236}">
                  <a16:creationId xmlns:a16="http://schemas.microsoft.com/office/drawing/2014/main" id="{49B97BFF-396E-4DF3-1672-ABD26F172C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9508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57" name="Rectangle 606">
              <a:extLst>
                <a:ext uri="{FF2B5EF4-FFF2-40B4-BE49-F238E27FC236}">
                  <a16:creationId xmlns:a16="http://schemas.microsoft.com/office/drawing/2014/main" id="{377DB5E3-70F9-7753-F303-56FCE91EE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9641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8" name="Line 607">
              <a:extLst>
                <a:ext uri="{FF2B5EF4-FFF2-40B4-BE49-F238E27FC236}">
                  <a16:creationId xmlns:a16="http://schemas.microsoft.com/office/drawing/2014/main" id="{4B778E01-1BDE-1F8F-47EB-5C1D571D2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0641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59" name="Rectangle 608">
              <a:extLst>
                <a:ext uri="{FF2B5EF4-FFF2-40B4-BE49-F238E27FC236}">
                  <a16:creationId xmlns:a16="http://schemas.microsoft.com/office/drawing/2014/main" id="{E77A9FEE-28F4-2C72-88D4-F34334FF7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656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0" name="Line 609">
              <a:extLst>
                <a:ext uri="{FF2B5EF4-FFF2-40B4-BE49-F238E27FC236}">
                  <a16:creationId xmlns:a16="http://schemas.microsoft.com/office/drawing/2014/main" id="{651FBDFD-C463-1C47-2220-EFCD8EC031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5422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1" name="Rectangle 610">
              <a:extLst>
                <a:ext uri="{FF2B5EF4-FFF2-40B4-BE49-F238E27FC236}">
                  <a16:creationId xmlns:a16="http://schemas.microsoft.com/office/drawing/2014/main" id="{7476C178-5995-2307-9966-965422D4B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554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2" name="Line 611">
              <a:extLst>
                <a:ext uri="{FF2B5EF4-FFF2-40B4-BE49-F238E27FC236}">
                  <a16:creationId xmlns:a16="http://schemas.microsoft.com/office/drawing/2014/main" id="{4F3A1641-366A-5EE2-A6B5-4BE9D4C65C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6553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3" name="Rectangle 612">
              <a:extLst>
                <a:ext uri="{FF2B5EF4-FFF2-40B4-BE49-F238E27FC236}">
                  <a16:creationId xmlns:a16="http://schemas.microsoft.com/office/drawing/2014/main" id="{FBAD9FF0-59F4-D206-069A-5F66C8608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569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13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4" name="Line 613">
              <a:extLst>
                <a:ext uri="{FF2B5EF4-FFF2-40B4-BE49-F238E27FC236}">
                  <a16:creationId xmlns:a16="http://schemas.microsoft.com/office/drawing/2014/main" id="{4FDF1A6D-B89E-833D-C0C8-6EDD73733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1334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" name="Rectangle 614">
              <a:extLst>
                <a:ext uri="{FF2B5EF4-FFF2-40B4-BE49-F238E27FC236}">
                  <a16:creationId xmlns:a16="http://schemas.microsoft.com/office/drawing/2014/main" id="{525F5CA4-4315-5522-EEC7-636FB877A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9350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6" name="Line 615">
              <a:extLst>
                <a:ext uri="{FF2B5EF4-FFF2-40B4-BE49-F238E27FC236}">
                  <a16:creationId xmlns:a16="http://schemas.microsoft.com/office/drawing/2014/main" id="{5268CAAD-3877-E925-649B-D7405B05F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0350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7" name="Rectangle 616">
              <a:extLst>
                <a:ext uri="{FF2B5EF4-FFF2-40B4-BE49-F238E27FC236}">
                  <a16:creationId xmlns:a16="http://schemas.microsoft.com/office/drawing/2014/main" id="{1835021A-4E70-8290-B9D7-15743E192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8365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15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8" name="Line 617">
              <a:extLst>
                <a:ext uri="{FF2B5EF4-FFF2-40B4-BE49-F238E27FC236}">
                  <a16:creationId xmlns:a16="http://schemas.microsoft.com/office/drawing/2014/main" id="{A45D5507-D6A2-4946-FB04-8AAC2A084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7248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9" name="Rectangle 618">
              <a:extLst>
                <a:ext uri="{FF2B5EF4-FFF2-40B4-BE49-F238E27FC236}">
                  <a16:creationId xmlns:a16="http://schemas.microsoft.com/office/drawing/2014/main" id="{C65A3277-50C9-8E83-1044-3BC31BF9B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5264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0" name="Line 619">
              <a:extLst>
                <a:ext uri="{FF2B5EF4-FFF2-40B4-BE49-F238E27FC236}">
                  <a16:creationId xmlns:a16="http://schemas.microsoft.com/office/drawing/2014/main" id="{86189E12-193A-FFF5-72C0-DB6523A80B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264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71" name="Rectangle 620">
              <a:extLst>
                <a:ext uri="{FF2B5EF4-FFF2-40B4-BE49-F238E27FC236}">
                  <a16:creationId xmlns:a16="http://schemas.microsoft.com/office/drawing/2014/main" id="{D06490EE-3EEE-13DE-99EF-29069C6ED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279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17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2" name="Line 621">
              <a:extLst>
                <a:ext uri="{FF2B5EF4-FFF2-40B4-BE49-F238E27FC236}">
                  <a16:creationId xmlns:a16="http://schemas.microsoft.com/office/drawing/2014/main" id="{31FA060F-0B3A-8FB6-58D3-0FC375DCD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1045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73" name="Rectangle 622">
              <a:extLst>
                <a:ext uri="{FF2B5EF4-FFF2-40B4-BE49-F238E27FC236}">
                  <a16:creationId xmlns:a16="http://schemas.microsoft.com/office/drawing/2014/main" id="{3A35A43C-F752-8AB3-C25F-2C7E1201F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9060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18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4" name="Line 623">
              <a:extLst>
                <a:ext uri="{FF2B5EF4-FFF2-40B4-BE49-F238E27FC236}">
                  <a16:creationId xmlns:a16="http://schemas.microsoft.com/office/drawing/2014/main" id="{52E3936C-F1D7-2EED-4378-ADD39EB8C8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0060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75" name="Rectangle 624">
              <a:extLst>
                <a:ext uri="{FF2B5EF4-FFF2-40B4-BE49-F238E27FC236}">
                  <a16:creationId xmlns:a16="http://schemas.microsoft.com/office/drawing/2014/main" id="{E20C14A6-E1F1-C461-2FBB-F6B9A1ACC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0192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19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6" name="Line 625">
              <a:extLst>
                <a:ext uri="{FF2B5EF4-FFF2-40B4-BE49-F238E27FC236}">
                  <a16:creationId xmlns:a16="http://schemas.microsoft.com/office/drawing/2014/main" id="{FDEE6179-23D8-CCFA-057B-266E241F7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6957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77" name="Rectangle 626">
              <a:extLst>
                <a:ext uri="{FF2B5EF4-FFF2-40B4-BE49-F238E27FC236}">
                  <a16:creationId xmlns:a16="http://schemas.microsoft.com/office/drawing/2014/main" id="{D9CB8194-EA9B-22A3-9AC9-5FFCEBDA4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973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8" name="Line 627">
              <a:extLst>
                <a:ext uri="{FF2B5EF4-FFF2-40B4-BE49-F238E27FC236}">
                  <a16:creationId xmlns:a16="http://schemas.microsoft.com/office/drawing/2014/main" id="{29151D7D-3C2D-AFD4-DF54-7D13DFECB1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5973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79" name="Rectangle 628">
              <a:extLst>
                <a:ext uri="{FF2B5EF4-FFF2-40B4-BE49-F238E27FC236}">
                  <a16:creationId xmlns:a16="http://schemas.microsoft.com/office/drawing/2014/main" id="{844684AC-8A7B-5D17-CD94-BA7ACD87C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106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21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0" name="Line 629">
              <a:extLst>
                <a:ext uri="{FF2B5EF4-FFF2-40B4-BE49-F238E27FC236}">
                  <a16:creationId xmlns:a16="http://schemas.microsoft.com/office/drawing/2014/main" id="{44666B4C-7363-CD7E-153E-B1DEDE241A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2871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81" name="Rectangle 630">
              <a:extLst>
                <a:ext uri="{FF2B5EF4-FFF2-40B4-BE49-F238E27FC236}">
                  <a16:creationId xmlns:a16="http://schemas.microsoft.com/office/drawing/2014/main" id="{7B807AF5-374F-DBE9-F7EA-FEA06F820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0887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22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2" name="Line 631">
              <a:extLst>
                <a:ext uri="{FF2B5EF4-FFF2-40B4-BE49-F238E27FC236}">
                  <a16:creationId xmlns:a16="http://schemas.microsoft.com/office/drawing/2014/main" id="{57ACDDFD-087B-318D-55D3-2A4FA6A07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1887" y="3078993"/>
              <a:ext cx="0" cy="3742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83" name="Rectangle 632">
              <a:extLst>
                <a:ext uri="{FF2B5EF4-FFF2-40B4-BE49-F238E27FC236}">
                  <a16:creationId xmlns:a16="http://schemas.microsoft.com/office/drawing/2014/main" id="{7CB3C060-365B-1459-8A83-41A38D639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9902" y="3136018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23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4" name="Line 633">
              <a:extLst>
                <a:ext uri="{FF2B5EF4-FFF2-40B4-BE49-F238E27FC236}">
                  <a16:creationId xmlns:a16="http://schemas.microsoft.com/office/drawing/2014/main" id="{97F4F3AF-A721-99B4-99AC-9F0D4B6D8C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230" y="3078993"/>
              <a:ext cx="529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85" name="Line 634">
              <a:extLst>
                <a:ext uri="{FF2B5EF4-FFF2-40B4-BE49-F238E27FC236}">
                  <a16:creationId xmlns:a16="http://schemas.microsoft.com/office/drawing/2014/main" id="{AB0CDC75-B71D-25B8-EEB3-7374A9BF62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230" y="2863368"/>
              <a:ext cx="529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86" name="Line 635">
              <a:extLst>
                <a:ext uri="{FF2B5EF4-FFF2-40B4-BE49-F238E27FC236}">
                  <a16:creationId xmlns:a16="http://schemas.microsoft.com/office/drawing/2014/main" id="{6A6855D0-73EB-6294-4FFD-1ED6A5F9F6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230" y="2647741"/>
              <a:ext cx="529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87" name="Line 636">
              <a:extLst>
                <a:ext uri="{FF2B5EF4-FFF2-40B4-BE49-F238E27FC236}">
                  <a16:creationId xmlns:a16="http://schemas.microsoft.com/office/drawing/2014/main" id="{6E049D89-556E-486A-411B-E5B0527D19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230" y="2432116"/>
              <a:ext cx="529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88" name="Line 637">
              <a:extLst>
                <a:ext uri="{FF2B5EF4-FFF2-40B4-BE49-F238E27FC236}">
                  <a16:creationId xmlns:a16="http://schemas.microsoft.com/office/drawing/2014/main" id="{BFC2BDA1-9872-41FF-4202-F15C23B2B2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230" y="2216489"/>
              <a:ext cx="529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89" name="Line 638">
              <a:extLst>
                <a:ext uri="{FF2B5EF4-FFF2-40B4-BE49-F238E27FC236}">
                  <a16:creationId xmlns:a16="http://schemas.microsoft.com/office/drawing/2014/main" id="{03E69BED-54F3-0D10-41A5-7761E6C0C3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230" y="2000864"/>
              <a:ext cx="529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90" name="Line 639">
              <a:extLst>
                <a:ext uri="{FF2B5EF4-FFF2-40B4-BE49-F238E27FC236}">
                  <a16:creationId xmlns:a16="http://schemas.microsoft.com/office/drawing/2014/main" id="{FFB6BEA1-1E1E-347B-237F-2DC23228A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230" y="1787020"/>
              <a:ext cx="529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91" name="Line 640">
              <a:extLst>
                <a:ext uri="{FF2B5EF4-FFF2-40B4-BE49-F238E27FC236}">
                  <a16:creationId xmlns:a16="http://schemas.microsoft.com/office/drawing/2014/main" id="{150DE385-2367-C0DF-B450-11FF07EB1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230" y="1571394"/>
              <a:ext cx="529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92" name="Line 641">
              <a:extLst>
                <a:ext uri="{FF2B5EF4-FFF2-40B4-BE49-F238E27FC236}">
                  <a16:creationId xmlns:a16="http://schemas.microsoft.com/office/drawing/2014/main" id="{8CA25F06-15F8-1E58-930E-DD2376DFF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230" y="1355768"/>
              <a:ext cx="529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93" name="Line 642">
              <a:extLst>
                <a:ext uri="{FF2B5EF4-FFF2-40B4-BE49-F238E27FC236}">
                  <a16:creationId xmlns:a16="http://schemas.microsoft.com/office/drawing/2014/main" id="{906E53EE-30A9-C58D-D60B-12433F7B28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230" y="1138361"/>
              <a:ext cx="529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94" name="Line 643">
              <a:extLst>
                <a:ext uri="{FF2B5EF4-FFF2-40B4-BE49-F238E27FC236}">
                  <a16:creationId xmlns:a16="http://schemas.microsoft.com/office/drawing/2014/main" id="{E018C3DE-FDFF-F0E6-F3D5-160F3EAD36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230" y="924517"/>
              <a:ext cx="529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95" name="Rectangle 644">
              <a:extLst>
                <a:ext uri="{FF2B5EF4-FFF2-40B4-BE49-F238E27FC236}">
                  <a16:creationId xmlns:a16="http://schemas.microsoft.com/office/drawing/2014/main" id="{9389AA13-B780-1BD0-B53B-521F51B774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156" y="1820542"/>
              <a:ext cx="1308190" cy="1539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Event-free probability (%)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6" name="Rectangle 646">
              <a:extLst>
                <a:ext uri="{FF2B5EF4-FFF2-40B4-BE49-F238E27FC236}">
                  <a16:creationId xmlns:a16="http://schemas.microsoft.com/office/drawing/2014/main" id="{B9B97E91-57E7-8D98-0D7D-B76017081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785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385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7" name="Rectangle 647">
              <a:extLst>
                <a:ext uri="{FF2B5EF4-FFF2-40B4-BE49-F238E27FC236}">
                  <a16:creationId xmlns:a16="http://schemas.microsoft.com/office/drawing/2014/main" id="{5A021C1A-5C86-943A-5D45-363FD0E82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917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373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8" name="Rectangle 648">
              <a:extLst>
                <a:ext uri="{FF2B5EF4-FFF2-40B4-BE49-F238E27FC236}">
                  <a16:creationId xmlns:a16="http://schemas.microsoft.com/office/drawing/2014/main" id="{59AE2DF0-4AEB-85E4-DEA6-21CA051AC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698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362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9" name="Rectangle 649">
              <a:extLst>
                <a:ext uri="{FF2B5EF4-FFF2-40B4-BE49-F238E27FC236}">
                  <a16:creationId xmlns:a16="http://schemas.microsoft.com/office/drawing/2014/main" id="{19E0FAAE-10DA-A3D7-40AB-8219E8EC4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831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292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0" name="Rectangle 650">
              <a:extLst>
                <a:ext uri="{FF2B5EF4-FFF2-40B4-BE49-F238E27FC236}">
                  <a16:creationId xmlns:a16="http://schemas.microsoft.com/office/drawing/2014/main" id="{E7B0AE3E-0941-E4D4-0763-843FE31AC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8612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272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1" name="Rectangle 651">
              <a:extLst>
                <a:ext uri="{FF2B5EF4-FFF2-40B4-BE49-F238E27FC236}">
                  <a16:creationId xmlns:a16="http://schemas.microsoft.com/office/drawing/2014/main" id="{7F46CB80-3708-6E23-1156-9B712AD6B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627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235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2" name="Rectangle 652">
              <a:extLst>
                <a:ext uri="{FF2B5EF4-FFF2-40B4-BE49-F238E27FC236}">
                  <a16:creationId xmlns:a16="http://schemas.microsoft.com/office/drawing/2014/main" id="{40D8DCE6-FD15-6240-44BB-A69A9E56F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3540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194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3" name="Rectangle 653">
              <a:extLst>
                <a:ext uri="{FF2B5EF4-FFF2-40B4-BE49-F238E27FC236}">
                  <a16:creationId xmlns:a16="http://schemas.microsoft.com/office/drawing/2014/main" id="{84976BB3-C79D-7877-E771-A7896B80F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8321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182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4" name="Rectangle 654">
              <a:extLst>
                <a:ext uri="{FF2B5EF4-FFF2-40B4-BE49-F238E27FC236}">
                  <a16:creationId xmlns:a16="http://schemas.microsoft.com/office/drawing/2014/main" id="{0D5BCD96-E7B5-6EB8-3E6D-54B995CC5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7336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5" name="Rectangle 655">
              <a:extLst>
                <a:ext uri="{FF2B5EF4-FFF2-40B4-BE49-F238E27FC236}">
                  <a16:creationId xmlns:a16="http://schemas.microsoft.com/office/drawing/2014/main" id="{C2547BBA-3EE6-FD12-C659-6696E24BC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4235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137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6" name="Rectangle 656">
              <a:extLst>
                <a:ext uri="{FF2B5EF4-FFF2-40B4-BE49-F238E27FC236}">
                  <a16:creationId xmlns:a16="http://schemas.microsoft.com/office/drawing/2014/main" id="{940DD7EC-791B-1021-3CB5-11BAF0639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250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121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7" name="Rectangle 657">
              <a:extLst>
                <a:ext uri="{FF2B5EF4-FFF2-40B4-BE49-F238E27FC236}">
                  <a16:creationId xmlns:a16="http://schemas.microsoft.com/office/drawing/2014/main" id="{C29559B3-AFEE-FF6D-7372-207F5AFF7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1906" y="3558360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88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8" name="Rectangle 658">
              <a:extLst>
                <a:ext uri="{FF2B5EF4-FFF2-40B4-BE49-F238E27FC236}">
                  <a16:creationId xmlns:a16="http://schemas.microsoft.com/office/drawing/2014/main" id="{98D33D76-CEB1-DC9C-D60D-C9D62541D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921" y="3558360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9" name="Rectangle 659">
              <a:extLst>
                <a:ext uri="{FF2B5EF4-FFF2-40B4-BE49-F238E27FC236}">
                  <a16:creationId xmlns:a16="http://schemas.microsoft.com/office/drawing/2014/main" id="{EC3D361E-1905-2ABB-B7E8-74CCA31FE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819" y="3558360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71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0" name="Rectangle 660">
              <a:extLst>
                <a:ext uri="{FF2B5EF4-FFF2-40B4-BE49-F238E27FC236}">
                  <a16:creationId xmlns:a16="http://schemas.microsoft.com/office/drawing/2014/main" id="{8BC855DF-A385-C4F2-E4B1-2D1B5B239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6834" y="3558360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51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1" name="Rectangle 661">
              <a:extLst>
                <a:ext uri="{FF2B5EF4-FFF2-40B4-BE49-F238E27FC236}">
                  <a16:creationId xmlns:a16="http://schemas.microsoft.com/office/drawing/2014/main" id="{E1EBD4BF-B8D6-33A4-9E5F-84BB16AFA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1615" y="3558360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49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2" name="Rectangle 662">
              <a:extLst>
                <a:ext uri="{FF2B5EF4-FFF2-40B4-BE49-F238E27FC236}">
                  <a16:creationId xmlns:a16="http://schemas.microsoft.com/office/drawing/2014/main" id="{16CF2456-EB7E-B4D6-10F5-8AA4D2D88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748" y="3558360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37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3" name="Rectangle 663">
              <a:extLst>
                <a:ext uri="{FF2B5EF4-FFF2-40B4-BE49-F238E27FC236}">
                  <a16:creationId xmlns:a16="http://schemas.microsoft.com/office/drawing/2014/main" id="{128B1249-4541-A6C1-18AA-21B640DB3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785" y="3700923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196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4" name="Rectangle 664">
              <a:extLst>
                <a:ext uri="{FF2B5EF4-FFF2-40B4-BE49-F238E27FC236}">
                  <a16:creationId xmlns:a16="http://schemas.microsoft.com/office/drawing/2014/main" id="{E9E9F883-E635-01AC-FDCD-FEBF0F139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917" y="3700923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5" name="Rectangle 665">
              <a:extLst>
                <a:ext uri="{FF2B5EF4-FFF2-40B4-BE49-F238E27FC236}">
                  <a16:creationId xmlns:a16="http://schemas.microsoft.com/office/drawing/2014/main" id="{4F2C06B7-D264-1C01-C1AF-017C2C153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698" y="3700923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119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6" name="Rectangle 666">
              <a:extLst>
                <a:ext uri="{FF2B5EF4-FFF2-40B4-BE49-F238E27FC236}">
                  <a16:creationId xmlns:a16="http://schemas.microsoft.com/office/drawing/2014/main" id="{54CCB8B0-C4DD-8EC7-AC39-F899FAADC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5588" y="3700923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58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7" name="Rectangle 667">
              <a:extLst>
                <a:ext uri="{FF2B5EF4-FFF2-40B4-BE49-F238E27FC236}">
                  <a16:creationId xmlns:a16="http://schemas.microsoft.com/office/drawing/2014/main" id="{67F4016A-1DA5-4DF1-8FB8-F7A276B67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0369" y="3700923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8" name="Rectangle 668">
              <a:extLst>
                <a:ext uri="{FF2B5EF4-FFF2-40B4-BE49-F238E27FC236}">
                  <a16:creationId xmlns:a16="http://schemas.microsoft.com/office/drawing/2014/main" id="{2545C886-8ED6-3A97-A11F-EFBDBA3A4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384" y="3700923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9" name="Rectangle 669">
              <a:extLst>
                <a:ext uri="{FF2B5EF4-FFF2-40B4-BE49-F238E27FC236}">
                  <a16:creationId xmlns:a16="http://schemas.microsoft.com/office/drawing/2014/main" id="{34971298-84D5-502C-6F04-90A8BDF5A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4525" y="3558360"/>
              <a:ext cx="147513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215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0" name="Rectangle 670">
              <a:extLst>
                <a:ext uri="{FF2B5EF4-FFF2-40B4-BE49-F238E27FC236}">
                  <a16:creationId xmlns:a16="http://schemas.microsoft.com/office/drawing/2014/main" id="{59452183-EF90-47D5-8ACF-413D0E056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283" y="3700923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19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1" name="Rectangle 671">
              <a:extLst>
                <a:ext uri="{FF2B5EF4-FFF2-40B4-BE49-F238E27FC236}">
                  <a16:creationId xmlns:a16="http://schemas.microsoft.com/office/drawing/2014/main" id="{D6334DD3-664E-E202-A80D-E39534ECB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5298" y="3700923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2" name="Rectangle 672">
              <a:extLst>
                <a:ext uri="{FF2B5EF4-FFF2-40B4-BE49-F238E27FC236}">
                  <a16:creationId xmlns:a16="http://schemas.microsoft.com/office/drawing/2014/main" id="{8477FD90-3750-4CC0-B7F5-93539EEA5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196" y="3700923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3" name="Rectangle 673">
              <a:extLst>
                <a:ext uri="{FF2B5EF4-FFF2-40B4-BE49-F238E27FC236}">
                  <a16:creationId xmlns:a16="http://schemas.microsoft.com/office/drawing/2014/main" id="{A28F5CB3-588E-1148-411E-C72D185F5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211" y="3700923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4" name="Rectangle 674">
              <a:extLst>
                <a:ext uri="{FF2B5EF4-FFF2-40B4-BE49-F238E27FC236}">
                  <a16:creationId xmlns:a16="http://schemas.microsoft.com/office/drawing/2014/main" id="{A0B5CDD3-1378-1CB2-9CB9-B46BBABC5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992" y="3700923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5" name="Rectangle 675">
              <a:extLst>
                <a:ext uri="{FF2B5EF4-FFF2-40B4-BE49-F238E27FC236}">
                  <a16:creationId xmlns:a16="http://schemas.microsoft.com/office/drawing/2014/main" id="{4B0EC33D-A9ED-5B4A-D6E3-A38D02013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007" y="3700923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6" name="Rectangle 676">
              <a:extLst>
                <a:ext uri="{FF2B5EF4-FFF2-40B4-BE49-F238E27FC236}">
                  <a16:creationId xmlns:a16="http://schemas.microsoft.com/office/drawing/2014/main" id="{44AC089D-E32E-117A-E79C-523387849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663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7" name="Rectangle 677">
              <a:extLst>
                <a:ext uri="{FF2B5EF4-FFF2-40B4-BE49-F238E27FC236}">
                  <a16:creationId xmlns:a16="http://schemas.microsoft.com/office/drawing/2014/main" id="{F96C8726-19A2-1994-F047-D623C5752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2678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8" name="Rectangle 678">
              <a:extLst>
                <a:ext uri="{FF2B5EF4-FFF2-40B4-BE49-F238E27FC236}">
                  <a16:creationId xmlns:a16="http://schemas.microsoft.com/office/drawing/2014/main" id="{8AE921B1-039D-AF8F-5D87-4740CD2BD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9577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9" name="Rectangle 679">
              <a:extLst>
                <a:ext uri="{FF2B5EF4-FFF2-40B4-BE49-F238E27FC236}">
                  <a16:creationId xmlns:a16="http://schemas.microsoft.com/office/drawing/2014/main" id="{BB9A0109-1B48-7030-62CB-2824D8330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593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0" name="Rectangle 680">
              <a:extLst>
                <a:ext uri="{FF2B5EF4-FFF2-40B4-BE49-F238E27FC236}">
                  <a16:creationId xmlns:a16="http://schemas.microsoft.com/office/drawing/2014/main" id="{EE089965-5542-31AE-FBD8-704606BAD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373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1" name="Rectangle 681">
              <a:extLst>
                <a:ext uri="{FF2B5EF4-FFF2-40B4-BE49-F238E27FC236}">
                  <a16:creationId xmlns:a16="http://schemas.microsoft.com/office/drawing/2014/main" id="{5B78BCC1-FF1C-3EC5-12BA-50DDC7D97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505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2" name="Rectangle 682">
              <a:extLst>
                <a:ext uri="{FF2B5EF4-FFF2-40B4-BE49-F238E27FC236}">
                  <a16:creationId xmlns:a16="http://schemas.microsoft.com/office/drawing/2014/main" id="{9854C26B-2707-7B8A-ED74-E888E2220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529" y="3558360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21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3" name="Rectangle 683">
              <a:extLst>
                <a:ext uri="{FF2B5EF4-FFF2-40B4-BE49-F238E27FC236}">
                  <a16:creationId xmlns:a16="http://schemas.microsoft.com/office/drawing/2014/main" id="{A71E0F58-43E3-8181-0F96-4BC630C29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9286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4" name="Rectangle 684">
              <a:extLst>
                <a:ext uri="{FF2B5EF4-FFF2-40B4-BE49-F238E27FC236}">
                  <a16:creationId xmlns:a16="http://schemas.microsoft.com/office/drawing/2014/main" id="{E1EFA731-EBF7-9138-5990-AEBDF06B7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544" y="3558360"/>
              <a:ext cx="98341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18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5" name="Rectangle 685">
              <a:extLst>
                <a:ext uri="{FF2B5EF4-FFF2-40B4-BE49-F238E27FC236}">
                  <a16:creationId xmlns:a16="http://schemas.microsoft.com/office/drawing/2014/main" id="{971C1B3A-9C9C-4D9C-C01C-B397FA6C5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419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6" name="Rectangle 686">
              <a:extLst>
                <a:ext uri="{FF2B5EF4-FFF2-40B4-BE49-F238E27FC236}">
                  <a16:creationId xmlns:a16="http://schemas.microsoft.com/office/drawing/2014/main" id="{AD483808-0CD7-36BF-A669-D23804FA7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200" y="3558360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7" name="Rectangle 687">
              <a:extLst>
                <a:ext uri="{FF2B5EF4-FFF2-40B4-BE49-F238E27FC236}">
                  <a16:creationId xmlns:a16="http://schemas.microsoft.com/office/drawing/2014/main" id="{49754DD5-6507-4C5E-CB70-83B1B6509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200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8" name="Rectangle 688">
              <a:extLst>
                <a:ext uri="{FF2B5EF4-FFF2-40B4-BE49-F238E27FC236}">
                  <a16:creationId xmlns:a16="http://schemas.microsoft.com/office/drawing/2014/main" id="{BA80CBE2-3398-24B4-4209-7A7D80298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4216" y="3558360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9" name="Rectangle 689">
              <a:extLst>
                <a:ext uri="{FF2B5EF4-FFF2-40B4-BE49-F238E27FC236}">
                  <a16:creationId xmlns:a16="http://schemas.microsoft.com/office/drawing/2014/main" id="{E2E6C51D-FC92-4284-8B70-5310CF8A7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4216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0" name="Rectangle 690">
              <a:extLst>
                <a:ext uri="{FF2B5EF4-FFF2-40B4-BE49-F238E27FC236}">
                  <a16:creationId xmlns:a16="http://schemas.microsoft.com/office/drawing/2014/main" id="{94403478-5EB0-D6BA-CBFD-A6C9F271E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1113" y="3558360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1" name="Rectangle 691">
              <a:extLst>
                <a:ext uri="{FF2B5EF4-FFF2-40B4-BE49-F238E27FC236}">
                  <a16:creationId xmlns:a16="http://schemas.microsoft.com/office/drawing/2014/main" id="{63DEFA45-81EF-3A28-9892-FAFD7EF4F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1113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2" name="Rectangle 692">
              <a:extLst>
                <a:ext uri="{FF2B5EF4-FFF2-40B4-BE49-F238E27FC236}">
                  <a16:creationId xmlns:a16="http://schemas.microsoft.com/office/drawing/2014/main" id="{76FABCA7-D040-CB07-DAA7-2848EECD5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128" y="3558360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3" name="Rectangle 693">
              <a:extLst>
                <a:ext uri="{FF2B5EF4-FFF2-40B4-BE49-F238E27FC236}">
                  <a16:creationId xmlns:a16="http://schemas.microsoft.com/office/drawing/2014/main" id="{61980A8B-C2A7-C224-8F01-5B2AF6D9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128" y="3700923"/>
              <a:ext cx="49172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4" name="Rectangle 694">
              <a:extLst>
                <a:ext uri="{FF2B5EF4-FFF2-40B4-BE49-F238E27FC236}">
                  <a16:creationId xmlns:a16="http://schemas.microsoft.com/office/drawing/2014/main" id="{40739798-72D5-9778-3E00-8072BC2C0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605" y="3027315"/>
              <a:ext cx="70551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5" name="Rectangle 695">
              <a:extLst>
                <a:ext uri="{FF2B5EF4-FFF2-40B4-BE49-F238E27FC236}">
                  <a16:creationId xmlns:a16="http://schemas.microsoft.com/office/drawing/2014/main" id="{D9C3B986-9560-D752-6D02-3B80C6C57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73" y="2809907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6" name="Rectangle 696">
              <a:extLst>
                <a:ext uri="{FF2B5EF4-FFF2-40B4-BE49-F238E27FC236}">
                  <a16:creationId xmlns:a16="http://schemas.microsoft.com/office/drawing/2014/main" id="{B8A0489C-E9D7-8424-64E8-C44C32888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73" y="2597844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7" name="Rectangle 697">
              <a:extLst>
                <a:ext uri="{FF2B5EF4-FFF2-40B4-BE49-F238E27FC236}">
                  <a16:creationId xmlns:a16="http://schemas.microsoft.com/office/drawing/2014/main" id="{0A464B6D-8313-E99A-7ED5-2CC5FF380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73" y="2380436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8" name="Rectangle 698">
              <a:extLst>
                <a:ext uri="{FF2B5EF4-FFF2-40B4-BE49-F238E27FC236}">
                  <a16:creationId xmlns:a16="http://schemas.microsoft.com/office/drawing/2014/main" id="{FB1892AA-3436-1DA5-C4DD-45AC37D68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73" y="2166592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9" name="Rectangle 699">
              <a:extLst>
                <a:ext uri="{FF2B5EF4-FFF2-40B4-BE49-F238E27FC236}">
                  <a16:creationId xmlns:a16="http://schemas.microsoft.com/office/drawing/2014/main" id="{3FE94C3B-C951-A25D-7A36-83F2E70C0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73" y="1952749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0" name="Rectangle 700">
              <a:extLst>
                <a:ext uri="{FF2B5EF4-FFF2-40B4-BE49-F238E27FC236}">
                  <a16:creationId xmlns:a16="http://schemas.microsoft.com/office/drawing/2014/main" id="{7D57011A-1743-7BC8-C1BB-9D3A95715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73" y="1733559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1" name="Rectangle 701">
              <a:extLst>
                <a:ext uri="{FF2B5EF4-FFF2-40B4-BE49-F238E27FC236}">
                  <a16:creationId xmlns:a16="http://schemas.microsoft.com/office/drawing/2014/main" id="{238DC935-6660-E049-D287-2FAA7BDED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73" y="1519715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2" name="Rectangle 702">
              <a:extLst>
                <a:ext uri="{FF2B5EF4-FFF2-40B4-BE49-F238E27FC236}">
                  <a16:creationId xmlns:a16="http://schemas.microsoft.com/office/drawing/2014/main" id="{D657C7A4-05A7-DD1E-EDCE-A8A29853C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73" y="1302307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3" name="Rectangle 703">
              <a:extLst>
                <a:ext uri="{FF2B5EF4-FFF2-40B4-BE49-F238E27FC236}">
                  <a16:creationId xmlns:a16="http://schemas.microsoft.com/office/drawing/2014/main" id="{1FFB9614-A9CF-2CFC-92B4-55D5E5068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73" y="1088464"/>
              <a:ext cx="141098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4" name="Rectangle 704">
              <a:extLst>
                <a:ext uri="{FF2B5EF4-FFF2-40B4-BE49-F238E27FC236}">
                  <a16:creationId xmlns:a16="http://schemas.microsoft.com/office/drawing/2014/main" id="{01B272CE-292F-323F-854D-A3A1707B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223" y="872837"/>
              <a:ext cx="211649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100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5" name="Rectangle 705">
              <a:extLst>
                <a:ext uri="{FF2B5EF4-FFF2-40B4-BE49-F238E27FC236}">
                  <a16:creationId xmlns:a16="http://schemas.microsoft.com/office/drawing/2014/main" id="{75B3DF2F-B99C-F1B6-65C6-B9B3281EC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5205" y="3278581"/>
              <a:ext cx="2127170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Time from randomisation (months)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6" name="Freeform 706">
              <a:extLst>
                <a:ext uri="{FF2B5EF4-FFF2-40B4-BE49-F238E27FC236}">
                  <a16:creationId xmlns:a16="http://schemas.microsoft.com/office/drawing/2014/main" id="{D941B970-047E-DE10-5185-E1BE6B0ED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176" y="924517"/>
              <a:ext cx="4463024" cy="1965581"/>
            </a:xfrm>
            <a:custGeom>
              <a:avLst/>
              <a:gdLst>
                <a:gd name="T0" fmla="*/ 105 w 4250"/>
                <a:gd name="T1" fmla="*/ 24 h 2602"/>
                <a:gd name="T2" fmla="*/ 247 w 4250"/>
                <a:gd name="T3" fmla="*/ 44 h 2602"/>
                <a:gd name="T4" fmla="*/ 353 w 4250"/>
                <a:gd name="T5" fmla="*/ 82 h 2602"/>
                <a:gd name="T6" fmla="*/ 383 w 4250"/>
                <a:gd name="T7" fmla="*/ 112 h 2602"/>
                <a:gd name="T8" fmla="*/ 407 w 4250"/>
                <a:gd name="T9" fmla="*/ 214 h 2602"/>
                <a:gd name="T10" fmla="*/ 434 w 4250"/>
                <a:gd name="T11" fmla="*/ 312 h 2602"/>
                <a:gd name="T12" fmla="*/ 451 w 4250"/>
                <a:gd name="T13" fmla="*/ 475 h 2602"/>
                <a:gd name="T14" fmla="*/ 481 w 4250"/>
                <a:gd name="T15" fmla="*/ 512 h 2602"/>
                <a:gd name="T16" fmla="*/ 519 w 4250"/>
                <a:gd name="T17" fmla="*/ 560 h 2602"/>
                <a:gd name="T18" fmla="*/ 576 w 4250"/>
                <a:gd name="T19" fmla="*/ 590 h 2602"/>
                <a:gd name="T20" fmla="*/ 624 w 4250"/>
                <a:gd name="T21" fmla="*/ 621 h 2602"/>
                <a:gd name="T22" fmla="*/ 698 w 4250"/>
                <a:gd name="T23" fmla="*/ 645 h 2602"/>
                <a:gd name="T24" fmla="*/ 719 w 4250"/>
                <a:gd name="T25" fmla="*/ 679 h 2602"/>
                <a:gd name="T26" fmla="*/ 756 w 4250"/>
                <a:gd name="T27" fmla="*/ 709 h 2602"/>
                <a:gd name="T28" fmla="*/ 793 w 4250"/>
                <a:gd name="T29" fmla="*/ 750 h 2602"/>
                <a:gd name="T30" fmla="*/ 817 w 4250"/>
                <a:gd name="T31" fmla="*/ 780 h 2602"/>
                <a:gd name="T32" fmla="*/ 834 w 4250"/>
                <a:gd name="T33" fmla="*/ 824 h 2602"/>
                <a:gd name="T34" fmla="*/ 871 w 4250"/>
                <a:gd name="T35" fmla="*/ 848 h 2602"/>
                <a:gd name="T36" fmla="*/ 929 w 4250"/>
                <a:gd name="T37" fmla="*/ 882 h 2602"/>
                <a:gd name="T38" fmla="*/ 1000 w 4250"/>
                <a:gd name="T39" fmla="*/ 923 h 2602"/>
                <a:gd name="T40" fmla="*/ 1082 w 4250"/>
                <a:gd name="T41" fmla="*/ 957 h 2602"/>
                <a:gd name="T42" fmla="*/ 1106 w 4250"/>
                <a:gd name="T43" fmla="*/ 980 h 2602"/>
                <a:gd name="T44" fmla="*/ 1133 w 4250"/>
                <a:gd name="T45" fmla="*/ 1008 h 2602"/>
                <a:gd name="T46" fmla="*/ 1156 w 4250"/>
                <a:gd name="T47" fmla="*/ 1069 h 2602"/>
                <a:gd name="T48" fmla="*/ 1194 w 4250"/>
                <a:gd name="T49" fmla="*/ 1092 h 2602"/>
                <a:gd name="T50" fmla="*/ 1262 w 4250"/>
                <a:gd name="T51" fmla="*/ 1119 h 2602"/>
                <a:gd name="T52" fmla="*/ 1350 w 4250"/>
                <a:gd name="T53" fmla="*/ 1157 h 2602"/>
                <a:gd name="T54" fmla="*/ 1465 w 4250"/>
                <a:gd name="T55" fmla="*/ 1181 h 2602"/>
                <a:gd name="T56" fmla="*/ 1492 w 4250"/>
                <a:gd name="T57" fmla="*/ 1218 h 2602"/>
                <a:gd name="T58" fmla="*/ 1553 w 4250"/>
                <a:gd name="T59" fmla="*/ 1245 h 2602"/>
                <a:gd name="T60" fmla="*/ 1601 w 4250"/>
                <a:gd name="T61" fmla="*/ 1279 h 2602"/>
                <a:gd name="T62" fmla="*/ 1621 w 4250"/>
                <a:gd name="T63" fmla="*/ 1381 h 2602"/>
                <a:gd name="T64" fmla="*/ 1645 w 4250"/>
                <a:gd name="T65" fmla="*/ 1408 h 2602"/>
                <a:gd name="T66" fmla="*/ 1675 w 4250"/>
                <a:gd name="T67" fmla="*/ 1479 h 2602"/>
                <a:gd name="T68" fmla="*/ 1726 w 4250"/>
                <a:gd name="T69" fmla="*/ 1516 h 2602"/>
                <a:gd name="T70" fmla="*/ 1913 w 4250"/>
                <a:gd name="T71" fmla="*/ 1537 h 2602"/>
                <a:gd name="T72" fmla="*/ 1984 w 4250"/>
                <a:gd name="T73" fmla="*/ 1574 h 2602"/>
                <a:gd name="T74" fmla="*/ 2035 w 4250"/>
                <a:gd name="T75" fmla="*/ 1625 h 2602"/>
                <a:gd name="T76" fmla="*/ 2079 w 4250"/>
                <a:gd name="T77" fmla="*/ 1652 h 2602"/>
                <a:gd name="T78" fmla="*/ 2109 w 4250"/>
                <a:gd name="T79" fmla="*/ 1733 h 2602"/>
                <a:gd name="T80" fmla="*/ 2147 w 4250"/>
                <a:gd name="T81" fmla="*/ 1781 h 2602"/>
                <a:gd name="T82" fmla="*/ 2171 w 4250"/>
                <a:gd name="T83" fmla="*/ 1852 h 2602"/>
                <a:gd name="T84" fmla="*/ 2228 w 4250"/>
                <a:gd name="T85" fmla="*/ 1893 h 2602"/>
                <a:gd name="T86" fmla="*/ 2299 w 4250"/>
                <a:gd name="T87" fmla="*/ 1917 h 2602"/>
                <a:gd name="T88" fmla="*/ 2449 w 4250"/>
                <a:gd name="T89" fmla="*/ 1957 h 2602"/>
                <a:gd name="T90" fmla="*/ 2598 w 4250"/>
                <a:gd name="T91" fmla="*/ 2001 h 2602"/>
                <a:gd name="T92" fmla="*/ 2649 w 4250"/>
                <a:gd name="T93" fmla="*/ 2035 h 2602"/>
                <a:gd name="T94" fmla="*/ 2672 w 4250"/>
                <a:gd name="T95" fmla="*/ 2073 h 2602"/>
                <a:gd name="T96" fmla="*/ 2717 w 4250"/>
                <a:gd name="T97" fmla="*/ 2113 h 2602"/>
                <a:gd name="T98" fmla="*/ 3049 w 4250"/>
                <a:gd name="T99" fmla="*/ 2127 h 2602"/>
                <a:gd name="T100" fmla="*/ 3185 w 4250"/>
                <a:gd name="T101" fmla="*/ 2141 h 2602"/>
                <a:gd name="T102" fmla="*/ 3215 w 4250"/>
                <a:gd name="T103" fmla="*/ 2198 h 2602"/>
                <a:gd name="T104" fmla="*/ 3310 w 4250"/>
                <a:gd name="T105" fmla="*/ 2252 h 2602"/>
                <a:gd name="T106" fmla="*/ 3643 w 4250"/>
                <a:gd name="T107" fmla="*/ 2286 h 2602"/>
                <a:gd name="T108" fmla="*/ 3731 w 4250"/>
                <a:gd name="T109" fmla="*/ 2354 h 2602"/>
                <a:gd name="T110" fmla="*/ 3873 w 4250"/>
                <a:gd name="T111" fmla="*/ 2480 h 2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50" h="2602">
                  <a:moveTo>
                    <a:pt x="0" y="0"/>
                  </a:moveTo>
                  <a:lnTo>
                    <a:pt x="7" y="0"/>
                  </a:lnTo>
                  <a:lnTo>
                    <a:pt x="7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105" y="14"/>
                  </a:lnTo>
                  <a:lnTo>
                    <a:pt x="105" y="24"/>
                  </a:lnTo>
                  <a:lnTo>
                    <a:pt x="166" y="24"/>
                  </a:lnTo>
                  <a:lnTo>
                    <a:pt x="166" y="31"/>
                  </a:lnTo>
                  <a:lnTo>
                    <a:pt x="203" y="31"/>
                  </a:lnTo>
                  <a:lnTo>
                    <a:pt x="203" y="37"/>
                  </a:lnTo>
                  <a:lnTo>
                    <a:pt x="241" y="37"/>
                  </a:lnTo>
                  <a:lnTo>
                    <a:pt x="241" y="44"/>
                  </a:lnTo>
                  <a:lnTo>
                    <a:pt x="247" y="44"/>
                  </a:lnTo>
                  <a:lnTo>
                    <a:pt x="247" y="51"/>
                  </a:lnTo>
                  <a:lnTo>
                    <a:pt x="268" y="51"/>
                  </a:lnTo>
                  <a:lnTo>
                    <a:pt x="268" y="61"/>
                  </a:lnTo>
                  <a:lnTo>
                    <a:pt x="329" y="61"/>
                  </a:lnTo>
                  <a:lnTo>
                    <a:pt x="329" y="75"/>
                  </a:lnTo>
                  <a:lnTo>
                    <a:pt x="353" y="75"/>
                  </a:lnTo>
                  <a:lnTo>
                    <a:pt x="353" y="82"/>
                  </a:lnTo>
                  <a:lnTo>
                    <a:pt x="366" y="82"/>
                  </a:lnTo>
                  <a:lnTo>
                    <a:pt x="366" y="92"/>
                  </a:lnTo>
                  <a:lnTo>
                    <a:pt x="369" y="92"/>
                  </a:lnTo>
                  <a:lnTo>
                    <a:pt x="369" y="98"/>
                  </a:lnTo>
                  <a:lnTo>
                    <a:pt x="376" y="98"/>
                  </a:lnTo>
                  <a:lnTo>
                    <a:pt x="376" y="112"/>
                  </a:lnTo>
                  <a:lnTo>
                    <a:pt x="383" y="112"/>
                  </a:lnTo>
                  <a:lnTo>
                    <a:pt x="383" y="122"/>
                  </a:lnTo>
                  <a:lnTo>
                    <a:pt x="397" y="122"/>
                  </a:lnTo>
                  <a:lnTo>
                    <a:pt x="397" y="153"/>
                  </a:lnTo>
                  <a:lnTo>
                    <a:pt x="403" y="153"/>
                  </a:lnTo>
                  <a:lnTo>
                    <a:pt x="403" y="173"/>
                  </a:lnTo>
                  <a:lnTo>
                    <a:pt x="407" y="173"/>
                  </a:lnTo>
                  <a:lnTo>
                    <a:pt x="407" y="214"/>
                  </a:lnTo>
                  <a:lnTo>
                    <a:pt x="414" y="214"/>
                  </a:lnTo>
                  <a:lnTo>
                    <a:pt x="414" y="244"/>
                  </a:lnTo>
                  <a:lnTo>
                    <a:pt x="420" y="244"/>
                  </a:lnTo>
                  <a:lnTo>
                    <a:pt x="420" y="275"/>
                  </a:lnTo>
                  <a:lnTo>
                    <a:pt x="427" y="275"/>
                  </a:lnTo>
                  <a:lnTo>
                    <a:pt x="427" y="312"/>
                  </a:lnTo>
                  <a:lnTo>
                    <a:pt x="434" y="312"/>
                  </a:lnTo>
                  <a:lnTo>
                    <a:pt x="434" y="390"/>
                  </a:lnTo>
                  <a:lnTo>
                    <a:pt x="441" y="390"/>
                  </a:lnTo>
                  <a:lnTo>
                    <a:pt x="441" y="434"/>
                  </a:lnTo>
                  <a:lnTo>
                    <a:pt x="444" y="434"/>
                  </a:lnTo>
                  <a:lnTo>
                    <a:pt x="444" y="458"/>
                  </a:lnTo>
                  <a:lnTo>
                    <a:pt x="451" y="458"/>
                  </a:lnTo>
                  <a:lnTo>
                    <a:pt x="451" y="475"/>
                  </a:lnTo>
                  <a:lnTo>
                    <a:pt x="464" y="475"/>
                  </a:lnTo>
                  <a:lnTo>
                    <a:pt x="464" y="489"/>
                  </a:lnTo>
                  <a:lnTo>
                    <a:pt x="471" y="489"/>
                  </a:lnTo>
                  <a:lnTo>
                    <a:pt x="471" y="506"/>
                  </a:lnTo>
                  <a:lnTo>
                    <a:pt x="475" y="506"/>
                  </a:lnTo>
                  <a:lnTo>
                    <a:pt x="475" y="512"/>
                  </a:lnTo>
                  <a:lnTo>
                    <a:pt x="481" y="512"/>
                  </a:lnTo>
                  <a:lnTo>
                    <a:pt x="481" y="522"/>
                  </a:lnTo>
                  <a:lnTo>
                    <a:pt x="488" y="522"/>
                  </a:lnTo>
                  <a:lnTo>
                    <a:pt x="488" y="543"/>
                  </a:lnTo>
                  <a:lnTo>
                    <a:pt x="495" y="543"/>
                  </a:lnTo>
                  <a:lnTo>
                    <a:pt x="495" y="553"/>
                  </a:lnTo>
                  <a:lnTo>
                    <a:pt x="519" y="553"/>
                  </a:lnTo>
                  <a:lnTo>
                    <a:pt x="519" y="560"/>
                  </a:lnTo>
                  <a:lnTo>
                    <a:pt x="526" y="560"/>
                  </a:lnTo>
                  <a:lnTo>
                    <a:pt x="526" y="567"/>
                  </a:lnTo>
                  <a:lnTo>
                    <a:pt x="539" y="567"/>
                  </a:lnTo>
                  <a:lnTo>
                    <a:pt x="539" y="577"/>
                  </a:lnTo>
                  <a:lnTo>
                    <a:pt x="570" y="577"/>
                  </a:lnTo>
                  <a:lnTo>
                    <a:pt x="570" y="590"/>
                  </a:lnTo>
                  <a:lnTo>
                    <a:pt x="576" y="590"/>
                  </a:lnTo>
                  <a:lnTo>
                    <a:pt x="576" y="601"/>
                  </a:lnTo>
                  <a:lnTo>
                    <a:pt x="580" y="601"/>
                  </a:lnTo>
                  <a:lnTo>
                    <a:pt x="580" y="607"/>
                  </a:lnTo>
                  <a:lnTo>
                    <a:pt x="593" y="607"/>
                  </a:lnTo>
                  <a:lnTo>
                    <a:pt x="600" y="607"/>
                  </a:lnTo>
                  <a:lnTo>
                    <a:pt x="600" y="621"/>
                  </a:lnTo>
                  <a:lnTo>
                    <a:pt x="624" y="621"/>
                  </a:lnTo>
                  <a:lnTo>
                    <a:pt x="624" y="631"/>
                  </a:lnTo>
                  <a:lnTo>
                    <a:pt x="682" y="631"/>
                  </a:lnTo>
                  <a:lnTo>
                    <a:pt x="682" y="638"/>
                  </a:lnTo>
                  <a:lnTo>
                    <a:pt x="685" y="638"/>
                  </a:lnTo>
                  <a:lnTo>
                    <a:pt x="685" y="645"/>
                  </a:lnTo>
                  <a:lnTo>
                    <a:pt x="692" y="645"/>
                  </a:lnTo>
                  <a:lnTo>
                    <a:pt x="698" y="645"/>
                  </a:lnTo>
                  <a:lnTo>
                    <a:pt x="698" y="655"/>
                  </a:lnTo>
                  <a:lnTo>
                    <a:pt x="705" y="655"/>
                  </a:lnTo>
                  <a:lnTo>
                    <a:pt x="705" y="662"/>
                  </a:lnTo>
                  <a:lnTo>
                    <a:pt x="712" y="662"/>
                  </a:lnTo>
                  <a:lnTo>
                    <a:pt x="712" y="668"/>
                  </a:lnTo>
                  <a:lnTo>
                    <a:pt x="719" y="668"/>
                  </a:lnTo>
                  <a:lnTo>
                    <a:pt x="719" y="679"/>
                  </a:lnTo>
                  <a:lnTo>
                    <a:pt x="722" y="679"/>
                  </a:lnTo>
                  <a:lnTo>
                    <a:pt x="722" y="685"/>
                  </a:lnTo>
                  <a:lnTo>
                    <a:pt x="736" y="685"/>
                  </a:lnTo>
                  <a:lnTo>
                    <a:pt x="743" y="685"/>
                  </a:lnTo>
                  <a:lnTo>
                    <a:pt x="743" y="692"/>
                  </a:lnTo>
                  <a:lnTo>
                    <a:pt x="756" y="692"/>
                  </a:lnTo>
                  <a:lnTo>
                    <a:pt x="756" y="709"/>
                  </a:lnTo>
                  <a:lnTo>
                    <a:pt x="760" y="709"/>
                  </a:lnTo>
                  <a:lnTo>
                    <a:pt x="780" y="709"/>
                  </a:lnTo>
                  <a:lnTo>
                    <a:pt x="780" y="726"/>
                  </a:lnTo>
                  <a:lnTo>
                    <a:pt x="787" y="726"/>
                  </a:lnTo>
                  <a:lnTo>
                    <a:pt x="787" y="733"/>
                  </a:lnTo>
                  <a:lnTo>
                    <a:pt x="793" y="733"/>
                  </a:lnTo>
                  <a:lnTo>
                    <a:pt x="793" y="750"/>
                  </a:lnTo>
                  <a:lnTo>
                    <a:pt x="797" y="750"/>
                  </a:lnTo>
                  <a:lnTo>
                    <a:pt x="797" y="767"/>
                  </a:lnTo>
                  <a:lnTo>
                    <a:pt x="804" y="767"/>
                  </a:lnTo>
                  <a:lnTo>
                    <a:pt x="804" y="774"/>
                  </a:lnTo>
                  <a:lnTo>
                    <a:pt x="810" y="774"/>
                  </a:lnTo>
                  <a:lnTo>
                    <a:pt x="810" y="780"/>
                  </a:lnTo>
                  <a:lnTo>
                    <a:pt x="817" y="780"/>
                  </a:lnTo>
                  <a:lnTo>
                    <a:pt x="817" y="790"/>
                  </a:lnTo>
                  <a:lnTo>
                    <a:pt x="824" y="790"/>
                  </a:lnTo>
                  <a:lnTo>
                    <a:pt x="824" y="797"/>
                  </a:lnTo>
                  <a:lnTo>
                    <a:pt x="827" y="797"/>
                  </a:lnTo>
                  <a:lnTo>
                    <a:pt x="827" y="807"/>
                  </a:lnTo>
                  <a:lnTo>
                    <a:pt x="834" y="807"/>
                  </a:lnTo>
                  <a:lnTo>
                    <a:pt x="834" y="824"/>
                  </a:lnTo>
                  <a:lnTo>
                    <a:pt x="841" y="824"/>
                  </a:lnTo>
                  <a:lnTo>
                    <a:pt x="841" y="831"/>
                  </a:lnTo>
                  <a:lnTo>
                    <a:pt x="855" y="831"/>
                  </a:lnTo>
                  <a:lnTo>
                    <a:pt x="855" y="838"/>
                  </a:lnTo>
                  <a:lnTo>
                    <a:pt x="861" y="838"/>
                  </a:lnTo>
                  <a:lnTo>
                    <a:pt x="861" y="848"/>
                  </a:lnTo>
                  <a:lnTo>
                    <a:pt x="871" y="848"/>
                  </a:lnTo>
                  <a:lnTo>
                    <a:pt x="871" y="855"/>
                  </a:lnTo>
                  <a:lnTo>
                    <a:pt x="878" y="855"/>
                  </a:lnTo>
                  <a:lnTo>
                    <a:pt x="878" y="865"/>
                  </a:lnTo>
                  <a:lnTo>
                    <a:pt x="909" y="865"/>
                  </a:lnTo>
                  <a:lnTo>
                    <a:pt x="909" y="872"/>
                  </a:lnTo>
                  <a:lnTo>
                    <a:pt x="929" y="872"/>
                  </a:lnTo>
                  <a:lnTo>
                    <a:pt x="929" y="882"/>
                  </a:lnTo>
                  <a:lnTo>
                    <a:pt x="946" y="882"/>
                  </a:lnTo>
                  <a:lnTo>
                    <a:pt x="946" y="899"/>
                  </a:lnTo>
                  <a:lnTo>
                    <a:pt x="970" y="899"/>
                  </a:lnTo>
                  <a:lnTo>
                    <a:pt x="970" y="916"/>
                  </a:lnTo>
                  <a:lnTo>
                    <a:pt x="990" y="916"/>
                  </a:lnTo>
                  <a:lnTo>
                    <a:pt x="990" y="923"/>
                  </a:lnTo>
                  <a:lnTo>
                    <a:pt x="1000" y="923"/>
                  </a:lnTo>
                  <a:lnTo>
                    <a:pt x="1000" y="933"/>
                  </a:lnTo>
                  <a:lnTo>
                    <a:pt x="1044" y="933"/>
                  </a:lnTo>
                  <a:lnTo>
                    <a:pt x="1044" y="940"/>
                  </a:lnTo>
                  <a:lnTo>
                    <a:pt x="1075" y="940"/>
                  </a:lnTo>
                  <a:lnTo>
                    <a:pt x="1075" y="946"/>
                  </a:lnTo>
                  <a:lnTo>
                    <a:pt x="1082" y="946"/>
                  </a:lnTo>
                  <a:lnTo>
                    <a:pt x="1082" y="957"/>
                  </a:lnTo>
                  <a:lnTo>
                    <a:pt x="1089" y="957"/>
                  </a:lnTo>
                  <a:lnTo>
                    <a:pt x="1089" y="963"/>
                  </a:lnTo>
                  <a:lnTo>
                    <a:pt x="1095" y="963"/>
                  </a:lnTo>
                  <a:lnTo>
                    <a:pt x="1095" y="974"/>
                  </a:lnTo>
                  <a:lnTo>
                    <a:pt x="1102" y="974"/>
                  </a:lnTo>
                  <a:lnTo>
                    <a:pt x="1102" y="980"/>
                  </a:lnTo>
                  <a:lnTo>
                    <a:pt x="1106" y="980"/>
                  </a:lnTo>
                  <a:lnTo>
                    <a:pt x="1106" y="991"/>
                  </a:lnTo>
                  <a:lnTo>
                    <a:pt x="1112" y="991"/>
                  </a:lnTo>
                  <a:lnTo>
                    <a:pt x="1112" y="997"/>
                  </a:lnTo>
                  <a:lnTo>
                    <a:pt x="1119" y="997"/>
                  </a:lnTo>
                  <a:lnTo>
                    <a:pt x="1126" y="997"/>
                  </a:lnTo>
                  <a:lnTo>
                    <a:pt x="1126" y="1008"/>
                  </a:lnTo>
                  <a:lnTo>
                    <a:pt x="1133" y="1008"/>
                  </a:lnTo>
                  <a:lnTo>
                    <a:pt x="1133" y="1025"/>
                  </a:lnTo>
                  <a:lnTo>
                    <a:pt x="1139" y="1025"/>
                  </a:lnTo>
                  <a:lnTo>
                    <a:pt x="1139" y="1041"/>
                  </a:lnTo>
                  <a:lnTo>
                    <a:pt x="1143" y="1041"/>
                  </a:lnTo>
                  <a:lnTo>
                    <a:pt x="1143" y="1052"/>
                  </a:lnTo>
                  <a:lnTo>
                    <a:pt x="1156" y="1052"/>
                  </a:lnTo>
                  <a:lnTo>
                    <a:pt x="1156" y="1069"/>
                  </a:lnTo>
                  <a:lnTo>
                    <a:pt x="1170" y="1069"/>
                  </a:lnTo>
                  <a:lnTo>
                    <a:pt x="1170" y="1075"/>
                  </a:lnTo>
                  <a:lnTo>
                    <a:pt x="1177" y="1075"/>
                  </a:lnTo>
                  <a:lnTo>
                    <a:pt x="1177" y="1086"/>
                  </a:lnTo>
                  <a:lnTo>
                    <a:pt x="1187" y="1086"/>
                  </a:lnTo>
                  <a:lnTo>
                    <a:pt x="1187" y="1092"/>
                  </a:lnTo>
                  <a:lnTo>
                    <a:pt x="1194" y="1092"/>
                  </a:lnTo>
                  <a:lnTo>
                    <a:pt x="1207" y="1092"/>
                  </a:lnTo>
                  <a:lnTo>
                    <a:pt x="1207" y="1103"/>
                  </a:lnTo>
                  <a:lnTo>
                    <a:pt x="1245" y="1103"/>
                  </a:lnTo>
                  <a:lnTo>
                    <a:pt x="1245" y="1113"/>
                  </a:lnTo>
                  <a:lnTo>
                    <a:pt x="1248" y="1113"/>
                  </a:lnTo>
                  <a:lnTo>
                    <a:pt x="1248" y="1119"/>
                  </a:lnTo>
                  <a:lnTo>
                    <a:pt x="1262" y="1119"/>
                  </a:lnTo>
                  <a:lnTo>
                    <a:pt x="1292" y="1119"/>
                  </a:lnTo>
                  <a:lnTo>
                    <a:pt x="1292" y="1136"/>
                  </a:lnTo>
                  <a:lnTo>
                    <a:pt x="1323" y="1136"/>
                  </a:lnTo>
                  <a:lnTo>
                    <a:pt x="1323" y="1147"/>
                  </a:lnTo>
                  <a:lnTo>
                    <a:pt x="1329" y="1147"/>
                  </a:lnTo>
                  <a:lnTo>
                    <a:pt x="1329" y="1157"/>
                  </a:lnTo>
                  <a:lnTo>
                    <a:pt x="1350" y="1157"/>
                  </a:lnTo>
                  <a:lnTo>
                    <a:pt x="1373" y="1157"/>
                  </a:lnTo>
                  <a:lnTo>
                    <a:pt x="1373" y="1164"/>
                  </a:lnTo>
                  <a:lnTo>
                    <a:pt x="1424" y="1164"/>
                  </a:lnTo>
                  <a:lnTo>
                    <a:pt x="1424" y="1174"/>
                  </a:lnTo>
                  <a:lnTo>
                    <a:pt x="1458" y="1174"/>
                  </a:lnTo>
                  <a:lnTo>
                    <a:pt x="1458" y="1181"/>
                  </a:lnTo>
                  <a:lnTo>
                    <a:pt x="1465" y="1181"/>
                  </a:lnTo>
                  <a:lnTo>
                    <a:pt x="1465" y="1191"/>
                  </a:lnTo>
                  <a:lnTo>
                    <a:pt x="1472" y="1191"/>
                  </a:lnTo>
                  <a:lnTo>
                    <a:pt x="1472" y="1201"/>
                  </a:lnTo>
                  <a:lnTo>
                    <a:pt x="1485" y="1201"/>
                  </a:lnTo>
                  <a:lnTo>
                    <a:pt x="1485" y="1208"/>
                  </a:lnTo>
                  <a:lnTo>
                    <a:pt x="1492" y="1208"/>
                  </a:lnTo>
                  <a:lnTo>
                    <a:pt x="1492" y="1218"/>
                  </a:lnTo>
                  <a:lnTo>
                    <a:pt x="1496" y="1218"/>
                  </a:lnTo>
                  <a:lnTo>
                    <a:pt x="1496" y="1228"/>
                  </a:lnTo>
                  <a:lnTo>
                    <a:pt x="1516" y="1228"/>
                  </a:lnTo>
                  <a:lnTo>
                    <a:pt x="1516" y="1235"/>
                  </a:lnTo>
                  <a:lnTo>
                    <a:pt x="1546" y="1235"/>
                  </a:lnTo>
                  <a:lnTo>
                    <a:pt x="1546" y="1245"/>
                  </a:lnTo>
                  <a:lnTo>
                    <a:pt x="1553" y="1245"/>
                  </a:lnTo>
                  <a:lnTo>
                    <a:pt x="1553" y="1252"/>
                  </a:lnTo>
                  <a:lnTo>
                    <a:pt x="1570" y="1252"/>
                  </a:lnTo>
                  <a:lnTo>
                    <a:pt x="1570" y="1272"/>
                  </a:lnTo>
                  <a:lnTo>
                    <a:pt x="1577" y="1272"/>
                  </a:lnTo>
                  <a:lnTo>
                    <a:pt x="1577" y="1279"/>
                  </a:lnTo>
                  <a:lnTo>
                    <a:pt x="1584" y="1279"/>
                  </a:lnTo>
                  <a:lnTo>
                    <a:pt x="1601" y="1279"/>
                  </a:lnTo>
                  <a:lnTo>
                    <a:pt x="1601" y="1326"/>
                  </a:lnTo>
                  <a:lnTo>
                    <a:pt x="1607" y="1326"/>
                  </a:lnTo>
                  <a:lnTo>
                    <a:pt x="1607" y="1343"/>
                  </a:lnTo>
                  <a:lnTo>
                    <a:pt x="1614" y="1343"/>
                  </a:lnTo>
                  <a:lnTo>
                    <a:pt x="1614" y="1371"/>
                  </a:lnTo>
                  <a:lnTo>
                    <a:pt x="1621" y="1371"/>
                  </a:lnTo>
                  <a:lnTo>
                    <a:pt x="1621" y="1381"/>
                  </a:lnTo>
                  <a:lnTo>
                    <a:pt x="1628" y="1381"/>
                  </a:lnTo>
                  <a:lnTo>
                    <a:pt x="1628" y="1387"/>
                  </a:lnTo>
                  <a:lnTo>
                    <a:pt x="1631" y="1387"/>
                  </a:lnTo>
                  <a:lnTo>
                    <a:pt x="1631" y="1398"/>
                  </a:lnTo>
                  <a:lnTo>
                    <a:pt x="1638" y="1398"/>
                  </a:lnTo>
                  <a:lnTo>
                    <a:pt x="1638" y="1408"/>
                  </a:lnTo>
                  <a:lnTo>
                    <a:pt x="1645" y="1408"/>
                  </a:lnTo>
                  <a:lnTo>
                    <a:pt x="1645" y="1425"/>
                  </a:lnTo>
                  <a:lnTo>
                    <a:pt x="1652" y="1425"/>
                  </a:lnTo>
                  <a:lnTo>
                    <a:pt x="1652" y="1462"/>
                  </a:lnTo>
                  <a:lnTo>
                    <a:pt x="1658" y="1462"/>
                  </a:lnTo>
                  <a:lnTo>
                    <a:pt x="1658" y="1479"/>
                  </a:lnTo>
                  <a:lnTo>
                    <a:pt x="1665" y="1479"/>
                  </a:lnTo>
                  <a:lnTo>
                    <a:pt x="1675" y="1479"/>
                  </a:lnTo>
                  <a:lnTo>
                    <a:pt x="1675" y="1489"/>
                  </a:lnTo>
                  <a:lnTo>
                    <a:pt x="1689" y="1489"/>
                  </a:lnTo>
                  <a:lnTo>
                    <a:pt x="1689" y="1499"/>
                  </a:lnTo>
                  <a:lnTo>
                    <a:pt x="1696" y="1499"/>
                  </a:lnTo>
                  <a:lnTo>
                    <a:pt x="1696" y="1516"/>
                  </a:lnTo>
                  <a:lnTo>
                    <a:pt x="1702" y="1516"/>
                  </a:lnTo>
                  <a:lnTo>
                    <a:pt x="1726" y="1516"/>
                  </a:lnTo>
                  <a:lnTo>
                    <a:pt x="1736" y="1516"/>
                  </a:lnTo>
                  <a:lnTo>
                    <a:pt x="1808" y="1516"/>
                  </a:lnTo>
                  <a:lnTo>
                    <a:pt x="1838" y="1516"/>
                  </a:lnTo>
                  <a:lnTo>
                    <a:pt x="1838" y="1527"/>
                  </a:lnTo>
                  <a:lnTo>
                    <a:pt x="1899" y="1527"/>
                  </a:lnTo>
                  <a:lnTo>
                    <a:pt x="1899" y="1537"/>
                  </a:lnTo>
                  <a:lnTo>
                    <a:pt x="1913" y="1537"/>
                  </a:lnTo>
                  <a:lnTo>
                    <a:pt x="1913" y="1557"/>
                  </a:lnTo>
                  <a:lnTo>
                    <a:pt x="1930" y="1557"/>
                  </a:lnTo>
                  <a:lnTo>
                    <a:pt x="1967" y="1557"/>
                  </a:lnTo>
                  <a:lnTo>
                    <a:pt x="1967" y="1567"/>
                  </a:lnTo>
                  <a:lnTo>
                    <a:pt x="1974" y="1567"/>
                  </a:lnTo>
                  <a:lnTo>
                    <a:pt x="1974" y="1574"/>
                  </a:lnTo>
                  <a:lnTo>
                    <a:pt x="1984" y="1574"/>
                  </a:lnTo>
                  <a:lnTo>
                    <a:pt x="1984" y="1605"/>
                  </a:lnTo>
                  <a:lnTo>
                    <a:pt x="1991" y="1605"/>
                  </a:lnTo>
                  <a:lnTo>
                    <a:pt x="1991" y="1615"/>
                  </a:lnTo>
                  <a:lnTo>
                    <a:pt x="2004" y="1615"/>
                  </a:lnTo>
                  <a:lnTo>
                    <a:pt x="2004" y="1625"/>
                  </a:lnTo>
                  <a:lnTo>
                    <a:pt x="2028" y="1625"/>
                  </a:lnTo>
                  <a:lnTo>
                    <a:pt x="2035" y="1625"/>
                  </a:lnTo>
                  <a:lnTo>
                    <a:pt x="2035" y="1635"/>
                  </a:lnTo>
                  <a:lnTo>
                    <a:pt x="2042" y="1635"/>
                  </a:lnTo>
                  <a:lnTo>
                    <a:pt x="2042" y="1645"/>
                  </a:lnTo>
                  <a:lnTo>
                    <a:pt x="2048" y="1645"/>
                  </a:lnTo>
                  <a:lnTo>
                    <a:pt x="2052" y="1645"/>
                  </a:lnTo>
                  <a:lnTo>
                    <a:pt x="2052" y="1652"/>
                  </a:lnTo>
                  <a:lnTo>
                    <a:pt x="2079" y="1652"/>
                  </a:lnTo>
                  <a:lnTo>
                    <a:pt x="2079" y="1672"/>
                  </a:lnTo>
                  <a:lnTo>
                    <a:pt x="2096" y="1672"/>
                  </a:lnTo>
                  <a:lnTo>
                    <a:pt x="2096" y="1703"/>
                  </a:lnTo>
                  <a:lnTo>
                    <a:pt x="2103" y="1703"/>
                  </a:lnTo>
                  <a:lnTo>
                    <a:pt x="2103" y="1723"/>
                  </a:lnTo>
                  <a:lnTo>
                    <a:pt x="2109" y="1723"/>
                  </a:lnTo>
                  <a:lnTo>
                    <a:pt x="2109" y="1733"/>
                  </a:lnTo>
                  <a:lnTo>
                    <a:pt x="2123" y="1733"/>
                  </a:lnTo>
                  <a:lnTo>
                    <a:pt x="2123" y="1764"/>
                  </a:lnTo>
                  <a:lnTo>
                    <a:pt x="2126" y="1764"/>
                  </a:lnTo>
                  <a:lnTo>
                    <a:pt x="2126" y="1771"/>
                  </a:lnTo>
                  <a:lnTo>
                    <a:pt x="2140" y="1771"/>
                  </a:lnTo>
                  <a:lnTo>
                    <a:pt x="2140" y="1781"/>
                  </a:lnTo>
                  <a:lnTo>
                    <a:pt x="2147" y="1781"/>
                  </a:lnTo>
                  <a:lnTo>
                    <a:pt x="2147" y="1801"/>
                  </a:lnTo>
                  <a:lnTo>
                    <a:pt x="2154" y="1801"/>
                  </a:lnTo>
                  <a:lnTo>
                    <a:pt x="2154" y="1822"/>
                  </a:lnTo>
                  <a:lnTo>
                    <a:pt x="2157" y="1822"/>
                  </a:lnTo>
                  <a:lnTo>
                    <a:pt x="2157" y="1842"/>
                  </a:lnTo>
                  <a:lnTo>
                    <a:pt x="2171" y="1842"/>
                  </a:lnTo>
                  <a:lnTo>
                    <a:pt x="2171" y="1852"/>
                  </a:lnTo>
                  <a:lnTo>
                    <a:pt x="2177" y="1852"/>
                  </a:lnTo>
                  <a:lnTo>
                    <a:pt x="2177" y="1862"/>
                  </a:lnTo>
                  <a:lnTo>
                    <a:pt x="2201" y="1862"/>
                  </a:lnTo>
                  <a:lnTo>
                    <a:pt x="2201" y="1883"/>
                  </a:lnTo>
                  <a:lnTo>
                    <a:pt x="2215" y="1883"/>
                  </a:lnTo>
                  <a:lnTo>
                    <a:pt x="2228" y="1883"/>
                  </a:lnTo>
                  <a:lnTo>
                    <a:pt x="2228" y="1893"/>
                  </a:lnTo>
                  <a:lnTo>
                    <a:pt x="2252" y="1893"/>
                  </a:lnTo>
                  <a:lnTo>
                    <a:pt x="2252" y="1903"/>
                  </a:lnTo>
                  <a:lnTo>
                    <a:pt x="2259" y="1903"/>
                  </a:lnTo>
                  <a:lnTo>
                    <a:pt x="2262" y="1903"/>
                  </a:lnTo>
                  <a:lnTo>
                    <a:pt x="2262" y="1917"/>
                  </a:lnTo>
                  <a:lnTo>
                    <a:pt x="2296" y="1917"/>
                  </a:lnTo>
                  <a:lnTo>
                    <a:pt x="2299" y="1917"/>
                  </a:lnTo>
                  <a:lnTo>
                    <a:pt x="2299" y="1927"/>
                  </a:lnTo>
                  <a:lnTo>
                    <a:pt x="2381" y="1927"/>
                  </a:lnTo>
                  <a:lnTo>
                    <a:pt x="2381" y="1937"/>
                  </a:lnTo>
                  <a:lnTo>
                    <a:pt x="2432" y="1937"/>
                  </a:lnTo>
                  <a:lnTo>
                    <a:pt x="2432" y="1947"/>
                  </a:lnTo>
                  <a:lnTo>
                    <a:pt x="2449" y="1947"/>
                  </a:lnTo>
                  <a:lnTo>
                    <a:pt x="2449" y="1957"/>
                  </a:lnTo>
                  <a:lnTo>
                    <a:pt x="2479" y="1957"/>
                  </a:lnTo>
                  <a:lnTo>
                    <a:pt x="2479" y="1971"/>
                  </a:lnTo>
                  <a:lnTo>
                    <a:pt x="2537" y="1971"/>
                  </a:lnTo>
                  <a:lnTo>
                    <a:pt x="2537" y="1981"/>
                  </a:lnTo>
                  <a:lnTo>
                    <a:pt x="2561" y="1981"/>
                  </a:lnTo>
                  <a:lnTo>
                    <a:pt x="2598" y="1981"/>
                  </a:lnTo>
                  <a:lnTo>
                    <a:pt x="2598" y="2001"/>
                  </a:lnTo>
                  <a:lnTo>
                    <a:pt x="2611" y="2001"/>
                  </a:lnTo>
                  <a:lnTo>
                    <a:pt x="2611" y="2015"/>
                  </a:lnTo>
                  <a:lnTo>
                    <a:pt x="2622" y="2015"/>
                  </a:lnTo>
                  <a:lnTo>
                    <a:pt x="2628" y="2015"/>
                  </a:lnTo>
                  <a:lnTo>
                    <a:pt x="2628" y="2035"/>
                  </a:lnTo>
                  <a:lnTo>
                    <a:pt x="2642" y="2035"/>
                  </a:lnTo>
                  <a:lnTo>
                    <a:pt x="2649" y="2035"/>
                  </a:lnTo>
                  <a:lnTo>
                    <a:pt x="2652" y="2035"/>
                  </a:lnTo>
                  <a:lnTo>
                    <a:pt x="2652" y="2049"/>
                  </a:lnTo>
                  <a:lnTo>
                    <a:pt x="2659" y="2049"/>
                  </a:lnTo>
                  <a:lnTo>
                    <a:pt x="2659" y="2059"/>
                  </a:lnTo>
                  <a:lnTo>
                    <a:pt x="2666" y="2059"/>
                  </a:lnTo>
                  <a:lnTo>
                    <a:pt x="2672" y="2059"/>
                  </a:lnTo>
                  <a:lnTo>
                    <a:pt x="2672" y="2073"/>
                  </a:lnTo>
                  <a:lnTo>
                    <a:pt x="2683" y="2073"/>
                  </a:lnTo>
                  <a:lnTo>
                    <a:pt x="2689" y="2073"/>
                  </a:lnTo>
                  <a:lnTo>
                    <a:pt x="2689" y="2086"/>
                  </a:lnTo>
                  <a:lnTo>
                    <a:pt x="2710" y="2086"/>
                  </a:lnTo>
                  <a:lnTo>
                    <a:pt x="2710" y="2100"/>
                  </a:lnTo>
                  <a:lnTo>
                    <a:pt x="2717" y="2100"/>
                  </a:lnTo>
                  <a:lnTo>
                    <a:pt x="2717" y="2113"/>
                  </a:lnTo>
                  <a:lnTo>
                    <a:pt x="2720" y="2113"/>
                  </a:lnTo>
                  <a:lnTo>
                    <a:pt x="2747" y="2113"/>
                  </a:lnTo>
                  <a:lnTo>
                    <a:pt x="2747" y="2127"/>
                  </a:lnTo>
                  <a:lnTo>
                    <a:pt x="2801" y="2127"/>
                  </a:lnTo>
                  <a:lnTo>
                    <a:pt x="2862" y="2127"/>
                  </a:lnTo>
                  <a:lnTo>
                    <a:pt x="2876" y="2127"/>
                  </a:lnTo>
                  <a:lnTo>
                    <a:pt x="3049" y="2127"/>
                  </a:lnTo>
                  <a:lnTo>
                    <a:pt x="3049" y="2141"/>
                  </a:lnTo>
                  <a:lnTo>
                    <a:pt x="3080" y="2141"/>
                  </a:lnTo>
                  <a:lnTo>
                    <a:pt x="3086" y="2141"/>
                  </a:lnTo>
                  <a:lnTo>
                    <a:pt x="3130" y="2141"/>
                  </a:lnTo>
                  <a:lnTo>
                    <a:pt x="3154" y="2141"/>
                  </a:lnTo>
                  <a:lnTo>
                    <a:pt x="3174" y="2141"/>
                  </a:lnTo>
                  <a:lnTo>
                    <a:pt x="3185" y="2141"/>
                  </a:lnTo>
                  <a:lnTo>
                    <a:pt x="3198" y="2141"/>
                  </a:lnTo>
                  <a:lnTo>
                    <a:pt x="3198" y="2157"/>
                  </a:lnTo>
                  <a:lnTo>
                    <a:pt x="3205" y="2157"/>
                  </a:lnTo>
                  <a:lnTo>
                    <a:pt x="3205" y="2178"/>
                  </a:lnTo>
                  <a:lnTo>
                    <a:pt x="3208" y="2178"/>
                  </a:lnTo>
                  <a:lnTo>
                    <a:pt x="3208" y="2198"/>
                  </a:lnTo>
                  <a:lnTo>
                    <a:pt x="3215" y="2198"/>
                  </a:lnTo>
                  <a:lnTo>
                    <a:pt x="3222" y="2198"/>
                  </a:lnTo>
                  <a:lnTo>
                    <a:pt x="3242" y="2198"/>
                  </a:lnTo>
                  <a:lnTo>
                    <a:pt x="3246" y="2198"/>
                  </a:lnTo>
                  <a:lnTo>
                    <a:pt x="3273" y="2198"/>
                  </a:lnTo>
                  <a:lnTo>
                    <a:pt x="3273" y="2225"/>
                  </a:lnTo>
                  <a:lnTo>
                    <a:pt x="3310" y="2225"/>
                  </a:lnTo>
                  <a:lnTo>
                    <a:pt x="3310" y="2252"/>
                  </a:lnTo>
                  <a:lnTo>
                    <a:pt x="3314" y="2252"/>
                  </a:lnTo>
                  <a:lnTo>
                    <a:pt x="3432" y="2252"/>
                  </a:lnTo>
                  <a:lnTo>
                    <a:pt x="3453" y="2252"/>
                  </a:lnTo>
                  <a:lnTo>
                    <a:pt x="3544" y="2252"/>
                  </a:lnTo>
                  <a:lnTo>
                    <a:pt x="3636" y="2252"/>
                  </a:lnTo>
                  <a:lnTo>
                    <a:pt x="3636" y="2286"/>
                  </a:lnTo>
                  <a:lnTo>
                    <a:pt x="3643" y="2286"/>
                  </a:lnTo>
                  <a:lnTo>
                    <a:pt x="3643" y="2320"/>
                  </a:lnTo>
                  <a:lnTo>
                    <a:pt x="3673" y="2320"/>
                  </a:lnTo>
                  <a:lnTo>
                    <a:pt x="3704" y="2320"/>
                  </a:lnTo>
                  <a:lnTo>
                    <a:pt x="3704" y="2354"/>
                  </a:lnTo>
                  <a:lnTo>
                    <a:pt x="3710" y="2354"/>
                  </a:lnTo>
                  <a:lnTo>
                    <a:pt x="3724" y="2354"/>
                  </a:lnTo>
                  <a:lnTo>
                    <a:pt x="3731" y="2354"/>
                  </a:lnTo>
                  <a:lnTo>
                    <a:pt x="3734" y="2354"/>
                  </a:lnTo>
                  <a:lnTo>
                    <a:pt x="3748" y="2354"/>
                  </a:lnTo>
                  <a:lnTo>
                    <a:pt x="3768" y="2354"/>
                  </a:lnTo>
                  <a:lnTo>
                    <a:pt x="3822" y="2354"/>
                  </a:lnTo>
                  <a:lnTo>
                    <a:pt x="3829" y="2354"/>
                  </a:lnTo>
                  <a:lnTo>
                    <a:pt x="3829" y="2480"/>
                  </a:lnTo>
                  <a:lnTo>
                    <a:pt x="3873" y="2480"/>
                  </a:lnTo>
                  <a:lnTo>
                    <a:pt x="3873" y="2602"/>
                  </a:lnTo>
                  <a:lnTo>
                    <a:pt x="3890" y="2602"/>
                  </a:lnTo>
                  <a:lnTo>
                    <a:pt x="4250" y="2602"/>
                  </a:lnTo>
                </a:path>
              </a:pathLst>
            </a:custGeom>
            <a:noFill/>
            <a:ln w="22225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57" name="Freeform 707">
              <a:extLst>
                <a:ext uri="{FF2B5EF4-FFF2-40B4-BE49-F238E27FC236}">
                  <a16:creationId xmlns:a16="http://schemas.microsoft.com/office/drawing/2014/main" id="{5F937226-80C3-C9AF-A0F7-DC4529636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176" y="924517"/>
              <a:ext cx="3910438" cy="1871134"/>
            </a:xfrm>
            <a:custGeom>
              <a:avLst/>
              <a:gdLst>
                <a:gd name="T0" fmla="*/ 51 w 3724"/>
                <a:gd name="T1" fmla="*/ 0 h 2476"/>
                <a:gd name="T2" fmla="*/ 105 w 3724"/>
                <a:gd name="T3" fmla="*/ 37 h 2476"/>
                <a:gd name="T4" fmla="*/ 193 w 3724"/>
                <a:gd name="T5" fmla="*/ 58 h 2476"/>
                <a:gd name="T6" fmla="*/ 210 w 3724"/>
                <a:gd name="T7" fmla="*/ 95 h 2476"/>
                <a:gd name="T8" fmla="*/ 261 w 3724"/>
                <a:gd name="T9" fmla="*/ 115 h 2476"/>
                <a:gd name="T10" fmla="*/ 285 w 3724"/>
                <a:gd name="T11" fmla="*/ 132 h 2476"/>
                <a:gd name="T12" fmla="*/ 308 w 3724"/>
                <a:gd name="T13" fmla="*/ 190 h 2476"/>
                <a:gd name="T14" fmla="*/ 329 w 3724"/>
                <a:gd name="T15" fmla="*/ 210 h 2476"/>
                <a:gd name="T16" fmla="*/ 336 w 3724"/>
                <a:gd name="T17" fmla="*/ 268 h 2476"/>
                <a:gd name="T18" fmla="*/ 346 w 3724"/>
                <a:gd name="T19" fmla="*/ 309 h 2476"/>
                <a:gd name="T20" fmla="*/ 366 w 3724"/>
                <a:gd name="T21" fmla="*/ 349 h 2476"/>
                <a:gd name="T22" fmla="*/ 369 w 3724"/>
                <a:gd name="T23" fmla="*/ 448 h 2476"/>
                <a:gd name="T24" fmla="*/ 383 w 3724"/>
                <a:gd name="T25" fmla="*/ 509 h 2476"/>
                <a:gd name="T26" fmla="*/ 390 w 3724"/>
                <a:gd name="T27" fmla="*/ 692 h 2476"/>
                <a:gd name="T28" fmla="*/ 403 w 3724"/>
                <a:gd name="T29" fmla="*/ 774 h 2476"/>
                <a:gd name="T30" fmla="*/ 407 w 3724"/>
                <a:gd name="T31" fmla="*/ 885 h 2476"/>
                <a:gd name="T32" fmla="*/ 420 w 3724"/>
                <a:gd name="T33" fmla="*/ 906 h 2476"/>
                <a:gd name="T34" fmla="*/ 427 w 3724"/>
                <a:gd name="T35" fmla="*/ 977 h 2476"/>
                <a:gd name="T36" fmla="*/ 441 w 3724"/>
                <a:gd name="T37" fmla="*/ 1025 h 2476"/>
                <a:gd name="T38" fmla="*/ 444 w 3724"/>
                <a:gd name="T39" fmla="*/ 1119 h 2476"/>
                <a:gd name="T40" fmla="*/ 458 w 3724"/>
                <a:gd name="T41" fmla="*/ 1147 h 2476"/>
                <a:gd name="T42" fmla="*/ 464 w 3724"/>
                <a:gd name="T43" fmla="*/ 1221 h 2476"/>
                <a:gd name="T44" fmla="*/ 488 w 3724"/>
                <a:gd name="T45" fmla="*/ 1248 h 2476"/>
                <a:gd name="T46" fmla="*/ 549 w 3724"/>
                <a:gd name="T47" fmla="*/ 1276 h 2476"/>
                <a:gd name="T48" fmla="*/ 580 w 3724"/>
                <a:gd name="T49" fmla="*/ 1299 h 2476"/>
                <a:gd name="T50" fmla="*/ 631 w 3724"/>
                <a:gd name="T51" fmla="*/ 1354 h 2476"/>
                <a:gd name="T52" fmla="*/ 651 w 3724"/>
                <a:gd name="T53" fmla="*/ 1408 h 2476"/>
                <a:gd name="T54" fmla="*/ 654 w 3724"/>
                <a:gd name="T55" fmla="*/ 1462 h 2476"/>
                <a:gd name="T56" fmla="*/ 685 w 3724"/>
                <a:gd name="T57" fmla="*/ 1489 h 2476"/>
                <a:gd name="T58" fmla="*/ 698 w 3724"/>
                <a:gd name="T59" fmla="*/ 1513 h 2476"/>
                <a:gd name="T60" fmla="*/ 712 w 3724"/>
                <a:gd name="T61" fmla="*/ 1543 h 2476"/>
                <a:gd name="T62" fmla="*/ 729 w 3724"/>
                <a:gd name="T63" fmla="*/ 1628 h 2476"/>
                <a:gd name="T64" fmla="*/ 749 w 3724"/>
                <a:gd name="T65" fmla="*/ 1659 h 2476"/>
                <a:gd name="T66" fmla="*/ 756 w 3724"/>
                <a:gd name="T67" fmla="*/ 1781 h 2476"/>
                <a:gd name="T68" fmla="*/ 804 w 3724"/>
                <a:gd name="T69" fmla="*/ 1811 h 2476"/>
                <a:gd name="T70" fmla="*/ 871 w 3724"/>
                <a:gd name="T71" fmla="*/ 1876 h 2476"/>
                <a:gd name="T72" fmla="*/ 902 w 3724"/>
                <a:gd name="T73" fmla="*/ 1910 h 2476"/>
                <a:gd name="T74" fmla="*/ 946 w 3724"/>
                <a:gd name="T75" fmla="*/ 1981 h 2476"/>
                <a:gd name="T76" fmla="*/ 1044 w 3724"/>
                <a:gd name="T77" fmla="*/ 2015 h 2476"/>
                <a:gd name="T78" fmla="*/ 1126 w 3724"/>
                <a:gd name="T79" fmla="*/ 2015 h 2476"/>
                <a:gd name="T80" fmla="*/ 1156 w 3724"/>
                <a:gd name="T81" fmla="*/ 2056 h 2476"/>
                <a:gd name="T82" fmla="*/ 1306 w 3724"/>
                <a:gd name="T83" fmla="*/ 2100 h 2476"/>
                <a:gd name="T84" fmla="*/ 1584 w 3724"/>
                <a:gd name="T85" fmla="*/ 2151 h 2476"/>
                <a:gd name="T86" fmla="*/ 2004 w 3724"/>
                <a:gd name="T87" fmla="*/ 2249 h 2476"/>
                <a:gd name="T88" fmla="*/ 2109 w 3724"/>
                <a:gd name="T89" fmla="*/ 2303 h 2476"/>
                <a:gd name="T90" fmla="*/ 2252 w 3724"/>
                <a:gd name="T91" fmla="*/ 2303 h 2476"/>
                <a:gd name="T92" fmla="*/ 2717 w 3724"/>
                <a:gd name="T93" fmla="*/ 2381 h 2476"/>
                <a:gd name="T94" fmla="*/ 2944 w 3724"/>
                <a:gd name="T95" fmla="*/ 2476 h 2476"/>
                <a:gd name="T96" fmla="*/ 3724 w 3724"/>
                <a:gd name="T97" fmla="*/ 2476 h 2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24" h="2476">
                  <a:moveTo>
                    <a:pt x="0" y="0"/>
                  </a:moveTo>
                  <a:lnTo>
                    <a:pt x="7" y="0"/>
                  </a:lnTo>
                  <a:lnTo>
                    <a:pt x="51" y="0"/>
                  </a:lnTo>
                  <a:lnTo>
                    <a:pt x="51" y="20"/>
                  </a:lnTo>
                  <a:lnTo>
                    <a:pt x="105" y="20"/>
                  </a:lnTo>
                  <a:lnTo>
                    <a:pt x="105" y="37"/>
                  </a:lnTo>
                  <a:lnTo>
                    <a:pt x="163" y="37"/>
                  </a:lnTo>
                  <a:lnTo>
                    <a:pt x="163" y="58"/>
                  </a:lnTo>
                  <a:lnTo>
                    <a:pt x="193" y="58"/>
                  </a:lnTo>
                  <a:lnTo>
                    <a:pt x="193" y="75"/>
                  </a:lnTo>
                  <a:lnTo>
                    <a:pt x="210" y="75"/>
                  </a:lnTo>
                  <a:lnTo>
                    <a:pt x="210" y="95"/>
                  </a:lnTo>
                  <a:lnTo>
                    <a:pt x="247" y="95"/>
                  </a:lnTo>
                  <a:lnTo>
                    <a:pt x="247" y="115"/>
                  </a:lnTo>
                  <a:lnTo>
                    <a:pt x="261" y="115"/>
                  </a:lnTo>
                  <a:lnTo>
                    <a:pt x="278" y="115"/>
                  </a:lnTo>
                  <a:lnTo>
                    <a:pt x="278" y="132"/>
                  </a:lnTo>
                  <a:lnTo>
                    <a:pt x="285" y="132"/>
                  </a:lnTo>
                  <a:lnTo>
                    <a:pt x="285" y="153"/>
                  </a:lnTo>
                  <a:lnTo>
                    <a:pt x="308" y="153"/>
                  </a:lnTo>
                  <a:lnTo>
                    <a:pt x="308" y="190"/>
                  </a:lnTo>
                  <a:lnTo>
                    <a:pt x="315" y="190"/>
                  </a:lnTo>
                  <a:lnTo>
                    <a:pt x="315" y="210"/>
                  </a:lnTo>
                  <a:lnTo>
                    <a:pt x="329" y="210"/>
                  </a:lnTo>
                  <a:lnTo>
                    <a:pt x="329" y="251"/>
                  </a:lnTo>
                  <a:lnTo>
                    <a:pt x="336" y="251"/>
                  </a:lnTo>
                  <a:lnTo>
                    <a:pt x="336" y="268"/>
                  </a:lnTo>
                  <a:lnTo>
                    <a:pt x="339" y="268"/>
                  </a:lnTo>
                  <a:lnTo>
                    <a:pt x="346" y="268"/>
                  </a:lnTo>
                  <a:lnTo>
                    <a:pt x="346" y="309"/>
                  </a:lnTo>
                  <a:lnTo>
                    <a:pt x="359" y="309"/>
                  </a:lnTo>
                  <a:lnTo>
                    <a:pt x="359" y="349"/>
                  </a:lnTo>
                  <a:lnTo>
                    <a:pt x="366" y="349"/>
                  </a:lnTo>
                  <a:lnTo>
                    <a:pt x="366" y="366"/>
                  </a:lnTo>
                  <a:lnTo>
                    <a:pt x="369" y="366"/>
                  </a:lnTo>
                  <a:lnTo>
                    <a:pt x="369" y="448"/>
                  </a:lnTo>
                  <a:lnTo>
                    <a:pt x="376" y="448"/>
                  </a:lnTo>
                  <a:lnTo>
                    <a:pt x="376" y="509"/>
                  </a:lnTo>
                  <a:lnTo>
                    <a:pt x="383" y="509"/>
                  </a:lnTo>
                  <a:lnTo>
                    <a:pt x="383" y="611"/>
                  </a:lnTo>
                  <a:lnTo>
                    <a:pt x="390" y="611"/>
                  </a:lnTo>
                  <a:lnTo>
                    <a:pt x="390" y="692"/>
                  </a:lnTo>
                  <a:lnTo>
                    <a:pt x="397" y="692"/>
                  </a:lnTo>
                  <a:lnTo>
                    <a:pt x="397" y="774"/>
                  </a:lnTo>
                  <a:lnTo>
                    <a:pt x="403" y="774"/>
                  </a:lnTo>
                  <a:lnTo>
                    <a:pt x="403" y="841"/>
                  </a:lnTo>
                  <a:lnTo>
                    <a:pt x="407" y="841"/>
                  </a:lnTo>
                  <a:lnTo>
                    <a:pt x="407" y="885"/>
                  </a:lnTo>
                  <a:lnTo>
                    <a:pt x="414" y="885"/>
                  </a:lnTo>
                  <a:lnTo>
                    <a:pt x="414" y="906"/>
                  </a:lnTo>
                  <a:lnTo>
                    <a:pt x="420" y="906"/>
                  </a:lnTo>
                  <a:lnTo>
                    <a:pt x="420" y="953"/>
                  </a:lnTo>
                  <a:lnTo>
                    <a:pt x="427" y="953"/>
                  </a:lnTo>
                  <a:lnTo>
                    <a:pt x="427" y="977"/>
                  </a:lnTo>
                  <a:lnTo>
                    <a:pt x="434" y="977"/>
                  </a:lnTo>
                  <a:lnTo>
                    <a:pt x="434" y="1025"/>
                  </a:lnTo>
                  <a:lnTo>
                    <a:pt x="441" y="1025"/>
                  </a:lnTo>
                  <a:lnTo>
                    <a:pt x="441" y="1048"/>
                  </a:lnTo>
                  <a:lnTo>
                    <a:pt x="444" y="1048"/>
                  </a:lnTo>
                  <a:lnTo>
                    <a:pt x="444" y="1119"/>
                  </a:lnTo>
                  <a:lnTo>
                    <a:pt x="451" y="1119"/>
                  </a:lnTo>
                  <a:lnTo>
                    <a:pt x="451" y="1147"/>
                  </a:lnTo>
                  <a:lnTo>
                    <a:pt x="458" y="1147"/>
                  </a:lnTo>
                  <a:lnTo>
                    <a:pt x="458" y="1170"/>
                  </a:lnTo>
                  <a:lnTo>
                    <a:pt x="464" y="1170"/>
                  </a:lnTo>
                  <a:lnTo>
                    <a:pt x="464" y="1221"/>
                  </a:lnTo>
                  <a:lnTo>
                    <a:pt x="481" y="1221"/>
                  </a:lnTo>
                  <a:lnTo>
                    <a:pt x="488" y="1221"/>
                  </a:lnTo>
                  <a:lnTo>
                    <a:pt x="488" y="1248"/>
                  </a:lnTo>
                  <a:lnTo>
                    <a:pt x="509" y="1248"/>
                  </a:lnTo>
                  <a:lnTo>
                    <a:pt x="509" y="1276"/>
                  </a:lnTo>
                  <a:lnTo>
                    <a:pt x="549" y="1276"/>
                  </a:lnTo>
                  <a:lnTo>
                    <a:pt x="549" y="1299"/>
                  </a:lnTo>
                  <a:lnTo>
                    <a:pt x="563" y="1299"/>
                  </a:lnTo>
                  <a:lnTo>
                    <a:pt x="580" y="1299"/>
                  </a:lnTo>
                  <a:lnTo>
                    <a:pt x="580" y="1326"/>
                  </a:lnTo>
                  <a:lnTo>
                    <a:pt x="631" y="1326"/>
                  </a:lnTo>
                  <a:lnTo>
                    <a:pt x="631" y="1354"/>
                  </a:lnTo>
                  <a:lnTo>
                    <a:pt x="644" y="1354"/>
                  </a:lnTo>
                  <a:lnTo>
                    <a:pt x="644" y="1408"/>
                  </a:lnTo>
                  <a:lnTo>
                    <a:pt x="651" y="1408"/>
                  </a:lnTo>
                  <a:lnTo>
                    <a:pt x="651" y="1435"/>
                  </a:lnTo>
                  <a:lnTo>
                    <a:pt x="654" y="1435"/>
                  </a:lnTo>
                  <a:lnTo>
                    <a:pt x="654" y="1462"/>
                  </a:lnTo>
                  <a:lnTo>
                    <a:pt x="675" y="1462"/>
                  </a:lnTo>
                  <a:lnTo>
                    <a:pt x="675" y="1489"/>
                  </a:lnTo>
                  <a:lnTo>
                    <a:pt x="685" y="1489"/>
                  </a:lnTo>
                  <a:lnTo>
                    <a:pt x="685" y="1513"/>
                  </a:lnTo>
                  <a:lnTo>
                    <a:pt x="692" y="1513"/>
                  </a:lnTo>
                  <a:lnTo>
                    <a:pt x="698" y="1513"/>
                  </a:lnTo>
                  <a:lnTo>
                    <a:pt x="705" y="1513"/>
                  </a:lnTo>
                  <a:lnTo>
                    <a:pt x="705" y="1543"/>
                  </a:lnTo>
                  <a:lnTo>
                    <a:pt x="712" y="1543"/>
                  </a:lnTo>
                  <a:lnTo>
                    <a:pt x="712" y="1571"/>
                  </a:lnTo>
                  <a:lnTo>
                    <a:pt x="729" y="1571"/>
                  </a:lnTo>
                  <a:lnTo>
                    <a:pt x="729" y="1628"/>
                  </a:lnTo>
                  <a:lnTo>
                    <a:pt x="743" y="1628"/>
                  </a:lnTo>
                  <a:lnTo>
                    <a:pt x="743" y="1659"/>
                  </a:lnTo>
                  <a:lnTo>
                    <a:pt x="749" y="1659"/>
                  </a:lnTo>
                  <a:lnTo>
                    <a:pt x="749" y="1720"/>
                  </a:lnTo>
                  <a:lnTo>
                    <a:pt x="756" y="1720"/>
                  </a:lnTo>
                  <a:lnTo>
                    <a:pt x="756" y="1781"/>
                  </a:lnTo>
                  <a:lnTo>
                    <a:pt x="787" y="1781"/>
                  </a:lnTo>
                  <a:lnTo>
                    <a:pt x="787" y="1811"/>
                  </a:lnTo>
                  <a:lnTo>
                    <a:pt x="804" y="1811"/>
                  </a:lnTo>
                  <a:lnTo>
                    <a:pt x="810" y="1811"/>
                  </a:lnTo>
                  <a:lnTo>
                    <a:pt x="810" y="1876"/>
                  </a:lnTo>
                  <a:lnTo>
                    <a:pt x="871" y="1876"/>
                  </a:lnTo>
                  <a:lnTo>
                    <a:pt x="871" y="1910"/>
                  </a:lnTo>
                  <a:lnTo>
                    <a:pt x="885" y="1910"/>
                  </a:lnTo>
                  <a:lnTo>
                    <a:pt x="902" y="1910"/>
                  </a:lnTo>
                  <a:lnTo>
                    <a:pt x="902" y="1947"/>
                  </a:lnTo>
                  <a:lnTo>
                    <a:pt x="946" y="1947"/>
                  </a:lnTo>
                  <a:lnTo>
                    <a:pt x="946" y="1981"/>
                  </a:lnTo>
                  <a:lnTo>
                    <a:pt x="1007" y="1981"/>
                  </a:lnTo>
                  <a:lnTo>
                    <a:pt x="1044" y="1981"/>
                  </a:lnTo>
                  <a:lnTo>
                    <a:pt x="1044" y="2015"/>
                  </a:lnTo>
                  <a:lnTo>
                    <a:pt x="1051" y="2015"/>
                  </a:lnTo>
                  <a:lnTo>
                    <a:pt x="1082" y="2015"/>
                  </a:lnTo>
                  <a:lnTo>
                    <a:pt x="1126" y="2015"/>
                  </a:lnTo>
                  <a:lnTo>
                    <a:pt x="1126" y="2056"/>
                  </a:lnTo>
                  <a:lnTo>
                    <a:pt x="1133" y="2056"/>
                  </a:lnTo>
                  <a:lnTo>
                    <a:pt x="1156" y="2056"/>
                  </a:lnTo>
                  <a:lnTo>
                    <a:pt x="1156" y="2100"/>
                  </a:lnTo>
                  <a:lnTo>
                    <a:pt x="1224" y="2100"/>
                  </a:lnTo>
                  <a:lnTo>
                    <a:pt x="1306" y="2100"/>
                  </a:lnTo>
                  <a:lnTo>
                    <a:pt x="1312" y="2100"/>
                  </a:lnTo>
                  <a:lnTo>
                    <a:pt x="1312" y="2151"/>
                  </a:lnTo>
                  <a:lnTo>
                    <a:pt x="1584" y="2151"/>
                  </a:lnTo>
                  <a:lnTo>
                    <a:pt x="1584" y="2202"/>
                  </a:lnTo>
                  <a:lnTo>
                    <a:pt x="2004" y="2202"/>
                  </a:lnTo>
                  <a:lnTo>
                    <a:pt x="2004" y="2249"/>
                  </a:lnTo>
                  <a:lnTo>
                    <a:pt x="2028" y="2249"/>
                  </a:lnTo>
                  <a:lnTo>
                    <a:pt x="2109" y="2249"/>
                  </a:lnTo>
                  <a:lnTo>
                    <a:pt x="2109" y="2303"/>
                  </a:lnTo>
                  <a:lnTo>
                    <a:pt x="2157" y="2303"/>
                  </a:lnTo>
                  <a:lnTo>
                    <a:pt x="2171" y="2303"/>
                  </a:lnTo>
                  <a:lnTo>
                    <a:pt x="2252" y="2303"/>
                  </a:lnTo>
                  <a:lnTo>
                    <a:pt x="2703" y="2303"/>
                  </a:lnTo>
                  <a:lnTo>
                    <a:pt x="2703" y="2381"/>
                  </a:lnTo>
                  <a:lnTo>
                    <a:pt x="2717" y="2381"/>
                  </a:lnTo>
                  <a:lnTo>
                    <a:pt x="2815" y="2381"/>
                  </a:lnTo>
                  <a:lnTo>
                    <a:pt x="2815" y="2476"/>
                  </a:lnTo>
                  <a:lnTo>
                    <a:pt x="2944" y="2476"/>
                  </a:lnTo>
                  <a:lnTo>
                    <a:pt x="3242" y="2476"/>
                  </a:lnTo>
                  <a:lnTo>
                    <a:pt x="3693" y="2476"/>
                  </a:lnTo>
                  <a:lnTo>
                    <a:pt x="3724" y="2476"/>
                  </a:lnTo>
                </a:path>
              </a:pathLst>
            </a:custGeom>
            <a:noFill/>
            <a:ln w="22225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58" name="Line 708">
              <a:extLst>
                <a:ext uri="{FF2B5EF4-FFF2-40B4-BE49-F238E27FC236}">
                  <a16:creationId xmlns:a16="http://schemas.microsoft.com/office/drawing/2014/main" id="{B7433F4A-9292-D6FF-CBCC-2569A80AF7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3004" y="929862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59" name="Line 709">
              <a:extLst>
                <a:ext uri="{FF2B5EF4-FFF2-40B4-BE49-F238E27FC236}">
                  <a16:creationId xmlns:a16="http://schemas.microsoft.com/office/drawing/2014/main" id="{D1A138DA-F076-A9C8-7D28-F5DFA1093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644" y="908478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0" name="Line 710">
              <a:extLst>
                <a:ext uri="{FF2B5EF4-FFF2-40B4-BE49-F238E27FC236}">
                  <a16:creationId xmlns:a16="http://schemas.microsoft.com/office/drawing/2014/main" id="{0D2BDB96-C48F-BFE5-F352-AF50122B8C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3004" y="929862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1" name="Line 711">
              <a:extLst>
                <a:ext uri="{FF2B5EF4-FFF2-40B4-BE49-F238E27FC236}">
                  <a16:creationId xmlns:a16="http://schemas.microsoft.com/office/drawing/2014/main" id="{8204E3D6-521D-9770-FC00-7107BDEEFF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644" y="908478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2" name="Line 712">
              <a:extLst>
                <a:ext uri="{FF2B5EF4-FFF2-40B4-BE49-F238E27FC236}">
                  <a16:creationId xmlns:a16="http://schemas.microsoft.com/office/drawing/2014/main" id="{94152BDF-8982-3118-109D-BE918FB2F5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3004" y="929862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3" name="Line 713">
              <a:extLst>
                <a:ext uri="{FF2B5EF4-FFF2-40B4-BE49-F238E27FC236}">
                  <a16:creationId xmlns:a16="http://schemas.microsoft.com/office/drawing/2014/main" id="{A26BA3CB-F9F7-09A0-FEE8-B500C3E964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644" y="908478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4" name="Line 714">
              <a:extLst>
                <a:ext uri="{FF2B5EF4-FFF2-40B4-BE49-F238E27FC236}">
                  <a16:creationId xmlns:a16="http://schemas.microsoft.com/office/drawing/2014/main" id="{C798336C-947A-38CF-D911-65118AD65E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3004" y="929862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5" name="Line 715">
              <a:extLst>
                <a:ext uri="{FF2B5EF4-FFF2-40B4-BE49-F238E27FC236}">
                  <a16:creationId xmlns:a16="http://schemas.microsoft.com/office/drawing/2014/main" id="{97F16374-5D6B-26A9-179F-44DCB03D5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644" y="908478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6" name="Line 716">
              <a:extLst>
                <a:ext uri="{FF2B5EF4-FFF2-40B4-BE49-F238E27FC236}">
                  <a16:creationId xmlns:a16="http://schemas.microsoft.com/office/drawing/2014/main" id="{798DE0FA-A95D-25AB-3BF5-ED23EF60ED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3004" y="929862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7" name="Line 717">
              <a:extLst>
                <a:ext uri="{FF2B5EF4-FFF2-40B4-BE49-F238E27FC236}">
                  <a16:creationId xmlns:a16="http://schemas.microsoft.com/office/drawing/2014/main" id="{E8945885-D4EA-7A66-52EF-50253C135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644" y="908478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8" name="Line 718">
              <a:extLst>
                <a:ext uri="{FF2B5EF4-FFF2-40B4-BE49-F238E27FC236}">
                  <a16:creationId xmlns:a16="http://schemas.microsoft.com/office/drawing/2014/main" id="{582C0D7D-AAB1-A5EA-3117-1D2D4609D1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3004" y="929862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9" name="Line 719">
              <a:extLst>
                <a:ext uri="{FF2B5EF4-FFF2-40B4-BE49-F238E27FC236}">
                  <a16:creationId xmlns:a16="http://schemas.microsoft.com/office/drawing/2014/main" id="{35E02031-115D-3C31-0282-9B175D637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644" y="908478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0" name="Line 720">
              <a:extLst>
                <a:ext uri="{FF2B5EF4-FFF2-40B4-BE49-F238E27FC236}">
                  <a16:creationId xmlns:a16="http://schemas.microsoft.com/office/drawing/2014/main" id="{C17D4DCA-A665-F515-A858-C828A71A2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3004" y="929862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1" name="Line 721">
              <a:extLst>
                <a:ext uri="{FF2B5EF4-FFF2-40B4-BE49-F238E27FC236}">
                  <a16:creationId xmlns:a16="http://schemas.microsoft.com/office/drawing/2014/main" id="{0B620243-7DAA-03F2-1091-0B28D50C41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644" y="908478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2" name="Line 722">
              <a:extLst>
                <a:ext uri="{FF2B5EF4-FFF2-40B4-BE49-F238E27FC236}">
                  <a16:creationId xmlns:a16="http://schemas.microsoft.com/office/drawing/2014/main" id="{FE89AB1D-6BC4-CF19-0AD6-E7829D136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3004" y="929862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3" name="Line 723">
              <a:extLst>
                <a:ext uri="{FF2B5EF4-FFF2-40B4-BE49-F238E27FC236}">
                  <a16:creationId xmlns:a16="http://schemas.microsoft.com/office/drawing/2014/main" id="{9FF31577-2EE7-CC81-B7F7-DD3395E4CC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644" y="908478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4" name="Line 724">
              <a:extLst>
                <a:ext uri="{FF2B5EF4-FFF2-40B4-BE49-F238E27FC236}">
                  <a16:creationId xmlns:a16="http://schemas.microsoft.com/office/drawing/2014/main" id="{429FBA04-B975-B490-6186-21AA833859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9862" y="992234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5" name="Line 725">
              <a:extLst>
                <a:ext uri="{FF2B5EF4-FFF2-40B4-BE49-F238E27FC236}">
                  <a16:creationId xmlns:a16="http://schemas.microsoft.com/office/drawing/2014/main" id="{2F9298E1-4251-E70B-5BB0-3B1D5F528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9503" y="974414"/>
              <a:ext cx="0" cy="37422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6" name="Line 726">
              <a:extLst>
                <a:ext uri="{FF2B5EF4-FFF2-40B4-BE49-F238E27FC236}">
                  <a16:creationId xmlns:a16="http://schemas.microsoft.com/office/drawing/2014/main" id="{C7D7DE8B-1FAF-C284-EC24-B053D3B661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8331" y="999362"/>
              <a:ext cx="52929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7" name="Line 727">
              <a:extLst>
                <a:ext uri="{FF2B5EF4-FFF2-40B4-BE49-F238E27FC236}">
                  <a16:creationId xmlns:a16="http://schemas.microsoft.com/office/drawing/2014/main" id="{32FC405E-9F37-7B76-755B-0B60FF5611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1620" y="977978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8" name="Line 728">
              <a:extLst>
                <a:ext uri="{FF2B5EF4-FFF2-40B4-BE49-F238E27FC236}">
                  <a16:creationId xmlns:a16="http://schemas.microsoft.com/office/drawing/2014/main" id="{2D186EDB-7D1C-29C8-5267-531726466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0088" y="1054604"/>
              <a:ext cx="5293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9" name="Line 729">
              <a:extLst>
                <a:ext uri="{FF2B5EF4-FFF2-40B4-BE49-F238E27FC236}">
                  <a16:creationId xmlns:a16="http://schemas.microsoft.com/office/drawing/2014/main" id="{EB6C5623-EB75-A3F2-41C9-EB964997F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612" y="1035003"/>
              <a:ext cx="0" cy="40986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0" name="Line 730">
              <a:extLst>
                <a:ext uri="{FF2B5EF4-FFF2-40B4-BE49-F238E27FC236}">
                  <a16:creationId xmlns:a16="http://schemas.microsoft.com/office/drawing/2014/main" id="{C164CB6B-A30A-5DAA-9336-364B5DA9D0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0088" y="1054604"/>
              <a:ext cx="5293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1" name="Line 731">
              <a:extLst>
                <a:ext uri="{FF2B5EF4-FFF2-40B4-BE49-F238E27FC236}">
                  <a16:creationId xmlns:a16="http://schemas.microsoft.com/office/drawing/2014/main" id="{ECA8D2CB-3E70-8848-0719-EA8A486AA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612" y="1035003"/>
              <a:ext cx="0" cy="40986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2" name="Line 732">
              <a:extLst>
                <a:ext uri="{FF2B5EF4-FFF2-40B4-BE49-F238E27FC236}">
                  <a16:creationId xmlns:a16="http://schemas.microsoft.com/office/drawing/2014/main" id="{E50FE096-5EDF-45D5-507A-376AB5FEBE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0088" y="1054604"/>
              <a:ext cx="5293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3" name="Line 733">
              <a:extLst>
                <a:ext uri="{FF2B5EF4-FFF2-40B4-BE49-F238E27FC236}">
                  <a16:creationId xmlns:a16="http://schemas.microsoft.com/office/drawing/2014/main" id="{AC43B6DD-9982-49A1-1B5F-0D57AB637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612" y="1035003"/>
              <a:ext cx="0" cy="40986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4" name="Line 734">
              <a:extLst>
                <a:ext uri="{FF2B5EF4-FFF2-40B4-BE49-F238E27FC236}">
                  <a16:creationId xmlns:a16="http://schemas.microsoft.com/office/drawing/2014/main" id="{1D1D4A41-5F40-5DD5-FD39-229D845307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675" y="1109848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5" name="Line 735">
              <a:extLst>
                <a:ext uri="{FF2B5EF4-FFF2-40B4-BE49-F238E27FC236}">
                  <a16:creationId xmlns:a16="http://schemas.microsoft.com/office/drawing/2014/main" id="{ACA06E72-BE74-E50B-308B-CDC5CA024C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198" y="1088464"/>
              <a:ext cx="0" cy="37422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6" name="Line 736">
              <a:extLst>
                <a:ext uri="{FF2B5EF4-FFF2-40B4-BE49-F238E27FC236}">
                  <a16:creationId xmlns:a16="http://schemas.microsoft.com/office/drawing/2014/main" id="{3E01858D-1B28-AC0B-0F3A-25AD7BEEA5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7026" y="1133014"/>
              <a:ext cx="57165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7" name="Line 737">
              <a:extLst>
                <a:ext uri="{FF2B5EF4-FFF2-40B4-BE49-F238E27FC236}">
                  <a16:creationId xmlns:a16="http://schemas.microsoft.com/office/drawing/2014/main" id="{0BDAD0C0-F012-0678-1472-FEA60328E3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4550" y="1111629"/>
              <a:ext cx="0" cy="37423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8" name="Line 738">
              <a:extLst>
                <a:ext uri="{FF2B5EF4-FFF2-40B4-BE49-F238E27FC236}">
                  <a16:creationId xmlns:a16="http://schemas.microsoft.com/office/drawing/2014/main" id="{C7358D26-5CDF-E9AB-2386-BAAC7B4F65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198" y="1250628"/>
              <a:ext cx="5293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9" name="Line 739">
              <a:extLst>
                <a:ext uri="{FF2B5EF4-FFF2-40B4-BE49-F238E27FC236}">
                  <a16:creationId xmlns:a16="http://schemas.microsoft.com/office/drawing/2014/main" id="{E41AD4F3-C8B2-28FA-DB6E-81036C3C8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7838" y="1234590"/>
              <a:ext cx="0" cy="37422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90" name="Line 740">
              <a:extLst>
                <a:ext uri="{FF2B5EF4-FFF2-40B4-BE49-F238E27FC236}">
                  <a16:creationId xmlns:a16="http://schemas.microsoft.com/office/drawing/2014/main" id="{814D8122-00D1-A2A4-8BFA-EC973EA2B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4550" y="1270231"/>
              <a:ext cx="55047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91" name="Line 741">
              <a:extLst>
                <a:ext uri="{FF2B5EF4-FFF2-40B4-BE49-F238E27FC236}">
                  <a16:creationId xmlns:a16="http://schemas.microsoft.com/office/drawing/2014/main" id="{53A15976-13FB-D6E9-14B9-D743514F6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9956" y="1248847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92" name="Line 742">
              <a:extLst>
                <a:ext uri="{FF2B5EF4-FFF2-40B4-BE49-F238E27FC236}">
                  <a16:creationId xmlns:a16="http://schemas.microsoft.com/office/drawing/2014/main" id="{F7A74135-82F1-8CAD-AD1B-27AC2A7E3B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3604" y="1293397"/>
              <a:ext cx="57165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93" name="Line 743">
              <a:extLst>
                <a:ext uri="{FF2B5EF4-FFF2-40B4-BE49-F238E27FC236}">
                  <a16:creationId xmlns:a16="http://schemas.microsoft.com/office/drawing/2014/main" id="{E50E50B2-64BB-4E6F-0F11-6365C6175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1128" y="1277359"/>
              <a:ext cx="0" cy="37422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94" name="Line 744">
              <a:extLst>
                <a:ext uri="{FF2B5EF4-FFF2-40B4-BE49-F238E27FC236}">
                  <a16:creationId xmlns:a16="http://schemas.microsoft.com/office/drawing/2014/main" id="{29EA171E-066F-F756-401A-0759F04B5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9104" y="1382498"/>
              <a:ext cx="57165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95" name="Line 745">
              <a:extLst>
                <a:ext uri="{FF2B5EF4-FFF2-40B4-BE49-F238E27FC236}">
                  <a16:creationId xmlns:a16="http://schemas.microsoft.com/office/drawing/2014/main" id="{EAE58D5F-9A91-9265-6F84-81697E8AF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6628" y="1362897"/>
              <a:ext cx="0" cy="40986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96" name="Line 746">
              <a:extLst>
                <a:ext uri="{FF2B5EF4-FFF2-40B4-BE49-F238E27FC236}">
                  <a16:creationId xmlns:a16="http://schemas.microsoft.com/office/drawing/2014/main" id="{2F8E1BBD-3A6E-9DC8-D699-0BE6D58E9A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846" y="1412793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97" name="Line 747">
              <a:extLst>
                <a:ext uri="{FF2B5EF4-FFF2-40B4-BE49-F238E27FC236}">
                  <a16:creationId xmlns:a16="http://schemas.microsoft.com/office/drawing/2014/main" id="{9ED46F44-747E-A3FD-91DA-10C0913D07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0369" y="1393191"/>
              <a:ext cx="0" cy="37423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98" name="Line 748">
              <a:extLst>
                <a:ext uri="{FF2B5EF4-FFF2-40B4-BE49-F238E27FC236}">
                  <a16:creationId xmlns:a16="http://schemas.microsoft.com/office/drawing/2014/main" id="{03C8BCCF-49B1-50E1-A71C-C3D4B7154D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9424" y="1441306"/>
              <a:ext cx="55047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99" name="Line 749">
              <a:extLst>
                <a:ext uri="{FF2B5EF4-FFF2-40B4-BE49-F238E27FC236}">
                  <a16:creationId xmlns:a16="http://schemas.microsoft.com/office/drawing/2014/main" id="{EC25D42B-5D52-8122-0EE1-3C79AB2557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6947" y="1419922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00" name="Line 750">
              <a:extLst>
                <a:ext uri="{FF2B5EF4-FFF2-40B4-BE49-F238E27FC236}">
                  <a16:creationId xmlns:a16="http://schemas.microsoft.com/office/drawing/2014/main" id="{72CFA679-65A5-25AA-347A-ACD1EE86C9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9424" y="1441306"/>
              <a:ext cx="55047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01" name="Line 751">
              <a:extLst>
                <a:ext uri="{FF2B5EF4-FFF2-40B4-BE49-F238E27FC236}">
                  <a16:creationId xmlns:a16="http://schemas.microsoft.com/office/drawing/2014/main" id="{E4A52D89-8CAF-E9DF-5AF1-C3D917FA4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6947" y="1419922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02" name="Line 752">
              <a:extLst>
                <a:ext uri="{FF2B5EF4-FFF2-40B4-BE49-F238E27FC236}">
                  <a16:creationId xmlns:a16="http://schemas.microsoft.com/office/drawing/2014/main" id="{E06D6EC6-502B-B7C7-25C4-81B1C064D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5775" y="1448434"/>
              <a:ext cx="57165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03" name="Line 753">
              <a:extLst>
                <a:ext uri="{FF2B5EF4-FFF2-40B4-BE49-F238E27FC236}">
                  <a16:creationId xmlns:a16="http://schemas.microsoft.com/office/drawing/2014/main" id="{B3A004C9-9FD8-02C5-2C56-695EDB2E6A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5416" y="1427050"/>
              <a:ext cx="0" cy="40986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04" name="Line 754">
              <a:extLst>
                <a:ext uri="{FF2B5EF4-FFF2-40B4-BE49-F238E27FC236}">
                  <a16:creationId xmlns:a16="http://schemas.microsoft.com/office/drawing/2014/main" id="{9382F29B-A557-ADD0-B95F-0AB8B407B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0596" y="1460908"/>
              <a:ext cx="52929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05" name="Line 755">
              <a:extLst>
                <a:ext uri="{FF2B5EF4-FFF2-40B4-BE49-F238E27FC236}">
                  <a16:creationId xmlns:a16="http://schemas.microsoft.com/office/drawing/2014/main" id="{B21E1109-A070-1F94-29C1-7DFAA38E11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8119" y="1439523"/>
              <a:ext cx="0" cy="4098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06" name="Line 756">
              <a:extLst>
                <a:ext uri="{FF2B5EF4-FFF2-40B4-BE49-F238E27FC236}">
                  <a16:creationId xmlns:a16="http://schemas.microsoft.com/office/drawing/2014/main" id="{03F4FC95-D484-07EF-ED78-24B25D2125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6947" y="1460908"/>
              <a:ext cx="5293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07" name="Line 757">
              <a:extLst>
                <a:ext uri="{FF2B5EF4-FFF2-40B4-BE49-F238E27FC236}">
                  <a16:creationId xmlns:a16="http://schemas.microsoft.com/office/drawing/2014/main" id="{AB994869-3A10-CF80-FB45-85410E4CB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353" y="1439523"/>
              <a:ext cx="0" cy="4098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08" name="Line 758">
              <a:extLst>
                <a:ext uri="{FF2B5EF4-FFF2-40B4-BE49-F238E27FC236}">
                  <a16:creationId xmlns:a16="http://schemas.microsoft.com/office/drawing/2014/main" id="{1D7C7930-91A4-EE76-C8BB-895466944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6002" y="1473383"/>
              <a:ext cx="55047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09" name="Line 759">
              <a:extLst>
                <a:ext uri="{FF2B5EF4-FFF2-40B4-BE49-F238E27FC236}">
                  <a16:creationId xmlns:a16="http://schemas.microsoft.com/office/drawing/2014/main" id="{52EFF631-18C2-A200-E9CA-3D34C03C4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3525" y="1451998"/>
              <a:ext cx="0" cy="39205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10" name="Line 760">
              <a:extLst>
                <a:ext uri="{FF2B5EF4-FFF2-40B4-BE49-F238E27FC236}">
                  <a16:creationId xmlns:a16="http://schemas.microsoft.com/office/drawing/2014/main" id="{B8A00938-4E68-93FB-25A4-EC89D94E6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6002" y="1473383"/>
              <a:ext cx="55047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11" name="Line 761">
              <a:extLst>
                <a:ext uri="{FF2B5EF4-FFF2-40B4-BE49-F238E27FC236}">
                  <a16:creationId xmlns:a16="http://schemas.microsoft.com/office/drawing/2014/main" id="{A906B185-8EC4-8AD5-5651-4E98C3220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3525" y="1451998"/>
              <a:ext cx="0" cy="39205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12" name="Line 762">
              <a:extLst>
                <a:ext uri="{FF2B5EF4-FFF2-40B4-BE49-F238E27FC236}">
                  <a16:creationId xmlns:a16="http://schemas.microsoft.com/office/drawing/2014/main" id="{84FDB04E-26D2-C36C-498B-C35B5F828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6002" y="1473383"/>
              <a:ext cx="55047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13" name="Line 763">
              <a:extLst>
                <a:ext uri="{FF2B5EF4-FFF2-40B4-BE49-F238E27FC236}">
                  <a16:creationId xmlns:a16="http://schemas.microsoft.com/office/drawing/2014/main" id="{D9012D2D-25A0-C649-8EE5-DA0B587A57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3525" y="1451998"/>
              <a:ext cx="0" cy="39205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14" name="Line 764">
              <a:extLst>
                <a:ext uri="{FF2B5EF4-FFF2-40B4-BE49-F238E27FC236}">
                  <a16:creationId xmlns:a16="http://schemas.microsoft.com/office/drawing/2014/main" id="{C3B97A10-09A9-3AF9-41BE-D803E31422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353" y="1476947"/>
              <a:ext cx="57165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15" name="Line 765">
              <a:extLst>
                <a:ext uri="{FF2B5EF4-FFF2-40B4-BE49-F238E27FC236}">
                  <a16:creationId xmlns:a16="http://schemas.microsoft.com/office/drawing/2014/main" id="{4DC12D00-5580-1A53-D7E1-A43A8D103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9877" y="1459126"/>
              <a:ext cx="0" cy="39205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16" name="Line 766">
              <a:extLst>
                <a:ext uri="{FF2B5EF4-FFF2-40B4-BE49-F238E27FC236}">
                  <a16:creationId xmlns:a16="http://schemas.microsoft.com/office/drawing/2014/main" id="{43EB26B1-16B3-CB6A-FA2C-54AAA55E0D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8705" y="1491203"/>
              <a:ext cx="52929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17" name="Line 767">
              <a:extLst>
                <a:ext uri="{FF2B5EF4-FFF2-40B4-BE49-F238E27FC236}">
                  <a16:creationId xmlns:a16="http://schemas.microsoft.com/office/drawing/2014/main" id="{3F01EBAE-4F59-498D-2960-3BFB34639C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6228" y="1471600"/>
              <a:ext cx="0" cy="40987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18" name="Line 768">
              <a:extLst>
                <a:ext uri="{FF2B5EF4-FFF2-40B4-BE49-F238E27FC236}">
                  <a16:creationId xmlns:a16="http://schemas.microsoft.com/office/drawing/2014/main" id="{F2F60B11-BC1B-BB4F-8326-54C2CC0776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5056" y="1503677"/>
              <a:ext cx="55047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19" name="Line 769">
              <a:extLst>
                <a:ext uri="{FF2B5EF4-FFF2-40B4-BE49-F238E27FC236}">
                  <a16:creationId xmlns:a16="http://schemas.microsoft.com/office/drawing/2014/main" id="{32549C0D-CAA1-39EE-FA68-9A5B893E1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0463" y="1484075"/>
              <a:ext cx="0" cy="37422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0" name="Line 770">
              <a:extLst>
                <a:ext uri="{FF2B5EF4-FFF2-40B4-BE49-F238E27FC236}">
                  <a16:creationId xmlns:a16="http://schemas.microsoft.com/office/drawing/2014/main" id="{B72B63F3-E9EE-9108-58E8-EA12081805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291" y="1509023"/>
              <a:ext cx="57165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1" name="Line 771">
              <a:extLst>
                <a:ext uri="{FF2B5EF4-FFF2-40B4-BE49-F238E27FC236}">
                  <a16:creationId xmlns:a16="http://schemas.microsoft.com/office/drawing/2014/main" id="{A3981743-751E-721A-273E-624590C1C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8931" y="1487639"/>
              <a:ext cx="0" cy="42769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2" name="Line 772">
              <a:extLst>
                <a:ext uri="{FF2B5EF4-FFF2-40B4-BE49-F238E27FC236}">
                  <a16:creationId xmlns:a16="http://schemas.microsoft.com/office/drawing/2014/main" id="{754570D1-438D-5E66-D054-045760B95C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4112" y="1521497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3" name="Line 773">
              <a:extLst>
                <a:ext uri="{FF2B5EF4-FFF2-40B4-BE49-F238E27FC236}">
                  <a16:creationId xmlns:a16="http://schemas.microsoft.com/office/drawing/2014/main" id="{3E46ED98-9DFF-E212-2EEF-B03BC14D0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1634" y="1501895"/>
              <a:ext cx="0" cy="40986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4" name="Line 774">
              <a:extLst>
                <a:ext uri="{FF2B5EF4-FFF2-40B4-BE49-F238E27FC236}">
                  <a16:creationId xmlns:a16="http://schemas.microsoft.com/office/drawing/2014/main" id="{E23851DD-C361-F90A-7996-C70D0BA22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8931" y="1535753"/>
              <a:ext cx="5293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5" name="Line 775">
              <a:extLst>
                <a:ext uri="{FF2B5EF4-FFF2-40B4-BE49-F238E27FC236}">
                  <a16:creationId xmlns:a16="http://schemas.microsoft.com/office/drawing/2014/main" id="{8928DB12-79DB-82C7-9739-25DF9AA817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2221" y="1514369"/>
              <a:ext cx="0" cy="37423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6" name="Line 776">
              <a:extLst>
                <a:ext uri="{FF2B5EF4-FFF2-40B4-BE49-F238E27FC236}">
                  <a16:creationId xmlns:a16="http://schemas.microsoft.com/office/drawing/2014/main" id="{A5A9C072-B56A-D5EE-8A1E-DF0BA6DB17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8931" y="1535753"/>
              <a:ext cx="52930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7" name="Line 777">
              <a:extLst>
                <a:ext uri="{FF2B5EF4-FFF2-40B4-BE49-F238E27FC236}">
                  <a16:creationId xmlns:a16="http://schemas.microsoft.com/office/drawing/2014/main" id="{DFA5C9BF-DBF9-090C-9448-153843D7A9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2221" y="1514369"/>
              <a:ext cx="0" cy="37423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8" name="Line 778">
              <a:extLst>
                <a:ext uri="{FF2B5EF4-FFF2-40B4-BE49-F238E27FC236}">
                  <a16:creationId xmlns:a16="http://schemas.microsoft.com/office/drawing/2014/main" id="{327C8DFE-852C-4B9D-213B-F919F05566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1275" y="1571394"/>
              <a:ext cx="57165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9" name="Line 779">
              <a:extLst>
                <a:ext uri="{FF2B5EF4-FFF2-40B4-BE49-F238E27FC236}">
                  <a16:creationId xmlns:a16="http://schemas.microsoft.com/office/drawing/2014/main" id="{B4B210E9-AC54-5AFF-36FB-82CE470DEC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799" y="1551792"/>
              <a:ext cx="0" cy="37422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0" name="Line 780">
              <a:extLst>
                <a:ext uri="{FF2B5EF4-FFF2-40B4-BE49-F238E27FC236}">
                  <a16:creationId xmlns:a16="http://schemas.microsoft.com/office/drawing/2014/main" id="{29BC6A1C-034F-6590-715C-9D46221FC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7627" y="1576740"/>
              <a:ext cx="57163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1" name="Line 781">
              <a:extLst>
                <a:ext uri="{FF2B5EF4-FFF2-40B4-BE49-F238E27FC236}">
                  <a16:creationId xmlns:a16="http://schemas.microsoft.com/office/drawing/2014/main" id="{77794AF7-6AD3-DF42-4647-EE427AC519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5150" y="1558920"/>
              <a:ext cx="0" cy="39205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2" name="Line 782">
              <a:extLst>
                <a:ext uri="{FF2B5EF4-FFF2-40B4-BE49-F238E27FC236}">
                  <a16:creationId xmlns:a16="http://schemas.microsoft.com/office/drawing/2014/main" id="{47985D98-07D4-BA93-967E-D188E81E6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1462" y="1648022"/>
              <a:ext cx="57165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9687" name="Group 984">
              <a:extLst>
                <a:ext uri="{FF2B5EF4-FFF2-40B4-BE49-F238E27FC236}">
                  <a16:creationId xmlns:a16="http://schemas.microsoft.com/office/drawing/2014/main" id="{6F5EB12C-BB06-2DB2-7D32-A2F8C6FF0C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2338" y="903678"/>
              <a:ext cx="4512392" cy="2008131"/>
              <a:chOff x="1930" y="291"/>
              <a:chExt cx="4298" cy="2656"/>
            </a:xfrm>
          </p:grpSpPr>
          <p:sp>
            <p:nvSpPr>
              <p:cNvPr id="937" name="Line 784">
                <a:extLst>
                  <a:ext uri="{FF2B5EF4-FFF2-40B4-BE49-F238E27FC236}">
                    <a16:creationId xmlns:a16="http://schemas.microsoft.com/office/drawing/2014/main" id="{DABB23CC-E6EC-D43F-F970-8F3A00FCC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4" y="1250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38" name="Line 785">
                <a:extLst>
                  <a:ext uri="{FF2B5EF4-FFF2-40B4-BE49-F238E27FC236}">
                    <a16:creationId xmlns:a16="http://schemas.microsoft.com/office/drawing/2014/main" id="{763E2046-9EB7-B0E2-BA4D-06FB27B7A0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5" y="127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39" name="Line 786">
                <a:extLst>
                  <a:ext uri="{FF2B5EF4-FFF2-40B4-BE49-F238E27FC236}">
                    <a16:creationId xmlns:a16="http://schemas.microsoft.com/office/drawing/2014/main" id="{FFA90600-CAF0-1484-1F98-AE68AEDF83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4" y="1250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0" name="Line 787">
                <a:extLst>
                  <a:ext uri="{FF2B5EF4-FFF2-40B4-BE49-F238E27FC236}">
                    <a16:creationId xmlns:a16="http://schemas.microsoft.com/office/drawing/2014/main" id="{73230D48-D81E-A4A7-66C2-30C5DB630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5" y="127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1" name="Line 788">
                <a:extLst>
                  <a:ext uri="{FF2B5EF4-FFF2-40B4-BE49-F238E27FC236}">
                    <a16:creationId xmlns:a16="http://schemas.microsoft.com/office/drawing/2014/main" id="{FA72946A-D081-CAC1-1489-5C036A27B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4" y="1250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2" name="Line 789">
                <a:extLst>
                  <a:ext uri="{FF2B5EF4-FFF2-40B4-BE49-F238E27FC236}">
                    <a16:creationId xmlns:a16="http://schemas.microsoft.com/office/drawing/2014/main" id="{71C0DB5F-DDB0-A464-9C28-6A4E8C322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1290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3" name="Line 790">
                <a:extLst>
                  <a:ext uri="{FF2B5EF4-FFF2-40B4-BE49-F238E27FC236}">
                    <a16:creationId xmlns:a16="http://schemas.microsoft.com/office/drawing/2014/main" id="{9636D561-2066-32F4-A297-82A75B414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6" y="1261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4" name="Line 791">
                <a:extLst>
                  <a:ext uri="{FF2B5EF4-FFF2-40B4-BE49-F238E27FC236}">
                    <a16:creationId xmlns:a16="http://schemas.microsoft.com/office/drawing/2014/main" id="{4492D17F-3B66-5E53-392E-5B576E0F5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4" y="131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5" name="Line 792">
                <a:extLst>
                  <a:ext uri="{FF2B5EF4-FFF2-40B4-BE49-F238E27FC236}">
                    <a16:creationId xmlns:a16="http://schemas.microsoft.com/office/drawing/2014/main" id="{0EA8700B-4247-FA67-9FC0-F809FC595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0" y="1290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6" name="Line 793">
                <a:extLst>
                  <a:ext uri="{FF2B5EF4-FFF2-40B4-BE49-F238E27FC236}">
                    <a16:creationId xmlns:a16="http://schemas.microsoft.com/office/drawing/2014/main" id="{E9C90B35-FFB4-8633-1F7A-6D7233CD5A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4" y="1358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7" name="Line 794">
                <a:extLst>
                  <a:ext uri="{FF2B5EF4-FFF2-40B4-BE49-F238E27FC236}">
                    <a16:creationId xmlns:a16="http://schemas.microsoft.com/office/drawing/2014/main" id="{32500472-0490-3CEA-02EA-37933AFF01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0" y="1332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8" name="Line 795">
                <a:extLst>
                  <a:ext uri="{FF2B5EF4-FFF2-40B4-BE49-F238E27FC236}">
                    <a16:creationId xmlns:a16="http://schemas.microsoft.com/office/drawing/2014/main" id="{92814186-435D-61D0-8150-F32E2ED1A2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4" y="1358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9" name="Line 796">
                <a:extLst>
                  <a:ext uri="{FF2B5EF4-FFF2-40B4-BE49-F238E27FC236}">
                    <a16:creationId xmlns:a16="http://schemas.microsoft.com/office/drawing/2014/main" id="{49F8C219-03AF-144F-78E8-BCCDC3CAA8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0" y="1332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0" name="Line 797">
                <a:extLst>
                  <a:ext uri="{FF2B5EF4-FFF2-40B4-BE49-F238E27FC236}">
                    <a16:creationId xmlns:a16="http://schemas.microsoft.com/office/drawing/2014/main" id="{57580F89-EBE1-77D2-FCAF-41618FCEEE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2" y="1407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1" name="Line 798">
                <a:extLst>
                  <a:ext uri="{FF2B5EF4-FFF2-40B4-BE49-F238E27FC236}">
                    <a16:creationId xmlns:a16="http://schemas.microsoft.com/office/drawing/2014/main" id="{165433B3-E77F-7AA7-A2AA-C8966E1DBD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1386"/>
                <a:ext cx="0" cy="4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2" name="Line 799">
                <a:extLst>
                  <a:ext uri="{FF2B5EF4-FFF2-40B4-BE49-F238E27FC236}">
                    <a16:creationId xmlns:a16="http://schemas.microsoft.com/office/drawing/2014/main" id="{A10E4592-AC5C-F638-9584-D7EC9D4AB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8" y="1407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3" name="Line 800">
                <a:extLst>
                  <a:ext uri="{FF2B5EF4-FFF2-40B4-BE49-F238E27FC236}">
                    <a16:creationId xmlns:a16="http://schemas.microsoft.com/office/drawing/2014/main" id="{DED33473-DAA0-9785-8ED1-21DED31532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5" y="1386"/>
                <a:ext cx="0" cy="4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4" name="Line 801">
                <a:extLst>
                  <a:ext uri="{FF2B5EF4-FFF2-40B4-BE49-F238E27FC236}">
                    <a16:creationId xmlns:a16="http://schemas.microsoft.com/office/drawing/2014/main" id="{71044401-8CAB-7312-1F30-33DD5EFBAD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141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5" name="Line 802">
                <a:extLst>
                  <a:ext uri="{FF2B5EF4-FFF2-40B4-BE49-F238E27FC236}">
                    <a16:creationId xmlns:a16="http://schemas.microsoft.com/office/drawing/2014/main" id="{D6E678D0-028C-DD98-D79E-6E13A7207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9" y="1391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6" name="Line 803">
                <a:extLst>
                  <a:ext uri="{FF2B5EF4-FFF2-40B4-BE49-F238E27FC236}">
                    <a16:creationId xmlns:a16="http://schemas.microsoft.com/office/drawing/2014/main" id="{11A9E051-CA9F-6F79-06A5-92C7701095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5" y="1436"/>
                <a:ext cx="5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7" name="Line 804">
                <a:extLst>
                  <a:ext uri="{FF2B5EF4-FFF2-40B4-BE49-F238E27FC236}">
                    <a16:creationId xmlns:a16="http://schemas.microsoft.com/office/drawing/2014/main" id="{7991F078-15C4-0E39-3C88-4B2CE7BD67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3" y="1407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8" name="Line 805">
                <a:extLst>
                  <a:ext uri="{FF2B5EF4-FFF2-40B4-BE49-F238E27FC236}">
                    <a16:creationId xmlns:a16="http://schemas.microsoft.com/office/drawing/2014/main" id="{0F0BB833-3589-D8BE-36BC-7566517F9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4" y="1476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9" name="Line 806">
                <a:extLst>
                  <a:ext uri="{FF2B5EF4-FFF2-40B4-BE49-F238E27FC236}">
                    <a16:creationId xmlns:a16="http://schemas.microsoft.com/office/drawing/2014/main" id="{95581D31-6A78-1306-E628-DA7C97A160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2" y="1448"/>
                <a:ext cx="0" cy="49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0" name="Line 807">
                <a:extLst>
                  <a:ext uri="{FF2B5EF4-FFF2-40B4-BE49-F238E27FC236}">
                    <a16:creationId xmlns:a16="http://schemas.microsoft.com/office/drawing/2014/main" id="{A20D2DBA-097F-386F-AE17-AB793E05F8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7" y="1499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1" name="Line 808">
                <a:extLst>
                  <a:ext uri="{FF2B5EF4-FFF2-40B4-BE49-F238E27FC236}">
                    <a16:creationId xmlns:a16="http://schemas.microsoft.com/office/drawing/2014/main" id="{E48F46E7-27EA-D26A-1D01-E9495EE46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9" y="1476"/>
                <a:ext cx="0" cy="49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2" name="Line 809">
                <a:extLst>
                  <a:ext uri="{FF2B5EF4-FFF2-40B4-BE49-F238E27FC236}">
                    <a16:creationId xmlns:a16="http://schemas.microsoft.com/office/drawing/2014/main" id="{C4C0E8F8-6F3C-3561-A2AE-6307BFD319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3" y="1591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3" name="Line 810">
                <a:extLst>
                  <a:ext uri="{FF2B5EF4-FFF2-40B4-BE49-F238E27FC236}">
                    <a16:creationId xmlns:a16="http://schemas.microsoft.com/office/drawing/2014/main" id="{C09461CA-7122-4333-289A-93901CC61C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2" y="1563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4" name="Line 811">
                <a:extLst>
                  <a:ext uri="{FF2B5EF4-FFF2-40B4-BE49-F238E27FC236}">
                    <a16:creationId xmlns:a16="http://schemas.microsoft.com/office/drawing/2014/main" id="{9A6EE3BE-19AD-5D47-D8A4-8AC43E9F01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8" y="1596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5" name="Line 812">
                <a:extLst>
                  <a:ext uri="{FF2B5EF4-FFF2-40B4-BE49-F238E27FC236}">
                    <a16:creationId xmlns:a16="http://schemas.microsoft.com/office/drawing/2014/main" id="{D3FA7CFA-A470-41CE-3898-201E5E8F3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6" y="1572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6" name="Line 813">
                <a:extLst>
                  <a:ext uri="{FF2B5EF4-FFF2-40B4-BE49-F238E27FC236}">
                    <a16:creationId xmlns:a16="http://schemas.microsoft.com/office/drawing/2014/main" id="{B94D6789-6B28-8D12-5A95-ADD8C44A8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2" y="1660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7" name="Line 814">
                <a:extLst>
                  <a:ext uri="{FF2B5EF4-FFF2-40B4-BE49-F238E27FC236}">
                    <a16:creationId xmlns:a16="http://schemas.microsoft.com/office/drawing/2014/main" id="{6AE3F2E5-BA31-90A5-01E2-D9FC815F5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8" y="1631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8" name="Line 815">
                <a:extLst>
                  <a:ext uri="{FF2B5EF4-FFF2-40B4-BE49-F238E27FC236}">
                    <a16:creationId xmlns:a16="http://schemas.microsoft.com/office/drawing/2014/main" id="{DA57B82B-2C65-05B1-9ED7-B3860F8F6D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8" y="1688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9" name="Line 816">
                <a:extLst>
                  <a:ext uri="{FF2B5EF4-FFF2-40B4-BE49-F238E27FC236}">
                    <a16:creationId xmlns:a16="http://schemas.microsoft.com/office/drawing/2014/main" id="{A2284E17-A128-CBF3-9266-A883F0802D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6" y="1660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0" name="Line 817">
                <a:extLst>
                  <a:ext uri="{FF2B5EF4-FFF2-40B4-BE49-F238E27FC236}">
                    <a16:creationId xmlns:a16="http://schemas.microsoft.com/office/drawing/2014/main" id="{D9D98E0E-7D92-B0F1-B6BF-2F2EA1572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6" y="1700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1" name="Line 818">
                <a:extLst>
                  <a:ext uri="{FF2B5EF4-FFF2-40B4-BE49-F238E27FC236}">
                    <a16:creationId xmlns:a16="http://schemas.microsoft.com/office/drawing/2014/main" id="{8AB7BA32-1C63-C12A-59FD-1DDC32A6E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2" y="1671"/>
                <a:ext cx="0" cy="4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2" name="Line 819">
                <a:extLst>
                  <a:ext uri="{FF2B5EF4-FFF2-40B4-BE49-F238E27FC236}">
                    <a16:creationId xmlns:a16="http://schemas.microsoft.com/office/drawing/2014/main" id="{FD9C76CC-8625-8E4C-2EE2-E1C6863221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0" y="1796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3" name="Line 820">
                <a:extLst>
                  <a:ext uri="{FF2B5EF4-FFF2-40B4-BE49-F238E27FC236}">
                    <a16:creationId xmlns:a16="http://schemas.microsoft.com/office/drawing/2014/main" id="{0578703B-705C-31EE-3741-7803E9BE8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7" y="1773"/>
                <a:ext cx="0" cy="49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4" name="Line 821">
                <a:extLst>
                  <a:ext uri="{FF2B5EF4-FFF2-40B4-BE49-F238E27FC236}">
                    <a16:creationId xmlns:a16="http://schemas.microsoft.com/office/drawing/2014/main" id="{49D86B9F-AA9B-96AE-075E-F7CBEE2174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7" y="1834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5" name="Line 822">
                <a:extLst>
                  <a:ext uri="{FF2B5EF4-FFF2-40B4-BE49-F238E27FC236}">
                    <a16:creationId xmlns:a16="http://schemas.microsoft.com/office/drawing/2014/main" id="{F4510511-138E-ED3F-A672-AD35C1509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3" y="1811"/>
                <a:ext cx="0" cy="49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6" name="Line 823">
                <a:extLst>
                  <a:ext uri="{FF2B5EF4-FFF2-40B4-BE49-F238E27FC236}">
                    <a16:creationId xmlns:a16="http://schemas.microsoft.com/office/drawing/2014/main" id="{A07FFEE6-E718-F63E-7418-462AD5BB5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1" y="183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7" name="Line 824">
                <a:extLst>
                  <a:ext uri="{FF2B5EF4-FFF2-40B4-BE49-F238E27FC236}">
                    <a16:creationId xmlns:a16="http://schemas.microsoft.com/office/drawing/2014/main" id="{39177C74-8084-FADD-3C07-500F9FA9C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7" y="1811"/>
                <a:ext cx="0" cy="49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8" name="Line 825">
                <a:extLst>
                  <a:ext uri="{FF2B5EF4-FFF2-40B4-BE49-F238E27FC236}">
                    <a16:creationId xmlns:a16="http://schemas.microsoft.com/office/drawing/2014/main" id="{EAF404DC-16E2-1D7C-4079-ABAA4ADE8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1" y="183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9" name="Line 826">
                <a:extLst>
                  <a:ext uri="{FF2B5EF4-FFF2-40B4-BE49-F238E27FC236}">
                    <a16:creationId xmlns:a16="http://schemas.microsoft.com/office/drawing/2014/main" id="{7105960D-997F-79DB-F48B-F6EC669A2D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7" y="1811"/>
                <a:ext cx="0" cy="49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0" name="Line 827">
                <a:extLst>
                  <a:ext uri="{FF2B5EF4-FFF2-40B4-BE49-F238E27FC236}">
                    <a16:creationId xmlns:a16="http://schemas.microsoft.com/office/drawing/2014/main" id="{D6760D7A-7173-7C4F-F69E-FC4B2B6AB8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5" y="1834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1" name="Line 828">
                <a:extLst>
                  <a:ext uri="{FF2B5EF4-FFF2-40B4-BE49-F238E27FC236}">
                    <a16:creationId xmlns:a16="http://schemas.microsoft.com/office/drawing/2014/main" id="{A5D2842B-F61C-1399-1EB4-2AD65FFA88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7" y="1811"/>
                <a:ext cx="0" cy="49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2" name="Line 829">
                <a:extLst>
                  <a:ext uri="{FF2B5EF4-FFF2-40B4-BE49-F238E27FC236}">
                    <a16:creationId xmlns:a16="http://schemas.microsoft.com/office/drawing/2014/main" id="{2E8DCB02-A9E6-1709-CA1E-5AFF952646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5" y="1834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3" name="Line 830">
                <a:extLst>
                  <a:ext uri="{FF2B5EF4-FFF2-40B4-BE49-F238E27FC236}">
                    <a16:creationId xmlns:a16="http://schemas.microsoft.com/office/drawing/2014/main" id="{B6CB58BA-8339-9053-1BF6-51CD9644F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7" y="1811"/>
                <a:ext cx="0" cy="49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4" name="Line 831">
                <a:extLst>
                  <a:ext uri="{FF2B5EF4-FFF2-40B4-BE49-F238E27FC236}">
                    <a16:creationId xmlns:a16="http://schemas.microsoft.com/office/drawing/2014/main" id="{5BC7FBFA-3E68-2532-8AB5-8943855CBE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1" y="1834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5" name="Line 832">
                <a:extLst>
                  <a:ext uri="{FF2B5EF4-FFF2-40B4-BE49-F238E27FC236}">
                    <a16:creationId xmlns:a16="http://schemas.microsoft.com/office/drawing/2014/main" id="{417D80F3-5B4F-D933-D16A-04019F441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0" y="1811"/>
                <a:ext cx="0" cy="49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6" name="Line 833">
                <a:extLst>
                  <a:ext uri="{FF2B5EF4-FFF2-40B4-BE49-F238E27FC236}">
                    <a16:creationId xmlns:a16="http://schemas.microsoft.com/office/drawing/2014/main" id="{62DABDB6-C618-8EB6-B229-F94F4214F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4" y="1874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7" name="Line 834">
                <a:extLst>
                  <a:ext uri="{FF2B5EF4-FFF2-40B4-BE49-F238E27FC236}">
                    <a16:creationId xmlns:a16="http://schemas.microsoft.com/office/drawing/2014/main" id="{DA532346-91E9-339E-9F97-3C9BA0974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1" y="1848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8" name="Line 835">
                <a:extLst>
                  <a:ext uri="{FF2B5EF4-FFF2-40B4-BE49-F238E27FC236}">
                    <a16:creationId xmlns:a16="http://schemas.microsoft.com/office/drawing/2014/main" id="{15C8366C-C983-AF2F-6ACB-31559872BF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3" y="1943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9" name="Line 836">
                <a:extLst>
                  <a:ext uri="{FF2B5EF4-FFF2-40B4-BE49-F238E27FC236}">
                    <a16:creationId xmlns:a16="http://schemas.microsoft.com/office/drawing/2014/main" id="{B51356BF-7F6F-114E-48C5-1CDDC279A5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1917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0" name="Line 837">
                <a:extLst>
                  <a:ext uri="{FF2B5EF4-FFF2-40B4-BE49-F238E27FC236}">
                    <a16:creationId xmlns:a16="http://schemas.microsoft.com/office/drawing/2014/main" id="{06284E53-FC57-231E-2D0F-AE7475B4A5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1" y="1964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1" name="Line 838">
                <a:extLst>
                  <a:ext uri="{FF2B5EF4-FFF2-40B4-BE49-F238E27FC236}">
                    <a16:creationId xmlns:a16="http://schemas.microsoft.com/office/drawing/2014/main" id="{9A9DE42E-0D0A-542B-3E6D-F480E4E90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0" y="1935"/>
                <a:ext cx="0" cy="4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2" name="Line 839">
                <a:extLst>
                  <a:ext uri="{FF2B5EF4-FFF2-40B4-BE49-F238E27FC236}">
                    <a16:creationId xmlns:a16="http://schemas.microsoft.com/office/drawing/2014/main" id="{4E7C9347-0D2D-56CF-39CD-C0E2F327F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8" y="2140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3" name="Line 840">
                <a:extLst>
                  <a:ext uri="{FF2B5EF4-FFF2-40B4-BE49-F238E27FC236}">
                    <a16:creationId xmlns:a16="http://schemas.microsoft.com/office/drawing/2014/main" id="{AA4A95C8-7F30-0F59-5035-CB17F8C74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5" y="2112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4" name="Line 841">
                <a:extLst>
                  <a:ext uri="{FF2B5EF4-FFF2-40B4-BE49-F238E27FC236}">
                    <a16:creationId xmlns:a16="http://schemas.microsoft.com/office/drawing/2014/main" id="{743C2055-AAF9-E24E-C2BE-CF0BCEA1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8" y="2140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5" name="Line 842">
                <a:extLst>
                  <a:ext uri="{FF2B5EF4-FFF2-40B4-BE49-F238E27FC236}">
                    <a16:creationId xmlns:a16="http://schemas.microsoft.com/office/drawing/2014/main" id="{D1B57D2B-01A0-6017-73E1-9C705C2EE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5" y="2112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6" name="Line 843">
                <a:extLst>
                  <a:ext uri="{FF2B5EF4-FFF2-40B4-BE49-F238E27FC236}">
                    <a16:creationId xmlns:a16="http://schemas.microsoft.com/office/drawing/2014/main" id="{A5B33029-C2B5-6F28-1CBC-D488D0E70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4" y="2159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7" name="Line 844">
                <a:extLst>
                  <a:ext uri="{FF2B5EF4-FFF2-40B4-BE49-F238E27FC236}">
                    <a16:creationId xmlns:a16="http://schemas.microsoft.com/office/drawing/2014/main" id="{6BCE5CAF-AE63-5541-566C-063F2EFD2B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9" y="2131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8" name="Line 845">
                <a:extLst>
                  <a:ext uri="{FF2B5EF4-FFF2-40B4-BE49-F238E27FC236}">
                    <a16:creationId xmlns:a16="http://schemas.microsoft.com/office/drawing/2014/main" id="{B9BFD5CB-F954-B91F-86A4-F383E24BE5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4" y="2159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9" name="Line 846">
                <a:extLst>
                  <a:ext uri="{FF2B5EF4-FFF2-40B4-BE49-F238E27FC236}">
                    <a16:creationId xmlns:a16="http://schemas.microsoft.com/office/drawing/2014/main" id="{E3D11C72-E730-53C6-7BE8-57E393E45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9" y="2131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00" name="Line 847">
                <a:extLst>
                  <a:ext uri="{FF2B5EF4-FFF2-40B4-BE49-F238E27FC236}">
                    <a16:creationId xmlns:a16="http://schemas.microsoft.com/office/drawing/2014/main" id="{775826C4-1C7F-B799-519B-D71E34FF1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2178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01" name="Line 848">
                <a:extLst>
                  <a:ext uri="{FF2B5EF4-FFF2-40B4-BE49-F238E27FC236}">
                    <a16:creationId xmlns:a16="http://schemas.microsoft.com/office/drawing/2014/main" id="{AE15CED0-1368-4A20-0224-C648A707BD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9" y="2155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02" name="Line 849">
                <a:extLst>
                  <a:ext uri="{FF2B5EF4-FFF2-40B4-BE49-F238E27FC236}">
                    <a16:creationId xmlns:a16="http://schemas.microsoft.com/office/drawing/2014/main" id="{84F4DABC-1591-D93F-F5EB-1CE38603C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9" y="2202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03" name="Line 850">
                <a:extLst>
                  <a:ext uri="{FF2B5EF4-FFF2-40B4-BE49-F238E27FC236}">
                    <a16:creationId xmlns:a16="http://schemas.microsoft.com/office/drawing/2014/main" id="{CEDCC77A-B34C-F9EE-C997-C49F87EF9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2173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04" name="Line 851">
                <a:extLst>
                  <a:ext uri="{FF2B5EF4-FFF2-40B4-BE49-F238E27FC236}">
                    <a16:creationId xmlns:a16="http://schemas.microsoft.com/office/drawing/2014/main" id="{0DCEE1B8-1A14-CC03-8A5A-2A739DF28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9" y="2202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05" name="Line 852">
                <a:extLst>
                  <a:ext uri="{FF2B5EF4-FFF2-40B4-BE49-F238E27FC236}">
                    <a16:creationId xmlns:a16="http://schemas.microsoft.com/office/drawing/2014/main" id="{0552DCA7-8A4F-BA10-B763-76D8025130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2173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06" name="Line 853">
                <a:extLst>
                  <a:ext uri="{FF2B5EF4-FFF2-40B4-BE49-F238E27FC236}">
                    <a16:creationId xmlns:a16="http://schemas.microsoft.com/office/drawing/2014/main" id="{C129064C-2A99-B10A-78D1-DA90C904D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3" y="2221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07" name="Line 854">
                <a:extLst>
                  <a:ext uri="{FF2B5EF4-FFF2-40B4-BE49-F238E27FC236}">
                    <a16:creationId xmlns:a16="http://schemas.microsoft.com/office/drawing/2014/main" id="{E8F43F88-DCF7-4A96-EBE1-66B5B2B23D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09" y="2195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08" name="Line 855">
                <a:extLst>
                  <a:ext uri="{FF2B5EF4-FFF2-40B4-BE49-F238E27FC236}">
                    <a16:creationId xmlns:a16="http://schemas.microsoft.com/office/drawing/2014/main" id="{971D123C-61A5-038F-1268-ADD9579AF6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9" y="2235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09" name="Line 856">
                <a:extLst>
                  <a:ext uri="{FF2B5EF4-FFF2-40B4-BE49-F238E27FC236}">
                    <a16:creationId xmlns:a16="http://schemas.microsoft.com/office/drawing/2014/main" id="{C75F1A11-37CF-6FDF-7180-969B4B05E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8" y="2206"/>
                <a:ext cx="0" cy="4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0" name="Line 857">
                <a:extLst>
                  <a:ext uri="{FF2B5EF4-FFF2-40B4-BE49-F238E27FC236}">
                    <a16:creationId xmlns:a16="http://schemas.microsoft.com/office/drawing/2014/main" id="{3F50F22B-C193-E07E-949C-7646310B6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3" y="2272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1" name="Line 858">
                <a:extLst>
                  <a:ext uri="{FF2B5EF4-FFF2-40B4-BE49-F238E27FC236}">
                    <a16:creationId xmlns:a16="http://schemas.microsoft.com/office/drawing/2014/main" id="{0D33BB54-4944-B489-1D3C-AEB98DCAD7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1" y="2251"/>
                <a:ext cx="0" cy="4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2" name="Line 859">
                <a:extLst>
                  <a:ext uri="{FF2B5EF4-FFF2-40B4-BE49-F238E27FC236}">
                    <a16:creationId xmlns:a16="http://schemas.microsoft.com/office/drawing/2014/main" id="{2C0AA7B4-C39E-9101-62DA-B3DCB3D18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4" y="2298"/>
                <a:ext cx="5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3" name="Line 860">
                <a:extLst>
                  <a:ext uri="{FF2B5EF4-FFF2-40B4-BE49-F238E27FC236}">
                    <a16:creationId xmlns:a16="http://schemas.microsoft.com/office/drawing/2014/main" id="{82E39901-4F05-97F2-6FD2-34B957AD5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2" y="2272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4" name="Line 861">
                <a:extLst>
                  <a:ext uri="{FF2B5EF4-FFF2-40B4-BE49-F238E27FC236}">
                    <a16:creationId xmlns:a16="http://schemas.microsoft.com/office/drawing/2014/main" id="{4FCF7BD8-F7B7-3DE6-1261-A8C66A389C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6" y="2331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5" name="Line 862">
                <a:extLst>
                  <a:ext uri="{FF2B5EF4-FFF2-40B4-BE49-F238E27FC236}">
                    <a16:creationId xmlns:a16="http://schemas.microsoft.com/office/drawing/2014/main" id="{B9EFFEF8-C2D6-979C-7A8E-5C8B245EF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2" y="2305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6" name="Line 863">
                <a:extLst>
                  <a:ext uri="{FF2B5EF4-FFF2-40B4-BE49-F238E27FC236}">
                    <a16:creationId xmlns:a16="http://schemas.microsoft.com/office/drawing/2014/main" id="{08FA535E-F9E1-096A-0715-E163B64942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6" y="2331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7" name="Line 864">
                <a:extLst>
                  <a:ext uri="{FF2B5EF4-FFF2-40B4-BE49-F238E27FC236}">
                    <a16:creationId xmlns:a16="http://schemas.microsoft.com/office/drawing/2014/main" id="{A337B79D-F841-6986-DB79-278B5EE92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2" y="2305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8" name="Line 865">
                <a:extLst>
                  <a:ext uri="{FF2B5EF4-FFF2-40B4-BE49-F238E27FC236}">
                    <a16:creationId xmlns:a16="http://schemas.microsoft.com/office/drawing/2014/main" id="{05A3E5CE-68E5-AE20-0515-97B3D2D30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6" y="2353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9" name="Line 866">
                <a:extLst>
                  <a:ext uri="{FF2B5EF4-FFF2-40B4-BE49-F238E27FC236}">
                    <a16:creationId xmlns:a16="http://schemas.microsoft.com/office/drawing/2014/main" id="{6E9DF343-78F8-4EF9-0FE3-EE008C0D04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3" y="2331"/>
                <a:ext cx="0" cy="4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0" name="Line 867">
                <a:extLst>
                  <a:ext uri="{FF2B5EF4-FFF2-40B4-BE49-F238E27FC236}">
                    <a16:creationId xmlns:a16="http://schemas.microsoft.com/office/drawing/2014/main" id="{9F06EF03-7895-89C2-3864-64A68BD9D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2" y="235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1" name="Line 868">
                <a:extLst>
                  <a:ext uri="{FF2B5EF4-FFF2-40B4-BE49-F238E27FC236}">
                    <a16:creationId xmlns:a16="http://schemas.microsoft.com/office/drawing/2014/main" id="{E09BBA00-29F9-7893-57CC-651C2E024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1" y="2331"/>
                <a:ext cx="0" cy="4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2" name="Line 869">
                <a:extLst>
                  <a:ext uri="{FF2B5EF4-FFF2-40B4-BE49-F238E27FC236}">
                    <a16:creationId xmlns:a16="http://schemas.microsoft.com/office/drawing/2014/main" id="{DF10A4E7-67A6-15FA-5619-1623F67D6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2367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3" name="Line 870">
                <a:extLst>
                  <a:ext uri="{FF2B5EF4-FFF2-40B4-BE49-F238E27FC236}">
                    <a16:creationId xmlns:a16="http://schemas.microsoft.com/office/drawing/2014/main" id="{F055D4AD-203E-9217-7174-53C53DF6C9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3" y="2338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4" name="Line 871">
                <a:extLst>
                  <a:ext uri="{FF2B5EF4-FFF2-40B4-BE49-F238E27FC236}">
                    <a16:creationId xmlns:a16="http://schemas.microsoft.com/office/drawing/2014/main" id="{6185B4A3-89D8-A3B3-82C1-AA65A5969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2367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5" name="Line 872">
                <a:extLst>
                  <a:ext uri="{FF2B5EF4-FFF2-40B4-BE49-F238E27FC236}">
                    <a16:creationId xmlns:a16="http://schemas.microsoft.com/office/drawing/2014/main" id="{135EA778-D9D1-A663-880E-C33713AD1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3" y="2338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6" name="Line 873">
                <a:extLst>
                  <a:ext uri="{FF2B5EF4-FFF2-40B4-BE49-F238E27FC236}">
                    <a16:creationId xmlns:a16="http://schemas.microsoft.com/office/drawing/2014/main" id="{FAD838E0-AA6C-0884-FF6B-59E394F60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1" y="237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7" name="Line 874">
                <a:extLst>
                  <a:ext uri="{FF2B5EF4-FFF2-40B4-BE49-F238E27FC236}">
                    <a16:creationId xmlns:a16="http://schemas.microsoft.com/office/drawing/2014/main" id="{93921496-D453-A3A4-1F93-CAA67E6CC0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7" y="2353"/>
                <a:ext cx="0" cy="49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8" name="Line 875">
                <a:extLst>
                  <a:ext uri="{FF2B5EF4-FFF2-40B4-BE49-F238E27FC236}">
                    <a16:creationId xmlns:a16="http://schemas.microsoft.com/office/drawing/2014/main" id="{DA7CB5A4-A8CD-E3F4-AB1B-087EF46C6B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1" y="237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9" name="Line 876">
                <a:extLst>
                  <a:ext uri="{FF2B5EF4-FFF2-40B4-BE49-F238E27FC236}">
                    <a16:creationId xmlns:a16="http://schemas.microsoft.com/office/drawing/2014/main" id="{5BB52AAE-CA90-43F7-8CC1-96B84CC69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7" y="2353"/>
                <a:ext cx="0" cy="49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0" name="Line 877">
                <a:extLst>
                  <a:ext uri="{FF2B5EF4-FFF2-40B4-BE49-F238E27FC236}">
                    <a16:creationId xmlns:a16="http://schemas.microsoft.com/office/drawing/2014/main" id="{FF8E0091-00CF-662F-6093-44E3783485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39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1" name="Line 878">
                <a:extLst>
                  <a:ext uri="{FF2B5EF4-FFF2-40B4-BE49-F238E27FC236}">
                    <a16:creationId xmlns:a16="http://schemas.microsoft.com/office/drawing/2014/main" id="{8CB587BF-55D3-F30C-290C-BDE81D46F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2364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2" name="Line 879">
                <a:extLst>
                  <a:ext uri="{FF2B5EF4-FFF2-40B4-BE49-F238E27FC236}">
                    <a16:creationId xmlns:a16="http://schemas.microsoft.com/office/drawing/2014/main" id="{2BCAFF6C-02C2-5632-6B22-E7AF7EF64F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393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3" name="Line 880">
                <a:extLst>
                  <a:ext uri="{FF2B5EF4-FFF2-40B4-BE49-F238E27FC236}">
                    <a16:creationId xmlns:a16="http://schemas.microsoft.com/office/drawing/2014/main" id="{DA2DD262-01CF-F416-21CF-95B0C7BB19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2364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4" name="Line 881">
                <a:extLst>
                  <a:ext uri="{FF2B5EF4-FFF2-40B4-BE49-F238E27FC236}">
                    <a16:creationId xmlns:a16="http://schemas.microsoft.com/office/drawing/2014/main" id="{495B42E9-AD1D-81AD-4B84-7B9281FAE1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3" y="2402"/>
                <a:ext cx="5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5" name="Line 882">
                <a:extLst>
                  <a:ext uri="{FF2B5EF4-FFF2-40B4-BE49-F238E27FC236}">
                    <a16:creationId xmlns:a16="http://schemas.microsoft.com/office/drawing/2014/main" id="{556977C5-F010-3FD5-8109-22E0D4364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1" y="2379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6" name="Line 883">
                <a:extLst>
                  <a:ext uri="{FF2B5EF4-FFF2-40B4-BE49-F238E27FC236}">
                    <a16:creationId xmlns:a16="http://schemas.microsoft.com/office/drawing/2014/main" id="{7E685D7F-2B1D-61C0-EB23-DD92AF320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3" y="2402"/>
                <a:ext cx="5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7" name="Line 884">
                <a:extLst>
                  <a:ext uri="{FF2B5EF4-FFF2-40B4-BE49-F238E27FC236}">
                    <a16:creationId xmlns:a16="http://schemas.microsoft.com/office/drawing/2014/main" id="{28AC1557-ABCF-A360-FA13-5253291AE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1" y="2379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8" name="Line 885">
                <a:extLst>
                  <a:ext uri="{FF2B5EF4-FFF2-40B4-BE49-F238E27FC236}">
                    <a16:creationId xmlns:a16="http://schemas.microsoft.com/office/drawing/2014/main" id="{E6001289-5B74-D17D-5DA4-1F9F535D2A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1" y="2430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9" name="Line 886">
                <a:extLst>
                  <a:ext uri="{FF2B5EF4-FFF2-40B4-BE49-F238E27FC236}">
                    <a16:creationId xmlns:a16="http://schemas.microsoft.com/office/drawing/2014/main" id="{AE270935-DB1B-BF3D-931B-DEA0183625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9" y="2402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40" name="Line 887">
                <a:extLst>
                  <a:ext uri="{FF2B5EF4-FFF2-40B4-BE49-F238E27FC236}">
                    <a16:creationId xmlns:a16="http://schemas.microsoft.com/office/drawing/2014/main" id="{EF32E5FB-03BE-A60F-0142-859CDAC12C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7" y="2430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41" name="Line 888">
                <a:extLst>
                  <a:ext uri="{FF2B5EF4-FFF2-40B4-BE49-F238E27FC236}">
                    <a16:creationId xmlns:a16="http://schemas.microsoft.com/office/drawing/2014/main" id="{6D25B185-33BC-A8FD-FF8F-1561771BC6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1" y="2402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42" name="Line 889">
                <a:extLst>
                  <a:ext uri="{FF2B5EF4-FFF2-40B4-BE49-F238E27FC236}">
                    <a16:creationId xmlns:a16="http://schemas.microsoft.com/office/drawing/2014/main" id="{0D6F1EEF-6885-A5F3-4D8A-47C548A7B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6" y="244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43" name="Line 890">
                <a:extLst>
                  <a:ext uri="{FF2B5EF4-FFF2-40B4-BE49-F238E27FC236}">
                    <a16:creationId xmlns:a16="http://schemas.microsoft.com/office/drawing/2014/main" id="{96DCD924-BE4B-89B9-16A2-E694B0A16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2" y="241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44" name="Line 891">
                <a:extLst>
                  <a:ext uri="{FF2B5EF4-FFF2-40B4-BE49-F238E27FC236}">
                    <a16:creationId xmlns:a16="http://schemas.microsoft.com/office/drawing/2014/main" id="{D7277558-EB6D-091E-8EE4-814D96C68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0" y="244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45" name="Line 892">
                <a:extLst>
                  <a:ext uri="{FF2B5EF4-FFF2-40B4-BE49-F238E27FC236}">
                    <a16:creationId xmlns:a16="http://schemas.microsoft.com/office/drawing/2014/main" id="{535A3F7D-93E2-BF8A-E22D-D5DE042DBF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2" y="241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46" name="Line 893">
                <a:extLst>
                  <a:ext uri="{FF2B5EF4-FFF2-40B4-BE49-F238E27FC236}">
                    <a16:creationId xmlns:a16="http://schemas.microsoft.com/office/drawing/2014/main" id="{1DB18F49-1C9E-1C1A-0DF8-DADD4CFB92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0" y="244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47" name="Line 894">
                <a:extLst>
                  <a:ext uri="{FF2B5EF4-FFF2-40B4-BE49-F238E27FC236}">
                    <a16:creationId xmlns:a16="http://schemas.microsoft.com/office/drawing/2014/main" id="{39E3D0C0-552D-4E6A-A95B-9DFE049F3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6" y="2416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48" name="Line 895">
                <a:extLst>
                  <a:ext uri="{FF2B5EF4-FFF2-40B4-BE49-F238E27FC236}">
                    <a16:creationId xmlns:a16="http://schemas.microsoft.com/office/drawing/2014/main" id="{476AE5C0-6F8F-9631-6BE1-38D0C26710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4" y="245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49" name="Line 896">
                <a:extLst>
                  <a:ext uri="{FF2B5EF4-FFF2-40B4-BE49-F238E27FC236}">
                    <a16:creationId xmlns:a16="http://schemas.microsoft.com/office/drawing/2014/main" id="{93982E18-9917-676E-E806-C821E1F645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2" y="2430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0" name="Line 897">
                <a:extLst>
                  <a:ext uri="{FF2B5EF4-FFF2-40B4-BE49-F238E27FC236}">
                    <a16:creationId xmlns:a16="http://schemas.microsoft.com/office/drawing/2014/main" id="{AC27D62F-2D13-C0FD-C9E5-3E9B34234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0" y="245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1" name="Line 898">
                <a:extLst>
                  <a:ext uri="{FF2B5EF4-FFF2-40B4-BE49-F238E27FC236}">
                    <a16:creationId xmlns:a16="http://schemas.microsoft.com/office/drawing/2014/main" id="{A7275A6F-9E69-84EE-AB0D-25A062397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6" y="2430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2" name="Line 899">
                <a:extLst>
                  <a:ext uri="{FF2B5EF4-FFF2-40B4-BE49-F238E27FC236}">
                    <a16:creationId xmlns:a16="http://schemas.microsoft.com/office/drawing/2014/main" id="{8014D3A2-600A-A9A6-BAD8-05E4A774D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0" y="245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3" name="Line 900">
                <a:extLst>
                  <a:ext uri="{FF2B5EF4-FFF2-40B4-BE49-F238E27FC236}">
                    <a16:creationId xmlns:a16="http://schemas.microsoft.com/office/drawing/2014/main" id="{E6AE3C73-ACCE-81E9-5094-7071D4CEE2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6" y="2430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4" name="Line 901">
                <a:extLst>
                  <a:ext uri="{FF2B5EF4-FFF2-40B4-BE49-F238E27FC236}">
                    <a16:creationId xmlns:a16="http://schemas.microsoft.com/office/drawing/2014/main" id="{75F65986-325F-AAE9-83E5-07920AF328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4" y="245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5" name="Line 902">
                <a:extLst>
                  <a:ext uri="{FF2B5EF4-FFF2-40B4-BE49-F238E27FC236}">
                    <a16:creationId xmlns:a16="http://schemas.microsoft.com/office/drawing/2014/main" id="{454E861D-F4B1-FB60-817F-1327FFA12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1" y="2430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6" name="Line 903">
                <a:extLst>
                  <a:ext uri="{FF2B5EF4-FFF2-40B4-BE49-F238E27FC236}">
                    <a16:creationId xmlns:a16="http://schemas.microsoft.com/office/drawing/2014/main" id="{A06D5F1F-7738-6AE6-951F-126F609D0A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9" y="245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7" name="Line 904">
                <a:extLst>
                  <a:ext uri="{FF2B5EF4-FFF2-40B4-BE49-F238E27FC236}">
                    <a16:creationId xmlns:a16="http://schemas.microsoft.com/office/drawing/2014/main" id="{FB6813BB-E28D-8642-DFAB-937148FF00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05" y="2430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8" name="Line 905">
                <a:extLst>
                  <a:ext uri="{FF2B5EF4-FFF2-40B4-BE49-F238E27FC236}">
                    <a16:creationId xmlns:a16="http://schemas.microsoft.com/office/drawing/2014/main" id="{A5CB5E2B-4E4D-0873-EC3B-B1FA26167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9" y="2459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9" name="Line 906">
                <a:extLst>
                  <a:ext uri="{FF2B5EF4-FFF2-40B4-BE49-F238E27FC236}">
                    <a16:creationId xmlns:a16="http://schemas.microsoft.com/office/drawing/2014/main" id="{7332B519-1EBA-D304-F33C-520C2336A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5" y="2430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0" name="Line 907">
                <a:extLst>
                  <a:ext uri="{FF2B5EF4-FFF2-40B4-BE49-F238E27FC236}">
                    <a16:creationId xmlns:a16="http://schemas.microsoft.com/office/drawing/2014/main" id="{2609C306-1806-6685-6435-BF563EFE56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09" y="245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1" name="Line 908">
                <a:extLst>
                  <a:ext uri="{FF2B5EF4-FFF2-40B4-BE49-F238E27FC236}">
                    <a16:creationId xmlns:a16="http://schemas.microsoft.com/office/drawing/2014/main" id="{1EE76944-9AEB-24CA-B126-9612CC29F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7" y="2430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2" name="Line 909">
                <a:extLst>
                  <a:ext uri="{FF2B5EF4-FFF2-40B4-BE49-F238E27FC236}">
                    <a16:creationId xmlns:a16="http://schemas.microsoft.com/office/drawing/2014/main" id="{67A0199F-CEFA-06F7-262A-10635C605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3" y="2475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3" name="Line 910">
                <a:extLst>
                  <a:ext uri="{FF2B5EF4-FFF2-40B4-BE49-F238E27FC236}">
                    <a16:creationId xmlns:a16="http://schemas.microsoft.com/office/drawing/2014/main" id="{C0C123B8-B8E2-BAA4-846E-EEF855BA76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9" y="2452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4" name="Line 911">
                <a:extLst>
                  <a:ext uri="{FF2B5EF4-FFF2-40B4-BE49-F238E27FC236}">
                    <a16:creationId xmlns:a16="http://schemas.microsoft.com/office/drawing/2014/main" id="{C1CEB40A-06D6-FAB7-88F9-C0F43A8B5B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3" y="2475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" name="Line 912">
                <a:extLst>
                  <a:ext uri="{FF2B5EF4-FFF2-40B4-BE49-F238E27FC236}">
                    <a16:creationId xmlns:a16="http://schemas.microsoft.com/office/drawing/2014/main" id="{E51CA067-F519-C101-9670-C3CD4CDF1E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9" y="2452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" name="Line 913">
                <a:extLst>
                  <a:ext uri="{FF2B5EF4-FFF2-40B4-BE49-F238E27FC236}">
                    <a16:creationId xmlns:a16="http://schemas.microsoft.com/office/drawing/2014/main" id="{58AA5C4B-200A-6BCC-CEA0-0F5B191B94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3" y="2475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" name="Line 914">
                <a:extLst>
                  <a:ext uri="{FF2B5EF4-FFF2-40B4-BE49-F238E27FC236}">
                    <a16:creationId xmlns:a16="http://schemas.microsoft.com/office/drawing/2014/main" id="{E2CD756E-DD29-9874-4D63-70652CFB70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9" y="2452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8" name="Line 915">
                <a:extLst>
                  <a:ext uri="{FF2B5EF4-FFF2-40B4-BE49-F238E27FC236}">
                    <a16:creationId xmlns:a16="http://schemas.microsoft.com/office/drawing/2014/main" id="{C54D6695-D94D-9336-02D9-143C85C8A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9" y="2496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9" name="Line 916">
                <a:extLst>
                  <a:ext uri="{FF2B5EF4-FFF2-40B4-BE49-F238E27FC236}">
                    <a16:creationId xmlns:a16="http://schemas.microsoft.com/office/drawing/2014/main" id="{28CA4BA6-E547-F1E9-C576-A43743CD7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5" y="2468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0" name="Line 917">
                <a:extLst>
                  <a:ext uri="{FF2B5EF4-FFF2-40B4-BE49-F238E27FC236}">
                    <a16:creationId xmlns:a16="http://schemas.microsoft.com/office/drawing/2014/main" id="{35AF69B1-83E0-B4F9-D67C-DC6CAC2C8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9" y="2496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1" name="Line 918">
                <a:extLst>
                  <a:ext uri="{FF2B5EF4-FFF2-40B4-BE49-F238E27FC236}">
                    <a16:creationId xmlns:a16="http://schemas.microsoft.com/office/drawing/2014/main" id="{3FA8556A-8BC6-F5CB-03E2-5C98935E1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5" y="2468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2" name="Line 919">
                <a:extLst>
                  <a:ext uri="{FF2B5EF4-FFF2-40B4-BE49-F238E27FC236}">
                    <a16:creationId xmlns:a16="http://schemas.microsoft.com/office/drawing/2014/main" id="{DF3A25C1-DD45-5788-4233-3C49B261D4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9" y="2496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3" name="Line 920">
                <a:extLst>
                  <a:ext uri="{FF2B5EF4-FFF2-40B4-BE49-F238E27FC236}">
                    <a16:creationId xmlns:a16="http://schemas.microsoft.com/office/drawing/2014/main" id="{117EBFFE-7D2E-A6C9-FD15-AE20BB7C63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5" y="2468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4" name="Line 921">
                <a:extLst>
                  <a:ext uri="{FF2B5EF4-FFF2-40B4-BE49-F238E27FC236}">
                    <a16:creationId xmlns:a16="http://schemas.microsoft.com/office/drawing/2014/main" id="{478CB19F-F170-FB17-E081-A50B97124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9" y="2496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5" name="Line 922">
                <a:extLst>
                  <a:ext uri="{FF2B5EF4-FFF2-40B4-BE49-F238E27FC236}">
                    <a16:creationId xmlns:a16="http://schemas.microsoft.com/office/drawing/2014/main" id="{CAE93425-92B4-F867-D739-06FA77F66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5" y="2468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6" name="Line 923">
                <a:extLst>
                  <a:ext uri="{FF2B5EF4-FFF2-40B4-BE49-F238E27FC236}">
                    <a16:creationId xmlns:a16="http://schemas.microsoft.com/office/drawing/2014/main" id="{80EE07DD-BC2C-3FE9-2503-CB53056584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9" y="2496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7" name="Line 924">
                <a:extLst>
                  <a:ext uri="{FF2B5EF4-FFF2-40B4-BE49-F238E27FC236}">
                    <a16:creationId xmlns:a16="http://schemas.microsoft.com/office/drawing/2014/main" id="{413C361B-CF6F-3E1E-F47A-B43453152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5" y="2468"/>
                <a:ext cx="0" cy="57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8" name="Line 925">
                <a:extLst>
                  <a:ext uri="{FF2B5EF4-FFF2-40B4-BE49-F238E27FC236}">
                    <a16:creationId xmlns:a16="http://schemas.microsoft.com/office/drawing/2014/main" id="{2490FE03-75B0-F52D-FF52-F0DBB248D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7" y="251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9" name="Line 926">
                <a:extLst>
                  <a:ext uri="{FF2B5EF4-FFF2-40B4-BE49-F238E27FC236}">
                    <a16:creationId xmlns:a16="http://schemas.microsoft.com/office/drawing/2014/main" id="{0745589C-8796-D5B6-8B24-0F48FDAC8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9" y="2489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0" name="Line 927">
                <a:extLst>
                  <a:ext uri="{FF2B5EF4-FFF2-40B4-BE49-F238E27FC236}">
                    <a16:creationId xmlns:a16="http://schemas.microsoft.com/office/drawing/2014/main" id="{A3436489-3B93-D17F-0D42-F3A041C684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9" y="2515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1" name="Line 928">
                <a:extLst>
                  <a:ext uri="{FF2B5EF4-FFF2-40B4-BE49-F238E27FC236}">
                    <a16:creationId xmlns:a16="http://schemas.microsoft.com/office/drawing/2014/main" id="{859F160D-429D-3894-B9F6-554366485E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5" y="2489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2" name="Line 929">
                <a:extLst>
                  <a:ext uri="{FF2B5EF4-FFF2-40B4-BE49-F238E27FC236}">
                    <a16:creationId xmlns:a16="http://schemas.microsoft.com/office/drawing/2014/main" id="{CE2DD8D0-BD3D-473E-3CA6-E5A12760F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7" y="2515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3" name="Line 930">
                <a:extLst>
                  <a:ext uri="{FF2B5EF4-FFF2-40B4-BE49-F238E27FC236}">
                    <a16:creationId xmlns:a16="http://schemas.microsoft.com/office/drawing/2014/main" id="{84726ACB-CB69-D671-C35C-96AB886DE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73" y="2489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4" name="Line 931">
                <a:extLst>
                  <a:ext uri="{FF2B5EF4-FFF2-40B4-BE49-F238E27FC236}">
                    <a16:creationId xmlns:a16="http://schemas.microsoft.com/office/drawing/2014/main" id="{CCEB6270-513A-A572-5FAF-603E974B3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5" y="2515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5" name="Line 932">
                <a:extLst>
                  <a:ext uri="{FF2B5EF4-FFF2-40B4-BE49-F238E27FC236}">
                    <a16:creationId xmlns:a16="http://schemas.microsoft.com/office/drawing/2014/main" id="{11B1B2ED-3F36-1F7B-8C22-E17E9CAEF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3" y="2489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6" name="Line 933">
                <a:extLst>
                  <a:ext uri="{FF2B5EF4-FFF2-40B4-BE49-F238E27FC236}">
                    <a16:creationId xmlns:a16="http://schemas.microsoft.com/office/drawing/2014/main" id="{3EA0474A-25AE-B350-CE27-B90CFBF8F5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5" y="2515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7" name="Line 934">
                <a:extLst>
                  <a:ext uri="{FF2B5EF4-FFF2-40B4-BE49-F238E27FC236}">
                    <a16:creationId xmlns:a16="http://schemas.microsoft.com/office/drawing/2014/main" id="{B9F68C43-5589-B5D7-256C-35B2C16F3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3" y="2489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8" name="Line 935">
                <a:extLst>
                  <a:ext uri="{FF2B5EF4-FFF2-40B4-BE49-F238E27FC236}">
                    <a16:creationId xmlns:a16="http://schemas.microsoft.com/office/drawing/2014/main" id="{50343B50-03AB-1267-A63B-0347C0F395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73" y="2515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9" name="Line 936">
                <a:extLst>
                  <a:ext uri="{FF2B5EF4-FFF2-40B4-BE49-F238E27FC236}">
                    <a16:creationId xmlns:a16="http://schemas.microsoft.com/office/drawing/2014/main" id="{C0EF6ED5-41F5-1394-62F1-5A58DB582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8" y="2489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90" name="Line 937">
                <a:extLst>
                  <a:ext uri="{FF2B5EF4-FFF2-40B4-BE49-F238E27FC236}">
                    <a16:creationId xmlns:a16="http://schemas.microsoft.com/office/drawing/2014/main" id="{0BDEFDB8-80D0-EFCF-50AF-B51720CEC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" y="2569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91" name="Line 938">
                <a:extLst>
                  <a:ext uri="{FF2B5EF4-FFF2-40B4-BE49-F238E27FC236}">
                    <a16:creationId xmlns:a16="http://schemas.microsoft.com/office/drawing/2014/main" id="{065634DA-FC24-57BC-10D5-1C23282083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66" y="2544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92" name="Line 939">
                <a:extLst>
                  <a:ext uri="{FF2B5EF4-FFF2-40B4-BE49-F238E27FC236}">
                    <a16:creationId xmlns:a16="http://schemas.microsoft.com/office/drawing/2014/main" id="{3D31592A-A51C-88E8-5425-D3E863BCB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7" y="2569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93" name="Line 940">
                <a:extLst>
                  <a:ext uri="{FF2B5EF4-FFF2-40B4-BE49-F238E27FC236}">
                    <a16:creationId xmlns:a16="http://schemas.microsoft.com/office/drawing/2014/main" id="{6E576876-F7C6-CB29-EAFB-FFAE4C2F52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83" y="2544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94" name="Line 941">
                <a:extLst>
                  <a:ext uri="{FF2B5EF4-FFF2-40B4-BE49-F238E27FC236}">
                    <a16:creationId xmlns:a16="http://schemas.microsoft.com/office/drawing/2014/main" id="{7D44BFDA-FF7D-483A-FED9-D538297865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7" y="2569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95" name="Line 942">
                <a:extLst>
                  <a:ext uri="{FF2B5EF4-FFF2-40B4-BE49-F238E27FC236}">
                    <a16:creationId xmlns:a16="http://schemas.microsoft.com/office/drawing/2014/main" id="{3F1A2FAB-2D4A-3493-0FC0-F813BA4A02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03" y="2544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96" name="Line 943">
                <a:extLst>
                  <a:ext uri="{FF2B5EF4-FFF2-40B4-BE49-F238E27FC236}">
                    <a16:creationId xmlns:a16="http://schemas.microsoft.com/office/drawing/2014/main" id="{F0C34F2F-3321-67DF-5748-90A353060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8" y="2569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97" name="Line 944">
                <a:extLst>
                  <a:ext uri="{FF2B5EF4-FFF2-40B4-BE49-F238E27FC236}">
                    <a16:creationId xmlns:a16="http://schemas.microsoft.com/office/drawing/2014/main" id="{0ADC6939-169B-836C-B248-16475BD99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96" y="2544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98" name="Line 945">
                <a:extLst>
                  <a:ext uri="{FF2B5EF4-FFF2-40B4-BE49-F238E27FC236}">
                    <a16:creationId xmlns:a16="http://schemas.microsoft.com/office/drawing/2014/main" id="{D0165E86-38A3-1E6D-23C4-886A22C58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7" y="2638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99" name="Line 946">
                <a:extLst>
                  <a:ext uri="{FF2B5EF4-FFF2-40B4-BE49-F238E27FC236}">
                    <a16:creationId xmlns:a16="http://schemas.microsoft.com/office/drawing/2014/main" id="{4490B16C-374C-2051-C04C-09C5669868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" y="2610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00" name="Line 947">
                <a:extLst>
                  <a:ext uri="{FF2B5EF4-FFF2-40B4-BE49-F238E27FC236}">
                    <a16:creationId xmlns:a16="http://schemas.microsoft.com/office/drawing/2014/main" id="{950D82A5-7E96-0474-6EB9-E805611BF2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31" y="2671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01" name="Line 948">
                <a:extLst>
                  <a:ext uri="{FF2B5EF4-FFF2-40B4-BE49-F238E27FC236}">
                    <a16:creationId xmlns:a16="http://schemas.microsoft.com/office/drawing/2014/main" id="{37D5D0C4-AC7D-AF59-D327-50C099AB8E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5" y="26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02" name="Line 949">
                <a:extLst>
                  <a:ext uri="{FF2B5EF4-FFF2-40B4-BE49-F238E27FC236}">
                    <a16:creationId xmlns:a16="http://schemas.microsoft.com/office/drawing/2014/main" id="{926980A8-9198-90F7-7405-3381464E1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33" y="2671"/>
                <a:ext cx="5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03" name="Line 950">
                <a:extLst>
                  <a:ext uri="{FF2B5EF4-FFF2-40B4-BE49-F238E27FC236}">
                    <a16:creationId xmlns:a16="http://schemas.microsoft.com/office/drawing/2014/main" id="{CBD2718B-A6D0-E9DB-5833-71E2B1B43A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1" y="26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04" name="Line 951">
                <a:extLst>
                  <a:ext uri="{FF2B5EF4-FFF2-40B4-BE49-F238E27FC236}">
                    <a16:creationId xmlns:a16="http://schemas.microsoft.com/office/drawing/2014/main" id="{3803CF87-26BC-2D7D-9609-BC142F2A67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33" y="2671"/>
                <a:ext cx="5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05" name="Line 952">
                <a:extLst>
                  <a:ext uri="{FF2B5EF4-FFF2-40B4-BE49-F238E27FC236}">
                    <a16:creationId xmlns:a16="http://schemas.microsoft.com/office/drawing/2014/main" id="{E661FD0B-02E6-835C-8E38-BEC859C16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1" y="26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06" name="Line 953">
                <a:extLst>
                  <a:ext uri="{FF2B5EF4-FFF2-40B4-BE49-F238E27FC236}">
                    <a16:creationId xmlns:a16="http://schemas.microsoft.com/office/drawing/2014/main" id="{B80ECA3A-6664-1A42-53B5-B16AC82307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33" y="2671"/>
                <a:ext cx="56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07" name="Line 954">
                <a:extLst>
                  <a:ext uri="{FF2B5EF4-FFF2-40B4-BE49-F238E27FC236}">
                    <a16:creationId xmlns:a16="http://schemas.microsoft.com/office/drawing/2014/main" id="{7E125AC8-33B9-A53F-114D-E4E53B04A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1" y="26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08" name="Line 955">
                <a:extLst>
                  <a:ext uri="{FF2B5EF4-FFF2-40B4-BE49-F238E27FC236}">
                    <a16:creationId xmlns:a16="http://schemas.microsoft.com/office/drawing/2014/main" id="{2D33DBAF-FD10-1EE9-ACEC-2544E97774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47" y="2671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09" name="Line 956">
                <a:extLst>
                  <a:ext uri="{FF2B5EF4-FFF2-40B4-BE49-F238E27FC236}">
                    <a16:creationId xmlns:a16="http://schemas.microsoft.com/office/drawing/2014/main" id="{6C92599A-A25C-A628-9308-9A2946F03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5" y="26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10" name="Line 957">
                <a:extLst>
                  <a:ext uri="{FF2B5EF4-FFF2-40B4-BE49-F238E27FC236}">
                    <a16:creationId xmlns:a16="http://schemas.microsoft.com/office/drawing/2014/main" id="{71A4316D-4848-FC36-465F-598310FD4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5" y="2671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11" name="Line 958">
                <a:extLst>
                  <a:ext uri="{FF2B5EF4-FFF2-40B4-BE49-F238E27FC236}">
                    <a16:creationId xmlns:a16="http://schemas.microsoft.com/office/drawing/2014/main" id="{245ACF12-F07A-026E-38ED-6B8DDE3BE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1" y="26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12" name="Line 959">
                <a:extLst>
                  <a:ext uri="{FF2B5EF4-FFF2-40B4-BE49-F238E27FC236}">
                    <a16:creationId xmlns:a16="http://schemas.microsoft.com/office/drawing/2014/main" id="{3317F8FA-F1AC-C059-2A6F-A0594A14A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1" y="2671"/>
                <a:ext cx="50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13" name="Line 960">
                <a:extLst>
                  <a:ext uri="{FF2B5EF4-FFF2-40B4-BE49-F238E27FC236}">
                    <a16:creationId xmlns:a16="http://schemas.microsoft.com/office/drawing/2014/main" id="{592A2EB9-1298-A2A2-8EB1-53BDDC060C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6" y="26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14" name="Line 961">
                <a:extLst>
                  <a:ext uri="{FF2B5EF4-FFF2-40B4-BE49-F238E27FC236}">
                    <a16:creationId xmlns:a16="http://schemas.microsoft.com/office/drawing/2014/main" id="{513B40FB-901D-F566-5FB5-8053B4DF70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1" y="2671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15" name="Line 962">
                <a:extLst>
                  <a:ext uri="{FF2B5EF4-FFF2-40B4-BE49-F238E27FC236}">
                    <a16:creationId xmlns:a16="http://schemas.microsoft.com/office/drawing/2014/main" id="{257ECC50-1BE8-5DB5-4296-FFCA4730F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00" y="26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16" name="Line 963">
                <a:extLst>
                  <a:ext uri="{FF2B5EF4-FFF2-40B4-BE49-F238E27FC236}">
                    <a16:creationId xmlns:a16="http://schemas.microsoft.com/office/drawing/2014/main" id="{D094B533-AFF5-12C5-983F-F9431E95D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92" y="2671"/>
                <a:ext cx="52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17" name="Line 964">
                <a:extLst>
                  <a:ext uri="{FF2B5EF4-FFF2-40B4-BE49-F238E27FC236}">
                    <a16:creationId xmlns:a16="http://schemas.microsoft.com/office/drawing/2014/main" id="{6E630133-AD86-A668-56A8-DAA1950FF4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20" y="26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18" name="Line 965">
                <a:extLst>
                  <a:ext uri="{FF2B5EF4-FFF2-40B4-BE49-F238E27FC236}">
                    <a16:creationId xmlns:a16="http://schemas.microsoft.com/office/drawing/2014/main" id="{8CFC1A1A-EDD9-350E-9F0C-658CFEB4C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6" y="2671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19" name="Line 966">
                <a:extLst>
                  <a:ext uri="{FF2B5EF4-FFF2-40B4-BE49-F238E27FC236}">
                    <a16:creationId xmlns:a16="http://schemas.microsoft.com/office/drawing/2014/main" id="{8830CD81-4BFC-7A99-663D-735C02684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72" y="2643"/>
                <a:ext cx="0" cy="54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0" name="Line 967">
                <a:extLst>
                  <a:ext uri="{FF2B5EF4-FFF2-40B4-BE49-F238E27FC236}">
                    <a16:creationId xmlns:a16="http://schemas.microsoft.com/office/drawing/2014/main" id="{D675A47A-4BBA-D13D-20C6-3C3629C25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15" y="2918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1" name="Line 968">
                <a:extLst>
                  <a:ext uri="{FF2B5EF4-FFF2-40B4-BE49-F238E27FC236}">
                    <a16:creationId xmlns:a16="http://schemas.microsoft.com/office/drawing/2014/main" id="{476F093F-1B28-3FDB-79FE-83EA671A7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41" y="2895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2" name="Line 969">
                <a:extLst>
                  <a:ext uri="{FF2B5EF4-FFF2-40B4-BE49-F238E27FC236}">
                    <a16:creationId xmlns:a16="http://schemas.microsoft.com/office/drawing/2014/main" id="{2ACB1FEA-E98A-76C8-FF94-D2F20AA97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74" y="2918"/>
                <a:ext cx="54" cy="0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3" name="Line 970">
                <a:extLst>
                  <a:ext uri="{FF2B5EF4-FFF2-40B4-BE49-F238E27FC236}">
                    <a16:creationId xmlns:a16="http://schemas.microsoft.com/office/drawing/2014/main" id="{6E22E69B-2A3D-737A-CA63-391862725D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2" y="2895"/>
                <a:ext cx="0" cy="52"/>
              </a:xfrm>
              <a:prstGeom prst="line">
                <a:avLst/>
              </a:prstGeom>
              <a:noFill/>
              <a:ln w="11113">
                <a:solidFill>
                  <a:srgbClr val="0460A9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4" name="Freeform 971">
                <a:extLst>
                  <a:ext uri="{FF2B5EF4-FFF2-40B4-BE49-F238E27FC236}">
                    <a16:creationId xmlns:a16="http://schemas.microsoft.com/office/drawing/2014/main" id="{DC1BD068-AE42-D539-9E24-A92F2291D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5" name="Freeform 972">
                <a:extLst>
                  <a:ext uri="{FF2B5EF4-FFF2-40B4-BE49-F238E27FC236}">
                    <a16:creationId xmlns:a16="http://schemas.microsoft.com/office/drawing/2014/main" id="{5AAED436-F768-AF78-8DE7-D16AE748D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6" name="Freeform 973">
                <a:extLst>
                  <a:ext uri="{FF2B5EF4-FFF2-40B4-BE49-F238E27FC236}">
                    <a16:creationId xmlns:a16="http://schemas.microsoft.com/office/drawing/2014/main" id="{7548C1F2-36B1-92A1-DF20-6F955E0FF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7" name="Freeform 974">
                <a:extLst>
                  <a:ext uri="{FF2B5EF4-FFF2-40B4-BE49-F238E27FC236}">
                    <a16:creationId xmlns:a16="http://schemas.microsoft.com/office/drawing/2014/main" id="{B6F3E532-76EF-D4E4-F182-06F75A4AE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8" name="Freeform 975">
                <a:extLst>
                  <a:ext uri="{FF2B5EF4-FFF2-40B4-BE49-F238E27FC236}">
                    <a16:creationId xmlns:a16="http://schemas.microsoft.com/office/drawing/2014/main" id="{10BD8B3F-7708-A13F-634C-69A5C88EE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9" name="Freeform 976">
                <a:extLst>
                  <a:ext uri="{FF2B5EF4-FFF2-40B4-BE49-F238E27FC236}">
                    <a16:creationId xmlns:a16="http://schemas.microsoft.com/office/drawing/2014/main" id="{7DB04374-D360-EBCA-BD96-2B04255F9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30" name="Freeform 977">
                <a:extLst>
                  <a:ext uri="{FF2B5EF4-FFF2-40B4-BE49-F238E27FC236}">
                    <a16:creationId xmlns:a16="http://schemas.microsoft.com/office/drawing/2014/main" id="{F946E0EE-35C7-8354-A61C-ACC42E621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31" name="Freeform 978">
                <a:extLst>
                  <a:ext uri="{FF2B5EF4-FFF2-40B4-BE49-F238E27FC236}">
                    <a16:creationId xmlns:a16="http://schemas.microsoft.com/office/drawing/2014/main" id="{34B95230-6BA3-07FB-3D31-7CFA6C738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32" name="Freeform 979">
                <a:extLst>
                  <a:ext uri="{FF2B5EF4-FFF2-40B4-BE49-F238E27FC236}">
                    <a16:creationId xmlns:a16="http://schemas.microsoft.com/office/drawing/2014/main" id="{B0FE931E-AD1E-DFC1-36A0-1A0F6CA83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33" name="Freeform 980">
                <a:extLst>
                  <a:ext uri="{FF2B5EF4-FFF2-40B4-BE49-F238E27FC236}">
                    <a16:creationId xmlns:a16="http://schemas.microsoft.com/office/drawing/2014/main" id="{5F364C7A-A274-B7B5-4FEF-7B05D1D1D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34" name="Freeform 981">
                <a:extLst>
                  <a:ext uri="{FF2B5EF4-FFF2-40B4-BE49-F238E27FC236}">
                    <a16:creationId xmlns:a16="http://schemas.microsoft.com/office/drawing/2014/main" id="{A7229FE0-0B4C-C990-D6FD-6C0A25E51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35" name="Freeform 982">
                <a:extLst>
                  <a:ext uri="{FF2B5EF4-FFF2-40B4-BE49-F238E27FC236}">
                    <a16:creationId xmlns:a16="http://schemas.microsoft.com/office/drawing/2014/main" id="{732DFA0A-955F-FAA5-37E0-55A3D96AE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36" name="Freeform 983">
                <a:extLst>
                  <a:ext uri="{FF2B5EF4-FFF2-40B4-BE49-F238E27FC236}">
                    <a16:creationId xmlns:a16="http://schemas.microsoft.com/office/drawing/2014/main" id="{9592789F-CB44-EC25-A506-CF6F86E3F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90"/>
                <a:ext cx="54" cy="52"/>
              </a:xfrm>
              <a:custGeom>
                <a:avLst/>
                <a:gdLst>
                  <a:gd name="T0" fmla="*/ 55 w 55"/>
                  <a:gd name="T1" fmla="*/ 27 h 54"/>
                  <a:gd name="T2" fmla="*/ 55 w 55"/>
                  <a:gd name="T3" fmla="*/ 27 h 54"/>
                  <a:gd name="T4" fmla="*/ 51 w 55"/>
                  <a:gd name="T5" fmla="*/ 20 h 54"/>
                  <a:gd name="T6" fmla="*/ 48 w 55"/>
                  <a:gd name="T7" fmla="*/ 10 h 54"/>
                  <a:gd name="T8" fmla="*/ 45 w 55"/>
                  <a:gd name="T9" fmla="*/ 7 h 54"/>
                  <a:gd name="T10" fmla="*/ 34 w 55"/>
                  <a:gd name="T11" fmla="*/ 3 h 54"/>
                  <a:gd name="T12" fmla="*/ 34 w 55"/>
                  <a:gd name="T13" fmla="*/ 3 h 54"/>
                  <a:gd name="T14" fmla="*/ 28 w 55"/>
                  <a:gd name="T15" fmla="*/ 0 h 54"/>
                  <a:gd name="T16" fmla="*/ 17 w 55"/>
                  <a:gd name="T17" fmla="*/ 3 h 54"/>
                  <a:gd name="T18" fmla="*/ 11 w 55"/>
                  <a:gd name="T19" fmla="*/ 7 h 54"/>
                  <a:gd name="T20" fmla="*/ 7 w 55"/>
                  <a:gd name="T21" fmla="*/ 10 h 54"/>
                  <a:gd name="T22" fmla="*/ 7 w 55"/>
                  <a:gd name="T23" fmla="*/ 10 h 54"/>
                  <a:gd name="T24" fmla="*/ 0 w 55"/>
                  <a:gd name="T25" fmla="*/ 20 h 54"/>
                  <a:gd name="T26" fmla="*/ 0 w 55"/>
                  <a:gd name="T27" fmla="*/ 27 h 54"/>
                  <a:gd name="T28" fmla="*/ 0 w 55"/>
                  <a:gd name="T29" fmla="*/ 34 h 54"/>
                  <a:gd name="T30" fmla="*/ 7 w 55"/>
                  <a:gd name="T31" fmla="*/ 44 h 54"/>
                  <a:gd name="T32" fmla="*/ 7 w 55"/>
                  <a:gd name="T33" fmla="*/ 44 h 54"/>
                  <a:gd name="T34" fmla="*/ 11 w 55"/>
                  <a:gd name="T35" fmla="*/ 47 h 54"/>
                  <a:gd name="T36" fmla="*/ 17 w 55"/>
                  <a:gd name="T37" fmla="*/ 51 h 54"/>
                  <a:gd name="T38" fmla="*/ 28 w 55"/>
                  <a:gd name="T39" fmla="*/ 54 h 54"/>
                  <a:gd name="T40" fmla="*/ 34 w 55"/>
                  <a:gd name="T41" fmla="*/ 51 h 54"/>
                  <a:gd name="T42" fmla="*/ 34 w 55"/>
                  <a:gd name="T43" fmla="*/ 51 h 54"/>
                  <a:gd name="T44" fmla="*/ 45 w 55"/>
                  <a:gd name="T45" fmla="*/ 47 h 54"/>
                  <a:gd name="T46" fmla="*/ 48 w 55"/>
                  <a:gd name="T47" fmla="*/ 44 h 54"/>
                  <a:gd name="T48" fmla="*/ 51 w 55"/>
                  <a:gd name="T49" fmla="*/ 34 h 54"/>
                  <a:gd name="T50" fmla="*/ 55 w 55"/>
                  <a:gd name="T5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" h="54">
                    <a:moveTo>
                      <a:pt x="55" y="27"/>
                    </a:moveTo>
                    <a:lnTo>
                      <a:pt x="55" y="27"/>
                    </a:lnTo>
                    <a:lnTo>
                      <a:pt x="51" y="20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11" y="47"/>
                    </a:lnTo>
                    <a:lnTo>
                      <a:pt x="17" y="51"/>
                    </a:lnTo>
                    <a:lnTo>
                      <a:pt x="28" y="54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45" y="47"/>
                    </a:lnTo>
                    <a:lnTo>
                      <a:pt x="48" y="44"/>
                    </a:lnTo>
                    <a:lnTo>
                      <a:pt x="51" y="34"/>
                    </a:lnTo>
                    <a:lnTo>
                      <a:pt x="55" y="27"/>
                    </a:lnTo>
                  </a:path>
                </a:pathLst>
              </a:custGeom>
              <a:noFill/>
              <a:ln w="11113">
                <a:solidFill>
                  <a:srgbClr val="EC9A1E"/>
                </a:solidFill>
                <a:prstDash val="solid"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34" name="Freeform 985">
              <a:extLst>
                <a:ext uri="{FF2B5EF4-FFF2-40B4-BE49-F238E27FC236}">
                  <a16:creationId xmlns:a16="http://schemas.microsoft.com/office/drawing/2014/main" id="{98122E7E-615B-5C4C-5D83-5CF41AF0D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5" name="Freeform 986">
              <a:extLst>
                <a:ext uri="{FF2B5EF4-FFF2-40B4-BE49-F238E27FC236}">
                  <a16:creationId xmlns:a16="http://schemas.microsoft.com/office/drawing/2014/main" id="{334D3173-01F4-99E8-3FE6-D87853A2C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6" name="Freeform 987">
              <a:extLst>
                <a:ext uri="{FF2B5EF4-FFF2-40B4-BE49-F238E27FC236}">
                  <a16:creationId xmlns:a16="http://schemas.microsoft.com/office/drawing/2014/main" id="{97090B3C-DB3E-A2D8-FE8A-F23F4F783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7" name="Freeform 988">
              <a:extLst>
                <a:ext uri="{FF2B5EF4-FFF2-40B4-BE49-F238E27FC236}">
                  <a16:creationId xmlns:a16="http://schemas.microsoft.com/office/drawing/2014/main" id="{23F857CE-D716-735C-0B58-110D51749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8" name="Freeform 989">
              <a:extLst>
                <a:ext uri="{FF2B5EF4-FFF2-40B4-BE49-F238E27FC236}">
                  <a16:creationId xmlns:a16="http://schemas.microsoft.com/office/drawing/2014/main" id="{72DB10F2-E602-2458-CE68-2EFF6BB06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9" name="Freeform 990">
              <a:extLst>
                <a:ext uri="{FF2B5EF4-FFF2-40B4-BE49-F238E27FC236}">
                  <a16:creationId xmlns:a16="http://schemas.microsoft.com/office/drawing/2014/main" id="{487F2406-F05D-4C41-E5D4-CAB358F00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0" name="Freeform 991">
              <a:extLst>
                <a:ext uri="{FF2B5EF4-FFF2-40B4-BE49-F238E27FC236}">
                  <a16:creationId xmlns:a16="http://schemas.microsoft.com/office/drawing/2014/main" id="{C531EC49-17A6-2534-2B6E-5F53E5A55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1" name="Freeform 992">
              <a:extLst>
                <a:ext uri="{FF2B5EF4-FFF2-40B4-BE49-F238E27FC236}">
                  <a16:creationId xmlns:a16="http://schemas.microsoft.com/office/drawing/2014/main" id="{56FBDA4D-18FD-962F-C0AD-2F17A03FD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2" name="Freeform 993">
              <a:extLst>
                <a:ext uri="{FF2B5EF4-FFF2-40B4-BE49-F238E27FC236}">
                  <a16:creationId xmlns:a16="http://schemas.microsoft.com/office/drawing/2014/main" id="{557AC31A-D43A-7EEA-CB28-8F4FFF3A7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3" name="Freeform 994">
              <a:extLst>
                <a:ext uri="{FF2B5EF4-FFF2-40B4-BE49-F238E27FC236}">
                  <a16:creationId xmlns:a16="http://schemas.microsoft.com/office/drawing/2014/main" id="{66FAE472-B25B-7325-9DBC-EC1BFD617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4" name="Freeform 995">
              <a:extLst>
                <a:ext uri="{FF2B5EF4-FFF2-40B4-BE49-F238E27FC236}">
                  <a16:creationId xmlns:a16="http://schemas.microsoft.com/office/drawing/2014/main" id="{E21A4847-D4A9-112E-C173-14AD55D11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5" name="Freeform 996">
              <a:extLst>
                <a:ext uri="{FF2B5EF4-FFF2-40B4-BE49-F238E27FC236}">
                  <a16:creationId xmlns:a16="http://schemas.microsoft.com/office/drawing/2014/main" id="{2E4AB4DE-5342-BC34-5EC4-1C74A0D63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6" name="Freeform 997">
              <a:extLst>
                <a:ext uri="{FF2B5EF4-FFF2-40B4-BE49-F238E27FC236}">
                  <a16:creationId xmlns:a16="http://schemas.microsoft.com/office/drawing/2014/main" id="{D7B06FA3-16D6-E768-A4B0-05C3E22CC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7" name="Freeform 998">
              <a:extLst>
                <a:ext uri="{FF2B5EF4-FFF2-40B4-BE49-F238E27FC236}">
                  <a16:creationId xmlns:a16="http://schemas.microsoft.com/office/drawing/2014/main" id="{B6871231-E933-A06B-79FB-EB84AFDB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8" name="Freeform 999">
              <a:extLst>
                <a:ext uri="{FF2B5EF4-FFF2-40B4-BE49-F238E27FC236}">
                  <a16:creationId xmlns:a16="http://schemas.microsoft.com/office/drawing/2014/main" id="{A08EAB27-E198-30DA-7A65-4FAA45D3B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9" name="Freeform 1000">
              <a:extLst>
                <a:ext uri="{FF2B5EF4-FFF2-40B4-BE49-F238E27FC236}">
                  <a16:creationId xmlns:a16="http://schemas.microsoft.com/office/drawing/2014/main" id="{50000582-8B9F-54F8-D163-3A9A4BBCA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0" name="Freeform 1001">
              <a:extLst>
                <a:ext uri="{FF2B5EF4-FFF2-40B4-BE49-F238E27FC236}">
                  <a16:creationId xmlns:a16="http://schemas.microsoft.com/office/drawing/2014/main" id="{47C11975-6987-3E36-05C0-4A3C0F8EF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1" name="Freeform 1002">
              <a:extLst>
                <a:ext uri="{FF2B5EF4-FFF2-40B4-BE49-F238E27FC236}">
                  <a16:creationId xmlns:a16="http://schemas.microsoft.com/office/drawing/2014/main" id="{A0081D0B-FE21-A15E-CDF4-F20C0A264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2" name="Freeform 1003">
              <a:extLst>
                <a:ext uri="{FF2B5EF4-FFF2-40B4-BE49-F238E27FC236}">
                  <a16:creationId xmlns:a16="http://schemas.microsoft.com/office/drawing/2014/main" id="{981EEB6F-2C61-25F8-8563-18AFC6A88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3" name="Freeform 1004">
              <a:extLst>
                <a:ext uri="{FF2B5EF4-FFF2-40B4-BE49-F238E27FC236}">
                  <a16:creationId xmlns:a16="http://schemas.microsoft.com/office/drawing/2014/main" id="{3CF63D35-A569-0DF9-BDD8-0C83A3675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4" name="Freeform 1005">
              <a:extLst>
                <a:ext uri="{FF2B5EF4-FFF2-40B4-BE49-F238E27FC236}">
                  <a16:creationId xmlns:a16="http://schemas.microsoft.com/office/drawing/2014/main" id="{FA70A9BC-5145-9728-0CAC-04D82DD6A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5" name="Freeform 1006">
              <a:extLst>
                <a:ext uri="{FF2B5EF4-FFF2-40B4-BE49-F238E27FC236}">
                  <a16:creationId xmlns:a16="http://schemas.microsoft.com/office/drawing/2014/main" id="{B43E986D-F3BF-11C7-31B4-2E72A0E3D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6" name="Freeform 1007">
              <a:extLst>
                <a:ext uri="{FF2B5EF4-FFF2-40B4-BE49-F238E27FC236}">
                  <a16:creationId xmlns:a16="http://schemas.microsoft.com/office/drawing/2014/main" id="{E643EE4E-7FE9-998F-FA83-EFA42A27C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7" name="Freeform 1008">
              <a:extLst>
                <a:ext uri="{FF2B5EF4-FFF2-40B4-BE49-F238E27FC236}">
                  <a16:creationId xmlns:a16="http://schemas.microsoft.com/office/drawing/2014/main" id="{4945B6C9-A673-F80C-AEC9-4747D6193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8" name="Freeform 1009">
              <a:extLst>
                <a:ext uri="{FF2B5EF4-FFF2-40B4-BE49-F238E27FC236}">
                  <a16:creationId xmlns:a16="http://schemas.microsoft.com/office/drawing/2014/main" id="{A8D9CD0F-7469-281D-68D7-2F4376F7C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9" name="Freeform 1010">
              <a:extLst>
                <a:ext uri="{FF2B5EF4-FFF2-40B4-BE49-F238E27FC236}">
                  <a16:creationId xmlns:a16="http://schemas.microsoft.com/office/drawing/2014/main" id="{D27E313C-D2B4-614B-E4CC-5845FB5B2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0" name="Freeform 1011">
              <a:extLst>
                <a:ext uri="{FF2B5EF4-FFF2-40B4-BE49-F238E27FC236}">
                  <a16:creationId xmlns:a16="http://schemas.microsoft.com/office/drawing/2014/main" id="{37856ACA-5739-CFFC-BD02-B08FF1F4B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1" name="Freeform 1012">
              <a:extLst>
                <a:ext uri="{FF2B5EF4-FFF2-40B4-BE49-F238E27FC236}">
                  <a16:creationId xmlns:a16="http://schemas.microsoft.com/office/drawing/2014/main" id="{D3469193-59DE-4F3A-8D4C-17A3C63D1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2" name="Freeform 1013">
              <a:extLst>
                <a:ext uri="{FF2B5EF4-FFF2-40B4-BE49-F238E27FC236}">
                  <a16:creationId xmlns:a16="http://schemas.microsoft.com/office/drawing/2014/main" id="{EB720D73-0BEF-E7CC-2EA2-9575220C5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3" name="Freeform 1014">
              <a:extLst>
                <a:ext uri="{FF2B5EF4-FFF2-40B4-BE49-F238E27FC236}">
                  <a16:creationId xmlns:a16="http://schemas.microsoft.com/office/drawing/2014/main" id="{9CB5E997-1D18-6BDC-9F76-D2E030488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4" name="Freeform 1015">
              <a:extLst>
                <a:ext uri="{FF2B5EF4-FFF2-40B4-BE49-F238E27FC236}">
                  <a16:creationId xmlns:a16="http://schemas.microsoft.com/office/drawing/2014/main" id="{E312B3D0-E1BD-2EF3-F272-D30730B49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5" name="Freeform 1016">
              <a:extLst>
                <a:ext uri="{FF2B5EF4-FFF2-40B4-BE49-F238E27FC236}">
                  <a16:creationId xmlns:a16="http://schemas.microsoft.com/office/drawing/2014/main" id="{F2528389-9722-6857-D297-FA6321653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6" name="Freeform 1017">
              <a:extLst>
                <a:ext uri="{FF2B5EF4-FFF2-40B4-BE49-F238E27FC236}">
                  <a16:creationId xmlns:a16="http://schemas.microsoft.com/office/drawing/2014/main" id="{15449296-0940-D87B-CED4-8590A8D09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7" name="Freeform 1018">
              <a:extLst>
                <a:ext uri="{FF2B5EF4-FFF2-40B4-BE49-F238E27FC236}">
                  <a16:creationId xmlns:a16="http://schemas.microsoft.com/office/drawing/2014/main" id="{912E9A27-30A5-BA7D-D656-79486D5E3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004" y="903132"/>
              <a:ext cx="57163" cy="40986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0 h 54"/>
                <a:gd name="T8" fmla="*/ 45 w 55"/>
                <a:gd name="T9" fmla="*/ 7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1 h 54"/>
                <a:gd name="T38" fmla="*/ 28 w 55"/>
                <a:gd name="T39" fmla="*/ 54 h 54"/>
                <a:gd name="T40" fmla="*/ 34 w 55"/>
                <a:gd name="T41" fmla="*/ 51 h 54"/>
                <a:gd name="T42" fmla="*/ 34 w 55"/>
                <a:gd name="T43" fmla="*/ 51 h 54"/>
                <a:gd name="T44" fmla="*/ 45 w 55"/>
                <a:gd name="T45" fmla="*/ 47 h 54"/>
                <a:gd name="T46" fmla="*/ 48 w 55"/>
                <a:gd name="T47" fmla="*/ 44 h 54"/>
                <a:gd name="T48" fmla="*/ 51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5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8" name="Freeform 1019">
              <a:extLst>
                <a:ext uri="{FF2B5EF4-FFF2-40B4-BE49-F238E27FC236}">
                  <a16:creationId xmlns:a16="http://schemas.microsoft.com/office/drawing/2014/main" id="{C1FE9C33-B72E-7F21-FDE0-40AF0CD7E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769" y="992234"/>
              <a:ext cx="57163" cy="40986"/>
            </a:xfrm>
            <a:custGeom>
              <a:avLst/>
              <a:gdLst>
                <a:gd name="T0" fmla="*/ 54 w 54"/>
                <a:gd name="T1" fmla="*/ 23 h 51"/>
                <a:gd name="T2" fmla="*/ 54 w 54"/>
                <a:gd name="T3" fmla="*/ 23 h 51"/>
                <a:gd name="T4" fmla="*/ 51 w 54"/>
                <a:gd name="T5" fmla="*/ 17 h 51"/>
                <a:gd name="T6" fmla="*/ 47 w 54"/>
                <a:gd name="T7" fmla="*/ 10 h 51"/>
                <a:gd name="T8" fmla="*/ 44 w 54"/>
                <a:gd name="T9" fmla="*/ 3 h 51"/>
                <a:gd name="T10" fmla="*/ 34 w 54"/>
                <a:gd name="T11" fmla="*/ 0 h 51"/>
                <a:gd name="T12" fmla="*/ 34 w 54"/>
                <a:gd name="T13" fmla="*/ 0 h 51"/>
                <a:gd name="T14" fmla="*/ 27 w 54"/>
                <a:gd name="T15" fmla="*/ 0 h 51"/>
                <a:gd name="T16" fmla="*/ 20 w 54"/>
                <a:gd name="T17" fmla="*/ 0 h 51"/>
                <a:gd name="T18" fmla="*/ 10 w 54"/>
                <a:gd name="T19" fmla="*/ 3 h 51"/>
                <a:gd name="T20" fmla="*/ 7 w 54"/>
                <a:gd name="T21" fmla="*/ 10 h 51"/>
                <a:gd name="T22" fmla="*/ 7 w 54"/>
                <a:gd name="T23" fmla="*/ 10 h 51"/>
                <a:gd name="T24" fmla="*/ 3 w 54"/>
                <a:gd name="T25" fmla="*/ 17 h 51"/>
                <a:gd name="T26" fmla="*/ 0 w 54"/>
                <a:gd name="T27" fmla="*/ 23 h 51"/>
                <a:gd name="T28" fmla="*/ 3 w 54"/>
                <a:gd name="T29" fmla="*/ 34 h 51"/>
                <a:gd name="T30" fmla="*/ 7 w 54"/>
                <a:gd name="T31" fmla="*/ 40 h 51"/>
                <a:gd name="T32" fmla="*/ 7 w 54"/>
                <a:gd name="T33" fmla="*/ 40 h 51"/>
                <a:gd name="T34" fmla="*/ 10 w 54"/>
                <a:gd name="T35" fmla="*/ 47 h 51"/>
                <a:gd name="T36" fmla="*/ 20 w 54"/>
                <a:gd name="T37" fmla="*/ 51 h 51"/>
                <a:gd name="T38" fmla="*/ 27 w 54"/>
                <a:gd name="T39" fmla="*/ 51 h 51"/>
                <a:gd name="T40" fmla="*/ 34 w 54"/>
                <a:gd name="T41" fmla="*/ 51 h 51"/>
                <a:gd name="T42" fmla="*/ 34 w 54"/>
                <a:gd name="T43" fmla="*/ 51 h 51"/>
                <a:gd name="T44" fmla="*/ 44 w 54"/>
                <a:gd name="T45" fmla="*/ 47 h 51"/>
                <a:gd name="T46" fmla="*/ 47 w 54"/>
                <a:gd name="T47" fmla="*/ 40 h 51"/>
                <a:gd name="T48" fmla="*/ 51 w 54"/>
                <a:gd name="T49" fmla="*/ 34 h 51"/>
                <a:gd name="T50" fmla="*/ 54 w 54"/>
                <a:gd name="T5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1">
                  <a:moveTo>
                    <a:pt x="54" y="23"/>
                  </a:moveTo>
                  <a:lnTo>
                    <a:pt x="54" y="23"/>
                  </a:lnTo>
                  <a:lnTo>
                    <a:pt x="51" y="17"/>
                  </a:lnTo>
                  <a:lnTo>
                    <a:pt x="47" y="10"/>
                  </a:lnTo>
                  <a:lnTo>
                    <a:pt x="44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0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0" y="23"/>
                  </a:lnTo>
                  <a:lnTo>
                    <a:pt x="3" y="34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10" y="47"/>
                  </a:lnTo>
                  <a:lnTo>
                    <a:pt x="20" y="51"/>
                  </a:lnTo>
                  <a:lnTo>
                    <a:pt x="27" y="51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4" y="47"/>
                  </a:lnTo>
                  <a:lnTo>
                    <a:pt x="47" y="40"/>
                  </a:lnTo>
                  <a:lnTo>
                    <a:pt x="51" y="34"/>
                  </a:lnTo>
                  <a:lnTo>
                    <a:pt x="54" y="23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9" name="Freeform 1020">
              <a:extLst>
                <a:ext uri="{FF2B5EF4-FFF2-40B4-BE49-F238E27FC236}">
                  <a16:creationId xmlns:a16="http://schemas.microsoft.com/office/drawing/2014/main" id="{A5430022-FF3B-C9AA-ECEC-940160F9A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932" y="1065297"/>
              <a:ext cx="57165" cy="39205"/>
            </a:xfrm>
            <a:custGeom>
              <a:avLst/>
              <a:gdLst>
                <a:gd name="T0" fmla="*/ 54 w 54"/>
                <a:gd name="T1" fmla="*/ 27 h 51"/>
                <a:gd name="T2" fmla="*/ 54 w 54"/>
                <a:gd name="T3" fmla="*/ 27 h 51"/>
                <a:gd name="T4" fmla="*/ 51 w 54"/>
                <a:gd name="T5" fmla="*/ 17 h 51"/>
                <a:gd name="T6" fmla="*/ 48 w 54"/>
                <a:gd name="T7" fmla="*/ 10 h 51"/>
                <a:gd name="T8" fmla="*/ 41 w 54"/>
                <a:gd name="T9" fmla="*/ 3 h 51"/>
                <a:gd name="T10" fmla="*/ 34 w 54"/>
                <a:gd name="T11" fmla="*/ 0 h 51"/>
                <a:gd name="T12" fmla="*/ 34 w 54"/>
                <a:gd name="T13" fmla="*/ 0 h 51"/>
                <a:gd name="T14" fmla="*/ 27 w 54"/>
                <a:gd name="T15" fmla="*/ 0 h 51"/>
                <a:gd name="T16" fmla="*/ 17 w 54"/>
                <a:gd name="T17" fmla="*/ 0 h 51"/>
                <a:gd name="T18" fmla="*/ 10 w 54"/>
                <a:gd name="T19" fmla="*/ 3 h 51"/>
                <a:gd name="T20" fmla="*/ 3 w 54"/>
                <a:gd name="T21" fmla="*/ 10 h 51"/>
                <a:gd name="T22" fmla="*/ 3 w 54"/>
                <a:gd name="T23" fmla="*/ 10 h 51"/>
                <a:gd name="T24" fmla="*/ 0 w 54"/>
                <a:gd name="T25" fmla="*/ 17 h 51"/>
                <a:gd name="T26" fmla="*/ 0 w 54"/>
                <a:gd name="T27" fmla="*/ 23 h 51"/>
                <a:gd name="T28" fmla="*/ 0 w 54"/>
                <a:gd name="T29" fmla="*/ 34 h 51"/>
                <a:gd name="T30" fmla="*/ 3 w 54"/>
                <a:gd name="T31" fmla="*/ 40 h 51"/>
                <a:gd name="T32" fmla="*/ 3 w 54"/>
                <a:gd name="T33" fmla="*/ 40 h 51"/>
                <a:gd name="T34" fmla="*/ 10 w 54"/>
                <a:gd name="T35" fmla="*/ 47 h 51"/>
                <a:gd name="T36" fmla="*/ 17 w 54"/>
                <a:gd name="T37" fmla="*/ 51 h 51"/>
                <a:gd name="T38" fmla="*/ 27 w 54"/>
                <a:gd name="T39" fmla="*/ 51 h 51"/>
                <a:gd name="T40" fmla="*/ 34 w 54"/>
                <a:gd name="T41" fmla="*/ 51 h 51"/>
                <a:gd name="T42" fmla="*/ 34 w 54"/>
                <a:gd name="T43" fmla="*/ 51 h 51"/>
                <a:gd name="T44" fmla="*/ 41 w 54"/>
                <a:gd name="T45" fmla="*/ 47 h 51"/>
                <a:gd name="T46" fmla="*/ 48 w 54"/>
                <a:gd name="T47" fmla="*/ 40 h 51"/>
                <a:gd name="T48" fmla="*/ 51 w 54"/>
                <a:gd name="T49" fmla="*/ 34 h 51"/>
                <a:gd name="T50" fmla="*/ 54 w 54"/>
                <a:gd name="T5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1">
                  <a:moveTo>
                    <a:pt x="54" y="27"/>
                  </a:moveTo>
                  <a:lnTo>
                    <a:pt x="54" y="27"/>
                  </a:lnTo>
                  <a:lnTo>
                    <a:pt x="51" y="17"/>
                  </a:lnTo>
                  <a:lnTo>
                    <a:pt x="48" y="10"/>
                  </a:lnTo>
                  <a:lnTo>
                    <a:pt x="41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10" y="47"/>
                  </a:lnTo>
                  <a:lnTo>
                    <a:pt x="17" y="51"/>
                  </a:lnTo>
                  <a:lnTo>
                    <a:pt x="27" y="51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7"/>
                  </a:lnTo>
                  <a:lnTo>
                    <a:pt x="48" y="40"/>
                  </a:lnTo>
                  <a:lnTo>
                    <a:pt x="51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0" name="Freeform 1021">
              <a:extLst>
                <a:ext uri="{FF2B5EF4-FFF2-40B4-BE49-F238E27FC236}">
                  <a16:creationId xmlns:a16="http://schemas.microsoft.com/office/drawing/2014/main" id="{965CE788-3C95-4300-07C9-ADCCCEC4F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870" y="1093809"/>
              <a:ext cx="55047" cy="39205"/>
            </a:xfrm>
            <a:custGeom>
              <a:avLst/>
              <a:gdLst>
                <a:gd name="T0" fmla="*/ 51 w 51"/>
                <a:gd name="T1" fmla="*/ 24 h 51"/>
                <a:gd name="T2" fmla="*/ 51 w 51"/>
                <a:gd name="T3" fmla="*/ 24 h 51"/>
                <a:gd name="T4" fmla="*/ 51 w 51"/>
                <a:gd name="T5" fmla="*/ 17 h 51"/>
                <a:gd name="T6" fmla="*/ 48 w 51"/>
                <a:gd name="T7" fmla="*/ 10 h 51"/>
                <a:gd name="T8" fmla="*/ 41 w 51"/>
                <a:gd name="T9" fmla="*/ 3 h 51"/>
                <a:gd name="T10" fmla="*/ 34 w 51"/>
                <a:gd name="T11" fmla="*/ 0 h 51"/>
                <a:gd name="T12" fmla="*/ 34 w 51"/>
                <a:gd name="T13" fmla="*/ 0 h 51"/>
                <a:gd name="T14" fmla="*/ 24 w 51"/>
                <a:gd name="T15" fmla="*/ 0 h 51"/>
                <a:gd name="T16" fmla="*/ 17 w 51"/>
                <a:gd name="T17" fmla="*/ 0 h 51"/>
                <a:gd name="T18" fmla="*/ 10 w 51"/>
                <a:gd name="T19" fmla="*/ 3 h 51"/>
                <a:gd name="T20" fmla="*/ 3 w 51"/>
                <a:gd name="T21" fmla="*/ 10 h 51"/>
                <a:gd name="T22" fmla="*/ 3 w 51"/>
                <a:gd name="T23" fmla="*/ 10 h 51"/>
                <a:gd name="T24" fmla="*/ 0 w 51"/>
                <a:gd name="T25" fmla="*/ 17 h 51"/>
                <a:gd name="T26" fmla="*/ 0 w 51"/>
                <a:gd name="T27" fmla="*/ 24 h 51"/>
                <a:gd name="T28" fmla="*/ 0 w 51"/>
                <a:gd name="T29" fmla="*/ 34 h 51"/>
                <a:gd name="T30" fmla="*/ 3 w 51"/>
                <a:gd name="T31" fmla="*/ 41 h 51"/>
                <a:gd name="T32" fmla="*/ 3 w 51"/>
                <a:gd name="T33" fmla="*/ 41 h 51"/>
                <a:gd name="T34" fmla="*/ 10 w 51"/>
                <a:gd name="T35" fmla="*/ 47 h 51"/>
                <a:gd name="T36" fmla="*/ 17 w 51"/>
                <a:gd name="T37" fmla="*/ 51 h 51"/>
                <a:gd name="T38" fmla="*/ 24 w 51"/>
                <a:gd name="T39" fmla="*/ 51 h 51"/>
                <a:gd name="T40" fmla="*/ 34 w 51"/>
                <a:gd name="T41" fmla="*/ 51 h 51"/>
                <a:gd name="T42" fmla="*/ 34 w 51"/>
                <a:gd name="T43" fmla="*/ 51 h 51"/>
                <a:gd name="T44" fmla="*/ 41 w 51"/>
                <a:gd name="T45" fmla="*/ 47 h 51"/>
                <a:gd name="T46" fmla="*/ 48 w 51"/>
                <a:gd name="T47" fmla="*/ 41 h 51"/>
                <a:gd name="T48" fmla="*/ 51 w 51"/>
                <a:gd name="T49" fmla="*/ 34 h 51"/>
                <a:gd name="T50" fmla="*/ 51 w 51"/>
                <a:gd name="T51" fmla="*/ 2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1">
                  <a:moveTo>
                    <a:pt x="51" y="24"/>
                  </a:moveTo>
                  <a:lnTo>
                    <a:pt x="51" y="24"/>
                  </a:lnTo>
                  <a:lnTo>
                    <a:pt x="51" y="17"/>
                  </a:lnTo>
                  <a:lnTo>
                    <a:pt x="48" y="10"/>
                  </a:lnTo>
                  <a:lnTo>
                    <a:pt x="41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0" y="34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10" y="47"/>
                  </a:lnTo>
                  <a:lnTo>
                    <a:pt x="17" y="51"/>
                  </a:lnTo>
                  <a:lnTo>
                    <a:pt x="24" y="51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7"/>
                  </a:lnTo>
                  <a:lnTo>
                    <a:pt x="48" y="41"/>
                  </a:lnTo>
                  <a:lnTo>
                    <a:pt x="51" y="34"/>
                  </a:lnTo>
                  <a:lnTo>
                    <a:pt x="51" y="24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1" name="Freeform 1022">
              <a:extLst>
                <a:ext uri="{FF2B5EF4-FFF2-40B4-BE49-F238E27FC236}">
                  <a16:creationId xmlns:a16="http://schemas.microsoft.com/office/drawing/2014/main" id="{89417164-032A-16EC-D397-88724DE47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456" y="1109848"/>
              <a:ext cx="55047" cy="39205"/>
            </a:xfrm>
            <a:custGeom>
              <a:avLst/>
              <a:gdLst>
                <a:gd name="T0" fmla="*/ 51 w 51"/>
                <a:gd name="T1" fmla="*/ 27 h 55"/>
                <a:gd name="T2" fmla="*/ 51 w 51"/>
                <a:gd name="T3" fmla="*/ 27 h 55"/>
                <a:gd name="T4" fmla="*/ 51 w 51"/>
                <a:gd name="T5" fmla="*/ 17 h 55"/>
                <a:gd name="T6" fmla="*/ 48 w 51"/>
                <a:gd name="T7" fmla="*/ 11 h 55"/>
                <a:gd name="T8" fmla="*/ 41 w 51"/>
                <a:gd name="T9" fmla="*/ 4 h 55"/>
                <a:gd name="T10" fmla="*/ 34 w 51"/>
                <a:gd name="T11" fmla="*/ 0 h 55"/>
                <a:gd name="T12" fmla="*/ 34 w 51"/>
                <a:gd name="T13" fmla="*/ 0 h 55"/>
                <a:gd name="T14" fmla="*/ 27 w 51"/>
                <a:gd name="T15" fmla="*/ 0 h 55"/>
                <a:gd name="T16" fmla="*/ 17 w 51"/>
                <a:gd name="T17" fmla="*/ 0 h 55"/>
                <a:gd name="T18" fmla="*/ 10 w 51"/>
                <a:gd name="T19" fmla="*/ 4 h 55"/>
                <a:gd name="T20" fmla="*/ 4 w 51"/>
                <a:gd name="T21" fmla="*/ 11 h 55"/>
                <a:gd name="T22" fmla="*/ 4 w 51"/>
                <a:gd name="T23" fmla="*/ 11 h 55"/>
                <a:gd name="T24" fmla="*/ 0 w 51"/>
                <a:gd name="T25" fmla="*/ 17 h 55"/>
                <a:gd name="T26" fmla="*/ 0 w 51"/>
                <a:gd name="T27" fmla="*/ 27 h 55"/>
                <a:gd name="T28" fmla="*/ 0 w 51"/>
                <a:gd name="T29" fmla="*/ 34 h 55"/>
                <a:gd name="T30" fmla="*/ 4 w 51"/>
                <a:gd name="T31" fmla="*/ 41 h 55"/>
                <a:gd name="T32" fmla="*/ 4 w 51"/>
                <a:gd name="T33" fmla="*/ 41 h 55"/>
                <a:gd name="T34" fmla="*/ 10 w 51"/>
                <a:gd name="T35" fmla="*/ 48 h 55"/>
                <a:gd name="T36" fmla="*/ 17 w 51"/>
                <a:gd name="T37" fmla="*/ 51 h 55"/>
                <a:gd name="T38" fmla="*/ 27 w 51"/>
                <a:gd name="T39" fmla="*/ 55 h 55"/>
                <a:gd name="T40" fmla="*/ 34 w 51"/>
                <a:gd name="T41" fmla="*/ 51 h 55"/>
                <a:gd name="T42" fmla="*/ 34 w 51"/>
                <a:gd name="T43" fmla="*/ 51 h 55"/>
                <a:gd name="T44" fmla="*/ 41 w 51"/>
                <a:gd name="T45" fmla="*/ 48 h 55"/>
                <a:gd name="T46" fmla="*/ 48 w 51"/>
                <a:gd name="T47" fmla="*/ 41 h 55"/>
                <a:gd name="T48" fmla="*/ 51 w 51"/>
                <a:gd name="T49" fmla="*/ 34 h 55"/>
                <a:gd name="T50" fmla="*/ 51 w 51"/>
                <a:gd name="T51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5">
                  <a:moveTo>
                    <a:pt x="51" y="27"/>
                  </a:moveTo>
                  <a:lnTo>
                    <a:pt x="51" y="27"/>
                  </a:lnTo>
                  <a:lnTo>
                    <a:pt x="51" y="17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0" y="4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10" y="48"/>
                  </a:lnTo>
                  <a:lnTo>
                    <a:pt x="17" y="51"/>
                  </a:lnTo>
                  <a:lnTo>
                    <a:pt x="27" y="55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8"/>
                  </a:lnTo>
                  <a:lnTo>
                    <a:pt x="48" y="41"/>
                  </a:lnTo>
                  <a:lnTo>
                    <a:pt x="51" y="34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2" name="Freeform 1023">
              <a:extLst>
                <a:ext uri="{FF2B5EF4-FFF2-40B4-BE49-F238E27FC236}">
                  <a16:creationId xmlns:a16="http://schemas.microsoft.com/office/drawing/2014/main" id="{4A9FB5BE-E8FD-1E3D-C903-9DBA87EB7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276" y="1168654"/>
              <a:ext cx="57165" cy="40987"/>
            </a:xfrm>
            <a:custGeom>
              <a:avLst/>
              <a:gdLst>
                <a:gd name="T0" fmla="*/ 54 w 54"/>
                <a:gd name="T1" fmla="*/ 27 h 55"/>
                <a:gd name="T2" fmla="*/ 54 w 54"/>
                <a:gd name="T3" fmla="*/ 27 h 55"/>
                <a:gd name="T4" fmla="*/ 54 w 54"/>
                <a:gd name="T5" fmla="*/ 21 h 55"/>
                <a:gd name="T6" fmla="*/ 51 w 54"/>
                <a:gd name="T7" fmla="*/ 14 h 55"/>
                <a:gd name="T8" fmla="*/ 44 w 54"/>
                <a:gd name="T9" fmla="*/ 7 h 55"/>
                <a:gd name="T10" fmla="*/ 37 w 54"/>
                <a:gd name="T11" fmla="*/ 4 h 55"/>
                <a:gd name="T12" fmla="*/ 37 w 54"/>
                <a:gd name="T13" fmla="*/ 4 h 55"/>
                <a:gd name="T14" fmla="*/ 27 w 54"/>
                <a:gd name="T15" fmla="*/ 0 h 55"/>
                <a:gd name="T16" fmla="*/ 20 w 54"/>
                <a:gd name="T17" fmla="*/ 4 h 55"/>
                <a:gd name="T18" fmla="*/ 13 w 54"/>
                <a:gd name="T19" fmla="*/ 7 h 55"/>
                <a:gd name="T20" fmla="*/ 7 w 54"/>
                <a:gd name="T21" fmla="*/ 14 h 55"/>
                <a:gd name="T22" fmla="*/ 7 w 54"/>
                <a:gd name="T23" fmla="*/ 14 h 55"/>
                <a:gd name="T24" fmla="*/ 3 w 54"/>
                <a:gd name="T25" fmla="*/ 21 h 55"/>
                <a:gd name="T26" fmla="*/ 0 w 54"/>
                <a:gd name="T27" fmla="*/ 27 h 55"/>
                <a:gd name="T28" fmla="*/ 3 w 54"/>
                <a:gd name="T29" fmla="*/ 38 h 55"/>
                <a:gd name="T30" fmla="*/ 7 w 54"/>
                <a:gd name="T31" fmla="*/ 44 h 55"/>
                <a:gd name="T32" fmla="*/ 7 w 54"/>
                <a:gd name="T33" fmla="*/ 44 h 55"/>
                <a:gd name="T34" fmla="*/ 13 w 54"/>
                <a:gd name="T35" fmla="*/ 48 h 55"/>
                <a:gd name="T36" fmla="*/ 20 w 54"/>
                <a:gd name="T37" fmla="*/ 55 h 55"/>
                <a:gd name="T38" fmla="*/ 27 w 54"/>
                <a:gd name="T39" fmla="*/ 55 h 55"/>
                <a:gd name="T40" fmla="*/ 37 w 54"/>
                <a:gd name="T41" fmla="*/ 55 h 55"/>
                <a:gd name="T42" fmla="*/ 37 w 54"/>
                <a:gd name="T43" fmla="*/ 55 h 55"/>
                <a:gd name="T44" fmla="*/ 44 w 54"/>
                <a:gd name="T45" fmla="*/ 48 h 55"/>
                <a:gd name="T46" fmla="*/ 51 w 54"/>
                <a:gd name="T47" fmla="*/ 44 h 55"/>
                <a:gd name="T48" fmla="*/ 54 w 54"/>
                <a:gd name="T49" fmla="*/ 38 h 55"/>
                <a:gd name="T50" fmla="*/ 54 w 54"/>
                <a:gd name="T51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7"/>
                  </a:moveTo>
                  <a:lnTo>
                    <a:pt x="54" y="27"/>
                  </a:lnTo>
                  <a:lnTo>
                    <a:pt x="54" y="21"/>
                  </a:lnTo>
                  <a:lnTo>
                    <a:pt x="51" y="14"/>
                  </a:lnTo>
                  <a:lnTo>
                    <a:pt x="44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3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0" y="27"/>
                  </a:lnTo>
                  <a:lnTo>
                    <a:pt x="3" y="38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3" y="48"/>
                  </a:lnTo>
                  <a:lnTo>
                    <a:pt x="20" y="55"/>
                  </a:lnTo>
                  <a:lnTo>
                    <a:pt x="27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44" y="48"/>
                  </a:lnTo>
                  <a:lnTo>
                    <a:pt x="51" y="44"/>
                  </a:lnTo>
                  <a:lnTo>
                    <a:pt x="54" y="38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3" name="Freeform 1024">
              <a:extLst>
                <a:ext uri="{FF2B5EF4-FFF2-40B4-BE49-F238E27FC236}">
                  <a16:creationId xmlns:a16="http://schemas.microsoft.com/office/drawing/2014/main" id="{35F34472-9D43-DD35-D4D0-FD1C7F270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8331" y="1238154"/>
              <a:ext cx="55047" cy="42769"/>
            </a:xfrm>
            <a:custGeom>
              <a:avLst/>
              <a:gdLst>
                <a:gd name="T0" fmla="*/ 54 w 54"/>
                <a:gd name="T1" fmla="*/ 27 h 55"/>
                <a:gd name="T2" fmla="*/ 54 w 54"/>
                <a:gd name="T3" fmla="*/ 27 h 55"/>
                <a:gd name="T4" fmla="*/ 51 w 54"/>
                <a:gd name="T5" fmla="*/ 21 h 55"/>
                <a:gd name="T6" fmla="*/ 47 w 54"/>
                <a:gd name="T7" fmla="*/ 14 h 55"/>
                <a:gd name="T8" fmla="*/ 44 w 54"/>
                <a:gd name="T9" fmla="*/ 7 h 55"/>
                <a:gd name="T10" fmla="*/ 34 w 54"/>
                <a:gd name="T11" fmla="*/ 4 h 55"/>
                <a:gd name="T12" fmla="*/ 34 w 54"/>
                <a:gd name="T13" fmla="*/ 4 h 55"/>
                <a:gd name="T14" fmla="*/ 27 w 54"/>
                <a:gd name="T15" fmla="*/ 0 h 55"/>
                <a:gd name="T16" fmla="*/ 20 w 54"/>
                <a:gd name="T17" fmla="*/ 4 h 55"/>
                <a:gd name="T18" fmla="*/ 10 w 54"/>
                <a:gd name="T19" fmla="*/ 7 h 55"/>
                <a:gd name="T20" fmla="*/ 7 w 54"/>
                <a:gd name="T21" fmla="*/ 14 h 55"/>
                <a:gd name="T22" fmla="*/ 7 w 54"/>
                <a:gd name="T23" fmla="*/ 14 h 55"/>
                <a:gd name="T24" fmla="*/ 0 w 54"/>
                <a:gd name="T25" fmla="*/ 21 h 55"/>
                <a:gd name="T26" fmla="*/ 0 w 54"/>
                <a:gd name="T27" fmla="*/ 27 h 55"/>
                <a:gd name="T28" fmla="*/ 0 w 54"/>
                <a:gd name="T29" fmla="*/ 38 h 55"/>
                <a:gd name="T30" fmla="*/ 7 w 54"/>
                <a:gd name="T31" fmla="*/ 44 h 55"/>
                <a:gd name="T32" fmla="*/ 7 w 54"/>
                <a:gd name="T33" fmla="*/ 44 h 55"/>
                <a:gd name="T34" fmla="*/ 10 w 54"/>
                <a:gd name="T35" fmla="*/ 51 h 55"/>
                <a:gd name="T36" fmla="*/ 20 w 54"/>
                <a:gd name="T37" fmla="*/ 55 h 55"/>
                <a:gd name="T38" fmla="*/ 27 w 54"/>
                <a:gd name="T39" fmla="*/ 55 h 55"/>
                <a:gd name="T40" fmla="*/ 34 w 54"/>
                <a:gd name="T41" fmla="*/ 55 h 55"/>
                <a:gd name="T42" fmla="*/ 34 w 54"/>
                <a:gd name="T43" fmla="*/ 55 h 55"/>
                <a:gd name="T44" fmla="*/ 44 w 54"/>
                <a:gd name="T45" fmla="*/ 51 h 55"/>
                <a:gd name="T46" fmla="*/ 47 w 54"/>
                <a:gd name="T47" fmla="*/ 44 h 55"/>
                <a:gd name="T48" fmla="*/ 51 w 54"/>
                <a:gd name="T49" fmla="*/ 38 h 55"/>
                <a:gd name="T50" fmla="*/ 54 w 54"/>
                <a:gd name="T51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7"/>
                  </a:moveTo>
                  <a:lnTo>
                    <a:pt x="54" y="27"/>
                  </a:lnTo>
                  <a:lnTo>
                    <a:pt x="51" y="21"/>
                  </a:lnTo>
                  <a:lnTo>
                    <a:pt x="47" y="14"/>
                  </a:lnTo>
                  <a:lnTo>
                    <a:pt x="44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8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0" y="51"/>
                  </a:lnTo>
                  <a:lnTo>
                    <a:pt x="20" y="55"/>
                  </a:lnTo>
                  <a:lnTo>
                    <a:pt x="27" y="55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44" y="51"/>
                  </a:lnTo>
                  <a:lnTo>
                    <a:pt x="47" y="44"/>
                  </a:lnTo>
                  <a:lnTo>
                    <a:pt x="51" y="38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4" name="Freeform 1025">
              <a:extLst>
                <a:ext uri="{FF2B5EF4-FFF2-40B4-BE49-F238E27FC236}">
                  <a16:creationId xmlns:a16="http://schemas.microsoft.com/office/drawing/2014/main" id="{44BD30C8-DE20-47D6-2C49-B82551CB6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8331" y="1238154"/>
              <a:ext cx="55047" cy="42769"/>
            </a:xfrm>
            <a:custGeom>
              <a:avLst/>
              <a:gdLst>
                <a:gd name="T0" fmla="*/ 54 w 54"/>
                <a:gd name="T1" fmla="*/ 27 h 55"/>
                <a:gd name="T2" fmla="*/ 54 w 54"/>
                <a:gd name="T3" fmla="*/ 27 h 55"/>
                <a:gd name="T4" fmla="*/ 51 w 54"/>
                <a:gd name="T5" fmla="*/ 21 h 55"/>
                <a:gd name="T6" fmla="*/ 47 w 54"/>
                <a:gd name="T7" fmla="*/ 14 h 55"/>
                <a:gd name="T8" fmla="*/ 44 w 54"/>
                <a:gd name="T9" fmla="*/ 7 h 55"/>
                <a:gd name="T10" fmla="*/ 34 w 54"/>
                <a:gd name="T11" fmla="*/ 4 h 55"/>
                <a:gd name="T12" fmla="*/ 34 w 54"/>
                <a:gd name="T13" fmla="*/ 4 h 55"/>
                <a:gd name="T14" fmla="*/ 27 w 54"/>
                <a:gd name="T15" fmla="*/ 0 h 55"/>
                <a:gd name="T16" fmla="*/ 20 w 54"/>
                <a:gd name="T17" fmla="*/ 4 h 55"/>
                <a:gd name="T18" fmla="*/ 10 w 54"/>
                <a:gd name="T19" fmla="*/ 7 h 55"/>
                <a:gd name="T20" fmla="*/ 7 w 54"/>
                <a:gd name="T21" fmla="*/ 14 h 55"/>
                <a:gd name="T22" fmla="*/ 7 w 54"/>
                <a:gd name="T23" fmla="*/ 14 h 55"/>
                <a:gd name="T24" fmla="*/ 0 w 54"/>
                <a:gd name="T25" fmla="*/ 21 h 55"/>
                <a:gd name="T26" fmla="*/ 0 w 54"/>
                <a:gd name="T27" fmla="*/ 27 h 55"/>
                <a:gd name="T28" fmla="*/ 0 w 54"/>
                <a:gd name="T29" fmla="*/ 38 h 55"/>
                <a:gd name="T30" fmla="*/ 7 w 54"/>
                <a:gd name="T31" fmla="*/ 44 h 55"/>
                <a:gd name="T32" fmla="*/ 7 w 54"/>
                <a:gd name="T33" fmla="*/ 44 h 55"/>
                <a:gd name="T34" fmla="*/ 10 w 54"/>
                <a:gd name="T35" fmla="*/ 51 h 55"/>
                <a:gd name="T36" fmla="*/ 20 w 54"/>
                <a:gd name="T37" fmla="*/ 55 h 55"/>
                <a:gd name="T38" fmla="*/ 27 w 54"/>
                <a:gd name="T39" fmla="*/ 55 h 55"/>
                <a:gd name="T40" fmla="*/ 34 w 54"/>
                <a:gd name="T41" fmla="*/ 55 h 55"/>
                <a:gd name="T42" fmla="*/ 34 w 54"/>
                <a:gd name="T43" fmla="*/ 55 h 55"/>
                <a:gd name="T44" fmla="*/ 44 w 54"/>
                <a:gd name="T45" fmla="*/ 51 h 55"/>
                <a:gd name="T46" fmla="*/ 47 w 54"/>
                <a:gd name="T47" fmla="*/ 44 h 55"/>
                <a:gd name="T48" fmla="*/ 51 w 54"/>
                <a:gd name="T49" fmla="*/ 38 h 55"/>
                <a:gd name="T50" fmla="*/ 54 w 54"/>
                <a:gd name="T51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7"/>
                  </a:moveTo>
                  <a:lnTo>
                    <a:pt x="54" y="27"/>
                  </a:lnTo>
                  <a:lnTo>
                    <a:pt x="51" y="21"/>
                  </a:lnTo>
                  <a:lnTo>
                    <a:pt x="47" y="14"/>
                  </a:lnTo>
                  <a:lnTo>
                    <a:pt x="44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8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0" y="51"/>
                  </a:lnTo>
                  <a:lnTo>
                    <a:pt x="20" y="55"/>
                  </a:lnTo>
                  <a:lnTo>
                    <a:pt x="27" y="55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44" y="51"/>
                  </a:lnTo>
                  <a:lnTo>
                    <a:pt x="47" y="44"/>
                  </a:lnTo>
                  <a:lnTo>
                    <a:pt x="51" y="38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5" name="Freeform 1026">
              <a:extLst>
                <a:ext uri="{FF2B5EF4-FFF2-40B4-BE49-F238E27FC236}">
                  <a16:creationId xmlns:a16="http://schemas.microsoft.com/office/drawing/2014/main" id="{54396F19-9979-7776-8AEB-EBC49C7E5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4682" y="1289833"/>
              <a:ext cx="52930" cy="39205"/>
            </a:xfrm>
            <a:custGeom>
              <a:avLst/>
              <a:gdLst>
                <a:gd name="T0" fmla="*/ 50 w 50"/>
                <a:gd name="T1" fmla="*/ 27 h 54"/>
                <a:gd name="T2" fmla="*/ 50 w 50"/>
                <a:gd name="T3" fmla="*/ 27 h 54"/>
                <a:gd name="T4" fmla="*/ 50 w 50"/>
                <a:gd name="T5" fmla="*/ 20 h 54"/>
                <a:gd name="T6" fmla="*/ 47 w 50"/>
                <a:gd name="T7" fmla="*/ 10 h 54"/>
                <a:gd name="T8" fmla="*/ 40 w 50"/>
                <a:gd name="T9" fmla="*/ 7 h 54"/>
                <a:gd name="T10" fmla="*/ 33 w 50"/>
                <a:gd name="T11" fmla="*/ 3 h 54"/>
                <a:gd name="T12" fmla="*/ 33 w 50"/>
                <a:gd name="T13" fmla="*/ 3 h 54"/>
                <a:gd name="T14" fmla="*/ 23 w 50"/>
                <a:gd name="T15" fmla="*/ 0 h 54"/>
                <a:gd name="T16" fmla="*/ 16 w 50"/>
                <a:gd name="T17" fmla="*/ 3 h 54"/>
                <a:gd name="T18" fmla="*/ 10 w 50"/>
                <a:gd name="T19" fmla="*/ 7 h 54"/>
                <a:gd name="T20" fmla="*/ 3 w 50"/>
                <a:gd name="T21" fmla="*/ 10 h 54"/>
                <a:gd name="T22" fmla="*/ 3 w 50"/>
                <a:gd name="T23" fmla="*/ 10 h 54"/>
                <a:gd name="T24" fmla="*/ 0 w 50"/>
                <a:gd name="T25" fmla="*/ 20 h 54"/>
                <a:gd name="T26" fmla="*/ 0 w 50"/>
                <a:gd name="T27" fmla="*/ 27 h 54"/>
                <a:gd name="T28" fmla="*/ 0 w 50"/>
                <a:gd name="T29" fmla="*/ 34 h 54"/>
                <a:gd name="T30" fmla="*/ 3 w 50"/>
                <a:gd name="T31" fmla="*/ 44 h 54"/>
                <a:gd name="T32" fmla="*/ 3 w 50"/>
                <a:gd name="T33" fmla="*/ 44 h 54"/>
                <a:gd name="T34" fmla="*/ 10 w 50"/>
                <a:gd name="T35" fmla="*/ 47 h 54"/>
                <a:gd name="T36" fmla="*/ 16 w 50"/>
                <a:gd name="T37" fmla="*/ 51 h 54"/>
                <a:gd name="T38" fmla="*/ 23 w 50"/>
                <a:gd name="T39" fmla="*/ 54 h 54"/>
                <a:gd name="T40" fmla="*/ 33 w 50"/>
                <a:gd name="T41" fmla="*/ 51 h 54"/>
                <a:gd name="T42" fmla="*/ 33 w 50"/>
                <a:gd name="T43" fmla="*/ 51 h 54"/>
                <a:gd name="T44" fmla="*/ 40 w 50"/>
                <a:gd name="T45" fmla="*/ 47 h 54"/>
                <a:gd name="T46" fmla="*/ 47 w 50"/>
                <a:gd name="T47" fmla="*/ 44 h 54"/>
                <a:gd name="T48" fmla="*/ 50 w 50"/>
                <a:gd name="T49" fmla="*/ 34 h 54"/>
                <a:gd name="T50" fmla="*/ 50 w 50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54">
                  <a:moveTo>
                    <a:pt x="50" y="27"/>
                  </a:moveTo>
                  <a:lnTo>
                    <a:pt x="50" y="27"/>
                  </a:lnTo>
                  <a:lnTo>
                    <a:pt x="50" y="20"/>
                  </a:lnTo>
                  <a:lnTo>
                    <a:pt x="47" y="10"/>
                  </a:lnTo>
                  <a:lnTo>
                    <a:pt x="40" y="7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23" y="0"/>
                  </a:lnTo>
                  <a:lnTo>
                    <a:pt x="16" y="3"/>
                  </a:lnTo>
                  <a:lnTo>
                    <a:pt x="10" y="7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10" y="47"/>
                  </a:lnTo>
                  <a:lnTo>
                    <a:pt x="16" y="51"/>
                  </a:lnTo>
                  <a:lnTo>
                    <a:pt x="23" y="54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40" y="47"/>
                  </a:lnTo>
                  <a:lnTo>
                    <a:pt x="47" y="44"/>
                  </a:lnTo>
                  <a:lnTo>
                    <a:pt x="50" y="34"/>
                  </a:lnTo>
                  <a:lnTo>
                    <a:pt x="50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6" name="Freeform 1027">
              <a:extLst>
                <a:ext uri="{FF2B5EF4-FFF2-40B4-BE49-F238E27FC236}">
                  <a16:creationId xmlns:a16="http://schemas.microsoft.com/office/drawing/2014/main" id="{BB718DFE-950A-8D52-55AE-9B9A6A76C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916" y="1364678"/>
              <a:ext cx="55047" cy="40987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1 w 54"/>
                <a:gd name="T5" fmla="*/ 17 h 54"/>
                <a:gd name="T6" fmla="*/ 47 w 54"/>
                <a:gd name="T7" fmla="*/ 10 h 54"/>
                <a:gd name="T8" fmla="*/ 44 w 54"/>
                <a:gd name="T9" fmla="*/ 3 h 54"/>
                <a:gd name="T10" fmla="*/ 37 w 54"/>
                <a:gd name="T11" fmla="*/ 0 h 54"/>
                <a:gd name="T12" fmla="*/ 37 w 54"/>
                <a:gd name="T13" fmla="*/ 0 h 54"/>
                <a:gd name="T14" fmla="*/ 27 w 54"/>
                <a:gd name="T15" fmla="*/ 0 h 54"/>
                <a:gd name="T16" fmla="*/ 20 w 54"/>
                <a:gd name="T17" fmla="*/ 0 h 54"/>
                <a:gd name="T18" fmla="*/ 10 w 54"/>
                <a:gd name="T19" fmla="*/ 3 h 54"/>
                <a:gd name="T20" fmla="*/ 7 w 54"/>
                <a:gd name="T21" fmla="*/ 10 h 54"/>
                <a:gd name="T22" fmla="*/ 7 w 54"/>
                <a:gd name="T23" fmla="*/ 10 h 54"/>
                <a:gd name="T24" fmla="*/ 3 w 54"/>
                <a:gd name="T25" fmla="*/ 17 h 54"/>
                <a:gd name="T26" fmla="*/ 0 w 54"/>
                <a:gd name="T27" fmla="*/ 27 h 54"/>
                <a:gd name="T28" fmla="*/ 3 w 54"/>
                <a:gd name="T29" fmla="*/ 33 h 54"/>
                <a:gd name="T30" fmla="*/ 7 w 54"/>
                <a:gd name="T31" fmla="*/ 40 h 54"/>
                <a:gd name="T32" fmla="*/ 7 w 54"/>
                <a:gd name="T33" fmla="*/ 40 h 54"/>
                <a:gd name="T34" fmla="*/ 10 w 54"/>
                <a:gd name="T35" fmla="*/ 47 h 54"/>
                <a:gd name="T36" fmla="*/ 20 w 54"/>
                <a:gd name="T37" fmla="*/ 50 h 54"/>
                <a:gd name="T38" fmla="*/ 27 w 54"/>
                <a:gd name="T39" fmla="*/ 54 h 54"/>
                <a:gd name="T40" fmla="*/ 37 w 54"/>
                <a:gd name="T41" fmla="*/ 50 h 54"/>
                <a:gd name="T42" fmla="*/ 37 w 54"/>
                <a:gd name="T43" fmla="*/ 50 h 54"/>
                <a:gd name="T44" fmla="*/ 44 w 54"/>
                <a:gd name="T45" fmla="*/ 47 h 54"/>
                <a:gd name="T46" fmla="*/ 47 w 54"/>
                <a:gd name="T47" fmla="*/ 40 h 54"/>
                <a:gd name="T48" fmla="*/ 51 w 54"/>
                <a:gd name="T49" fmla="*/ 33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1" y="17"/>
                  </a:lnTo>
                  <a:lnTo>
                    <a:pt x="47" y="10"/>
                  </a:lnTo>
                  <a:lnTo>
                    <a:pt x="44" y="3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0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10" y="47"/>
                  </a:lnTo>
                  <a:lnTo>
                    <a:pt x="20" y="50"/>
                  </a:lnTo>
                  <a:lnTo>
                    <a:pt x="27" y="54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4" y="47"/>
                  </a:lnTo>
                  <a:lnTo>
                    <a:pt x="47" y="40"/>
                  </a:lnTo>
                  <a:lnTo>
                    <a:pt x="51" y="33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7" name="Freeform 1028">
              <a:extLst>
                <a:ext uri="{FF2B5EF4-FFF2-40B4-BE49-F238E27FC236}">
                  <a16:creationId xmlns:a16="http://schemas.microsoft.com/office/drawing/2014/main" id="{4A083EA6-649E-6FEE-A787-7AA2AAE5A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269" y="1425267"/>
              <a:ext cx="52929" cy="39205"/>
            </a:xfrm>
            <a:custGeom>
              <a:avLst/>
              <a:gdLst>
                <a:gd name="T0" fmla="*/ 51 w 51"/>
                <a:gd name="T1" fmla="*/ 27 h 54"/>
                <a:gd name="T2" fmla="*/ 51 w 51"/>
                <a:gd name="T3" fmla="*/ 27 h 54"/>
                <a:gd name="T4" fmla="*/ 51 w 51"/>
                <a:gd name="T5" fmla="*/ 20 h 54"/>
                <a:gd name="T6" fmla="*/ 47 w 51"/>
                <a:gd name="T7" fmla="*/ 13 h 54"/>
                <a:gd name="T8" fmla="*/ 40 w 51"/>
                <a:gd name="T9" fmla="*/ 6 h 54"/>
                <a:gd name="T10" fmla="*/ 34 w 51"/>
                <a:gd name="T11" fmla="*/ 3 h 54"/>
                <a:gd name="T12" fmla="*/ 34 w 51"/>
                <a:gd name="T13" fmla="*/ 3 h 54"/>
                <a:gd name="T14" fmla="*/ 27 w 51"/>
                <a:gd name="T15" fmla="*/ 0 h 54"/>
                <a:gd name="T16" fmla="*/ 17 w 51"/>
                <a:gd name="T17" fmla="*/ 3 h 54"/>
                <a:gd name="T18" fmla="*/ 10 w 51"/>
                <a:gd name="T19" fmla="*/ 6 h 54"/>
                <a:gd name="T20" fmla="*/ 3 w 51"/>
                <a:gd name="T21" fmla="*/ 13 h 54"/>
                <a:gd name="T22" fmla="*/ 3 w 51"/>
                <a:gd name="T23" fmla="*/ 13 h 54"/>
                <a:gd name="T24" fmla="*/ 0 w 51"/>
                <a:gd name="T25" fmla="*/ 20 h 54"/>
                <a:gd name="T26" fmla="*/ 0 w 51"/>
                <a:gd name="T27" fmla="*/ 27 h 54"/>
                <a:gd name="T28" fmla="*/ 0 w 51"/>
                <a:gd name="T29" fmla="*/ 37 h 54"/>
                <a:gd name="T30" fmla="*/ 3 w 51"/>
                <a:gd name="T31" fmla="*/ 44 h 54"/>
                <a:gd name="T32" fmla="*/ 3 w 51"/>
                <a:gd name="T33" fmla="*/ 44 h 54"/>
                <a:gd name="T34" fmla="*/ 10 w 51"/>
                <a:gd name="T35" fmla="*/ 50 h 54"/>
                <a:gd name="T36" fmla="*/ 17 w 51"/>
                <a:gd name="T37" fmla="*/ 54 h 54"/>
                <a:gd name="T38" fmla="*/ 27 w 51"/>
                <a:gd name="T39" fmla="*/ 54 h 54"/>
                <a:gd name="T40" fmla="*/ 34 w 51"/>
                <a:gd name="T41" fmla="*/ 54 h 54"/>
                <a:gd name="T42" fmla="*/ 34 w 51"/>
                <a:gd name="T43" fmla="*/ 54 h 54"/>
                <a:gd name="T44" fmla="*/ 40 w 51"/>
                <a:gd name="T45" fmla="*/ 50 h 54"/>
                <a:gd name="T46" fmla="*/ 47 w 51"/>
                <a:gd name="T47" fmla="*/ 44 h 54"/>
                <a:gd name="T48" fmla="*/ 51 w 51"/>
                <a:gd name="T49" fmla="*/ 37 h 54"/>
                <a:gd name="T50" fmla="*/ 51 w 51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4">
                  <a:moveTo>
                    <a:pt x="51" y="27"/>
                  </a:moveTo>
                  <a:lnTo>
                    <a:pt x="51" y="27"/>
                  </a:lnTo>
                  <a:lnTo>
                    <a:pt x="51" y="20"/>
                  </a:lnTo>
                  <a:lnTo>
                    <a:pt x="47" y="13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17" y="3"/>
                  </a:lnTo>
                  <a:lnTo>
                    <a:pt x="10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7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10" y="50"/>
                  </a:lnTo>
                  <a:lnTo>
                    <a:pt x="17" y="54"/>
                  </a:lnTo>
                  <a:lnTo>
                    <a:pt x="27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0" y="50"/>
                  </a:lnTo>
                  <a:lnTo>
                    <a:pt x="47" y="44"/>
                  </a:lnTo>
                  <a:lnTo>
                    <a:pt x="51" y="37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8" name="Freeform 1029">
              <a:extLst>
                <a:ext uri="{FF2B5EF4-FFF2-40B4-BE49-F238E27FC236}">
                  <a16:creationId xmlns:a16="http://schemas.microsoft.com/office/drawing/2014/main" id="{E5F4AB34-D48E-67DF-3E51-4287CB42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503" y="1487639"/>
              <a:ext cx="55047" cy="42769"/>
            </a:xfrm>
            <a:custGeom>
              <a:avLst/>
              <a:gdLst>
                <a:gd name="T0" fmla="*/ 54 w 54"/>
                <a:gd name="T1" fmla="*/ 28 h 55"/>
                <a:gd name="T2" fmla="*/ 54 w 54"/>
                <a:gd name="T3" fmla="*/ 28 h 55"/>
                <a:gd name="T4" fmla="*/ 54 w 54"/>
                <a:gd name="T5" fmla="*/ 21 h 55"/>
                <a:gd name="T6" fmla="*/ 51 w 54"/>
                <a:gd name="T7" fmla="*/ 14 h 55"/>
                <a:gd name="T8" fmla="*/ 44 w 54"/>
                <a:gd name="T9" fmla="*/ 7 h 55"/>
                <a:gd name="T10" fmla="*/ 37 w 54"/>
                <a:gd name="T11" fmla="*/ 4 h 55"/>
                <a:gd name="T12" fmla="*/ 37 w 54"/>
                <a:gd name="T13" fmla="*/ 4 h 55"/>
                <a:gd name="T14" fmla="*/ 27 w 54"/>
                <a:gd name="T15" fmla="*/ 0 h 55"/>
                <a:gd name="T16" fmla="*/ 20 w 54"/>
                <a:gd name="T17" fmla="*/ 4 h 55"/>
                <a:gd name="T18" fmla="*/ 14 w 54"/>
                <a:gd name="T19" fmla="*/ 7 h 55"/>
                <a:gd name="T20" fmla="*/ 7 w 54"/>
                <a:gd name="T21" fmla="*/ 14 h 55"/>
                <a:gd name="T22" fmla="*/ 7 w 54"/>
                <a:gd name="T23" fmla="*/ 14 h 55"/>
                <a:gd name="T24" fmla="*/ 3 w 54"/>
                <a:gd name="T25" fmla="*/ 21 h 55"/>
                <a:gd name="T26" fmla="*/ 0 w 54"/>
                <a:gd name="T27" fmla="*/ 28 h 55"/>
                <a:gd name="T28" fmla="*/ 3 w 54"/>
                <a:gd name="T29" fmla="*/ 38 h 55"/>
                <a:gd name="T30" fmla="*/ 7 w 54"/>
                <a:gd name="T31" fmla="*/ 44 h 55"/>
                <a:gd name="T32" fmla="*/ 7 w 54"/>
                <a:gd name="T33" fmla="*/ 44 h 55"/>
                <a:gd name="T34" fmla="*/ 14 w 54"/>
                <a:gd name="T35" fmla="*/ 51 h 55"/>
                <a:gd name="T36" fmla="*/ 20 w 54"/>
                <a:gd name="T37" fmla="*/ 55 h 55"/>
                <a:gd name="T38" fmla="*/ 27 w 54"/>
                <a:gd name="T39" fmla="*/ 55 h 55"/>
                <a:gd name="T40" fmla="*/ 37 w 54"/>
                <a:gd name="T41" fmla="*/ 55 h 55"/>
                <a:gd name="T42" fmla="*/ 37 w 54"/>
                <a:gd name="T43" fmla="*/ 55 h 55"/>
                <a:gd name="T44" fmla="*/ 44 w 54"/>
                <a:gd name="T45" fmla="*/ 51 h 55"/>
                <a:gd name="T46" fmla="*/ 51 w 54"/>
                <a:gd name="T47" fmla="*/ 44 h 55"/>
                <a:gd name="T48" fmla="*/ 54 w 54"/>
                <a:gd name="T49" fmla="*/ 38 h 55"/>
                <a:gd name="T50" fmla="*/ 54 w 54"/>
                <a:gd name="T5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8"/>
                  </a:moveTo>
                  <a:lnTo>
                    <a:pt x="54" y="28"/>
                  </a:lnTo>
                  <a:lnTo>
                    <a:pt x="54" y="21"/>
                  </a:lnTo>
                  <a:lnTo>
                    <a:pt x="51" y="14"/>
                  </a:lnTo>
                  <a:lnTo>
                    <a:pt x="44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0" y="28"/>
                  </a:lnTo>
                  <a:lnTo>
                    <a:pt x="3" y="38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4" y="51"/>
                  </a:lnTo>
                  <a:lnTo>
                    <a:pt x="20" y="55"/>
                  </a:lnTo>
                  <a:lnTo>
                    <a:pt x="27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44" y="51"/>
                  </a:lnTo>
                  <a:lnTo>
                    <a:pt x="51" y="44"/>
                  </a:lnTo>
                  <a:lnTo>
                    <a:pt x="54" y="38"/>
                  </a:lnTo>
                  <a:lnTo>
                    <a:pt x="54" y="28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79" name="Freeform 1030">
              <a:extLst>
                <a:ext uri="{FF2B5EF4-FFF2-40B4-BE49-F238E27FC236}">
                  <a16:creationId xmlns:a16="http://schemas.microsoft.com/office/drawing/2014/main" id="{E4F405F9-9C4B-5DEB-6C73-9ADEDD1B4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503" y="1487639"/>
              <a:ext cx="55047" cy="42769"/>
            </a:xfrm>
            <a:custGeom>
              <a:avLst/>
              <a:gdLst>
                <a:gd name="T0" fmla="*/ 54 w 54"/>
                <a:gd name="T1" fmla="*/ 28 h 55"/>
                <a:gd name="T2" fmla="*/ 54 w 54"/>
                <a:gd name="T3" fmla="*/ 28 h 55"/>
                <a:gd name="T4" fmla="*/ 54 w 54"/>
                <a:gd name="T5" fmla="*/ 21 h 55"/>
                <a:gd name="T6" fmla="*/ 51 w 54"/>
                <a:gd name="T7" fmla="*/ 14 h 55"/>
                <a:gd name="T8" fmla="*/ 44 w 54"/>
                <a:gd name="T9" fmla="*/ 7 h 55"/>
                <a:gd name="T10" fmla="*/ 37 w 54"/>
                <a:gd name="T11" fmla="*/ 4 h 55"/>
                <a:gd name="T12" fmla="*/ 37 w 54"/>
                <a:gd name="T13" fmla="*/ 4 h 55"/>
                <a:gd name="T14" fmla="*/ 27 w 54"/>
                <a:gd name="T15" fmla="*/ 0 h 55"/>
                <a:gd name="T16" fmla="*/ 20 w 54"/>
                <a:gd name="T17" fmla="*/ 4 h 55"/>
                <a:gd name="T18" fmla="*/ 14 w 54"/>
                <a:gd name="T19" fmla="*/ 7 h 55"/>
                <a:gd name="T20" fmla="*/ 7 w 54"/>
                <a:gd name="T21" fmla="*/ 14 h 55"/>
                <a:gd name="T22" fmla="*/ 7 w 54"/>
                <a:gd name="T23" fmla="*/ 14 h 55"/>
                <a:gd name="T24" fmla="*/ 3 w 54"/>
                <a:gd name="T25" fmla="*/ 21 h 55"/>
                <a:gd name="T26" fmla="*/ 0 w 54"/>
                <a:gd name="T27" fmla="*/ 28 h 55"/>
                <a:gd name="T28" fmla="*/ 3 w 54"/>
                <a:gd name="T29" fmla="*/ 38 h 55"/>
                <a:gd name="T30" fmla="*/ 7 w 54"/>
                <a:gd name="T31" fmla="*/ 44 h 55"/>
                <a:gd name="T32" fmla="*/ 7 w 54"/>
                <a:gd name="T33" fmla="*/ 44 h 55"/>
                <a:gd name="T34" fmla="*/ 14 w 54"/>
                <a:gd name="T35" fmla="*/ 51 h 55"/>
                <a:gd name="T36" fmla="*/ 20 w 54"/>
                <a:gd name="T37" fmla="*/ 55 h 55"/>
                <a:gd name="T38" fmla="*/ 27 w 54"/>
                <a:gd name="T39" fmla="*/ 55 h 55"/>
                <a:gd name="T40" fmla="*/ 37 w 54"/>
                <a:gd name="T41" fmla="*/ 55 h 55"/>
                <a:gd name="T42" fmla="*/ 37 w 54"/>
                <a:gd name="T43" fmla="*/ 55 h 55"/>
                <a:gd name="T44" fmla="*/ 44 w 54"/>
                <a:gd name="T45" fmla="*/ 51 h 55"/>
                <a:gd name="T46" fmla="*/ 51 w 54"/>
                <a:gd name="T47" fmla="*/ 44 h 55"/>
                <a:gd name="T48" fmla="*/ 54 w 54"/>
                <a:gd name="T49" fmla="*/ 38 h 55"/>
                <a:gd name="T50" fmla="*/ 54 w 54"/>
                <a:gd name="T5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8"/>
                  </a:moveTo>
                  <a:lnTo>
                    <a:pt x="54" y="28"/>
                  </a:lnTo>
                  <a:lnTo>
                    <a:pt x="54" y="21"/>
                  </a:lnTo>
                  <a:lnTo>
                    <a:pt x="51" y="14"/>
                  </a:lnTo>
                  <a:lnTo>
                    <a:pt x="44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0" y="28"/>
                  </a:lnTo>
                  <a:lnTo>
                    <a:pt x="3" y="38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4" y="51"/>
                  </a:lnTo>
                  <a:lnTo>
                    <a:pt x="20" y="55"/>
                  </a:lnTo>
                  <a:lnTo>
                    <a:pt x="27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44" y="51"/>
                  </a:lnTo>
                  <a:lnTo>
                    <a:pt x="51" y="44"/>
                  </a:lnTo>
                  <a:lnTo>
                    <a:pt x="54" y="38"/>
                  </a:lnTo>
                  <a:lnTo>
                    <a:pt x="54" y="28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0" name="Freeform 1031">
              <a:extLst>
                <a:ext uri="{FF2B5EF4-FFF2-40B4-BE49-F238E27FC236}">
                  <a16:creationId xmlns:a16="http://schemas.microsoft.com/office/drawing/2014/main" id="{15822DF5-09DF-DC02-7A41-59326C372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503" y="1487639"/>
              <a:ext cx="55047" cy="42769"/>
            </a:xfrm>
            <a:custGeom>
              <a:avLst/>
              <a:gdLst>
                <a:gd name="T0" fmla="*/ 54 w 54"/>
                <a:gd name="T1" fmla="*/ 28 h 55"/>
                <a:gd name="T2" fmla="*/ 54 w 54"/>
                <a:gd name="T3" fmla="*/ 28 h 55"/>
                <a:gd name="T4" fmla="*/ 54 w 54"/>
                <a:gd name="T5" fmla="*/ 21 h 55"/>
                <a:gd name="T6" fmla="*/ 51 w 54"/>
                <a:gd name="T7" fmla="*/ 14 h 55"/>
                <a:gd name="T8" fmla="*/ 44 w 54"/>
                <a:gd name="T9" fmla="*/ 7 h 55"/>
                <a:gd name="T10" fmla="*/ 37 w 54"/>
                <a:gd name="T11" fmla="*/ 4 h 55"/>
                <a:gd name="T12" fmla="*/ 37 w 54"/>
                <a:gd name="T13" fmla="*/ 4 h 55"/>
                <a:gd name="T14" fmla="*/ 27 w 54"/>
                <a:gd name="T15" fmla="*/ 0 h 55"/>
                <a:gd name="T16" fmla="*/ 20 w 54"/>
                <a:gd name="T17" fmla="*/ 4 h 55"/>
                <a:gd name="T18" fmla="*/ 14 w 54"/>
                <a:gd name="T19" fmla="*/ 7 h 55"/>
                <a:gd name="T20" fmla="*/ 7 w 54"/>
                <a:gd name="T21" fmla="*/ 14 h 55"/>
                <a:gd name="T22" fmla="*/ 7 w 54"/>
                <a:gd name="T23" fmla="*/ 14 h 55"/>
                <a:gd name="T24" fmla="*/ 3 w 54"/>
                <a:gd name="T25" fmla="*/ 21 h 55"/>
                <a:gd name="T26" fmla="*/ 0 w 54"/>
                <a:gd name="T27" fmla="*/ 28 h 55"/>
                <a:gd name="T28" fmla="*/ 3 w 54"/>
                <a:gd name="T29" fmla="*/ 38 h 55"/>
                <a:gd name="T30" fmla="*/ 7 w 54"/>
                <a:gd name="T31" fmla="*/ 44 h 55"/>
                <a:gd name="T32" fmla="*/ 7 w 54"/>
                <a:gd name="T33" fmla="*/ 44 h 55"/>
                <a:gd name="T34" fmla="*/ 14 w 54"/>
                <a:gd name="T35" fmla="*/ 51 h 55"/>
                <a:gd name="T36" fmla="*/ 20 w 54"/>
                <a:gd name="T37" fmla="*/ 55 h 55"/>
                <a:gd name="T38" fmla="*/ 27 w 54"/>
                <a:gd name="T39" fmla="*/ 55 h 55"/>
                <a:gd name="T40" fmla="*/ 37 w 54"/>
                <a:gd name="T41" fmla="*/ 55 h 55"/>
                <a:gd name="T42" fmla="*/ 37 w 54"/>
                <a:gd name="T43" fmla="*/ 55 h 55"/>
                <a:gd name="T44" fmla="*/ 44 w 54"/>
                <a:gd name="T45" fmla="*/ 51 h 55"/>
                <a:gd name="T46" fmla="*/ 51 w 54"/>
                <a:gd name="T47" fmla="*/ 44 h 55"/>
                <a:gd name="T48" fmla="*/ 54 w 54"/>
                <a:gd name="T49" fmla="*/ 38 h 55"/>
                <a:gd name="T50" fmla="*/ 54 w 54"/>
                <a:gd name="T5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8"/>
                  </a:moveTo>
                  <a:lnTo>
                    <a:pt x="54" y="28"/>
                  </a:lnTo>
                  <a:lnTo>
                    <a:pt x="54" y="21"/>
                  </a:lnTo>
                  <a:lnTo>
                    <a:pt x="51" y="14"/>
                  </a:lnTo>
                  <a:lnTo>
                    <a:pt x="44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0" y="28"/>
                  </a:lnTo>
                  <a:lnTo>
                    <a:pt x="3" y="38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4" y="51"/>
                  </a:lnTo>
                  <a:lnTo>
                    <a:pt x="20" y="55"/>
                  </a:lnTo>
                  <a:lnTo>
                    <a:pt x="27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44" y="51"/>
                  </a:lnTo>
                  <a:lnTo>
                    <a:pt x="51" y="44"/>
                  </a:lnTo>
                  <a:lnTo>
                    <a:pt x="54" y="38"/>
                  </a:lnTo>
                  <a:lnTo>
                    <a:pt x="54" y="28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1" name="Freeform 1032">
              <a:extLst>
                <a:ext uri="{FF2B5EF4-FFF2-40B4-BE49-F238E27FC236}">
                  <a16:creationId xmlns:a16="http://schemas.microsoft.com/office/drawing/2014/main" id="{11664D76-EE96-FAC9-BDBA-FFC573B01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503" y="1487639"/>
              <a:ext cx="55047" cy="42769"/>
            </a:xfrm>
            <a:custGeom>
              <a:avLst/>
              <a:gdLst>
                <a:gd name="T0" fmla="*/ 54 w 54"/>
                <a:gd name="T1" fmla="*/ 28 h 55"/>
                <a:gd name="T2" fmla="*/ 54 w 54"/>
                <a:gd name="T3" fmla="*/ 28 h 55"/>
                <a:gd name="T4" fmla="*/ 54 w 54"/>
                <a:gd name="T5" fmla="*/ 21 h 55"/>
                <a:gd name="T6" fmla="*/ 51 w 54"/>
                <a:gd name="T7" fmla="*/ 14 h 55"/>
                <a:gd name="T8" fmla="*/ 44 w 54"/>
                <a:gd name="T9" fmla="*/ 7 h 55"/>
                <a:gd name="T10" fmla="*/ 37 w 54"/>
                <a:gd name="T11" fmla="*/ 4 h 55"/>
                <a:gd name="T12" fmla="*/ 37 w 54"/>
                <a:gd name="T13" fmla="*/ 4 h 55"/>
                <a:gd name="T14" fmla="*/ 27 w 54"/>
                <a:gd name="T15" fmla="*/ 0 h 55"/>
                <a:gd name="T16" fmla="*/ 20 w 54"/>
                <a:gd name="T17" fmla="*/ 4 h 55"/>
                <a:gd name="T18" fmla="*/ 14 w 54"/>
                <a:gd name="T19" fmla="*/ 7 h 55"/>
                <a:gd name="T20" fmla="*/ 7 w 54"/>
                <a:gd name="T21" fmla="*/ 14 h 55"/>
                <a:gd name="T22" fmla="*/ 7 w 54"/>
                <a:gd name="T23" fmla="*/ 14 h 55"/>
                <a:gd name="T24" fmla="*/ 3 w 54"/>
                <a:gd name="T25" fmla="*/ 21 h 55"/>
                <a:gd name="T26" fmla="*/ 0 w 54"/>
                <a:gd name="T27" fmla="*/ 28 h 55"/>
                <a:gd name="T28" fmla="*/ 3 w 54"/>
                <a:gd name="T29" fmla="*/ 38 h 55"/>
                <a:gd name="T30" fmla="*/ 7 w 54"/>
                <a:gd name="T31" fmla="*/ 44 h 55"/>
                <a:gd name="T32" fmla="*/ 7 w 54"/>
                <a:gd name="T33" fmla="*/ 44 h 55"/>
                <a:gd name="T34" fmla="*/ 14 w 54"/>
                <a:gd name="T35" fmla="*/ 51 h 55"/>
                <a:gd name="T36" fmla="*/ 20 w 54"/>
                <a:gd name="T37" fmla="*/ 55 h 55"/>
                <a:gd name="T38" fmla="*/ 27 w 54"/>
                <a:gd name="T39" fmla="*/ 55 h 55"/>
                <a:gd name="T40" fmla="*/ 37 w 54"/>
                <a:gd name="T41" fmla="*/ 55 h 55"/>
                <a:gd name="T42" fmla="*/ 37 w 54"/>
                <a:gd name="T43" fmla="*/ 55 h 55"/>
                <a:gd name="T44" fmla="*/ 44 w 54"/>
                <a:gd name="T45" fmla="*/ 51 h 55"/>
                <a:gd name="T46" fmla="*/ 51 w 54"/>
                <a:gd name="T47" fmla="*/ 44 h 55"/>
                <a:gd name="T48" fmla="*/ 54 w 54"/>
                <a:gd name="T49" fmla="*/ 38 h 55"/>
                <a:gd name="T50" fmla="*/ 54 w 54"/>
                <a:gd name="T5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8"/>
                  </a:moveTo>
                  <a:lnTo>
                    <a:pt x="54" y="28"/>
                  </a:lnTo>
                  <a:lnTo>
                    <a:pt x="54" y="21"/>
                  </a:lnTo>
                  <a:lnTo>
                    <a:pt x="51" y="14"/>
                  </a:lnTo>
                  <a:lnTo>
                    <a:pt x="44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0" y="28"/>
                  </a:lnTo>
                  <a:lnTo>
                    <a:pt x="3" y="38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4" y="51"/>
                  </a:lnTo>
                  <a:lnTo>
                    <a:pt x="20" y="55"/>
                  </a:lnTo>
                  <a:lnTo>
                    <a:pt x="27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44" y="51"/>
                  </a:lnTo>
                  <a:lnTo>
                    <a:pt x="51" y="44"/>
                  </a:lnTo>
                  <a:lnTo>
                    <a:pt x="54" y="38"/>
                  </a:lnTo>
                  <a:lnTo>
                    <a:pt x="54" y="28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2" name="Freeform 1033">
              <a:extLst>
                <a:ext uri="{FF2B5EF4-FFF2-40B4-BE49-F238E27FC236}">
                  <a16:creationId xmlns:a16="http://schemas.microsoft.com/office/drawing/2014/main" id="{91A5F828-AF20-A658-02F3-A74D1826F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503" y="1487639"/>
              <a:ext cx="55047" cy="42769"/>
            </a:xfrm>
            <a:custGeom>
              <a:avLst/>
              <a:gdLst>
                <a:gd name="T0" fmla="*/ 54 w 54"/>
                <a:gd name="T1" fmla="*/ 28 h 55"/>
                <a:gd name="T2" fmla="*/ 54 w 54"/>
                <a:gd name="T3" fmla="*/ 28 h 55"/>
                <a:gd name="T4" fmla="*/ 54 w 54"/>
                <a:gd name="T5" fmla="*/ 21 h 55"/>
                <a:gd name="T6" fmla="*/ 51 w 54"/>
                <a:gd name="T7" fmla="*/ 14 h 55"/>
                <a:gd name="T8" fmla="*/ 44 w 54"/>
                <a:gd name="T9" fmla="*/ 7 h 55"/>
                <a:gd name="T10" fmla="*/ 37 w 54"/>
                <a:gd name="T11" fmla="*/ 4 h 55"/>
                <a:gd name="T12" fmla="*/ 37 w 54"/>
                <a:gd name="T13" fmla="*/ 4 h 55"/>
                <a:gd name="T14" fmla="*/ 27 w 54"/>
                <a:gd name="T15" fmla="*/ 0 h 55"/>
                <a:gd name="T16" fmla="*/ 20 w 54"/>
                <a:gd name="T17" fmla="*/ 4 h 55"/>
                <a:gd name="T18" fmla="*/ 14 w 54"/>
                <a:gd name="T19" fmla="*/ 7 h 55"/>
                <a:gd name="T20" fmla="*/ 7 w 54"/>
                <a:gd name="T21" fmla="*/ 14 h 55"/>
                <a:gd name="T22" fmla="*/ 7 w 54"/>
                <a:gd name="T23" fmla="*/ 14 h 55"/>
                <a:gd name="T24" fmla="*/ 3 w 54"/>
                <a:gd name="T25" fmla="*/ 21 h 55"/>
                <a:gd name="T26" fmla="*/ 0 w 54"/>
                <a:gd name="T27" fmla="*/ 28 h 55"/>
                <a:gd name="T28" fmla="*/ 3 w 54"/>
                <a:gd name="T29" fmla="*/ 38 h 55"/>
                <a:gd name="T30" fmla="*/ 7 w 54"/>
                <a:gd name="T31" fmla="*/ 44 h 55"/>
                <a:gd name="T32" fmla="*/ 7 w 54"/>
                <a:gd name="T33" fmla="*/ 44 h 55"/>
                <a:gd name="T34" fmla="*/ 14 w 54"/>
                <a:gd name="T35" fmla="*/ 51 h 55"/>
                <a:gd name="T36" fmla="*/ 20 w 54"/>
                <a:gd name="T37" fmla="*/ 55 h 55"/>
                <a:gd name="T38" fmla="*/ 27 w 54"/>
                <a:gd name="T39" fmla="*/ 55 h 55"/>
                <a:gd name="T40" fmla="*/ 37 w 54"/>
                <a:gd name="T41" fmla="*/ 55 h 55"/>
                <a:gd name="T42" fmla="*/ 37 w 54"/>
                <a:gd name="T43" fmla="*/ 55 h 55"/>
                <a:gd name="T44" fmla="*/ 44 w 54"/>
                <a:gd name="T45" fmla="*/ 51 h 55"/>
                <a:gd name="T46" fmla="*/ 51 w 54"/>
                <a:gd name="T47" fmla="*/ 44 h 55"/>
                <a:gd name="T48" fmla="*/ 54 w 54"/>
                <a:gd name="T49" fmla="*/ 38 h 55"/>
                <a:gd name="T50" fmla="*/ 54 w 54"/>
                <a:gd name="T5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8"/>
                  </a:moveTo>
                  <a:lnTo>
                    <a:pt x="54" y="28"/>
                  </a:lnTo>
                  <a:lnTo>
                    <a:pt x="54" y="21"/>
                  </a:lnTo>
                  <a:lnTo>
                    <a:pt x="51" y="14"/>
                  </a:lnTo>
                  <a:lnTo>
                    <a:pt x="44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0" y="28"/>
                  </a:lnTo>
                  <a:lnTo>
                    <a:pt x="3" y="38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4" y="51"/>
                  </a:lnTo>
                  <a:lnTo>
                    <a:pt x="20" y="55"/>
                  </a:lnTo>
                  <a:lnTo>
                    <a:pt x="27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44" y="51"/>
                  </a:lnTo>
                  <a:lnTo>
                    <a:pt x="51" y="44"/>
                  </a:lnTo>
                  <a:lnTo>
                    <a:pt x="54" y="38"/>
                  </a:lnTo>
                  <a:lnTo>
                    <a:pt x="54" y="28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3" name="Freeform 1034">
              <a:extLst>
                <a:ext uri="{FF2B5EF4-FFF2-40B4-BE49-F238E27FC236}">
                  <a16:creationId xmlns:a16="http://schemas.microsoft.com/office/drawing/2014/main" id="{493ED3B0-8F89-66B9-7032-3E005B106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088" y="1537536"/>
              <a:ext cx="57165" cy="39205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5 w 55"/>
                <a:gd name="T5" fmla="*/ 20 h 54"/>
                <a:gd name="T6" fmla="*/ 51 w 55"/>
                <a:gd name="T7" fmla="*/ 10 h 54"/>
                <a:gd name="T8" fmla="*/ 44 w 55"/>
                <a:gd name="T9" fmla="*/ 7 h 54"/>
                <a:gd name="T10" fmla="*/ 38 w 55"/>
                <a:gd name="T11" fmla="*/ 3 h 54"/>
                <a:gd name="T12" fmla="*/ 38 w 55"/>
                <a:gd name="T13" fmla="*/ 3 h 54"/>
                <a:gd name="T14" fmla="*/ 27 w 55"/>
                <a:gd name="T15" fmla="*/ 0 h 54"/>
                <a:gd name="T16" fmla="*/ 21 w 55"/>
                <a:gd name="T17" fmla="*/ 3 h 54"/>
                <a:gd name="T18" fmla="*/ 14 w 55"/>
                <a:gd name="T19" fmla="*/ 7 h 54"/>
                <a:gd name="T20" fmla="*/ 7 w 55"/>
                <a:gd name="T21" fmla="*/ 10 h 54"/>
                <a:gd name="T22" fmla="*/ 7 w 55"/>
                <a:gd name="T23" fmla="*/ 10 h 54"/>
                <a:gd name="T24" fmla="*/ 4 w 55"/>
                <a:gd name="T25" fmla="*/ 20 h 54"/>
                <a:gd name="T26" fmla="*/ 0 w 55"/>
                <a:gd name="T27" fmla="*/ 27 h 54"/>
                <a:gd name="T28" fmla="*/ 4 w 55"/>
                <a:gd name="T29" fmla="*/ 34 h 54"/>
                <a:gd name="T30" fmla="*/ 7 w 55"/>
                <a:gd name="T31" fmla="*/ 44 h 54"/>
                <a:gd name="T32" fmla="*/ 7 w 55"/>
                <a:gd name="T33" fmla="*/ 44 h 54"/>
                <a:gd name="T34" fmla="*/ 14 w 55"/>
                <a:gd name="T35" fmla="*/ 47 h 54"/>
                <a:gd name="T36" fmla="*/ 21 w 55"/>
                <a:gd name="T37" fmla="*/ 51 h 54"/>
                <a:gd name="T38" fmla="*/ 27 w 55"/>
                <a:gd name="T39" fmla="*/ 54 h 54"/>
                <a:gd name="T40" fmla="*/ 38 w 55"/>
                <a:gd name="T41" fmla="*/ 51 h 54"/>
                <a:gd name="T42" fmla="*/ 38 w 55"/>
                <a:gd name="T43" fmla="*/ 51 h 54"/>
                <a:gd name="T44" fmla="*/ 44 w 55"/>
                <a:gd name="T45" fmla="*/ 47 h 54"/>
                <a:gd name="T46" fmla="*/ 51 w 55"/>
                <a:gd name="T47" fmla="*/ 44 h 54"/>
                <a:gd name="T48" fmla="*/ 55 w 55"/>
                <a:gd name="T49" fmla="*/ 34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5" y="20"/>
                  </a:lnTo>
                  <a:lnTo>
                    <a:pt x="51" y="10"/>
                  </a:lnTo>
                  <a:lnTo>
                    <a:pt x="44" y="7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27" y="0"/>
                  </a:lnTo>
                  <a:lnTo>
                    <a:pt x="21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4" y="20"/>
                  </a:lnTo>
                  <a:lnTo>
                    <a:pt x="0" y="27"/>
                  </a:lnTo>
                  <a:lnTo>
                    <a:pt x="4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4" y="47"/>
                  </a:lnTo>
                  <a:lnTo>
                    <a:pt x="21" y="51"/>
                  </a:lnTo>
                  <a:lnTo>
                    <a:pt x="27" y="54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44" y="47"/>
                  </a:lnTo>
                  <a:lnTo>
                    <a:pt x="51" y="44"/>
                  </a:lnTo>
                  <a:lnTo>
                    <a:pt x="55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4" name="Freeform 1035">
              <a:extLst>
                <a:ext uri="{FF2B5EF4-FFF2-40B4-BE49-F238E27FC236}">
                  <a16:creationId xmlns:a16="http://schemas.microsoft.com/office/drawing/2014/main" id="{81BB2523-B032-39D1-3F8A-ACDEF9295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440" y="1573176"/>
              <a:ext cx="57163" cy="40986"/>
            </a:xfrm>
            <a:custGeom>
              <a:avLst/>
              <a:gdLst>
                <a:gd name="T0" fmla="*/ 54 w 54"/>
                <a:gd name="T1" fmla="*/ 27 h 55"/>
                <a:gd name="T2" fmla="*/ 54 w 54"/>
                <a:gd name="T3" fmla="*/ 27 h 55"/>
                <a:gd name="T4" fmla="*/ 51 w 54"/>
                <a:gd name="T5" fmla="*/ 21 h 55"/>
                <a:gd name="T6" fmla="*/ 48 w 54"/>
                <a:gd name="T7" fmla="*/ 10 h 55"/>
                <a:gd name="T8" fmla="*/ 44 w 54"/>
                <a:gd name="T9" fmla="*/ 7 h 55"/>
                <a:gd name="T10" fmla="*/ 34 w 54"/>
                <a:gd name="T11" fmla="*/ 4 h 55"/>
                <a:gd name="T12" fmla="*/ 34 w 54"/>
                <a:gd name="T13" fmla="*/ 4 h 55"/>
                <a:gd name="T14" fmla="*/ 27 w 54"/>
                <a:gd name="T15" fmla="*/ 0 h 55"/>
                <a:gd name="T16" fmla="*/ 17 w 54"/>
                <a:gd name="T17" fmla="*/ 4 h 55"/>
                <a:gd name="T18" fmla="*/ 10 w 54"/>
                <a:gd name="T19" fmla="*/ 7 h 55"/>
                <a:gd name="T20" fmla="*/ 7 w 54"/>
                <a:gd name="T21" fmla="*/ 10 h 55"/>
                <a:gd name="T22" fmla="*/ 7 w 54"/>
                <a:gd name="T23" fmla="*/ 10 h 55"/>
                <a:gd name="T24" fmla="*/ 0 w 54"/>
                <a:gd name="T25" fmla="*/ 21 h 55"/>
                <a:gd name="T26" fmla="*/ 0 w 54"/>
                <a:gd name="T27" fmla="*/ 27 h 55"/>
                <a:gd name="T28" fmla="*/ 0 w 54"/>
                <a:gd name="T29" fmla="*/ 34 h 55"/>
                <a:gd name="T30" fmla="*/ 7 w 54"/>
                <a:gd name="T31" fmla="*/ 44 h 55"/>
                <a:gd name="T32" fmla="*/ 7 w 54"/>
                <a:gd name="T33" fmla="*/ 44 h 55"/>
                <a:gd name="T34" fmla="*/ 10 w 54"/>
                <a:gd name="T35" fmla="*/ 48 h 55"/>
                <a:gd name="T36" fmla="*/ 17 w 54"/>
                <a:gd name="T37" fmla="*/ 51 h 55"/>
                <a:gd name="T38" fmla="*/ 27 w 54"/>
                <a:gd name="T39" fmla="*/ 55 h 55"/>
                <a:gd name="T40" fmla="*/ 34 w 54"/>
                <a:gd name="T41" fmla="*/ 51 h 55"/>
                <a:gd name="T42" fmla="*/ 34 w 54"/>
                <a:gd name="T43" fmla="*/ 51 h 55"/>
                <a:gd name="T44" fmla="*/ 44 w 54"/>
                <a:gd name="T45" fmla="*/ 48 h 55"/>
                <a:gd name="T46" fmla="*/ 48 w 54"/>
                <a:gd name="T47" fmla="*/ 44 h 55"/>
                <a:gd name="T48" fmla="*/ 51 w 54"/>
                <a:gd name="T49" fmla="*/ 34 h 55"/>
                <a:gd name="T50" fmla="*/ 54 w 54"/>
                <a:gd name="T51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7"/>
                  </a:moveTo>
                  <a:lnTo>
                    <a:pt x="54" y="27"/>
                  </a:lnTo>
                  <a:lnTo>
                    <a:pt x="51" y="21"/>
                  </a:lnTo>
                  <a:lnTo>
                    <a:pt x="48" y="10"/>
                  </a:lnTo>
                  <a:lnTo>
                    <a:pt x="44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17" y="4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17" y="51"/>
                  </a:lnTo>
                  <a:lnTo>
                    <a:pt x="27" y="55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5" name="Freeform 1036">
              <a:extLst>
                <a:ext uri="{FF2B5EF4-FFF2-40B4-BE49-F238E27FC236}">
                  <a16:creationId xmlns:a16="http://schemas.microsoft.com/office/drawing/2014/main" id="{45992526-50A2-F18B-F61F-13B0919FA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440" y="1573176"/>
              <a:ext cx="57163" cy="40986"/>
            </a:xfrm>
            <a:custGeom>
              <a:avLst/>
              <a:gdLst>
                <a:gd name="T0" fmla="*/ 54 w 54"/>
                <a:gd name="T1" fmla="*/ 27 h 55"/>
                <a:gd name="T2" fmla="*/ 54 w 54"/>
                <a:gd name="T3" fmla="*/ 27 h 55"/>
                <a:gd name="T4" fmla="*/ 51 w 54"/>
                <a:gd name="T5" fmla="*/ 21 h 55"/>
                <a:gd name="T6" fmla="*/ 48 w 54"/>
                <a:gd name="T7" fmla="*/ 10 h 55"/>
                <a:gd name="T8" fmla="*/ 44 w 54"/>
                <a:gd name="T9" fmla="*/ 7 h 55"/>
                <a:gd name="T10" fmla="*/ 34 w 54"/>
                <a:gd name="T11" fmla="*/ 4 h 55"/>
                <a:gd name="T12" fmla="*/ 34 w 54"/>
                <a:gd name="T13" fmla="*/ 4 h 55"/>
                <a:gd name="T14" fmla="*/ 27 w 54"/>
                <a:gd name="T15" fmla="*/ 0 h 55"/>
                <a:gd name="T16" fmla="*/ 17 w 54"/>
                <a:gd name="T17" fmla="*/ 4 h 55"/>
                <a:gd name="T18" fmla="*/ 10 w 54"/>
                <a:gd name="T19" fmla="*/ 7 h 55"/>
                <a:gd name="T20" fmla="*/ 7 w 54"/>
                <a:gd name="T21" fmla="*/ 10 h 55"/>
                <a:gd name="T22" fmla="*/ 7 w 54"/>
                <a:gd name="T23" fmla="*/ 10 h 55"/>
                <a:gd name="T24" fmla="*/ 0 w 54"/>
                <a:gd name="T25" fmla="*/ 21 h 55"/>
                <a:gd name="T26" fmla="*/ 0 w 54"/>
                <a:gd name="T27" fmla="*/ 27 h 55"/>
                <a:gd name="T28" fmla="*/ 0 w 54"/>
                <a:gd name="T29" fmla="*/ 34 h 55"/>
                <a:gd name="T30" fmla="*/ 7 w 54"/>
                <a:gd name="T31" fmla="*/ 44 h 55"/>
                <a:gd name="T32" fmla="*/ 7 w 54"/>
                <a:gd name="T33" fmla="*/ 44 h 55"/>
                <a:gd name="T34" fmla="*/ 10 w 54"/>
                <a:gd name="T35" fmla="*/ 48 h 55"/>
                <a:gd name="T36" fmla="*/ 17 w 54"/>
                <a:gd name="T37" fmla="*/ 51 h 55"/>
                <a:gd name="T38" fmla="*/ 27 w 54"/>
                <a:gd name="T39" fmla="*/ 55 h 55"/>
                <a:gd name="T40" fmla="*/ 34 w 54"/>
                <a:gd name="T41" fmla="*/ 51 h 55"/>
                <a:gd name="T42" fmla="*/ 34 w 54"/>
                <a:gd name="T43" fmla="*/ 51 h 55"/>
                <a:gd name="T44" fmla="*/ 44 w 54"/>
                <a:gd name="T45" fmla="*/ 48 h 55"/>
                <a:gd name="T46" fmla="*/ 48 w 54"/>
                <a:gd name="T47" fmla="*/ 44 h 55"/>
                <a:gd name="T48" fmla="*/ 51 w 54"/>
                <a:gd name="T49" fmla="*/ 34 h 55"/>
                <a:gd name="T50" fmla="*/ 54 w 54"/>
                <a:gd name="T51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7"/>
                  </a:moveTo>
                  <a:lnTo>
                    <a:pt x="54" y="27"/>
                  </a:lnTo>
                  <a:lnTo>
                    <a:pt x="51" y="21"/>
                  </a:lnTo>
                  <a:lnTo>
                    <a:pt x="48" y="10"/>
                  </a:lnTo>
                  <a:lnTo>
                    <a:pt x="44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17" y="4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17" y="51"/>
                  </a:lnTo>
                  <a:lnTo>
                    <a:pt x="27" y="55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6" name="Freeform 1037">
              <a:extLst>
                <a:ext uri="{FF2B5EF4-FFF2-40B4-BE49-F238E27FC236}">
                  <a16:creationId xmlns:a16="http://schemas.microsoft.com/office/drawing/2014/main" id="{A8027A52-F2B7-738F-2C48-B09075F3F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791" y="1587433"/>
              <a:ext cx="55047" cy="42769"/>
            </a:xfrm>
            <a:custGeom>
              <a:avLst/>
              <a:gdLst>
                <a:gd name="T0" fmla="*/ 51 w 51"/>
                <a:gd name="T1" fmla="*/ 27 h 54"/>
                <a:gd name="T2" fmla="*/ 51 w 51"/>
                <a:gd name="T3" fmla="*/ 27 h 54"/>
                <a:gd name="T4" fmla="*/ 51 w 51"/>
                <a:gd name="T5" fmla="*/ 20 h 54"/>
                <a:gd name="T6" fmla="*/ 47 w 51"/>
                <a:gd name="T7" fmla="*/ 13 h 54"/>
                <a:gd name="T8" fmla="*/ 41 w 51"/>
                <a:gd name="T9" fmla="*/ 6 h 54"/>
                <a:gd name="T10" fmla="*/ 34 w 51"/>
                <a:gd name="T11" fmla="*/ 3 h 54"/>
                <a:gd name="T12" fmla="*/ 34 w 51"/>
                <a:gd name="T13" fmla="*/ 3 h 54"/>
                <a:gd name="T14" fmla="*/ 24 w 51"/>
                <a:gd name="T15" fmla="*/ 0 h 54"/>
                <a:gd name="T16" fmla="*/ 17 w 51"/>
                <a:gd name="T17" fmla="*/ 3 h 54"/>
                <a:gd name="T18" fmla="*/ 10 w 51"/>
                <a:gd name="T19" fmla="*/ 6 h 54"/>
                <a:gd name="T20" fmla="*/ 3 w 51"/>
                <a:gd name="T21" fmla="*/ 13 h 54"/>
                <a:gd name="T22" fmla="*/ 3 w 51"/>
                <a:gd name="T23" fmla="*/ 13 h 54"/>
                <a:gd name="T24" fmla="*/ 0 w 51"/>
                <a:gd name="T25" fmla="*/ 20 h 54"/>
                <a:gd name="T26" fmla="*/ 0 w 51"/>
                <a:gd name="T27" fmla="*/ 27 h 54"/>
                <a:gd name="T28" fmla="*/ 0 w 51"/>
                <a:gd name="T29" fmla="*/ 37 h 54"/>
                <a:gd name="T30" fmla="*/ 3 w 51"/>
                <a:gd name="T31" fmla="*/ 44 h 54"/>
                <a:gd name="T32" fmla="*/ 3 w 51"/>
                <a:gd name="T33" fmla="*/ 44 h 54"/>
                <a:gd name="T34" fmla="*/ 10 w 51"/>
                <a:gd name="T35" fmla="*/ 51 h 54"/>
                <a:gd name="T36" fmla="*/ 17 w 51"/>
                <a:gd name="T37" fmla="*/ 54 h 54"/>
                <a:gd name="T38" fmla="*/ 24 w 51"/>
                <a:gd name="T39" fmla="*/ 54 h 54"/>
                <a:gd name="T40" fmla="*/ 34 w 51"/>
                <a:gd name="T41" fmla="*/ 54 h 54"/>
                <a:gd name="T42" fmla="*/ 34 w 51"/>
                <a:gd name="T43" fmla="*/ 54 h 54"/>
                <a:gd name="T44" fmla="*/ 41 w 51"/>
                <a:gd name="T45" fmla="*/ 51 h 54"/>
                <a:gd name="T46" fmla="*/ 47 w 51"/>
                <a:gd name="T47" fmla="*/ 44 h 54"/>
                <a:gd name="T48" fmla="*/ 51 w 51"/>
                <a:gd name="T49" fmla="*/ 37 h 54"/>
                <a:gd name="T50" fmla="*/ 51 w 51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4">
                  <a:moveTo>
                    <a:pt x="51" y="27"/>
                  </a:moveTo>
                  <a:lnTo>
                    <a:pt x="51" y="27"/>
                  </a:lnTo>
                  <a:lnTo>
                    <a:pt x="51" y="20"/>
                  </a:lnTo>
                  <a:lnTo>
                    <a:pt x="47" y="13"/>
                  </a:lnTo>
                  <a:lnTo>
                    <a:pt x="41" y="6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4" y="0"/>
                  </a:lnTo>
                  <a:lnTo>
                    <a:pt x="17" y="3"/>
                  </a:lnTo>
                  <a:lnTo>
                    <a:pt x="10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7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10" y="51"/>
                  </a:lnTo>
                  <a:lnTo>
                    <a:pt x="17" y="54"/>
                  </a:lnTo>
                  <a:lnTo>
                    <a:pt x="2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1" y="51"/>
                  </a:lnTo>
                  <a:lnTo>
                    <a:pt x="47" y="44"/>
                  </a:lnTo>
                  <a:lnTo>
                    <a:pt x="51" y="37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7" name="Freeform 1038">
              <a:extLst>
                <a:ext uri="{FF2B5EF4-FFF2-40B4-BE49-F238E27FC236}">
                  <a16:creationId xmlns:a16="http://schemas.microsoft.com/office/drawing/2014/main" id="{B5508C2F-F43E-E465-6970-2F95EB64B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791" y="1587433"/>
              <a:ext cx="55047" cy="42769"/>
            </a:xfrm>
            <a:custGeom>
              <a:avLst/>
              <a:gdLst>
                <a:gd name="T0" fmla="*/ 51 w 51"/>
                <a:gd name="T1" fmla="*/ 27 h 54"/>
                <a:gd name="T2" fmla="*/ 51 w 51"/>
                <a:gd name="T3" fmla="*/ 27 h 54"/>
                <a:gd name="T4" fmla="*/ 51 w 51"/>
                <a:gd name="T5" fmla="*/ 20 h 54"/>
                <a:gd name="T6" fmla="*/ 47 w 51"/>
                <a:gd name="T7" fmla="*/ 13 h 54"/>
                <a:gd name="T8" fmla="*/ 41 w 51"/>
                <a:gd name="T9" fmla="*/ 6 h 54"/>
                <a:gd name="T10" fmla="*/ 34 w 51"/>
                <a:gd name="T11" fmla="*/ 3 h 54"/>
                <a:gd name="T12" fmla="*/ 34 w 51"/>
                <a:gd name="T13" fmla="*/ 3 h 54"/>
                <a:gd name="T14" fmla="*/ 24 w 51"/>
                <a:gd name="T15" fmla="*/ 0 h 54"/>
                <a:gd name="T16" fmla="*/ 17 w 51"/>
                <a:gd name="T17" fmla="*/ 3 h 54"/>
                <a:gd name="T18" fmla="*/ 10 w 51"/>
                <a:gd name="T19" fmla="*/ 6 h 54"/>
                <a:gd name="T20" fmla="*/ 3 w 51"/>
                <a:gd name="T21" fmla="*/ 13 h 54"/>
                <a:gd name="T22" fmla="*/ 3 w 51"/>
                <a:gd name="T23" fmla="*/ 13 h 54"/>
                <a:gd name="T24" fmla="*/ 0 w 51"/>
                <a:gd name="T25" fmla="*/ 20 h 54"/>
                <a:gd name="T26" fmla="*/ 0 w 51"/>
                <a:gd name="T27" fmla="*/ 27 h 54"/>
                <a:gd name="T28" fmla="*/ 0 w 51"/>
                <a:gd name="T29" fmla="*/ 37 h 54"/>
                <a:gd name="T30" fmla="*/ 3 w 51"/>
                <a:gd name="T31" fmla="*/ 44 h 54"/>
                <a:gd name="T32" fmla="*/ 3 w 51"/>
                <a:gd name="T33" fmla="*/ 44 h 54"/>
                <a:gd name="T34" fmla="*/ 10 w 51"/>
                <a:gd name="T35" fmla="*/ 51 h 54"/>
                <a:gd name="T36" fmla="*/ 17 w 51"/>
                <a:gd name="T37" fmla="*/ 54 h 54"/>
                <a:gd name="T38" fmla="*/ 24 w 51"/>
                <a:gd name="T39" fmla="*/ 54 h 54"/>
                <a:gd name="T40" fmla="*/ 34 w 51"/>
                <a:gd name="T41" fmla="*/ 54 h 54"/>
                <a:gd name="T42" fmla="*/ 34 w 51"/>
                <a:gd name="T43" fmla="*/ 54 h 54"/>
                <a:gd name="T44" fmla="*/ 41 w 51"/>
                <a:gd name="T45" fmla="*/ 51 h 54"/>
                <a:gd name="T46" fmla="*/ 47 w 51"/>
                <a:gd name="T47" fmla="*/ 44 h 54"/>
                <a:gd name="T48" fmla="*/ 51 w 51"/>
                <a:gd name="T49" fmla="*/ 37 h 54"/>
                <a:gd name="T50" fmla="*/ 51 w 51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4">
                  <a:moveTo>
                    <a:pt x="51" y="27"/>
                  </a:moveTo>
                  <a:lnTo>
                    <a:pt x="51" y="27"/>
                  </a:lnTo>
                  <a:lnTo>
                    <a:pt x="51" y="20"/>
                  </a:lnTo>
                  <a:lnTo>
                    <a:pt x="47" y="13"/>
                  </a:lnTo>
                  <a:lnTo>
                    <a:pt x="41" y="6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4" y="0"/>
                  </a:lnTo>
                  <a:lnTo>
                    <a:pt x="17" y="3"/>
                  </a:lnTo>
                  <a:lnTo>
                    <a:pt x="10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7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10" y="51"/>
                  </a:lnTo>
                  <a:lnTo>
                    <a:pt x="17" y="54"/>
                  </a:lnTo>
                  <a:lnTo>
                    <a:pt x="2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1" y="51"/>
                  </a:lnTo>
                  <a:lnTo>
                    <a:pt x="47" y="44"/>
                  </a:lnTo>
                  <a:lnTo>
                    <a:pt x="51" y="37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8" name="Freeform 1039">
              <a:extLst>
                <a:ext uri="{FF2B5EF4-FFF2-40B4-BE49-F238E27FC236}">
                  <a16:creationId xmlns:a16="http://schemas.microsoft.com/office/drawing/2014/main" id="{59309198-69FC-9159-E42D-71DB9F059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378" y="1642675"/>
              <a:ext cx="55047" cy="39205"/>
            </a:xfrm>
            <a:custGeom>
              <a:avLst/>
              <a:gdLst>
                <a:gd name="T0" fmla="*/ 51 w 51"/>
                <a:gd name="T1" fmla="*/ 27 h 51"/>
                <a:gd name="T2" fmla="*/ 51 w 51"/>
                <a:gd name="T3" fmla="*/ 27 h 51"/>
                <a:gd name="T4" fmla="*/ 51 w 51"/>
                <a:gd name="T5" fmla="*/ 17 h 51"/>
                <a:gd name="T6" fmla="*/ 48 w 51"/>
                <a:gd name="T7" fmla="*/ 10 h 51"/>
                <a:gd name="T8" fmla="*/ 41 w 51"/>
                <a:gd name="T9" fmla="*/ 3 h 51"/>
                <a:gd name="T10" fmla="*/ 34 w 51"/>
                <a:gd name="T11" fmla="*/ 0 h 51"/>
                <a:gd name="T12" fmla="*/ 34 w 51"/>
                <a:gd name="T13" fmla="*/ 0 h 51"/>
                <a:gd name="T14" fmla="*/ 27 w 51"/>
                <a:gd name="T15" fmla="*/ 0 h 51"/>
                <a:gd name="T16" fmla="*/ 17 w 51"/>
                <a:gd name="T17" fmla="*/ 0 h 51"/>
                <a:gd name="T18" fmla="*/ 10 w 51"/>
                <a:gd name="T19" fmla="*/ 3 h 51"/>
                <a:gd name="T20" fmla="*/ 3 w 51"/>
                <a:gd name="T21" fmla="*/ 10 h 51"/>
                <a:gd name="T22" fmla="*/ 3 w 51"/>
                <a:gd name="T23" fmla="*/ 10 h 51"/>
                <a:gd name="T24" fmla="*/ 0 w 51"/>
                <a:gd name="T25" fmla="*/ 17 h 51"/>
                <a:gd name="T26" fmla="*/ 0 w 51"/>
                <a:gd name="T27" fmla="*/ 27 h 51"/>
                <a:gd name="T28" fmla="*/ 0 w 51"/>
                <a:gd name="T29" fmla="*/ 34 h 51"/>
                <a:gd name="T30" fmla="*/ 3 w 51"/>
                <a:gd name="T31" fmla="*/ 41 h 51"/>
                <a:gd name="T32" fmla="*/ 3 w 51"/>
                <a:gd name="T33" fmla="*/ 41 h 51"/>
                <a:gd name="T34" fmla="*/ 10 w 51"/>
                <a:gd name="T35" fmla="*/ 47 h 51"/>
                <a:gd name="T36" fmla="*/ 17 w 51"/>
                <a:gd name="T37" fmla="*/ 51 h 51"/>
                <a:gd name="T38" fmla="*/ 27 w 51"/>
                <a:gd name="T39" fmla="*/ 51 h 51"/>
                <a:gd name="T40" fmla="*/ 34 w 51"/>
                <a:gd name="T41" fmla="*/ 51 h 51"/>
                <a:gd name="T42" fmla="*/ 34 w 51"/>
                <a:gd name="T43" fmla="*/ 51 h 51"/>
                <a:gd name="T44" fmla="*/ 41 w 51"/>
                <a:gd name="T45" fmla="*/ 47 h 51"/>
                <a:gd name="T46" fmla="*/ 48 w 51"/>
                <a:gd name="T47" fmla="*/ 41 h 51"/>
                <a:gd name="T48" fmla="*/ 51 w 51"/>
                <a:gd name="T49" fmla="*/ 34 h 51"/>
                <a:gd name="T50" fmla="*/ 51 w 51"/>
                <a:gd name="T5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1">
                  <a:moveTo>
                    <a:pt x="51" y="27"/>
                  </a:moveTo>
                  <a:lnTo>
                    <a:pt x="51" y="27"/>
                  </a:lnTo>
                  <a:lnTo>
                    <a:pt x="51" y="17"/>
                  </a:lnTo>
                  <a:lnTo>
                    <a:pt x="48" y="10"/>
                  </a:lnTo>
                  <a:lnTo>
                    <a:pt x="41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10" y="47"/>
                  </a:lnTo>
                  <a:lnTo>
                    <a:pt x="17" y="51"/>
                  </a:lnTo>
                  <a:lnTo>
                    <a:pt x="27" y="51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7"/>
                  </a:lnTo>
                  <a:lnTo>
                    <a:pt x="48" y="41"/>
                  </a:lnTo>
                  <a:lnTo>
                    <a:pt x="51" y="34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9" name="Freeform 1040">
              <a:extLst>
                <a:ext uri="{FF2B5EF4-FFF2-40B4-BE49-F238E27FC236}">
                  <a16:creationId xmlns:a16="http://schemas.microsoft.com/office/drawing/2014/main" id="{A5DF560C-BA15-08F8-6A52-96E43E5FE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612" y="1676534"/>
              <a:ext cx="57163" cy="42769"/>
            </a:xfrm>
            <a:custGeom>
              <a:avLst/>
              <a:gdLst>
                <a:gd name="T0" fmla="*/ 55 w 55"/>
                <a:gd name="T1" fmla="*/ 28 h 55"/>
                <a:gd name="T2" fmla="*/ 55 w 55"/>
                <a:gd name="T3" fmla="*/ 28 h 55"/>
                <a:gd name="T4" fmla="*/ 55 w 55"/>
                <a:gd name="T5" fmla="*/ 17 h 55"/>
                <a:gd name="T6" fmla="*/ 48 w 55"/>
                <a:gd name="T7" fmla="*/ 11 h 55"/>
                <a:gd name="T8" fmla="*/ 45 w 55"/>
                <a:gd name="T9" fmla="*/ 4 h 55"/>
                <a:gd name="T10" fmla="*/ 38 w 55"/>
                <a:gd name="T11" fmla="*/ 0 h 55"/>
                <a:gd name="T12" fmla="*/ 38 w 55"/>
                <a:gd name="T13" fmla="*/ 0 h 55"/>
                <a:gd name="T14" fmla="*/ 28 w 55"/>
                <a:gd name="T15" fmla="*/ 0 h 55"/>
                <a:gd name="T16" fmla="*/ 21 w 55"/>
                <a:gd name="T17" fmla="*/ 0 h 55"/>
                <a:gd name="T18" fmla="*/ 14 w 55"/>
                <a:gd name="T19" fmla="*/ 4 h 55"/>
                <a:gd name="T20" fmla="*/ 7 w 55"/>
                <a:gd name="T21" fmla="*/ 11 h 55"/>
                <a:gd name="T22" fmla="*/ 7 w 55"/>
                <a:gd name="T23" fmla="*/ 11 h 55"/>
                <a:gd name="T24" fmla="*/ 4 w 55"/>
                <a:gd name="T25" fmla="*/ 17 h 55"/>
                <a:gd name="T26" fmla="*/ 0 w 55"/>
                <a:gd name="T27" fmla="*/ 28 h 55"/>
                <a:gd name="T28" fmla="*/ 4 w 55"/>
                <a:gd name="T29" fmla="*/ 34 h 55"/>
                <a:gd name="T30" fmla="*/ 7 w 55"/>
                <a:gd name="T31" fmla="*/ 41 h 55"/>
                <a:gd name="T32" fmla="*/ 7 w 55"/>
                <a:gd name="T33" fmla="*/ 41 h 55"/>
                <a:gd name="T34" fmla="*/ 14 w 55"/>
                <a:gd name="T35" fmla="*/ 48 h 55"/>
                <a:gd name="T36" fmla="*/ 21 w 55"/>
                <a:gd name="T37" fmla="*/ 51 h 55"/>
                <a:gd name="T38" fmla="*/ 28 w 55"/>
                <a:gd name="T39" fmla="*/ 55 h 55"/>
                <a:gd name="T40" fmla="*/ 38 w 55"/>
                <a:gd name="T41" fmla="*/ 51 h 55"/>
                <a:gd name="T42" fmla="*/ 38 w 55"/>
                <a:gd name="T43" fmla="*/ 51 h 55"/>
                <a:gd name="T44" fmla="*/ 45 w 55"/>
                <a:gd name="T45" fmla="*/ 48 h 55"/>
                <a:gd name="T46" fmla="*/ 48 w 55"/>
                <a:gd name="T47" fmla="*/ 41 h 55"/>
                <a:gd name="T48" fmla="*/ 55 w 55"/>
                <a:gd name="T49" fmla="*/ 34 h 55"/>
                <a:gd name="T50" fmla="*/ 55 w 55"/>
                <a:gd name="T5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5">
                  <a:moveTo>
                    <a:pt x="55" y="28"/>
                  </a:moveTo>
                  <a:lnTo>
                    <a:pt x="55" y="28"/>
                  </a:lnTo>
                  <a:lnTo>
                    <a:pt x="55" y="17"/>
                  </a:lnTo>
                  <a:lnTo>
                    <a:pt x="48" y="11"/>
                  </a:lnTo>
                  <a:lnTo>
                    <a:pt x="45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4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4" y="17"/>
                  </a:lnTo>
                  <a:lnTo>
                    <a:pt x="0" y="28"/>
                  </a:lnTo>
                  <a:lnTo>
                    <a:pt x="4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4" y="48"/>
                  </a:lnTo>
                  <a:lnTo>
                    <a:pt x="21" y="51"/>
                  </a:lnTo>
                  <a:lnTo>
                    <a:pt x="28" y="55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45" y="48"/>
                  </a:lnTo>
                  <a:lnTo>
                    <a:pt x="48" y="41"/>
                  </a:lnTo>
                  <a:lnTo>
                    <a:pt x="55" y="34"/>
                  </a:lnTo>
                  <a:lnTo>
                    <a:pt x="55" y="28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0" name="Freeform 1041">
              <a:extLst>
                <a:ext uri="{FF2B5EF4-FFF2-40B4-BE49-F238E27FC236}">
                  <a16:creationId xmlns:a16="http://schemas.microsoft.com/office/drawing/2014/main" id="{45505342-3F7A-B144-6767-A2BFFAF88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612" y="1676534"/>
              <a:ext cx="57163" cy="42769"/>
            </a:xfrm>
            <a:custGeom>
              <a:avLst/>
              <a:gdLst>
                <a:gd name="T0" fmla="*/ 55 w 55"/>
                <a:gd name="T1" fmla="*/ 28 h 55"/>
                <a:gd name="T2" fmla="*/ 55 w 55"/>
                <a:gd name="T3" fmla="*/ 28 h 55"/>
                <a:gd name="T4" fmla="*/ 55 w 55"/>
                <a:gd name="T5" fmla="*/ 17 h 55"/>
                <a:gd name="T6" fmla="*/ 48 w 55"/>
                <a:gd name="T7" fmla="*/ 11 h 55"/>
                <a:gd name="T8" fmla="*/ 45 w 55"/>
                <a:gd name="T9" fmla="*/ 4 h 55"/>
                <a:gd name="T10" fmla="*/ 38 w 55"/>
                <a:gd name="T11" fmla="*/ 0 h 55"/>
                <a:gd name="T12" fmla="*/ 38 w 55"/>
                <a:gd name="T13" fmla="*/ 0 h 55"/>
                <a:gd name="T14" fmla="*/ 28 w 55"/>
                <a:gd name="T15" fmla="*/ 0 h 55"/>
                <a:gd name="T16" fmla="*/ 21 w 55"/>
                <a:gd name="T17" fmla="*/ 0 h 55"/>
                <a:gd name="T18" fmla="*/ 14 w 55"/>
                <a:gd name="T19" fmla="*/ 4 h 55"/>
                <a:gd name="T20" fmla="*/ 7 w 55"/>
                <a:gd name="T21" fmla="*/ 11 h 55"/>
                <a:gd name="T22" fmla="*/ 7 w 55"/>
                <a:gd name="T23" fmla="*/ 11 h 55"/>
                <a:gd name="T24" fmla="*/ 4 w 55"/>
                <a:gd name="T25" fmla="*/ 17 h 55"/>
                <a:gd name="T26" fmla="*/ 0 w 55"/>
                <a:gd name="T27" fmla="*/ 28 h 55"/>
                <a:gd name="T28" fmla="*/ 4 w 55"/>
                <a:gd name="T29" fmla="*/ 34 h 55"/>
                <a:gd name="T30" fmla="*/ 7 w 55"/>
                <a:gd name="T31" fmla="*/ 41 h 55"/>
                <a:gd name="T32" fmla="*/ 7 w 55"/>
                <a:gd name="T33" fmla="*/ 41 h 55"/>
                <a:gd name="T34" fmla="*/ 14 w 55"/>
                <a:gd name="T35" fmla="*/ 48 h 55"/>
                <a:gd name="T36" fmla="*/ 21 w 55"/>
                <a:gd name="T37" fmla="*/ 51 h 55"/>
                <a:gd name="T38" fmla="*/ 28 w 55"/>
                <a:gd name="T39" fmla="*/ 55 h 55"/>
                <a:gd name="T40" fmla="*/ 38 w 55"/>
                <a:gd name="T41" fmla="*/ 51 h 55"/>
                <a:gd name="T42" fmla="*/ 38 w 55"/>
                <a:gd name="T43" fmla="*/ 51 h 55"/>
                <a:gd name="T44" fmla="*/ 45 w 55"/>
                <a:gd name="T45" fmla="*/ 48 h 55"/>
                <a:gd name="T46" fmla="*/ 48 w 55"/>
                <a:gd name="T47" fmla="*/ 41 h 55"/>
                <a:gd name="T48" fmla="*/ 55 w 55"/>
                <a:gd name="T49" fmla="*/ 34 h 55"/>
                <a:gd name="T50" fmla="*/ 55 w 55"/>
                <a:gd name="T5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5">
                  <a:moveTo>
                    <a:pt x="55" y="28"/>
                  </a:moveTo>
                  <a:lnTo>
                    <a:pt x="55" y="28"/>
                  </a:lnTo>
                  <a:lnTo>
                    <a:pt x="55" y="17"/>
                  </a:lnTo>
                  <a:lnTo>
                    <a:pt x="48" y="11"/>
                  </a:lnTo>
                  <a:lnTo>
                    <a:pt x="45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4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4" y="17"/>
                  </a:lnTo>
                  <a:lnTo>
                    <a:pt x="0" y="28"/>
                  </a:lnTo>
                  <a:lnTo>
                    <a:pt x="4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4" y="48"/>
                  </a:lnTo>
                  <a:lnTo>
                    <a:pt x="21" y="51"/>
                  </a:lnTo>
                  <a:lnTo>
                    <a:pt x="28" y="55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45" y="48"/>
                  </a:lnTo>
                  <a:lnTo>
                    <a:pt x="48" y="41"/>
                  </a:lnTo>
                  <a:lnTo>
                    <a:pt x="55" y="34"/>
                  </a:lnTo>
                  <a:lnTo>
                    <a:pt x="55" y="28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1" name="Freeform 1042">
              <a:extLst>
                <a:ext uri="{FF2B5EF4-FFF2-40B4-BE49-F238E27FC236}">
                  <a16:creationId xmlns:a16="http://schemas.microsoft.com/office/drawing/2014/main" id="{EEC327D9-A304-FBED-A8E5-F2877DFCC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198" y="1694355"/>
              <a:ext cx="57165" cy="39205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4 w 54"/>
                <a:gd name="T5" fmla="*/ 20 h 54"/>
                <a:gd name="T6" fmla="*/ 50 w 54"/>
                <a:gd name="T7" fmla="*/ 10 h 54"/>
                <a:gd name="T8" fmla="*/ 44 w 54"/>
                <a:gd name="T9" fmla="*/ 7 h 54"/>
                <a:gd name="T10" fmla="*/ 37 w 54"/>
                <a:gd name="T11" fmla="*/ 3 h 54"/>
                <a:gd name="T12" fmla="*/ 37 w 54"/>
                <a:gd name="T13" fmla="*/ 3 h 54"/>
                <a:gd name="T14" fmla="*/ 27 w 54"/>
                <a:gd name="T15" fmla="*/ 0 h 54"/>
                <a:gd name="T16" fmla="*/ 20 w 54"/>
                <a:gd name="T17" fmla="*/ 3 h 54"/>
                <a:gd name="T18" fmla="*/ 13 w 54"/>
                <a:gd name="T19" fmla="*/ 7 h 54"/>
                <a:gd name="T20" fmla="*/ 6 w 54"/>
                <a:gd name="T21" fmla="*/ 10 h 54"/>
                <a:gd name="T22" fmla="*/ 6 w 54"/>
                <a:gd name="T23" fmla="*/ 10 h 54"/>
                <a:gd name="T24" fmla="*/ 3 w 54"/>
                <a:gd name="T25" fmla="*/ 20 h 54"/>
                <a:gd name="T26" fmla="*/ 0 w 54"/>
                <a:gd name="T27" fmla="*/ 27 h 54"/>
                <a:gd name="T28" fmla="*/ 3 w 54"/>
                <a:gd name="T29" fmla="*/ 34 h 54"/>
                <a:gd name="T30" fmla="*/ 6 w 54"/>
                <a:gd name="T31" fmla="*/ 44 h 54"/>
                <a:gd name="T32" fmla="*/ 6 w 54"/>
                <a:gd name="T33" fmla="*/ 44 h 54"/>
                <a:gd name="T34" fmla="*/ 13 w 54"/>
                <a:gd name="T35" fmla="*/ 47 h 54"/>
                <a:gd name="T36" fmla="*/ 20 w 54"/>
                <a:gd name="T37" fmla="*/ 51 h 54"/>
                <a:gd name="T38" fmla="*/ 27 w 54"/>
                <a:gd name="T39" fmla="*/ 54 h 54"/>
                <a:gd name="T40" fmla="*/ 37 w 54"/>
                <a:gd name="T41" fmla="*/ 51 h 54"/>
                <a:gd name="T42" fmla="*/ 37 w 54"/>
                <a:gd name="T43" fmla="*/ 51 h 54"/>
                <a:gd name="T44" fmla="*/ 44 w 54"/>
                <a:gd name="T45" fmla="*/ 47 h 54"/>
                <a:gd name="T46" fmla="*/ 50 w 54"/>
                <a:gd name="T47" fmla="*/ 44 h 54"/>
                <a:gd name="T48" fmla="*/ 54 w 54"/>
                <a:gd name="T49" fmla="*/ 34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4" y="20"/>
                  </a:lnTo>
                  <a:lnTo>
                    <a:pt x="50" y="10"/>
                  </a:lnTo>
                  <a:lnTo>
                    <a:pt x="44" y="7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27" y="0"/>
                  </a:lnTo>
                  <a:lnTo>
                    <a:pt x="20" y="3"/>
                  </a:lnTo>
                  <a:lnTo>
                    <a:pt x="13" y="7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3" y="20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3" y="47"/>
                  </a:lnTo>
                  <a:lnTo>
                    <a:pt x="20" y="51"/>
                  </a:lnTo>
                  <a:lnTo>
                    <a:pt x="27" y="54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44" y="47"/>
                  </a:lnTo>
                  <a:lnTo>
                    <a:pt x="50" y="44"/>
                  </a:lnTo>
                  <a:lnTo>
                    <a:pt x="54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2" name="Freeform 1043">
              <a:extLst>
                <a:ext uri="{FF2B5EF4-FFF2-40B4-BE49-F238E27FC236}">
                  <a16:creationId xmlns:a16="http://schemas.microsoft.com/office/drawing/2014/main" id="{117091A0-608A-E4B0-EED6-03C868D77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198" y="1694355"/>
              <a:ext cx="57165" cy="39205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4 w 54"/>
                <a:gd name="T5" fmla="*/ 20 h 54"/>
                <a:gd name="T6" fmla="*/ 50 w 54"/>
                <a:gd name="T7" fmla="*/ 10 h 54"/>
                <a:gd name="T8" fmla="*/ 44 w 54"/>
                <a:gd name="T9" fmla="*/ 7 h 54"/>
                <a:gd name="T10" fmla="*/ 37 w 54"/>
                <a:gd name="T11" fmla="*/ 3 h 54"/>
                <a:gd name="T12" fmla="*/ 37 w 54"/>
                <a:gd name="T13" fmla="*/ 3 h 54"/>
                <a:gd name="T14" fmla="*/ 27 w 54"/>
                <a:gd name="T15" fmla="*/ 0 h 54"/>
                <a:gd name="T16" fmla="*/ 20 w 54"/>
                <a:gd name="T17" fmla="*/ 3 h 54"/>
                <a:gd name="T18" fmla="*/ 13 w 54"/>
                <a:gd name="T19" fmla="*/ 7 h 54"/>
                <a:gd name="T20" fmla="*/ 6 w 54"/>
                <a:gd name="T21" fmla="*/ 10 h 54"/>
                <a:gd name="T22" fmla="*/ 6 w 54"/>
                <a:gd name="T23" fmla="*/ 10 h 54"/>
                <a:gd name="T24" fmla="*/ 3 w 54"/>
                <a:gd name="T25" fmla="*/ 20 h 54"/>
                <a:gd name="T26" fmla="*/ 0 w 54"/>
                <a:gd name="T27" fmla="*/ 27 h 54"/>
                <a:gd name="T28" fmla="*/ 3 w 54"/>
                <a:gd name="T29" fmla="*/ 34 h 54"/>
                <a:gd name="T30" fmla="*/ 6 w 54"/>
                <a:gd name="T31" fmla="*/ 44 h 54"/>
                <a:gd name="T32" fmla="*/ 6 w 54"/>
                <a:gd name="T33" fmla="*/ 44 h 54"/>
                <a:gd name="T34" fmla="*/ 13 w 54"/>
                <a:gd name="T35" fmla="*/ 47 h 54"/>
                <a:gd name="T36" fmla="*/ 20 w 54"/>
                <a:gd name="T37" fmla="*/ 51 h 54"/>
                <a:gd name="T38" fmla="*/ 27 w 54"/>
                <a:gd name="T39" fmla="*/ 54 h 54"/>
                <a:gd name="T40" fmla="*/ 37 w 54"/>
                <a:gd name="T41" fmla="*/ 51 h 54"/>
                <a:gd name="T42" fmla="*/ 37 w 54"/>
                <a:gd name="T43" fmla="*/ 51 h 54"/>
                <a:gd name="T44" fmla="*/ 44 w 54"/>
                <a:gd name="T45" fmla="*/ 47 h 54"/>
                <a:gd name="T46" fmla="*/ 50 w 54"/>
                <a:gd name="T47" fmla="*/ 44 h 54"/>
                <a:gd name="T48" fmla="*/ 54 w 54"/>
                <a:gd name="T49" fmla="*/ 34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4" y="20"/>
                  </a:lnTo>
                  <a:lnTo>
                    <a:pt x="50" y="10"/>
                  </a:lnTo>
                  <a:lnTo>
                    <a:pt x="44" y="7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27" y="0"/>
                  </a:lnTo>
                  <a:lnTo>
                    <a:pt x="20" y="3"/>
                  </a:lnTo>
                  <a:lnTo>
                    <a:pt x="13" y="7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3" y="20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3" y="47"/>
                  </a:lnTo>
                  <a:lnTo>
                    <a:pt x="20" y="51"/>
                  </a:lnTo>
                  <a:lnTo>
                    <a:pt x="27" y="54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44" y="47"/>
                  </a:lnTo>
                  <a:lnTo>
                    <a:pt x="50" y="44"/>
                  </a:lnTo>
                  <a:lnTo>
                    <a:pt x="54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3" name="Freeform 1044">
              <a:extLst>
                <a:ext uri="{FF2B5EF4-FFF2-40B4-BE49-F238E27FC236}">
                  <a16:creationId xmlns:a16="http://schemas.microsoft.com/office/drawing/2014/main" id="{B65B2A99-EF46-3499-F118-1DE093E3F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550" y="1749597"/>
              <a:ext cx="59281" cy="40987"/>
            </a:xfrm>
            <a:custGeom>
              <a:avLst/>
              <a:gdLst>
                <a:gd name="T0" fmla="*/ 55 w 55"/>
                <a:gd name="T1" fmla="*/ 27 h 55"/>
                <a:gd name="T2" fmla="*/ 55 w 55"/>
                <a:gd name="T3" fmla="*/ 27 h 55"/>
                <a:gd name="T4" fmla="*/ 51 w 55"/>
                <a:gd name="T5" fmla="*/ 17 h 55"/>
                <a:gd name="T6" fmla="*/ 48 w 55"/>
                <a:gd name="T7" fmla="*/ 11 h 55"/>
                <a:gd name="T8" fmla="*/ 41 w 55"/>
                <a:gd name="T9" fmla="*/ 7 h 55"/>
                <a:gd name="T10" fmla="*/ 34 w 55"/>
                <a:gd name="T11" fmla="*/ 0 h 55"/>
                <a:gd name="T12" fmla="*/ 34 w 55"/>
                <a:gd name="T13" fmla="*/ 0 h 55"/>
                <a:gd name="T14" fmla="*/ 28 w 55"/>
                <a:gd name="T15" fmla="*/ 0 h 55"/>
                <a:gd name="T16" fmla="*/ 17 w 55"/>
                <a:gd name="T17" fmla="*/ 0 h 55"/>
                <a:gd name="T18" fmla="*/ 11 w 55"/>
                <a:gd name="T19" fmla="*/ 4 h 55"/>
                <a:gd name="T20" fmla="*/ 7 w 55"/>
                <a:gd name="T21" fmla="*/ 11 h 55"/>
                <a:gd name="T22" fmla="*/ 7 w 55"/>
                <a:gd name="T23" fmla="*/ 11 h 55"/>
                <a:gd name="T24" fmla="*/ 0 w 55"/>
                <a:gd name="T25" fmla="*/ 17 h 55"/>
                <a:gd name="T26" fmla="*/ 0 w 55"/>
                <a:gd name="T27" fmla="*/ 27 h 55"/>
                <a:gd name="T28" fmla="*/ 0 w 55"/>
                <a:gd name="T29" fmla="*/ 34 h 55"/>
                <a:gd name="T30" fmla="*/ 7 w 55"/>
                <a:gd name="T31" fmla="*/ 41 h 55"/>
                <a:gd name="T32" fmla="*/ 7 w 55"/>
                <a:gd name="T33" fmla="*/ 41 h 55"/>
                <a:gd name="T34" fmla="*/ 11 w 55"/>
                <a:gd name="T35" fmla="*/ 48 h 55"/>
                <a:gd name="T36" fmla="*/ 17 w 55"/>
                <a:gd name="T37" fmla="*/ 51 h 55"/>
                <a:gd name="T38" fmla="*/ 28 w 55"/>
                <a:gd name="T39" fmla="*/ 55 h 55"/>
                <a:gd name="T40" fmla="*/ 34 w 55"/>
                <a:gd name="T41" fmla="*/ 51 h 55"/>
                <a:gd name="T42" fmla="*/ 34 w 55"/>
                <a:gd name="T43" fmla="*/ 51 h 55"/>
                <a:gd name="T44" fmla="*/ 41 w 55"/>
                <a:gd name="T45" fmla="*/ 48 h 55"/>
                <a:gd name="T46" fmla="*/ 48 w 55"/>
                <a:gd name="T47" fmla="*/ 41 h 55"/>
                <a:gd name="T48" fmla="*/ 51 w 55"/>
                <a:gd name="T49" fmla="*/ 34 h 55"/>
                <a:gd name="T50" fmla="*/ 55 w 55"/>
                <a:gd name="T51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5">
                  <a:moveTo>
                    <a:pt x="55" y="27"/>
                  </a:moveTo>
                  <a:lnTo>
                    <a:pt x="55" y="27"/>
                  </a:lnTo>
                  <a:lnTo>
                    <a:pt x="51" y="17"/>
                  </a:lnTo>
                  <a:lnTo>
                    <a:pt x="48" y="11"/>
                  </a:lnTo>
                  <a:lnTo>
                    <a:pt x="41" y="7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1" y="4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1" y="48"/>
                  </a:lnTo>
                  <a:lnTo>
                    <a:pt x="17" y="51"/>
                  </a:lnTo>
                  <a:lnTo>
                    <a:pt x="28" y="55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8"/>
                  </a:lnTo>
                  <a:lnTo>
                    <a:pt x="48" y="41"/>
                  </a:lnTo>
                  <a:lnTo>
                    <a:pt x="51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4" name="Freeform 1045">
              <a:extLst>
                <a:ext uri="{FF2B5EF4-FFF2-40B4-BE49-F238E27FC236}">
                  <a16:creationId xmlns:a16="http://schemas.microsoft.com/office/drawing/2014/main" id="{AD3C64EA-6863-EB9E-285D-F7FABDE5F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53" y="1790584"/>
              <a:ext cx="57163" cy="39205"/>
            </a:xfrm>
            <a:custGeom>
              <a:avLst/>
              <a:gdLst>
                <a:gd name="T0" fmla="*/ 54 w 54"/>
                <a:gd name="T1" fmla="*/ 27 h 51"/>
                <a:gd name="T2" fmla="*/ 54 w 54"/>
                <a:gd name="T3" fmla="*/ 27 h 51"/>
                <a:gd name="T4" fmla="*/ 50 w 54"/>
                <a:gd name="T5" fmla="*/ 17 h 51"/>
                <a:gd name="T6" fmla="*/ 47 w 54"/>
                <a:gd name="T7" fmla="*/ 10 h 51"/>
                <a:gd name="T8" fmla="*/ 44 w 54"/>
                <a:gd name="T9" fmla="*/ 3 h 51"/>
                <a:gd name="T10" fmla="*/ 33 w 54"/>
                <a:gd name="T11" fmla="*/ 0 h 51"/>
                <a:gd name="T12" fmla="*/ 33 w 54"/>
                <a:gd name="T13" fmla="*/ 0 h 51"/>
                <a:gd name="T14" fmla="*/ 27 w 54"/>
                <a:gd name="T15" fmla="*/ 0 h 51"/>
                <a:gd name="T16" fmla="*/ 20 w 54"/>
                <a:gd name="T17" fmla="*/ 0 h 51"/>
                <a:gd name="T18" fmla="*/ 10 w 54"/>
                <a:gd name="T19" fmla="*/ 3 h 51"/>
                <a:gd name="T20" fmla="*/ 6 w 54"/>
                <a:gd name="T21" fmla="*/ 10 h 51"/>
                <a:gd name="T22" fmla="*/ 6 w 54"/>
                <a:gd name="T23" fmla="*/ 10 h 51"/>
                <a:gd name="T24" fmla="*/ 3 w 54"/>
                <a:gd name="T25" fmla="*/ 17 h 51"/>
                <a:gd name="T26" fmla="*/ 0 w 54"/>
                <a:gd name="T27" fmla="*/ 23 h 51"/>
                <a:gd name="T28" fmla="*/ 3 w 54"/>
                <a:gd name="T29" fmla="*/ 34 h 51"/>
                <a:gd name="T30" fmla="*/ 6 w 54"/>
                <a:gd name="T31" fmla="*/ 40 h 51"/>
                <a:gd name="T32" fmla="*/ 6 w 54"/>
                <a:gd name="T33" fmla="*/ 40 h 51"/>
                <a:gd name="T34" fmla="*/ 10 w 54"/>
                <a:gd name="T35" fmla="*/ 47 h 51"/>
                <a:gd name="T36" fmla="*/ 20 w 54"/>
                <a:gd name="T37" fmla="*/ 51 h 51"/>
                <a:gd name="T38" fmla="*/ 27 w 54"/>
                <a:gd name="T39" fmla="*/ 51 h 51"/>
                <a:gd name="T40" fmla="*/ 33 w 54"/>
                <a:gd name="T41" fmla="*/ 51 h 51"/>
                <a:gd name="T42" fmla="*/ 33 w 54"/>
                <a:gd name="T43" fmla="*/ 51 h 51"/>
                <a:gd name="T44" fmla="*/ 44 w 54"/>
                <a:gd name="T45" fmla="*/ 47 h 51"/>
                <a:gd name="T46" fmla="*/ 47 w 54"/>
                <a:gd name="T47" fmla="*/ 40 h 51"/>
                <a:gd name="T48" fmla="*/ 50 w 54"/>
                <a:gd name="T49" fmla="*/ 34 h 51"/>
                <a:gd name="T50" fmla="*/ 54 w 54"/>
                <a:gd name="T5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1">
                  <a:moveTo>
                    <a:pt x="54" y="27"/>
                  </a:moveTo>
                  <a:lnTo>
                    <a:pt x="54" y="27"/>
                  </a:lnTo>
                  <a:lnTo>
                    <a:pt x="50" y="17"/>
                  </a:lnTo>
                  <a:lnTo>
                    <a:pt x="47" y="10"/>
                  </a:lnTo>
                  <a:lnTo>
                    <a:pt x="44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0" y="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3" y="17"/>
                  </a:lnTo>
                  <a:lnTo>
                    <a:pt x="0" y="23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10" y="47"/>
                  </a:lnTo>
                  <a:lnTo>
                    <a:pt x="20" y="51"/>
                  </a:lnTo>
                  <a:lnTo>
                    <a:pt x="27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44" y="47"/>
                  </a:lnTo>
                  <a:lnTo>
                    <a:pt x="47" y="40"/>
                  </a:lnTo>
                  <a:lnTo>
                    <a:pt x="50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5" name="Freeform 1046">
              <a:extLst>
                <a:ext uri="{FF2B5EF4-FFF2-40B4-BE49-F238E27FC236}">
                  <a16:creationId xmlns:a16="http://schemas.microsoft.com/office/drawing/2014/main" id="{7F95930B-3194-FCB2-4AD1-D6EB6F3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776" y="1828006"/>
              <a:ext cx="57165" cy="37423"/>
            </a:xfrm>
            <a:custGeom>
              <a:avLst/>
              <a:gdLst>
                <a:gd name="T0" fmla="*/ 54 w 54"/>
                <a:gd name="T1" fmla="*/ 27 h 51"/>
                <a:gd name="T2" fmla="*/ 54 w 54"/>
                <a:gd name="T3" fmla="*/ 27 h 51"/>
                <a:gd name="T4" fmla="*/ 51 w 54"/>
                <a:gd name="T5" fmla="*/ 17 h 51"/>
                <a:gd name="T6" fmla="*/ 47 w 54"/>
                <a:gd name="T7" fmla="*/ 10 h 51"/>
                <a:gd name="T8" fmla="*/ 40 w 54"/>
                <a:gd name="T9" fmla="*/ 4 h 51"/>
                <a:gd name="T10" fmla="*/ 34 w 54"/>
                <a:gd name="T11" fmla="*/ 0 h 51"/>
                <a:gd name="T12" fmla="*/ 34 w 54"/>
                <a:gd name="T13" fmla="*/ 0 h 51"/>
                <a:gd name="T14" fmla="*/ 27 w 54"/>
                <a:gd name="T15" fmla="*/ 0 h 51"/>
                <a:gd name="T16" fmla="*/ 17 w 54"/>
                <a:gd name="T17" fmla="*/ 0 h 51"/>
                <a:gd name="T18" fmla="*/ 10 w 54"/>
                <a:gd name="T19" fmla="*/ 4 h 51"/>
                <a:gd name="T20" fmla="*/ 3 w 54"/>
                <a:gd name="T21" fmla="*/ 10 h 51"/>
                <a:gd name="T22" fmla="*/ 3 w 54"/>
                <a:gd name="T23" fmla="*/ 10 h 51"/>
                <a:gd name="T24" fmla="*/ 0 w 54"/>
                <a:gd name="T25" fmla="*/ 17 h 51"/>
                <a:gd name="T26" fmla="*/ 0 w 54"/>
                <a:gd name="T27" fmla="*/ 27 h 51"/>
                <a:gd name="T28" fmla="*/ 0 w 54"/>
                <a:gd name="T29" fmla="*/ 34 h 51"/>
                <a:gd name="T30" fmla="*/ 3 w 54"/>
                <a:gd name="T31" fmla="*/ 41 h 51"/>
                <a:gd name="T32" fmla="*/ 3 w 54"/>
                <a:gd name="T33" fmla="*/ 41 h 51"/>
                <a:gd name="T34" fmla="*/ 10 w 54"/>
                <a:gd name="T35" fmla="*/ 48 h 51"/>
                <a:gd name="T36" fmla="*/ 17 w 54"/>
                <a:gd name="T37" fmla="*/ 51 h 51"/>
                <a:gd name="T38" fmla="*/ 27 w 54"/>
                <a:gd name="T39" fmla="*/ 51 h 51"/>
                <a:gd name="T40" fmla="*/ 34 w 54"/>
                <a:gd name="T41" fmla="*/ 51 h 51"/>
                <a:gd name="T42" fmla="*/ 34 w 54"/>
                <a:gd name="T43" fmla="*/ 51 h 51"/>
                <a:gd name="T44" fmla="*/ 40 w 54"/>
                <a:gd name="T45" fmla="*/ 48 h 51"/>
                <a:gd name="T46" fmla="*/ 47 w 54"/>
                <a:gd name="T47" fmla="*/ 41 h 51"/>
                <a:gd name="T48" fmla="*/ 51 w 54"/>
                <a:gd name="T49" fmla="*/ 34 h 51"/>
                <a:gd name="T50" fmla="*/ 54 w 54"/>
                <a:gd name="T5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1">
                  <a:moveTo>
                    <a:pt x="54" y="27"/>
                  </a:moveTo>
                  <a:lnTo>
                    <a:pt x="54" y="27"/>
                  </a:lnTo>
                  <a:lnTo>
                    <a:pt x="51" y="17"/>
                  </a:lnTo>
                  <a:lnTo>
                    <a:pt x="47" y="10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0" y="4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10" y="48"/>
                  </a:lnTo>
                  <a:lnTo>
                    <a:pt x="17" y="51"/>
                  </a:lnTo>
                  <a:lnTo>
                    <a:pt x="27" y="51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0" y="48"/>
                  </a:lnTo>
                  <a:lnTo>
                    <a:pt x="47" y="41"/>
                  </a:lnTo>
                  <a:lnTo>
                    <a:pt x="51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6" name="Freeform 1047">
              <a:extLst>
                <a:ext uri="{FF2B5EF4-FFF2-40B4-BE49-F238E27FC236}">
                  <a16:creationId xmlns:a16="http://schemas.microsoft.com/office/drawing/2014/main" id="{270C8F1E-E636-2660-C4E3-0CC1F6199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776" y="1828006"/>
              <a:ext cx="57165" cy="37423"/>
            </a:xfrm>
            <a:custGeom>
              <a:avLst/>
              <a:gdLst>
                <a:gd name="T0" fmla="*/ 54 w 54"/>
                <a:gd name="T1" fmla="*/ 27 h 51"/>
                <a:gd name="T2" fmla="*/ 54 w 54"/>
                <a:gd name="T3" fmla="*/ 27 h 51"/>
                <a:gd name="T4" fmla="*/ 51 w 54"/>
                <a:gd name="T5" fmla="*/ 17 h 51"/>
                <a:gd name="T6" fmla="*/ 47 w 54"/>
                <a:gd name="T7" fmla="*/ 10 h 51"/>
                <a:gd name="T8" fmla="*/ 40 w 54"/>
                <a:gd name="T9" fmla="*/ 4 h 51"/>
                <a:gd name="T10" fmla="*/ 34 w 54"/>
                <a:gd name="T11" fmla="*/ 0 h 51"/>
                <a:gd name="T12" fmla="*/ 34 w 54"/>
                <a:gd name="T13" fmla="*/ 0 h 51"/>
                <a:gd name="T14" fmla="*/ 27 w 54"/>
                <a:gd name="T15" fmla="*/ 0 h 51"/>
                <a:gd name="T16" fmla="*/ 17 w 54"/>
                <a:gd name="T17" fmla="*/ 0 h 51"/>
                <a:gd name="T18" fmla="*/ 10 w 54"/>
                <a:gd name="T19" fmla="*/ 4 h 51"/>
                <a:gd name="T20" fmla="*/ 3 w 54"/>
                <a:gd name="T21" fmla="*/ 10 h 51"/>
                <a:gd name="T22" fmla="*/ 3 w 54"/>
                <a:gd name="T23" fmla="*/ 10 h 51"/>
                <a:gd name="T24" fmla="*/ 0 w 54"/>
                <a:gd name="T25" fmla="*/ 17 h 51"/>
                <a:gd name="T26" fmla="*/ 0 w 54"/>
                <a:gd name="T27" fmla="*/ 27 h 51"/>
                <a:gd name="T28" fmla="*/ 0 w 54"/>
                <a:gd name="T29" fmla="*/ 34 h 51"/>
                <a:gd name="T30" fmla="*/ 3 w 54"/>
                <a:gd name="T31" fmla="*/ 41 h 51"/>
                <a:gd name="T32" fmla="*/ 3 w 54"/>
                <a:gd name="T33" fmla="*/ 41 h 51"/>
                <a:gd name="T34" fmla="*/ 10 w 54"/>
                <a:gd name="T35" fmla="*/ 48 h 51"/>
                <a:gd name="T36" fmla="*/ 17 w 54"/>
                <a:gd name="T37" fmla="*/ 51 h 51"/>
                <a:gd name="T38" fmla="*/ 27 w 54"/>
                <a:gd name="T39" fmla="*/ 51 h 51"/>
                <a:gd name="T40" fmla="*/ 34 w 54"/>
                <a:gd name="T41" fmla="*/ 51 h 51"/>
                <a:gd name="T42" fmla="*/ 34 w 54"/>
                <a:gd name="T43" fmla="*/ 51 h 51"/>
                <a:gd name="T44" fmla="*/ 40 w 54"/>
                <a:gd name="T45" fmla="*/ 48 h 51"/>
                <a:gd name="T46" fmla="*/ 47 w 54"/>
                <a:gd name="T47" fmla="*/ 41 h 51"/>
                <a:gd name="T48" fmla="*/ 51 w 54"/>
                <a:gd name="T49" fmla="*/ 34 h 51"/>
                <a:gd name="T50" fmla="*/ 54 w 54"/>
                <a:gd name="T5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1">
                  <a:moveTo>
                    <a:pt x="54" y="27"/>
                  </a:moveTo>
                  <a:lnTo>
                    <a:pt x="54" y="27"/>
                  </a:lnTo>
                  <a:lnTo>
                    <a:pt x="51" y="17"/>
                  </a:lnTo>
                  <a:lnTo>
                    <a:pt x="47" y="10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0" y="4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10" y="48"/>
                  </a:lnTo>
                  <a:lnTo>
                    <a:pt x="17" y="51"/>
                  </a:lnTo>
                  <a:lnTo>
                    <a:pt x="27" y="51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0" y="48"/>
                  </a:lnTo>
                  <a:lnTo>
                    <a:pt x="47" y="41"/>
                  </a:lnTo>
                  <a:lnTo>
                    <a:pt x="51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7" name="Freeform 1048">
              <a:extLst>
                <a:ext uri="{FF2B5EF4-FFF2-40B4-BE49-F238E27FC236}">
                  <a16:creationId xmlns:a16="http://schemas.microsoft.com/office/drawing/2014/main" id="{D7992B8D-2924-D131-1F96-D9CFCC714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346" y="1886814"/>
              <a:ext cx="57163" cy="39205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4 w 54"/>
                <a:gd name="T5" fmla="*/ 20 h 54"/>
                <a:gd name="T6" fmla="*/ 51 w 54"/>
                <a:gd name="T7" fmla="*/ 10 h 54"/>
                <a:gd name="T8" fmla="*/ 44 w 54"/>
                <a:gd name="T9" fmla="*/ 7 h 54"/>
                <a:gd name="T10" fmla="*/ 37 w 54"/>
                <a:gd name="T11" fmla="*/ 4 h 54"/>
                <a:gd name="T12" fmla="*/ 37 w 54"/>
                <a:gd name="T13" fmla="*/ 4 h 54"/>
                <a:gd name="T14" fmla="*/ 27 w 54"/>
                <a:gd name="T15" fmla="*/ 0 h 54"/>
                <a:gd name="T16" fmla="*/ 20 w 54"/>
                <a:gd name="T17" fmla="*/ 4 h 54"/>
                <a:gd name="T18" fmla="*/ 13 w 54"/>
                <a:gd name="T19" fmla="*/ 7 h 54"/>
                <a:gd name="T20" fmla="*/ 6 w 54"/>
                <a:gd name="T21" fmla="*/ 10 h 54"/>
                <a:gd name="T22" fmla="*/ 6 w 54"/>
                <a:gd name="T23" fmla="*/ 10 h 54"/>
                <a:gd name="T24" fmla="*/ 3 w 54"/>
                <a:gd name="T25" fmla="*/ 20 h 54"/>
                <a:gd name="T26" fmla="*/ 0 w 54"/>
                <a:gd name="T27" fmla="*/ 27 h 54"/>
                <a:gd name="T28" fmla="*/ 3 w 54"/>
                <a:gd name="T29" fmla="*/ 34 h 54"/>
                <a:gd name="T30" fmla="*/ 6 w 54"/>
                <a:gd name="T31" fmla="*/ 44 h 54"/>
                <a:gd name="T32" fmla="*/ 6 w 54"/>
                <a:gd name="T33" fmla="*/ 44 h 54"/>
                <a:gd name="T34" fmla="*/ 13 w 54"/>
                <a:gd name="T35" fmla="*/ 48 h 54"/>
                <a:gd name="T36" fmla="*/ 20 w 54"/>
                <a:gd name="T37" fmla="*/ 51 h 54"/>
                <a:gd name="T38" fmla="*/ 27 w 54"/>
                <a:gd name="T39" fmla="*/ 54 h 54"/>
                <a:gd name="T40" fmla="*/ 37 w 54"/>
                <a:gd name="T41" fmla="*/ 51 h 54"/>
                <a:gd name="T42" fmla="*/ 37 w 54"/>
                <a:gd name="T43" fmla="*/ 51 h 54"/>
                <a:gd name="T44" fmla="*/ 44 w 54"/>
                <a:gd name="T45" fmla="*/ 48 h 54"/>
                <a:gd name="T46" fmla="*/ 51 w 54"/>
                <a:gd name="T47" fmla="*/ 44 h 54"/>
                <a:gd name="T48" fmla="*/ 54 w 54"/>
                <a:gd name="T49" fmla="*/ 34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4" y="20"/>
                  </a:lnTo>
                  <a:lnTo>
                    <a:pt x="51" y="10"/>
                  </a:lnTo>
                  <a:lnTo>
                    <a:pt x="44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3" y="7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3" y="20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3" y="48"/>
                  </a:lnTo>
                  <a:lnTo>
                    <a:pt x="20" y="51"/>
                  </a:lnTo>
                  <a:lnTo>
                    <a:pt x="27" y="54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44" y="48"/>
                  </a:lnTo>
                  <a:lnTo>
                    <a:pt x="51" y="44"/>
                  </a:lnTo>
                  <a:lnTo>
                    <a:pt x="54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8" name="Freeform 1049">
              <a:extLst>
                <a:ext uri="{FF2B5EF4-FFF2-40B4-BE49-F238E27FC236}">
                  <a16:creationId xmlns:a16="http://schemas.microsoft.com/office/drawing/2014/main" id="{7BAF967A-8480-6D15-5CE7-A677A81EF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846" y="2048978"/>
              <a:ext cx="57163" cy="40987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0 w 54"/>
                <a:gd name="T5" fmla="*/ 21 h 54"/>
                <a:gd name="T6" fmla="*/ 47 w 54"/>
                <a:gd name="T7" fmla="*/ 14 h 54"/>
                <a:gd name="T8" fmla="*/ 44 w 54"/>
                <a:gd name="T9" fmla="*/ 7 h 54"/>
                <a:gd name="T10" fmla="*/ 33 w 54"/>
                <a:gd name="T11" fmla="*/ 4 h 54"/>
                <a:gd name="T12" fmla="*/ 33 w 54"/>
                <a:gd name="T13" fmla="*/ 4 h 54"/>
                <a:gd name="T14" fmla="*/ 27 w 54"/>
                <a:gd name="T15" fmla="*/ 0 h 54"/>
                <a:gd name="T16" fmla="*/ 17 w 54"/>
                <a:gd name="T17" fmla="*/ 4 h 54"/>
                <a:gd name="T18" fmla="*/ 10 w 54"/>
                <a:gd name="T19" fmla="*/ 7 h 54"/>
                <a:gd name="T20" fmla="*/ 6 w 54"/>
                <a:gd name="T21" fmla="*/ 14 h 54"/>
                <a:gd name="T22" fmla="*/ 6 w 54"/>
                <a:gd name="T23" fmla="*/ 14 h 54"/>
                <a:gd name="T24" fmla="*/ 0 w 54"/>
                <a:gd name="T25" fmla="*/ 21 h 54"/>
                <a:gd name="T26" fmla="*/ 0 w 54"/>
                <a:gd name="T27" fmla="*/ 27 h 54"/>
                <a:gd name="T28" fmla="*/ 0 w 54"/>
                <a:gd name="T29" fmla="*/ 38 h 54"/>
                <a:gd name="T30" fmla="*/ 6 w 54"/>
                <a:gd name="T31" fmla="*/ 44 h 54"/>
                <a:gd name="T32" fmla="*/ 6 w 54"/>
                <a:gd name="T33" fmla="*/ 44 h 54"/>
                <a:gd name="T34" fmla="*/ 10 w 54"/>
                <a:gd name="T35" fmla="*/ 48 h 54"/>
                <a:gd name="T36" fmla="*/ 17 w 54"/>
                <a:gd name="T37" fmla="*/ 54 h 54"/>
                <a:gd name="T38" fmla="*/ 27 w 54"/>
                <a:gd name="T39" fmla="*/ 54 h 54"/>
                <a:gd name="T40" fmla="*/ 33 w 54"/>
                <a:gd name="T41" fmla="*/ 54 h 54"/>
                <a:gd name="T42" fmla="*/ 33 w 54"/>
                <a:gd name="T43" fmla="*/ 54 h 54"/>
                <a:gd name="T44" fmla="*/ 44 w 54"/>
                <a:gd name="T45" fmla="*/ 48 h 54"/>
                <a:gd name="T46" fmla="*/ 47 w 54"/>
                <a:gd name="T47" fmla="*/ 44 h 54"/>
                <a:gd name="T48" fmla="*/ 50 w 54"/>
                <a:gd name="T49" fmla="*/ 38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0" y="21"/>
                  </a:lnTo>
                  <a:lnTo>
                    <a:pt x="47" y="14"/>
                  </a:lnTo>
                  <a:lnTo>
                    <a:pt x="44" y="7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27" y="0"/>
                  </a:lnTo>
                  <a:lnTo>
                    <a:pt x="17" y="4"/>
                  </a:lnTo>
                  <a:lnTo>
                    <a:pt x="10" y="7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8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7" y="54"/>
                  </a:lnTo>
                  <a:lnTo>
                    <a:pt x="27" y="54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44" y="48"/>
                  </a:lnTo>
                  <a:lnTo>
                    <a:pt x="47" y="44"/>
                  </a:lnTo>
                  <a:lnTo>
                    <a:pt x="50" y="38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99" name="Freeform 1050">
              <a:extLst>
                <a:ext uri="{FF2B5EF4-FFF2-40B4-BE49-F238E27FC236}">
                  <a16:creationId xmlns:a16="http://schemas.microsoft.com/office/drawing/2014/main" id="{355A6D43-D0DF-5919-863C-C9D1E48C9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197" y="2048978"/>
              <a:ext cx="52930" cy="40987"/>
            </a:xfrm>
            <a:custGeom>
              <a:avLst/>
              <a:gdLst>
                <a:gd name="T0" fmla="*/ 51 w 51"/>
                <a:gd name="T1" fmla="*/ 27 h 54"/>
                <a:gd name="T2" fmla="*/ 51 w 51"/>
                <a:gd name="T3" fmla="*/ 27 h 54"/>
                <a:gd name="T4" fmla="*/ 51 w 51"/>
                <a:gd name="T5" fmla="*/ 21 h 54"/>
                <a:gd name="T6" fmla="*/ 48 w 51"/>
                <a:gd name="T7" fmla="*/ 14 h 54"/>
                <a:gd name="T8" fmla="*/ 41 w 51"/>
                <a:gd name="T9" fmla="*/ 7 h 54"/>
                <a:gd name="T10" fmla="*/ 34 w 51"/>
                <a:gd name="T11" fmla="*/ 4 h 54"/>
                <a:gd name="T12" fmla="*/ 34 w 51"/>
                <a:gd name="T13" fmla="*/ 4 h 54"/>
                <a:gd name="T14" fmla="*/ 24 w 51"/>
                <a:gd name="T15" fmla="*/ 0 h 54"/>
                <a:gd name="T16" fmla="*/ 17 w 51"/>
                <a:gd name="T17" fmla="*/ 4 h 54"/>
                <a:gd name="T18" fmla="*/ 11 w 51"/>
                <a:gd name="T19" fmla="*/ 7 h 54"/>
                <a:gd name="T20" fmla="*/ 4 w 51"/>
                <a:gd name="T21" fmla="*/ 14 h 54"/>
                <a:gd name="T22" fmla="*/ 4 w 51"/>
                <a:gd name="T23" fmla="*/ 14 h 54"/>
                <a:gd name="T24" fmla="*/ 0 w 51"/>
                <a:gd name="T25" fmla="*/ 21 h 54"/>
                <a:gd name="T26" fmla="*/ 0 w 51"/>
                <a:gd name="T27" fmla="*/ 27 h 54"/>
                <a:gd name="T28" fmla="*/ 0 w 51"/>
                <a:gd name="T29" fmla="*/ 38 h 54"/>
                <a:gd name="T30" fmla="*/ 4 w 51"/>
                <a:gd name="T31" fmla="*/ 44 h 54"/>
                <a:gd name="T32" fmla="*/ 4 w 51"/>
                <a:gd name="T33" fmla="*/ 44 h 54"/>
                <a:gd name="T34" fmla="*/ 11 w 51"/>
                <a:gd name="T35" fmla="*/ 48 h 54"/>
                <a:gd name="T36" fmla="*/ 17 w 51"/>
                <a:gd name="T37" fmla="*/ 54 h 54"/>
                <a:gd name="T38" fmla="*/ 24 w 51"/>
                <a:gd name="T39" fmla="*/ 54 h 54"/>
                <a:gd name="T40" fmla="*/ 34 w 51"/>
                <a:gd name="T41" fmla="*/ 54 h 54"/>
                <a:gd name="T42" fmla="*/ 34 w 51"/>
                <a:gd name="T43" fmla="*/ 54 h 54"/>
                <a:gd name="T44" fmla="*/ 41 w 51"/>
                <a:gd name="T45" fmla="*/ 48 h 54"/>
                <a:gd name="T46" fmla="*/ 48 w 51"/>
                <a:gd name="T47" fmla="*/ 44 h 54"/>
                <a:gd name="T48" fmla="*/ 51 w 51"/>
                <a:gd name="T49" fmla="*/ 38 h 54"/>
                <a:gd name="T50" fmla="*/ 51 w 51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4">
                  <a:moveTo>
                    <a:pt x="51" y="27"/>
                  </a:moveTo>
                  <a:lnTo>
                    <a:pt x="51" y="27"/>
                  </a:lnTo>
                  <a:lnTo>
                    <a:pt x="51" y="21"/>
                  </a:lnTo>
                  <a:lnTo>
                    <a:pt x="48" y="14"/>
                  </a:lnTo>
                  <a:lnTo>
                    <a:pt x="41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4" y="0"/>
                  </a:lnTo>
                  <a:lnTo>
                    <a:pt x="17" y="4"/>
                  </a:lnTo>
                  <a:lnTo>
                    <a:pt x="11" y="7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11" y="48"/>
                  </a:lnTo>
                  <a:lnTo>
                    <a:pt x="17" y="54"/>
                  </a:lnTo>
                  <a:lnTo>
                    <a:pt x="2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1" y="48"/>
                  </a:lnTo>
                  <a:lnTo>
                    <a:pt x="48" y="44"/>
                  </a:lnTo>
                  <a:lnTo>
                    <a:pt x="51" y="38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00" name="Freeform 1051">
              <a:extLst>
                <a:ext uri="{FF2B5EF4-FFF2-40B4-BE49-F238E27FC236}">
                  <a16:creationId xmlns:a16="http://schemas.microsoft.com/office/drawing/2014/main" id="{5796BE68-866C-BD30-03A0-27905F0FA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9784" y="2070363"/>
              <a:ext cx="52929" cy="40987"/>
            </a:xfrm>
            <a:custGeom>
              <a:avLst/>
              <a:gdLst>
                <a:gd name="T0" fmla="*/ 50 w 50"/>
                <a:gd name="T1" fmla="*/ 27 h 55"/>
                <a:gd name="T2" fmla="*/ 50 w 50"/>
                <a:gd name="T3" fmla="*/ 27 h 55"/>
                <a:gd name="T4" fmla="*/ 50 w 50"/>
                <a:gd name="T5" fmla="*/ 17 h 55"/>
                <a:gd name="T6" fmla="*/ 47 w 50"/>
                <a:gd name="T7" fmla="*/ 11 h 55"/>
                <a:gd name="T8" fmla="*/ 40 w 50"/>
                <a:gd name="T9" fmla="*/ 7 h 55"/>
                <a:gd name="T10" fmla="*/ 33 w 50"/>
                <a:gd name="T11" fmla="*/ 0 h 55"/>
                <a:gd name="T12" fmla="*/ 33 w 50"/>
                <a:gd name="T13" fmla="*/ 0 h 55"/>
                <a:gd name="T14" fmla="*/ 27 w 50"/>
                <a:gd name="T15" fmla="*/ 0 h 55"/>
                <a:gd name="T16" fmla="*/ 16 w 50"/>
                <a:gd name="T17" fmla="*/ 0 h 55"/>
                <a:gd name="T18" fmla="*/ 10 w 50"/>
                <a:gd name="T19" fmla="*/ 7 h 55"/>
                <a:gd name="T20" fmla="*/ 3 w 50"/>
                <a:gd name="T21" fmla="*/ 11 h 55"/>
                <a:gd name="T22" fmla="*/ 3 w 50"/>
                <a:gd name="T23" fmla="*/ 11 h 55"/>
                <a:gd name="T24" fmla="*/ 0 w 50"/>
                <a:gd name="T25" fmla="*/ 21 h 55"/>
                <a:gd name="T26" fmla="*/ 0 w 50"/>
                <a:gd name="T27" fmla="*/ 27 h 55"/>
                <a:gd name="T28" fmla="*/ 0 w 50"/>
                <a:gd name="T29" fmla="*/ 34 h 55"/>
                <a:gd name="T30" fmla="*/ 3 w 50"/>
                <a:gd name="T31" fmla="*/ 44 h 55"/>
                <a:gd name="T32" fmla="*/ 3 w 50"/>
                <a:gd name="T33" fmla="*/ 44 h 55"/>
                <a:gd name="T34" fmla="*/ 10 w 50"/>
                <a:gd name="T35" fmla="*/ 48 h 55"/>
                <a:gd name="T36" fmla="*/ 16 w 50"/>
                <a:gd name="T37" fmla="*/ 51 h 55"/>
                <a:gd name="T38" fmla="*/ 27 w 50"/>
                <a:gd name="T39" fmla="*/ 55 h 55"/>
                <a:gd name="T40" fmla="*/ 33 w 50"/>
                <a:gd name="T41" fmla="*/ 51 h 55"/>
                <a:gd name="T42" fmla="*/ 33 w 50"/>
                <a:gd name="T43" fmla="*/ 51 h 55"/>
                <a:gd name="T44" fmla="*/ 40 w 50"/>
                <a:gd name="T45" fmla="*/ 48 h 55"/>
                <a:gd name="T46" fmla="*/ 47 w 50"/>
                <a:gd name="T47" fmla="*/ 44 h 55"/>
                <a:gd name="T48" fmla="*/ 50 w 50"/>
                <a:gd name="T49" fmla="*/ 34 h 55"/>
                <a:gd name="T50" fmla="*/ 50 w 50"/>
                <a:gd name="T51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55">
                  <a:moveTo>
                    <a:pt x="50" y="27"/>
                  </a:moveTo>
                  <a:lnTo>
                    <a:pt x="50" y="27"/>
                  </a:lnTo>
                  <a:lnTo>
                    <a:pt x="50" y="17"/>
                  </a:lnTo>
                  <a:lnTo>
                    <a:pt x="47" y="11"/>
                  </a:lnTo>
                  <a:lnTo>
                    <a:pt x="40" y="7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6" y="0"/>
                  </a:lnTo>
                  <a:lnTo>
                    <a:pt x="1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10" y="48"/>
                  </a:lnTo>
                  <a:lnTo>
                    <a:pt x="16" y="51"/>
                  </a:lnTo>
                  <a:lnTo>
                    <a:pt x="27" y="55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40" y="48"/>
                  </a:lnTo>
                  <a:lnTo>
                    <a:pt x="47" y="44"/>
                  </a:lnTo>
                  <a:lnTo>
                    <a:pt x="50" y="34"/>
                  </a:lnTo>
                  <a:lnTo>
                    <a:pt x="50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01" name="Freeform 1052">
              <a:extLst>
                <a:ext uri="{FF2B5EF4-FFF2-40B4-BE49-F238E27FC236}">
                  <a16:creationId xmlns:a16="http://schemas.microsoft.com/office/drawing/2014/main" id="{A5E7E6B8-919E-7D7B-9D4B-635E72F02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956" y="2134516"/>
              <a:ext cx="57163" cy="39205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1 w 54"/>
                <a:gd name="T5" fmla="*/ 21 h 54"/>
                <a:gd name="T6" fmla="*/ 47 w 54"/>
                <a:gd name="T7" fmla="*/ 10 h 54"/>
                <a:gd name="T8" fmla="*/ 41 w 54"/>
                <a:gd name="T9" fmla="*/ 7 h 54"/>
                <a:gd name="T10" fmla="*/ 34 w 54"/>
                <a:gd name="T11" fmla="*/ 4 h 54"/>
                <a:gd name="T12" fmla="*/ 34 w 54"/>
                <a:gd name="T13" fmla="*/ 4 h 54"/>
                <a:gd name="T14" fmla="*/ 27 w 54"/>
                <a:gd name="T15" fmla="*/ 0 h 54"/>
                <a:gd name="T16" fmla="*/ 17 w 54"/>
                <a:gd name="T17" fmla="*/ 4 h 54"/>
                <a:gd name="T18" fmla="*/ 10 w 54"/>
                <a:gd name="T19" fmla="*/ 7 h 54"/>
                <a:gd name="T20" fmla="*/ 7 w 54"/>
                <a:gd name="T21" fmla="*/ 10 h 54"/>
                <a:gd name="T22" fmla="*/ 7 w 54"/>
                <a:gd name="T23" fmla="*/ 10 h 54"/>
                <a:gd name="T24" fmla="*/ 0 w 54"/>
                <a:gd name="T25" fmla="*/ 21 h 54"/>
                <a:gd name="T26" fmla="*/ 0 w 54"/>
                <a:gd name="T27" fmla="*/ 27 h 54"/>
                <a:gd name="T28" fmla="*/ 0 w 54"/>
                <a:gd name="T29" fmla="*/ 34 h 54"/>
                <a:gd name="T30" fmla="*/ 7 w 54"/>
                <a:gd name="T31" fmla="*/ 44 h 54"/>
                <a:gd name="T32" fmla="*/ 7 w 54"/>
                <a:gd name="T33" fmla="*/ 44 h 54"/>
                <a:gd name="T34" fmla="*/ 10 w 54"/>
                <a:gd name="T35" fmla="*/ 48 h 54"/>
                <a:gd name="T36" fmla="*/ 17 w 54"/>
                <a:gd name="T37" fmla="*/ 51 h 54"/>
                <a:gd name="T38" fmla="*/ 27 w 54"/>
                <a:gd name="T39" fmla="*/ 54 h 54"/>
                <a:gd name="T40" fmla="*/ 34 w 54"/>
                <a:gd name="T41" fmla="*/ 51 h 54"/>
                <a:gd name="T42" fmla="*/ 34 w 54"/>
                <a:gd name="T43" fmla="*/ 51 h 54"/>
                <a:gd name="T44" fmla="*/ 41 w 54"/>
                <a:gd name="T45" fmla="*/ 48 h 54"/>
                <a:gd name="T46" fmla="*/ 47 w 54"/>
                <a:gd name="T47" fmla="*/ 44 h 54"/>
                <a:gd name="T48" fmla="*/ 51 w 54"/>
                <a:gd name="T49" fmla="*/ 34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1" y="21"/>
                  </a:lnTo>
                  <a:lnTo>
                    <a:pt x="47" y="10"/>
                  </a:lnTo>
                  <a:lnTo>
                    <a:pt x="41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17" y="4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17" y="51"/>
                  </a:lnTo>
                  <a:lnTo>
                    <a:pt x="27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8"/>
                  </a:lnTo>
                  <a:lnTo>
                    <a:pt x="47" y="44"/>
                  </a:lnTo>
                  <a:lnTo>
                    <a:pt x="51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02" name="Freeform 1053">
              <a:extLst>
                <a:ext uri="{FF2B5EF4-FFF2-40B4-BE49-F238E27FC236}">
                  <a16:creationId xmlns:a16="http://schemas.microsoft.com/office/drawing/2014/main" id="{5567C3D5-6960-F5B8-EFB8-D0C9CD2F0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956" y="2134516"/>
              <a:ext cx="57163" cy="39205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1 w 54"/>
                <a:gd name="T5" fmla="*/ 21 h 54"/>
                <a:gd name="T6" fmla="*/ 47 w 54"/>
                <a:gd name="T7" fmla="*/ 10 h 54"/>
                <a:gd name="T8" fmla="*/ 41 w 54"/>
                <a:gd name="T9" fmla="*/ 7 h 54"/>
                <a:gd name="T10" fmla="*/ 34 w 54"/>
                <a:gd name="T11" fmla="*/ 4 h 54"/>
                <a:gd name="T12" fmla="*/ 34 w 54"/>
                <a:gd name="T13" fmla="*/ 4 h 54"/>
                <a:gd name="T14" fmla="*/ 27 w 54"/>
                <a:gd name="T15" fmla="*/ 0 h 54"/>
                <a:gd name="T16" fmla="*/ 17 w 54"/>
                <a:gd name="T17" fmla="*/ 4 h 54"/>
                <a:gd name="T18" fmla="*/ 10 w 54"/>
                <a:gd name="T19" fmla="*/ 7 h 54"/>
                <a:gd name="T20" fmla="*/ 7 w 54"/>
                <a:gd name="T21" fmla="*/ 10 h 54"/>
                <a:gd name="T22" fmla="*/ 7 w 54"/>
                <a:gd name="T23" fmla="*/ 10 h 54"/>
                <a:gd name="T24" fmla="*/ 0 w 54"/>
                <a:gd name="T25" fmla="*/ 21 h 54"/>
                <a:gd name="T26" fmla="*/ 0 w 54"/>
                <a:gd name="T27" fmla="*/ 27 h 54"/>
                <a:gd name="T28" fmla="*/ 0 w 54"/>
                <a:gd name="T29" fmla="*/ 34 h 54"/>
                <a:gd name="T30" fmla="*/ 7 w 54"/>
                <a:gd name="T31" fmla="*/ 44 h 54"/>
                <a:gd name="T32" fmla="*/ 7 w 54"/>
                <a:gd name="T33" fmla="*/ 44 h 54"/>
                <a:gd name="T34" fmla="*/ 10 w 54"/>
                <a:gd name="T35" fmla="*/ 48 h 54"/>
                <a:gd name="T36" fmla="*/ 17 w 54"/>
                <a:gd name="T37" fmla="*/ 51 h 54"/>
                <a:gd name="T38" fmla="*/ 27 w 54"/>
                <a:gd name="T39" fmla="*/ 54 h 54"/>
                <a:gd name="T40" fmla="*/ 34 w 54"/>
                <a:gd name="T41" fmla="*/ 51 h 54"/>
                <a:gd name="T42" fmla="*/ 34 w 54"/>
                <a:gd name="T43" fmla="*/ 51 h 54"/>
                <a:gd name="T44" fmla="*/ 41 w 54"/>
                <a:gd name="T45" fmla="*/ 48 h 54"/>
                <a:gd name="T46" fmla="*/ 47 w 54"/>
                <a:gd name="T47" fmla="*/ 44 h 54"/>
                <a:gd name="T48" fmla="*/ 51 w 54"/>
                <a:gd name="T49" fmla="*/ 34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1" y="21"/>
                  </a:lnTo>
                  <a:lnTo>
                    <a:pt x="47" y="10"/>
                  </a:lnTo>
                  <a:lnTo>
                    <a:pt x="41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17" y="4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17" y="51"/>
                  </a:lnTo>
                  <a:lnTo>
                    <a:pt x="27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8"/>
                  </a:lnTo>
                  <a:lnTo>
                    <a:pt x="47" y="44"/>
                  </a:lnTo>
                  <a:lnTo>
                    <a:pt x="51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03" name="Freeform 1054">
              <a:extLst>
                <a:ext uri="{FF2B5EF4-FFF2-40B4-BE49-F238E27FC236}">
                  <a16:creationId xmlns:a16="http://schemas.microsoft.com/office/drawing/2014/main" id="{B1687900-1341-983C-2813-D3E95DE88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010" y="2155900"/>
              <a:ext cx="52930" cy="39205"/>
            </a:xfrm>
            <a:custGeom>
              <a:avLst/>
              <a:gdLst>
                <a:gd name="T0" fmla="*/ 51 w 51"/>
                <a:gd name="T1" fmla="*/ 27 h 55"/>
                <a:gd name="T2" fmla="*/ 51 w 51"/>
                <a:gd name="T3" fmla="*/ 27 h 55"/>
                <a:gd name="T4" fmla="*/ 51 w 51"/>
                <a:gd name="T5" fmla="*/ 17 h 55"/>
                <a:gd name="T6" fmla="*/ 47 w 51"/>
                <a:gd name="T7" fmla="*/ 10 h 55"/>
                <a:gd name="T8" fmla="*/ 41 w 51"/>
                <a:gd name="T9" fmla="*/ 4 h 55"/>
                <a:gd name="T10" fmla="*/ 34 w 51"/>
                <a:gd name="T11" fmla="*/ 0 h 55"/>
                <a:gd name="T12" fmla="*/ 34 w 51"/>
                <a:gd name="T13" fmla="*/ 0 h 55"/>
                <a:gd name="T14" fmla="*/ 27 w 51"/>
                <a:gd name="T15" fmla="*/ 0 h 55"/>
                <a:gd name="T16" fmla="*/ 17 w 51"/>
                <a:gd name="T17" fmla="*/ 0 h 55"/>
                <a:gd name="T18" fmla="*/ 10 w 51"/>
                <a:gd name="T19" fmla="*/ 4 h 55"/>
                <a:gd name="T20" fmla="*/ 3 w 51"/>
                <a:gd name="T21" fmla="*/ 10 h 55"/>
                <a:gd name="T22" fmla="*/ 3 w 51"/>
                <a:gd name="T23" fmla="*/ 10 h 55"/>
                <a:gd name="T24" fmla="*/ 0 w 51"/>
                <a:gd name="T25" fmla="*/ 17 h 55"/>
                <a:gd name="T26" fmla="*/ 0 w 51"/>
                <a:gd name="T27" fmla="*/ 27 h 55"/>
                <a:gd name="T28" fmla="*/ 0 w 51"/>
                <a:gd name="T29" fmla="*/ 34 h 55"/>
                <a:gd name="T30" fmla="*/ 3 w 51"/>
                <a:gd name="T31" fmla="*/ 41 h 55"/>
                <a:gd name="T32" fmla="*/ 3 w 51"/>
                <a:gd name="T33" fmla="*/ 41 h 55"/>
                <a:gd name="T34" fmla="*/ 10 w 51"/>
                <a:gd name="T35" fmla="*/ 48 h 55"/>
                <a:gd name="T36" fmla="*/ 17 w 51"/>
                <a:gd name="T37" fmla="*/ 51 h 55"/>
                <a:gd name="T38" fmla="*/ 27 w 51"/>
                <a:gd name="T39" fmla="*/ 55 h 55"/>
                <a:gd name="T40" fmla="*/ 34 w 51"/>
                <a:gd name="T41" fmla="*/ 51 h 55"/>
                <a:gd name="T42" fmla="*/ 34 w 51"/>
                <a:gd name="T43" fmla="*/ 51 h 55"/>
                <a:gd name="T44" fmla="*/ 41 w 51"/>
                <a:gd name="T45" fmla="*/ 48 h 55"/>
                <a:gd name="T46" fmla="*/ 47 w 51"/>
                <a:gd name="T47" fmla="*/ 41 h 55"/>
                <a:gd name="T48" fmla="*/ 51 w 51"/>
                <a:gd name="T49" fmla="*/ 34 h 55"/>
                <a:gd name="T50" fmla="*/ 51 w 51"/>
                <a:gd name="T51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5">
                  <a:moveTo>
                    <a:pt x="51" y="27"/>
                  </a:moveTo>
                  <a:lnTo>
                    <a:pt x="51" y="27"/>
                  </a:lnTo>
                  <a:lnTo>
                    <a:pt x="51" y="17"/>
                  </a:lnTo>
                  <a:lnTo>
                    <a:pt x="47" y="10"/>
                  </a:lnTo>
                  <a:lnTo>
                    <a:pt x="41" y="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0" y="4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10" y="48"/>
                  </a:lnTo>
                  <a:lnTo>
                    <a:pt x="17" y="51"/>
                  </a:lnTo>
                  <a:lnTo>
                    <a:pt x="27" y="55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8"/>
                  </a:lnTo>
                  <a:lnTo>
                    <a:pt x="47" y="41"/>
                  </a:lnTo>
                  <a:lnTo>
                    <a:pt x="51" y="34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04" name="Freeform 1055">
              <a:extLst>
                <a:ext uri="{FF2B5EF4-FFF2-40B4-BE49-F238E27FC236}">
                  <a16:creationId xmlns:a16="http://schemas.microsoft.com/office/drawing/2014/main" id="{FADD6619-52C8-14E7-B1F7-18E5865BD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127" y="2204016"/>
              <a:ext cx="57163" cy="39205"/>
            </a:xfrm>
            <a:custGeom>
              <a:avLst/>
              <a:gdLst>
                <a:gd name="T0" fmla="*/ 55 w 55"/>
                <a:gd name="T1" fmla="*/ 27 h 51"/>
                <a:gd name="T2" fmla="*/ 55 w 55"/>
                <a:gd name="T3" fmla="*/ 27 h 51"/>
                <a:gd name="T4" fmla="*/ 55 w 55"/>
                <a:gd name="T5" fmla="*/ 17 h 51"/>
                <a:gd name="T6" fmla="*/ 48 w 55"/>
                <a:gd name="T7" fmla="*/ 10 h 51"/>
                <a:gd name="T8" fmla="*/ 44 w 55"/>
                <a:gd name="T9" fmla="*/ 3 h 51"/>
                <a:gd name="T10" fmla="*/ 38 w 55"/>
                <a:gd name="T11" fmla="*/ 0 h 51"/>
                <a:gd name="T12" fmla="*/ 38 w 55"/>
                <a:gd name="T13" fmla="*/ 0 h 51"/>
                <a:gd name="T14" fmla="*/ 27 w 55"/>
                <a:gd name="T15" fmla="*/ 0 h 51"/>
                <a:gd name="T16" fmla="*/ 21 w 55"/>
                <a:gd name="T17" fmla="*/ 0 h 51"/>
                <a:gd name="T18" fmla="*/ 14 w 55"/>
                <a:gd name="T19" fmla="*/ 3 h 51"/>
                <a:gd name="T20" fmla="*/ 7 w 55"/>
                <a:gd name="T21" fmla="*/ 10 h 51"/>
                <a:gd name="T22" fmla="*/ 7 w 55"/>
                <a:gd name="T23" fmla="*/ 10 h 51"/>
                <a:gd name="T24" fmla="*/ 4 w 55"/>
                <a:gd name="T25" fmla="*/ 17 h 51"/>
                <a:gd name="T26" fmla="*/ 0 w 55"/>
                <a:gd name="T27" fmla="*/ 27 h 51"/>
                <a:gd name="T28" fmla="*/ 4 w 55"/>
                <a:gd name="T29" fmla="*/ 34 h 51"/>
                <a:gd name="T30" fmla="*/ 7 w 55"/>
                <a:gd name="T31" fmla="*/ 40 h 51"/>
                <a:gd name="T32" fmla="*/ 7 w 55"/>
                <a:gd name="T33" fmla="*/ 40 h 51"/>
                <a:gd name="T34" fmla="*/ 14 w 55"/>
                <a:gd name="T35" fmla="*/ 47 h 51"/>
                <a:gd name="T36" fmla="*/ 21 w 55"/>
                <a:gd name="T37" fmla="*/ 51 h 51"/>
                <a:gd name="T38" fmla="*/ 27 w 55"/>
                <a:gd name="T39" fmla="*/ 51 h 51"/>
                <a:gd name="T40" fmla="*/ 38 w 55"/>
                <a:gd name="T41" fmla="*/ 51 h 51"/>
                <a:gd name="T42" fmla="*/ 38 w 55"/>
                <a:gd name="T43" fmla="*/ 51 h 51"/>
                <a:gd name="T44" fmla="*/ 44 w 55"/>
                <a:gd name="T45" fmla="*/ 47 h 51"/>
                <a:gd name="T46" fmla="*/ 48 w 55"/>
                <a:gd name="T47" fmla="*/ 40 h 51"/>
                <a:gd name="T48" fmla="*/ 55 w 55"/>
                <a:gd name="T49" fmla="*/ 34 h 51"/>
                <a:gd name="T50" fmla="*/ 55 w 55"/>
                <a:gd name="T5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1">
                  <a:moveTo>
                    <a:pt x="55" y="27"/>
                  </a:moveTo>
                  <a:lnTo>
                    <a:pt x="55" y="27"/>
                  </a:lnTo>
                  <a:lnTo>
                    <a:pt x="55" y="17"/>
                  </a:lnTo>
                  <a:lnTo>
                    <a:pt x="48" y="10"/>
                  </a:lnTo>
                  <a:lnTo>
                    <a:pt x="44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4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4" y="17"/>
                  </a:lnTo>
                  <a:lnTo>
                    <a:pt x="0" y="27"/>
                  </a:lnTo>
                  <a:lnTo>
                    <a:pt x="4" y="34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14" y="47"/>
                  </a:lnTo>
                  <a:lnTo>
                    <a:pt x="21" y="51"/>
                  </a:lnTo>
                  <a:lnTo>
                    <a:pt x="27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44" y="47"/>
                  </a:lnTo>
                  <a:lnTo>
                    <a:pt x="48" y="40"/>
                  </a:lnTo>
                  <a:lnTo>
                    <a:pt x="55" y="34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05" name="Freeform 1056">
              <a:extLst>
                <a:ext uri="{FF2B5EF4-FFF2-40B4-BE49-F238E27FC236}">
                  <a16:creationId xmlns:a16="http://schemas.microsoft.com/office/drawing/2014/main" id="{DC18EB9F-3652-B87C-E29F-6B7B4AA65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291" y="2277078"/>
              <a:ext cx="57165" cy="39205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0 w 54"/>
                <a:gd name="T5" fmla="*/ 17 h 54"/>
                <a:gd name="T6" fmla="*/ 47 w 54"/>
                <a:gd name="T7" fmla="*/ 10 h 54"/>
                <a:gd name="T8" fmla="*/ 40 w 54"/>
                <a:gd name="T9" fmla="*/ 3 h 54"/>
                <a:gd name="T10" fmla="*/ 33 w 54"/>
                <a:gd name="T11" fmla="*/ 0 h 54"/>
                <a:gd name="T12" fmla="*/ 33 w 54"/>
                <a:gd name="T13" fmla="*/ 0 h 54"/>
                <a:gd name="T14" fmla="*/ 27 w 54"/>
                <a:gd name="T15" fmla="*/ 0 h 54"/>
                <a:gd name="T16" fmla="*/ 16 w 54"/>
                <a:gd name="T17" fmla="*/ 0 h 54"/>
                <a:gd name="T18" fmla="*/ 10 w 54"/>
                <a:gd name="T19" fmla="*/ 3 h 54"/>
                <a:gd name="T20" fmla="*/ 3 w 54"/>
                <a:gd name="T21" fmla="*/ 10 h 54"/>
                <a:gd name="T22" fmla="*/ 3 w 54"/>
                <a:gd name="T23" fmla="*/ 10 h 54"/>
                <a:gd name="T24" fmla="*/ 0 w 54"/>
                <a:gd name="T25" fmla="*/ 17 h 54"/>
                <a:gd name="T26" fmla="*/ 0 w 54"/>
                <a:gd name="T27" fmla="*/ 27 h 54"/>
                <a:gd name="T28" fmla="*/ 0 w 54"/>
                <a:gd name="T29" fmla="*/ 34 h 54"/>
                <a:gd name="T30" fmla="*/ 3 w 54"/>
                <a:gd name="T31" fmla="*/ 40 h 54"/>
                <a:gd name="T32" fmla="*/ 3 w 54"/>
                <a:gd name="T33" fmla="*/ 40 h 54"/>
                <a:gd name="T34" fmla="*/ 10 w 54"/>
                <a:gd name="T35" fmla="*/ 47 h 54"/>
                <a:gd name="T36" fmla="*/ 16 w 54"/>
                <a:gd name="T37" fmla="*/ 51 h 54"/>
                <a:gd name="T38" fmla="*/ 27 w 54"/>
                <a:gd name="T39" fmla="*/ 54 h 54"/>
                <a:gd name="T40" fmla="*/ 33 w 54"/>
                <a:gd name="T41" fmla="*/ 51 h 54"/>
                <a:gd name="T42" fmla="*/ 33 w 54"/>
                <a:gd name="T43" fmla="*/ 51 h 54"/>
                <a:gd name="T44" fmla="*/ 40 w 54"/>
                <a:gd name="T45" fmla="*/ 47 h 54"/>
                <a:gd name="T46" fmla="*/ 47 w 54"/>
                <a:gd name="T47" fmla="*/ 40 h 54"/>
                <a:gd name="T48" fmla="*/ 50 w 54"/>
                <a:gd name="T49" fmla="*/ 34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0" y="17"/>
                  </a:lnTo>
                  <a:lnTo>
                    <a:pt x="47" y="10"/>
                  </a:lnTo>
                  <a:lnTo>
                    <a:pt x="40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6" y="0"/>
                  </a:lnTo>
                  <a:lnTo>
                    <a:pt x="10" y="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10" y="47"/>
                  </a:lnTo>
                  <a:lnTo>
                    <a:pt x="16" y="51"/>
                  </a:lnTo>
                  <a:lnTo>
                    <a:pt x="27" y="54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40" y="47"/>
                  </a:lnTo>
                  <a:lnTo>
                    <a:pt x="47" y="40"/>
                  </a:lnTo>
                  <a:lnTo>
                    <a:pt x="50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06" name="Freeform 1057">
              <a:extLst>
                <a:ext uri="{FF2B5EF4-FFF2-40B4-BE49-F238E27FC236}">
                  <a16:creationId xmlns:a16="http://schemas.microsoft.com/office/drawing/2014/main" id="{A068EBDB-EC83-D66B-7139-02350575B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5643" y="2325194"/>
              <a:ext cx="55047" cy="37422"/>
            </a:xfrm>
            <a:custGeom>
              <a:avLst/>
              <a:gdLst>
                <a:gd name="T0" fmla="*/ 51 w 51"/>
                <a:gd name="T1" fmla="*/ 24 h 51"/>
                <a:gd name="T2" fmla="*/ 51 w 51"/>
                <a:gd name="T3" fmla="*/ 24 h 51"/>
                <a:gd name="T4" fmla="*/ 51 w 51"/>
                <a:gd name="T5" fmla="*/ 17 h 51"/>
                <a:gd name="T6" fmla="*/ 48 w 51"/>
                <a:gd name="T7" fmla="*/ 10 h 51"/>
                <a:gd name="T8" fmla="*/ 41 w 51"/>
                <a:gd name="T9" fmla="*/ 4 h 51"/>
                <a:gd name="T10" fmla="*/ 34 w 51"/>
                <a:gd name="T11" fmla="*/ 0 h 51"/>
                <a:gd name="T12" fmla="*/ 34 w 51"/>
                <a:gd name="T13" fmla="*/ 0 h 51"/>
                <a:gd name="T14" fmla="*/ 24 w 51"/>
                <a:gd name="T15" fmla="*/ 0 h 51"/>
                <a:gd name="T16" fmla="*/ 17 w 51"/>
                <a:gd name="T17" fmla="*/ 0 h 51"/>
                <a:gd name="T18" fmla="*/ 10 w 51"/>
                <a:gd name="T19" fmla="*/ 4 h 51"/>
                <a:gd name="T20" fmla="*/ 4 w 51"/>
                <a:gd name="T21" fmla="*/ 10 h 51"/>
                <a:gd name="T22" fmla="*/ 4 w 51"/>
                <a:gd name="T23" fmla="*/ 10 h 51"/>
                <a:gd name="T24" fmla="*/ 0 w 51"/>
                <a:gd name="T25" fmla="*/ 17 h 51"/>
                <a:gd name="T26" fmla="*/ 0 w 51"/>
                <a:gd name="T27" fmla="*/ 24 h 51"/>
                <a:gd name="T28" fmla="*/ 0 w 51"/>
                <a:gd name="T29" fmla="*/ 34 h 51"/>
                <a:gd name="T30" fmla="*/ 4 w 51"/>
                <a:gd name="T31" fmla="*/ 41 h 51"/>
                <a:gd name="T32" fmla="*/ 4 w 51"/>
                <a:gd name="T33" fmla="*/ 41 h 51"/>
                <a:gd name="T34" fmla="*/ 10 w 51"/>
                <a:gd name="T35" fmla="*/ 48 h 51"/>
                <a:gd name="T36" fmla="*/ 17 w 51"/>
                <a:gd name="T37" fmla="*/ 51 h 51"/>
                <a:gd name="T38" fmla="*/ 24 w 51"/>
                <a:gd name="T39" fmla="*/ 51 h 51"/>
                <a:gd name="T40" fmla="*/ 34 w 51"/>
                <a:gd name="T41" fmla="*/ 51 h 51"/>
                <a:gd name="T42" fmla="*/ 34 w 51"/>
                <a:gd name="T43" fmla="*/ 51 h 51"/>
                <a:gd name="T44" fmla="*/ 41 w 51"/>
                <a:gd name="T45" fmla="*/ 48 h 51"/>
                <a:gd name="T46" fmla="*/ 48 w 51"/>
                <a:gd name="T47" fmla="*/ 41 h 51"/>
                <a:gd name="T48" fmla="*/ 51 w 51"/>
                <a:gd name="T49" fmla="*/ 34 h 51"/>
                <a:gd name="T50" fmla="*/ 51 w 51"/>
                <a:gd name="T51" fmla="*/ 2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1">
                  <a:moveTo>
                    <a:pt x="51" y="24"/>
                  </a:moveTo>
                  <a:lnTo>
                    <a:pt x="51" y="24"/>
                  </a:lnTo>
                  <a:lnTo>
                    <a:pt x="51" y="17"/>
                  </a:lnTo>
                  <a:lnTo>
                    <a:pt x="48" y="10"/>
                  </a:lnTo>
                  <a:lnTo>
                    <a:pt x="41" y="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4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0" y="34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10" y="48"/>
                  </a:lnTo>
                  <a:lnTo>
                    <a:pt x="17" y="51"/>
                  </a:lnTo>
                  <a:lnTo>
                    <a:pt x="24" y="51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8"/>
                  </a:lnTo>
                  <a:lnTo>
                    <a:pt x="48" y="41"/>
                  </a:lnTo>
                  <a:lnTo>
                    <a:pt x="51" y="34"/>
                  </a:lnTo>
                  <a:lnTo>
                    <a:pt x="51" y="24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07" name="Freeform 1058">
              <a:extLst>
                <a:ext uri="{FF2B5EF4-FFF2-40B4-BE49-F238E27FC236}">
                  <a16:creationId xmlns:a16="http://schemas.microsoft.com/office/drawing/2014/main" id="{44730BEB-8DF5-46CC-39E3-78763F968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1862" y="2348360"/>
              <a:ext cx="57163" cy="40987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4 w 54"/>
                <a:gd name="T5" fmla="*/ 17 h 54"/>
                <a:gd name="T6" fmla="*/ 50 w 54"/>
                <a:gd name="T7" fmla="*/ 10 h 54"/>
                <a:gd name="T8" fmla="*/ 44 w 54"/>
                <a:gd name="T9" fmla="*/ 6 h 54"/>
                <a:gd name="T10" fmla="*/ 37 w 54"/>
                <a:gd name="T11" fmla="*/ 0 h 54"/>
                <a:gd name="T12" fmla="*/ 37 w 54"/>
                <a:gd name="T13" fmla="*/ 0 h 54"/>
                <a:gd name="T14" fmla="*/ 27 w 54"/>
                <a:gd name="T15" fmla="*/ 0 h 54"/>
                <a:gd name="T16" fmla="*/ 20 w 54"/>
                <a:gd name="T17" fmla="*/ 0 h 54"/>
                <a:gd name="T18" fmla="*/ 13 w 54"/>
                <a:gd name="T19" fmla="*/ 3 h 54"/>
                <a:gd name="T20" fmla="*/ 6 w 54"/>
                <a:gd name="T21" fmla="*/ 10 h 54"/>
                <a:gd name="T22" fmla="*/ 6 w 54"/>
                <a:gd name="T23" fmla="*/ 10 h 54"/>
                <a:gd name="T24" fmla="*/ 3 w 54"/>
                <a:gd name="T25" fmla="*/ 17 h 54"/>
                <a:gd name="T26" fmla="*/ 0 w 54"/>
                <a:gd name="T27" fmla="*/ 27 h 54"/>
                <a:gd name="T28" fmla="*/ 3 w 54"/>
                <a:gd name="T29" fmla="*/ 34 h 54"/>
                <a:gd name="T30" fmla="*/ 6 w 54"/>
                <a:gd name="T31" fmla="*/ 40 h 54"/>
                <a:gd name="T32" fmla="*/ 6 w 54"/>
                <a:gd name="T33" fmla="*/ 40 h 54"/>
                <a:gd name="T34" fmla="*/ 13 w 54"/>
                <a:gd name="T35" fmla="*/ 47 h 54"/>
                <a:gd name="T36" fmla="*/ 20 w 54"/>
                <a:gd name="T37" fmla="*/ 51 h 54"/>
                <a:gd name="T38" fmla="*/ 27 w 54"/>
                <a:gd name="T39" fmla="*/ 54 h 54"/>
                <a:gd name="T40" fmla="*/ 37 w 54"/>
                <a:gd name="T41" fmla="*/ 51 h 54"/>
                <a:gd name="T42" fmla="*/ 37 w 54"/>
                <a:gd name="T43" fmla="*/ 51 h 54"/>
                <a:gd name="T44" fmla="*/ 44 w 54"/>
                <a:gd name="T45" fmla="*/ 47 h 54"/>
                <a:gd name="T46" fmla="*/ 50 w 54"/>
                <a:gd name="T47" fmla="*/ 40 h 54"/>
                <a:gd name="T48" fmla="*/ 54 w 54"/>
                <a:gd name="T49" fmla="*/ 34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4" y="17"/>
                  </a:lnTo>
                  <a:lnTo>
                    <a:pt x="50" y="10"/>
                  </a:lnTo>
                  <a:lnTo>
                    <a:pt x="44" y="6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3" y="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3" y="17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13" y="47"/>
                  </a:lnTo>
                  <a:lnTo>
                    <a:pt x="20" y="51"/>
                  </a:lnTo>
                  <a:lnTo>
                    <a:pt x="27" y="54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44" y="47"/>
                  </a:lnTo>
                  <a:lnTo>
                    <a:pt x="50" y="40"/>
                  </a:lnTo>
                  <a:lnTo>
                    <a:pt x="54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08" name="Freeform 1059">
              <a:extLst>
                <a:ext uri="{FF2B5EF4-FFF2-40B4-BE49-F238E27FC236}">
                  <a16:creationId xmlns:a16="http://schemas.microsoft.com/office/drawing/2014/main" id="{70861919-2286-939E-22B8-F055CC428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7361" y="2398257"/>
              <a:ext cx="57163" cy="40987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0 h 54"/>
                <a:gd name="T6" fmla="*/ 48 w 55"/>
                <a:gd name="T7" fmla="*/ 13 h 54"/>
                <a:gd name="T8" fmla="*/ 41 w 55"/>
                <a:gd name="T9" fmla="*/ 6 h 54"/>
                <a:gd name="T10" fmla="*/ 34 w 55"/>
                <a:gd name="T11" fmla="*/ 3 h 54"/>
                <a:gd name="T12" fmla="*/ 34 w 55"/>
                <a:gd name="T13" fmla="*/ 3 h 54"/>
                <a:gd name="T14" fmla="*/ 28 w 55"/>
                <a:gd name="T15" fmla="*/ 0 h 54"/>
                <a:gd name="T16" fmla="*/ 17 w 55"/>
                <a:gd name="T17" fmla="*/ 3 h 54"/>
                <a:gd name="T18" fmla="*/ 11 w 55"/>
                <a:gd name="T19" fmla="*/ 6 h 54"/>
                <a:gd name="T20" fmla="*/ 7 w 55"/>
                <a:gd name="T21" fmla="*/ 13 h 54"/>
                <a:gd name="T22" fmla="*/ 7 w 55"/>
                <a:gd name="T23" fmla="*/ 13 h 54"/>
                <a:gd name="T24" fmla="*/ 0 w 55"/>
                <a:gd name="T25" fmla="*/ 20 h 54"/>
                <a:gd name="T26" fmla="*/ 0 w 55"/>
                <a:gd name="T27" fmla="*/ 27 h 54"/>
                <a:gd name="T28" fmla="*/ 0 w 55"/>
                <a:gd name="T29" fmla="*/ 37 h 54"/>
                <a:gd name="T30" fmla="*/ 7 w 55"/>
                <a:gd name="T31" fmla="*/ 44 h 54"/>
                <a:gd name="T32" fmla="*/ 7 w 55"/>
                <a:gd name="T33" fmla="*/ 44 h 54"/>
                <a:gd name="T34" fmla="*/ 11 w 55"/>
                <a:gd name="T35" fmla="*/ 47 h 54"/>
                <a:gd name="T36" fmla="*/ 17 w 55"/>
                <a:gd name="T37" fmla="*/ 54 h 54"/>
                <a:gd name="T38" fmla="*/ 28 w 55"/>
                <a:gd name="T39" fmla="*/ 54 h 54"/>
                <a:gd name="T40" fmla="*/ 34 w 55"/>
                <a:gd name="T41" fmla="*/ 54 h 54"/>
                <a:gd name="T42" fmla="*/ 34 w 55"/>
                <a:gd name="T43" fmla="*/ 54 h 54"/>
                <a:gd name="T44" fmla="*/ 41 w 55"/>
                <a:gd name="T45" fmla="*/ 47 h 54"/>
                <a:gd name="T46" fmla="*/ 48 w 55"/>
                <a:gd name="T47" fmla="*/ 44 h 54"/>
                <a:gd name="T48" fmla="*/ 51 w 55"/>
                <a:gd name="T49" fmla="*/ 37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0"/>
                  </a:lnTo>
                  <a:lnTo>
                    <a:pt x="48" y="13"/>
                  </a:lnTo>
                  <a:lnTo>
                    <a:pt x="41" y="6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11" y="6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7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7" y="54"/>
                  </a:lnTo>
                  <a:lnTo>
                    <a:pt x="28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1" y="47"/>
                  </a:lnTo>
                  <a:lnTo>
                    <a:pt x="48" y="44"/>
                  </a:lnTo>
                  <a:lnTo>
                    <a:pt x="51" y="37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09" name="Freeform 1060">
              <a:extLst>
                <a:ext uri="{FF2B5EF4-FFF2-40B4-BE49-F238E27FC236}">
                  <a16:creationId xmlns:a16="http://schemas.microsoft.com/office/drawing/2014/main" id="{56EC2A9F-D26F-0A0F-80D3-468773686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822" y="2426769"/>
              <a:ext cx="55047" cy="42769"/>
            </a:xfrm>
            <a:custGeom>
              <a:avLst/>
              <a:gdLst>
                <a:gd name="T0" fmla="*/ 51 w 51"/>
                <a:gd name="T1" fmla="*/ 27 h 54"/>
                <a:gd name="T2" fmla="*/ 51 w 51"/>
                <a:gd name="T3" fmla="*/ 27 h 54"/>
                <a:gd name="T4" fmla="*/ 51 w 51"/>
                <a:gd name="T5" fmla="*/ 20 h 54"/>
                <a:gd name="T6" fmla="*/ 48 w 51"/>
                <a:gd name="T7" fmla="*/ 10 h 54"/>
                <a:gd name="T8" fmla="*/ 41 w 51"/>
                <a:gd name="T9" fmla="*/ 7 h 54"/>
                <a:gd name="T10" fmla="*/ 34 w 51"/>
                <a:gd name="T11" fmla="*/ 3 h 54"/>
                <a:gd name="T12" fmla="*/ 34 w 51"/>
                <a:gd name="T13" fmla="*/ 3 h 54"/>
                <a:gd name="T14" fmla="*/ 24 w 51"/>
                <a:gd name="T15" fmla="*/ 0 h 54"/>
                <a:gd name="T16" fmla="*/ 17 w 51"/>
                <a:gd name="T17" fmla="*/ 3 h 54"/>
                <a:gd name="T18" fmla="*/ 11 w 51"/>
                <a:gd name="T19" fmla="*/ 7 h 54"/>
                <a:gd name="T20" fmla="*/ 4 w 51"/>
                <a:gd name="T21" fmla="*/ 10 h 54"/>
                <a:gd name="T22" fmla="*/ 4 w 51"/>
                <a:gd name="T23" fmla="*/ 10 h 54"/>
                <a:gd name="T24" fmla="*/ 0 w 51"/>
                <a:gd name="T25" fmla="*/ 20 h 54"/>
                <a:gd name="T26" fmla="*/ 0 w 51"/>
                <a:gd name="T27" fmla="*/ 27 h 54"/>
                <a:gd name="T28" fmla="*/ 0 w 51"/>
                <a:gd name="T29" fmla="*/ 34 h 54"/>
                <a:gd name="T30" fmla="*/ 4 w 51"/>
                <a:gd name="T31" fmla="*/ 44 h 54"/>
                <a:gd name="T32" fmla="*/ 4 w 51"/>
                <a:gd name="T33" fmla="*/ 44 h 54"/>
                <a:gd name="T34" fmla="*/ 11 w 51"/>
                <a:gd name="T35" fmla="*/ 47 h 54"/>
                <a:gd name="T36" fmla="*/ 17 w 51"/>
                <a:gd name="T37" fmla="*/ 54 h 54"/>
                <a:gd name="T38" fmla="*/ 24 w 51"/>
                <a:gd name="T39" fmla="*/ 54 h 54"/>
                <a:gd name="T40" fmla="*/ 34 w 51"/>
                <a:gd name="T41" fmla="*/ 54 h 54"/>
                <a:gd name="T42" fmla="*/ 34 w 51"/>
                <a:gd name="T43" fmla="*/ 54 h 54"/>
                <a:gd name="T44" fmla="*/ 41 w 51"/>
                <a:gd name="T45" fmla="*/ 47 h 54"/>
                <a:gd name="T46" fmla="*/ 48 w 51"/>
                <a:gd name="T47" fmla="*/ 44 h 54"/>
                <a:gd name="T48" fmla="*/ 51 w 51"/>
                <a:gd name="T49" fmla="*/ 37 h 54"/>
                <a:gd name="T50" fmla="*/ 51 w 51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4">
                  <a:moveTo>
                    <a:pt x="51" y="27"/>
                  </a:moveTo>
                  <a:lnTo>
                    <a:pt x="51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1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4" y="0"/>
                  </a:lnTo>
                  <a:lnTo>
                    <a:pt x="17" y="3"/>
                  </a:lnTo>
                  <a:lnTo>
                    <a:pt x="11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11" y="47"/>
                  </a:lnTo>
                  <a:lnTo>
                    <a:pt x="17" y="54"/>
                  </a:lnTo>
                  <a:lnTo>
                    <a:pt x="2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1" y="47"/>
                  </a:lnTo>
                  <a:lnTo>
                    <a:pt x="48" y="44"/>
                  </a:lnTo>
                  <a:lnTo>
                    <a:pt x="51" y="37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0" name="Freeform 1061">
              <a:extLst>
                <a:ext uri="{FF2B5EF4-FFF2-40B4-BE49-F238E27FC236}">
                  <a16:creationId xmlns:a16="http://schemas.microsoft.com/office/drawing/2014/main" id="{805AEEE5-0043-A453-9C02-6A2502D24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696" y="2426769"/>
              <a:ext cx="57165" cy="42769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1 w 54"/>
                <a:gd name="T5" fmla="*/ 20 h 54"/>
                <a:gd name="T6" fmla="*/ 48 w 54"/>
                <a:gd name="T7" fmla="*/ 10 h 54"/>
                <a:gd name="T8" fmla="*/ 41 w 54"/>
                <a:gd name="T9" fmla="*/ 7 h 54"/>
                <a:gd name="T10" fmla="*/ 34 w 54"/>
                <a:gd name="T11" fmla="*/ 3 h 54"/>
                <a:gd name="T12" fmla="*/ 34 w 54"/>
                <a:gd name="T13" fmla="*/ 3 h 54"/>
                <a:gd name="T14" fmla="*/ 27 w 54"/>
                <a:gd name="T15" fmla="*/ 0 h 54"/>
                <a:gd name="T16" fmla="*/ 17 w 54"/>
                <a:gd name="T17" fmla="*/ 3 h 54"/>
                <a:gd name="T18" fmla="*/ 10 w 54"/>
                <a:gd name="T19" fmla="*/ 7 h 54"/>
                <a:gd name="T20" fmla="*/ 3 w 54"/>
                <a:gd name="T21" fmla="*/ 10 h 54"/>
                <a:gd name="T22" fmla="*/ 3 w 54"/>
                <a:gd name="T23" fmla="*/ 10 h 54"/>
                <a:gd name="T24" fmla="*/ 0 w 54"/>
                <a:gd name="T25" fmla="*/ 20 h 54"/>
                <a:gd name="T26" fmla="*/ 0 w 54"/>
                <a:gd name="T27" fmla="*/ 27 h 54"/>
                <a:gd name="T28" fmla="*/ 0 w 54"/>
                <a:gd name="T29" fmla="*/ 34 h 54"/>
                <a:gd name="T30" fmla="*/ 3 w 54"/>
                <a:gd name="T31" fmla="*/ 44 h 54"/>
                <a:gd name="T32" fmla="*/ 3 w 54"/>
                <a:gd name="T33" fmla="*/ 44 h 54"/>
                <a:gd name="T34" fmla="*/ 10 w 54"/>
                <a:gd name="T35" fmla="*/ 47 h 54"/>
                <a:gd name="T36" fmla="*/ 17 w 54"/>
                <a:gd name="T37" fmla="*/ 54 h 54"/>
                <a:gd name="T38" fmla="*/ 27 w 54"/>
                <a:gd name="T39" fmla="*/ 54 h 54"/>
                <a:gd name="T40" fmla="*/ 34 w 54"/>
                <a:gd name="T41" fmla="*/ 54 h 54"/>
                <a:gd name="T42" fmla="*/ 34 w 54"/>
                <a:gd name="T43" fmla="*/ 54 h 54"/>
                <a:gd name="T44" fmla="*/ 41 w 54"/>
                <a:gd name="T45" fmla="*/ 47 h 54"/>
                <a:gd name="T46" fmla="*/ 48 w 54"/>
                <a:gd name="T47" fmla="*/ 44 h 54"/>
                <a:gd name="T48" fmla="*/ 51 w 54"/>
                <a:gd name="T49" fmla="*/ 37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1" y="20"/>
                  </a:lnTo>
                  <a:lnTo>
                    <a:pt x="48" y="10"/>
                  </a:lnTo>
                  <a:lnTo>
                    <a:pt x="41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17" y="3"/>
                  </a:lnTo>
                  <a:lnTo>
                    <a:pt x="10" y="7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10" y="47"/>
                  </a:lnTo>
                  <a:lnTo>
                    <a:pt x="17" y="54"/>
                  </a:lnTo>
                  <a:lnTo>
                    <a:pt x="27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1" y="47"/>
                  </a:lnTo>
                  <a:lnTo>
                    <a:pt x="48" y="44"/>
                  </a:lnTo>
                  <a:lnTo>
                    <a:pt x="51" y="37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1" name="Freeform 1062">
              <a:extLst>
                <a:ext uri="{FF2B5EF4-FFF2-40B4-BE49-F238E27FC236}">
                  <a16:creationId xmlns:a16="http://schemas.microsoft.com/office/drawing/2014/main" id="{EE49F0F8-27AD-4089-D144-201205A75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040" y="2460628"/>
              <a:ext cx="57165" cy="37422"/>
            </a:xfrm>
            <a:custGeom>
              <a:avLst/>
              <a:gdLst>
                <a:gd name="T0" fmla="*/ 54 w 54"/>
                <a:gd name="T1" fmla="*/ 27 h 51"/>
                <a:gd name="T2" fmla="*/ 54 w 54"/>
                <a:gd name="T3" fmla="*/ 27 h 51"/>
                <a:gd name="T4" fmla="*/ 54 w 54"/>
                <a:gd name="T5" fmla="*/ 17 h 51"/>
                <a:gd name="T6" fmla="*/ 51 w 54"/>
                <a:gd name="T7" fmla="*/ 10 h 51"/>
                <a:gd name="T8" fmla="*/ 44 w 54"/>
                <a:gd name="T9" fmla="*/ 3 h 51"/>
                <a:gd name="T10" fmla="*/ 37 w 54"/>
                <a:gd name="T11" fmla="*/ 0 h 51"/>
                <a:gd name="T12" fmla="*/ 37 w 54"/>
                <a:gd name="T13" fmla="*/ 0 h 51"/>
                <a:gd name="T14" fmla="*/ 27 w 54"/>
                <a:gd name="T15" fmla="*/ 0 h 51"/>
                <a:gd name="T16" fmla="*/ 20 w 54"/>
                <a:gd name="T17" fmla="*/ 0 h 51"/>
                <a:gd name="T18" fmla="*/ 13 w 54"/>
                <a:gd name="T19" fmla="*/ 3 h 51"/>
                <a:gd name="T20" fmla="*/ 7 w 54"/>
                <a:gd name="T21" fmla="*/ 10 h 51"/>
                <a:gd name="T22" fmla="*/ 7 w 54"/>
                <a:gd name="T23" fmla="*/ 10 h 51"/>
                <a:gd name="T24" fmla="*/ 3 w 54"/>
                <a:gd name="T25" fmla="*/ 17 h 51"/>
                <a:gd name="T26" fmla="*/ 0 w 54"/>
                <a:gd name="T27" fmla="*/ 27 h 51"/>
                <a:gd name="T28" fmla="*/ 3 w 54"/>
                <a:gd name="T29" fmla="*/ 34 h 51"/>
                <a:gd name="T30" fmla="*/ 7 w 54"/>
                <a:gd name="T31" fmla="*/ 41 h 51"/>
                <a:gd name="T32" fmla="*/ 7 w 54"/>
                <a:gd name="T33" fmla="*/ 41 h 51"/>
                <a:gd name="T34" fmla="*/ 13 w 54"/>
                <a:gd name="T35" fmla="*/ 47 h 51"/>
                <a:gd name="T36" fmla="*/ 20 w 54"/>
                <a:gd name="T37" fmla="*/ 51 h 51"/>
                <a:gd name="T38" fmla="*/ 27 w 54"/>
                <a:gd name="T39" fmla="*/ 51 h 51"/>
                <a:gd name="T40" fmla="*/ 37 w 54"/>
                <a:gd name="T41" fmla="*/ 51 h 51"/>
                <a:gd name="T42" fmla="*/ 37 w 54"/>
                <a:gd name="T43" fmla="*/ 51 h 51"/>
                <a:gd name="T44" fmla="*/ 44 w 54"/>
                <a:gd name="T45" fmla="*/ 47 h 51"/>
                <a:gd name="T46" fmla="*/ 51 w 54"/>
                <a:gd name="T47" fmla="*/ 41 h 51"/>
                <a:gd name="T48" fmla="*/ 54 w 54"/>
                <a:gd name="T49" fmla="*/ 34 h 51"/>
                <a:gd name="T50" fmla="*/ 54 w 54"/>
                <a:gd name="T5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1">
                  <a:moveTo>
                    <a:pt x="54" y="27"/>
                  </a:moveTo>
                  <a:lnTo>
                    <a:pt x="54" y="27"/>
                  </a:lnTo>
                  <a:lnTo>
                    <a:pt x="54" y="17"/>
                  </a:lnTo>
                  <a:lnTo>
                    <a:pt x="51" y="10"/>
                  </a:lnTo>
                  <a:lnTo>
                    <a:pt x="44" y="3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3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3" y="47"/>
                  </a:lnTo>
                  <a:lnTo>
                    <a:pt x="20" y="51"/>
                  </a:lnTo>
                  <a:lnTo>
                    <a:pt x="27" y="51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44" y="47"/>
                  </a:lnTo>
                  <a:lnTo>
                    <a:pt x="51" y="41"/>
                  </a:lnTo>
                  <a:lnTo>
                    <a:pt x="54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2" name="Freeform 1063">
              <a:extLst>
                <a:ext uri="{FF2B5EF4-FFF2-40B4-BE49-F238E27FC236}">
                  <a16:creationId xmlns:a16="http://schemas.microsoft.com/office/drawing/2014/main" id="{EA84E4CE-9E24-4F90-3F7F-D0A21A472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509" y="2460628"/>
              <a:ext cx="55047" cy="37422"/>
            </a:xfrm>
            <a:custGeom>
              <a:avLst/>
              <a:gdLst>
                <a:gd name="T0" fmla="*/ 54 w 54"/>
                <a:gd name="T1" fmla="*/ 27 h 51"/>
                <a:gd name="T2" fmla="*/ 54 w 54"/>
                <a:gd name="T3" fmla="*/ 27 h 51"/>
                <a:gd name="T4" fmla="*/ 50 w 54"/>
                <a:gd name="T5" fmla="*/ 17 h 51"/>
                <a:gd name="T6" fmla="*/ 47 w 54"/>
                <a:gd name="T7" fmla="*/ 10 h 51"/>
                <a:gd name="T8" fmla="*/ 44 w 54"/>
                <a:gd name="T9" fmla="*/ 3 h 51"/>
                <a:gd name="T10" fmla="*/ 33 w 54"/>
                <a:gd name="T11" fmla="*/ 0 h 51"/>
                <a:gd name="T12" fmla="*/ 33 w 54"/>
                <a:gd name="T13" fmla="*/ 0 h 51"/>
                <a:gd name="T14" fmla="*/ 27 w 54"/>
                <a:gd name="T15" fmla="*/ 0 h 51"/>
                <a:gd name="T16" fmla="*/ 16 w 54"/>
                <a:gd name="T17" fmla="*/ 0 h 51"/>
                <a:gd name="T18" fmla="*/ 10 w 54"/>
                <a:gd name="T19" fmla="*/ 3 h 51"/>
                <a:gd name="T20" fmla="*/ 6 w 54"/>
                <a:gd name="T21" fmla="*/ 10 h 51"/>
                <a:gd name="T22" fmla="*/ 6 w 54"/>
                <a:gd name="T23" fmla="*/ 10 h 51"/>
                <a:gd name="T24" fmla="*/ 0 w 54"/>
                <a:gd name="T25" fmla="*/ 17 h 51"/>
                <a:gd name="T26" fmla="*/ 0 w 54"/>
                <a:gd name="T27" fmla="*/ 27 h 51"/>
                <a:gd name="T28" fmla="*/ 0 w 54"/>
                <a:gd name="T29" fmla="*/ 34 h 51"/>
                <a:gd name="T30" fmla="*/ 6 w 54"/>
                <a:gd name="T31" fmla="*/ 41 h 51"/>
                <a:gd name="T32" fmla="*/ 6 w 54"/>
                <a:gd name="T33" fmla="*/ 41 h 51"/>
                <a:gd name="T34" fmla="*/ 10 w 54"/>
                <a:gd name="T35" fmla="*/ 47 h 51"/>
                <a:gd name="T36" fmla="*/ 16 w 54"/>
                <a:gd name="T37" fmla="*/ 51 h 51"/>
                <a:gd name="T38" fmla="*/ 27 w 54"/>
                <a:gd name="T39" fmla="*/ 51 h 51"/>
                <a:gd name="T40" fmla="*/ 33 w 54"/>
                <a:gd name="T41" fmla="*/ 51 h 51"/>
                <a:gd name="T42" fmla="*/ 33 w 54"/>
                <a:gd name="T43" fmla="*/ 51 h 51"/>
                <a:gd name="T44" fmla="*/ 44 w 54"/>
                <a:gd name="T45" fmla="*/ 47 h 51"/>
                <a:gd name="T46" fmla="*/ 47 w 54"/>
                <a:gd name="T47" fmla="*/ 41 h 51"/>
                <a:gd name="T48" fmla="*/ 50 w 54"/>
                <a:gd name="T49" fmla="*/ 34 h 51"/>
                <a:gd name="T50" fmla="*/ 54 w 54"/>
                <a:gd name="T5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1">
                  <a:moveTo>
                    <a:pt x="54" y="27"/>
                  </a:moveTo>
                  <a:lnTo>
                    <a:pt x="54" y="27"/>
                  </a:lnTo>
                  <a:lnTo>
                    <a:pt x="50" y="17"/>
                  </a:lnTo>
                  <a:lnTo>
                    <a:pt x="47" y="10"/>
                  </a:lnTo>
                  <a:lnTo>
                    <a:pt x="44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6" y="0"/>
                  </a:lnTo>
                  <a:lnTo>
                    <a:pt x="10" y="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10" y="47"/>
                  </a:lnTo>
                  <a:lnTo>
                    <a:pt x="16" y="51"/>
                  </a:lnTo>
                  <a:lnTo>
                    <a:pt x="27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44" y="47"/>
                  </a:lnTo>
                  <a:lnTo>
                    <a:pt x="47" y="41"/>
                  </a:lnTo>
                  <a:lnTo>
                    <a:pt x="50" y="34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3" name="Freeform 1064">
              <a:extLst>
                <a:ext uri="{FF2B5EF4-FFF2-40B4-BE49-F238E27FC236}">
                  <a16:creationId xmlns:a16="http://schemas.microsoft.com/office/drawing/2014/main" id="{30999C49-5095-B8C4-479F-15989EAFE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783" y="2492705"/>
              <a:ext cx="52929" cy="39205"/>
            </a:xfrm>
            <a:custGeom>
              <a:avLst/>
              <a:gdLst>
                <a:gd name="T0" fmla="*/ 51 w 51"/>
                <a:gd name="T1" fmla="*/ 27 h 54"/>
                <a:gd name="T2" fmla="*/ 51 w 51"/>
                <a:gd name="T3" fmla="*/ 27 h 54"/>
                <a:gd name="T4" fmla="*/ 51 w 51"/>
                <a:gd name="T5" fmla="*/ 20 h 54"/>
                <a:gd name="T6" fmla="*/ 48 w 51"/>
                <a:gd name="T7" fmla="*/ 13 h 54"/>
                <a:gd name="T8" fmla="*/ 41 w 51"/>
                <a:gd name="T9" fmla="*/ 6 h 54"/>
                <a:gd name="T10" fmla="*/ 34 w 51"/>
                <a:gd name="T11" fmla="*/ 3 h 54"/>
                <a:gd name="T12" fmla="*/ 34 w 51"/>
                <a:gd name="T13" fmla="*/ 3 h 54"/>
                <a:gd name="T14" fmla="*/ 24 w 51"/>
                <a:gd name="T15" fmla="*/ 0 h 54"/>
                <a:gd name="T16" fmla="*/ 17 w 51"/>
                <a:gd name="T17" fmla="*/ 3 h 54"/>
                <a:gd name="T18" fmla="*/ 10 w 51"/>
                <a:gd name="T19" fmla="*/ 6 h 54"/>
                <a:gd name="T20" fmla="*/ 3 w 51"/>
                <a:gd name="T21" fmla="*/ 10 h 54"/>
                <a:gd name="T22" fmla="*/ 3 w 51"/>
                <a:gd name="T23" fmla="*/ 10 h 54"/>
                <a:gd name="T24" fmla="*/ 0 w 51"/>
                <a:gd name="T25" fmla="*/ 20 h 54"/>
                <a:gd name="T26" fmla="*/ 0 w 51"/>
                <a:gd name="T27" fmla="*/ 27 h 54"/>
                <a:gd name="T28" fmla="*/ 0 w 51"/>
                <a:gd name="T29" fmla="*/ 34 h 54"/>
                <a:gd name="T30" fmla="*/ 3 w 51"/>
                <a:gd name="T31" fmla="*/ 44 h 54"/>
                <a:gd name="T32" fmla="*/ 3 w 51"/>
                <a:gd name="T33" fmla="*/ 44 h 54"/>
                <a:gd name="T34" fmla="*/ 10 w 51"/>
                <a:gd name="T35" fmla="*/ 47 h 54"/>
                <a:gd name="T36" fmla="*/ 17 w 51"/>
                <a:gd name="T37" fmla="*/ 54 h 54"/>
                <a:gd name="T38" fmla="*/ 24 w 51"/>
                <a:gd name="T39" fmla="*/ 54 h 54"/>
                <a:gd name="T40" fmla="*/ 34 w 51"/>
                <a:gd name="T41" fmla="*/ 54 h 54"/>
                <a:gd name="T42" fmla="*/ 34 w 51"/>
                <a:gd name="T43" fmla="*/ 54 h 54"/>
                <a:gd name="T44" fmla="*/ 41 w 51"/>
                <a:gd name="T45" fmla="*/ 47 h 54"/>
                <a:gd name="T46" fmla="*/ 48 w 51"/>
                <a:gd name="T47" fmla="*/ 44 h 54"/>
                <a:gd name="T48" fmla="*/ 51 w 51"/>
                <a:gd name="T49" fmla="*/ 37 h 54"/>
                <a:gd name="T50" fmla="*/ 51 w 51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4">
                  <a:moveTo>
                    <a:pt x="51" y="27"/>
                  </a:moveTo>
                  <a:lnTo>
                    <a:pt x="51" y="27"/>
                  </a:lnTo>
                  <a:lnTo>
                    <a:pt x="51" y="20"/>
                  </a:lnTo>
                  <a:lnTo>
                    <a:pt x="48" y="13"/>
                  </a:lnTo>
                  <a:lnTo>
                    <a:pt x="41" y="6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4" y="0"/>
                  </a:lnTo>
                  <a:lnTo>
                    <a:pt x="17" y="3"/>
                  </a:lnTo>
                  <a:lnTo>
                    <a:pt x="10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10" y="47"/>
                  </a:lnTo>
                  <a:lnTo>
                    <a:pt x="17" y="54"/>
                  </a:lnTo>
                  <a:lnTo>
                    <a:pt x="2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1" y="47"/>
                  </a:lnTo>
                  <a:lnTo>
                    <a:pt x="48" y="44"/>
                  </a:lnTo>
                  <a:lnTo>
                    <a:pt x="51" y="37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4" name="Freeform 1065">
              <a:extLst>
                <a:ext uri="{FF2B5EF4-FFF2-40B4-BE49-F238E27FC236}">
                  <a16:creationId xmlns:a16="http://schemas.microsoft.com/office/drawing/2014/main" id="{836EFD42-2C52-E42C-FAEC-1F8082213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705" y="2492705"/>
              <a:ext cx="52929" cy="39205"/>
            </a:xfrm>
            <a:custGeom>
              <a:avLst/>
              <a:gdLst>
                <a:gd name="T0" fmla="*/ 51 w 51"/>
                <a:gd name="T1" fmla="*/ 27 h 54"/>
                <a:gd name="T2" fmla="*/ 51 w 51"/>
                <a:gd name="T3" fmla="*/ 27 h 54"/>
                <a:gd name="T4" fmla="*/ 51 w 51"/>
                <a:gd name="T5" fmla="*/ 20 h 54"/>
                <a:gd name="T6" fmla="*/ 47 w 51"/>
                <a:gd name="T7" fmla="*/ 13 h 54"/>
                <a:gd name="T8" fmla="*/ 41 w 51"/>
                <a:gd name="T9" fmla="*/ 6 h 54"/>
                <a:gd name="T10" fmla="*/ 34 w 51"/>
                <a:gd name="T11" fmla="*/ 3 h 54"/>
                <a:gd name="T12" fmla="*/ 34 w 51"/>
                <a:gd name="T13" fmla="*/ 3 h 54"/>
                <a:gd name="T14" fmla="*/ 27 w 51"/>
                <a:gd name="T15" fmla="*/ 0 h 54"/>
                <a:gd name="T16" fmla="*/ 17 w 51"/>
                <a:gd name="T17" fmla="*/ 3 h 54"/>
                <a:gd name="T18" fmla="*/ 10 w 51"/>
                <a:gd name="T19" fmla="*/ 6 h 54"/>
                <a:gd name="T20" fmla="*/ 3 w 51"/>
                <a:gd name="T21" fmla="*/ 10 h 54"/>
                <a:gd name="T22" fmla="*/ 3 w 51"/>
                <a:gd name="T23" fmla="*/ 10 h 54"/>
                <a:gd name="T24" fmla="*/ 0 w 51"/>
                <a:gd name="T25" fmla="*/ 20 h 54"/>
                <a:gd name="T26" fmla="*/ 0 w 51"/>
                <a:gd name="T27" fmla="*/ 27 h 54"/>
                <a:gd name="T28" fmla="*/ 0 w 51"/>
                <a:gd name="T29" fmla="*/ 34 h 54"/>
                <a:gd name="T30" fmla="*/ 3 w 51"/>
                <a:gd name="T31" fmla="*/ 44 h 54"/>
                <a:gd name="T32" fmla="*/ 3 w 51"/>
                <a:gd name="T33" fmla="*/ 44 h 54"/>
                <a:gd name="T34" fmla="*/ 10 w 51"/>
                <a:gd name="T35" fmla="*/ 47 h 54"/>
                <a:gd name="T36" fmla="*/ 17 w 51"/>
                <a:gd name="T37" fmla="*/ 54 h 54"/>
                <a:gd name="T38" fmla="*/ 27 w 51"/>
                <a:gd name="T39" fmla="*/ 54 h 54"/>
                <a:gd name="T40" fmla="*/ 34 w 51"/>
                <a:gd name="T41" fmla="*/ 54 h 54"/>
                <a:gd name="T42" fmla="*/ 34 w 51"/>
                <a:gd name="T43" fmla="*/ 54 h 54"/>
                <a:gd name="T44" fmla="*/ 41 w 51"/>
                <a:gd name="T45" fmla="*/ 47 h 54"/>
                <a:gd name="T46" fmla="*/ 47 w 51"/>
                <a:gd name="T47" fmla="*/ 44 h 54"/>
                <a:gd name="T48" fmla="*/ 51 w 51"/>
                <a:gd name="T49" fmla="*/ 37 h 54"/>
                <a:gd name="T50" fmla="*/ 51 w 51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4">
                  <a:moveTo>
                    <a:pt x="51" y="27"/>
                  </a:moveTo>
                  <a:lnTo>
                    <a:pt x="51" y="27"/>
                  </a:lnTo>
                  <a:lnTo>
                    <a:pt x="51" y="20"/>
                  </a:lnTo>
                  <a:lnTo>
                    <a:pt x="47" y="13"/>
                  </a:lnTo>
                  <a:lnTo>
                    <a:pt x="41" y="6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17" y="3"/>
                  </a:lnTo>
                  <a:lnTo>
                    <a:pt x="10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10" y="47"/>
                  </a:lnTo>
                  <a:lnTo>
                    <a:pt x="17" y="54"/>
                  </a:lnTo>
                  <a:lnTo>
                    <a:pt x="27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1" y="47"/>
                  </a:lnTo>
                  <a:lnTo>
                    <a:pt x="47" y="44"/>
                  </a:lnTo>
                  <a:lnTo>
                    <a:pt x="51" y="37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5" name="Freeform 1066">
              <a:extLst>
                <a:ext uri="{FF2B5EF4-FFF2-40B4-BE49-F238E27FC236}">
                  <a16:creationId xmlns:a16="http://schemas.microsoft.com/office/drawing/2014/main" id="{44754E28-5977-9A20-C420-164287A1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656" y="2604972"/>
              <a:ext cx="52929" cy="39205"/>
            </a:xfrm>
            <a:custGeom>
              <a:avLst/>
              <a:gdLst>
                <a:gd name="T0" fmla="*/ 51 w 51"/>
                <a:gd name="T1" fmla="*/ 27 h 54"/>
                <a:gd name="T2" fmla="*/ 51 w 51"/>
                <a:gd name="T3" fmla="*/ 27 h 54"/>
                <a:gd name="T4" fmla="*/ 51 w 51"/>
                <a:gd name="T5" fmla="*/ 17 h 54"/>
                <a:gd name="T6" fmla="*/ 48 w 51"/>
                <a:gd name="T7" fmla="*/ 10 h 54"/>
                <a:gd name="T8" fmla="*/ 41 w 51"/>
                <a:gd name="T9" fmla="*/ 7 h 54"/>
                <a:gd name="T10" fmla="*/ 34 w 51"/>
                <a:gd name="T11" fmla="*/ 0 h 54"/>
                <a:gd name="T12" fmla="*/ 34 w 51"/>
                <a:gd name="T13" fmla="*/ 0 h 54"/>
                <a:gd name="T14" fmla="*/ 27 w 51"/>
                <a:gd name="T15" fmla="*/ 0 h 54"/>
                <a:gd name="T16" fmla="*/ 17 w 51"/>
                <a:gd name="T17" fmla="*/ 0 h 54"/>
                <a:gd name="T18" fmla="*/ 10 w 51"/>
                <a:gd name="T19" fmla="*/ 7 h 54"/>
                <a:gd name="T20" fmla="*/ 4 w 51"/>
                <a:gd name="T21" fmla="*/ 10 h 54"/>
                <a:gd name="T22" fmla="*/ 4 w 51"/>
                <a:gd name="T23" fmla="*/ 10 h 54"/>
                <a:gd name="T24" fmla="*/ 0 w 51"/>
                <a:gd name="T25" fmla="*/ 17 h 54"/>
                <a:gd name="T26" fmla="*/ 0 w 51"/>
                <a:gd name="T27" fmla="*/ 27 h 54"/>
                <a:gd name="T28" fmla="*/ 0 w 51"/>
                <a:gd name="T29" fmla="*/ 34 h 54"/>
                <a:gd name="T30" fmla="*/ 4 w 51"/>
                <a:gd name="T31" fmla="*/ 41 h 54"/>
                <a:gd name="T32" fmla="*/ 4 w 51"/>
                <a:gd name="T33" fmla="*/ 41 h 54"/>
                <a:gd name="T34" fmla="*/ 10 w 51"/>
                <a:gd name="T35" fmla="*/ 47 h 54"/>
                <a:gd name="T36" fmla="*/ 17 w 51"/>
                <a:gd name="T37" fmla="*/ 51 h 54"/>
                <a:gd name="T38" fmla="*/ 27 w 51"/>
                <a:gd name="T39" fmla="*/ 54 h 54"/>
                <a:gd name="T40" fmla="*/ 34 w 51"/>
                <a:gd name="T41" fmla="*/ 51 h 54"/>
                <a:gd name="T42" fmla="*/ 34 w 51"/>
                <a:gd name="T43" fmla="*/ 51 h 54"/>
                <a:gd name="T44" fmla="*/ 41 w 51"/>
                <a:gd name="T45" fmla="*/ 47 h 54"/>
                <a:gd name="T46" fmla="*/ 48 w 51"/>
                <a:gd name="T47" fmla="*/ 41 h 54"/>
                <a:gd name="T48" fmla="*/ 51 w 51"/>
                <a:gd name="T49" fmla="*/ 34 h 54"/>
                <a:gd name="T50" fmla="*/ 51 w 51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4">
                  <a:moveTo>
                    <a:pt x="51" y="27"/>
                  </a:moveTo>
                  <a:lnTo>
                    <a:pt x="51" y="27"/>
                  </a:lnTo>
                  <a:lnTo>
                    <a:pt x="51" y="17"/>
                  </a:lnTo>
                  <a:lnTo>
                    <a:pt x="48" y="10"/>
                  </a:lnTo>
                  <a:lnTo>
                    <a:pt x="41" y="7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0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10" y="47"/>
                  </a:lnTo>
                  <a:lnTo>
                    <a:pt x="17" y="51"/>
                  </a:lnTo>
                  <a:lnTo>
                    <a:pt x="27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7"/>
                  </a:lnTo>
                  <a:lnTo>
                    <a:pt x="48" y="41"/>
                  </a:lnTo>
                  <a:lnTo>
                    <a:pt x="51" y="34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6" name="Freeform 1067">
              <a:extLst>
                <a:ext uri="{FF2B5EF4-FFF2-40B4-BE49-F238E27FC236}">
                  <a16:creationId xmlns:a16="http://schemas.microsoft.com/office/drawing/2014/main" id="{BBEFBF4E-9BE4-98C5-7494-09F702F7C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922" y="2647741"/>
              <a:ext cx="57163" cy="40987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4 w 54"/>
                <a:gd name="T5" fmla="*/ 20 h 54"/>
                <a:gd name="T6" fmla="*/ 47 w 54"/>
                <a:gd name="T7" fmla="*/ 10 h 54"/>
                <a:gd name="T8" fmla="*/ 44 w 54"/>
                <a:gd name="T9" fmla="*/ 6 h 54"/>
                <a:gd name="T10" fmla="*/ 37 w 54"/>
                <a:gd name="T11" fmla="*/ 3 h 54"/>
                <a:gd name="T12" fmla="*/ 37 w 54"/>
                <a:gd name="T13" fmla="*/ 3 h 54"/>
                <a:gd name="T14" fmla="*/ 27 w 54"/>
                <a:gd name="T15" fmla="*/ 0 h 54"/>
                <a:gd name="T16" fmla="*/ 20 w 54"/>
                <a:gd name="T17" fmla="*/ 3 h 54"/>
                <a:gd name="T18" fmla="*/ 13 w 54"/>
                <a:gd name="T19" fmla="*/ 6 h 54"/>
                <a:gd name="T20" fmla="*/ 7 w 54"/>
                <a:gd name="T21" fmla="*/ 10 h 54"/>
                <a:gd name="T22" fmla="*/ 7 w 54"/>
                <a:gd name="T23" fmla="*/ 10 h 54"/>
                <a:gd name="T24" fmla="*/ 3 w 54"/>
                <a:gd name="T25" fmla="*/ 20 h 54"/>
                <a:gd name="T26" fmla="*/ 0 w 54"/>
                <a:gd name="T27" fmla="*/ 27 h 54"/>
                <a:gd name="T28" fmla="*/ 3 w 54"/>
                <a:gd name="T29" fmla="*/ 33 h 54"/>
                <a:gd name="T30" fmla="*/ 7 w 54"/>
                <a:gd name="T31" fmla="*/ 44 h 54"/>
                <a:gd name="T32" fmla="*/ 7 w 54"/>
                <a:gd name="T33" fmla="*/ 44 h 54"/>
                <a:gd name="T34" fmla="*/ 13 w 54"/>
                <a:gd name="T35" fmla="*/ 47 h 54"/>
                <a:gd name="T36" fmla="*/ 20 w 54"/>
                <a:gd name="T37" fmla="*/ 54 h 54"/>
                <a:gd name="T38" fmla="*/ 27 w 54"/>
                <a:gd name="T39" fmla="*/ 54 h 54"/>
                <a:gd name="T40" fmla="*/ 37 w 54"/>
                <a:gd name="T41" fmla="*/ 54 h 54"/>
                <a:gd name="T42" fmla="*/ 37 w 54"/>
                <a:gd name="T43" fmla="*/ 54 h 54"/>
                <a:gd name="T44" fmla="*/ 44 w 54"/>
                <a:gd name="T45" fmla="*/ 47 h 54"/>
                <a:gd name="T46" fmla="*/ 47 w 54"/>
                <a:gd name="T47" fmla="*/ 44 h 54"/>
                <a:gd name="T48" fmla="*/ 54 w 54"/>
                <a:gd name="T49" fmla="*/ 37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4" y="20"/>
                  </a:lnTo>
                  <a:lnTo>
                    <a:pt x="47" y="10"/>
                  </a:lnTo>
                  <a:lnTo>
                    <a:pt x="44" y="6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27" y="0"/>
                  </a:lnTo>
                  <a:lnTo>
                    <a:pt x="20" y="3"/>
                  </a:lnTo>
                  <a:lnTo>
                    <a:pt x="1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20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3" y="47"/>
                  </a:lnTo>
                  <a:lnTo>
                    <a:pt x="20" y="54"/>
                  </a:lnTo>
                  <a:lnTo>
                    <a:pt x="27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44" y="47"/>
                  </a:lnTo>
                  <a:lnTo>
                    <a:pt x="47" y="44"/>
                  </a:lnTo>
                  <a:lnTo>
                    <a:pt x="54" y="37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7" name="Freeform 1068">
              <a:extLst>
                <a:ext uri="{FF2B5EF4-FFF2-40B4-BE49-F238E27FC236}">
                  <a16:creationId xmlns:a16="http://schemas.microsoft.com/office/drawing/2014/main" id="{89A6B216-4C75-9562-369D-39E2814F4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976" y="2647741"/>
              <a:ext cx="57165" cy="40987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1 w 54"/>
                <a:gd name="T5" fmla="*/ 20 h 54"/>
                <a:gd name="T6" fmla="*/ 47 w 54"/>
                <a:gd name="T7" fmla="*/ 10 h 54"/>
                <a:gd name="T8" fmla="*/ 40 w 54"/>
                <a:gd name="T9" fmla="*/ 6 h 54"/>
                <a:gd name="T10" fmla="*/ 34 w 54"/>
                <a:gd name="T11" fmla="*/ 3 h 54"/>
                <a:gd name="T12" fmla="*/ 34 w 54"/>
                <a:gd name="T13" fmla="*/ 3 h 54"/>
                <a:gd name="T14" fmla="*/ 27 w 54"/>
                <a:gd name="T15" fmla="*/ 0 h 54"/>
                <a:gd name="T16" fmla="*/ 17 w 54"/>
                <a:gd name="T17" fmla="*/ 3 h 54"/>
                <a:gd name="T18" fmla="*/ 10 w 54"/>
                <a:gd name="T19" fmla="*/ 6 h 54"/>
                <a:gd name="T20" fmla="*/ 3 w 54"/>
                <a:gd name="T21" fmla="*/ 10 h 54"/>
                <a:gd name="T22" fmla="*/ 3 w 54"/>
                <a:gd name="T23" fmla="*/ 10 h 54"/>
                <a:gd name="T24" fmla="*/ 0 w 54"/>
                <a:gd name="T25" fmla="*/ 20 h 54"/>
                <a:gd name="T26" fmla="*/ 0 w 54"/>
                <a:gd name="T27" fmla="*/ 27 h 54"/>
                <a:gd name="T28" fmla="*/ 0 w 54"/>
                <a:gd name="T29" fmla="*/ 33 h 54"/>
                <a:gd name="T30" fmla="*/ 3 w 54"/>
                <a:gd name="T31" fmla="*/ 44 h 54"/>
                <a:gd name="T32" fmla="*/ 3 w 54"/>
                <a:gd name="T33" fmla="*/ 44 h 54"/>
                <a:gd name="T34" fmla="*/ 10 w 54"/>
                <a:gd name="T35" fmla="*/ 47 h 54"/>
                <a:gd name="T36" fmla="*/ 17 w 54"/>
                <a:gd name="T37" fmla="*/ 54 h 54"/>
                <a:gd name="T38" fmla="*/ 27 w 54"/>
                <a:gd name="T39" fmla="*/ 54 h 54"/>
                <a:gd name="T40" fmla="*/ 34 w 54"/>
                <a:gd name="T41" fmla="*/ 54 h 54"/>
                <a:gd name="T42" fmla="*/ 34 w 54"/>
                <a:gd name="T43" fmla="*/ 54 h 54"/>
                <a:gd name="T44" fmla="*/ 40 w 54"/>
                <a:gd name="T45" fmla="*/ 47 h 54"/>
                <a:gd name="T46" fmla="*/ 47 w 54"/>
                <a:gd name="T47" fmla="*/ 44 h 54"/>
                <a:gd name="T48" fmla="*/ 51 w 54"/>
                <a:gd name="T49" fmla="*/ 37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1" y="20"/>
                  </a:lnTo>
                  <a:lnTo>
                    <a:pt x="47" y="10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17" y="3"/>
                  </a:lnTo>
                  <a:lnTo>
                    <a:pt x="10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10" y="47"/>
                  </a:lnTo>
                  <a:lnTo>
                    <a:pt x="17" y="54"/>
                  </a:lnTo>
                  <a:lnTo>
                    <a:pt x="27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0" y="47"/>
                  </a:lnTo>
                  <a:lnTo>
                    <a:pt x="47" y="44"/>
                  </a:lnTo>
                  <a:lnTo>
                    <a:pt x="51" y="37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8" name="Freeform 1069">
              <a:extLst>
                <a:ext uri="{FF2B5EF4-FFF2-40B4-BE49-F238E27FC236}">
                  <a16:creationId xmlns:a16="http://schemas.microsoft.com/office/drawing/2014/main" id="{8DDD0675-F06E-D632-0709-DF4BE470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429" y="2647741"/>
              <a:ext cx="57165" cy="40987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4 w 54"/>
                <a:gd name="T5" fmla="*/ 20 h 54"/>
                <a:gd name="T6" fmla="*/ 51 w 54"/>
                <a:gd name="T7" fmla="*/ 10 h 54"/>
                <a:gd name="T8" fmla="*/ 44 w 54"/>
                <a:gd name="T9" fmla="*/ 6 h 54"/>
                <a:gd name="T10" fmla="*/ 37 w 54"/>
                <a:gd name="T11" fmla="*/ 3 h 54"/>
                <a:gd name="T12" fmla="*/ 37 w 54"/>
                <a:gd name="T13" fmla="*/ 3 h 54"/>
                <a:gd name="T14" fmla="*/ 27 w 54"/>
                <a:gd name="T15" fmla="*/ 0 h 54"/>
                <a:gd name="T16" fmla="*/ 20 w 54"/>
                <a:gd name="T17" fmla="*/ 3 h 54"/>
                <a:gd name="T18" fmla="*/ 13 w 54"/>
                <a:gd name="T19" fmla="*/ 6 h 54"/>
                <a:gd name="T20" fmla="*/ 7 w 54"/>
                <a:gd name="T21" fmla="*/ 10 h 54"/>
                <a:gd name="T22" fmla="*/ 7 w 54"/>
                <a:gd name="T23" fmla="*/ 10 h 54"/>
                <a:gd name="T24" fmla="*/ 3 w 54"/>
                <a:gd name="T25" fmla="*/ 20 h 54"/>
                <a:gd name="T26" fmla="*/ 0 w 54"/>
                <a:gd name="T27" fmla="*/ 27 h 54"/>
                <a:gd name="T28" fmla="*/ 3 w 54"/>
                <a:gd name="T29" fmla="*/ 33 h 54"/>
                <a:gd name="T30" fmla="*/ 7 w 54"/>
                <a:gd name="T31" fmla="*/ 44 h 54"/>
                <a:gd name="T32" fmla="*/ 7 w 54"/>
                <a:gd name="T33" fmla="*/ 44 h 54"/>
                <a:gd name="T34" fmla="*/ 13 w 54"/>
                <a:gd name="T35" fmla="*/ 47 h 54"/>
                <a:gd name="T36" fmla="*/ 20 w 54"/>
                <a:gd name="T37" fmla="*/ 54 h 54"/>
                <a:gd name="T38" fmla="*/ 27 w 54"/>
                <a:gd name="T39" fmla="*/ 54 h 54"/>
                <a:gd name="T40" fmla="*/ 37 w 54"/>
                <a:gd name="T41" fmla="*/ 54 h 54"/>
                <a:gd name="T42" fmla="*/ 37 w 54"/>
                <a:gd name="T43" fmla="*/ 54 h 54"/>
                <a:gd name="T44" fmla="*/ 44 w 54"/>
                <a:gd name="T45" fmla="*/ 47 h 54"/>
                <a:gd name="T46" fmla="*/ 51 w 54"/>
                <a:gd name="T47" fmla="*/ 44 h 54"/>
                <a:gd name="T48" fmla="*/ 54 w 54"/>
                <a:gd name="T49" fmla="*/ 37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4" y="20"/>
                  </a:lnTo>
                  <a:lnTo>
                    <a:pt x="51" y="10"/>
                  </a:lnTo>
                  <a:lnTo>
                    <a:pt x="44" y="6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27" y="0"/>
                  </a:lnTo>
                  <a:lnTo>
                    <a:pt x="20" y="3"/>
                  </a:lnTo>
                  <a:lnTo>
                    <a:pt x="1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20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3" y="47"/>
                  </a:lnTo>
                  <a:lnTo>
                    <a:pt x="20" y="54"/>
                  </a:lnTo>
                  <a:lnTo>
                    <a:pt x="27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44" y="47"/>
                  </a:lnTo>
                  <a:lnTo>
                    <a:pt x="51" y="44"/>
                  </a:lnTo>
                  <a:lnTo>
                    <a:pt x="54" y="37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9" name="Freeform 1070">
              <a:extLst>
                <a:ext uri="{FF2B5EF4-FFF2-40B4-BE49-F238E27FC236}">
                  <a16:creationId xmlns:a16="http://schemas.microsoft.com/office/drawing/2014/main" id="{5F343749-6494-178B-5AF1-A3B6975DF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499" y="2704766"/>
              <a:ext cx="52929" cy="39205"/>
            </a:xfrm>
            <a:custGeom>
              <a:avLst/>
              <a:gdLst>
                <a:gd name="T0" fmla="*/ 51 w 51"/>
                <a:gd name="T1" fmla="*/ 27 h 54"/>
                <a:gd name="T2" fmla="*/ 51 w 51"/>
                <a:gd name="T3" fmla="*/ 27 h 54"/>
                <a:gd name="T4" fmla="*/ 51 w 51"/>
                <a:gd name="T5" fmla="*/ 21 h 54"/>
                <a:gd name="T6" fmla="*/ 48 w 51"/>
                <a:gd name="T7" fmla="*/ 10 h 54"/>
                <a:gd name="T8" fmla="*/ 41 w 51"/>
                <a:gd name="T9" fmla="*/ 7 h 54"/>
                <a:gd name="T10" fmla="*/ 34 w 51"/>
                <a:gd name="T11" fmla="*/ 4 h 54"/>
                <a:gd name="T12" fmla="*/ 34 w 51"/>
                <a:gd name="T13" fmla="*/ 4 h 54"/>
                <a:gd name="T14" fmla="*/ 28 w 51"/>
                <a:gd name="T15" fmla="*/ 0 h 54"/>
                <a:gd name="T16" fmla="*/ 17 w 51"/>
                <a:gd name="T17" fmla="*/ 4 h 54"/>
                <a:gd name="T18" fmla="*/ 11 w 51"/>
                <a:gd name="T19" fmla="*/ 7 h 54"/>
                <a:gd name="T20" fmla="*/ 4 w 51"/>
                <a:gd name="T21" fmla="*/ 10 h 54"/>
                <a:gd name="T22" fmla="*/ 4 w 51"/>
                <a:gd name="T23" fmla="*/ 10 h 54"/>
                <a:gd name="T24" fmla="*/ 0 w 51"/>
                <a:gd name="T25" fmla="*/ 21 h 54"/>
                <a:gd name="T26" fmla="*/ 0 w 51"/>
                <a:gd name="T27" fmla="*/ 27 h 54"/>
                <a:gd name="T28" fmla="*/ 0 w 51"/>
                <a:gd name="T29" fmla="*/ 34 h 54"/>
                <a:gd name="T30" fmla="*/ 4 w 51"/>
                <a:gd name="T31" fmla="*/ 44 h 54"/>
                <a:gd name="T32" fmla="*/ 4 w 51"/>
                <a:gd name="T33" fmla="*/ 44 h 54"/>
                <a:gd name="T34" fmla="*/ 11 w 51"/>
                <a:gd name="T35" fmla="*/ 48 h 54"/>
                <a:gd name="T36" fmla="*/ 17 w 51"/>
                <a:gd name="T37" fmla="*/ 51 h 54"/>
                <a:gd name="T38" fmla="*/ 28 w 51"/>
                <a:gd name="T39" fmla="*/ 54 h 54"/>
                <a:gd name="T40" fmla="*/ 34 w 51"/>
                <a:gd name="T41" fmla="*/ 51 h 54"/>
                <a:gd name="T42" fmla="*/ 34 w 51"/>
                <a:gd name="T43" fmla="*/ 51 h 54"/>
                <a:gd name="T44" fmla="*/ 41 w 51"/>
                <a:gd name="T45" fmla="*/ 48 h 54"/>
                <a:gd name="T46" fmla="*/ 48 w 51"/>
                <a:gd name="T47" fmla="*/ 44 h 54"/>
                <a:gd name="T48" fmla="*/ 51 w 51"/>
                <a:gd name="T49" fmla="*/ 34 h 54"/>
                <a:gd name="T50" fmla="*/ 51 w 51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4">
                  <a:moveTo>
                    <a:pt x="51" y="27"/>
                  </a:moveTo>
                  <a:lnTo>
                    <a:pt x="51" y="27"/>
                  </a:lnTo>
                  <a:lnTo>
                    <a:pt x="51" y="21"/>
                  </a:lnTo>
                  <a:lnTo>
                    <a:pt x="48" y="10"/>
                  </a:lnTo>
                  <a:lnTo>
                    <a:pt x="41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8" y="0"/>
                  </a:lnTo>
                  <a:lnTo>
                    <a:pt x="17" y="4"/>
                  </a:lnTo>
                  <a:lnTo>
                    <a:pt x="11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11" y="48"/>
                  </a:lnTo>
                  <a:lnTo>
                    <a:pt x="17" y="51"/>
                  </a:lnTo>
                  <a:lnTo>
                    <a:pt x="28" y="54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8"/>
                  </a:lnTo>
                  <a:lnTo>
                    <a:pt x="48" y="44"/>
                  </a:lnTo>
                  <a:lnTo>
                    <a:pt x="51" y="34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0" name="Freeform 1071">
              <a:extLst>
                <a:ext uri="{FF2B5EF4-FFF2-40B4-BE49-F238E27FC236}">
                  <a16:creationId xmlns:a16="http://schemas.microsoft.com/office/drawing/2014/main" id="{E7880924-CCED-F1EE-3B7D-5C6756222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740" y="2776047"/>
              <a:ext cx="55047" cy="40987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1 w 54"/>
                <a:gd name="T5" fmla="*/ 21 h 54"/>
                <a:gd name="T6" fmla="*/ 47 w 54"/>
                <a:gd name="T7" fmla="*/ 14 h 54"/>
                <a:gd name="T8" fmla="*/ 44 w 54"/>
                <a:gd name="T9" fmla="*/ 7 h 54"/>
                <a:gd name="T10" fmla="*/ 34 w 54"/>
                <a:gd name="T11" fmla="*/ 4 h 54"/>
                <a:gd name="T12" fmla="*/ 34 w 54"/>
                <a:gd name="T13" fmla="*/ 4 h 54"/>
                <a:gd name="T14" fmla="*/ 27 w 54"/>
                <a:gd name="T15" fmla="*/ 0 h 54"/>
                <a:gd name="T16" fmla="*/ 17 w 54"/>
                <a:gd name="T17" fmla="*/ 4 h 54"/>
                <a:gd name="T18" fmla="*/ 10 w 54"/>
                <a:gd name="T19" fmla="*/ 7 h 54"/>
                <a:gd name="T20" fmla="*/ 6 w 54"/>
                <a:gd name="T21" fmla="*/ 14 h 54"/>
                <a:gd name="T22" fmla="*/ 6 w 54"/>
                <a:gd name="T23" fmla="*/ 14 h 54"/>
                <a:gd name="T24" fmla="*/ 0 w 54"/>
                <a:gd name="T25" fmla="*/ 21 h 54"/>
                <a:gd name="T26" fmla="*/ 0 w 54"/>
                <a:gd name="T27" fmla="*/ 27 h 54"/>
                <a:gd name="T28" fmla="*/ 0 w 54"/>
                <a:gd name="T29" fmla="*/ 37 h 54"/>
                <a:gd name="T30" fmla="*/ 6 w 54"/>
                <a:gd name="T31" fmla="*/ 44 h 54"/>
                <a:gd name="T32" fmla="*/ 6 w 54"/>
                <a:gd name="T33" fmla="*/ 44 h 54"/>
                <a:gd name="T34" fmla="*/ 10 w 54"/>
                <a:gd name="T35" fmla="*/ 48 h 54"/>
                <a:gd name="T36" fmla="*/ 17 w 54"/>
                <a:gd name="T37" fmla="*/ 54 h 54"/>
                <a:gd name="T38" fmla="*/ 27 w 54"/>
                <a:gd name="T39" fmla="*/ 54 h 54"/>
                <a:gd name="T40" fmla="*/ 34 w 54"/>
                <a:gd name="T41" fmla="*/ 54 h 54"/>
                <a:gd name="T42" fmla="*/ 34 w 54"/>
                <a:gd name="T43" fmla="*/ 54 h 54"/>
                <a:gd name="T44" fmla="*/ 44 w 54"/>
                <a:gd name="T45" fmla="*/ 48 h 54"/>
                <a:gd name="T46" fmla="*/ 47 w 54"/>
                <a:gd name="T47" fmla="*/ 44 h 54"/>
                <a:gd name="T48" fmla="*/ 51 w 54"/>
                <a:gd name="T49" fmla="*/ 37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1" y="21"/>
                  </a:lnTo>
                  <a:lnTo>
                    <a:pt x="47" y="14"/>
                  </a:lnTo>
                  <a:lnTo>
                    <a:pt x="44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17" y="4"/>
                  </a:lnTo>
                  <a:lnTo>
                    <a:pt x="10" y="7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7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7" y="54"/>
                  </a:lnTo>
                  <a:lnTo>
                    <a:pt x="27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4" y="48"/>
                  </a:lnTo>
                  <a:lnTo>
                    <a:pt x="47" y="44"/>
                  </a:lnTo>
                  <a:lnTo>
                    <a:pt x="51" y="37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1" name="Freeform 1072">
              <a:extLst>
                <a:ext uri="{FF2B5EF4-FFF2-40B4-BE49-F238E27FC236}">
                  <a16:creationId xmlns:a16="http://schemas.microsoft.com/office/drawing/2014/main" id="{0290CFAA-7CC4-FF60-4221-4AE8C1DC9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967" y="2776047"/>
              <a:ext cx="55047" cy="40987"/>
            </a:xfrm>
            <a:custGeom>
              <a:avLst/>
              <a:gdLst>
                <a:gd name="T0" fmla="*/ 51 w 51"/>
                <a:gd name="T1" fmla="*/ 27 h 54"/>
                <a:gd name="T2" fmla="*/ 51 w 51"/>
                <a:gd name="T3" fmla="*/ 27 h 54"/>
                <a:gd name="T4" fmla="*/ 51 w 51"/>
                <a:gd name="T5" fmla="*/ 21 h 54"/>
                <a:gd name="T6" fmla="*/ 48 w 51"/>
                <a:gd name="T7" fmla="*/ 14 h 54"/>
                <a:gd name="T8" fmla="*/ 41 w 51"/>
                <a:gd name="T9" fmla="*/ 7 h 54"/>
                <a:gd name="T10" fmla="*/ 34 w 51"/>
                <a:gd name="T11" fmla="*/ 4 h 54"/>
                <a:gd name="T12" fmla="*/ 34 w 51"/>
                <a:gd name="T13" fmla="*/ 4 h 54"/>
                <a:gd name="T14" fmla="*/ 27 w 51"/>
                <a:gd name="T15" fmla="*/ 0 h 54"/>
                <a:gd name="T16" fmla="*/ 17 w 51"/>
                <a:gd name="T17" fmla="*/ 4 h 54"/>
                <a:gd name="T18" fmla="*/ 10 w 51"/>
                <a:gd name="T19" fmla="*/ 7 h 54"/>
                <a:gd name="T20" fmla="*/ 4 w 51"/>
                <a:gd name="T21" fmla="*/ 14 h 54"/>
                <a:gd name="T22" fmla="*/ 4 w 51"/>
                <a:gd name="T23" fmla="*/ 14 h 54"/>
                <a:gd name="T24" fmla="*/ 0 w 51"/>
                <a:gd name="T25" fmla="*/ 21 h 54"/>
                <a:gd name="T26" fmla="*/ 0 w 51"/>
                <a:gd name="T27" fmla="*/ 27 h 54"/>
                <a:gd name="T28" fmla="*/ 0 w 51"/>
                <a:gd name="T29" fmla="*/ 37 h 54"/>
                <a:gd name="T30" fmla="*/ 4 w 51"/>
                <a:gd name="T31" fmla="*/ 44 h 54"/>
                <a:gd name="T32" fmla="*/ 4 w 51"/>
                <a:gd name="T33" fmla="*/ 44 h 54"/>
                <a:gd name="T34" fmla="*/ 10 w 51"/>
                <a:gd name="T35" fmla="*/ 48 h 54"/>
                <a:gd name="T36" fmla="*/ 17 w 51"/>
                <a:gd name="T37" fmla="*/ 54 h 54"/>
                <a:gd name="T38" fmla="*/ 27 w 51"/>
                <a:gd name="T39" fmla="*/ 54 h 54"/>
                <a:gd name="T40" fmla="*/ 34 w 51"/>
                <a:gd name="T41" fmla="*/ 54 h 54"/>
                <a:gd name="T42" fmla="*/ 34 w 51"/>
                <a:gd name="T43" fmla="*/ 54 h 54"/>
                <a:gd name="T44" fmla="*/ 41 w 51"/>
                <a:gd name="T45" fmla="*/ 48 h 54"/>
                <a:gd name="T46" fmla="*/ 48 w 51"/>
                <a:gd name="T47" fmla="*/ 44 h 54"/>
                <a:gd name="T48" fmla="*/ 51 w 51"/>
                <a:gd name="T49" fmla="*/ 37 h 54"/>
                <a:gd name="T50" fmla="*/ 51 w 51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4">
                  <a:moveTo>
                    <a:pt x="51" y="27"/>
                  </a:moveTo>
                  <a:lnTo>
                    <a:pt x="51" y="27"/>
                  </a:lnTo>
                  <a:lnTo>
                    <a:pt x="51" y="21"/>
                  </a:lnTo>
                  <a:lnTo>
                    <a:pt x="48" y="14"/>
                  </a:lnTo>
                  <a:lnTo>
                    <a:pt x="41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17" y="4"/>
                  </a:lnTo>
                  <a:lnTo>
                    <a:pt x="10" y="7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7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10" y="48"/>
                  </a:lnTo>
                  <a:lnTo>
                    <a:pt x="17" y="54"/>
                  </a:lnTo>
                  <a:lnTo>
                    <a:pt x="27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1" y="48"/>
                  </a:lnTo>
                  <a:lnTo>
                    <a:pt x="48" y="44"/>
                  </a:lnTo>
                  <a:lnTo>
                    <a:pt x="51" y="37"/>
                  </a:lnTo>
                  <a:lnTo>
                    <a:pt x="51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2" name="Freeform 1073">
              <a:extLst>
                <a:ext uri="{FF2B5EF4-FFF2-40B4-BE49-F238E27FC236}">
                  <a16:creationId xmlns:a16="http://schemas.microsoft.com/office/drawing/2014/main" id="{79C86ED0-6690-D627-6A01-C93DCA202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216" y="2776047"/>
              <a:ext cx="57163" cy="40987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1 w 55"/>
                <a:gd name="T5" fmla="*/ 21 h 54"/>
                <a:gd name="T6" fmla="*/ 48 w 55"/>
                <a:gd name="T7" fmla="*/ 14 h 54"/>
                <a:gd name="T8" fmla="*/ 41 w 55"/>
                <a:gd name="T9" fmla="*/ 7 h 54"/>
                <a:gd name="T10" fmla="*/ 34 w 55"/>
                <a:gd name="T11" fmla="*/ 4 h 54"/>
                <a:gd name="T12" fmla="*/ 34 w 55"/>
                <a:gd name="T13" fmla="*/ 4 h 54"/>
                <a:gd name="T14" fmla="*/ 27 w 55"/>
                <a:gd name="T15" fmla="*/ 0 h 54"/>
                <a:gd name="T16" fmla="*/ 17 w 55"/>
                <a:gd name="T17" fmla="*/ 4 h 54"/>
                <a:gd name="T18" fmla="*/ 10 w 55"/>
                <a:gd name="T19" fmla="*/ 7 h 54"/>
                <a:gd name="T20" fmla="*/ 4 w 55"/>
                <a:gd name="T21" fmla="*/ 14 h 54"/>
                <a:gd name="T22" fmla="*/ 4 w 55"/>
                <a:gd name="T23" fmla="*/ 14 h 54"/>
                <a:gd name="T24" fmla="*/ 0 w 55"/>
                <a:gd name="T25" fmla="*/ 21 h 54"/>
                <a:gd name="T26" fmla="*/ 0 w 55"/>
                <a:gd name="T27" fmla="*/ 27 h 54"/>
                <a:gd name="T28" fmla="*/ 0 w 55"/>
                <a:gd name="T29" fmla="*/ 37 h 54"/>
                <a:gd name="T30" fmla="*/ 4 w 55"/>
                <a:gd name="T31" fmla="*/ 44 h 54"/>
                <a:gd name="T32" fmla="*/ 4 w 55"/>
                <a:gd name="T33" fmla="*/ 44 h 54"/>
                <a:gd name="T34" fmla="*/ 10 w 55"/>
                <a:gd name="T35" fmla="*/ 48 h 54"/>
                <a:gd name="T36" fmla="*/ 17 w 55"/>
                <a:gd name="T37" fmla="*/ 54 h 54"/>
                <a:gd name="T38" fmla="*/ 27 w 55"/>
                <a:gd name="T39" fmla="*/ 54 h 54"/>
                <a:gd name="T40" fmla="*/ 34 w 55"/>
                <a:gd name="T41" fmla="*/ 54 h 54"/>
                <a:gd name="T42" fmla="*/ 34 w 55"/>
                <a:gd name="T43" fmla="*/ 54 h 54"/>
                <a:gd name="T44" fmla="*/ 41 w 55"/>
                <a:gd name="T45" fmla="*/ 48 h 54"/>
                <a:gd name="T46" fmla="*/ 48 w 55"/>
                <a:gd name="T47" fmla="*/ 44 h 54"/>
                <a:gd name="T48" fmla="*/ 51 w 55"/>
                <a:gd name="T49" fmla="*/ 37 h 54"/>
                <a:gd name="T50" fmla="*/ 55 w 55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1" y="21"/>
                  </a:lnTo>
                  <a:lnTo>
                    <a:pt x="48" y="14"/>
                  </a:lnTo>
                  <a:lnTo>
                    <a:pt x="41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17" y="4"/>
                  </a:lnTo>
                  <a:lnTo>
                    <a:pt x="10" y="7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7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10" y="48"/>
                  </a:lnTo>
                  <a:lnTo>
                    <a:pt x="17" y="54"/>
                  </a:lnTo>
                  <a:lnTo>
                    <a:pt x="27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41" y="48"/>
                  </a:lnTo>
                  <a:lnTo>
                    <a:pt x="48" y="44"/>
                  </a:lnTo>
                  <a:lnTo>
                    <a:pt x="51" y="37"/>
                  </a:lnTo>
                  <a:lnTo>
                    <a:pt x="55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3" name="Freeform 1074">
              <a:extLst>
                <a:ext uri="{FF2B5EF4-FFF2-40B4-BE49-F238E27FC236}">
                  <a16:creationId xmlns:a16="http://schemas.microsoft.com/office/drawing/2014/main" id="{4F442217-47F0-945D-AFAB-5422A60F4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973" y="2776047"/>
              <a:ext cx="57165" cy="40987"/>
            </a:xfrm>
            <a:custGeom>
              <a:avLst/>
              <a:gdLst>
                <a:gd name="T0" fmla="*/ 54 w 54"/>
                <a:gd name="T1" fmla="*/ 27 h 54"/>
                <a:gd name="T2" fmla="*/ 54 w 54"/>
                <a:gd name="T3" fmla="*/ 27 h 54"/>
                <a:gd name="T4" fmla="*/ 54 w 54"/>
                <a:gd name="T5" fmla="*/ 21 h 54"/>
                <a:gd name="T6" fmla="*/ 47 w 54"/>
                <a:gd name="T7" fmla="*/ 14 h 54"/>
                <a:gd name="T8" fmla="*/ 44 w 54"/>
                <a:gd name="T9" fmla="*/ 7 h 54"/>
                <a:gd name="T10" fmla="*/ 37 w 54"/>
                <a:gd name="T11" fmla="*/ 4 h 54"/>
                <a:gd name="T12" fmla="*/ 37 w 54"/>
                <a:gd name="T13" fmla="*/ 4 h 54"/>
                <a:gd name="T14" fmla="*/ 27 w 54"/>
                <a:gd name="T15" fmla="*/ 0 h 54"/>
                <a:gd name="T16" fmla="*/ 20 w 54"/>
                <a:gd name="T17" fmla="*/ 4 h 54"/>
                <a:gd name="T18" fmla="*/ 10 w 54"/>
                <a:gd name="T19" fmla="*/ 7 h 54"/>
                <a:gd name="T20" fmla="*/ 7 w 54"/>
                <a:gd name="T21" fmla="*/ 14 h 54"/>
                <a:gd name="T22" fmla="*/ 7 w 54"/>
                <a:gd name="T23" fmla="*/ 14 h 54"/>
                <a:gd name="T24" fmla="*/ 3 w 54"/>
                <a:gd name="T25" fmla="*/ 21 h 54"/>
                <a:gd name="T26" fmla="*/ 0 w 54"/>
                <a:gd name="T27" fmla="*/ 27 h 54"/>
                <a:gd name="T28" fmla="*/ 3 w 54"/>
                <a:gd name="T29" fmla="*/ 37 h 54"/>
                <a:gd name="T30" fmla="*/ 7 w 54"/>
                <a:gd name="T31" fmla="*/ 44 h 54"/>
                <a:gd name="T32" fmla="*/ 7 w 54"/>
                <a:gd name="T33" fmla="*/ 44 h 54"/>
                <a:gd name="T34" fmla="*/ 10 w 54"/>
                <a:gd name="T35" fmla="*/ 48 h 54"/>
                <a:gd name="T36" fmla="*/ 20 w 54"/>
                <a:gd name="T37" fmla="*/ 54 h 54"/>
                <a:gd name="T38" fmla="*/ 27 w 54"/>
                <a:gd name="T39" fmla="*/ 54 h 54"/>
                <a:gd name="T40" fmla="*/ 37 w 54"/>
                <a:gd name="T41" fmla="*/ 54 h 54"/>
                <a:gd name="T42" fmla="*/ 37 w 54"/>
                <a:gd name="T43" fmla="*/ 54 h 54"/>
                <a:gd name="T44" fmla="*/ 44 w 54"/>
                <a:gd name="T45" fmla="*/ 48 h 54"/>
                <a:gd name="T46" fmla="*/ 47 w 54"/>
                <a:gd name="T47" fmla="*/ 44 h 54"/>
                <a:gd name="T48" fmla="*/ 54 w 54"/>
                <a:gd name="T49" fmla="*/ 37 h 54"/>
                <a:gd name="T50" fmla="*/ 54 w 54"/>
                <a:gd name="T5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lnTo>
                    <a:pt x="54" y="27"/>
                  </a:lnTo>
                  <a:lnTo>
                    <a:pt x="54" y="21"/>
                  </a:lnTo>
                  <a:lnTo>
                    <a:pt x="47" y="14"/>
                  </a:lnTo>
                  <a:lnTo>
                    <a:pt x="44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0" y="27"/>
                  </a:lnTo>
                  <a:lnTo>
                    <a:pt x="3" y="37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20" y="54"/>
                  </a:lnTo>
                  <a:lnTo>
                    <a:pt x="27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44" y="48"/>
                  </a:lnTo>
                  <a:lnTo>
                    <a:pt x="47" y="44"/>
                  </a:lnTo>
                  <a:lnTo>
                    <a:pt x="54" y="37"/>
                  </a:lnTo>
                  <a:lnTo>
                    <a:pt x="54" y="27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" name="Line 1413">
              <a:extLst>
                <a:ext uri="{FF2B5EF4-FFF2-40B4-BE49-F238E27FC236}">
                  <a16:creationId xmlns:a16="http://schemas.microsoft.com/office/drawing/2014/main" id="{1EAB170F-03B5-3DAF-E426-54F670DA7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1379" y="2841983"/>
              <a:ext cx="143969" cy="0"/>
            </a:xfrm>
            <a:prstGeom prst="line">
              <a:avLst/>
            </a:prstGeom>
            <a:noFill/>
            <a:ln w="22225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5" name="Line 1414">
              <a:extLst>
                <a:ext uri="{FF2B5EF4-FFF2-40B4-BE49-F238E27FC236}">
                  <a16:creationId xmlns:a16="http://schemas.microsoft.com/office/drawing/2014/main" id="{883C54CA-48AC-74C9-9B7B-BC5708D0F1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1379" y="2973854"/>
              <a:ext cx="143969" cy="0"/>
            </a:xfrm>
            <a:prstGeom prst="line">
              <a:avLst/>
            </a:prstGeom>
            <a:noFill/>
            <a:ln w="22225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6" name="Line 1415">
              <a:extLst>
                <a:ext uri="{FF2B5EF4-FFF2-40B4-BE49-F238E27FC236}">
                  <a16:creationId xmlns:a16="http://schemas.microsoft.com/office/drawing/2014/main" id="{AED757D8-A290-FF01-DCBC-3A9EEB4C62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3855" y="2843765"/>
              <a:ext cx="57165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7" name="Line 1416">
              <a:extLst>
                <a:ext uri="{FF2B5EF4-FFF2-40B4-BE49-F238E27FC236}">
                  <a16:creationId xmlns:a16="http://schemas.microsoft.com/office/drawing/2014/main" id="{FBFBF9B2-94A8-50A3-FF82-8CC38AF4B3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1379" y="2820599"/>
              <a:ext cx="0" cy="40986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8" name="Line 1417">
              <a:extLst>
                <a:ext uri="{FF2B5EF4-FFF2-40B4-BE49-F238E27FC236}">
                  <a16:creationId xmlns:a16="http://schemas.microsoft.com/office/drawing/2014/main" id="{ABB978EF-F50F-D180-7F90-347172A62A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5707" y="2841983"/>
              <a:ext cx="55047" cy="0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9" name="Line 1418">
              <a:extLst>
                <a:ext uri="{FF2B5EF4-FFF2-40B4-BE49-F238E27FC236}">
                  <a16:creationId xmlns:a16="http://schemas.microsoft.com/office/drawing/2014/main" id="{3A3BE38E-79F1-D125-EA5C-DD75895F7E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5347" y="2820599"/>
              <a:ext cx="0" cy="40986"/>
            </a:xfrm>
            <a:prstGeom prst="line">
              <a:avLst/>
            </a:prstGeom>
            <a:noFill/>
            <a:ln w="11113">
              <a:solidFill>
                <a:srgbClr val="0460A9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30" name="Freeform 1419">
              <a:extLst>
                <a:ext uri="{FF2B5EF4-FFF2-40B4-BE49-F238E27FC236}">
                  <a16:creationId xmlns:a16="http://schemas.microsoft.com/office/drawing/2014/main" id="{65555CCD-09D9-8A33-745C-8E1119046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855" y="2952469"/>
              <a:ext cx="57165" cy="40986"/>
            </a:xfrm>
            <a:custGeom>
              <a:avLst/>
              <a:gdLst>
                <a:gd name="T0" fmla="*/ 55 w 55"/>
                <a:gd name="T1" fmla="*/ 28 h 55"/>
                <a:gd name="T2" fmla="*/ 55 w 55"/>
                <a:gd name="T3" fmla="*/ 28 h 55"/>
                <a:gd name="T4" fmla="*/ 51 w 55"/>
                <a:gd name="T5" fmla="*/ 21 h 55"/>
                <a:gd name="T6" fmla="*/ 48 w 55"/>
                <a:gd name="T7" fmla="*/ 11 h 55"/>
                <a:gd name="T8" fmla="*/ 44 w 55"/>
                <a:gd name="T9" fmla="*/ 7 h 55"/>
                <a:gd name="T10" fmla="*/ 34 w 55"/>
                <a:gd name="T11" fmla="*/ 4 h 55"/>
                <a:gd name="T12" fmla="*/ 34 w 55"/>
                <a:gd name="T13" fmla="*/ 4 h 55"/>
                <a:gd name="T14" fmla="*/ 27 w 55"/>
                <a:gd name="T15" fmla="*/ 0 h 55"/>
                <a:gd name="T16" fmla="*/ 21 w 55"/>
                <a:gd name="T17" fmla="*/ 4 h 55"/>
                <a:gd name="T18" fmla="*/ 10 w 55"/>
                <a:gd name="T19" fmla="*/ 7 h 55"/>
                <a:gd name="T20" fmla="*/ 7 w 55"/>
                <a:gd name="T21" fmla="*/ 11 h 55"/>
                <a:gd name="T22" fmla="*/ 7 w 55"/>
                <a:gd name="T23" fmla="*/ 11 h 55"/>
                <a:gd name="T24" fmla="*/ 4 w 55"/>
                <a:gd name="T25" fmla="*/ 21 h 55"/>
                <a:gd name="T26" fmla="*/ 0 w 55"/>
                <a:gd name="T27" fmla="*/ 28 h 55"/>
                <a:gd name="T28" fmla="*/ 4 w 55"/>
                <a:gd name="T29" fmla="*/ 34 h 55"/>
                <a:gd name="T30" fmla="*/ 7 w 55"/>
                <a:gd name="T31" fmla="*/ 45 h 55"/>
                <a:gd name="T32" fmla="*/ 7 w 55"/>
                <a:gd name="T33" fmla="*/ 45 h 55"/>
                <a:gd name="T34" fmla="*/ 10 w 55"/>
                <a:gd name="T35" fmla="*/ 48 h 55"/>
                <a:gd name="T36" fmla="*/ 21 w 55"/>
                <a:gd name="T37" fmla="*/ 51 h 55"/>
                <a:gd name="T38" fmla="*/ 27 w 55"/>
                <a:gd name="T39" fmla="*/ 55 h 55"/>
                <a:gd name="T40" fmla="*/ 34 w 55"/>
                <a:gd name="T41" fmla="*/ 51 h 55"/>
                <a:gd name="T42" fmla="*/ 34 w 55"/>
                <a:gd name="T43" fmla="*/ 51 h 55"/>
                <a:gd name="T44" fmla="*/ 44 w 55"/>
                <a:gd name="T45" fmla="*/ 48 h 55"/>
                <a:gd name="T46" fmla="*/ 48 w 55"/>
                <a:gd name="T47" fmla="*/ 45 h 55"/>
                <a:gd name="T48" fmla="*/ 51 w 55"/>
                <a:gd name="T49" fmla="*/ 34 h 55"/>
                <a:gd name="T50" fmla="*/ 55 w 55"/>
                <a:gd name="T5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5">
                  <a:moveTo>
                    <a:pt x="55" y="28"/>
                  </a:moveTo>
                  <a:lnTo>
                    <a:pt x="55" y="28"/>
                  </a:lnTo>
                  <a:lnTo>
                    <a:pt x="51" y="21"/>
                  </a:lnTo>
                  <a:lnTo>
                    <a:pt x="48" y="11"/>
                  </a:lnTo>
                  <a:lnTo>
                    <a:pt x="44" y="7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21" y="4"/>
                  </a:lnTo>
                  <a:lnTo>
                    <a:pt x="10" y="7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4" y="21"/>
                  </a:lnTo>
                  <a:lnTo>
                    <a:pt x="0" y="28"/>
                  </a:lnTo>
                  <a:lnTo>
                    <a:pt x="4" y="34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21" y="51"/>
                  </a:lnTo>
                  <a:lnTo>
                    <a:pt x="27" y="55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4" y="48"/>
                  </a:lnTo>
                  <a:lnTo>
                    <a:pt x="48" y="45"/>
                  </a:lnTo>
                  <a:lnTo>
                    <a:pt x="51" y="34"/>
                  </a:lnTo>
                  <a:lnTo>
                    <a:pt x="55" y="28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31" name="Freeform 1420">
              <a:extLst>
                <a:ext uri="{FF2B5EF4-FFF2-40B4-BE49-F238E27FC236}">
                  <a16:creationId xmlns:a16="http://schemas.microsoft.com/office/drawing/2014/main" id="{467DF059-5D18-C489-F95A-35D94ECBF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589" y="2952469"/>
              <a:ext cx="57165" cy="40986"/>
            </a:xfrm>
            <a:custGeom>
              <a:avLst/>
              <a:gdLst>
                <a:gd name="T0" fmla="*/ 54 w 54"/>
                <a:gd name="T1" fmla="*/ 28 h 55"/>
                <a:gd name="T2" fmla="*/ 54 w 54"/>
                <a:gd name="T3" fmla="*/ 28 h 55"/>
                <a:gd name="T4" fmla="*/ 54 w 54"/>
                <a:gd name="T5" fmla="*/ 21 h 55"/>
                <a:gd name="T6" fmla="*/ 47 w 54"/>
                <a:gd name="T7" fmla="*/ 11 h 55"/>
                <a:gd name="T8" fmla="*/ 44 w 54"/>
                <a:gd name="T9" fmla="*/ 7 h 55"/>
                <a:gd name="T10" fmla="*/ 37 w 54"/>
                <a:gd name="T11" fmla="*/ 4 h 55"/>
                <a:gd name="T12" fmla="*/ 37 w 54"/>
                <a:gd name="T13" fmla="*/ 4 h 55"/>
                <a:gd name="T14" fmla="*/ 27 w 54"/>
                <a:gd name="T15" fmla="*/ 0 h 55"/>
                <a:gd name="T16" fmla="*/ 20 w 54"/>
                <a:gd name="T17" fmla="*/ 4 h 55"/>
                <a:gd name="T18" fmla="*/ 13 w 54"/>
                <a:gd name="T19" fmla="*/ 7 h 55"/>
                <a:gd name="T20" fmla="*/ 6 w 54"/>
                <a:gd name="T21" fmla="*/ 11 h 55"/>
                <a:gd name="T22" fmla="*/ 6 w 54"/>
                <a:gd name="T23" fmla="*/ 11 h 55"/>
                <a:gd name="T24" fmla="*/ 3 w 54"/>
                <a:gd name="T25" fmla="*/ 21 h 55"/>
                <a:gd name="T26" fmla="*/ 0 w 54"/>
                <a:gd name="T27" fmla="*/ 28 h 55"/>
                <a:gd name="T28" fmla="*/ 3 w 54"/>
                <a:gd name="T29" fmla="*/ 34 h 55"/>
                <a:gd name="T30" fmla="*/ 6 w 54"/>
                <a:gd name="T31" fmla="*/ 45 h 55"/>
                <a:gd name="T32" fmla="*/ 6 w 54"/>
                <a:gd name="T33" fmla="*/ 45 h 55"/>
                <a:gd name="T34" fmla="*/ 13 w 54"/>
                <a:gd name="T35" fmla="*/ 48 h 55"/>
                <a:gd name="T36" fmla="*/ 20 w 54"/>
                <a:gd name="T37" fmla="*/ 51 h 55"/>
                <a:gd name="T38" fmla="*/ 27 w 54"/>
                <a:gd name="T39" fmla="*/ 55 h 55"/>
                <a:gd name="T40" fmla="*/ 37 w 54"/>
                <a:gd name="T41" fmla="*/ 51 h 55"/>
                <a:gd name="T42" fmla="*/ 37 w 54"/>
                <a:gd name="T43" fmla="*/ 51 h 55"/>
                <a:gd name="T44" fmla="*/ 44 w 54"/>
                <a:gd name="T45" fmla="*/ 48 h 55"/>
                <a:gd name="T46" fmla="*/ 47 w 54"/>
                <a:gd name="T47" fmla="*/ 45 h 55"/>
                <a:gd name="T48" fmla="*/ 54 w 54"/>
                <a:gd name="T49" fmla="*/ 34 h 55"/>
                <a:gd name="T50" fmla="*/ 54 w 54"/>
                <a:gd name="T5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5">
                  <a:moveTo>
                    <a:pt x="54" y="28"/>
                  </a:moveTo>
                  <a:lnTo>
                    <a:pt x="54" y="28"/>
                  </a:lnTo>
                  <a:lnTo>
                    <a:pt x="54" y="21"/>
                  </a:lnTo>
                  <a:lnTo>
                    <a:pt x="47" y="11"/>
                  </a:lnTo>
                  <a:lnTo>
                    <a:pt x="44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27" y="0"/>
                  </a:lnTo>
                  <a:lnTo>
                    <a:pt x="20" y="4"/>
                  </a:lnTo>
                  <a:lnTo>
                    <a:pt x="13" y="7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3" y="21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13" y="48"/>
                  </a:lnTo>
                  <a:lnTo>
                    <a:pt x="20" y="51"/>
                  </a:lnTo>
                  <a:lnTo>
                    <a:pt x="27" y="55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54" y="34"/>
                  </a:lnTo>
                  <a:lnTo>
                    <a:pt x="54" y="28"/>
                  </a:lnTo>
                </a:path>
              </a:pathLst>
            </a:custGeom>
            <a:noFill/>
            <a:ln w="11113">
              <a:solidFill>
                <a:srgbClr val="EC9A1E"/>
              </a:solidFill>
              <a:prstDash val="solid"/>
              <a:round/>
              <a:headEnd/>
              <a:tailEnd/>
            </a:ln>
          </p:spPr>
          <p:txBody>
            <a:bodyPr lIns="51435" tIns="25718" rIns="51435" bIns="25718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32" name="Rectangle 805">
              <a:extLst>
                <a:ext uri="{FF2B5EF4-FFF2-40B4-BE49-F238E27FC236}">
                  <a16:creationId xmlns:a16="http://schemas.microsoft.com/office/drawing/2014/main" id="{0A7F877C-DAA6-ABAC-690D-268F2687D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394" y="2788522"/>
              <a:ext cx="1983934" cy="1166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75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177</a:t>
              </a:r>
              <a:r>
                <a:rPr kumimoji="0" lang="en-US" alt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Lu-PSMA-617 + SoC (n/N=254/385)</a:t>
              </a:r>
            </a:p>
          </p:txBody>
        </p:sp>
        <p:sp>
          <p:nvSpPr>
            <p:cNvPr id="933" name="Rectangle 805">
              <a:extLst>
                <a:ext uri="{FF2B5EF4-FFF2-40B4-BE49-F238E27FC236}">
                  <a16:creationId xmlns:a16="http://schemas.microsoft.com/office/drawing/2014/main" id="{8D428E67-A143-9F71-00EA-1CA3E7033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394" y="2918610"/>
              <a:ext cx="1216443" cy="1166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SoC alone(n/N=93/196)</a:t>
              </a:r>
            </a:p>
          </p:txBody>
        </p:sp>
        <p:sp>
          <p:nvSpPr>
            <p:cNvPr id="934" name="Rectangle 841">
              <a:extLst>
                <a:ext uri="{FF2B5EF4-FFF2-40B4-BE49-F238E27FC236}">
                  <a16:creationId xmlns:a16="http://schemas.microsoft.com/office/drawing/2014/main" id="{30EBEA93-E433-2403-2C74-EBE1ED0BD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955" y="3510245"/>
              <a:ext cx="705494" cy="1813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1" i="0" u="none" strike="noStrike" kern="1200" cap="none" spc="0" normalizeH="0" baseline="3000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177</a:t>
              </a:r>
              <a:r>
                <a:rPr kumimoji="0" lang="en-US" altLang="en-US" sz="525" b="1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Lu-PSMA-617 </a:t>
              </a:r>
            </a:p>
            <a:p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1" i="0" u="none" strike="noStrike" kern="1200" cap="none" spc="0" normalizeH="0" baseline="0" noProof="0" dirty="0">
                  <a:ln>
                    <a:noFill/>
                  </a:ln>
                  <a:solidFill>
                    <a:srgbClr val="0460A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SoC</a:t>
              </a:r>
              <a:endParaRPr kumimoji="0" lang="en-US" altLang="en-US" sz="5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5" name="Rectangle 858">
              <a:extLst>
                <a:ext uri="{FF2B5EF4-FFF2-40B4-BE49-F238E27FC236}">
                  <a16:creationId xmlns:a16="http://schemas.microsoft.com/office/drawing/2014/main" id="{35E7CA45-7C06-5BA9-8CE3-3C6247463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309" y="3697359"/>
              <a:ext cx="440400" cy="906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1" i="0" u="none" strike="noStrike" kern="1200" cap="none" spc="0" normalizeH="0" baseline="0" noProof="0" dirty="0">
                  <a:ln>
                    <a:noFill/>
                  </a:ln>
                  <a:solidFill>
                    <a:srgbClr val="EC9A1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SoC alone</a:t>
              </a:r>
              <a:endParaRPr kumimoji="0" lang="en-US" altLang="en-US" sz="5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6" name="Rectangle 805">
              <a:extLst>
                <a:ext uri="{FF2B5EF4-FFF2-40B4-BE49-F238E27FC236}">
                  <a16:creationId xmlns:a16="http://schemas.microsoft.com/office/drawing/2014/main" id="{60A0DBCA-5D16-AEE5-053D-882BFB8B6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762" y="3362337"/>
              <a:ext cx="1154445" cy="129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Number still at risk</a:t>
              </a:r>
              <a:endParaRPr kumimoji="0" lang="en-US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137" name="Table 1136">
            <a:extLst>
              <a:ext uri="{FF2B5EF4-FFF2-40B4-BE49-F238E27FC236}">
                <a16:creationId xmlns:a16="http://schemas.microsoft.com/office/drawing/2014/main" id="{9D7570F4-843B-587C-1C98-1DD9C18FAEDB}"/>
              </a:ext>
            </a:extLst>
          </p:cNvPr>
          <p:cNvGraphicFramePr>
            <a:graphicFrameLocks noGrp="1"/>
          </p:cNvGraphicFramePr>
          <p:nvPr/>
        </p:nvGraphicFramePr>
        <p:xfrm>
          <a:off x="8067675" y="2455864"/>
          <a:ext cx="2484438" cy="101917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1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3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5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endParaRPr lang="en-US" sz="800" b="1" dirty="0">
                        <a:solidFill>
                          <a:schemeClr val="bg2"/>
                        </a:solidFill>
                        <a:effectLst/>
                        <a:latin typeface="+mn-lt"/>
                        <a:ea typeface="MS Mincho"/>
                      </a:endParaRPr>
                    </a:p>
                  </a:txBody>
                  <a:tcPr marL="357" marR="35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800" baseline="30000" dirty="0">
                          <a:solidFill>
                            <a:schemeClr val="tx1"/>
                          </a:solidFill>
                          <a:effectLst/>
                        </a:rPr>
                        <a:t>177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Lu-PSMA-617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SoC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(n=385)</a:t>
                      </a:r>
                      <a:endParaRPr lang="en-US" sz="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" marR="357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  <a:effectLst/>
                        </a:rPr>
                        <a:t>SoC</a:t>
                      </a:r>
                      <a:endParaRPr lang="en-US" sz="800" baseline="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>
                          <a:solidFill>
                            <a:schemeClr val="bg2"/>
                          </a:solidFill>
                          <a:effectLst/>
                        </a:rPr>
                        <a:t>alone </a:t>
                      </a:r>
                      <a:endParaRPr lang="en-US" sz="8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  <a:effectLst/>
                        </a:rPr>
                        <a:t>(n=186) </a:t>
                      </a:r>
                      <a:endParaRPr lang="en-US" sz="800" b="1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357" marR="357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62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800" b="1" dirty="0">
                          <a:solidFill>
                            <a:schemeClr val="bg2"/>
                          </a:solidFill>
                          <a:effectLst/>
                        </a:rPr>
                        <a:t>Median rPFS, months</a:t>
                      </a:r>
                      <a:endParaRPr lang="en-US" sz="800" b="1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38566" marR="3856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solidFill>
                            <a:schemeClr val="bg2"/>
                          </a:solidFill>
                          <a:effectLst/>
                        </a:rPr>
                        <a:t>8.7</a:t>
                      </a:r>
                      <a:endParaRPr lang="en-US" sz="800" b="0" kern="1200" baseline="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3" marR="68563" marT="34316" marB="343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solidFill>
                            <a:schemeClr val="bg2"/>
                          </a:solidFill>
                          <a:effectLst/>
                        </a:rPr>
                        <a:t>3.4 </a:t>
                      </a:r>
                      <a:endParaRPr lang="en-US" sz="800" b="0" kern="120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3" marR="68563" marT="34316" marB="343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48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800" b="1" dirty="0">
                          <a:solidFill>
                            <a:schemeClr val="bg2"/>
                          </a:solidFill>
                          <a:effectLst/>
                        </a:rPr>
                        <a:t>HR (95% CI)</a:t>
                      </a:r>
                      <a:endParaRPr lang="en-US" sz="800" b="1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38566" marR="3856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2"/>
                          </a:solidFill>
                        </a:rPr>
                        <a:t>0.40 (0.29–0.57)</a:t>
                      </a:r>
                      <a:endParaRPr lang="en-US" sz="8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51422" marR="51422" marT="25737" marB="2573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48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800" b="1" i="1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r>
                        <a:rPr lang="en-GB" sz="800" b="1" dirty="0">
                          <a:solidFill>
                            <a:schemeClr val="bg2"/>
                          </a:solidFill>
                          <a:effectLst/>
                        </a:rPr>
                        <a:t> value, one-sided</a:t>
                      </a:r>
                      <a:endParaRPr lang="en-GB" sz="800" b="1" i="1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38566" marR="3856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2"/>
                          </a:solidFill>
                        </a:rPr>
                        <a:t>&lt;0.001</a:t>
                      </a:r>
                      <a:endParaRPr lang="en-US" sz="8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51422" marR="51422" marT="25737" marB="2573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542B1-A23A-A447-EA4D-A13536DE8388}"/>
              </a:ext>
            </a:extLst>
          </p:cNvPr>
          <p:cNvSpPr/>
          <p:nvPr/>
        </p:nvSpPr>
        <p:spPr bwMode="auto">
          <a:xfrm>
            <a:off x="840278" y="1124744"/>
            <a:ext cx="11088370" cy="914400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96752"/>
            <a:ext cx="10512306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1 – Current Management of Nonmetastatic Prostate Cancer — </a:t>
            </a:r>
            <a:br>
              <a:rPr lang="en-US" sz="2500" dirty="0">
                <a:solidFill>
                  <a:schemeClr val="bg1"/>
                </a:solidFill>
              </a:rPr>
            </a:br>
            <a:r>
              <a:rPr lang="en-US" sz="2500" dirty="0">
                <a:solidFill>
                  <a:schemeClr val="bg1"/>
                </a:solidFill>
              </a:rPr>
              <a:t>Dr </a:t>
            </a:r>
            <a:r>
              <a:rPr lang="en-US" sz="2500" dirty="0" err="1">
                <a:solidFill>
                  <a:schemeClr val="bg1"/>
                </a:solidFill>
              </a:rPr>
              <a:t>Morgans</a:t>
            </a:r>
            <a:endParaRPr lang="en-US" sz="2500" dirty="0">
              <a:solidFill>
                <a:schemeClr val="bg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 – </a:t>
            </a:r>
            <a:r>
              <a:rPr lang="en-US" sz="2500" dirty="0">
                <a:solidFill>
                  <a:schemeClr val="tx1"/>
                </a:solidFill>
              </a:rPr>
              <a:t>New Considerations in Treatment Intensification for Metastatic Hormone-Sensitive Prostate Cancer (</a:t>
            </a:r>
            <a:r>
              <a:rPr lang="en-US" sz="2500" dirty="0" err="1">
                <a:solidFill>
                  <a:schemeClr val="tx1"/>
                </a:solidFill>
              </a:rPr>
              <a:t>mHSPC</a:t>
            </a:r>
            <a:r>
              <a:rPr lang="en-US" sz="2500" dirty="0">
                <a:solidFill>
                  <a:schemeClr val="tx1"/>
                </a:solidFill>
              </a:rPr>
              <a:t>) — Prof </a:t>
            </a:r>
            <a:r>
              <a:rPr lang="en-US" sz="2500" dirty="0" err="1">
                <a:solidFill>
                  <a:schemeClr val="tx1"/>
                </a:solidFill>
              </a:rPr>
              <a:t>Fizazi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 – </a:t>
            </a:r>
            <a:r>
              <a:rPr lang="en-US" sz="2500" dirty="0">
                <a:solidFill>
                  <a:schemeClr val="tx1"/>
                </a:solidFill>
              </a:rPr>
              <a:t>Available and Emerging Strategies for Newly Diagnosed Metastatic Castration-Resistant Prostate Cancer (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) — Dr McKay</a:t>
            </a: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 – </a:t>
            </a:r>
            <a:r>
              <a:rPr lang="en-US" sz="2500" dirty="0">
                <a:solidFill>
                  <a:schemeClr val="tx1"/>
                </a:solidFill>
              </a:rPr>
              <a:t>Identification and Management of 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 with a Homologous Recombination Repair (HRR) Gene Abnormality — Dr </a:t>
            </a:r>
            <a:r>
              <a:rPr lang="en-US" sz="2500" dirty="0" err="1">
                <a:solidFill>
                  <a:schemeClr val="tx1"/>
                </a:solidFill>
              </a:rPr>
              <a:t>Antonarakis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 – </a:t>
            </a:r>
            <a:r>
              <a:rPr lang="en-US" sz="2500" dirty="0">
                <a:solidFill>
                  <a:schemeClr val="tx1"/>
                </a:solidFill>
              </a:rPr>
              <a:t>Management of Progressive 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 — Dr Sartor</a:t>
            </a:r>
          </a:p>
        </p:txBody>
      </p:sp>
    </p:spTree>
    <p:extLst>
      <p:ext uri="{BB962C8B-B14F-4D97-AF65-F5344CB8AC3E}">
        <p14:creationId xmlns:p14="http://schemas.microsoft.com/office/powerpoint/2010/main" val="27266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AFE0CA9E-EB75-C1E8-CC69-3723A683C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61926"/>
            <a:ext cx="8534400" cy="1285875"/>
          </a:xfrm>
        </p:spPr>
        <p:txBody>
          <a:bodyPr/>
          <a:lstStyle/>
          <a:p>
            <a:r>
              <a:rPr lang="en-US" altLang="en-US" sz="3600" b="1"/>
              <a:t>PSA Decline at &lt;12 weeks and Overall Survival</a:t>
            </a:r>
            <a:br>
              <a:rPr lang="en-US" altLang="en-US" sz="3600" b="1"/>
            </a:br>
            <a:r>
              <a:rPr lang="en-US" altLang="en-US" sz="1800">
                <a:solidFill>
                  <a:schemeClr val="tx1"/>
                </a:solidFill>
              </a:rPr>
              <a:t>Armstrong et al. Annals of Oncology (2022) 33 (suppl_7): S616-S652.</a:t>
            </a: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8521C0B8-E382-2707-7F9D-A32B7990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1"/>
            <a:ext cx="86106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406F92-E165-60D8-B0ED-A706532F58CE}"/>
              </a:ext>
            </a:extLst>
          </p:cNvPr>
          <p:cNvSpPr/>
          <p:nvPr/>
        </p:nvSpPr>
        <p:spPr>
          <a:xfrm>
            <a:off x="6305551" y="6696075"/>
            <a:ext cx="2428875" cy="630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A6512F6-33CC-ACE1-89A8-5FDB46ABB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40FF4E-E7D4-13DE-0260-C1C2F8DCD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72150"/>
            <a:ext cx="9144000" cy="6477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5E4B5F1-13F1-E17B-ED8B-53F924422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6221413"/>
            <a:ext cx="239713" cy="2159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[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E9B65B33-47C7-C162-F31E-AEE4EE19B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-304800"/>
            <a:ext cx="8915400" cy="2362200"/>
          </a:xfrm>
        </p:spPr>
        <p:txBody>
          <a:bodyPr/>
          <a:lstStyle/>
          <a:p>
            <a:r>
              <a:rPr lang="en-US" altLang="en-US" sz="3600" b="1" dirty="0"/>
              <a:t>PSMA-617 Lu-177 vs </a:t>
            </a:r>
            <a:r>
              <a:rPr lang="en-US" altLang="en-US" sz="3600" b="1"/>
              <a:t>cabazitaxel</a:t>
            </a:r>
            <a:r>
              <a:rPr lang="en-US" altLang="en-US" sz="3600" b="1" dirty="0"/>
              <a:t> in </a:t>
            </a:r>
            <a:r>
              <a:rPr lang="en-US" altLang="en-US" sz="3600" b="1" dirty="0" err="1"/>
              <a:t>mCRPC</a:t>
            </a:r>
            <a:r>
              <a:rPr lang="en-US" altLang="en-US" sz="3600" b="1" dirty="0"/>
              <a:t> (</a:t>
            </a:r>
            <a:r>
              <a:rPr lang="en-US" altLang="en-US" sz="3600" b="1" dirty="0" err="1"/>
              <a:t>TheraP</a:t>
            </a:r>
            <a:r>
              <a:rPr lang="en-US" altLang="en-US" sz="3600" b="1" dirty="0"/>
              <a:t>) randomized phase 2 trial</a:t>
            </a:r>
            <a:br>
              <a:rPr lang="en-US" altLang="en-US" sz="3600" b="1" dirty="0"/>
            </a:br>
            <a:r>
              <a:rPr lang="en-US" altLang="en-US" sz="2000" b="1" dirty="0" err="1"/>
              <a:t>Hofman</a:t>
            </a:r>
            <a:r>
              <a:rPr lang="en-US" altLang="en-US" sz="2000" b="1" dirty="0"/>
              <a:t> et al. ASCO 2022</a:t>
            </a: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6C73D7E1-8ECC-59AA-19B7-F8E39BF20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8077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2">
            <a:extLst>
              <a:ext uri="{FF2B5EF4-FFF2-40B4-BE49-F238E27FC236}">
                <a16:creationId xmlns:a16="http://schemas.microsoft.com/office/drawing/2014/main" id="{166D4FB9-6A51-E2AA-1F28-E45A36D5D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82880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HR=0.97 (95% CI, 0.70-1.4)</a:t>
            </a:r>
          </a:p>
        </p:txBody>
      </p:sp>
      <p:sp>
        <p:nvSpPr>
          <p:cNvPr id="22534" name="Speech Bubble: Rectangle 1">
            <a:extLst>
              <a:ext uri="{FF2B5EF4-FFF2-40B4-BE49-F238E27FC236}">
                <a16:creationId xmlns:a16="http://schemas.microsoft.com/office/drawing/2014/main" id="{CB5628F3-F60B-6337-2BC6-97301E99E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895600"/>
            <a:ext cx="1524000" cy="1600200"/>
          </a:xfrm>
          <a:prstGeom prst="wedgeRectCallout">
            <a:avLst>
              <a:gd name="adj1" fmla="val 108648"/>
              <a:gd name="adj2" fmla="val -276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PSMA PET selected patients</a:t>
            </a:r>
          </a:p>
        </p:txBody>
      </p:sp>
      <p:sp>
        <p:nvSpPr>
          <p:cNvPr id="22535" name="Speech Bubble: Rectangle 1">
            <a:extLst>
              <a:ext uri="{FF2B5EF4-FFF2-40B4-BE49-F238E27FC236}">
                <a16:creationId xmlns:a16="http://schemas.microsoft.com/office/drawing/2014/main" id="{EAF31E54-8B04-D141-76C9-F0B3C94C2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51088"/>
            <a:ext cx="1219200" cy="1535112"/>
          </a:xfrm>
          <a:prstGeom prst="wedgeRectCallout">
            <a:avLst>
              <a:gd name="adj1" fmla="val -142343"/>
              <a:gd name="adj2" fmla="val 4251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QOL better with PSMA </a:t>
            </a: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16BFC1B-3D90-6019-B8C1-52A10EBE8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0838" y="228600"/>
            <a:ext cx="8932862" cy="914400"/>
          </a:xfrm>
        </p:spPr>
        <p:txBody>
          <a:bodyPr/>
          <a:lstStyle/>
          <a:p>
            <a:r>
              <a:rPr lang="en-US" altLang="en-US" sz="3600" b="1"/>
              <a:t>New important prechemotherapy theranostic trials in mCRPC</a:t>
            </a:r>
          </a:p>
        </p:txBody>
      </p:sp>
      <p:sp>
        <p:nvSpPr>
          <p:cNvPr id="23555" name="Content Placeholder 3">
            <a:extLst>
              <a:ext uri="{FF2B5EF4-FFF2-40B4-BE49-F238E27FC236}">
                <a16:creationId xmlns:a16="http://schemas.microsoft.com/office/drawing/2014/main" id="{B5E1EDD3-1ABA-89A5-66C3-BC77560951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29569" y="1752600"/>
            <a:ext cx="8932862" cy="4648200"/>
          </a:xfrm>
        </p:spPr>
        <p:txBody>
          <a:bodyPr/>
          <a:lstStyle/>
          <a:p>
            <a:r>
              <a:rPr lang="en-US" altLang="en-US" sz="2400"/>
              <a:t>PSMAfore</a:t>
            </a:r>
          </a:p>
          <a:p>
            <a:pPr lvl="1"/>
            <a:r>
              <a:rPr lang="en-US" altLang="en-US" sz="2000"/>
              <a:t>PSMAfore: A Phase III, Open-label, Multi-Center, Randomized Study Comparing 177Lu-PSMA-617 vs. a Change of Androgen Receptor-directed Therapy in the Treatment of Taxane Naïve Men With Progressive mCRPC</a:t>
            </a:r>
          </a:p>
          <a:p>
            <a:r>
              <a:rPr lang="en-US" altLang="en-US" sz="2000"/>
              <a:t>SPLASH</a:t>
            </a:r>
          </a:p>
          <a:p>
            <a:pPr lvl="1"/>
            <a:r>
              <a:rPr lang="en-US" altLang="en-US" sz="2000"/>
              <a:t>A Phase 3, Open-Label, Randomized Study Evaluating Metastatic Castrate Resistant Prostate Cancer Treatment Using PSMA [Lu-177]-PNT2002 Therapy After Second-line Hormonal Treatment (SPLASH)</a:t>
            </a:r>
          </a:p>
          <a:p>
            <a:r>
              <a:rPr lang="en-US" altLang="en-US" sz="2400"/>
              <a:t>ECLIPSE</a:t>
            </a:r>
          </a:p>
          <a:p>
            <a:pPr lvl="1"/>
            <a:r>
              <a:rPr lang="en-US" altLang="en-US" sz="2000"/>
              <a:t>A Multi-Center, Open-Label, Randomized Phase 3 Trial Comparing the Safety and Efficacy of 177Lu-PSMA-I&amp;T Versus Hormone Therapy in Patients With mCRPC</a:t>
            </a:r>
          </a:p>
          <a:p>
            <a:endParaRPr lang="en-US" altLang="en-US" sz="2400"/>
          </a:p>
        </p:txBody>
      </p:sp>
      <p:sp>
        <p:nvSpPr>
          <p:cNvPr id="23556" name="Speech Bubble: Rectangle 1">
            <a:extLst>
              <a:ext uri="{FF2B5EF4-FFF2-40B4-BE49-F238E27FC236}">
                <a16:creationId xmlns:a16="http://schemas.microsoft.com/office/drawing/2014/main" id="{43A4B285-6A39-AF3E-2570-5A969B2A5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3531" y="1676400"/>
            <a:ext cx="2667000" cy="457200"/>
          </a:xfrm>
          <a:prstGeom prst="wedgeRectCallout">
            <a:avLst>
              <a:gd name="adj1" fmla="val -73815"/>
              <a:gd name="adj2" fmla="val 2760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Announced positive </a:t>
            </a:r>
          </a:p>
        </p:txBody>
      </p:sp>
      <p:sp>
        <p:nvSpPr>
          <p:cNvPr id="23557" name="Speech Bubble: Rectangle 2">
            <a:extLst>
              <a:ext uri="{FF2B5EF4-FFF2-40B4-BE49-F238E27FC236}">
                <a16:creationId xmlns:a16="http://schemas.microsoft.com/office/drawing/2014/main" id="{2DCF6414-57C1-8607-E9E5-2553D8D6F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431" y="3124200"/>
            <a:ext cx="2578100" cy="457200"/>
          </a:xfrm>
          <a:prstGeom prst="wedgeRectCallout">
            <a:avLst>
              <a:gd name="adj1" fmla="val -89634"/>
              <a:gd name="adj2" fmla="val 8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Completed accrual</a:t>
            </a: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">
            <a:extLst>
              <a:ext uri="{FF2B5EF4-FFF2-40B4-BE49-F238E27FC236}">
                <a16:creationId xmlns:a16="http://schemas.microsoft.com/office/drawing/2014/main" id="{8A226796-4AB6-985B-ADFD-11C92B1165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143000"/>
            <a:ext cx="7772400" cy="4038600"/>
          </a:xfrm>
        </p:spPr>
        <p:txBody>
          <a:bodyPr/>
          <a:lstStyle/>
          <a:p>
            <a:r>
              <a:rPr lang="en-US" altLang="en-US" sz="3600" b="1" dirty="0"/>
              <a:t>PSMA-617 Lu-177 is an important step forward but the supply chain has been hugely problematic</a:t>
            </a:r>
            <a:br>
              <a:rPr lang="en-US" altLang="en-US" sz="3600" b="1" dirty="0"/>
            </a:br>
            <a:br>
              <a:rPr lang="en-US" altLang="en-US" sz="3600" b="1" dirty="0"/>
            </a:br>
            <a:r>
              <a:rPr lang="en-US" altLang="en-US" sz="3600" b="1" dirty="0"/>
              <a:t>Therapy has been well tolerated as a whole and this therapy will move earlier in the treatment paradigm</a:t>
            </a:r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Content Placeholder 4">
            <a:extLst>
              <a:ext uri="{FF2B5EF4-FFF2-40B4-BE49-F238E27FC236}">
                <a16:creationId xmlns:a16="http://schemas.microsoft.com/office/drawing/2014/main" id="{C6E04C8E-5041-E6AC-9433-5C582FA927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870201"/>
            <a:ext cx="8915400" cy="3616325"/>
          </a:xfrm>
        </p:spPr>
      </p:pic>
      <p:pic>
        <p:nvPicPr>
          <p:cNvPr id="25604" name="Picture 6">
            <a:extLst>
              <a:ext uri="{FF2B5EF4-FFF2-40B4-BE49-F238E27FC236}">
                <a16:creationId xmlns:a16="http://schemas.microsoft.com/office/drawing/2014/main" id="{5466AB1F-D348-DF82-18D3-923CAB70C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81000"/>
            <a:ext cx="8610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7">
            <a:extLst>
              <a:ext uri="{FF2B5EF4-FFF2-40B4-BE49-F238E27FC236}">
                <a16:creationId xmlns:a16="http://schemas.microsoft.com/office/drawing/2014/main" id="{6FB65534-FB91-5FAE-7689-88BCDE734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451100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Science May 2022</a:t>
            </a:r>
          </a:p>
        </p:txBody>
      </p:sp>
      <p:sp>
        <p:nvSpPr>
          <p:cNvPr id="25606" name="Rectangle 1">
            <a:extLst>
              <a:ext uri="{FF2B5EF4-FFF2-40B4-BE49-F238E27FC236}">
                <a16:creationId xmlns:a16="http://schemas.microsoft.com/office/drawing/2014/main" id="{CBF4841F-00E5-50F5-65D5-345D88591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447800"/>
            <a:ext cx="6477000" cy="838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What are we missing? AR-driven only 45-50% of the story and much more than neuroendocrine!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25607" name="Picture 3">
            <a:extLst>
              <a:ext uri="{FF2B5EF4-FFF2-40B4-BE49-F238E27FC236}">
                <a16:creationId xmlns:a16="http://schemas.microsoft.com/office/drawing/2014/main" id="{74347055-A7DB-FFB3-23A6-6B897F259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70200"/>
            <a:ext cx="22098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4">
            <a:extLst>
              <a:ext uri="{FF2B5EF4-FFF2-40B4-BE49-F238E27FC236}">
                <a16:creationId xmlns:a16="http://schemas.microsoft.com/office/drawing/2014/main" id="{AB2140CA-3352-A8E7-59F7-9D43A6F71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2895600"/>
            <a:ext cx="304800" cy="3048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623392" y="332656"/>
            <a:ext cx="10633396" cy="1656183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77090"/>
            <a:ext cx="10633396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71-year-old man diagnosed with localized prostate cancer who underwent a radical prostatectomy in 2010 experiences rising PSA from 0.18 to 0.4 – PSA doubling time 7 months, PSMA PET negative for other sites of disease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EFFFE4-B114-2A4C-85CF-2057065564D7}"/>
              </a:ext>
            </a:extLst>
          </p:cNvPr>
          <p:cNvSpPr txBox="1">
            <a:spLocks/>
          </p:cNvSpPr>
          <p:nvPr/>
        </p:nvSpPr>
        <p:spPr bwMode="auto">
          <a:xfrm>
            <a:off x="0" y="6022538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David Morris (Nashville, Tennessee)</a:t>
            </a:r>
          </a:p>
        </p:txBody>
      </p:sp>
      <p:pic>
        <p:nvPicPr>
          <p:cNvPr id="3" name="Picture 2" descr="A person wearing a headset&#10;&#10;Description automatically generated with medium confidence">
            <a:extLst>
              <a:ext uri="{FF2B5EF4-FFF2-40B4-BE49-F238E27FC236}">
                <a16:creationId xmlns:a16="http://schemas.microsoft.com/office/drawing/2014/main" id="{CBC55E01-F488-DB10-2343-53342430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405" y="2200307"/>
            <a:ext cx="6885399" cy="3873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58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623392" y="332656"/>
            <a:ext cx="10633396" cy="1656183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77090"/>
            <a:ext cx="10633396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73-year-old man with M0 HSPC with PSA persistence after radical prostatectomy received ADT intensification with abiraterone/prednisone and went to the ER with hypertension, palpitations, headache and abnormal LFTs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EFFFE4-B114-2A4C-85CF-2057065564D7}"/>
              </a:ext>
            </a:extLst>
          </p:cNvPr>
          <p:cNvSpPr txBox="1">
            <a:spLocks/>
          </p:cNvSpPr>
          <p:nvPr/>
        </p:nvSpPr>
        <p:spPr bwMode="auto">
          <a:xfrm>
            <a:off x="0" y="6022538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Sandy Srinivas (Stanford, California)</a:t>
            </a:r>
          </a:p>
        </p:txBody>
      </p:sp>
      <p:pic>
        <p:nvPicPr>
          <p:cNvPr id="2" name="Picture 1" descr="A person wearing glasses and a black shirt&#10;&#10;Description automatically generated with low confidence">
            <a:extLst>
              <a:ext uri="{FF2B5EF4-FFF2-40B4-BE49-F238E27FC236}">
                <a16:creationId xmlns:a16="http://schemas.microsoft.com/office/drawing/2014/main" id="{E8D3F210-2BAD-B44D-53F5-D45EAACA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507" y="2204663"/>
            <a:ext cx="6893578" cy="3877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60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D2FDE-8BE0-6849-9DBB-6553B85D2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5537" y="872562"/>
            <a:ext cx="5256584" cy="252028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Current Management of Non-metastatic Prostate Cancer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0B2AC-4D6D-DA4E-BE63-1006E60E7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6302" y="3861048"/>
            <a:ext cx="5515819" cy="115197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200" dirty="0"/>
              <a:t>Alicia Morgans, MD, MPH</a:t>
            </a:r>
          </a:p>
          <a:p>
            <a:pPr algn="ctr">
              <a:spcBef>
                <a:spcPts val="0"/>
              </a:spcBef>
            </a:pPr>
            <a:r>
              <a:rPr lang="en-US" sz="2200" dirty="0"/>
              <a:t>Medical Director, Survivorship Program</a:t>
            </a:r>
          </a:p>
          <a:p>
            <a:pPr algn="ctr">
              <a:spcBef>
                <a:spcPts val="0"/>
              </a:spcBef>
            </a:pPr>
            <a:r>
              <a:rPr lang="en-US" sz="2200" dirty="0"/>
              <a:t>Dana-Farber Cancer Institute</a:t>
            </a:r>
          </a:p>
        </p:txBody>
      </p:sp>
    </p:spTree>
    <p:extLst>
      <p:ext uri="{BB962C8B-B14F-4D97-AF65-F5344CB8AC3E}">
        <p14:creationId xmlns:p14="http://schemas.microsoft.com/office/powerpoint/2010/main" val="193318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127" y="618590"/>
            <a:ext cx="8317745" cy="588718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552384" y="6505770"/>
            <a:ext cx="24733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charset="0"/>
                <a:ea typeface="+mn-ea"/>
                <a:cs typeface="ＭＳ Ｐゴシック" charset="0"/>
              </a:rPr>
              <a:t>Freedland SJ, et al. JAMA. 2005.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CDA9278-476F-9F44-14A4-E5AE0786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15" y="129745"/>
            <a:ext cx="11377264" cy="12113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PSA Doubling Time Influences Risk of Recurrence</a:t>
            </a:r>
          </a:p>
        </p:txBody>
      </p:sp>
    </p:spTree>
    <p:extLst>
      <p:ext uri="{BB962C8B-B14F-4D97-AF65-F5344CB8AC3E}">
        <p14:creationId xmlns:p14="http://schemas.microsoft.com/office/powerpoint/2010/main" val="3147223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880D14-24F7-4447-BD66-B78E7CA54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0" t="5422" r="2705" b="6266"/>
          <a:stretch/>
        </p:blipFill>
        <p:spPr>
          <a:xfrm>
            <a:off x="3287689" y="1772816"/>
            <a:ext cx="5544616" cy="45535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4046" y="247895"/>
            <a:ext cx="10515600" cy="1325563"/>
          </a:xfrm>
        </p:spPr>
        <p:txBody>
          <a:bodyPr/>
          <a:lstStyle/>
          <a:p>
            <a:r>
              <a:rPr lang="en-US" sz="3600" b="1" dirty="0">
                <a:latin typeface="+mn-lt"/>
              </a:rPr>
              <a:t>Risk of Metastases Increases as PSADT Falls in </a:t>
            </a:r>
            <a:r>
              <a:rPr lang="en-US" sz="3600" b="1" dirty="0" err="1">
                <a:latin typeface="+mn-lt"/>
              </a:rPr>
              <a:t>nmCRPC</a:t>
            </a:r>
            <a:endParaRPr lang="en-US" sz="3600" b="1" dirty="0"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097109" y="6267243"/>
            <a:ext cx="2939994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charset="0"/>
                <a:ea typeface="+mn-ea"/>
                <a:cs typeface="ＭＳ Ｐゴシック" charset="0"/>
              </a:rPr>
              <a:t>Smith MR, et al. J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charset="0"/>
                <a:ea typeface="+mn-ea"/>
                <a:cs typeface="ＭＳ Ｐゴシック" charset="0"/>
              </a:rPr>
              <a:t>Clin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charset="0"/>
                <a:ea typeface="+mn-ea"/>
                <a:cs typeface="ＭＳ Ｐゴシック" charset="0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charset="0"/>
                <a:ea typeface="+mn-ea"/>
                <a:cs typeface="ＭＳ Ｐゴシック" charset="0"/>
              </a:rPr>
              <a:t>Oncol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charset="0"/>
                <a:ea typeface="+mn-ea"/>
                <a:cs typeface="ＭＳ Ｐゴシック" charset="0"/>
              </a:rPr>
              <a:t>. 2013.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charset="0"/>
                <a:ea typeface="+mn-ea"/>
                <a:cs typeface="ＭＳ Ｐゴシック" charset="0"/>
              </a:rPr>
              <a:t>Small EJ, et al. Poster 161. GU ASCO 2018.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Lucida Grande" charset="0"/>
              <a:ea typeface="+mn-ea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852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CF547-A1B4-B010-9412-5A8E97B18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29322"/>
            <a:ext cx="11101924" cy="5472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91083-209E-0510-7075-F85BF7C3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97" y="5949280"/>
            <a:ext cx="7772400" cy="404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53A61C-1561-3C5D-1E58-9EA00923A874}"/>
              </a:ext>
            </a:extLst>
          </p:cNvPr>
          <p:cNvSpPr/>
          <p:nvPr/>
        </p:nvSpPr>
        <p:spPr>
          <a:xfrm>
            <a:off x="224025" y="6453336"/>
            <a:ext cx="7219577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Shore et al. NEJM 2020 382(23):2187-2196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BE" sz="1867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5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5366"/>
            <a:ext cx="10358967" cy="903354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68212B66-3867-19C1-A02A-CD2F66D2D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812" y="1023728"/>
            <a:ext cx="457200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Emmanuel S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Antonarakis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Clark Endowed 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Hematology, Oncology and Transplantation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University of Minnesota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Minneapolis, Minnesota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E00C0-B344-9597-E2B6-70E097F1F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488" y="1023728"/>
            <a:ext cx="1143000" cy="1143000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E33187F1-27DA-AD73-A6C0-EEDB017B3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812" y="2864619"/>
            <a:ext cx="457200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 Karim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Fizazi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MD, PhD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Head of Service and Full 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Institut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Gustave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Roussy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University of Paris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Saclay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Villejuif, France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0BDF-67BB-0375-3682-02B2E489E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488" y="2864619"/>
            <a:ext cx="1143000" cy="114300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218C4E00-9474-D984-3CA3-4108A5128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60" y="4705509"/>
            <a:ext cx="307084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Moderator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Neil Love, MD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Research To Practice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Miami, Florida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480FE5-B669-AEDB-44BC-0FC80DD30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0888" y="4705509"/>
            <a:ext cx="1097280" cy="1097280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0DE437E0-592B-47ED-0415-A12F06197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60" y="1023728"/>
            <a:ext cx="457200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Alicia K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Morgans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MD, MPH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Harvard Medical School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Medical Director, Survivorship Program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Dana-Farber Cancer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Boston, Massachusetts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176E10-DF29-401E-B7E7-E99A3EE94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0888" y="1023728"/>
            <a:ext cx="1097280" cy="1097280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2B4E1AA2-A270-0FDD-1112-E3B65308D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812" y="4705509"/>
            <a:ext cx="457200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Rana R McKay,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Professor of Medicine and Urology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Director, Translational Sciences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Co-Lead, Genitourinary Oncology Program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University of California San Diego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Moores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La Jolla, California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2FEBCF-289E-5FB7-2C75-FBAB220629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488" y="4705509"/>
            <a:ext cx="1143000" cy="11430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65AC50C5-F9C3-3B56-E18B-8AE2E11D3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60" y="2864619"/>
            <a:ext cx="4572000" cy="123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 Oliver Sartor,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 of Radiopharmaceutical Clinical Trials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Professor, Department of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Mayo Clinic in Rochester, Minnesota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Rochester, Minnesota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3D8956-D2E8-50C5-ACCA-C5DCD0D40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0888" y="2864619"/>
            <a:ext cx="1097280" cy="1097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73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9CC4A2-5607-D4D5-D48B-1F56C60D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23" y="404664"/>
            <a:ext cx="11303303" cy="5723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A46BC4-59EB-369B-7818-9577BD40E970}"/>
              </a:ext>
            </a:extLst>
          </p:cNvPr>
          <p:cNvSpPr/>
          <p:nvPr/>
        </p:nvSpPr>
        <p:spPr>
          <a:xfrm>
            <a:off x="224025" y="6299619"/>
            <a:ext cx="7219577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Shore et al. NEJM 2020 382(23):2187-2196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BE" sz="1867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157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4389-9ECD-BF4C-9ECA-2C028FFB0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333395"/>
            <a:ext cx="10191584" cy="492443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Cardiovascular </a:t>
            </a:r>
            <a:r>
              <a:rPr lang="en-BE" sz="3200" b="1">
                <a:solidFill>
                  <a:schemeClr val="tx1"/>
                </a:solidFill>
              </a:rPr>
              <a:t>events</a:t>
            </a:r>
            <a:r>
              <a:rPr lang="en-US" sz="3200" b="1" dirty="0">
                <a:solidFill>
                  <a:schemeClr val="tx1"/>
                </a:solidFill>
              </a:rPr>
              <a:t> in the HERO trial</a:t>
            </a:r>
            <a:endParaRPr lang="en-BE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EAE670-9601-BD42-83B5-75A8B2D91367}"/>
              </a:ext>
            </a:extLst>
          </p:cNvPr>
          <p:cNvSpPr/>
          <p:nvPr/>
        </p:nvSpPr>
        <p:spPr>
          <a:xfrm>
            <a:off x="224025" y="6299619"/>
            <a:ext cx="7219577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Shore et al. NEJM 2020 382(23):2187-2196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BE" sz="1867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0E156E1-A7A7-6049-A153-C3D1A66D3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" b="8373"/>
          <a:stretch/>
        </p:blipFill>
        <p:spPr bwMode="auto">
          <a:xfrm>
            <a:off x="479376" y="1162025"/>
            <a:ext cx="6201528" cy="322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89CC9-63C7-8500-87E0-5BA1051EB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2" r="1242" b="8936"/>
          <a:stretch/>
        </p:blipFill>
        <p:spPr bwMode="auto">
          <a:xfrm>
            <a:off x="2904814" y="4511191"/>
            <a:ext cx="9077575" cy="216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847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ED67FD-E4BF-8B4A-838C-1169502D3661}"/>
              </a:ext>
            </a:extLst>
          </p:cNvPr>
          <p:cNvSpPr txBox="1"/>
          <p:nvPr/>
        </p:nvSpPr>
        <p:spPr>
          <a:xfrm>
            <a:off x="4175662" y="6227207"/>
            <a:ext cx="767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Attard G, et al. ESMO 2021.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00003-1058-6E4C-9BF6-3C030278A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42" y="100196"/>
            <a:ext cx="11150600" cy="1881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1D92AC-6D60-B94D-BA5B-F2DD47B61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842" y="6227207"/>
            <a:ext cx="1955800" cy="54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86EC78-D433-3841-A868-EEC600224A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46"/>
          <a:stretch/>
        </p:blipFill>
        <p:spPr>
          <a:xfrm>
            <a:off x="1593850" y="2285988"/>
            <a:ext cx="9004300" cy="38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82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ED67FD-E4BF-8B4A-838C-1169502D3661}"/>
              </a:ext>
            </a:extLst>
          </p:cNvPr>
          <p:cNvSpPr txBox="1"/>
          <p:nvPr/>
        </p:nvSpPr>
        <p:spPr>
          <a:xfrm>
            <a:off x="479376" y="6250780"/>
            <a:ext cx="767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Attard G, et al. ESMO 2021.; Attard G, et al. Lancet, 2022.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755E0-A193-F847-910F-5C6B26245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80" y="896398"/>
            <a:ext cx="11054389" cy="529046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563615A-A9F7-3341-8848-162275F4187B}"/>
              </a:ext>
            </a:extLst>
          </p:cNvPr>
          <p:cNvSpPr txBox="1">
            <a:spLocks/>
          </p:cNvSpPr>
          <p:nvPr/>
        </p:nvSpPr>
        <p:spPr>
          <a:xfrm>
            <a:off x="1346827" y="237888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STAMPEDE non-metastatic cohort: MFS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724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669B6-E9A8-8B4B-A284-363680265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53" y="912576"/>
            <a:ext cx="10510598" cy="513786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558917D-A398-8041-B6FD-D5BCD6CA05C9}"/>
              </a:ext>
            </a:extLst>
          </p:cNvPr>
          <p:cNvSpPr txBox="1">
            <a:spLocks/>
          </p:cNvSpPr>
          <p:nvPr/>
        </p:nvSpPr>
        <p:spPr>
          <a:xfrm>
            <a:off x="1346827" y="237888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STAMPEDE non-metastatic cohort: OS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2323CD-7EC7-7F00-9998-C42AF42ED53E}"/>
              </a:ext>
            </a:extLst>
          </p:cNvPr>
          <p:cNvSpPr txBox="1"/>
          <p:nvPr/>
        </p:nvSpPr>
        <p:spPr>
          <a:xfrm>
            <a:off x="479376" y="6250780"/>
            <a:ext cx="767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Attard G, et al. ESMO 2021.; Attard G, et al. Lancet, 2022.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8869D-68E3-9D3E-1B17-265A1CA405DF}"/>
              </a:ext>
            </a:extLst>
          </p:cNvPr>
          <p:cNvSpPr txBox="1"/>
          <p:nvPr/>
        </p:nvSpPr>
        <p:spPr>
          <a:xfrm>
            <a:off x="896753" y="4577210"/>
            <a:ext cx="402336" cy="15938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ADT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B3930F-4AC7-CA33-AA3F-A815FE815BA6}"/>
              </a:ext>
            </a:extLst>
          </p:cNvPr>
          <p:cNvSpPr txBox="1"/>
          <p:nvPr/>
        </p:nvSpPr>
        <p:spPr>
          <a:xfrm>
            <a:off x="896112" y="5148072"/>
            <a:ext cx="1454831" cy="14401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ADT+AAP+/-ENZ</a:t>
            </a:r>
          </a:p>
        </p:txBody>
      </p:sp>
    </p:spTree>
    <p:extLst>
      <p:ext uri="{BB962C8B-B14F-4D97-AF65-F5344CB8AC3E}">
        <p14:creationId xmlns:p14="http://schemas.microsoft.com/office/powerpoint/2010/main" val="4008710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B863A-8352-80C8-2BCF-F419B985D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00" y="328514"/>
            <a:ext cx="11496600" cy="62009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C40FDC-FB25-C609-0BCC-F385F13ECEDD}"/>
              </a:ext>
            </a:extLst>
          </p:cNvPr>
          <p:cNvSpPr/>
          <p:nvPr/>
        </p:nvSpPr>
        <p:spPr>
          <a:xfrm>
            <a:off x="5951984" y="6237312"/>
            <a:ext cx="5892316" cy="29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A7C2F-A841-555D-2576-D854CCF5032A}"/>
              </a:ext>
            </a:extLst>
          </p:cNvPr>
          <p:cNvSpPr/>
          <p:nvPr/>
        </p:nvSpPr>
        <p:spPr>
          <a:xfrm>
            <a:off x="695400" y="328515"/>
            <a:ext cx="295232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283FE-0BD0-17FD-6774-77A28F4C4B2A}"/>
              </a:ext>
            </a:extLst>
          </p:cNvPr>
          <p:cNvSpPr txBox="1"/>
          <p:nvPr/>
        </p:nvSpPr>
        <p:spPr>
          <a:xfrm>
            <a:off x="479376" y="328515"/>
            <a:ext cx="538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PRESTO Study Schema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C97B8-FA57-18CF-56BF-F65BC3F0DDC0}"/>
              </a:ext>
            </a:extLst>
          </p:cNvPr>
          <p:cNvSpPr txBox="1"/>
          <p:nvPr/>
        </p:nvSpPr>
        <p:spPr>
          <a:xfrm>
            <a:off x="193939" y="6529485"/>
            <a:ext cx="3955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Aggarwal R et al. ESMO 2022;Abstract LBA63.</a:t>
            </a:r>
          </a:p>
        </p:txBody>
      </p:sp>
    </p:spTree>
    <p:extLst>
      <p:ext uri="{BB962C8B-B14F-4D97-AF65-F5344CB8AC3E}">
        <p14:creationId xmlns:p14="http://schemas.microsoft.com/office/powerpoint/2010/main" val="3302732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8C61F-06F8-FB56-67E8-C4672BE0D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" y="135908"/>
            <a:ext cx="7772170" cy="4264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A6D1D6-A52D-9503-979D-339934E89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657" y="2287479"/>
            <a:ext cx="7606027" cy="42264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3622D2-0004-0BF5-E964-1CD1440C59FE}"/>
              </a:ext>
            </a:extLst>
          </p:cNvPr>
          <p:cNvSpPr txBox="1"/>
          <p:nvPr/>
        </p:nvSpPr>
        <p:spPr>
          <a:xfrm>
            <a:off x="193939" y="6529485"/>
            <a:ext cx="3955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Aggarwal R et al. ESMO 2022;Abstract LBA63.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81125D-F315-A8DF-B564-C86D610DC46C}"/>
              </a:ext>
            </a:extLst>
          </p:cNvPr>
          <p:cNvSpPr/>
          <p:nvPr/>
        </p:nvSpPr>
        <p:spPr>
          <a:xfrm>
            <a:off x="6960096" y="6237312"/>
            <a:ext cx="488420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1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3627CF-6889-A8EA-8A17-53D9904CE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759" y="1844824"/>
            <a:ext cx="11306482" cy="362077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9680674-1960-8B0B-5C91-F6BFC400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EMBARK: Enzalutamide for high-risk BCR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ABD45-4680-D1C8-F06D-380D7DCA4115}"/>
              </a:ext>
            </a:extLst>
          </p:cNvPr>
          <p:cNvSpPr txBox="1"/>
          <p:nvPr/>
        </p:nvSpPr>
        <p:spPr>
          <a:xfrm>
            <a:off x="263352" y="6343016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Shore N, et al. AUA, 2023.</a:t>
            </a:r>
          </a:p>
        </p:txBody>
      </p:sp>
    </p:spTree>
    <p:extLst>
      <p:ext uri="{BB962C8B-B14F-4D97-AF65-F5344CB8AC3E}">
        <p14:creationId xmlns:p14="http://schemas.microsoft.com/office/powerpoint/2010/main" val="2807400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680674-1960-8B0B-5C91-F6BFC400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EMBARK MFS:  Enzalutamide + ADT vs ADT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ABD45-4680-D1C8-F06D-380D7DCA4115}"/>
              </a:ext>
            </a:extLst>
          </p:cNvPr>
          <p:cNvSpPr txBox="1"/>
          <p:nvPr/>
        </p:nvSpPr>
        <p:spPr>
          <a:xfrm>
            <a:off x="263352" y="6343016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Shore N, et al. AUA, 2023.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EB273-B5DD-5CC4-EFDC-B6B727E40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352" y="1772816"/>
            <a:ext cx="1161457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02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05F0C1-7B21-11FC-2B11-1470C0AF9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095" y="1412776"/>
            <a:ext cx="11891807" cy="460851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5327DAA-2598-4C86-8983-E3F318FD3025}"/>
              </a:ext>
            </a:extLst>
          </p:cNvPr>
          <p:cNvSpPr txBox="1">
            <a:spLocks/>
          </p:cNvSpPr>
          <p:nvPr/>
        </p:nvSpPr>
        <p:spPr>
          <a:xfrm>
            <a:off x="386080" y="210165"/>
            <a:ext cx="1131062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EMBARK OS: Enzalutamide + ADT vs ADT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5E8ED-640C-6ECB-1D58-8119F6C80FA4}"/>
              </a:ext>
            </a:extLst>
          </p:cNvPr>
          <p:cNvSpPr txBox="1"/>
          <p:nvPr/>
        </p:nvSpPr>
        <p:spPr>
          <a:xfrm>
            <a:off x="263352" y="6343016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Shore N, et al. AUA, 2023.</a:t>
            </a:r>
          </a:p>
        </p:txBody>
      </p:sp>
    </p:spTree>
    <p:extLst>
      <p:ext uri="{BB962C8B-B14F-4D97-AF65-F5344CB8AC3E}">
        <p14:creationId xmlns:p14="http://schemas.microsoft.com/office/powerpoint/2010/main" val="3033967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</a:t>
            </a:r>
            <a:r>
              <a:rPr lang="en-US" sz="3200" dirty="0" err="1">
                <a:solidFill>
                  <a:srgbClr val="0432FF"/>
                </a:solidFill>
              </a:rPr>
              <a:t>Antonarakis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089374"/>
              </p:ext>
            </p:extLst>
          </p:nvPr>
        </p:nvGraphicFramePr>
        <p:xfrm>
          <a:off x="1236095" y="1412777"/>
          <a:ext cx="9719807" cy="446449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1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0543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Amgen Inc, AstraZeneca Pharmaceuticals LP, Bayer HealthCare Pharmaceuticals, Janssen Biotech Inc, Merck, Sanofi, Tempus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721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Aadi Bioscience,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AIkido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 Inc, Blue Earth Diagnostics, CM Propel,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Corcept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EcoR1 Capital LLC, Foundation Medicine, HOOKIPA Pharma Inc,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KeyQuest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Health,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MacroGenics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Menarini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Silicon Biosystems, z-Alpha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97126"/>
                  </a:ext>
                </a:extLst>
              </a:tr>
              <a:tr h="845911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Astellas, AstraZeneca Pharmaceuticals LP, Bristol Myers Squibb, Constellation Pharmaceuticals, Merck, Orion Corporation, Sanofi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571696"/>
                  </a:ext>
                </a:extLst>
              </a:tr>
              <a:tr h="485408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Patent Holder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QIAGEN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002361"/>
                  </a:ext>
                </a:extLst>
              </a:tr>
              <a:tr h="845911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Nonrelevant Financial Relationship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European Association of Urology (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UROwebinar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Ismar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Healthcare NV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77743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823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327DAA-2598-4C86-8983-E3F318FD3025}"/>
              </a:ext>
            </a:extLst>
          </p:cNvPr>
          <p:cNvSpPr txBox="1">
            <a:spLocks/>
          </p:cNvSpPr>
          <p:nvPr/>
        </p:nvSpPr>
        <p:spPr>
          <a:xfrm>
            <a:off x="386080" y="210165"/>
            <a:ext cx="1131062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EMBARK MFS: Enzalutamide vs ADT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A669E-49E7-157C-5F33-35F1DA5EF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124" y="1916832"/>
            <a:ext cx="11897752" cy="4104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3DF03E-DA4E-D654-9445-7D3C5F75A73A}"/>
              </a:ext>
            </a:extLst>
          </p:cNvPr>
          <p:cNvSpPr txBox="1"/>
          <p:nvPr/>
        </p:nvSpPr>
        <p:spPr>
          <a:xfrm>
            <a:off x="263352" y="6343016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Shore N, et al. AUA, 2023.</a:t>
            </a:r>
          </a:p>
        </p:txBody>
      </p:sp>
    </p:spTree>
    <p:extLst>
      <p:ext uri="{BB962C8B-B14F-4D97-AF65-F5344CB8AC3E}">
        <p14:creationId xmlns:p14="http://schemas.microsoft.com/office/powerpoint/2010/main" val="2337576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327DAA-2598-4C86-8983-E3F318FD3025}"/>
              </a:ext>
            </a:extLst>
          </p:cNvPr>
          <p:cNvSpPr txBox="1">
            <a:spLocks/>
          </p:cNvSpPr>
          <p:nvPr/>
        </p:nvSpPr>
        <p:spPr>
          <a:xfrm>
            <a:off x="386080" y="210165"/>
            <a:ext cx="1131062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EMBARK: Treatment Emergent AEs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3DF03E-DA4E-D654-9445-7D3C5F75A73A}"/>
              </a:ext>
            </a:extLst>
          </p:cNvPr>
          <p:cNvSpPr txBox="1"/>
          <p:nvPr/>
        </p:nvSpPr>
        <p:spPr>
          <a:xfrm>
            <a:off x="263352" y="6343016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Shore N, et al. AUA, 2023.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25832-8C57-9775-2709-8AFFA0944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00" y="1184294"/>
            <a:ext cx="11932264" cy="50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55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35D6FB-B99F-B417-F31C-70C2BDDE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10787"/>
            <a:ext cx="11449272" cy="63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96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A141D-FE0F-E186-2689-0CD9CB756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93"/>
          <a:stretch/>
        </p:blipFill>
        <p:spPr>
          <a:xfrm>
            <a:off x="526704" y="980728"/>
            <a:ext cx="11665296" cy="5693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3B501A-F64B-CE14-ACF7-F382CC6914CB}"/>
              </a:ext>
            </a:extLst>
          </p:cNvPr>
          <p:cNvSpPr txBox="1"/>
          <p:nvPr/>
        </p:nvSpPr>
        <p:spPr>
          <a:xfrm>
            <a:off x="1559496" y="213734"/>
            <a:ext cx="884556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Primary Endpoint: Metastasis Free Survival</a:t>
            </a:r>
          </a:p>
        </p:txBody>
      </p:sp>
    </p:spTree>
    <p:extLst>
      <p:ext uri="{BB962C8B-B14F-4D97-AF65-F5344CB8AC3E}">
        <p14:creationId xmlns:p14="http://schemas.microsoft.com/office/powerpoint/2010/main" val="2800866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9DD03-21F2-F20B-2347-50A31ADAD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2178"/>
            <a:ext cx="12072664" cy="66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5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E704D-D373-944D-8C5D-F5163EDAD7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0316" y="1440066"/>
            <a:ext cx="10945216" cy="518457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2600" b="0" dirty="0">
                <a:solidFill>
                  <a:schemeClr val="tx1"/>
                </a:solidFill>
              </a:rPr>
              <a:t>Patient selection for intensified treatment is critical in balancing risks and benefits of treatment.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400" b="0" dirty="0"/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n-US" sz="2600" dirty="0">
                <a:solidFill>
                  <a:schemeClr val="tx1"/>
                </a:solidFill>
              </a:rPr>
              <a:t>Abiraterone in addition to ADT in combination with EBRT prolongs OS in high risk, locally advanced prostate cancer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Intensified treatment with ADT+ apalutamide prolongs PFS in high risk BCR</a:t>
            </a:r>
          </a:p>
          <a:p>
            <a:pPr marL="0" indent="0">
              <a:lnSpc>
                <a:spcPct val="110000"/>
              </a:lnSpc>
              <a:buClr>
                <a:schemeClr val="tx1"/>
              </a:buClr>
              <a:buNone/>
            </a:pPr>
            <a:endParaRPr lang="en-US" sz="7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Intensified treatment with ADT + enzalutamide prolongs MFS in high risk BCR</a:t>
            </a:r>
          </a:p>
          <a:p>
            <a:pPr marL="0" indent="0">
              <a:lnSpc>
                <a:spcPct val="110000"/>
              </a:lnSpc>
              <a:buClr>
                <a:schemeClr val="tx1"/>
              </a:buClr>
              <a:buNone/>
            </a:pPr>
            <a:endParaRPr lang="en-US" sz="6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600" dirty="0">
                <a:solidFill>
                  <a:schemeClr val="tx1"/>
                </a:solidFill>
              </a:rPr>
              <a:t>Intensified treatment with ADT and enzalutamide, apalutamide, or </a:t>
            </a:r>
            <a:r>
              <a:rPr lang="en-US" sz="2600" dirty="0" err="1">
                <a:solidFill>
                  <a:schemeClr val="tx1"/>
                </a:solidFill>
              </a:rPr>
              <a:t>darolutamide</a:t>
            </a:r>
            <a:r>
              <a:rPr lang="en-US" sz="2600" dirty="0">
                <a:solidFill>
                  <a:schemeClr val="tx1"/>
                </a:solidFill>
              </a:rPr>
              <a:t> prolongs MFS and OS in </a:t>
            </a:r>
            <a:r>
              <a:rPr lang="en-US" sz="2600" dirty="0" err="1">
                <a:solidFill>
                  <a:schemeClr val="tx1"/>
                </a:solidFill>
              </a:rPr>
              <a:t>nmCRPC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8FE15E-A718-7D49-B201-AD386025EC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9550"/>
            <a:ext cx="11310938" cy="990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4734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542B1-A23A-A447-EA4D-A13536DE8388}"/>
              </a:ext>
            </a:extLst>
          </p:cNvPr>
          <p:cNvSpPr/>
          <p:nvPr/>
        </p:nvSpPr>
        <p:spPr bwMode="auto">
          <a:xfrm>
            <a:off x="840278" y="2010544"/>
            <a:ext cx="11088370" cy="914400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96752"/>
            <a:ext cx="10512306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 – </a:t>
            </a:r>
            <a:r>
              <a:rPr lang="en-US" sz="2500" dirty="0">
                <a:solidFill>
                  <a:schemeClr val="tx1"/>
                </a:solidFill>
              </a:rPr>
              <a:t>Current Management of Nonmetastatic Prostate Cancer —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Dr </a:t>
            </a:r>
            <a:r>
              <a:rPr lang="en-US" sz="2500" dirty="0" err="1">
                <a:solidFill>
                  <a:schemeClr val="tx1"/>
                </a:solidFill>
              </a:rPr>
              <a:t>Morgans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2 – New Considerations in Treatment Intensification for Metastatic Hormone-Sensitive Prostate Cancer (</a:t>
            </a:r>
            <a:r>
              <a:rPr lang="en-US" sz="2500" dirty="0" err="1">
                <a:solidFill>
                  <a:schemeClr val="bg1"/>
                </a:solidFill>
              </a:rPr>
              <a:t>mHSPC</a:t>
            </a:r>
            <a:r>
              <a:rPr lang="en-US" sz="2500" dirty="0">
                <a:solidFill>
                  <a:schemeClr val="bg1"/>
                </a:solidFill>
              </a:rPr>
              <a:t>) — Prof </a:t>
            </a:r>
            <a:r>
              <a:rPr lang="en-US" sz="2500" dirty="0" err="1">
                <a:solidFill>
                  <a:schemeClr val="bg1"/>
                </a:solidFill>
              </a:rPr>
              <a:t>Fizazi</a:t>
            </a:r>
            <a:endParaRPr lang="en-US" sz="2500" dirty="0">
              <a:solidFill>
                <a:schemeClr val="bg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 – </a:t>
            </a:r>
            <a:r>
              <a:rPr lang="en-US" sz="2500" dirty="0">
                <a:solidFill>
                  <a:schemeClr val="tx1"/>
                </a:solidFill>
              </a:rPr>
              <a:t>Available and Emerging Strategies for Newly Diagnosed Metastatic Castration-Resistant Prostate Cancer (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) — Dr McKay</a:t>
            </a: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 – </a:t>
            </a:r>
            <a:r>
              <a:rPr lang="en-US" sz="2500" dirty="0">
                <a:solidFill>
                  <a:schemeClr val="tx1"/>
                </a:solidFill>
              </a:rPr>
              <a:t>Identification and Management of 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 with a Homologous Recombination Repair (HRR) Gene Abnormality — Dr </a:t>
            </a:r>
            <a:r>
              <a:rPr lang="en-US" sz="2500" dirty="0" err="1">
                <a:solidFill>
                  <a:schemeClr val="tx1"/>
                </a:solidFill>
              </a:rPr>
              <a:t>Antonarakis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 – </a:t>
            </a:r>
            <a:r>
              <a:rPr lang="en-US" sz="2500" dirty="0">
                <a:solidFill>
                  <a:schemeClr val="tx1"/>
                </a:solidFill>
              </a:rPr>
              <a:t>Management of Progressive 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 — Dr Sartor</a:t>
            </a:r>
          </a:p>
        </p:txBody>
      </p:sp>
    </p:spTree>
    <p:extLst>
      <p:ext uri="{BB962C8B-B14F-4D97-AF65-F5344CB8AC3E}">
        <p14:creationId xmlns:p14="http://schemas.microsoft.com/office/powerpoint/2010/main" val="14875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623392" y="332656"/>
            <a:ext cx="10633396" cy="1656183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77090"/>
            <a:ext cx="10336777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64-year-old man with localized prostate cancer and biochemical recurrence 5 years after neoadjuvant and adjuvant leuprolide and IMRT to the whole pelvis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EFFFE4-B114-2A4C-85CF-2057065564D7}"/>
              </a:ext>
            </a:extLst>
          </p:cNvPr>
          <p:cNvSpPr txBox="1">
            <a:spLocks/>
          </p:cNvSpPr>
          <p:nvPr/>
        </p:nvSpPr>
        <p:spPr bwMode="auto">
          <a:xfrm>
            <a:off x="0" y="6022538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Neeraj Agarwal (Salt Lake City, Utah)</a:t>
            </a:r>
          </a:p>
        </p:txBody>
      </p:sp>
      <p:pic>
        <p:nvPicPr>
          <p:cNvPr id="3" name="Picture 2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65D5D2B-4AE5-03B1-ACF8-E18D66F9B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40" y="2117250"/>
            <a:ext cx="7097684" cy="3992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8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623392" y="237506"/>
            <a:ext cx="10633396" cy="1751333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25" y="641465"/>
            <a:ext cx="9944891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82-year-old man who underwent radical prostatectomy 15 years ago and received RT and ADT for biochemical recurrences is now diagnosed with M0 CRPC with quickly rising PSA levels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EFFFE4-B114-2A4C-85CF-2057065564D7}"/>
              </a:ext>
            </a:extLst>
          </p:cNvPr>
          <p:cNvSpPr txBox="1">
            <a:spLocks/>
          </p:cNvSpPr>
          <p:nvPr/>
        </p:nvSpPr>
        <p:spPr bwMode="auto">
          <a:xfrm>
            <a:off x="0" y="6022538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David Morris (Nashville, Tennessee)</a:t>
            </a:r>
          </a:p>
        </p:txBody>
      </p:sp>
      <p:pic>
        <p:nvPicPr>
          <p:cNvPr id="3" name="Picture 2" descr="A person wearing a headset&#10;&#10;Description automatically generated with medium confidence">
            <a:extLst>
              <a:ext uri="{FF2B5EF4-FFF2-40B4-BE49-F238E27FC236}">
                <a16:creationId xmlns:a16="http://schemas.microsoft.com/office/drawing/2014/main" id="{CBC55E01-F488-DB10-2343-53342430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405" y="2200307"/>
            <a:ext cx="6885399" cy="3873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67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9289" y="981076"/>
            <a:ext cx="8351837" cy="1776413"/>
          </a:xfrm>
        </p:spPr>
        <p:txBody>
          <a:bodyPr/>
          <a:lstStyle/>
          <a:p>
            <a:pPr eaLnBrk="1" hangingPunct="1"/>
            <a:br>
              <a:rPr lang="en-US" altLang="en-US" sz="4000" b="1" dirty="0"/>
            </a:br>
            <a:r>
              <a:rPr lang="en-US" altLang="en-US" sz="4000" b="1" dirty="0"/>
              <a:t>Treatment Intensification</a:t>
            </a:r>
            <a:r>
              <a:rPr lang="en-US" altLang="fr-FR" sz="4000" b="1" dirty="0"/>
              <a:t> in M1 Prostate Cancer </a:t>
            </a:r>
            <a:r>
              <a:rPr lang="en-US" altLang="fr-FR" sz="4000" dirty="0"/>
              <a:t>	</a:t>
            </a:r>
            <a:br>
              <a:rPr lang="en-US" altLang="fr-FR" sz="4000" dirty="0"/>
            </a:br>
            <a:endParaRPr lang="en-US" altLang="en-US" sz="4000" b="1" dirty="0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284539"/>
            <a:ext cx="6400800" cy="1584325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Karim Fizazi, MD, PhD</a:t>
            </a:r>
          </a:p>
          <a:p>
            <a:pPr eaLnBrk="1" hangingPunct="1"/>
            <a:r>
              <a:rPr lang="en-US" altLang="en-US" sz="2800" dirty="0" err="1"/>
              <a:t>Institut</a:t>
            </a:r>
            <a:r>
              <a:rPr lang="en-US" altLang="en-US" sz="2800" dirty="0"/>
              <a:t> Gustave </a:t>
            </a:r>
            <a:r>
              <a:rPr lang="en-US" altLang="en-US" sz="2800" dirty="0" err="1"/>
              <a:t>Roussy</a:t>
            </a:r>
            <a:endParaRPr lang="en-US" altLang="en-US" sz="2800" dirty="0"/>
          </a:p>
          <a:p>
            <a:pPr eaLnBrk="1" hangingPunct="1"/>
            <a:r>
              <a:rPr lang="en-US" altLang="en-US" sz="2800" dirty="0"/>
              <a:t>Villejuif, France</a:t>
            </a:r>
          </a:p>
        </p:txBody>
      </p:sp>
      <p:pic>
        <p:nvPicPr>
          <p:cNvPr id="390148" name="Picture 4" descr="Entree Sud-P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908551"/>
            <a:ext cx="4157662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49" name="Picture 6" descr="Logo gustave rous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61925"/>
            <a:ext cx="151288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295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Prof </a:t>
            </a:r>
            <a:r>
              <a:rPr lang="en-US" sz="3200" dirty="0" err="1">
                <a:solidFill>
                  <a:srgbClr val="0432FF"/>
                </a:solidFill>
              </a:rPr>
              <a:t>Fizazi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1420427"/>
              </p:ext>
            </p:extLst>
          </p:nvPr>
        </p:nvGraphicFramePr>
        <p:xfrm>
          <a:off x="1236095" y="1844824"/>
          <a:ext cx="9719807" cy="316835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1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4208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Arvinas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CureVac, Orion Corporation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73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Board/Committee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Lilly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97126"/>
                  </a:ext>
                </a:extLst>
              </a:tr>
              <a:tr h="138340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(with My Institution)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 Accelerator Applications, Amgen Inc, Astellas, AstraZeneca Pharmaceuticals LP, Bayer HealthCare Pharmaceuticals, Clovis Oncology, Daiichi Sankyo Inc, Janssen Biotech Inc, Merck Sharp &amp; Dohme LLC, Novartis, Pfizer Inc, Sanofi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78663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277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" y="1613618"/>
            <a:ext cx="5472113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Title 1"/>
          <p:cNvSpPr>
            <a:spLocks noGrp="1" noChangeArrowheads="1"/>
          </p:cNvSpPr>
          <p:nvPr>
            <p:ph type="title"/>
          </p:nvPr>
        </p:nvSpPr>
        <p:spPr>
          <a:xfrm>
            <a:off x="432682" y="90625"/>
            <a:ext cx="11454517" cy="1324552"/>
          </a:xfrm>
        </p:spPr>
        <p:txBody>
          <a:bodyPr anchor="t"/>
          <a:lstStyle/>
          <a:p>
            <a:r>
              <a:rPr lang="en-US" altLang="en-US" sz="41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CHAARTED and STAMPEDE: Lower OS benefit of docetaxel in long-term analysis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7588" y="3108037"/>
            <a:ext cx="2089150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7029" name="ZoneTexte 6"/>
          <p:cNvSpPr txBox="1">
            <a:spLocks noChangeArrowheads="1"/>
          </p:cNvSpPr>
          <p:nvPr/>
        </p:nvSpPr>
        <p:spPr bwMode="auto">
          <a:xfrm>
            <a:off x="1336821" y="6308725"/>
            <a:ext cx="371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Kyriakopoulos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CE, J Clin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Oncol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2018</a:t>
            </a:r>
          </a:p>
        </p:txBody>
      </p:sp>
      <p:pic>
        <p:nvPicPr>
          <p:cNvPr id="6" name="Picture 6" descr="S:\Stampede_Stats\Data\2018_07_13\analysis\graphs\KM_deathlfu_AC_M1_F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0"/>
          <a:stretch>
            <a:fillRect/>
          </a:stretch>
        </p:blipFill>
        <p:spPr bwMode="auto">
          <a:xfrm>
            <a:off x="5775471" y="1600046"/>
            <a:ext cx="5965620" cy="438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8897937" y="1579564"/>
            <a:ext cx="1807007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HR	0.81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95% CI 0.69 – 0.95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 =  0.009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Non-PH	0.016</a:t>
            </a:r>
          </a:p>
        </p:txBody>
      </p:sp>
      <p:sp>
        <p:nvSpPr>
          <p:cNvPr id="8" name="ZoneTexte 2"/>
          <p:cNvSpPr txBox="1">
            <a:spLocks noChangeArrowheads="1"/>
          </p:cNvSpPr>
          <p:nvPr/>
        </p:nvSpPr>
        <p:spPr bwMode="auto">
          <a:xfrm>
            <a:off x="7729538" y="6258354"/>
            <a:ext cx="2722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Clarke N, Ann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Oncol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8897936" y="1579564"/>
            <a:ext cx="1807007" cy="293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73730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10"/>
          <p:cNvGrpSpPr/>
          <p:nvPr/>
        </p:nvGrpSpPr>
        <p:grpSpPr>
          <a:xfrm>
            <a:off x="1200823" y="1218121"/>
            <a:ext cx="8959120" cy="3523695"/>
            <a:chOff x="2772825" y="699542"/>
            <a:chExt cx="6719340" cy="2642772"/>
          </a:xfrm>
        </p:grpSpPr>
        <p:pic>
          <p:nvPicPr>
            <p:cNvPr id="6" name="Imagen 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825" y="1087820"/>
              <a:ext cx="3239334" cy="2254494"/>
            </a:xfrm>
            <a:prstGeom prst="rect">
              <a:avLst/>
            </a:prstGeom>
          </p:spPr>
        </p:pic>
        <p:pic>
          <p:nvPicPr>
            <p:cNvPr id="7" name="Imagen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212528" y="1087820"/>
              <a:ext cx="3279637" cy="2242792"/>
            </a:xfrm>
            <a:prstGeom prst="rect">
              <a:avLst/>
            </a:prstGeom>
          </p:spPr>
        </p:pic>
        <p:sp>
          <p:nvSpPr>
            <p:cNvPr id="8" name="CuadroTexto 8"/>
            <p:cNvSpPr txBox="1"/>
            <p:nvPr/>
          </p:nvSpPr>
          <p:spPr>
            <a:xfrm>
              <a:off x="4116929" y="699542"/>
              <a:ext cx="105581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54C96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LATITUDE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7594193" y="705347"/>
              <a:ext cx="11772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54C96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STAMPEDE</a:t>
              </a:r>
            </a:p>
          </p:txBody>
        </p:sp>
      </p:grpSp>
      <p:graphicFrame>
        <p:nvGraphicFramePr>
          <p:cNvPr id="12" name="Tabla 7"/>
          <p:cNvGraphicFramePr>
            <a:graphicFrameLocks noGrp="1"/>
          </p:cNvGraphicFramePr>
          <p:nvPr/>
        </p:nvGraphicFramePr>
        <p:xfrm>
          <a:off x="583655" y="5146825"/>
          <a:ext cx="8064895" cy="1097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44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6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solidFill>
                            <a:srgbClr val="FFFFFF"/>
                          </a:solidFill>
                        </a:rPr>
                        <a:t>Study</a:t>
                      </a:r>
                      <a:endParaRPr lang="es-ES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err="1">
                          <a:solidFill>
                            <a:srgbClr val="FFFFFF"/>
                          </a:solidFill>
                        </a:rPr>
                        <a:t>Follow</a:t>
                      </a:r>
                      <a:r>
                        <a:rPr lang="es-ES" sz="1600" b="1" baseline="0" dirty="0">
                          <a:solidFill>
                            <a:srgbClr val="FFFFFF"/>
                          </a:solidFill>
                        </a:rPr>
                        <a:t> up</a:t>
                      </a:r>
                      <a:endParaRPr lang="es-ES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rgbClr val="FFFFFF"/>
                          </a:solidFill>
                        </a:rPr>
                        <a:t>OS abiraterone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rgbClr val="FFFFFF"/>
                          </a:solidFill>
                        </a:rPr>
                        <a:t>HR OS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rgbClr val="FFFFFF"/>
                          </a:solidFill>
                        </a:rPr>
                        <a:t>95% CI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s-ES" sz="1600" dirty="0"/>
                        <a:t>LATITUDE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1199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52 </a:t>
                      </a:r>
                      <a:r>
                        <a:rPr lang="es-ES" sz="1600" dirty="0" err="1"/>
                        <a:t>mo</a:t>
                      </a:r>
                      <a:endParaRPr lang="es-ES" sz="16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53.3 </a:t>
                      </a:r>
                      <a:r>
                        <a:rPr lang="es-ES" sz="1600" dirty="0" err="1"/>
                        <a:t>mo</a:t>
                      </a:r>
                      <a:endParaRPr lang="es-ES" sz="16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0.66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0.56-0.78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s-ES" sz="1600" dirty="0"/>
                        <a:t>STAMPEDE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1003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72 </a:t>
                      </a:r>
                      <a:r>
                        <a:rPr lang="es-ES" sz="1600" dirty="0" err="1"/>
                        <a:t>mo</a:t>
                      </a:r>
                      <a:endParaRPr lang="es-ES" sz="16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/>
                        <a:t>79 </a:t>
                      </a:r>
                      <a:r>
                        <a:rPr lang="es-ES" sz="1600" b="0" dirty="0" err="1"/>
                        <a:t>mo</a:t>
                      </a:r>
                      <a:endParaRPr lang="es-ES" sz="1600" b="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/>
                        <a:t>0.60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0.50-0.71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 4"/>
          <p:cNvSpPr/>
          <p:nvPr/>
        </p:nvSpPr>
        <p:spPr>
          <a:xfrm>
            <a:off x="8727943" y="6367177"/>
            <a:ext cx="3360373" cy="42075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Fizazi</a:t>
            </a:r>
            <a:r>
              <a:rPr kumimoji="0" lang="ca-E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K, et al. </a:t>
            </a:r>
            <a:r>
              <a:rPr kumimoji="0" lang="it-IT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</a:t>
            </a:r>
            <a:r>
              <a:rPr kumimoji="0" lang="it-IT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it-IT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2019; 20: 686-700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James ND, et al. Ann </a:t>
            </a:r>
            <a:r>
              <a:rPr kumimoji="0" lang="nb-NO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nb-NO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2020; 31 (suppl_4): S507-S549</a:t>
            </a:r>
            <a:endParaRPr kumimoji="0" lang="ca-ES" sz="10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678" y="4726213"/>
            <a:ext cx="1930997" cy="161302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57012" y="-109046"/>
            <a:ext cx="6927272" cy="1439862"/>
          </a:xfrm>
        </p:spPr>
        <p:txBody>
          <a:bodyPr>
            <a:normAutofit/>
          </a:bodyPr>
          <a:lstStyle/>
          <a:p>
            <a:pPr algn="ctr"/>
            <a:r>
              <a:rPr lang="en-US" altLang="fr-FR" sz="32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Long-term follow-up confirms </a:t>
            </a:r>
            <a:br>
              <a:rPr lang="en-US" altLang="fr-FR" sz="32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fr-FR" sz="32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OS benefit with  </a:t>
            </a:r>
            <a:r>
              <a:rPr lang="en-US" altLang="fr-FR" sz="3200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Abiraterone</a:t>
            </a:r>
            <a:r>
              <a:rPr lang="en-US" altLang="fr-FR" sz="32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in </a:t>
            </a:r>
            <a:r>
              <a:rPr lang="en-US" altLang="fr-FR" sz="3200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mCSPC</a:t>
            </a:r>
            <a:endParaRPr lang="en-US" altLang="fr-FR" sz="32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064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ADT + ARPI &gt; ADT in M1 CSPC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359" y="2431543"/>
            <a:ext cx="3540968" cy="224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9242432" y="6417855"/>
            <a:ext cx="2543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 K, J Clin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Oncol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2021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52" y="2410690"/>
            <a:ext cx="3717872" cy="245687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56146" y="6414223"/>
            <a:ext cx="195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Davis I, NEJM 2019</a:t>
            </a:r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42B3BB59-C672-494A-B46F-0D7ED5972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57" y="2535378"/>
            <a:ext cx="3871667" cy="2140458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5061527" y="6418410"/>
            <a:ext cx="255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Armstrong A, ESMO 2021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76259" y="1911927"/>
            <a:ext cx="261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ENZAMET (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Enzalutamide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5103491" y="1911927"/>
            <a:ext cx="242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ARCHES (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Enzalutamide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9158266" y="1911927"/>
            <a:ext cx="217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TITAN (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Apalutamide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9921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2177329"/>
            <a:ext cx="10972800" cy="1979035"/>
          </a:xfrm>
        </p:spPr>
        <p:txBody>
          <a:bodyPr/>
          <a:lstStyle/>
          <a:p>
            <a:r>
              <a:rPr lang="fr-FR" dirty="0" err="1"/>
              <a:t>Should</a:t>
            </a:r>
            <a:r>
              <a:rPr lang="fr-FR" dirty="0"/>
              <a:t> the </a:t>
            </a:r>
            <a:r>
              <a:rPr lang="fr-FR" dirty="0" err="1"/>
              <a:t>systemic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 </a:t>
            </a:r>
            <a:r>
              <a:rPr lang="fr-FR" dirty="0" err="1"/>
              <a:t>differ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timing and </a:t>
            </a:r>
            <a:r>
              <a:rPr lang="fr-FR" dirty="0" err="1"/>
              <a:t>metastatic</a:t>
            </a:r>
            <a:r>
              <a:rPr lang="fr-FR" dirty="0"/>
              <a:t> </a:t>
            </a:r>
            <a:r>
              <a:rPr lang="fr-FR" dirty="0" err="1"/>
              <a:t>burden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8736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9" y="0"/>
            <a:ext cx="8785225" cy="1143000"/>
          </a:xfrm>
        </p:spPr>
        <p:txBody>
          <a:bodyPr/>
          <a:lstStyle/>
          <a:p>
            <a:r>
              <a:rPr lang="fr-FR" sz="3600" dirty="0"/>
              <a:t>Timing and </a:t>
            </a:r>
            <a:r>
              <a:rPr lang="fr-FR" sz="3600" dirty="0" err="1"/>
              <a:t>burden</a:t>
            </a:r>
            <a:r>
              <a:rPr lang="fr-FR" sz="3600" dirty="0"/>
              <a:t> of </a:t>
            </a:r>
            <a:r>
              <a:rPr lang="fr-FR" sz="3600" dirty="0" err="1"/>
              <a:t>metastases</a:t>
            </a:r>
            <a:r>
              <a:rPr lang="fr-FR" sz="3600" dirty="0"/>
              <a:t> in M1 CSPC </a:t>
            </a:r>
          </a:p>
        </p:txBody>
      </p:sp>
      <p:pic>
        <p:nvPicPr>
          <p:cNvPr id="384003" name="Picture 3" descr="Xi'an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8165" y="3017587"/>
            <a:ext cx="3739852" cy="2500563"/>
          </a:xfrm>
          <a:prstGeom prst="rect">
            <a:avLst/>
          </a:prstGeom>
          <a:noFill/>
        </p:spPr>
      </p:pic>
      <p:grpSp>
        <p:nvGrpSpPr>
          <p:cNvPr id="384004" name="Group 4"/>
          <p:cNvGrpSpPr>
            <a:grpSpLocks/>
          </p:cNvGrpSpPr>
          <p:nvPr/>
        </p:nvGrpSpPr>
        <p:grpSpPr bwMode="auto">
          <a:xfrm>
            <a:off x="1863726" y="1125538"/>
            <a:ext cx="3673476" cy="2951162"/>
            <a:chOff x="214" y="709"/>
            <a:chExt cx="2314" cy="1859"/>
          </a:xfrm>
        </p:grpSpPr>
        <p:pic>
          <p:nvPicPr>
            <p:cNvPr id="384005" name="Picture 5" descr="imagesCA93P70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7" y="1162"/>
              <a:ext cx="1053" cy="1406"/>
            </a:xfrm>
            <a:prstGeom prst="rect">
              <a:avLst/>
            </a:prstGeom>
            <a:noFill/>
          </p:spPr>
        </p:pic>
        <p:sp>
          <p:nvSpPr>
            <p:cNvPr id="384006" name="Text Box 6"/>
            <p:cNvSpPr txBox="1">
              <a:spLocks noChangeArrowheads="1"/>
            </p:cNvSpPr>
            <p:nvPr/>
          </p:nvSpPr>
          <p:spPr bwMode="auto">
            <a:xfrm>
              <a:off x="214" y="709"/>
              <a:ext cx="94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De novo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 </a:t>
              </a: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burden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84007" name="Line 7"/>
            <p:cNvSpPr>
              <a:spLocks noChangeShapeType="1"/>
            </p:cNvSpPr>
            <p:nvPr/>
          </p:nvSpPr>
          <p:spPr bwMode="auto">
            <a:xfrm flipH="1" flipV="1">
              <a:off x="1429" y="1706"/>
              <a:ext cx="1099" cy="681"/>
            </a:xfrm>
            <a:prstGeom prst="line">
              <a:avLst/>
            </a:prstGeom>
            <a:noFill/>
            <a:ln w="38100">
              <a:pattFill prst="ltDnDiag">
                <a:fgClr>
                  <a:srgbClr val="009900"/>
                </a:fgClr>
                <a:bgClr>
                  <a:srgbClr val="FF0000"/>
                </a:bgClr>
              </a:patt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4008" name="Group 8"/>
          <p:cNvGrpSpPr>
            <a:grpSpLocks/>
          </p:cNvGrpSpPr>
          <p:nvPr/>
        </p:nvGrpSpPr>
        <p:grpSpPr bwMode="auto">
          <a:xfrm>
            <a:off x="6600827" y="1125539"/>
            <a:ext cx="3297238" cy="2894012"/>
            <a:chOff x="3198" y="709"/>
            <a:chExt cx="2077" cy="1823"/>
          </a:xfrm>
        </p:grpSpPr>
        <p:pic>
          <p:nvPicPr>
            <p:cNvPr id="384009" name="Picture 9" descr="imagesCAWT5XU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47" y="1137"/>
              <a:ext cx="928" cy="1395"/>
            </a:xfrm>
            <a:prstGeom prst="rect">
              <a:avLst/>
            </a:prstGeom>
            <a:noFill/>
          </p:spPr>
        </p:pic>
        <p:sp>
          <p:nvSpPr>
            <p:cNvPr id="384010" name="Text Box 10"/>
            <p:cNvSpPr txBox="1">
              <a:spLocks noChangeArrowheads="1"/>
            </p:cNvSpPr>
            <p:nvPr/>
          </p:nvSpPr>
          <p:spPr bwMode="auto">
            <a:xfrm>
              <a:off x="4288" y="709"/>
              <a:ext cx="97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De novo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</a:t>
              </a: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burden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84011" name="Line 11"/>
            <p:cNvSpPr>
              <a:spLocks noChangeShapeType="1"/>
            </p:cNvSpPr>
            <p:nvPr/>
          </p:nvSpPr>
          <p:spPr bwMode="auto">
            <a:xfrm flipV="1">
              <a:off x="3198" y="1570"/>
              <a:ext cx="1239" cy="530"/>
            </a:xfrm>
            <a:prstGeom prst="line">
              <a:avLst/>
            </a:prstGeom>
            <a:noFill/>
            <a:ln w="38100">
              <a:pattFill prst="lgConfetti">
                <a:fgClr>
                  <a:srgbClr val="009900"/>
                </a:fgClr>
                <a:bgClr>
                  <a:srgbClr val="FF0000"/>
                </a:bgClr>
              </a:patt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4012" name="Group 12"/>
          <p:cNvGrpSpPr>
            <a:grpSpLocks/>
          </p:cNvGrpSpPr>
          <p:nvPr/>
        </p:nvGrpSpPr>
        <p:grpSpPr bwMode="auto">
          <a:xfrm>
            <a:off x="1487487" y="4300538"/>
            <a:ext cx="3671888" cy="2368550"/>
            <a:chOff x="-23" y="2709"/>
            <a:chExt cx="2313" cy="1492"/>
          </a:xfrm>
        </p:grpSpPr>
        <p:pic>
          <p:nvPicPr>
            <p:cNvPr id="384013" name="Picture 13" descr="imagesCAK7RV0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" y="3103"/>
              <a:ext cx="1650" cy="1098"/>
            </a:xfrm>
            <a:prstGeom prst="rect">
              <a:avLst/>
            </a:prstGeom>
            <a:noFill/>
          </p:spPr>
        </p:pic>
        <p:sp>
          <p:nvSpPr>
            <p:cNvPr id="384014" name="Text Box 14"/>
            <p:cNvSpPr txBox="1">
              <a:spLocks noChangeArrowheads="1"/>
            </p:cNvSpPr>
            <p:nvPr/>
          </p:nvSpPr>
          <p:spPr bwMode="auto">
            <a:xfrm>
              <a:off x="-23" y="2709"/>
              <a:ext cx="97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Recurrence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 </a:t>
              </a: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burden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84015" name="Line 15"/>
            <p:cNvSpPr>
              <a:spLocks noChangeShapeType="1"/>
            </p:cNvSpPr>
            <p:nvPr/>
          </p:nvSpPr>
          <p:spPr bwMode="auto">
            <a:xfrm flipH="1">
              <a:off x="1156" y="2795"/>
              <a:ext cx="1134" cy="544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4016" name="Group 16"/>
          <p:cNvGrpSpPr>
            <a:grpSpLocks/>
          </p:cNvGrpSpPr>
          <p:nvPr/>
        </p:nvGrpSpPr>
        <p:grpSpPr bwMode="auto">
          <a:xfrm>
            <a:off x="6467475" y="4241802"/>
            <a:ext cx="3560763" cy="2571750"/>
            <a:chOff x="3114" y="2672"/>
            <a:chExt cx="2243" cy="1620"/>
          </a:xfrm>
        </p:grpSpPr>
        <p:pic>
          <p:nvPicPr>
            <p:cNvPr id="384017" name="Picture 17" descr="imagesCABQM88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73" y="3158"/>
              <a:ext cx="1284" cy="1134"/>
            </a:xfrm>
            <a:prstGeom prst="rect">
              <a:avLst/>
            </a:prstGeom>
            <a:noFill/>
          </p:spPr>
        </p:pic>
        <p:sp>
          <p:nvSpPr>
            <p:cNvPr id="384018" name="Text Box 18"/>
            <p:cNvSpPr txBox="1">
              <a:spLocks noChangeArrowheads="1"/>
            </p:cNvSpPr>
            <p:nvPr/>
          </p:nvSpPr>
          <p:spPr bwMode="auto">
            <a:xfrm>
              <a:off x="4369" y="2732"/>
              <a:ext cx="97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Recurrence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</a:t>
              </a: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burden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84019" name="Line 19"/>
            <p:cNvSpPr>
              <a:spLocks noChangeShapeType="1"/>
            </p:cNvSpPr>
            <p:nvPr/>
          </p:nvSpPr>
          <p:spPr bwMode="auto">
            <a:xfrm>
              <a:off x="3114" y="2672"/>
              <a:ext cx="1172" cy="66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4020" name="Text Box 20"/>
          <p:cNvSpPr txBox="1">
            <a:spLocks noChangeArrowheads="1"/>
          </p:cNvSpPr>
          <p:nvPr/>
        </p:nvSpPr>
        <p:spPr bwMode="auto">
          <a:xfrm>
            <a:off x="4552411" y="2227046"/>
            <a:ext cx="30187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M1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Castrate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-Sensitive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Prostate Cancer (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mCSPC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369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4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4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4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4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4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4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8470004" y="6164134"/>
            <a:ext cx="2021093" cy="533532"/>
          </a:xfrm>
        </p:spPr>
        <p:txBody>
          <a:bodyPr/>
          <a:lstStyle/>
          <a:p>
            <a:pPr algn="l">
              <a:spcAft>
                <a:spcPct val="0"/>
              </a:spcAft>
            </a:pPr>
            <a:endParaRPr lang="en-US" altLang="fr-FR" sz="1200" dirty="0"/>
          </a:p>
          <a:p>
            <a:pPr algn="l">
              <a:spcAft>
                <a:spcPct val="0"/>
              </a:spcAft>
            </a:pPr>
            <a:r>
              <a:rPr lang="en-US" altLang="fr-FR" sz="1400" dirty="0"/>
              <a:t>Gravis G, </a:t>
            </a:r>
            <a:r>
              <a:rPr lang="en-US" altLang="fr-FR" sz="1400" dirty="0" err="1"/>
              <a:t>Eur</a:t>
            </a:r>
            <a:r>
              <a:rPr lang="en-US" altLang="fr-FR" sz="1400" dirty="0"/>
              <a:t> </a:t>
            </a:r>
            <a:r>
              <a:rPr lang="en-US" altLang="fr-FR" sz="1400" dirty="0" err="1"/>
              <a:t>Urol</a:t>
            </a:r>
            <a:r>
              <a:rPr lang="en-US" altLang="fr-FR" sz="1400" dirty="0"/>
              <a:t> 2018</a:t>
            </a:r>
            <a:r>
              <a:rPr lang="fr-FR" altLang="fr-FR" sz="1400" dirty="0"/>
              <a:t> </a:t>
            </a:r>
          </a:p>
          <a:p>
            <a:pPr algn="l">
              <a:spcAft>
                <a:spcPct val="0"/>
              </a:spcAft>
            </a:pPr>
            <a:r>
              <a:rPr lang="en-US" altLang="fr-FR" sz="1400" dirty="0"/>
              <a:t>Francini E, Prostate 2018 </a:t>
            </a:r>
          </a:p>
        </p:txBody>
      </p:sp>
      <p:sp>
        <p:nvSpPr>
          <p:cNvPr id="274435" name="Titre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1143000"/>
          </a:xfrm>
        </p:spPr>
        <p:txBody>
          <a:bodyPr/>
          <a:lstStyle/>
          <a:p>
            <a:r>
              <a:rPr lang="fr-FR" altLang="fr-FR"/>
              <a:t>The outlier: </a:t>
            </a:r>
            <a:r>
              <a:rPr lang="fr-FR" altLang="fr-FR">
                <a:solidFill>
                  <a:srgbClr val="0070C0"/>
                </a:solidFill>
              </a:rPr>
              <a:t>M1 relapse </a:t>
            </a:r>
            <a:r>
              <a:rPr lang="fr-FR" altLang="fr-FR" u="sng">
                <a:solidFill>
                  <a:srgbClr val="0070C0"/>
                </a:solidFill>
              </a:rPr>
              <a:t>and</a:t>
            </a:r>
            <a:r>
              <a:rPr lang="fr-FR" altLang="fr-FR">
                <a:solidFill>
                  <a:srgbClr val="0070C0"/>
                </a:solidFill>
              </a:rPr>
              <a:t> oligo </a:t>
            </a:r>
          </a:p>
        </p:txBody>
      </p:sp>
      <p:pic>
        <p:nvPicPr>
          <p:cNvPr id="27443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28412" r="5222" b="16385"/>
          <a:stretch>
            <a:fillRect/>
          </a:stretch>
        </p:blipFill>
        <p:spPr bwMode="auto">
          <a:xfrm>
            <a:off x="1524000" y="1358900"/>
            <a:ext cx="9144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/>
          <p:cNvSpPr/>
          <p:nvPr/>
        </p:nvSpPr>
        <p:spPr>
          <a:xfrm>
            <a:off x="9480551" y="2276476"/>
            <a:ext cx="682625" cy="519113"/>
          </a:xfrm>
          <a:prstGeom prst="ellips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9480550" y="3119718"/>
            <a:ext cx="658983" cy="2086983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4759326" y="1125538"/>
            <a:ext cx="1768475" cy="190976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79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41040"/>
          </a:xfrm>
        </p:spPr>
        <p:txBody>
          <a:bodyPr/>
          <a:lstStyle/>
          <a:p>
            <a:r>
              <a:rPr lang="fr-FR" dirty="0" err="1"/>
              <a:t>Docetaxel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in </a:t>
            </a:r>
            <a:r>
              <a:rPr lang="fr-FR" dirty="0" err="1"/>
              <a:t>mCSPC</a:t>
            </a:r>
            <a:r>
              <a:rPr lang="fr-FR" dirty="0"/>
              <a:t>: Timing of </a:t>
            </a:r>
            <a:r>
              <a:rPr lang="fr-FR" dirty="0" err="1"/>
              <a:t>metastases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more important </a:t>
            </a:r>
            <a:r>
              <a:rPr lang="fr-FR" dirty="0" err="1"/>
              <a:t>than</a:t>
            </a:r>
            <a:r>
              <a:rPr lang="fr-FR" dirty="0"/>
              <a:t> « Volume »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C3775FAD-C690-4D54-843D-29028C44F74E}"/>
              </a:ext>
            </a:extLst>
          </p:cNvPr>
          <p:cNvGraphicFramePr>
            <a:graphicFrameLocks noGrp="1"/>
          </p:cNvGraphicFramePr>
          <p:nvPr/>
        </p:nvGraphicFramePr>
        <p:xfrm>
          <a:off x="982127" y="2115505"/>
          <a:ext cx="10227745" cy="3705621"/>
        </p:xfrm>
        <a:graphic>
          <a:graphicData uri="http://schemas.openxmlformats.org/drawingml/2006/table">
            <a:tbl>
              <a:tblPr firstRow="1" firstCol="1" bandRow="1"/>
              <a:tblGrid>
                <a:gridCol w="2461148">
                  <a:extLst>
                    <a:ext uri="{9D8B030D-6E8A-4147-A177-3AD203B41FA5}">
                      <a16:colId xmlns:a16="http://schemas.microsoft.com/office/drawing/2014/main" val="1292189499"/>
                    </a:ext>
                  </a:extLst>
                </a:gridCol>
                <a:gridCol w="1091682">
                  <a:extLst>
                    <a:ext uri="{9D8B030D-6E8A-4147-A177-3AD203B41FA5}">
                      <a16:colId xmlns:a16="http://schemas.microsoft.com/office/drawing/2014/main" val="2418378645"/>
                    </a:ext>
                  </a:extLst>
                </a:gridCol>
                <a:gridCol w="1485195">
                  <a:extLst>
                    <a:ext uri="{9D8B030D-6E8A-4147-A177-3AD203B41FA5}">
                      <a16:colId xmlns:a16="http://schemas.microsoft.com/office/drawing/2014/main" val="2801515698"/>
                    </a:ext>
                  </a:extLst>
                </a:gridCol>
                <a:gridCol w="1224968">
                  <a:extLst>
                    <a:ext uri="{9D8B030D-6E8A-4147-A177-3AD203B41FA5}">
                      <a16:colId xmlns:a16="http://schemas.microsoft.com/office/drawing/2014/main" val="2369115671"/>
                    </a:ext>
                  </a:extLst>
                </a:gridCol>
                <a:gridCol w="1066294">
                  <a:extLst>
                    <a:ext uri="{9D8B030D-6E8A-4147-A177-3AD203B41FA5}">
                      <a16:colId xmlns:a16="http://schemas.microsoft.com/office/drawing/2014/main" val="3251280514"/>
                    </a:ext>
                  </a:extLst>
                </a:gridCol>
                <a:gridCol w="1466154">
                  <a:extLst>
                    <a:ext uri="{9D8B030D-6E8A-4147-A177-3AD203B41FA5}">
                      <a16:colId xmlns:a16="http://schemas.microsoft.com/office/drawing/2014/main" val="1290393739"/>
                    </a:ext>
                  </a:extLst>
                </a:gridCol>
                <a:gridCol w="1432304">
                  <a:extLst>
                    <a:ext uri="{9D8B030D-6E8A-4147-A177-3AD203B41FA5}">
                      <a16:colId xmlns:a16="http://schemas.microsoft.com/office/drawing/2014/main" val="2112915547"/>
                    </a:ext>
                  </a:extLst>
                </a:gridCol>
              </a:tblGrid>
              <a:tr h="18909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Subgroup</a:t>
                      </a:r>
                      <a:endParaRPr lang="en-GB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D6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Progression free survival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D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Overall survival</a:t>
                      </a:r>
                      <a:endParaRPr lang="en-GB" dirty="0"/>
                    </a:p>
                  </a:txBody>
                  <a:tcPr marL="36195" marR="36195" marT="9525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D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795567"/>
                  </a:ext>
                </a:extLst>
              </a:tr>
              <a:tr h="60257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events/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D6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difference </a:t>
                      </a:r>
                      <a:br>
                        <a:rPr lang="en-GB" sz="16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6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(95% CI)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D6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Change from baseline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D6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Number of 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events/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patients</a:t>
                      </a:r>
                    </a:p>
                  </a:txBody>
                  <a:tcPr marL="36195" marR="36195" marT="9525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D6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difference </a:t>
                      </a:r>
                      <a:endParaRPr lang="en-GB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(95% CI)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D6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Change from baseline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994602"/>
                  </a:ext>
                </a:extLst>
              </a:tr>
              <a:tr h="238517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Disease volume x timing of diagnosis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982352"/>
                  </a:ext>
                </a:extLst>
              </a:tr>
              <a:tr h="2763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volume, metachronous</a:t>
                      </a:r>
                      <a:endParaRPr lang="en-GB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107/229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-1% (-15 to 12%)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48% to 47%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70/229</a:t>
                      </a:r>
                      <a:endParaRPr lang="en-GB" dirty="0"/>
                    </a:p>
                  </a:txBody>
                  <a:tcPr marL="36195" marR="36195" marT="9525" marB="0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 (-10 to 12%) 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72% to 72%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293208"/>
                  </a:ext>
                </a:extLst>
              </a:tr>
              <a:tr h="2763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volume, synchronous 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346/582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8% (1 to 15%)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37% to 45%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267/582</a:t>
                      </a:r>
                      <a:endParaRPr lang="en-GB" dirty="0"/>
                    </a:p>
                  </a:txBody>
                  <a:tcPr marL="36195" marR="36195" marT="9525" marB="0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8% (0 to 16%) 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52% to 60%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007830"/>
                  </a:ext>
                </a:extLst>
              </a:tr>
              <a:tr h="2763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volume, metachronous</a:t>
                      </a:r>
                      <a:endParaRPr lang="en-GB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92/132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11% (-2 to 24%)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14% to 25%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78/132</a:t>
                      </a:r>
                      <a:endParaRPr lang="en-GB" dirty="0"/>
                    </a:p>
                  </a:txBody>
                  <a:tcPr marL="36195" marR="36195" marT="9525" marB="0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 (-1 to 26%) 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28% to 38%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670353"/>
                  </a:ext>
                </a:extLst>
              </a:tr>
              <a:tr h="2763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volume, synchronous 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856/1044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12% (7 to 16%)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11% to 23%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736/1044</a:t>
                      </a:r>
                      <a:endParaRPr lang="en-GB" dirty="0"/>
                    </a:p>
                  </a:txBody>
                  <a:tcPr marL="36195" marR="36195" marT="9525" marB="0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12% (7 to 18%) 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26% to 39%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358996"/>
                  </a:ext>
                </a:extLst>
              </a:tr>
              <a:tr h="238517">
                <a:tc grid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Disease volume x clinical T stage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869796"/>
                  </a:ext>
                </a:extLst>
              </a:tr>
              <a:tr h="2763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volume, </a:t>
                      </a:r>
                      <a:r>
                        <a:rPr lang="en-GB" sz="160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</a:t>
                      </a: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-stage 1-3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302/569</a:t>
                      </a: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 (-2 to 12%)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41% to 46%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225/569</a:t>
                      </a:r>
                      <a:endParaRPr lang="en-GB" dirty="0"/>
                    </a:p>
                  </a:txBody>
                  <a:tcPr marL="36195" marR="36195" marT="9525" marB="0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4% (-3 to 11%) 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58% to 62%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222244"/>
                  </a:ext>
                </a:extLst>
              </a:tr>
              <a:tr h="2763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volume, </a:t>
                      </a:r>
                      <a:r>
                        <a:rPr lang="en-GB" sz="160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</a:t>
                      </a: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-stage 4</a:t>
                      </a: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61/85</a:t>
                      </a: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(-6</a:t>
                      </a: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29%)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24% to 36%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51/85</a:t>
                      </a:r>
                      <a:endParaRPr lang="en-GB" dirty="0"/>
                    </a:p>
                  </a:txBody>
                  <a:tcPr marL="36195" marR="36195" marT="9525" marB="0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16% (-3 to 36%) 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38% to 54%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290019"/>
                  </a:ext>
                </a:extLst>
              </a:tr>
              <a:tr h="2763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volume, </a:t>
                      </a:r>
                      <a:r>
                        <a:rPr lang="en-GB" sz="160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</a:t>
                      </a: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-stage 1-3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562/709</a:t>
                      </a: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8%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(4 to 13%)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14% to 22%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484/709</a:t>
                      </a:r>
                      <a:endParaRPr lang="en-GB" dirty="0"/>
                    </a:p>
                  </a:txBody>
                  <a:tcPr marL="36195" marR="36195" marT="9525" marB="0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6% (0 to 12%) 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29% to 35%</a:t>
                      </a:r>
                      <a:endParaRPr lang="en-GB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405944"/>
                  </a:ext>
                </a:extLst>
              </a:tr>
              <a:tr h="2237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volume, </a:t>
                      </a:r>
                      <a:r>
                        <a:rPr lang="en-GB" sz="1600" b="1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</a:t>
                      </a: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-stage 4 </a:t>
                      </a:r>
                      <a:endParaRPr lang="en-GB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157/192</a:t>
                      </a: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27% (17 to 37%)</a:t>
                      </a:r>
                      <a:endParaRPr lang="en-GB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8% to 35%</a:t>
                      </a:r>
                      <a:endParaRPr lang="en-GB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136/192</a:t>
                      </a:r>
                      <a:endParaRPr lang="en-GB" b="1" dirty="0"/>
                    </a:p>
                  </a:txBody>
                  <a:tcPr marL="36195" marR="36195" marT="9525" marB="0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35% (24 to 47%)</a:t>
                      </a:r>
                      <a:endParaRPr lang="en-GB" b="1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20% to 55%</a:t>
                      </a:r>
                      <a:endParaRPr lang="en-GB" b="1" dirty="0"/>
                    </a:p>
                  </a:txBody>
                  <a:tcPr marL="36195" marR="36195" marT="9525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354883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8927184" y="6319829"/>
            <a:ext cx="303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Vale C, ASCO 2022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5070)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127" y="3648173"/>
            <a:ext cx="2458657" cy="82013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08326" y="3648173"/>
            <a:ext cx="1476698" cy="82013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2126" y="3374797"/>
            <a:ext cx="2458657" cy="2733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8326" y="3381444"/>
            <a:ext cx="1476698" cy="266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5169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B67F14-0E74-46F0-BEBA-E8483CE5F1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6036" y="285837"/>
            <a:ext cx="7559964" cy="118775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GB" sz="3200" dirty="0"/>
              <a:t>Second generation ARPI active </a:t>
            </a:r>
          </a:p>
          <a:p>
            <a:pPr marL="0" indent="0" algn="ctr">
              <a:buNone/>
              <a:defRPr/>
            </a:pPr>
            <a:r>
              <a:rPr lang="en-GB" sz="3200" dirty="0"/>
              <a:t>regardless of M1 burden (mostly </a:t>
            </a:r>
            <a:r>
              <a:rPr lang="en-GB" sz="3200" i="1" u="sng" dirty="0"/>
              <a:t>de novo</a:t>
            </a:r>
            <a:r>
              <a:rPr lang="en-GB" sz="3200" dirty="0"/>
              <a:t> pts)</a:t>
            </a:r>
            <a:endParaRPr lang="x-none" sz="3200" dirty="0"/>
          </a:p>
        </p:txBody>
      </p:sp>
      <p:pic>
        <p:nvPicPr>
          <p:cNvPr id="2621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91" y="2095499"/>
            <a:ext cx="4980059" cy="361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5" y="2095499"/>
            <a:ext cx="4978196" cy="361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14564" y="3538538"/>
            <a:ext cx="1874837" cy="539750"/>
          </a:xfrm>
          <a:prstGeom prst="rect">
            <a:avLst/>
          </a:prstGeom>
          <a:solidFill>
            <a:srgbClr val="418E97"/>
          </a:solidFill>
        </p:spPr>
        <p:txBody>
          <a:bodyPr>
            <a:spAutoFit/>
          </a:bodyPr>
          <a:lstStyle/>
          <a:p>
            <a:pPr marL="0" marR="0" lvl="0" indent="0" algn="l" defTabSz="60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HR 0.55 (0.41-0.76)</a:t>
            </a:r>
          </a:p>
          <a:p>
            <a:pPr marL="0" marR="0" lvl="0" indent="0" algn="l" defTabSz="60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p=0.00001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5681" y="3714130"/>
            <a:ext cx="1905000" cy="539750"/>
          </a:xfrm>
          <a:prstGeom prst="rect">
            <a:avLst/>
          </a:prstGeom>
          <a:solidFill>
            <a:srgbClr val="418E97"/>
          </a:solidFill>
        </p:spPr>
        <p:txBody>
          <a:bodyPr>
            <a:spAutoFit/>
          </a:bodyPr>
          <a:lstStyle/>
          <a:p>
            <a:pPr marL="0" marR="0" lvl="0" indent="0" algn="l" defTabSz="60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HR 0.54 (0.43-0.69)</a:t>
            </a:r>
          </a:p>
          <a:p>
            <a:pPr marL="0" marR="0" lvl="0" indent="0" algn="l" defTabSz="60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P&lt;0.00001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8455" y="5720918"/>
            <a:ext cx="1874837" cy="539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60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HR 0.66 (0.44-0.98)</a:t>
            </a:r>
          </a:p>
          <a:p>
            <a:pPr marL="0" marR="0" lvl="0" indent="0" algn="l" defTabSz="60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p=0.041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6650" y="5674969"/>
            <a:ext cx="1874838" cy="539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60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HR 0.54 (0.41-0.70)</a:t>
            </a:r>
          </a:p>
          <a:p>
            <a:pPr marL="0" marR="0" lvl="0" indent="0" algn="l" defTabSz="60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P&lt;0.001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1726" y="1650577"/>
            <a:ext cx="155042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0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Low risk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00" y="1650577"/>
            <a:ext cx="16305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0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High risk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9559569" y="6389600"/>
            <a:ext cx="246856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James N, ESMO 2020</a:t>
            </a:r>
          </a:p>
        </p:txBody>
      </p:sp>
    </p:spTree>
    <p:extLst>
      <p:ext uri="{BB962C8B-B14F-4D97-AF65-F5344CB8AC3E}">
        <p14:creationId xmlns:p14="http://schemas.microsoft.com/office/powerpoint/2010/main" val="4013024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64369" y="653325"/>
            <a:ext cx="10972800" cy="1822017"/>
          </a:xfrm>
        </p:spPr>
        <p:txBody>
          <a:bodyPr/>
          <a:lstStyle/>
          <a:p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intensify</a:t>
            </a:r>
            <a:r>
              <a:rPr lang="fr-FR" dirty="0"/>
              <a:t> </a:t>
            </a:r>
            <a:r>
              <a:rPr lang="fr-FR" dirty="0" err="1"/>
              <a:t>even</a:t>
            </a:r>
            <a:r>
              <a:rPr lang="fr-FR" dirty="0"/>
              <a:t> more </a:t>
            </a:r>
            <a:r>
              <a:rPr lang="fr-FR" dirty="0" err="1"/>
              <a:t>systemic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 for men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mCSPC</a:t>
            </a:r>
            <a:r>
              <a:rPr lang="fr-FR" dirty="0"/>
              <a:t>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848534"/>
            <a:ext cx="4103688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22002" y="2783398"/>
            <a:ext cx="10657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Taxanes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Second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generation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pathway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inhibitors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playing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together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1815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itre 2"/>
          <p:cNvSpPr>
            <a:spLocks noGrp="1"/>
          </p:cNvSpPr>
          <p:nvPr>
            <p:ph type="ctrTitle"/>
          </p:nvPr>
        </p:nvSpPr>
        <p:spPr bwMode="auto">
          <a:xfrm>
            <a:off x="1545432" y="534989"/>
            <a:ext cx="7405687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Design of PEACE-1 (2x2)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179DBA-5F05-9F34-4AD8-12610EAD8460}"/>
              </a:ext>
            </a:extLst>
          </p:cNvPr>
          <p:cNvGrpSpPr/>
          <p:nvPr/>
        </p:nvGrpSpPr>
        <p:grpSpPr>
          <a:xfrm>
            <a:off x="1006184" y="1571946"/>
            <a:ext cx="10145231" cy="4191856"/>
            <a:chOff x="1881189" y="1870075"/>
            <a:chExt cx="8548687" cy="35321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1304DE-7977-470B-98A6-BF369DB4A40D}"/>
                </a:ext>
              </a:extLst>
            </p:cNvPr>
            <p:cNvSpPr/>
            <p:nvPr/>
          </p:nvSpPr>
          <p:spPr>
            <a:xfrm>
              <a:off x="1881189" y="1870075"/>
              <a:ext cx="8548687" cy="3532188"/>
            </a:xfrm>
            <a:prstGeom prst="rect">
              <a:avLst/>
            </a:prstGeom>
            <a:solidFill>
              <a:srgbClr val="C9EE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8000" tIns="72000" rIns="108000" bIns="72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76A9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Freeform 35">
              <a:extLst>
                <a:ext uri="{FF2B5EF4-FFF2-40B4-BE49-F238E27FC236}">
                  <a16:creationId xmlns:a16="http://schemas.microsoft.com/office/drawing/2014/main" id="{A8FA5ADC-7CA6-45A5-AA58-6CC1BA73A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576" y="2005013"/>
              <a:ext cx="3254375" cy="3230562"/>
            </a:xfrm>
            <a:prstGeom prst="rect">
              <a:avLst/>
            </a:prstGeom>
            <a:solidFill>
              <a:srgbClr val="00457C">
                <a:lumMod val="75000"/>
              </a:srgbClr>
            </a:solidFill>
            <a:ln w="12700"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sng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Key Eligibility Criteria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1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De novo </a:t>
              </a:r>
              <a:r>
                <a:rPr kumimoji="0" lang="en-US" alt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mCSPC</a:t>
              </a:r>
              <a:endParaRPr kumimoji="0" lang="en-US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Distant metastatic disease by ≥ 1 lesion on bone scan and/or CT scan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ECOG PS 0 -2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sng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On-Study Requirement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Continuous ADT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sng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Permitted</a:t>
              </a:r>
              <a:endParaRPr kumimoji="0" lang="en-US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ADT ≤ 3 </a:t>
              </a:r>
              <a:r>
                <a:rPr kumimoji="0" lang="en-US" alt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months</a:t>
              </a:r>
              <a:endParaRPr kumimoji="0" lang="en-US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300" b="1" i="0" u="sng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</a:br>
              <a:r>
                <a:rPr kumimoji="0" lang="en-US" altLang="en-US" sz="1300" b="1" i="0" u="sng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Stratification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ECOG PS (0 vs 1-2)</a:t>
              </a:r>
              <a:endParaRPr kumimoji="0" lang="en-US" alt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Metastatic sites (LN vs bone vs visceral)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Type of castration (</a:t>
              </a:r>
              <a:r>
                <a:rPr kumimoji="0" lang="en-US" alt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orchidectomy</a:t>
              </a:r>
              <a:r>
                <a:rPr kumimoji="0" lang="en-US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 vs LHRH agonist vs LHRH antagonist)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D</a:t>
              </a:r>
              <a:r>
                <a:rPr kumimoji="0" lang="en-US" alt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ocetaxel</a:t>
              </a:r>
              <a:r>
                <a:rPr kumimoji="0" lang="en-US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 (yes vs no)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TextBox 41">
              <a:extLst>
                <a:ext uri="{FF2B5EF4-FFF2-40B4-BE49-F238E27FC236}">
                  <a16:creationId xmlns:a16="http://schemas.microsoft.com/office/drawing/2014/main" id="{8ADC7820-5EFE-4791-B2F6-9C0336DAE0AD}"/>
                </a:ext>
              </a:extLst>
            </p:cNvPr>
            <p:cNvSpPr txBox="1"/>
            <p:nvPr/>
          </p:nvSpPr>
          <p:spPr>
            <a:xfrm>
              <a:off x="6116638" y="3987800"/>
              <a:ext cx="684212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 = 1173</a:t>
              </a:r>
            </a:p>
          </p:txBody>
        </p:sp>
        <p:sp>
          <p:nvSpPr>
            <p:cNvPr id="11" name="TextBox 44">
              <a:extLst>
                <a:ext uri="{FF2B5EF4-FFF2-40B4-BE49-F238E27FC236}">
                  <a16:creationId xmlns:a16="http://schemas.microsoft.com/office/drawing/2014/main" id="{F3717AFA-F636-441B-92A2-5ED3FD3AE448}"/>
                </a:ext>
              </a:extLst>
            </p:cNvPr>
            <p:cNvSpPr txBox="1"/>
            <p:nvPr/>
          </p:nvSpPr>
          <p:spPr>
            <a:xfrm>
              <a:off x="5902326" y="5092700"/>
              <a:ext cx="4518025" cy="2619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ECOG PS, Eastern Cooperative Oncology Group performance status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3FDC45-24C8-44B5-80B3-AB1A09E39EFA}"/>
                </a:ext>
              </a:extLst>
            </p:cNvPr>
            <p:cNvSpPr/>
            <p:nvPr/>
          </p:nvSpPr>
          <p:spPr>
            <a:xfrm>
              <a:off x="5608638" y="2062164"/>
              <a:ext cx="1890712" cy="3079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Nov 2013 – Dec 2018</a:t>
              </a:r>
            </a:p>
          </p:txBody>
        </p:sp>
        <p:cxnSp>
          <p:nvCxnSpPr>
            <p:cNvPr id="288776" name="Straight Arrow Connector 11"/>
            <p:cNvCxnSpPr>
              <a:cxnSpLocks/>
            </p:cNvCxnSpPr>
            <p:nvPr/>
          </p:nvCxnSpPr>
          <p:spPr bwMode="auto">
            <a:xfrm>
              <a:off x="5462588" y="3622675"/>
              <a:ext cx="233362" cy="0"/>
            </a:xfrm>
            <a:prstGeom prst="straightConnector1">
              <a:avLst/>
            </a:prstGeom>
            <a:noFill/>
            <a:ln w="38100" algn="ctr">
              <a:solidFill>
                <a:srgbClr val="091A34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Freeform 42">
              <a:extLst>
                <a:ext uri="{FF2B5EF4-FFF2-40B4-BE49-F238E27FC236}">
                  <a16:creationId xmlns:a16="http://schemas.microsoft.com/office/drawing/2014/main" id="{DD1C8100-3D12-437A-B72C-316BB8922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425" y="3440114"/>
              <a:ext cx="1466850" cy="365125"/>
            </a:xfrm>
            <a:prstGeom prst="rect">
              <a:avLst/>
            </a:prstGeom>
            <a:solidFill>
              <a:srgbClr val="008764">
                <a:lumMod val="75000"/>
              </a:srgbClr>
            </a:solidFill>
            <a:ln w="12700">
              <a:noFill/>
            </a:ln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RANDOMIZATION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Arial"/>
                </a:rPr>
                <a:t>1:1:1:1</a:t>
              </a:r>
            </a:p>
          </p:txBody>
        </p:sp>
        <p:grpSp>
          <p:nvGrpSpPr>
            <p:cNvPr id="288778" name="Groupe 14"/>
            <p:cNvGrpSpPr>
              <a:grpSpLocks/>
            </p:cNvGrpSpPr>
            <p:nvPr/>
          </p:nvGrpSpPr>
          <p:grpSpPr bwMode="auto">
            <a:xfrm>
              <a:off x="8072438" y="2286000"/>
              <a:ext cx="1758950" cy="2700338"/>
              <a:chOff x="18144102" y="3570258"/>
              <a:chExt cx="4565085" cy="71977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BCA444A-EE75-4036-8EF4-8AA03C624572}"/>
                  </a:ext>
                </a:extLst>
              </p:cNvPr>
              <p:cNvSpPr/>
              <p:nvPr/>
            </p:nvSpPr>
            <p:spPr>
              <a:xfrm>
                <a:off x="18148221" y="5224770"/>
                <a:ext cx="4560966" cy="1785687"/>
              </a:xfrm>
              <a:prstGeom prst="rect">
                <a:avLst/>
              </a:prstGeom>
              <a:solidFill>
                <a:schemeClr val="accent6">
                  <a:lumMod val="50000"/>
                  <a:lumOff val="50000"/>
                </a:schemeClr>
              </a:solidFill>
              <a:ln w="12700">
                <a:noFill/>
              </a:ln>
            </p:spPr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  <a:t>SOC+Abiraterone</a:t>
                </a:r>
                <a:br>
                  <a:rPr kumimoji="0" lang="en-US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</a:br>
                <a:r>
                  <a:rPr kumimoji="0" lang="en-US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  <a:t>(n = 292)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37A5ABC-056F-46FE-A1CF-4E6C9DC8B21A}"/>
                  </a:ext>
                </a:extLst>
              </p:cNvPr>
              <p:cNvSpPr/>
              <p:nvPr/>
            </p:nvSpPr>
            <p:spPr>
              <a:xfrm>
                <a:off x="18148221" y="7310891"/>
                <a:ext cx="4560966" cy="1349845"/>
              </a:xfrm>
              <a:prstGeom prst="rect">
                <a:avLst/>
              </a:prstGeom>
              <a:solidFill>
                <a:srgbClr val="C00000"/>
              </a:solidFill>
              <a:ln w="12700">
                <a:noFill/>
              </a:ln>
            </p:spPr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  <a:t>SOC+Radiotherapy</a:t>
                </a:r>
                <a:br>
                  <a:rPr kumimoji="0" lang="sv-SE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</a:br>
                <a:r>
                  <a:rPr kumimoji="0" lang="sv-SE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  <a:t>(n = 293)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BCA444A-EE75-4036-8EF4-8AA03C624572}"/>
                  </a:ext>
                </a:extLst>
              </p:cNvPr>
              <p:cNvSpPr/>
              <p:nvPr/>
            </p:nvSpPr>
            <p:spPr>
              <a:xfrm>
                <a:off x="18144102" y="8982328"/>
                <a:ext cx="4560964" cy="1785687"/>
              </a:xfrm>
              <a:prstGeom prst="rect">
                <a:avLst/>
              </a:prstGeom>
              <a:solidFill>
                <a:srgbClr val="7030A0"/>
              </a:solidFill>
              <a:ln w="12700">
                <a:noFill/>
              </a:ln>
            </p:spPr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  <a:t>SOC+Abiraterone</a:t>
                </a:r>
                <a:r>
                  <a:rPr kumimoji="0" lang="en-US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  <a:t>+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  <a:t>Radiotherapy </a:t>
                </a:r>
                <a:br>
                  <a:rPr kumimoji="0" lang="en-US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</a:br>
                <a:r>
                  <a:rPr kumimoji="0" lang="en-US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  <a:t>(n = 292)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37A5ABC-056F-46FE-A1CF-4E6C9DC8B21A}"/>
                  </a:ext>
                </a:extLst>
              </p:cNvPr>
              <p:cNvSpPr/>
              <p:nvPr/>
            </p:nvSpPr>
            <p:spPr>
              <a:xfrm>
                <a:off x="18144102" y="3570258"/>
                <a:ext cx="4560964" cy="134984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noFill/>
              </a:ln>
            </p:spPr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  <a:t>SOC</a:t>
                </a:r>
                <a:br>
                  <a:rPr kumimoji="0" lang="sv-SE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</a:br>
                <a:r>
                  <a:rPr kumimoji="0" lang="sv-SE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Arial"/>
                  </a:rPr>
                  <a:t>(n = 296)</a:t>
                </a:r>
              </a:p>
            </p:txBody>
          </p:sp>
        </p:grpSp>
        <p:grpSp>
          <p:nvGrpSpPr>
            <p:cNvPr id="288779" name="Groupe 15"/>
            <p:cNvGrpSpPr>
              <a:grpSpLocks/>
            </p:cNvGrpSpPr>
            <p:nvPr/>
          </p:nvGrpSpPr>
          <p:grpSpPr bwMode="auto">
            <a:xfrm>
              <a:off x="7456488" y="2538413"/>
              <a:ext cx="482600" cy="2112962"/>
              <a:chOff x="16750362" y="4240916"/>
              <a:chExt cx="1251794" cy="5633320"/>
            </a:xfrm>
          </p:grpSpPr>
          <p:cxnSp>
            <p:nvCxnSpPr>
              <p:cNvPr id="288782" name="Connector: Elbow 30"/>
              <p:cNvCxnSpPr>
                <a:cxnSpLocks/>
              </p:cNvCxnSpPr>
              <p:nvPr/>
            </p:nvCxnSpPr>
            <p:spPr bwMode="auto">
              <a:xfrm flipV="1">
                <a:off x="16750362" y="6117193"/>
                <a:ext cx="1251435" cy="1003277"/>
              </a:xfrm>
              <a:prstGeom prst="bentConnector3">
                <a:avLst>
                  <a:gd name="adj1" fmla="val 50000"/>
                </a:avLst>
              </a:prstGeom>
              <a:noFill/>
              <a:ln w="38100" algn="ctr">
                <a:solidFill>
                  <a:srgbClr val="091A34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8783" name="Connector: Elbow 31"/>
              <p:cNvCxnSpPr>
                <a:cxnSpLocks/>
              </p:cNvCxnSpPr>
              <p:nvPr/>
            </p:nvCxnSpPr>
            <p:spPr bwMode="auto">
              <a:xfrm>
                <a:off x="16750721" y="7130522"/>
                <a:ext cx="1251435" cy="948660"/>
              </a:xfrm>
              <a:prstGeom prst="bentConnector3">
                <a:avLst>
                  <a:gd name="adj1" fmla="val 50000"/>
                </a:avLst>
              </a:prstGeom>
              <a:noFill/>
              <a:ln w="38100" algn="ctr">
                <a:solidFill>
                  <a:srgbClr val="091A34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8784" name="Straight Arrow Connector 11"/>
              <p:cNvCxnSpPr>
                <a:cxnSpLocks/>
              </p:cNvCxnSpPr>
              <p:nvPr/>
            </p:nvCxnSpPr>
            <p:spPr bwMode="auto">
              <a:xfrm>
                <a:off x="17395618" y="4244595"/>
                <a:ext cx="606538" cy="0"/>
              </a:xfrm>
              <a:prstGeom prst="straightConnector1">
                <a:avLst/>
              </a:prstGeom>
              <a:noFill/>
              <a:ln w="38100" algn="ctr">
                <a:solidFill>
                  <a:srgbClr val="091A34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8785" name="Straight Arrow Connector 11"/>
              <p:cNvCxnSpPr>
                <a:cxnSpLocks/>
              </p:cNvCxnSpPr>
              <p:nvPr/>
            </p:nvCxnSpPr>
            <p:spPr bwMode="auto">
              <a:xfrm>
                <a:off x="17376079" y="9874236"/>
                <a:ext cx="606538" cy="0"/>
              </a:xfrm>
              <a:prstGeom prst="straightConnector1">
                <a:avLst/>
              </a:prstGeom>
              <a:noFill/>
              <a:ln w="38100" algn="ctr">
                <a:solidFill>
                  <a:srgbClr val="091A34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Connecteur droit 20"/>
              <p:cNvCxnSpPr/>
              <p:nvPr/>
            </p:nvCxnSpPr>
            <p:spPr>
              <a:xfrm flipV="1">
                <a:off x="17376259" y="4240916"/>
                <a:ext cx="0" cy="18749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>
                <a:off x="17376259" y="8079699"/>
                <a:ext cx="0" cy="179453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8780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1" y="375444"/>
            <a:ext cx="78422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81" name="Espace réservé du texte 5"/>
          <p:cNvSpPr>
            <a:spLocks noGrp="1"/>
          </p:cNvSpPr>
          <p:nvPr>
            <p:ph type="body" idx="12"/>
          </p:nvPr>
        </p:nvSpPr>
        <p:spPr bwMode="auto">
          <a:xfrm>
            <a:off x="3416300" y="6248401"/>
            <a:ext cx="2400300" cy="176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325"/>
              </a:spcBef>
              <a:spcAft>
                <a:spcPct val="0"/>
              </a:spcAft>
            </a:pPr>
            <a:r>
              <a:rPr lang="fr-FR" altLang="fr-FR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Karim Fizazi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4D480-8AEA-E095-7434-76110588647B}"/>
              </a:ext>
            </a:extLst>
          </p:cNvPr>
          <p:cNvSpPr txBox="1"/>
          <p:nvPr/>
        </p:nvSpPr>
        <p:spPr>
          <a:xfrm>
            <a:off x="7128769" y="6248401"/>
            <a:ext cx="4687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56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McKay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5977290"/>
              </p:ext>
            </p:extLst>
          </p:nvPr>
        </p:nvGraphicFramePr>
        <p:xfrm>
          <a:off x="1236095" y="1412777"/>
          <a:ext cx="9719807" cy="338437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1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22272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Aveo Pharmaceuticals, Bayer HealthCare Pharmaceuticals, Bristol Myers Squibb, Caris Life Sciences,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Dendreon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 Inc,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Exelixis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Johnson &amp; Johnson Pharmaceuticals, Lilly, Merck,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Myovant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Sciences, Novartis, Pfizer Inc, Sanofi,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Seagen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Sorrento Therapeutics,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Telix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 Limited, Tempus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2103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Exelixis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Oncternal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Tempus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9712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1835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10021824" y="6465232"/>
            <a:ext cx="205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Fizazi K, Lancet 2022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40545"/>
            <a:ext cx="5757831" cy="477118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65176" y="173490"/>
            <a:ext cx="9691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PEACE-1: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ADT+Docetaxel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+Abiraterone &gt;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ADT+Docetaxel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026" y="1131628"/>
            <a:ext cx="4007014" cy="478901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719464" y="1131627"/>
            <a:ext cx="301122" cy="295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8252080" y="2888672"/>
            <a:ext cx="3763088" cy="274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567" y="1140545"/>
            <a:ext cx="3994742" cy="4789019"/>
          </a:xfrm>
          <a:prstGeom prst="rect">
            <a:avLst/>
          </a:prstGeom>
        </p:spPr>
      </p:pic>
      <p:pic>
        <p:nvPicPr>
          <p:cNvPr id="12" name="Immagine 13"/>
          <p:cNvPicPr>
            <a:picLocks noChangeAspect="1"/>
          </p:cNvPicPr>
          <p:nvPr/>
        </p:nvPicPr>
        <p:blipFill rotWithShape="1">
          <a:blip r:embed="rId5"/>
          <a:srcRect r="74585" b="31674"/>
          <a:stretch/>
        </p:blipFill>
        <p:spPr>
          <a:xfrm>
            <a:off x="154278" y="1140545"/>
            <a:ext cx="1823873" cy="3514905"/>
          </a:xfrm>
          <a:prstGeom prst="rect">
            <a:avLst/>
          </a:prstGeom>
        </p:spPr>
      </p:pic>
      <p:pic>
        <p:nvPicPr>
          <p:cNvPr id="14" name="Immagine 11"/>
          <p:cNvPicPr>
            <a:picLocks noChangeAspect="1"/>
          </p:cNvPicPr>
          <p:nvPr/>
        </p:nvPicPr>
        <p:blipFill rotWithShape="1">
          <a:blip r:embed="rId5"/>
          <a:srcRect t="70149" r="69968"/>
          <a:stretch/>
        </p:blipFill>
        <p:spPr>
          <a:xfrm>
            <a:off x="154278" y="4435304"/>
            <a:ext cx="1815016" cy="1494259"/>
          </a:xfrm>
          <a:prstGeom prst="rect">
            <a:avLst/>
          </a:prstGeom>
        </p:spPr>
      </p:pic>
      <p:sp>
        <p:nvSpPr>
          <p:cNvPr id="15" name="CasellaDiTesto 5"/>
          <p:cNvSpPr txBox="1"/>
          <p:nvPr/>
        </p:nvSpPr>
        <p:spPr>
          <a:xfrm>
            <a:off x="9345635" y="1464570"/>
            <a:ext cx="25511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edian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OS = 4.43 y vs NR</a:t>
            </a:r>
          </a:p>
        </p:txBody>
      </p:sp>
      <p:cxnSp>
        <p:nvCxnSpPr>
          <p:cNvPr id="16" name="Connettore 1 9"/>
          <p:cNvCxnSpPr/>
          <p:nvPr/>
        </p:nvCxnSpPr>
        <p:spPr>
          <a:xfrm>
            <a:off x="2263381" y="2907111"/>
            <a:ext cx="3377024" cy="274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6"/>
          <p:cNvSpPr txBox="1"/>
          <p:nvPr/>
        </p:nvSpPr>
        <p:spPr>
          <a:xfrm>
            <a:off x="2973796" y="1649236"/>
            <a:ext cx="28362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Median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rPFS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= 2.03 vs 4.46 y</a:t>
            </a:r>
          </a:p>
        </p:txBody>
      </p:sp>
    </p:spTree>
    <p:extLst>
      <p:ext uri="{BB962C8B-B14F-4D97-AF65-F5344CB8AC3E}">
        <p14:creationId xmlns:p14="http://schemas.microsoft.com/office/powerpoint/2010/main" val="2669139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itre 2"/>
          <p:cNvSpPr>
            <a:spLocks noGrp="1"/>
          </p:cNvSpPr>
          <p:nvPr>
            <p:ph type="ctrTitle"/>
          </p:nvPr>
        </p:nvSpPr>
        <p:spPr bwMode="auto">
          <a:xfrm>
            <a:off x="1884364" y="981075"/>
            <a:ext cx="7937499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Triplet PEACE-1 OS </a:t>
            </a:r>
            <a:r>
              <a:rPr lang="fr-FR" altLang="fr-FR" dirty="0" err="1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results</a:t>
            </a:r>
            <a: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in the </a:t>
            </a:r>
            <a:r>
              <a:rPr lang="fr-FR" altLang="fr-FR" dirty="0" err="1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context</a:t>
            </a:r>
            <a: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of </a:t>
            </a:r>
            <a:r>
              <a:rPr lang="fr-FR" altLang="fr-FR" dirty="0" err="1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recent</a:t>
            </a:r>
            <a: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data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940301" y="1947864"/>
            <a:ext cx="2841625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Median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Overall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Survival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</a:t>
            </a:r>
            <a:r>
              <a:rPr kumimoji="0" lang="fr-FR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 novo 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High-Volume </a:t>
            </a:r>
            <a:r>
              <a:rPr kumimoji="0" lang="fr-F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mCSPC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)</a:t>
            </a:r>
          </a:p>
        </p:txBody>
      </p:sp>
      <p:grpSp>
        <p:nvGrpSpPr>
          <p:cNvPr id="293892" name="Groupe 11"/>
          <p:cNvGrpSpPr>
            <a:grpSpLocks/>
          </p:cNvGrpSpPr>
          <p:nvPr/>
        </p:nvGrpSpPr>
        <p:grpSpPr bwMode="auto">
          <a:xfrm>
            <a:off x="1654176" y="2649539"/>
            <a:ext cx="7872413" cy="554037"/>
            <a:chOff x="129854" y="1792050"/>
            <a:chExt cx="7872580" cy="553998"/>
          </a:xfrm>
        </p:grpSpPr>
        <p:sp>
          <p:nvSpPr>
            <p:cNvPr id="4" name="ZoneTexte 3"/>
            <p:cNvSpPr txBox="1"/>
            <p:nvPr/>
          </p:nvSpPr>
          <p:spPr>
            <a:xfrm>
              <a:off x="129854" y="1911104"/>
              <a:ext cx="1069998" cy="3063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ADT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alone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327439" y="1792050"/>
              <a:ext cx="2674995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33 m CHAARTED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(</a:t>
              </a:r>
              <a:r>
                <a:rPr kumimoji="0" lang="fr-F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Kyriakopoulos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CE, JCO 2018)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34 m GETUG-15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(Gravis G </a:t>
              </a:r>
              <a:r>
                <a:rPr kumimoji="0" lang="fr-F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Eur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fr-F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Urol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2018)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35 m STAMPEDE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(Clarke NW, Ann </a:t>
              </a:r>
              <a:r>
                <a:rPr kumimoji="0" lang="fr-F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Oncol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2019)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6273" y="1911104"/>
              <a:ext cx="2447977" cy="319066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93893" name="Groupe 23"/>
          <p:cNvGrpSpPr>
            <a:grpSpLocks/>
          </p:cNvGrpSpPr>
          <p:nvPr/>
        </p:nvGrpSpPr>
        <p:grpSpPr bwMode="auto">
          <a:xfrm>
            <a:off x="1654175" y="3381376"/>
            <a:ext cx="8485188" cy="708025"/>
            <a:chOff x="129854" y="2524888"/>
            <a:chExt cx="8485693" cy="707886"/>
          </a:xfrm>
        </p:grpSpPr>
        <p:sp>
          <p:nvSpPr>
            <p:cNvPr id="6" name="ZoneTexte 5"/>
            <p:cNvSpPr txBox="1"/>
            <p:nvPr/>
          </p:nvSpPr>
          <p:spPr>
            <a:xfrm>
              <a:off x="129854" y="2686781"/>
              <a:ext cx="1481226" cy="3079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ADT+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docetaxel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889647" y="2524888"/>
              <a:ext cx="2725900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40 m STAMPEDE </a:t>
              </a:r>
              <a:r>
                <a:rPr kumimoji="0" lang="fr-F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doce</a:t>
              </a: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(Clarke Ann </a:t>
              </a:r>
              <a:r>
                <a:rPr kumimoji="0" lang="fr-F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Oncol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2019)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42 m PEACE-1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44 m GETUG-15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(Gravis G </a:t>
              </a:r>
              <a:r>
                <a:rPr kumimoji="0" lang="fr-F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Eur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fr-F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Urol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2018)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48 m CHAARTED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(</a:t>
              </a:r>
              <a:r>
                <a:rPr kumimoji="0" lang="fr-F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Kyriakopoulos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CE, JCO 2018)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81137" y="2686781"/>
              <a:ext cx="3022780" cy="31902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6" name="Groupe 25"/>
          <p:cNvGrpSpPr>
            <a:grpSpLocks/>
          </p:cNvGrpSpPr>
          <p:nvPr/>
        </p:nvGrpSpPr>
        <p:grpSpPr bwMode="auto">
          <a:xfrm>
            <a:off x="1654175" y="4976814"/>
            <a:ext cx="8167688" cy="320675"/>
            <a:chOff x="129854" y="4119022"/>
            <a:chExt cx="8168553" cy="321607"/>
          </a:xfrm>
        </p:grpSpPr>
        <p:sp>
          <p:nvSpPr>
            <p:cNvPr id="8" name="ZoneTexte 7"/>
            <p:cNvSpPr txBox="1"/>
            <p:nvPr/>
          </p:nvSpPr>
          <p:spPr>
            <a:xfrm>
              <a:off x="129854" y="4119022"/>
              <a:ext cx="2560909" cy="3072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ADT+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docetaxel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+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abiraterone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233081" y="4149272"/>
              <a:ext cx="1065326" cy="246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61 m PEACE-1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76497" y="4120614"/>
              <a:ext cx="4391490" cy="32001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93895" name="Groupe 24"/>
          <p:cNvGrpSpPr>
            <a:grpSpLocks/>
          </p:cNvGrpSpPr>
          <p:nvPr/>
        </p:nvGrpSpPr>
        <p:grpSpPr bwMode="auto">
          <a:xfrm>
            <a:off x="1654175" y="4248150"/>
            <a:ext cx="9144000" cy="400050"/>
            <a:chOff x="129854" y="3391380"/>
            <a:chExt cx="9144650" cy="400110"/>
          </a:xfrm>
        </p:grpSpPr>
        <p:sp>
          <p:nvSpPr>
            <p:cNvPr id="20" name="ZoneTexte 19"/>
            <p:cNvSpPr txBox="1"/>
            <p:nvPr/>
          </p:nvSpPr>
          <p:spPr>
            <a:xfrm>
              <a:off x="129854" y="3423135"/>
              <a:ext cx="1632066" cy="3080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ADT+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abiraterone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76405" y="3416784"/>
              <a:ext cx="3888063" cy="32072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632716" y="3391380"/>
              <a:ext cx="264178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53 m LATITUDE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(Fizazi K Lancet </a:t>
              </a:r>
              <a:r>
                <a:rPr kumimoji="0" lang="fr-F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Oncol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2019)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53 m? STAMPEDE Abi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(James N ESMO 2020)</a:t>
              </a:r>
              <a:endParaRPr kumimoji="0" lang="fr-FR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3896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635" y="1025525"/>
            <a:ext cx="7826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7" name="Text Placeholder 2"/>
          <p:cNvSpPr>
            <a:spLocks noGrp="1"/>
          </p:cNvSpPr>
          <p:nvPr>
            <p:ph type="body" idx="12"/>
          </p:nvPr>
        </p:nvSpPr>
        <p:spPr bwMode="auto">
          <a:xfrm>
            <a:off x="3416300" y="6248401"/>
            <a:ext cx="2400300" cy="176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325"/>
              </a:spcBef>
              <a:spcAft>
                <a:spcPct val="0"/>
              </a:spcAft>
            </a:pPr>
            <a:r>
              <a:rPr lang="en-GB" altLang="fr-FR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Karim Fizazi</a:t>
            </a:r>
            <a:endParaRPr lang="fr-FR" altLang="fr-FR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CBFF5-7E70-B246-EAA4-EB55134850AF}"/>
              </a:ext>
            </a:extLst>
          </p:cNvPr>
          <p:cNvSpPr txBox="1"/>
          <p:nvPr/>
        </p:nvSpPr>
        <p:spPr>
          <a:xfrm>
            <a:off x="7128769" y="6248401"/>
            <a:ext cx="4687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40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itre 2"/>
          <p:cNvSpPr>
            <a:spLocks noGrp="1"/>
          </p:cNvSpPr>
          <p:nvPr>
            <p:ph type="ctrTitle"/>
          </p:nvPr>
        </p:nvSpPr>
        <p:spPr bwMode="auto">
          <a:xfrm>
            <a:off x="1884364" y="908050"/>
            <a:ext cx="7405687" cy="85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PEACE-1: Grade 3-5 </a:t>
            </a:r>
            <a:r>
              <a:rPr lang="fr-FR" altLang="fr-FR" dirty="0" err="1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Toxicity</a:t>
            </a:r>
            <a: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on </a:t>
            </a:r>
            <a:r>
              <a:rPr lang="fr-FR" altLang="fr-FR" dirty="0" err="1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study</a:t>
            </a:r>
            <a: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fr-FR" altLang="fr-FR" dirty="0" err="1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treatments</a:t>
            </a:r>
            <a:b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</a:br>
            <a: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(</a:t>
            </a:r>
            <a:r>
              <a:rPr lang="fr-FR" altLang="fr-FR" dirty="0" err="1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ADT+docetaxel</a:t>
            </a:r>
            <a: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fr-FR" altLang="fr-FR" dirty="0" err="1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safety</a:t>
            </a:r>
            <a:r>
              <a:rPr lang="fr-FR" altLang="fr-FR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population)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514600" y="2014539"/>
          <a:ext cx="7162800" cy="3311527"/>
        </p:xfrm>
        <a:graphic>
          <a:graphicData uri="http://schemas.openxmlformats.org/drawingml/2006/table">
            <a:tbl>
              <a:tblPr firstRow="1" bandRow="1"/>
              <a:tblGrid>
                <a:gridCol w="2483584">
                  <a:extLst>
                    <a:ext uri="{9D8B030D-6E8A-4147-A177-3AD203B41FA5}">
                      <a16:colId xmlns:a16="http://schemas.microsoft.com/office/drawing/2014/main" val="2168867392"/>
                    </a:ext>
                  </a:extLst>
                </a:gridCol>
                <a:gridCol w="2339608">
                  <a:extLst>
                    <a:ext uri="{9D8B030D-6E8A-4147-A177-3AD203B41FA5}">
                      <a16:colId xmlns:a16="http://schemas.microsoft.com/office/drawing/2014/main" val="730043611"/>
                    </a:ext>
                  </a:extLst>
                </a:gridCol>
                <a:gridCol w="2339608">
                  <a:extLst>
                    <a:ext uri="{9D8B030D-6E8A-4147-A177-3AD203B41FA5}">
                      <a16:colId xmlns:a16="http://schemas.microsoft.com/office/drawing/2014/main" val="936688475"/>
                    </a:ext>
                  </a:extLst>
                </a:gridCol>
              </a:tblGrid>
              <a:tr h="7198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r>
                        <a:rPr lang="fr-FR" sz="1400" dirty="0" err="1">
                          <a:latin typeface="+mn-lt"/>
                          <a:cs typeface="Calibri" panose="020F0502020204030204" pitchFamily="34" charset="0"/>
                        </a:rPr>
                        <a:t>Toxicity</a:t>
                      </a:r>
                      <a:r>
                        <a:rPr lang="fr-FR" sz="1400" dirty="0">
                          <a:latin typeface="+mn-lt"/>
                          <a:cs typeface="Calibri" panose="020F0502020204030204" pitchFamily="34" charset="0"/>
                        </a:rPr>
                        <a:t>,</a:t>
                      </a:r>
                    </a:p>
                    <a:p>
                      <a:r>
                        <a:rPr lang="fr-FR" sz="1400" dirty="0">
                          <a:latin typeface="+mn-lt"/>
                          <a:cs typeface="Calibri" panose="020F0502020204030204" pitchFamily="34" charset="0"/>
                        </a:rPr>
                        <a:t>n (%) </a:t>
                      </a:r>
                    </a:p>
                    <a:p>
                      <a:endParaRPr lang="fr-FR" sz="14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6A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SOC (+/- RXT)</a:t>
                      </a:r>
                    </a:p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+ </a:t>
                      </a:r>
                      <a:r>
                        <a:rPr lang="fr-FR" sz="1400" dirty="0" err="1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Abiraterone</a:t>
                      </a:r>
                      <a:br>
                        <a:rPr lang="fr-FR" sz="1400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</a:br>
                      <a:r>
                        <a:rPr lang="fr-FR" sz="1400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(n=346)</a:t>
                      </a:r>
                    </a:p>
                  </a:txBody>
                  <a:tcPr marL="91425" marR="91425" marT="35995" marB="3599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6A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SOC (+/- RXT)</a:t>
                      </a:r>
                    </a:p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(n=350)</a:t>
                      </a: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011546"/>
                  </a:ext>
                </a:extLst>
              </a:tr>
              <a:tr h="28795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Neutropenia</a:t>
                      </a:r>
                      <a:endParaRPr lang="fr-FR" sz="14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34 (10)</a:t>
                      </a:r>
                    </a:p>
                  </a:txBody>
                  <a:tcPr marL="91425" marR="91425"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32 (9)</a:t>
                      </a:r>
                    </a:p>
                  </a:txBody>
                  <a:tcPr marL="91425" marR="91425"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53940"/>
                  </a:ext>
                </a:extLst>
              </a:tr>
              <a:tr h="2879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aseline="0" dirty="0" err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Febrile</a:t>
                      </a:r>
                      <a:r>
                        <a:rPr lang="fr-FR" sz="1400" baseline="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baseline="0" dirty="0" err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neutropenia</a:t>
                      </a:r>
                      <a:endParaRPr lang="fr-FR" sz="1400" baseline="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aseline="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18 (5)</a:t>
                      </a:r>
                    </a:p>
                  </a:txBody>
                  <a:tcPr marL="91425" marR="91425"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aseline="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19 (5)</a:t>
                      </a:r>
                    </a:p>
                  </a:txBody>
                  <a:tcPr marL="91425" marR="91425"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24544"/>
                  </a:ext>
                </a:extLst>
              </a:tr>
              <a:tr h="28795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Liver</a:t>
                      </a:r>
                      <a:endParaRPr lang="fr-FR" sz="14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20 (6)</a:t>
                      </a: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2 (1)</a:t>
                      </a: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707745"/>
                  </a:ext>
                </a:extLst>
              </a:tr>
              <a:tr h="28795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Hypertension</a:t>
                      </a: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2F3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76 (22)</a:t>
                      </a: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2F3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45 (13)</a:t>
                      </a: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457458"/>
                  </a:ext>
                </a:extLst>
              </a:tr>
              <a:tr h="287959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Hypokalemia</a:t>
                      </a:r>
                      <a:endParaRPr lang="fr-FR" sz="14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11 (3)</a:t>
                      </a:r>
                    </a:p>
                  </a:txBody>
                  <a:tcPr marL="91425" marR="91425"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 (0)</a:t>
                      </a:r>
                    </a:p>
                  </a:txBody>
                  <a:tcPr marL="91425" marR="91425"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307577"/>
                  </a:ext>
                </a:extLst>
              </a:tr>
              <a:tr h="287959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Cardiac</a:t>
                      </a:r>
                      <a:endParaRPr lang="fr-FR" sz="14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1425" marR="91425" marT="35995" marB="3599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AA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6 (2)</a:t>
                      </a:r>
                    </a:p>
                  </a:txBody>
                  <a:tcPr marL="91425" marR="91425" marT="35995" marB="359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AA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FR" sz="1400" baseline="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 (1)</a:t>
                      </a:r>
                      <a:endParaRPr lang="fr-FR" sz="14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1425" marR="91425" marT="35995" marB="359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AA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059484"/>
                  </a:ext>
                </a:extLst>
              </a:tr>
              <a:tr h="28795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Fatigue</a:t>
                      </a:r>
                    </a:p>
                  </a:txBody>
                  <a:tcPr marL="91425" marR="91425" marT="35995" marB="3599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10 (3)</a:t>
                      </a:r>
                    </a:p>
                  </a:txBody>
                  <a:tcPr marL="91425" marR="91425" marT="35995" marB="359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15 (4)</a:t>
                      </a:r>
                    </a:p>
                  </a:txBody>
                  <a:tcPr marL="91425" marR="91425" marT="35995" marB="359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071779"/>
                  </a:ext>
                </a:extLst>
              </a:tr>
              <a:tr h="28795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Gastro-intestinal</a:t>
                      </a:r>
                    </a:p>
                  </a:txBody>
                  <a:tcPr marL="91425" marR="91425" marT="35995" marB="3599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AA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14 (4)</a:t>
                      </a:r>
                    </a:p>
                  </a:txBody>
                  <a:tcPr marL="91425" marR="91425" marT="35995" marB="3599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AA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18 (5)</a:t>
                      </a:r>
                    </a:p>
                  </a:txBody>
                  <a:tcPr marL="91425" marR="91425" marT="35995" marB="3599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AA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89109"/>
                  </a:ext>
                </a:extLst>
              </a:tr>
              <a:tr h="28795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Grade</a:t>
                      </a:r>
                      <a:r>
                        <a:rPr lang="fr-FR" sz="1400" baseline="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 5</a:t>
                      </a:r>
                      <a:endParaRPr lang="fr-FR" sz="14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1425" marR="91425" marT="35995" marB="35995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fr-FR" sz="1400" baseline="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 (2)</a:t>
                      </a:r>
                      <a:endParaRPr lang="fr-FR" sz="14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1425" marR="91425"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3 (1)</a:t>
                      </a:r>
                    </a:p>
                  </a:txBody>
                  <a:tcPr marL="91425" marR="91425"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noFill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786602"/>
                  </a:ext>
                </a:extLst>
              </a:tr>
            </a:tbl>
          </a:graphicData>
        </a:graphic>
      </p:graphicFrame>
      <p:pic>
        <p:nvPicPr>
          <p:cNvPr id="295991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668" y="1092204"/>
            <a:ext cx="78422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92" name="Text Placeholder 2"/>
          <p:cNvSpPr>
            <a:spLocks noGrp="1"/>
          </p:cNvSpPr>
          <p:nvPr>
            <p:ph type="body" idx="12"/>
          </p:nvPr>
        </p:nvSpPr>
        <p:spPr bwMode="auto">
          <a:xfrm>
            <a:off x="3416300" y="6248401"/>
            <a:ext cx="2400300" cy="176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325"/>
              </a:spcBef>
              <a:spcAft>
                <a:spcPct val="0"/>
              </a:spcAft>
            </a:pPr>
            <a:r>
              <a:rPr lang="en-GB" altLang="fr-FR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Karim Fizazi</a:t>
            </a:r>
            <a:endParaRPr lang="fr-FR" altLang="fr-FR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4600" y="3297381"/>
            <a:ext cx="7162800" cy="572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5884B8-43B6-B6DC-FC8B-0860760F009F}"/>
              </a:ext>
            </a:extLst>
          </p:cNvPr>
          <p:cNvSpPr txBox="1"/>
          <p:nvPr/>
        </p:nvSpPr>
        <p:spPr>
          <a:xfrm>
            <a:off x="7128769" y="6248401"/>
            <a:ext cx="4687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233630" y="6248401"/>
            <a:ext cx="147187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Fizazi K, Lancet 2022</a:t>
            </a:r>
          </a:p>
        </p:txBody>
      </p:sp>
    </p:spTree>
    <p:extLst>
      <p:ext uri="{BB962C8B-B14F-4D97-AF65-F5344CB8AC3E}">
        <p14:creationId xmlns:p14="http://schemas.microsoft.com/office/powerpoint/2010/main" val="27565841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F3E5-9222-4FBF-9397-3DDD8816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ARASENS Study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DC198-C7D1-434D-8BFD-B47020BE80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858147"/>
            <a:ext cx="10972800" cy="389419"/>
          </a:xfrm>
        </p:spPr>
        <p:txBody>
          <a:bodyPr/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Global, randomized, double-blind, placebo-controlled phase III study (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NCT02799602)</a:t>
            </a:r>
            <a:endParaRPr lang="en-US" sz="18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A4175-8CF5-4420-A85F-584666D48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0351" y="5894104"/>
            <a:ext cx="1115745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*One enrolled patient was excluded from all analysis sets because of Good Clinical Practice violations.</a:t>
            </a:r>
            <a:r>
              <a:rPr kumimoji="0" lang="en-US" sz="900" b="0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ALP, alkaline phosphatase; CRPC, castration-resistant prostate cancer; ECOG PS, Eastern Cooperative Oncology Group performance status; FPFV, first patient first visit; LPFV, last patient first visit; M1a, nonregional lymph node metastases only; M1b, bone metastases ± lymph node metastases; M1c, visceral metastases ± lymph node or bone metastases; Q3W, every 3 weeks; SSE, symptomatic skeletal event; ULN, upper limit of normal.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0310F48-DD2B-45F6-ACC9-5D413B36C9C4}"/>
              </a:ext>
            </a:extLst>
          </p:cNvPr>
          <p:cNvSpPr/>
          <p:nvPr/>
        </p:nvSpPr>
        <p:spPr>
          <a:xfrm>
            <a:off x="632018" y="1530631"/>
            <a:ext cx="1957494" cy="2484782"/>
          </a:xfrm>
          <a:prstGeom prst="rect">
            <a:avLst/>
          </a:prstGeom>
          <a:solidFill>
            <a:srgbClr val="00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 (N=1306)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mHSPC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ECOG PS 0 or 1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Candidates for ADT and docetaxel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Stratification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Extent of disease: M1a vs M1b vs M1c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ALP &lt; vs ≥ ULN</a:t>
            </a:r>
          </a:p>
        </p:txBody>
      </p:sp>
      <p:sp>
        <p:nvSpPr>
          <p:cNvPr id="81" name="Triangle 30">
            <a:extLst>
              <a:ext uri="{FF2B5EF4-FFF2-40B4-BE49-F238E27FC236}">
                <a16:creationId xmlns:a16="http://schemas.microsoft.com/office/drawing/2014/main" id="{B017BCB8-1404-4C75-B0E2-F744843F02A8}"/>
              </a:ext>
            </a:extLst>
          </p:cNvPr>
          <p:cNvSpPr/>
          <p:nvPr/>
        </p:nvSpPr>
        <p:spPr>
          <a:xfrm rot="5400000">
            <a:off x="2213219" y="2627685"/>
            <a:ext cx="738665" cy="239598"/>
          </a:xfrm>
          <a:prstGeom prst="triangle">
            <a:avLst/>
          </a:prstGeom>
          <a:solidFill>
            <a:srgbClr val="00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5885A70-DD32-4835-9B10-6510DF9BF277}"/>
              </a:ext>
            </a:extLst>
          </p:cNvPr>
          <p:cNvSpPr/>
          <p:nvPr/>
        </p:nvSpPr>
        <p:spPr>
          <a:xfrm>
            <a:off x="2670303" y="2303167"/>
            <a:ext cx="140775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randomization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(N=1305*)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04CBBB4-CD4E-4D73-9AB8-DC04DB65E71E}"/>
              </a:ext>
            </a:extLst>
          </p:cNvPr>
          <p:cNvSpPr/>
          <p:nvPr/>
        </p:nvSpPr>
        <p:spPr>
          <a:xfrm>
            <a:off x="9074426" y="1333418"/>
            <a:ext cx="2856173" cy="3139191"/>
          </a:xfrm>
          <a:prstGeom prst="rect">
            <a:avLst/>
          </a:prstGeom>
          <a:solidFill>
            <a:srgbClr val="00B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Primary: 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</a:t>
            </a:r>
            <a:endParaRPr kumimoji="0" lang="en-US" sz="1400" b="1" i="0" u="none" strike="sng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CRPC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pain progression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SSE-free survival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first SSE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initiation of subsequent systemic antineoplastic therapy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worsening of disease-related physical symptoms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initiation of opioid use for ≥7 consecutive days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74ED873-25C8-401E-84DF-AA07C4015958}"/>
              </a:ext>
            </a:extLst>
          </p:cNvPr>
          <p:cNvSpPr/>
          <p:nvPr/>
        </p:nvSpPr>
        <p:spPr>
          <a:xfrm rot="16200000">
            <a:off x="8052977" y="2526603"/>
            <a:ext cx="16097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analysis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B451780-66F3-41DA-92CF-99681609A766}"/>
              </a:ext>
            </a:extLst>
          </p:cNvPr>
          <p:cNvSpPr txBox="1"/>
          <p:nvPr/>
        </p:nvSpPr>
        <p:spPr>
          <a:xfrm>
            <a:off x="2425923" y="3866910"/>
            <a:ext cx="2534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FPFV: Nov 2016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LPFV: Jun 2018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AABFF1-4BE0-4663-9C13-4D2745620B4E}"/>
              </a:ext>
            </a:extLst>
          </p:cNvPr>
          <p:cNvSpPr txBox="1"/>
          <p:nvPr/>
        </p:nvSpPr>
        <p:spPr>
          <a:xfrm>
            <a:off x="7629993" y="3758243"/>
            <a:ext cx="1800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 cut-off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Oct 25,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21E336-96F6-4254-AFCA-A6239084BA8C}"/>
              </a:ext>
            </a:extLst>
          </p:cNvPr>
          <p:cNvSpPr txBox="1"/>
          <p:nvPr/>
        </p:nvSpPr>
        <p:spPr>
          <a:xfrm>
            <a:off x="630351" y="4911893"/>
            <a:ext cx="10962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primary analysis was planned to occur after ~509 deaths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Secondary efficacy endpoints were tested hierarchically</a:t>
            </a:r>
          </a:p>
        </p:txBody>
      </p:sp>
      <p:sp>
        <p:nvSpPr>
          <p:cNvPr id="79" name="Pentagon 17">
            <a:extLst>
              <a:ext uri="{FF2B5EF4-FFF2-40B4-BE49-F238E27FC236}">
                <a16:creationId xmlns:a16="http://schemas.microsoft.com/office/drawing/2014/main" id="{33621417-2548-43B5-85D0-AB882FA9A395}"/>
              </a:ext>
            </a:extLst>
          </p:cNvPr>
          <p:cNvSpPr/>
          <p:nvPr/>
        </p:nvSpPr>
        <p:spPr>
          <a:xfrm>
            <a:off x="4149013" y="1833761"/>
            <a:ext cx="4554943" cy="457200"/>
          </a:xfrm>
          <a:prstGeom prst="homePlate">
            <a:avLst>
              <a:gd name="adj" fmla="val 52208"/>
            </a:avLst>
          </a:prstGeom>
          <a:solidFill>
            <a:srgbClr val="FEDA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2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Darolutamide 600 mg twice daily + ADT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B24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Pentagon 17">
            <a:extLst>
              <a:ext uri="{FF2B5EF4-FFF2-40B4-BE49-F238E27FC236}">
                <a16:creationId xmlns:a16="http://schemas.microsoft.com/office/drawing/2014/main" id="{47DFAE3B-F2C5-4686-B898-140E6A109C26}"/>
              </a:ext>
            </a:extLst>
          </p:cNvPr>
          <p:cNvSpPr/>
          <p:nvPr/>
        </p:nvSpPr>
        <p:spPr>
          <a:xfrm>
            <a:off x="4166861" y="3016411"/>
            <a:ext cx="4557665" cy="457200"/>
          </a:xfrm>
          <a:prstGeom prst="homePlate">
            <a:avLst>
              <a:gd name="adj" fmla="val 60739"/>
            </a:avLst>
          </a:prstGeom>
          <a:solidFill>
            <a:srgbClr val="A9E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2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Placebo twice daily + ADT 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B24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40E4B6-7A6B-4B4C-9B84-9893C7E367C5}"/>
              </a:ext>
            </a:extLst>
          </p:cNvPr>
          <p:cNvGrpSpPr/>
          <p:nvPr/>
        </p:nvGrpSpPr>
        <p:grpSpPr>
          <a:xfrm>
            <a:off x="3384796" y="1981459"/>
            <a:ext cx="743271" cy="182372"/>
            <a:chOff x="3384796" y="2170379"/>
            <a:chExt cx="743271" cy="182372"/>
          </a:xfrm>
        </p:grpSpPr>
        <p:sp>
          <p:nvSpPr>
            <p:cNvPr id="80" name="Triangle 28">
              <a:extLst>
                <a:ext uri="{FF2B5EF4-FFF2-40B4-BE49-F238E27FC236}">
                  <a16:creationId xmlns:a16="http://schemas.microsoft.com/office/drawing/2014/main" id="{B7686BC8-2F95-4D27-BBC5-80FBA039A500}"/>
                </a:ext>
              </a:extLst>
            </p:cNvPr>
            <p:cNvSpPr/>
            <p:nvPr/>
          </p:nvSpPr>
          <p:spPr>
            <a:xfrm rot="5400000">
              <a:off x="3982447" y="2207131"/>
              <a:ext cx="182372" cy="108868"/>
            </a:xfrm>
            <a:prstGeom prst="triangle">
              <a:avLst/>
            </a:prstGeom>
            <a:solidFill>
              <a:srgbClr val="FEDA73"/>
            </a:solidFill>
            <a:ln>
              <a:solidFill>
                <a:srgbClr val="FEDA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EDA7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BD204B5-B39F-49B5-B215-0E79D18D23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4796" y="2259972"/>
              <a:ext cx="713835" cy="0"/>
            </a:xfrm>
            <a:prstGeom prst="line">
              <a:avLst/>
            </a:prstGeom>
            <a:ln w="50800">
              <a:solidFill>
                <a:srgbClr val="FEDA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86660CC-26BB-3640-823A-F505AF752238}"/>
                </a:ext>
              </a:extLst>
            </p:cNvPr>
            <p:cNvCxnSpPr>
              <a:cxnSpLocks/>
            </p:cNvCxnSpPr>
            <p:nvPr/>
          </p:nvCxnSpPr>
          <p:spPr>
            <a:xfrm>
              <a:off x="3389848" y="2234572"/>
              <a:ext cx="0" cy="91440"/>
            </a:xfrm>
            <a:prstGeom prst="line">
              <a:avLst/>
            </a:prstGeom>
            <a:ln w="50800">
              <a:solidFill>
                <a:srgbClr val="FEDA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28A5AA-3CF8-6D4A-91F9-2C02283C92FB}"/>
              </a:ext>
            </a:extLst>
          </p:cNvPr>
          <p:cNvGrpSpPr/>
          <p:nvPr/>
        </p:nvGrpSpPr>
        <p:grpSpPr>
          <a:xfrm>
            <a:off x="3405742" y="3187032"/>
            <a:ext cx="743271" cy="182372"/>
            <a:chOff x="3384796" y="2964129"/>
            <a:chExt cx="743271" cy="182372"/>
          </a:xfrm>
        </p:grpSpPr>
        <p:sp>
          <p:nvSpPr>
            <p:cNvPr id="44" name="Triangle 28">
              <a:extLst>
                <a:ext uri="{FF2B5EF4-FFF2-40B4-BE49-F238E27FC236}">
                  <a16:creationId xmlns:a16="http://schemas.microsoft.com/office/drawing/2014/main" id="{177EA4C0-AE99-454A-97EA-D791EAEACCCF}"/>
                </a:ext>
              </a:extLst>
            </p:cNvPr>
            <p:cNvSpPr/>
            <p:nvPr/>
          </p:nvSpPr>
          <p:spPr>
            <a:xfrm rot="5400000">
              <a:off x="3982447" y="3000881"/>
              <a:ext cx="182372" cy="108868"/>
            </a:xfrm>
            <a:prstGeom prst="triangle">
              <a:avLst/>
            </a:prstGeom>
            <a:solidFill>
              <a:srgbClr val="A9E2BD"/>
            </a:solidFill>
            <a:ln>
              <a:solidFill>
                <a:srgbClr val="A9E2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DE81357-6870-D544-A62C-C71E3AF9DD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4796" y="3056624"/>
              <a:ext cx="713835" cy="0"/>
            </a:xfrm>
            <a:prstGeom prst="line">
              <a:avLst/>
            </a:prstGeom>
            <a:ln w="50800">
              <a:solidFill>
                <a:srgbClr val="A9E2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B69338F-A6B4-E14D-870B-26E4B80826E9}"/>
                </a:ext>
              </a:extLst>
            </p:cNvPr>
            <p:cNvCxnSpPr>
              <a:cxnSpLocks/>
            </p:cNvCxnSpPr>
            <p:nvPr/>
          </p:nvCxnSpPr>
          <p:spPr>
            <a:xfrm>
              <a:off x="3389848" y="2990584"/>
              <a:ext cx="0" cy="91440"/>
            </a:xfrm>
            <a:prstGeom prst="line">
              <a:avLst/>
            </a:prstGeom>
            <a:ln w="50800">
              <a:solidFill>
                <a:srgbClr val="A9E2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60393061-6D64-1142-B30E-B81AE8C038A0}"/>
              </a:ext>
            </a:extLst>
          </p:cNvPr>
          <p:cNvSpPr/>
          <p:nvPr/>
        </p:nvSpPr>
        <p:spPr>
          <a:xfrm>
            <a:off x="4263713" y="1443943"/>
            <a:ext cx="1575411" cy="309672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2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Docetaxel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B2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 6 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B24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52E27A3E-33D5-4552-85F7-0DE8522BEAE9}"/>
              </a:ext>
            </a:extLst>
          </p:cNvPr>
          <p:cNvSpPr/>
          <p:nvPr/>
        </p:nvSpPr>
        <p:spPr>
          <a:xfrm>
            <a:off x="4261104" y="3557620"/>
            <a:ext cx="1575411" cy="309672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2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Docetaxel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B2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 6 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B24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7A350-9358-36D0-8EBC-A9A5EC78E269}"/>
              </a:ext>
            </a:extLst>
          </p:cNvPr>
          <p:cNvSpPr txBox="1"/>
          <p:nvPr/>
        </p:nvSpPr>
        <p:spPr>
          <a:xfrm>
            <a:off x="7430609" y="6259229"/>
            <a:ext cx="4687410" cy="548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18C3A-A0F4-D824-1501-0CC6184B2895}"/>
              </a:ext>
            </a:extLst>
          </p:cNvPr>
          <p:cNvSpPr txBox="1"/>
          <p:nvPr/>
        </p:nvSpPr>
        <p:spPr>
          <a:xfrm>
            <a:off x="3240350" y="6596109"/>
            <a:ext cx="3630967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0197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7C981-ABDE-419A-BA4A-0501A023F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4147"/>
            <a:ext cx="10972800" cy="1371600"/>
          </a:xfrm>
        </p:spPr>
        <p:txBody>
          <a:bodyPr>
            <a:normAutofit/>
          </a:bodyPr>
          <a:lstStyle/>
          <a:p>
            <a:r>
              <a:rPr lang="en-US" sz="2800" dirty="0"/>
              <a:t>ARASENS Primary Endpoint</a:t>
            </a:r>
            <a:r>
              <a:rPr lang="en-US" sz="2800" baseline="30000" dirty="0"/>
              <a:t>*</a:t>
            </a:r>
            <a:r>
              <a:rPr lang="en-US" sz="2800" dirty="0"/>
              <a:t>: Overall Survival</a:t>
            </a:r>
            <a:br>
              <a:rPr lang="en-US" sz="2800" dirty="0"/>
            </a:br>
            <a:r>
              <a:rPr lang="en-US" sz="2800" b="0" i="0" u="none" strike="noStrike" baseline="0" dirty="0">
                <a:latin typeface="Arial" panose="020B0604020202020204" pitchFamily="34" charset="0"/>
              </a:rPr>
              <a:t>Darolutamide significantly reduced the risk of death by 32.5% </a:t>
            </a:r>
            <a:br>
              <a:rPr lang="en-US" sz="2800" b="0" i="0" u="none" strike="noStrike" baseline="0" dirty="0">
                <a:latin typeface="Arial" panose="020B0604020202020204" pitchFamily="34" charset="0"/>
              </a:rPr>
            </a:br>
            <a:endParaRPr lang="en-US" sz="2800" strike="sngStrike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E6B9F-BA82-416E-8975-FBFF3FA94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6171" y="6090112"/>
            <a:ext cx="10982528" cy="18288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analysis occurred after 533 deaths (darolutamide, 229; placebo, 304). CI, confidence interval; NE, not estimable.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D0520-CCBC-4C24-9D85-A3DADA454B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3505" y="1212066"/>
            <a:ext cx="8128000" cy="4800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707B98-402C-6DD8-BF6A-C2084DBD32F7}"/>
              </a:ext>
            </a:extLst>
          </p:cNvPr>
          <p:cNvSpPr txBox="1"/>
          <p:nvPr/>
        </p:nvSpPr>
        <p:spPr>
          <a:xfrm>
            <a:off x="7430609" y="6259229"/>
            <a:ext cx="4687410" cy="548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5EE291-B855-E9A2-B0AF-D0D2AF379B5E}"/>
              </a:ext>
            </a:extLst>
          </p:cNvPr>
          <p:cNvSpPr txBox="1"/>
          <p:nvPr/>
        </p:nvSpPr>
        <p:spPr>
          <a:xfrm>
            <a:off x="3240350" y="6596109"/>
            <a:ext cx="3630967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18A6A-9FBD-F45F-ABFA-2D5814AEFB10}"/>
              </a:ext>
            </a:extLst>
          </p:cNvPr>
          <p:cNvSpPr txBox="1"/>
          <p:nvPr/>
        </p:nvSpPr>
        <p:spPr>
          <a:xfrm>
            <a:off x="10087478" y="6396256"/>
            <a:ext cx="186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Smith M NEJM 2022</a:t>
            </a:r>
          </a:p>
        </p:txBody>
      </p:sp>
    </p:spTree>
    <p:extLst>
      <p:ext uri="{BB962C8B-B14F-4D97-AF65-F5344CB8AC3E}">
        <p14:creationId xmlns:p14="http://schemas.microsoft.com/office/powerpoint/2010/main" val="32253494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236485F-8FBE-9148-AD31-EED01A3E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132689"/>
            <a:ext cx="11387137" cy="11022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432FF"/>
                </a:solidFill>
              </a:rPr>
              <a:t>Consistent OS benefit with Triplet treatment </a:t>
            </a:r>
            <a:br>
              <a:rPr lang="en-US" sz="4000" b="1" dirty="0">
                <a:solidFill>
                  <a:srgbClr val="0432FF"/>
                </a:solidFill>
              </a:rPr>
            </a:br>
            <a:r>
              <a:rPr lang="en-US" sz="4000" b="1" dirty="0">
                <a:solidFill>
                  <a:srgbClr val="0432FF"/>
                </a:solidFill>
              </a:rPr>
              <a:t>in men with de novo </a:t>
            </a:r>
            <a:r>
              <a:rPr lang="en-US" sz="4000" b="1" dirty="0" err="1">
                <a:solidFill>
                  <a:srgbClr val="0432FF"/>
                </a:solidFill>
              </a:rPr>
              <a:t>mCSPC</a:t>
            </a:r>
            <a:r>
              <a:rPr lang="en-US" sz="4000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A6853-F06A-5C15-2CA9-B26BCDE97E30}"/>
              </a:ext>
            </a:extLst>
          </p:cNvPr>
          <p:cNvSpPr txBox="1"/>
          <p:nvPr/>
        </p:nvSpPr>
        <p:spPr>
          <a:xfrm>
            <a:off x="551279" y="1376545"/>
            <a:ext cx="3210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45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ADT + Doc + Abi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ADT + Doc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PEACE-1 (All De novo)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79156-52F1-3CFA-4413-E4A294EF7D24}"/>
              </a:ext>
            </a:extLst>
          </p:cNvPr>
          <p:cNvSpPr txBox="1"/>
          <p:nvPr/>
        </p:nvSpPr>
        <p:spPr>
          <a:xfrm>
            <a:off x="4432123" y="1337763"/>
            <a:ext cx="3368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45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ADT + Doc + Daro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ADT + Doc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ARASENS (All De novo)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66C07-9224-89C8-AC65-E5CAC05D435E}"/>
              </a:ext>
            </a:extLst>
          </p:cNvPr>
          <p:cNvSpPr txBox="1"/>
          <p:nvPr/>
        </p:nvSpPr>
        <p:spPr>
          <a:xfrm>
            <a:off x="6749467" y="6396256"/>
            <a:ext cx="5364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Fizazi K Lancet 2022; Smith M NEJM 2022; Davis I ASCO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3A2A0E-FD01-A7F0-D4C3-C53456D8337E}"/>
              </a:ext>
            </a:extLst>
          </p:cNvPr>
          <p:cNvSpPr txBox="1"/>
          <p:nvPr/>
        </p:nvSpPr>
        <p:spPr>
          <a:xfrm>
            <a:off x="8515428" y="1334070"/>
            <a:ext cx="3343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45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ADT + Doc + Enza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ADT + Doc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81C79C-ED20-E81A-5545-BC851BC7AD40}"/>
              </a:ext>
            </a:extLst>
          </p:cNvPr>
          <p:cNvGrpSpPr/>
          <p:nvPr/>
        </p:nvGrpSpPr>
        <p:grpSpPr>
          <a:xfrm>
            <a:off x="0" y="2278305"/>
            <a:ext cx="4461164" cy="3746575"/>
            <a:chOff x="7069473" y="991257"/>
            <a:chExt cx="1924486" cy="15500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EB1E99-BAA2-028C-01D0-1FE7AD03EC1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/>
            <a:srcRect t="4686" r="79761" b="49943"/>
            <a:stretch/>
          </p:blipFill>
          <p:spPr>
            <a:xfrm>
              <a:off x="7069473" y="991257"/>
              <a:ext cx="681154" cy="15500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8B3B2A-AEF9-FF38-7F1B-6C1DB05D418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/>
            <a:srcRect l="60620" t="4686" b="53342"/>
            <a:stretch/>
          </p:blipFill>
          <p:spPr>
            <a:xfrm>
              <a:off x="7695535" y="991257"/>
              <a:ext cx="1298424" cy="1433921"/>
            </a:xfrm>
            <a:prstGeom prst="rect">
              <a:avLst/>
            </a:prstGeom>
          </p:spPr>
        </p:pic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D3DA0AEF-6594-302D-193B-13B65AA63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0"/>
          <a:stretch/>
        </p:blipFill>
        <p:spPr bwMode="auto">
          <a:xfrm>
            <a:off x="4448466" y="2122795"/>
            <a:ext cx="3908944" cy="32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D23C397-7796-4671-C814-1E0488B43DBE}"/>
              </a:ext>
            </a:extLst>
          </p:cNvPr>
          <p:cNvSpPr txBox="1"/>
          <p:nvPr/>
        </p:nvSpPr>
        <p:spPr>
          <a:xfrm>
            <a:off x="4826668" y="3571213"/>
            <a:ext cx="1962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HR: 0.71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(95% CI: 0.59-0.85)</a:t>
            </a:r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id="{640E0C0C-34D6-ABE1-4C1A-B4ACD6958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333" y="2417537"/>
            <a:ext cx="3714104" cy="3345867"/>
          </a:xfrm>
          <a:prstGeom prst="rect">
            <a:avLst/>
          </a:prstGeom>
        </p:spPr>
      </p:pic>
      <p:sp>
        <p:nvSpPr>
          <p:cNvPr id="17" name="TextBox 40">
            <a:extLst>
              <a:ext uri="{FF2B5EF4-FFF2-40B4-BE49-F238E27FC236}">
                <a16:creationId xmlns:a16="http://schemas.microsoft.com/office/drawing/2014/main" id="{4C2FE9EB-56B1-1460-18CA-50CFB966FC04}"/>
              </a:ext>
            </a:extLst>
          </p:cNvPr>
          <p:cNvSpPr txBox="1"/>
          <p:nvPr/>
        </p:nvSpPr>
        <p:spPr>
          <a:xfrm>
            <a:off x="8814650" y="3540322"/>
            <a:ext cx="2079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HR: 0.73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(95% CI: 0.595-0.99)</a:t>
            </a:r>
          </a:p>
        </p:txBody>
      </p:sp>
    </p:spTree>
    <p:extLst>
      <p:ext uri="{BB962C8B-B14F-4D97-AF65-F5344CB8AC3E}">
        <p14:creationId xmlns:p14="http://schemas.microsoft.com/office/powerpoint/2010/main" val="7865178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B2A855-E103-1863-7056-FDD41246B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725" y="1773935"/>
            <a:ext cx="6012368" cy="3922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EA740D-EBF5-7357-CDED-A1C52C53E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6" y="1773936"/>
            <a:ext cx="6035040" cy="3922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332F4-A0C4-E118-AC9C-5B924744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4"/>
            <a:ext cx="10972800" cy="636723"/>
          </a:xfrm>
        </p:spPr>
        <p:txBody>
          <a:bodyPr>
            <a:normAutofit/>
          </a:bodyPr>
          <a:lstStyle/>
          <a:p>
            <a:r>
              <a:rPr lang="en-US" sz="3600" dirty="0"/>
              <a:t>ARASENS RISK Subgroups: </a:t>
            </a:r>
            <a:r>
              <a:rPr lang="en-US" dirty="0"/>
              <a:t>Overall Survival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6E002E-15BD-8738-804A-EE834170BC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Maha Hussain, MD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451E8-4EB8-4D9A-57AF-EEB6FACD2AC0}"/>
              </a:ext>
            </a:extLst>
          </p:cNvPr>
          <p:cNvSpPr txBox="1"/>
          <p:nvPr/>
        </p:nvSpPr>
        <p:spPr>
          <a:xfrm>
            <a:off x="1316736" y="1225296"/>
            <a:ext cx="346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High-risk mHSPC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4F1E2-C479-456F-1F6C-CB039FB54A5B}"/>
              </a:ext>
            </a:extLst>
          </p:cNvPr>
          <p:cNvSpPr txBox="1"/>
          <p:nvPr/>
        </p:nvSpPr>
        <p:spPr>
          <a:xfrm>
            <a:off x="7360920" y="1225296"/>
            <a:ext cx="346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Low-risk mHSPC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EA043C-AFA1-7EF5-F4F8-A443EAB5F8BC}"/>
              </a:ext>
            </a:extLst>
          </p:cNvPr>
          <p:cNvSpPr/>
          <p:nvPr/>
        </p:nvSpPr>
        <p:spPr>
          <a:xfrm>
            <a:off x="8966" y="5379868"/>
            <a:ext cx="869924" cy="2560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7B1A15-BF76-E925-E35E-1C402B5450C8}"/>
              </a:ext>
            </a:extLst>
          </p:cNvPr>
          <p:cNvSpPr/>
          <p:nvPr/>
        </p:nvSpPr>
        <p:spPr>
          <a:xfrm>
            <a:off x="6088395" y="5379868"/>
            <a:ext cx="914313" cy="2560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3AC71-38B1-0C72-923E-DE9A3D780454}"/>
              </a:ext>
            </a:extLst>
          </p:cNvPr>
          <p:cNvSpPr txBox="1"/>
          <p:nvPr/>
        </p:nvSpPr>
        <p:spPr>
          <a:xfrm>
            <a:off x="7430609" y="6259229"/>
            <a:ext cx="4687410" cy="548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58EDB-A3B6-EA4D-A93A-C15506DC026E}"/>
              </a:ext>
            </a:extLst>
          </p:cNvPr>
          <p:cNvSpPr txBox="1"/>
          <p:nvPr/>
        </p:nvSpPr>
        <p:spPr>
          <a:xfrm>
            <a:off x="3240350" y="6596109"/>
            <a:ext cx="3888419" cy="211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3634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765" y="256165"/>
            <a:ext cx="11259126" cy="1177787"/>
          </a:xfrm>
        </p:spPr>
        <p:txBody>
          <a:bodyPr/>
          <a:lstStyle/>
          <a:p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reasons</a:t>
            </a:r>
            <a:r>
              <a:rPr lang="fr-FR" dirty="0"/>
              <a:t> to </a:t>
            </a:r>
            <a:r>
              <a:rPr lang="fr-FR" dirty="0" err="1"/>
              <a:t>choose</a:t>
            </a:r>
            <a:r>
              <a:rPr lang="fr-FR" dirty="0"/>
              <a:t> a Triplet </a:t>
            </a:r>
            <a:br>
              <a:rPr lang="fr-FR" dirty="0"/>
            </a:br>
            <a:r>
              <a:rPr lang="fr-FR" dirty="0"/>
              <a:t>(in fit </a:t>
            </a:r>
            <a:r>
              <a:rPr lang="fr-FR" dirty="0" err="1"/>
              <a:t>mCSPC</a:t>
            </a:r>
            <a:r>
              <a:rPr lang="fr-FR" dirty="0"/>
              <a:t> men)?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49106"/>
            <a:ext cx="11268364" cy="5317829"/>
          </a:xfrm>
        </p:spPr>
        <p:txBody>
          <a:bodyPr/>
          <a:lstStyle/>
          <a:p>
            <a:r>
              <a:rPr lang="fr-FR" sz="2800" dirty="0"/>
              <a:t>The triplet </a:t>
            </a:r>
            <a:r>
              <a:rPr lang="fr-FR" sz="2800" dirty="0" err="1"/>
              <a:t>efficacy</a:t>
            </a:r>
            <a:r>
              <a:rPr lang="fr-FR" sz="2800" dirty="0"/>
              <a:t> </a:t>
            </a:r>
            <a:r>
              <a:rPr lang="fr-FR" sz="2800" dirty="0" err="1"/>
              <a:t>makes</a:t>
            </a:r>
            <a:r>
              <a:rPr lang="fr-FR" sz="2800" dirty="0"/>
              <a:t> </a:t>
            </a:r>
            <a:r>
              <a:rPr lang="fr-FR" sz="2800" dirty="0" err="1"/>
              <a:t>sense</a:t>
            </a:r>
            <a:r>
              <a:rPr lang="fr-FR" sz="2800" dirty="0"/>
              <a:t>: </a:t>
            </a:r>
            <a:r>
              <a:rPr lang="fr-FR" sz="2800" dirty="0" err="1"/>
              <a:t>both</a:t>
            </a:r>
            <a:r>
              <a:rPr lang="fr-FR" sz="2800" dirty="0"/>
              <a:t> ARSI and </a:t>
            </a:r>
            <a:r>
              <a:rPr lang="fr-FR" sz="2800" dirty="0" err="1"/>
              <a:t>Taxanes</a:t>
            </a:r>
            <a:r>
              <a:rPr lang="fr-FR" sz="2800" dirty="0"/>
              <a:t> active </a:t>
            </a:r>
            <a:r>
              <a:rPr lang="fr-FR" sz="2800" dirty="0" err="1"/>
              <a:t>after</a:t>
            </a:r>
            <a:r>
              <a:rPr lang="fr-FR" sz="2800" dirty="0"/>
              <a:t> one has </a:t>
            </a:r>
            <a:r>
              <a:rPr lang="fr-FR" sz="2800" dirty="0" err="1"/>
              <a:t>failed</a:t>
            </a:r>
            <a:r>
              <a:rPr lang="fr-FR" sz="2800" dirty="0"/>
              <a:t>:</a:t>
            </a:r>
          </a:p>
          <a:p>
            <a:pPr lvl="1"/>
            <a:r>
              <a:rPr lang="fr-FR" dirty="0"/>
              <a:t>COU 301/AFFIRM (ARSI post-</a:t>
            </a:r>
            <a:r>
              <a:rPr lang="fr-FR" dirty="0" err="1"/>
              <a:t>taxane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CARD (</a:t>
            </a:r>
            <a:r>
              <a:rPr lang="fr-FR" dirty="0" err="1"/>
              <a:t>Taxane</a:t>
            </a:r>
            <a:r>
              <a:rPr lang="fr-FR" dirty="0"/>
              <a:t> post-ARSI)</a:t>
            </a:r>
          </a:p>
          <a:p>
            <a:r>
              <a:rPr lang="fr-FR" sz="2800" dirty="0"/>
              <a:t>Poly-</a:t>
            </a:r>
            <a:r>
              <a:rPr lang="fr-FR" sz="2800" dirty="0" err="1"/>
              <a:t>therapy</a:t>
            </a:r>
            <a:r>
              <a:rPr lang="fr-FR" sz="2800" dirty="0"/>
              <a:t> </a:t>
            </a:r>
            <a:r>
              <a:rPr lang="fr-FR" sz="2800" dirty="0" err="1"/>
              <a:t>needed</a:t>
            </a:r>
            <a:r>
              <a:rPr lang="fr-FR" sz="2800" dirty="0"/>
              <a:t> to </a:t>
            </a:r>
            <a:r>
              <a:rPr lang="fr-FR" sz="2800" dirty="0" err="1"/>
              <a:t>target</a:t>
            </a:r>
            <a:r>
              <a:rPr lang="fr-FR" sz="2800" dirty="0"/>
              <a:t> </a:t>
            </a:r>
            <a:r>
              <a:rPr lang="fr-FR" sz="2800" dirty="0" err="1"/>
              <a:t>heterogeneity</a:t>
            </a:r>
            <a:r>
              <a:rPr lang="fr-FR" sz="2800" dirty="0"/>
              <a:t> (</a:t>
            </a:r>
            <a:r>
              <a:rPr lang="fr-FR" sz="2800" dirty="0" err="1"/>
              <a:t>less</a:t>
            </a:r>
            <a:r>
              <a:rPr lang="fr-FR" sz="2800" dirty="0"/>
              <a:t> </a:t>
            </a:r>
            <a:r>
              <a:rPr lang="fr-FR" sz="2800" dirty="0" err="1"/>
              <a:t>resistant</a:t>
            </a:r>
            <a:r>
              <a:rPr lang="fr-FR" sz="2800" dirty="0"/>
              <a:t> </a:t>
            </a:r>
            <a:r>
              <a:rPr lang="fr-FR" sz="2800" dirty="0" err="1"/>
              <a:t>cells</a:t>
            </a:r>
            <a:r>
              <a:rPr lang="fr-FR" sz="2800" dirty="0"/>
              <a:t>)</a:t>
            </a:r>
          </a:p>
          <a:p>
            <a:r>
              <a:rPr lang="fr-FR" sz="2800" dirty="0"/>
              <a:t>If an ADT-ARSI doublet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used</a:t>
            </a:r>
            <a:r>
              <a:rPr lang="fr-FR" sz="2800" dirty="0"/>
              <a:t> for CSPC, </a:t>
            </a:r>
            <a:r>
              <a:rPr lang="fr-FR" sz="2800" dirty="0" err="1"/>
              <a:t>then</a:t>
            </a:r>
            <a:r>
              <a:rPr lang="fr-FR" sz="2800" dirty="0"/>
              <a:t> </a:t>
            </a:r>
            <a:r>
              <a:rPr lang="fr-FR" sz="2800" dirty="0" err="1"/>
              <a:t>docetaxel</a:t>
            </a:r>
            <a:r>
              <a:rPr lang="fr-FR" sz="2800" dirty="0"/>
              <a:t> </a:t>
            </a:r>
            <a:r>
              <a:rPr lang="fr-FR" sz="2800" dirty="0" err="1"/>
              <a:t>will</a:t>
            </a:r>
            <a:r>
              <a:rPr lang="fr-FR" sz="2800" dirty="0"/>
              <a:t>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used</a:t>
            </a:r>
            <a:r>
              <a:rPr lang="fr-FR" sz="2800" dirty="0"/>
              <a:t> </a:t>
            </a:r>
            <a:r>
              <a:rPr lang="fr-FR" sz="2800" dirty="0" err="1"/>
              <a:t>anyway</a:t>
            </a:r>
            <a:r>
              <a:rPr lang="fr-FR" sz="2800" dirty="0"/>
              <a:t> </a:t>
            </a:r>
            <a:r>
              <a:rPr lang="fr-FR" sz="2800" dirty="0" err="1"/>
              <a:t>when</a:t>
            </a:r>
            <a:r>
              <a:rPr lang="fr-FR" sz="2800" dirty="0"/>
              <a:t> </a:t>
            </a:r>
            <a:r>
              <a:rPr lang="fr-FR" sz="2800" dirty="0" err="1"/>
              <a:t>mCRPC</a:t>
            </a:r>
            <a:r>
              <a:rPr lang="fr-FR" sz="2800" dirty="0"/>
              <a:t> </a:t>
            </a:r>
            <a:r>
              <a:rPr lang="fr-FR" sz="2800" dirty="0" err="1"/>
              <a:t>occurs</a:t>
            </a:r>
            <a:r>
              <a:rPr lang="fr-FR" sz="2800" dirty="0"/>
              <a:t>! </a:t>
            </a:r>
            <a:r>
              <a:rPr lang="fr-FR" sz="2800" dirty="0" err="1"/>
              <a:t>Why</a:t>
            </a:r>
            <a:r>
              <a:rPr lang="fr-FR" sz="2800" dirty="0"/>
              <a:t> not use </a:t>
            </a:r>
            <a:r>
              <a:rPr lang="fr-FR" sz="2800" dirty="0" err="1"/>
              <a:t>it</a:t>
            </a:r>
            <a:r>
              <a:rPr lang="fr-FR" sz="2800" dirty="0"/>
              <a:t> </a:t>
            </a:r>
            <a:r>
              <a:rPr lang="fr-FR" sz="2800" dirty="0" err="1"/>
              <a:t>earlier</a:t>
            </a:r>
            <a:r>
              <a:rPr lang="fr-FR" sz="2800" dirty="0"/>
              <a:t> (</a:t>
            </a:r>
            <a:r>
              <a:rPr lang="fr-FR" sz="2800" dirty="0" err="1"/>
              <a:t>mCSPC</a:t>
            </a:r>
            <a:r>
              <a:rPr lang="fr-FR" sz="2800" dirty="0"/>
              <a:t>) </a:t>
            </a:r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u="sng" dirty="0"/>
              <a:t>more </a:t>
            </a:r>
            <a:r>
              <a:rPr lang="fr-FR" sz="2800" u="sng" dirty="0" err="1"/>
              <a:t>efficacy</a:t>
            </a:r>
            <a:r>
              <a:rPr lang="fr-FR" sz="2800" u="sng" dirty="0"/>
              <a:t> and </a:t>
            </a:r>
            <a:r>
              <a:rPr lang="fr-FR" sz="2800" u="sng" dirty="0" err="1"/>
              <a:t>less</a:t>
            </a:r>
            <a:r>
              <a:rPr lang="fr-FR" sz="2800" u="sng" dirty="0"/>
              <a:t> </a:t>
            </a:r>
            <a:r>
              <a:rPr lang="fr-FR" sz="2800" u="sng" dirty="0" err="1"/>
              <a:t>toxicity</a:t>
            </a:r>
            <a:r>
              <a:rPr lang="fr-FR" sz="2800" dirty="0"/>
              <a:t>?</a:t>
            </a:r>
          </a:p>
          <a:p>
            <a:r>
              <a:rPr lang="fr-FR" sz="2800" dirty="0"/>
              <a:t>At the end of the </a:t>
            </a:r>
            <a:r>
              <a:rPr lang="fr-FR" sz="2800" dirty="0" err="1"/>
              <a:t>day</a:t>
            </a:r>
            <a:r>
              <a:rPr lang="fr-FR" sz="2800" dirty="0"/>
              <a:t>, 6 cycles of </a:t>
            </a:r>
            <a:r>
              <a:rPr lang="fr-FR" sz="2800" dirty="0" err="1"/>
              <a:t>docetaxel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short and </a:t>
            </a:r>
            <a:r>
              <a:rPr lang="fr-FR" sz="2800" dirty="0" err="1"/>
              <a:t>mostly</a:t>
            </a:r>
            <a:r>
              <a:rPr lang="fr-FR" sz="2800" dirty="0"/>
              <a:t> </a:t>
            </a:r>
            <a:r>
              <a:rPr lang="fr-FR" sz="2800" dirty="0" err="1"/>
              <a:t>well</a:t>
            </a:r>
            <a:r>
              <a:rPr lang="fr-FR" sz="2800" dirty="0"/>
              <a:t> </a:t>
            </a:r>
            <a:r>
              <a:rPr lang="fr-FR" sz="2800" dirty="0" err="1"/>
              <a:t>tolerated</a:t>
            </a:r>
            <a:r>
              <a:rPr lang="fr-FR" sz="2800" dirty="0"/>
              <a:t> </a:t>
            </a:r>
            <a:r>
              <a:rPr lang="fr-FR" sz="2800" dirty="0" err="1"/>
              <a:t>with</a:t>
            </a:r>
            <a:r>
              <a:rPr lang="fr-FR" sz="2800" dirty="0"/>
              <a:t> G-CSF support</a:t>
            </a:r>
          </a:p>
        </p:txBody>
      </p:sp>
    </p:spTree>
    <p:extLst>
      <p:ext uri="{BB962C8B-B14F-4D97-AF65-F5344CB8AC3E}">
        <p14:creationId xmlns:p14="http://schemas.microsoft.com/office/powerpoint/2010/main" val="179087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itel 1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r>
              <a:rPr lang="de-DE" altLang="fr-FR"/>
              <a:t>Take-Home Message: M1 CSPC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806825" y="1207226"/>
            <a:ext cx="10221394" cy="5373686"/>
          </a:xfrm>
        </p:spPr>
        <p:txBody>
          <a:bodyPr/>
          <a:lstStyle/>
          <a:p>
            <a:r>
              <a:rPr lang="fr-FR" altLang="fr-FR" dirty="0" err="1"/>
              <a:t>Current</a:t>
            </a:r>
            <a:r>
              <a:rPr lang="fr-FR" altLang="fr-FR" dirty="0"/>
              <a:t> standard (2023):</a:t>
            </a:r>
          </a:p>
          <a:p>
            <a:pPr lvl="1"/>
            <a:r>
              <a:rPr lang="fr-FR" altLang="fr-FR" b="1" dirty="0">
                <a:solidFill>
                  <a:srgbClr val="0070C0"/>
                </a:solidFill>
              </a:rPr>
              <a:t>De novo, High Volume: </a:t>
            </a:r>
          </a:p>
          <a:p>
            <a:pPr lvl="2"/>
            <a:r>
              <a:rPr lang="fr-FR" altLang="fr-FR" b="1" dirty="0"/>
              <a:t>Fit: </a:t>
            </a:r>
            <a:r>
              <a:rPr lang="fr-FR" altLang="fr-FR" b="1" dirty="0" err="1"/>
              <a:t>ADT+docetaxel+abiraterone</a:t>
            </a:r>
            <a:r>
              <a:rPr lang="fr-FR" altLang="fr-FR" b="1" dirty="0"/>
              <a:t>/</a:t>
            </a:r>
            <a:r>
              <a:rPr lang="fr-FR" altLang="fr-FR" b="1" dirty="0" err="1"/>
              <a:t>pred</a:t>
            </a:r>
            <a:r>
              <a:rPr lang="fr-FR" altLang="fr-FR" b="1" dirty="0"/>
              <a:t> or Darolutamide (or Enza)</a:t>
            </a:r>
          </a:p>
          <a:p>
            <a:pPr lvl="2"/>
            <a:r>
              <a:rPr lang="fr-FR" altLang="fr-FR" b="1" dirty="0" err="1"/>
              <a:t>Unfit</a:t>
            </a:r>
            <a:r>
              <a:rPr lang="fr-FR" altLang="fr-FR" b="1" dirty="0"/>
              <a:t> for </a:t>
            </a:r>
            <a:r>
              <a:rPr lang="fr-FR" altLang="fr-FR" b="1" dirty="0" err="1"/>
              <a:t>Docetaxel</a:t>
            </a:r>
            <a:r>
              <a:rPr lang="fr-FR" altLang="fr-FR" b="1" dirty="0"/>
              <a:t>: ADT+NHT</a:t>
            </a:r>
          </a:p>
          <a:p>
            <a:pPr lvl="1"/>
            <a:r>
              <a:rPr lang="fr-FR" altLang="fr-FR" b="1" dirty="0">
                <a:solidFill>
                  <a:srgbClr val="0070C0"/>
                </a:solidFill>
              </a:rPr>
              <a:t>De novo, </a:t>
            </a:r>
            <a:r>
              <a:rPr lang="fr-FR" altLang="fr-FR" b="1" dirty="0" err="1">
                <a:solidFill>
                  <a:srgbClr val="0070C0"/>
                </a:solidFill>
              </a:rPr>
              <a:t>Low</a:t>
            </a:r>
            <a:r>
              <a:rPr lang="fr-FR" altLang="fr-FR" b="1" dirty="0">
                <a:solidFill>
                  <a:srgbClr val="0070C0"/>
                </a:solidFill>
              </a:rPr>
              <a:t> Volume: </a:t>
            </a:r>
          </a:p>
          <a:p>
            <a:pPr lvl="2"/>
            <a:r>
              <a:rPr lang="fr-FR" altLang="fr-FR" b="1" dirty="0"/>
              <a:t>At least ADT+NHT (PEACE-1 RT data: </a:t>
            </a:r>
            <a:r>
              <a:rPr lang="fr-FR" altLang="fr-FR" b="1" dirty="0" err="1"/>
              <a:t>tomorrow</a:t>
            </a:r>
            <a:r>
              <a:rPr lang="fr-FR" altLang="fr-FR" b="1" dirty="0"/>
              <a:t>!)</a:t>
            </a:r>
          </a:p>
          <a:p>
            <a:pPr lvl="2"/>
            <a:r>
              <a:rPr lang="fr-FR" altLang="fr-FR" b="1" dirty="0" err="1"/>
              <a:t>Discuss</a:t>
            </a:r>
            <a:r>
              <a:rPr lang="fr-FR" altLang="fr-FR" b="1" dirty="0"/>
              <a:t> </a:t>
            </a:r>
            <a:r>
              <a:rPr lang="fr-FR" altLang="fr-FR" b="1" dirty="0" err="1"/>
              <a:t>systemic</a:t>
            </a:r>
            <a:r>
              <a:rPr lang="fr-FR" altLang="fr-FR" b="1" dirty="0"/>
              <a:t> triplet on a one by one basis (</a:t>
            </a:r>
            <a:r>
              <a:rPr lang="fr-FR" altLang="fr-FR" b="1" dirty="0" err="1"/>
              <a:t>young</a:t>
            </a:r>
            <a:r>
              <a:rPr lang="fr-FR" altLang="fr-FR" b="1" dirty="0"/>
              <a:t>, fit, </a:t>
            </a:r>
            <a:r>
              <a:rPr lang="fr-FR" altLang="fr-FR" b="1" dirty="0" err="1"/>
              <a:t>bone</a:t>
            </a:r>
            <a:r>
              <a:rPr lang="fr-FR" altLang="fr-FR" b="1" dirty="0"/>
              <a:t>)?</a:t>
            </a:r>
          </a:p>
          <a:p>
            <a:pPr lvl="1"/>
            <a:r>
              <a:rPr lang="fr-FR" altLang="fr-FR" b="1" dirty="0">
                <a:solidFill>
                  <a:srgbClr val="0070C0"/>
                </a:solidFill>
              </a:rPr>
              <a:t>Relapse (LV or HV): </a:t>
            </a:r>
            <a:r>
              <a:rPr lang="fr-FR" altLang="fr-FR" sz="2400" b="1" dirty="0"/>
              <a:t>ADT+NHT ? (</a:t>
            </a:r>
            <a:r>
              <a:rPr lang="fr-FR" altLang="fr-FR" sz="2400" b="1" dirty="0" err="1"/>
              <a:t>scarce</a:t>
            </a:r>
            <a:r>
              <a:rPr lang="fr-FR" altLang="fr-FR" sz="2400" b="1" dirty="0"/>
              <a:t> data)</a:t>
            </a:r>
          </a:p>
          <a:p>
            <a:pPr lvl="1"/>
            <a:r>
              <a:rPr lang="fr-FR" altLang="fr-FR" b="1" dirty="0" err="1">
                <a:solidFill>
                  <a:srgbClr val="0070C0"/>
                </a:solidFill>
              </a:rPr>
              <a:t>Frail</a:t>
            </a:r>
            <a:r>
              <a:rPr lang="fr-FR" altLang="fr-FR" b="1" dirty="0">
                <a:solidFill>
                  <a:srgbClr val="0070C0"/>
                </a:solidFill>
              </a:rPr>
              <a:t>/</a:t>
            </a:r>
            <a:r>
              <a:rPr lang="fr-FR" altLang="fr-FR" b="1" dirty="0" err="1">
                <a:solidFill>
                  <a:srgbClr val="0070C0"/>
                </a:solidFill>
              </a:rPr>
              <a:t>very</a:t>
            </a:r>
            <a:r>
              <a:rPr lang="fr-FR" altLang="fr-FR" b="1" dirty="0">
                <a:solidFill>
                  <a:srgbClr val="0070C0"/>
                </a:solidFill>
              </a:rPr>
              <a:t> </a:t>
            </a:r>
            <a:r>
              <a:rPr lang="fr-FR" altLang="fr-FR" b="1" dirty="0" err="1">
                <a:solidFill>
                  <a:srgbClr val="0070C0"/>
                </a:solidFill>
              </a:rPr>
              <a:t>elderly</a:t>
            </a:r>
            <a:r>
              <a:rPr lang="fr-FR" altLang="fr-FR" b="1" dirty="0">
                <a:solidFill>
                  <a:srgbClr val="0070C0"/>
                </a:solidFill>
              </a:rPr>
              <a:t> patients: </a:t>
            </a:r>
            <a:r>
              <a:rPr lang="fr-FR" altLang="fr-FR" sz="2400" b="1" dirty="0"/>
              <a:t>ADT </a:t>
            </a:r>
            <a:r>
              <a:rPr lang="fr-FR" altLang="fr-FR" sz="2400" b="1" dirty="0" err="1"/>
              <a:t>alone</a:t>
            </a:r>
            <a:r>
              <a:rPr lang="fr-FR" altLang="fr-FR" sz="2400" b="1" dirty="0"/>
              <a:t> ?</a:t>
            </a:r>
          </a:p>
          <a:p>
            <a:r>
              <a:rPr lang="fr-FR" altLang="fr-FR" dirty="0" err="1"/>
              <a:t>Next-generation</a:t>
            </a:r>
            <a:r>
              <a:rPr lang="fr-FR" altLang="fr-FR" dirty="0"/>
              <a:t> trial </a:t>
            </a:r>
            <a:r>
              <a:rPr lang="fr-FR" altLang="fr-FR" dirty="0" err="1"/>
              <a:t>stratified</a:t>
            </a:r>
            <a:r>
              <a:rPr lang="fr-FR" altLang="fr-FR" dirty="0"/>
              <a:t> on </a:t>
            </a:r>
            <a:r>
              <a:rPr lang="fr-FR" altLang="fr-FR" dirty="0" err="1"/>
              <a:t>clinical</a:t>
            </a:r>
            <a:r>
              <a:rPr lang="fr-FR" altLang="fr-FR" dirty="0"/>
              <a:t>/</a:t>
            </a:r>
            <a:r>
              <a:rPr lang="fr-FR" altLang="fr-FR" dirty="0" err="1"/>
              <a:t>molecular</a:t>
            </a:r>
            <a:r>
              <a:rPr lang="fr-FR" altLang="fr-FR" dirty="0"/>
              <a:t> </a:t>
            </a:r>
            <a:r>
              <a:rPr lang="fr-FR" altLang="fr-FR" dirty="0" err="1"/>
              <a:t>biomarkers</a:t>
            </a:r>
            <a:r>
              <a:rPr lang="fr-FR" altLang="fr-FR" dirty="0"/>
              <a:t> (PEACE-6 and </a:t>
            </a:r>
            <a:r>
              <a:rPr lang="fr-FR" altLang="fr-FR" dirty="0" err="1"/>
              <a:t>others</a:t>
            </a:r>
            <a:r>
              <a:rPr lang="fr-FR" alt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79532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F7629-3C6D-B741-8272-D3A0C1D8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32181"/>
            <a:ext cx="10363200" cy="1143000"/>
          </a:xfrm>
        </p:spPr>
        <p:txBody>
          <a:bodyPr/>
          <a:lstStyle/>
          <a:p>
            <a:r>
              <a:rPr lang="en-US" dirty="0"/>
              <a:t>Examples of ongoing trials in </a:t>
            </a:r>
            <a:r>
              <a:rPr lang="en-US" dirty="0" err="1"/>
              <a:t>mCSPC</a:t>
            </a:r>
            <a:r>
              <a:rPr lang="en-US" dirty="0"/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2804" y="2787782"/>
            <a:ext cx="777677" cy="356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9538" y="3087511"/>
            <a:ext cx="855753" cy="24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16048" y="3569077"/>
            <a:ext cx="2909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Crabb et al. JCO 2020; Crabb et al. ASCO GU 2022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642" y="5671537"/>
            <a:ext cx="463649" cy="313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53800" y="5712820"/>
            <a:ext cx="319281" cy="212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475909" y="3377040"/>
            <a:ext cx="319281" cy="212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51297"/>
          <a:stretch/>
        </p:blipFill>
        <p:spPr>
          <a:xfrm>
            <a:off x="846512" y="1278810"/>
            <a:ext cx="4497416" cy="22453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62566" y="864398"/>
            <a:ext cx="4266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Capivasertib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Akt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inhibitor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(PTEN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loss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015" y="1064001"/>
            <a:ext cx="5735175" cy="264598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991489" y="863946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PSMAddition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101442" y="3716082"/>
            <a:ext cx="18181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Sartor O et al. ASCO GU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54E089-218B-3BE8-8C7A-DE388945D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2" y="4404509"/>
            <a:ext cx="4986117" cy="2161694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86AC546-3B55-9A20-7E9B-B16924E23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04" y="6627168"/>
            <a:ext cx="224073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Calibri" panose="020F0502020204030204" pitchFamily="34" charset="0"/>
              </a:rPr>
              <a:t>Smith MR et al. ASCO GU 2023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F7AE0586-0D73-F178-4718-712FED92D272}"/>
              </a:ext>
            </a:extLst>
          </p:cNvPr>
          <p:cNvSpPr txBox="1"/>
          <p:nvPr/>
        </p:nvSpPr>
        <p:spPr>
          <a:xfrm>
            <a:off x="1135291" y="4014269"/>
            <a:ext cx="3441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Abemaciclib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CDK4/6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inhibitor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BD383-3AC6-4CC1-16E6-8FA2D854A436}"/>
              </a:ext>
            </a:extLst>
          </p:cNvPr>
          <p:cNvSpPr txBox="1"/>
          <p:nvPr/>
        </p:nvSpPr>
        <p:spPr>
          <a:xfrm>
            <a:off x="8252037" y="6611779"/>
            <a:ext cx="3025563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Agarwal N et al. ASCO 2022</a:t>
            </a:r>
          </a:p>
        </p:txBody>
      </p:sp>
      <p:sp>
        <p:nvSpPr>
          <p:cNvPr id="14" name="ZoneTexte 4">
            <a:extLst>
              <a:ext uri="{FF2B5EF4-FFF2-40B4-BE49-F238E27FC236}">
                <a16:creationId xmlns:a16="http://schemas.microsoft.com/office/drawing/2014/main" id="{E90217D1-4F45-BBA8-224C-0C8AC9431DE8}"/>
              </a:ext>
            </a:extLst>
          </p:cNvPr>
          <p:cNvSpPr txBox="1"/>
          <p:nvPr/>
        </p:nvSpPr>
        <p:spPr>
          <a:xfrm>
            <a:off x="7388366" y="4009334"/>
            <a:ext cx="3078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Talazoparib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PARP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inhibitor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0E830-D696-3FCE-2D7A-1B3CA409D3DC}"/>
              </a:ext>
            </a:extLst>
          </p:cNvPr>
          <p:cNvSpPr txBox="1"/>
          <p:nvPr/>
        </p:nvSpPr>
        <p:spPr>
          <a:xfrm>
            <a:off x="2781303" y="4395133"/>
            <a:ext cx="9313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CYCLONE 3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</p:txBody>
      </p:sp>
      <p:pic>
        <p:nvPicPr>
          <p:cNvPr id="19" name="Picture 18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F33F1190-D0BE-2E60-BBFA-9CF768723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927" y="4397294"/>
            <a:ext cx="5041513" cy="212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96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</a:t>
            </a:r>
            <a:r>
              <a:rPr lang="en-US" sz="3200" dirty="0" err="1">
                <a:solidFill>
                  <a:srgbClr val="0432FF"/>
                </a:solidFill>
              </a:rPr>
              <a:t>Morgans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762928"/>
              </p:ext>
            </p:extLst>
          </p:nvPr>
        </p:nvGraphicFramePr>
        <p:xfrm>
          <a:off x="1236095" y="1412776"/>
          <a:ext cx="9719807" cy="453650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1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290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 Accelerator Applications, Astellas, AstraZeneca Pharmaceuticals LP, Bayer HealthCare Pharmaceuticals,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Exelixis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Foundation Medicine, Janssen Biotech Inc,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Lantheus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Merck,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Myovant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Sciences, Novartis, Pfizer Inc, Sanofi,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Telix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 Limited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3607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Bayer HealthCare Pharmaceuticals,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Myovant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Sciences, Pfizer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97126"/>
                  </a:ext>
                </a:extLst>
              </a:tr>
              <a:tr h="1083607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Board/Committee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Gilead Sciences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82983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9755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Line 18"/>
          <p:cNvSpPr>
            <a:spLocks noChangeShapeType="1"/>
          </p:cNvSpPr>
          <p:nvPr/>
        </p:nvSpPr>
        <p:spPr bwMode="auto">
          <a:xfrm flipV="1">
            <a:off x="3792539" y="2142026"/>
            <a:ext cx="458787" cy="439737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6947" name="Line 19"/>
          <p:cNvSpPr>
            <a:spLocks noChangeShapeType="1"/>
          </p:cNvSpPr>
          <p:nvPr/>
        </p:nvSpPr>
        <p:spPr bwMode="auto">
          <a:xfrm>
            <a:off x="3719514" y="5075441"/>
            <a:ext cx="554037" cy="35242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6948" name="AutoShape 4"/>
          <p:cNvSpPr>
            <a:spLocks noChangeArrowheads="1"/>
          </p:cNvSpPr>
          <p:nvPr/>
        </p:nvSpPr>
        <p:spPr bwMode="auto">
          <a:xfrm>
            <a:off x="4367214" y="4231177"/>
            <a:ext cx="2232025" cy="88741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Good responders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(6-8 months PSA)</a:t>
            </a:r>
          </a:p>
        </p:txBody>
      </p:sp>
      <p:sp>
        <p:nvSpPr>
          <p:cNvPr id="49161" name="AutoShape 16"/>
          <p:cNvSpPr>
            <a:spLocks noChangeArrowheads="1"/>
          </p:cNvSpPr>
          <p:nvPr/>
        </p:nvSpPr>
        <p:spPr bwMode="auto">
          <a:xfrm>
            <a:off x="4367214" y="2862751"/>
            <a:ext cx="2232025" cy="86518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-128"/>
                <a:cs typeface="+mn-cs"/>
              </a:rPr>
              <a:t>Vulnerable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ヒラギノ角ゴ Pro W3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ヒラギノ角ゴ Pro W3" charset="-128"/>
              <a:cs typeface="+mn-cs"/>
            </a:endParaRPr>
          </a:p>
        </p:txBody>
      </p:sp>
      <p:sp>
        <p:nvSpPr>
          <p:cNvPr id="466950" name="AutoShape 17"/>
          <p:cNvSpPr>
            <a:spLocks noChangeArrowheads="1"/>
          </p:cNvSpPr>
          <p:nvPr/>
        </p:nvSpPr>
        <p:spPr bwMode="auto">
          <a:xfrm>
            <a:off x="6743701" y="1567350"/>
            <a:ext cx="576263" cy="48958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80131" tIns="40066" rIns="80131" bIns="40066" anchor="ctr"/>
          <a:lstStyle>
            <a:lvl1pPr defTabSz="8588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88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88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88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88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8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8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8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8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858838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R</a:t>
            </a:r>
            <a:b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A</a:t>
            </a:r>
            <a:b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N</a:t>
            </a:r>
            <a:b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D</a:t>
            </a:r>
            <a:b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O</a:t>
            </a:r>
            <a:b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M</a:t>
            </a:r>
            <a:b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I</a:t>
            </a:r>
            <a:b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Z</a:t>
            </a:r>
            <a:b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E</a:t>
            </a:r>
            <a:b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D</a:t>
            </a:r>
          </a:p>
        </p:txBody>
      </p:sp>
      <p:sp>
        <p:nvSpPr>
          <p:cNvPr id="466951" name="Line 18"/>
          <p:cNvSpPr>
            <a:spLocks noChangeShapeType="1"/>
          </p:cNvSpPr>
          <p:nvPr/>
        </p:nvSpPr>
        <p:spPr bwMode="auto">
          <a:xfrm>
            <a:off x="3792539" y="3294550"/>
            <a:ext cx="433387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6952" name="Line 19"/>
          <p:cNvSpPr>
            <a:spLocks noChangeShapeType="1"/>
          </p:cNvSpPr>
          <p:nvPr/>
        </p:nvSpPr>
        <p:spPr bwMode="auto">
          <a:xfrm>
            <a:off x="3792540" y="4708133"/>
            <a:ext cx="321188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6953" name="AutoShape 12"/>
          <p:cNvSpPr>
            <a:spLocks noChangeArrowheads="1"/>
          </p:cNvSpPr>
          <p:nvPr/>
        </p:nvSpPr>
        <p:spPr bwMode="auto">
          <a:xfrm>
            <a:off x="1752601" y="2502387"/>
            <a:ext cx="2035175" cy="2616200"/>
          </a:xfrm>
          <a:prstGeom prst="roundRect">
            <a:avLst>
              <a:gd name="adj" fmla="val 16667"/>
            </a:avLst>
          </a:prstGeom>
          <a:solidFill>
            <a:srgbClr val="FF9999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869212" y="3067770"/>
            <a:ext cx="1944688" cy="155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485" tIns="36243" rIns="72485" bIns="36243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Patients with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de novo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M1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CaP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(+/- M1 relapse after local treatment)</a:t>
            </a:r>
          </a:p>
        </p:txBody>
      </p:sp>
      <p:sp>
        <p:nvSpPr>
          <p:cNvPr id="466955" name="Rectangle 2"/>
          <p:cNvSpPr txBox="1">
            <a:spLocks noChangeArrowheads="1"/>
          </p:cNvSpPr>
          <p:nvPr/>
        </p:nvSpPr>
        <p:spPr bwMode="auto">
          <a:xfrm>
            <a:off x="2133600" y="6596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PEACE-6 program: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Current European trials in M1 CSPC</a:t>
            </a:r>
            <a:endParaRPr kumimoji="0" lang="en-GB" altLang="fr-FR" sz="2800" b="1" i="0" u="sng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4367214" y="1567350"/>
            <a:ext cx="2232025" cy="792162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ヒラギノ角ゴ Pro W3"/>
              </a:rPr>
              <a:t>Oligo-M1</a:t>
            </a:r>
          </a:p>
        </p:txBody>
      </p:sp>
      <p:sp>
        <p:nvSpPr>
          <p:cNvPr id="466958" name="AutoShape 16"/>
          <p:cNvSpPr>
            <a:spLocks noChangeArrowheads="1"/>
          </p:cNvSpPr>
          <p:nvPr/>
        </p:nvSpPr>
        <p:spPr bwMode="auto">
          <a:xfrm>
            <a:off x="4284090" y="5418626"/>
            <a:ext cx="2376487" cy="10445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Poor responders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+mn-cs"/>
              </a:rPr>
              <a:t>(6-8 months PSA)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fr-F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466959" name="Line 18"/>
          <p:cNvSpPr>
            <a:spLocks noChangeShapeType="1"/>
          </p:cNvSpPr>
          <p:nvPr/>
        </p:nvSpPr>
        <p:spPr bwMode="auto">
          <a:xfrm flipV="1">
            <a:off x="7319964" y="1783251"/>
            <a:ext cx="554037" cy="223837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6960" name="Line 18"/>
          <p:cNvSpPr>
            <a:spLocks noChangeShapeType="1"/>
          </p:cNvSpPr>
          <p:nvPr/>
        </p:nvSpPr>
        <p:spPr bwMode="auto">
          <a:xfrm flipV="1">
            <a:off x="7319964" y="3002450"/>
            <a:ext cx="554037" cy="2206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6962" name="Line 18"/>
          <p:cNvSpPr>
            <a:spLocks noChangeShapeType="1"/>
          </p:cNvSpPr>
          <p:nvPr/>
        </p:nvSpPr>
        <p:spPr bwMode="auto">
          <a:xfrm flipV="1">
            <a:off x="7319964" y="5764701"/>
            <a:ext cx="554037" cy="193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6963" name="Line 19"/>
          <p:cNvSpPr>
            <a:spLocks noChangeShapeType="1"/>
          </p:cNvSpPr>
          <p:nvPr/>
        </p:nvSpPr>
        <p:spPr bwMode="auto">
          <a:xfrm>
            <a:off x="7319964" y="2070588"/>
            <a:ext cx="554037" cy="17621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6965" name="Line 19"/>
          <p:cNvSpPr>
            <a:spLocks noChangeShapeType="1"/>
          </p:cNvSpPr>
          <p:nvPr/>
        </p:nvSpPr>
        <p:spPr bwMode="auto">
          <a:xfrm>
            <a:off x="7319964" y="3334238"/>
            <a:ext cx="554037" cy="17621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6966" name="Line 19"/>
          <p:cNvSpPr>
            <a:spLocks noChangeShapeType="1"/>
          </p:cNvSpPr>
          <p:nvPr/>
        </p:nvSpPr>
        <p:spPr bwMode="auto">
          <a:xfrm>
            <a:off x="7319964" y="5999650"/>
            <a:ext cx="554037" cy="17621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7967664" y="1603863"/>
            <a:ext cx="1296987" cy="4032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ヒラギノ角ゴ Pro W3"/>
              </a:rPr>
              <a:t>SOC</a:t>
            </a: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7967664" y="2819888"/>
            <a:ext cx="2016125" cy="4032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ヒラギノ角ゴ Pro W3"/>
              </a:rPr>
              <a:t>SOC (ADT)</a:t>
            </a: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7967664" y="5556738"/>
            <a:ext cx="1296987" cy="4032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ヒラギノ角ゴ Pro W3"/>
              </a:rPr>
              <a:t>SOC</a:t>
            </a: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7967664" y="2100751"/>
            <a:ext cx="2592387" cy="536577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ヒラギノ角ゴ Pro W3"/>
              </a:rPr>
              <a:t>SOC+ RXT to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ヒラギノ角ゴ Pro W3"/>
              </a:rPr>
              <a:t>mets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>
            <a:off x="7967664" y="3294551"/>
            <a:ext cx="2592387" cy="75063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ヒラギノ角ゴ Pro W3"/>
              </a:rPr>
              <a:t>SOC + Darolutamide</a:t>
            </a:r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>
            <a:off x="7967664" y="5988538"/>
            <a:ext cx="2700337" cy="40322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ヒラギノ角ゴ Pro W3"/>
              </a:rPr>
              <a:t>SOC + Lu-PSMA</a:t>
            </a:r>
          </a:p>
        </p:txBody>
      </p:sp>
      <p:sp>
        <p:nvSpPr>
          <p:cNvPr id="33" name="Line 18"/>
          <p:cNvSpPr>
            <a:spLocks noChangeShapeType="1"/>
          </p:cNvSpPr>
          <p:nvPr/>
        </p:nvSpPr>
        <p:spPr bwMode="auto">
          <a:xfrm flipV="1">
            <a:off x="7319964" y="4472981"/>
            <a:ext cx="554037" cy="193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>
            <a:off x="7319964" y="4707930"/>
            <a:ext cx="554037" cy="17621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auto">
          <a:xfrm>
            <a:off x="7966870" y="4231177"/>
            <a:ext cx="1296987" cy="4032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ヒラギノ角ゴ Pro W3"/>
              </a:rPr>
              <a:t>SOC</a:t>
            </a: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7966870" y="4734208"/>
            <a:ext cx="2700337" cy="4032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ヒラギノ角ゴ Pro W3"/>
              </a:rPr>
              <a:t>De-escalation</a:t>
            </a:r>
          </a:p>
        </p:txBody>
      </p:sp>
      <p:sp>
        <p:nvSpPr>
          <p:cNvPr id="2" name="Accolade fermante 1"/>
          <p:cNvSpPr/>
          <p:nvPr/>
        </p:nvSpPr>
        <p:spPr>
          <a:xfrm>
            <a:off x="10668001" y="1413362"/>
            <a:ext cx="267854" cy="271029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ccolade fermante 41"/>
          <p:cNvSpPr/>
          <p:nvPr/>
        </p:nvSpPr>
        <p:spPr>
          <a:xfrm>
            <a:off x="10685283" y="4181386"/>
            <a:ext cx="250572" cy="22818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991660" y="2581763"/>
            <a:ext cx="1075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Ongoing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1012801" y="5123711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Planned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8" y="140941"/>
            <a:ext cx="1745672" cy="16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1265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542B1-A23A-A447-EA4D-A13536DE8388}"/>
              </a:ext>
            </a:extLst>
          </p:cNvPr>
          <p:cNvSpPr/>
          <p:nvPr/>
        </p:nvSpPr>
        <p:spPr bwMode="auto">
          <a:xfrm>
            <a:off x="840278" y="2946648"/>
            <a:ext cx="11088370" cy="914400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96752"/>
            <a:ext cx="10512306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 – </a:t>
            </a:r>
            <a:r>
              <a:rPr lang="en-US" sz="2500" dirty="0">
                <a:solidFill>
                  <a:schemeClr val="tx1"/>
                </a:solidFill>
              </a:rPr>
              <a:t>Current Management of Nonmetastatic Prostate Cancer —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Dr </a:t>
            </a:r>
            <a:r>
              <a:rPr lang="en-US" sz="2500" dirty="0" err="1">
                <a:solidFill>
                  <a:schemeClr val="tx1"/>
                </a:solidFill>
              </a:rPr>
              <a:t>Morgans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 – </a:t>
            </a:r>
            <a:r>
              <a:rPr lang="en-US" sz="2500" dirty="0">
                <a:solidFill>
                  <a:schemeClr val="tx1"/>
                </a:solidFill>
              </a:rPr>
              <a:t>New Considerations in Treatment Intensification for Metastatic Hormone-Sensitive Prostate Cancer (</a:t>
            </a:r>
            <a:r>
              <a:rPr lang="en-US" sz="2500" dirty="0" err="1">
                <a:solidFill>
                  <a:schemeClr val="tx1"/>
                </a:solidFill>
              </a:rPr>
              <a:t>mHSPC</a:t>
            </a:r>
            <a:r>
              <a:rPr lang="en-US" sz="2500" dirty="0">
                <a:solidFill>
                  <a:schemeClr val="tx1"/>
                </a:solidFill>
              </a:rPr>
              <a:t>) — Prof </a:t>
            </a:r>
            <a:r>
              <a:rPr lang="en-US" sz="2500" dirty="0" err="1">
                <a:solidFill>
                  <a:schemeClr val="tx1"/>
                </a:solidFill>
              </a:rPr>
              <a:t>Fizazi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3 – Available and Emerging Strategies for Newly Diagnosed Metastatic Castration-Resistant Prostate Cancer (</a:t>
            </a:r>
            <a:r>
              <a:rPr lang="en-US" sz="2500" dirty="0" err="1">
                <a:solidFill>
                  <a:schemeClr val="bg1"/>
                </a:solidFill>
              </a:rPr>
              <a:t>mCRPC</a:t>
            </a:r>
            <a:r>
              <a:rPr lang="en-US" sz="2500" dirty="0">
                <a:solidFill>
                  <a:schemeClr val="bg1"/>
                </a:solidFill>
              </a:rPr>
              <a:t>) — Dr McKay</a:t>
            </a: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 – </a:t>
            </a:r>
            <a:r>
              <a:rPr lang="en-US" sz="2500" dirty="0">
                <a:solidFill>
                  <a:schemeClr val="tx1"/>
                </a:solidFill>
              </a:rPr>
              <a:t>Identification and Management of 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 with a Homologous Recombination Repair (HRR) Gene Abnormality — Dr </a:t>
            </a:r>
            <a:r>
              <a:rPr lang="en-US" sz="2500" dirty="0" err="1">
                <a:solidFill>
                  <a:schemeClr val="tx1"/>
                </a:solidFill>
              </a:rPr>
              <a:t>Antonarakis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 – </a:t>
            </a:r>
            <a:r>
              <a:rPr lang="en-US" sz="2500" dirty="0">
                <a:solidFill>
                  <a:schemeClr val="tx1"/>
                </a:solidFill>
              </a:rPr>
              <a:t>Management of Progressive 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 — Dr Sartor</a:t>
            </a:r>
          </a:p>
        </p:txBody>
      </p:sp>
    </p:spTree>
    <p:extLst>
      <p:ext uri="{BB962C8B-B14F-4D97-AF65-F5344CB8AC3E}">
        <p14:creationId xmlns:p14="http://schemas.microsoft.com/office/powerpoint/2010/main" val="29099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623392" y="332656"/>
            <a:ext cx="10633396" cy="1656183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77090"/>
            <a:ext cx="10633396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64-year-old man diagnosed with metastatic HSPC and PSMA positivity in the pubic ramus, bilateral external iliac nodes and lungs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EFFFE4-B114-2A4C-85CF-2057065564D7}"/>
              </a:ext>
            </a:extLst>
          </p:cNvPr>
          <p:cNvSpPr txBox="1">
            <a:spLocks/>
          </p:cNvSpPr>
          <p:nvPr/>
        </p:nvSpPr>
        <p:spPr bwMode="auto">
          <a:xfrm>
            <a:off x="0" y="6022538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Sandy Srinivas (Stanford, California)</a:t>
            </a:r>
          </a:p>
        </p:txBody>
      </p:sp>
      <p:pic>
        <p:nvPicPr>
          <p:cNvPr id="2" name="Picture 1" descr="A person wearing glasses and a black shirt&#10;&#10;Description automatically generated with low confidence">
            <a:extLst>
              <a:ext uri="{FF2B5EF4-FFF2-40B4-BE49-F238E27FC236}">
                <a16:creationId xmlns:a16="http://schemas.microsoft.com/office/drawing/2014/main" id="{E8D3F210-2BAD-B44D-53F5-D45EAACA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507" y="2204663"/>
            <a:ext cx="6893578" cy="3877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0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DF0C3B8-E076-4497-9D71-E75C05426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4956880"/>
            <a:ext cx="3924300" cy="413626"/>
          </a:xfrm>
        </p:spPr>
        <p:txBody>
          <a:bodyPr/>
          <a:lstStyle/>
          <a:p>
            <a:r>
              <a:rPr lang="en-US" dirty="0"/>
              <a:t>Rana R. </a:t>
            </a:r>
            <a:r>
              <a:rPr lang="en-US" dirty="0" err="1"/>
              <a:t>McKay,</a:t>
            </a:r>
            <a:r>
              <a:rPr lang="en-US" dirty="0"/>
              <a:t> MD </a:t>
            </a:r>
          </a:p>
          <a:p>
            <a:r>
              <a:rPr lang="en-US" sz="1400" dirty="0"/>
              <a:t>Associate Professor of Medicine and Urology</a:t>
            </a:r>
          </a:p>
          <a:p>
            <a:r>
              <a:rPr lang="en-US" sz="1400" dirty="0"/>
              <a:t>Moores Cancer Center </a:t>
            </a:r>
          </a:p>
          <a:p>
            <a:r>
              <a:rPr lang="en-US" sz="1400" dirty="0"/>
              <a:t>University of California San Diego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F019CA-68E2-54B6-7E4B-E76562E42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335549"/>
            <a:ext cx="9867900" cy="2387600"/>
          </a:xfrm>
        </p:spPr>
        <p:txBody>
          <a:bodyPr/>
          <a:lstStyle/>
          <a:p>
            <a:r>
              <a:rPr lang="en-US" dirty="0"/>
              <a:t>Available and Emerging Strategies for Newly Diagnosed Metastatic CRPC (</a:t>
            </a:r>
            <a:r>
              <a:rPr lang="en-US" dirty="0" err="1"/>
              <a:t>mCRPC</a:t>
            </a:r>
            <a:r>
              <a:rPr lang="en-US" dirty="0"/>
              <a:t>) 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7CB1051E-7641-A4BB-C252-64CC7ED81E54}"/>
              </a:ext>
            </a:extLst>
          </p:cNvPr>
          <p:cNvSpPr txBox="1">
            <a:spLocks/>
          </p:cNvSpPr>
          <p:nvPr/>
        </p:nvSpPr>
        <p:spPr bwMode="auto">
          <a:xfrm>
            <a:off x="-990600" y="6400800"/>
            <a:ext cx="3319272" cy="2067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DrRanaMcKay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DB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360970"/>
            <a:ext cx="381000" cy="2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273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/>
              <a:t>Clinical and biologic factors impacting the selection of therapy for newly diagnosed </a:t>
            </a:r>
            <a:r>
              <a:rPr lang="en-US" sz="2000" dirty="0" err="1"/>
              <a:t>mCRPC</a:t>
            </a:r>
            <a:endParaRPr lang="en-US" sz="2000" dirty="0"/>
          </a:p>
          <a:p>
            <a:pPr lvl="0"/>
            <a:r>
              <a:rPr lang="en-US" sz="2000" dirty="0"/>
              <a:t>Findings from clinical trial and real-world data sets exploring the efficacy and safety of </a:t>
            </a:r>
            <a:r>
              <a:rPr lang="en-US" sz="2000" dirty="0" err="1"/>
              <a:t>sipuleucel</a:t>
            </a:r>
            <a:r>
              <a:rPr lang="en-US" sz="2000" dirty="0"/>
              <a:t>-T for </a:t>
            </a:r>
            <a:r>
              <a:rPr lang="en-US" sz="2000" dirty="0" err="1"/>
              <a:t>mCRPC</a:t>
            </a:r>
            <a:endParaRPr lang="en-US" sz="2000" dirty="0"/>
          </a:p>
          <a:p>
            <a:pPr lvl="0"/>
            <a:r>
              <a:rPr lang="en-US" sz="2000" dirty="0"/>
              <a:t>Data sets defining the role of secondary hormonal therapies for patients with </a:t>
            </a:r>
            <a:r>
              <a:rPr lang="en-US" sz="2000" dirty="0" err="1"/>
              <a:t>mCRPC</a:t>
            </a:r>
            <a:r>
              <a:rPr lang="en-US" sz="2000" dirty="0"/>
              <a:t>, including among those who have received one of these agents in an earlier disease setting</a:t>
            </a:r>
          </a:p>
          <a:p>
            <a:pPr lvl="0"/>
            <a:r>
              <a:rPr lang="en-US" sz="2000" dirty="0"/>
              <a:t>Role of the CDK4/6 pathway in prostate cancer proliferation and resistance to AR-targeted therapy</a:t>
            </a:r>
          </a:p>
          <a:p>
            <a:pPr lvl="0"/>
            <a:r>
              <a:rPr lang="en-US" sz="2000" dirty="0"/>
              <a:t>Available efficacy and safety findings with CDK4/6 inhibitors for </a:t>
            </a:r>
            <a:r>
              <a:rPr lang="en-US" sz="2000" dirty="0" err="1"/>
              <a:t>mCRPC</a:t>
            </a:r>
            <a:endParaRPr lang="en-US" sz="2000" dirty="0"/>
          </a:p>
          <a:p>
            <a:pPr lvl="0"/>
            <a:r>
              <a:rPr lang="en-US" sz="2000" dirty="0"/>
              <a:t>Design, eligibility criteria and primary and secondary endpoints of the Phase II/III CYCLONE 2 trial evaluating first-line </a:t>
            </a:r>
            <a:r>
              <a:rPr lang="en-US" sz="2000" dirty="0" err="1"/>
              <a:t>abiraterone</a:t>
            </a:r>
            <a:r>
              <a:rPr lang="en-US" sz="2000" dirty="0"/>
              <a:t> and prednisone with or without </a:t>
            </a:r>
            <a:r>
              <a:rPr lang="en-US" sz="2000" dirty="0" err="1"/>
              <a:t>abemaciclib</a:t>
            </a:r>
            <a:r>
              <a:rPr lang="en-US" sz="2000" dirty="0"/>
              <a:t> for </a:t>
            </a:r>
            <a:r>
              <a:rPr lang="en-US" sz="2000" dirty="0" err="1"/>
              <a:t>mCRPC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6344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81000"/>
            <a:ext cx="11696699" cy="495300"/>
          </a:xfrm>
        </p:spPr>
        <p:txBody>
          <a:bodyPr>
            <a:normAutofit fontScale="90000"/>
          </a:bodyPr>
          <a:lstStyle/>
          <a:p>
            <a:r>
              <a:rPr lang="en-US" dirty="0"/>
              <a:t>Treatment Landscape for Advanced Prostate Cancer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52243" y="5700329"/>
            <a:ext cx="11829755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ADT is still the mainstay of therapy…but treatments have evolved for different disease states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7074568" y="2298032"/>
            <a:ext cx="4419600" cy="3276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8397277" y="6580747"/>
            <a:ext cx="1460755" cy="2067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DrRanaMcKay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10058400" cy="40986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25000" y="39624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NCCN options 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mCRPC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5400" y="6231148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NCCN Guidelines Version 1.2023</a:t>
            </a:r>
          </a:p>
        </p:txBody>
      </p:sp>
    </p:spTree>
    <p:extLst>
      <p:ext uri="{BB962C8B-B14F-4D97-AF65-F5344CB8AC3E}">
        <p14:creationId xmlns:p14="http://schemas.microsoft.com/office/powerpoint/2010/main" val="120851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Factors that Impact Treatment Decision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404643" y="1391045"/>
          <a:ext cx="11198077" cy="4736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e Placeholder 3"/>
          <p:cNvSpPr txBox="1">
            <a:spLocks/>
          </p:cNvSpPr>
          <p:nvPr/>
        </p:nvSpPr>
        <p:spPr bwMode="auto">
          <a:xfrm>
            <a:off x="8397277" y="6580747"/>
            <a:ext cx="1460755" cy="2067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DrRanaMcKay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4737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Resistance in Castration Resistant Prostate Cancer </a:t>
            </a:r>
          </a:p>
        </p:txBody>
      </p:sp>
      <p:pic>
        <p:nvPicPr>
          <p:cNvPr id="1026" name="Picture 2" descr="https://d3i71xaburhd42.cloudfront.net/416c1017ff3b5f2f1805373cb1716d6d47ee03f6/4-Figure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0"/>
            <a:ext cx="7362413" cy="509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15400" y="6231148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Chandrasekar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2015</a:t>
            </a:r>
          </a:p>
        </p:txBody>
      </p:sp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8397277" y="6580747"/>
            <a:ext cx="1460755" cy="2067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DrRanaMcKay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667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NCCN Guidelines – Systemic Therapy for M1 CRPC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66800"/>
            <a:ext cx="8494674" cy="541020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97277" y="6580747"/>
            <a:ext cx="1460755" cy="2067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DrRanaMcKay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9003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335845"/>
            <a:ext cx="11353800" cy="495300"/>
          </a:xfrm>
        </p:spPr>
        <p:txBody>
          <a:bodyPr/>
          <a:lstStyle/>
          <a:p>
            <a:r>
              <a:rPr lang="en-US" dirty="0" err="1"/>
              <a:t>Sipuleucel</a:t>
            </a:r>
            <a:r>
              <a:rPr lang="en-US" dirty="0"/>
              <a:t>-T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55618"/>
            <a:ext cx="4532845" cy="488640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2330" y="1159638"/>
            <a:ext cx="5544870" cy="5012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39200" y="132594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OS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25.8 months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Sipuleucel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21.7 months Placebo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HR 0.78 (95% CI 0.61, 0.98)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to progression 3.7 vs. 3.6 months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PSA50 2.6% vs. 1.3%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4359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Sartor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627235"/>
              </p:ext>
            </p:extLst>
          </p:nvPr>
        </p:nvGraphicFramePr>
        <p:xfrm>
          <a:off x="1236095" y="1412776"/>
          <a:ext cx="9719807" cy="482453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483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6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6676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Consultant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 Accelerator Applications, Amgen Inc,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ARTbio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Astellas, AstraZeneca Pharmaceuticals LP, Bayer HealthCare Pharmaceuticals, Blue Earth Diagnostics, Clarity Pharmaceuticals, Clovis Oncology, Constellation Pharmaceuticals, Convergent Therapeutics Inc,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Dendreon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 Inc, EMD Serono Inc, Foundation Medicine, Fusion Pharmaceuticals, Genzyme Corporation,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Hengrui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 Inc, ITM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Isotopen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Technologien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München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AG, Janssen Biotech Inc, Merck,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Morphimmune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Myovant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Sciences, Myriad Genetic Laboratories Inc, Noria Therapeutics Inc, NorthStar Rx LLC, Novartis,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Noxopharm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Pfizer Inc, POINT Biopharma,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Progenics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 Inc, Ratio Therapeutics, Sanofi,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Telix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 Limited,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TeneoBio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Tessa Therapeutics,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Theragnostics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z-Alpha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45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Equity Interests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Telix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 Limited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97126"/>
                  </a:ext>
                </a:extLst>
              </a:tr>
              <a:tr h="1139588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Grant/Research Support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 Accelerator Applications, Amgen Inc,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Arvinas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AstraZeneca Pharmaceuticals LP, Bayer HealthCare Pharmaceuticals, Constellation Pharmaceuticals,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Invitae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Janssen Biotech Inc,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Lantheus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Merck, Novartis,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Progenics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 Inc,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TeneoBio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829839"/>
                  </a:ext>
                </a:extLst>
              </a:tr>
              <a:tr h="607226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Nonrelevant Financial Relationship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Ratio Therapeutics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37027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721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179763"/>
            <a:ext cx="11353800" cy="495300"/>
          </a:xfrm>
        </p:spPr>
        <p:txBody>
          <a:bodyPr/>
          <a:lstStyle/>
          <a:p>
            <a:r>
              <a:rPr lang="en-US" dirty="0"/>
              <a:t>Role of </a:t>
            </a:r>
            <a:r>
              <a:rPr lang="en-US" dirty="0" err="1"/>
              <a:t>Sipuleucel</a:t>
            </a:r>
            <a:r>
              <a:rPr lang="en-US" dirty="0"/>
              <a:t>-T in the Modern Era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006"/>
          <a:stretch/>
        </p:blipFill>
        <p:spPr>
          <a:xfrm>
            <a:off x="457200" y="1484643"/>
            <a:ext cx="3434644" cy="2294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8712"/>
          <a:stretch/>
        </p:blipFill>
        <p:spPr>
          <a:xfrm>
            <a:off x="381000" y="3923043"/>
            <a:ext cx="3595511" cy="2294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7460" y="5846802"/>
            <a:ext cx="5844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Antonarakis et al, CCR, 2023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Hafron et al,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2022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McKay et al,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2020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200" y="4236156"/>
            <a:ext cx="3353022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770425"/>
            <a:ext cx="354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Prospective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Concurrent or Sequential ARTA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5800" y="3589825"/>
            <a:ext cx="354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Retrospective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Concurrent/Sequential ARTA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0" y="770425"/>
            <a:ext cx="354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Retrospective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First-Line Any Line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0" y="1340556"/>
            <a:ext cx="3657600" cy="45050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1492956"/>
            <a:ext cx="2240028" cy="21444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95800" y="730956"/>
            <a:ext cx="354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Prospective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Sipuleucel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-T +/- Radium-223</a:t>
            </a:r>
          </a:p>
        </p:txBody>
      </p:sp>
    </p:spTree>
    <p:extLst>
      <p:ext uri="{BB962C8B-B14F-4D97-AF65-F5344CB8AC3E}">
        <p14:creationId xmlns:p14="http://schemas.microsoft.com/office/powerpoint/2010/main" val="9233488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font, white&#10;&#10;Description automatically generated">
            <a:extLst>
              <a:ext uri="{FF2B5EF4-FFF2-40B4-BE49-F238E27FC236}">
                <a16:creationId xmlns:a16="http://schemas.microsoft.com/office/drawing/2014/main" id="{8ABFA1E4-09E7-B1D3-10E5-ADE84C499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00200"/>
            <a:ext cx="11506200" cy="391642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018A4F-7BDF-9811-E593-24375B6BDD70}"/>
              </a:ext>
            </a:extLst>
          </p:cNvPr>
          <p:cNvSpPr/>
          <p:nvPr/>
        </p:nvSpPr>
        <p:spPr>
          <a:xfrm>
            <a:off x="10515600" y="2743200"/>
            <a:ext cx="990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97E0-CA0B-8907-0E3C-74FB05A7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23096"/>
            <a:ext cx="12192000" cy="1143000"/>
          </a:xfrm>
        </p:spPr>
        <p:txBody>
          <a:bodyPr/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Best PSA Response to Therapy with Enzalutamide in Patients with </a:t>
            </a:r>
            <a:r>
              <a:rPr lang="en-US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mCRPC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B1CCE281-2EC3-0A3B-9D5E-1DDAAE9C8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40" y="1371600"/>
            <a:ext cx="9980719" cy="469613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484DD2-FCE0-0B05-1F59-619C0181DA48}"/>
              </a:ext>
            </a:extLst>
          </p:cNvPr>
          <p:cNvSpPr txBox="1"/>
          <p:nvPr/>
        </p:nvSpPr>
        <p:spPr>
          <a:xfrm>
            <a:off x="0" y="6534835"/>
            <a:ext cx="61007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McKay RR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Clin Cancer Res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2021;27(13):3610-9.</a:t>
            </a:r>
          </a:p>
        </p:txBody>
      </p:sp>
    </p:spTree>
    <p:extLst>
      <p:ext uri="{BB962C8B-B14F-4D97-AF65-F5344CB8AC3E}">
        <p14:creationId xmlns:p14="http://schemas.microsoft.com/office/powerpoint/2010/main" val="928890968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1F94-DB59-9B9C-D6EE-C792EEEC2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146566"/>
            <a:ext cx="11811000" cy="1143000"/>
          </a:xfrm>
        </p:spPr>
        <p:txBody>
          <a:bodyPr/>
          <a:lstStyle/>
          <a:p>
            <a:r>
              <a:rPr lang="en-US" dirty="0">
                <a:latin typeface="+mn-lt"/>
              </a:rPr>
              <a:t>Mechanisms Driving Resistance to Enzalutamide in Patients with </a:t>
            </a:r>
            <a:r>
              <a:rPr lang="en-US" dirty="0" err="1">
                <a:latin typeface="+mn-lt"/>
              </a:rPr>
              <a:t>mCRPC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89D310-0D0F-9C2F-5A9C-2DBE58080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" t="1263" r="339" b="1529"/>
          <a:stretch/>
        </p:blipFill>
        <p:spPr>
          <a:xfrm>
            <a:off x="444596" y="1066800"/>
            <a:ext cx="11302807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B3E42A-DB26-2697-9176-F6FC8F2BED5B}"/>
              </a:ext>
            </a:extLst>
          </p:cNvPr>
          <p:cNvSpPr txBox="1"/>
          <p:nvPr/>
        </p:nvSpPr>
        <p:spPr>
          <a:xfrm>
            <a:off x="0" y="6534835"/>
            <a:ext cx="61007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McKay RR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Clin Cancer Res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2021;27(13):3610-9.</a:t>
            </a:r>
          </a:p>
        </p:txBody>
      </p:sp>
    </p:spTree>
    <p:extLst>
      <p:ext uri="{BB962C8B-B14F-4D97-AF65-F5344CB8AC3E}">
        <p14:creationId xmlns:p14="http://schemas.microsoft.com/office/powerpoint/2010/main" val="2043914373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Cycle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33"/>
          <a:stretch/>
        </p:blipFill>
        <p:spPr>
          <a:xfrm>
            <a:off x="6197600" y="1258832"/>
            <a:ext cx="5384800" cy="4340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3600" y="6231045"/>
            <a:ext cx="497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Wolgemuth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Journal of Developmental Biology, 2013</a:t>
            </a:r>
          </a:p>
        </p:txBody>
      </p:sp>
      <p:pic>
        <p:nvPicPr>
          <p:cNvPr id="1030" name="Picture 6" descr="7.1: Introduction - Biology LibreTex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2819401"/>
            <a:ext cx="3057599" cy="303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cell cycle, mitosis and meiosis for higher education | Virtual Genetics  Education Centre | University of Leice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2" y="1258832"/>
            <a:ext cx="5167063" cy="434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97277" y="6580747"/>
            <a:ext cx="1460755" cy="2067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DrRanaMcKay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3000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733" dirty="0"/>
              <a:t>Cross Talk Between Cell Cycle and AR Pathway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08787"/>
            <a:ext cx="6096000" cy="4140200"/>
          </a:xfrm>
        </p:spPr>
        <p:txBody>
          <a:bodyPr/>
          <a:lstStyle/>
          <a:p>
            <a:r>
              <a:rPr lang="en-US" sz="2133" dirty="0"/>
              <a:t>Androgen receptors, like the estrogen receptors, are key regulators of cell cycle and instrumental in the regulation of the transcription of genes that allow for G1 to S transition </a:t>
            </a:r>
          </a:p>
          <a:p>
            <a:r>
              <a:rPr lang="en-US" sz="2133" dirty="0"/>
              <a:t>Inhibition of CDK4/6 triggers G1 arrest of cell cycle</a:t>
            </a:r>
          </a:p>
          <a:p>
            <a:r>
              <a:rPr lang="en-US" sz="2133" dirty="0"/>
              <a:t>Inhibiting both CDK4 and CDK6 essential to effectively impair the G1/S transition</a:t>
            </a:r>
          </a:p>
          <a:p>
            <a:r>
              <a:rPr lang="en-US" sz="2133" dirty="0"/>
              <a:t>In prostate cancer, inhibition of both CDK4/6 and AR signaling may disrupt the feed forward loop involving these two pathways</a:t>
            </a:r>
          </a:p>
          <a:p>
            <a:endParaRPr lang="en-US" sz="2133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0195" y="1306595"/>
            <a:ext cx="4978399" cy="4342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3600" y="6228645"/>
            <a:ext cx="497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Targets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2020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97277" y="6580747"/>
            <a:ext cx="1460755" cy="2067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DrRanaMcKay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5819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CDK4/6 Inhibitors 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7FC1D9F-C7B4-5F69-C9D8-D57A5187300F}"/>
              </a:ext>
            </a:extLst>
          </p:cNvPr>
          <p:cNvGraphicFramePr>
            <a:graphicFrameLocks/>
          </p:cNvGraphicFramePr>
          <p:nvPr/>
        </p:nvGraphicFramePr>
        <p:xfrm>
          <a:off x="609600" y="1316765"/>
          <a:ext cx="11175999" cy="404263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251200">
                  <a:extLst>
                    <a:ext uri="{9D8B030D-6E8A-4147-A177-3AD203B41FA5}">
                      <a16:colId xmlns:a16="http://schemas.microsoft.com/office/drawing/2014/main" val="2856461488"/>
                    </a:ext>
                  </a:extLst>
                </a:gridCol>
                <a:gridCol w="2732541">
                  <a:extLst>
                    <a:ext uri="{9D8B030D-6E8A-4147-A177-3AD203B41FA5}">
                      <a16:colId xmlns:a16="http://schemas.microsoft.com/office/drawing/2014/main" val="935866372"/>
                    </a:ext>
                  </a:extLst>
                </a:gridCol>
                <a:gridCol w="2596129">
                  <a:extLst>
                    <a:ext uri="{9D8B030D-6E8A-4147-A177-3AD203B41FA5}">
                      <a16:colId xmlns:a16="http://schemas.microsoft.com/office/drawing/2014/main" val="1856614805"/>
                    </a:ext>
                  </a:extLst>
                </a:gridCol>
                <a:gridCol w="2596129">
                  <a:extLst>
                    <a:ext uri="{9D8B030D-6E8A-4147-A177-3AD203B41FA5}">
                      <a16:colId xmlns:a16="http://schemas.microsoft.com/office/drawing/2014/main" val="965703969"/>
                    </a:ext>
                  </a:extLst>
                </a:gridCol>
              </a:tblGrid>
              <a:tr h="5423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21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  <a:latin typeface="+mn-lt"/>
                        </a:rPr>
                        <a:t>Abemaciclib</a:t>
                      </a:r>
                      <a:r>
                        <a:rPr lang="en-US" sz="21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US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  <a:latin typeface="+mn-lt"/>
                        </a:rPr>
                        <a:t>Ribociclib</a:t>
                      </a:r>
                      <a:r>
                        <a:rPr lang="en-US" sz="21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  <a:latin typeface="+mn-lt"/>
                        </a:rPr>
                        <a:t>Palbociclib</a:t>
                      </a:r>
                      <a:r>
                        <a:rPr lang="en-US" sz="21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en-US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66048780"/>
                  </a:ext>
                </a:extLst>
              </a:tr>
              <a:tr h="9367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100" dirty="0">
                          <a:latin typeface="+mn-lt"/>
                        </a:rPr>
                        <a:t>Disease state(s) with FDA approval</a:t>
                      </a:r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HR+, HER2- EBC</a:t>
                      </a:r>
                      <a:br>
                        <a:rPr lang="en-US" sz="2100" dirty="0">
                          <a:latin typeface="+mn-lt"/>
                        </a:rPr>
                      </a:br>
                      <a:r>
                        <a:rPr lang="en-US" sz="2100" dirty="0">
                          <a:latin typeface="+mn-lt"/>
                        </a:rPr>
                        <a:t>HR+, HER2- MBC</a:t>
                      </a:r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HR+, HER2- MBC</a:t>
                      </a:r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HR+, HER2- MBC</a:t>
                      </a:r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68826213"/>
                  </a:ext>
                </a:extLst>
              </a:tr>
              <a:tr h="9367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100" dirty="0">
                          <a:latin typeface="+mn-lt"/>
                        </a:rPr>
                        <a:t>Preliminary/published data in prostate cancer</a:t>
                      </a:r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TBD</a:t>
                      </a:r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Yes</a:t>
                      </a:r>
                      <a:r>
                        <a:rPr lang="en-US" sz="2100" baseline="30000" dirty="0">
                          <a:latin typeface="+mn-lt"/>
                        </a:rPr>
                        <a:t>4</a:t>
                      </a:r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No</a:t>
                      </a:r>
                      <a:r>
                        <a:rPr lang="en-US" sz="2100" baseline="30000" dirty="0">
                          <a:latin typeface="+mn-lt"/>
                        </a:rPr>
                        <a:t>5</a:t>
                      </a:r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987733172"/>
                  </a:ext>
                </a:extLst>
              </a:tr>
              <a:tr h="542304"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CDK4 (IC50, </a:t>
                      </a:r>
                      <a:r>
                        <a:rPr lang="en-US" sz="2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nM</a:t>
                      </a:r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2100" baseline="30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893059686"/>
                  </a:ext>
                </a:extLst>
              </a:tr>
              <a:tr h="542304"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CDK6 (IC50, </a:t>
                      </a:r>
                      <a:r>
                        <a:rPr lang="en-US" sz="2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nM</a:t>
                      </a:r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2100" baseline="30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5</a:t>
                      </a:r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9.9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39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494210077"/>
                  </a:ext>
                </a:extLst>
              </a:tr>
              <a:tr h="542304"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CDK9 (IC50, </a:t>
                      </a:r>
                      <a:r>
                        <a:rPr lang="en-US" sz="2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nM</a:t>
                      </a:r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2100" baseline="30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5</a:t>
                      </a:r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NR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NR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708833100"/>
                  </a:ext>
                </a:extLst>
              </a:tr>
            </a:tbl>
          </a:graphicData>
        </a:graphic>
      </p:graphicFrame>
      <p:sp>
        <p:nvSpPr>
          <p:cNvPr id="8" name="Text Box 11">
            <a:extLst>
              <a:ext uri="{FF2B5EF4-FFF2-40B4-BE49-F238E27FC236}">
                <a16:creationId xmlns:a16="http://schemas.microsoft.com/office/drawing/2014/main" id="{2455FED0-58CA-E11E-5506-9DB0DBCC9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889" y="6042378"/>
            <a:ext cx="660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Abemaciclib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PI. 2.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Ribociclib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PI. 3. Palbociclib PI. 4. de Kouchkovsky et al, Clin Cancer Res, 2022. 5. Palmbos et al, Clin Cancer Res. 2021. 5.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Gelbert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Invest New Drugs, 2014.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5410200"/>
            <a:ext cx="11176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Little or no inhibitory activity for CDK1, 2, 5 and 7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97277" y="6580747"/>
            <a:ext cx="1460755" cy="2067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DrRanaMcKay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184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CDK4/6 Inhibitors 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7FC1D9F-C7B4-5F69-C9D8-D57A5187300F}"/>
              </a:ext>
            </a:extLst>
          </p:cNvPr>
          <p:cNvGraphicFramePr>
            <a:graphicFrameLocks/>
          </p:cNvGraphicFramePr>
          <p:nvPr/>
        </p:nvGraphicFramePr>
        <p:xfrm>
          <a:off x="609600" y="1092200"/>
          <a:ext cx="11175999" cy="49377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51200">
                  <a:extLst>
                    <a:ext uri="{9D8B030D-6E8A-4147-A177-3AD203B41FA5}">
                      <a16:colId xmlns:a16="http://schemas.microsoft.com/office/drawing/2014/main" val="2856461488"/>
                    </a:ext>
                  </a:extLst>
                </a:gridCol>
                <a:gridCol w="2732541">
                  <a:extLst>
                    <a:ext uri="{9D8B030D-6E8A-4147-A177-3AD203B41FA5}">
                      <a16:colId xmlns:a16="http://schemas.microsoft.com/office/drawing/2014/main" val="935866372"/>
                    </a:ext>
                  </a:extLst>
                </a:gridCol>
                <a:gridCol w="2596129">
                  <a:extLst>
                    <a:ext uri="{9D8B030D-6E8A-4147-A177-3AD203B41FA5}">
                      <a16:colId xmlns:a16="http://schemas.microsoft.com/office/drawing/2014/main" val="1856614805"/>
                    </a:ext>
                  </a:extLst>
                </a:gridCol>
                <a:gridCol w="2596129">
                  <a:extLst>
                    <a:ext uri="{9D8B030D-6E8A-4147-A177-3AD203B41FA5}">
                      <a16:colId xmlns:a16="http://schemas.microsoft.com/office/drawing/2014/main" val="965703969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9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/>
                        <a:t>Abemaciclib</a:t>
                      </a:r>
                      <a:r>
                        <a:rPr lang="en-US" sz="1900" baseline="30000" dirty="0"/>
                        <a:t>1</a:t>
                      </a:r>
                      <a:endParaRPr lang="en-US" sz="1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/>
                        <a:t>Ribociclib</a:t>
                      </a:r>
                      <a:r>
                        <a:rPr lang="en-US" sz="1900" baseline="30000" dirty="0"/>
                        <a:t>2</a:t>
                      </a:r>
                      <a:endParaRPr lang="en-US" sz="1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/>
                        <a:t>Palbociclib</a:t>
                      </a:r>
                      <a:r>
                        <a:rPr lang="en-US" sz="1900" baseline="30000" dirty="0"/>
                        <a:t>3</a:t>
                      </a:r>
                      <a:endParaRPr lang="en-US" sz="1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6604878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dirty="0"/>
                        <a:t>Dose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200 mg BID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/>
                        <a:t>600 mg QD</a:t>
                      </a:r>
                      <a:endParaRPr lang="en-US" sz="19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/>
                        <a:t>125 mg</a:t>
                      </a:r>
                      <a:r>
                        <a:rPr lang="en-US" sz="1900" kern="1200" baseline="0" dirty="0"/>
                        <a:t> QD</a:t>
                      </a:r>
                      <a:endParaRPr lang="en-US" sz="19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794771220"/>
                  </a:ext>
                </a:extLst>
              </a:tr>
              <a:tr h="406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dirty="0"/>
                        <a:t>Route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PO (w or w/o food)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PO </a:t>
                      </a:r>
                      <a:r>
                        <a:rPr lang="en-US" sz="1900" kern="1200" dirty="0"/>
                        <a:t>(w or w/o food)</a:t>
                      </a:r>
                      <a:endParaRPr lang="en-US" sz="19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PO </a:t>
                      </a:r>
                      <a:r>
                        <a:rPr lang="en-US" sz="1900" kern="1200" dirty="0"/>
                        <a:t>(w or w/o food)</a:t>
                      </a:r>
                      <a:endParaRPr lang="en-US" sz="19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049214462"/>
                  </a:ext>
                </a:extLst>
              </a:tr>
              <a:tr h="406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dirty="0"/>
                        <a:t>Dosing schedule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/>
                        <a:t>Continuous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3 wks on/1 wk off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/>
                        <a:t>3 wks on/1 wk off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54728832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dirty="0"/>
                        <a:t>Half-life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18.3 hours</a:t>
                      </a:r>
                      <a:r>
                        <a:rPr lang="en-US" sz="1900" baseline="0" dirty="0"/>
                        <a:t>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32 hours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29</a:t>
                      </a:r>
                      <a:r>
                        <a:rPr lang="en-US" sz="1900" baseline="0" dirty="0"/>
                        <a:t> (+/- 5) hours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3531434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dirty="0"/>
                        <a:t>Primary Metabolism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Liver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Liver</a:t>
                      </a:r>
                      <a:r>
                        <a:rPr lang="en-US" sz="1900" baseline="0" dirty="0"/>
                        <a:t>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Liver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17572084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dirty="0"/>
                        <a:t>CNS Penetration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Yes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No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Uncertain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3503356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Myelosuppression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++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++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46541009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dirty="0"/>
                        <a:t>GI Toxicity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++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9571808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dirty="0"/>
                        <a:t>LFTs</a:t>
                      </a:r>
                      <a:r>
                        <a:rPr lang="en-US" sz="1900" baseline="0" dirty="0"/>
                        <a:t>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-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70258407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dirty="0" err="1"/>
                        <a:t>QTc</a:t>
                      </a:r>
                      <a:r>
                        <a:rPr lang="en-US" sz="1900" dirty="0"/>
                        <a:t> Prolongation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-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-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89054598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dirty="0"/>
                        <a:t>Pneumonitis</a:t>
                      </a:r>
                      <a:r>
                        <a:rPr lang="en-US" sz="1900" baseline="0" dirty="0"/>
                        <a:t> 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 (rare)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 (rare)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+ (rare)</a:t>
                      </a:r>
                      <a:endParaRPr 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504903122"/>
                  </a:ext>
                </a:extLst>
              </a:tr>
            </a:tbl>
          </a:graphicData>
        </a:graphic>
      </p:graphicFrame>
      <p:sp>
        <p:nvSpPr>
          <p:cNvPr id="8" name="Text Box 11">
            <a:extLst>
              <a:ext uri="{FF2B5EF4-FFF2-40B4-BE49-F238E27FC236}">
                <a16:creationId xmlns:a16="http://schemas.microsoft.com/office/drawing/2014/main" id="{2455FED0-58CA-E11E-5506-9DB0DBCC9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6226522"/>
            <a:ext cx="660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Abemaciclib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PI. 2.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Ribociclib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PI. 3. Palbociclib PI. 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97277" y="6580747"/>
            <a:ext cx="1460755" cy="2067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DrRanaMcKay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3896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E10C-75FF-6C97-5A02-868D2AE2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75" y="1556792"/>
            <a:ext cx="10358967" cy="2160240"/>
          </a:xfrm>
        </p:spPr>
        <p:txBody>
          <a:bodyPr/>
          <a:lstStyle/>
          <a:p>
            <a:pPr algn="l"/>
            <a:r>
              <a:rPr lang="en-US" sz="3200" b="1" dirty="0"/>
              <a:t>CYCLONE 1: </a:t>
            </a:r>
            <a:r>
              <a:rPr lang="en-US" sz="3200" b="1" dirty="0" err="1"/>
              <a:t>Abemaciclib</a:t>
            </a:r>
            <a:r>
              <a:rPr lang="en-US" sz="3200" b="1" dirty="0"/>
              <a:t> in Men with Heavily Pretreated Metastatic Castration-Resistant Prostate Cancer (</a:t>
            </a:r>
            <a:r>
              <a:rPr lang="en-US" sz="3200" b="1" dirty="0" err="1"/>
              <a:t>mCRPC</a:t>
            </a:r>
            <a:r>
              <a:rPr lang="en-US" sz="3200" b="1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8BF4E-C67C-2FD1-B54D-DCFD0F912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190" y="3717032"/>
            <a:ext cx="10358967" cy="1633938"/>
          </a:xfrm>
        </p:spPr>
        <p:txBody>
          <a:bodyPr>
            <a:normAutofit/>
          </a:bodyPr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/>
              <a:t>Agarwal N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/>
              <a:t>AACR 2023;Abstract CT159.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17733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86D0-7C97-3740-B454-1BBA0EB2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285"/>
            <a:ext cx="114300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+mn-lt"/>
              </a:rPr>
              <a:t>CYCLONE 1: Results of a Phase II Trial of </a:t>
            </a:r>
            <a:r>
              <a:rPr lang="en-US" dirty="0" err="1">
                <a:latin typeface="+mn-lt"/>
              </a:rPr>
              <a:t>Abemaciclib</a:t>
            </a:r>
            <a:r>
              <a:rPr lang="en-US" dirty="0">
                <a:latin typeface="+mn-lt"/>
              </a:rPr>
              <a:t> for Patients with Heavily Pretreated </a:t>
            </a:r>
            <a:r>
              <a:rPr lang="en-US" dirty="0" err="1">
                <a:latin typeface="+mn-lt"/>
              </a:rPr>
              <a:t>mCRPC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84ADDE-CD9F-A140-A950-580B4DCC597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68847" y="1081048"/>
          <a:ext cx="9645844" cy="31680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105202">
                  <a:extLst>
                    <a:ext uri="{9D8B030D-6E8A-4147-A177-3AD203B41FA5}">
                      <a16:colId xmlns:a16="http://schemas.microsoft.com/office/drawing/2014/main" val="4099333645"/>
                    </a:ext>
                  </a:extLst>
                </a:gridCol>
                <a:gridCol w="3540642">
                  <a:extLst>
                    <a:ext uri="{9D8B030D-6E8A-4147-A177-3AD203B41FA5}">
                      <a16:colId xmlns:a16="http://schemas.microsoft.com/office/drawing/2014/main" val="211320688"/>
                    </a:ext>
                  </a:extLst>
                </a:gridCol>
              </a:tblGrid>
              <a:tr h="570590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Abemaciclib</a:t>
                      </a:r>
                      <a:r>
                        <a:rPr lang="en-US" sz="1800" dirty="0"/>
                        <a:t> monotherapy</a:t>
                      </a:r>
                    </a:p>
                    <a:p>
                      <a:pPr algn="ctr"/>
                      <a:r>
                        <a:rPr lang="en-US" sz="1800" dirty="0"/>
                        <a:t>(n = 44)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029468"/>
                  </a:ext>
                </a:extLst>
              </a:tr>
              <a:tr h="420731">
                <a:tc>
                  <a:txBody>
                    <a:bodyPr/>
                    <a:lstStyle/>
                    <a:p>
                      <a:pPr marL="0" marR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Overall response rate without concurrent bone progression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dirty="0"/>
                        <a:t>6.8%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358687"/>
                  </a:ext>
                </a:extLst>
              </a:tr>
              <a:tr h="356381">
                <a:tc>
                  <a:txBody>
                    <a:bodyPr/>
                    <a:lstStyle/>
                    <a:p>
                      <a:pPr marL="0" marR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Stable disease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dirty="0"/>
                        <a:t>40.9%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234043"/>
                  </a:ext>
                </a:extLst>
              </a:tr>
              <a:tr h="382920">
                <a:tc>
                  <a:txBody>
                    <a:bodyPr/>
                    <a:lstStyle/>
                    <a:p>
                      <a:pPr marL="0" marR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Disease control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47.7%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651567"/>
                  </a:ext>
                </a:extLst>
              </a:tr>
              <a:tr h="326051">
                <a:tc>
                  <a:txBody>
                    <a:bodyPr/>
                    <a:lstStyle/>
                    <a:p>
                      <a:pPr marL="0" marR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Median radiographic progression-free survival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2.7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883664"/>
                  </a:ext>
                </a:extLst>
              </a:tr>
              <a:tr h="377235">
                <a:tc>
                  <a:txBody>
                    <a:bodyPr/>
                    <a:lstStyle/>
                    <a:p>
                      <a:pPr marL="0" marR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Median time to PSA progression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6.5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286217"/>
                  </a:ext>
                </a:extLst>
              </a:tr>
              <a:tr h="396189">
                <a:tc>
                  <a:txBody>
                    <a:bodyPr/>
                    <a:lstStyle/>
                    <a:p>
                      <a:pPr marL="0" marR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Median overall survival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7.6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0996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210BB44-4CEB-7142-A001-3DE9A08AB10A}"/>
              </a:ext>
            </a:extLst>
          </p:cNvPr>
          <p:cNvSpPr txBox="1"/>
          <p:nvPr/>
        </p:nvSpPr>
        <p:spPr>
          <a:xfrm>
            <a:off x="76200" y="6502550"/>
            <a:ext cx="35953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ack-Lato"/>
                <a:ea typeface="MS PGothic" charset="0"/>
                <a:cs typeface="+mn-cs"/>
              </a:rPr>
              <a:t>Agarwal N et al. AACR 2023;Abstract CT159.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C2812-2297-DBE6-1230-E92D28DB74E3}"/>
              </a:ext>
            </a:extLst>
          </p:cNvPr>
          <p:cNvSpPr txBox="1"/>
          <p:nvPr/>
        </p:nvSpPr>
        <p:spPr>
          <a:xfrm>
            <a:off x="1268847" y="4266943"/>
            <a:ext cx="9645843" cy="8822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Treatment-related adverse events (TRAEs) experienced by ≥50% of patients: Diarrhea (79.5%), decreased appetite (52.3%) and fatigue (50%)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Grade 3 TRAEs in ≥5% of patients: Neutropenia (22.7%), anemia (6.8%), fatigue (6.8%) and diarrhea (6.8%)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B866E-B973-9272-EADA-91EA6D8C634B}"/>
              </a:ext>
            </a:extLst>
          </p:cNvPr>
          <p:cNvSpPr txBox="1"/>
          <p:nvPr/>
        </p:nvSpPr>
        <p:spPr>
          <a:xfrm>
            <a:off x="1020722" y="5246464"/>
            <a:ext cx="1015483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Author Conclusions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demonstrated modest but objective single-agent clinical activity in heavily pretreated progressive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mCRPC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The safety profile of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was consistent with the experience in breast cancer. Although the primary endpoint was not formally met, the single agent activity observed in this late line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mCRPC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setting validates CDK4/6 as a therapeutic target in advanced PC.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7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39" y="1556793"/>
            <a:ext cx="10358967" cy="1501346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AstraZeneca Pharmaceuticals LP, Bayer HealthCare Pharmaceuticals, Janssen Biotech Inc, administered by Janssen Scientific Affairs LLC, Lilly, Merck, and Sanofi.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009152-E724-A64C-A30B-6758754F9324}"/>
              </a:ext>
            </a:extLst>
          </p:cNvPr>
          <p:cNvSpPr txBox="1">
            <a:spLocks/>
          </p:cNvSpPr>
          <p:nvPr/>
        </p:nvSpPr>
        <p:spPr bwMode="auto">
          <a:xfrm>
            <a:off x="912286" y="3460941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Research To Practice CME Planning Committee Members, 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Staff and Reviewers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8D3090-4FC7-2B40-B374-D8A89852AA83}"/>
              </a:ext>
            </a:extLst>
          </p:cNvPr>
          <p:cNvSpPr txBox="1">
            <a:spLocks/>
          </p:cNvSpPr>
          <p:nvPr/>
        </p:nvSpPr>
        <p:spPr bwMode="auto">
          <a:xfrm>
            <a:off x="912286" y="5006744"/>
            <a:ext cx="1051230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mCRPC</a:t>
            </a:r>
            <a:r>
              <a:rPr lang="en-US" dirty="0"/>
              <a:t>: Cyclone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01" y="1750167"/>
            <a:ext cx="11272576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101" y="1222562"/>
            <a:ext cx="721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Cyclone 2: First Line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mCRPC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808902" y="1216767"/>
            <a:ext cx="196399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NCT03706365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2C2C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2455FED0-58CA-E11E-5506-9DB0DBCC9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153" y="6549799"/>
            <a:ext cx="6604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Smith et al, GU ASCO, 2022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97277" y="6580747"/>
            <a:ext cx="1460755" cy="2067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DrRanaMcKay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7693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Many treatment options are available for patients with </a:t>
            </a:r>
            <a:r>
              <a:rPr lang="en-US" sz="2400" dirty="0" err="1"/>
              <a:t>mCRPC</a:t>
            </a:r>
            <a:r>
              <a:rPr lang="en-US" sz="2400" dirty="0"/>
              <a:t> and treatment is dependent on clinical features, prior therapy exposure, and genomics </a:t>
            </a:r>
          </a:p>
          <a:p>
            <a:endParaRPr lang="en-US" sz="2400" dirty="0"/>
          </a:p>
          <a:p>
            <a:r>
              <a:rPr lang="en-US" sz="2400" dirty="0"/>
              <a:t>Germline and somatic tumor profiling is indicated for all patients with </a:t>
            </a:r>
            <a:r>
              <a:rPr lang="en-US" sz="2400" dirty="0" err="1"/>
              <a:t>mCRPC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Sequencing of ARSI is generally not recommended </a:t>
            </a:r>
            <a:r>
              <a:rPr lang="en-US" sz="2400"/>
              <a:t>in mCRPC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Novel therapies including CDK4/6 inhibitors are currently in development in </a:t>
            </a:r>
            <a:r>
              <a:rPr lang="en-US" sz="2400" dirty="0" err="1"/>
              <a:t>mCRPC</a:t>
            </a:r>
            <a:endParaRPr lang="en-US" sz="24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97277" y="6580747"/>
            <a:ext cx="1460755" cy="2067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DrRanaMcKay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3904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542B1-A23A-A447-EA4D-A13536DE8388}"/>
              </a:ext>
            </a:extLst>
          </p:cNvPr>
          <p:cNvSpPr/>
          <p:nvPr/>
        </p:nvSpPr>
        <p:spPr bwMode="auto">
          <a:xfrm>
            <a:off x="840278" y="3789040"/>
            <a:ext cx="11088370" cy="914400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96752"/>
            <a:ext cx="10512306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 – </a:t>
            </a:r>
            <a:r>
              <a:rPr lang="en-US" sz="2500" dirty="0">
                <a:solidFill>
                  <a:schemeClr val="tx1"/>
                </a:solidFill>
              </a:rPr>
              <a:t>Current Management of Nonmetastatic Prostate Cancer —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Dr </a:t>
            </a:r>
            <a:r>
              <a:rPr lang="en-US" sz="2500" dirty="0" err="1">
                <a:solidFill>
                  <a:schemeClr val="tx1"/>
                </a:solidFill>
              </a:rPr>
              <a:t>Morgans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 – </a:t>
            </a:r>
            <a:r>
              <a:rPr lang="en-US" sz="2500" dirty="0">
                <a:solidFill>
                  <a:schemeClr val="tx1"/>
                </a:solidFill>
              </a:rPr>
              <a:t>New Considerations in Treatment Intensification for Metastatic Hormone-Sensitive Prostate Cancer (</a:t>
            </a:r>
            <a:r>
              <a:rPr lang="en-US" sz="2500" dirty="0" err="1">
                <a:solidFill>
                  <a:schemeClr val="tx1"/>
                </a:solidFill>
              </a:rPr>
              <a:t>mHSPC</a:t>
            </a:r>
            <a:r>
              <a:rPr lang="en-US" sz="2500" dirty="0">
                <a:solidFill>
                  <a:schemeClr val="tx1"/>
                </a:solidFill>
              </a:rPr>
              <a:t>) — Prof </a:t>
            </a:r>
            <a:r>
              <a:rPr lang="en-US" sz="2500" dirty="0" err="1">
                <a:solidFill>
                  <a:schemeClr val="tx1"/>
                </a:solidFill>
              </a:rPr>
              <a:t>Fizazi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 – </a:t>
            </a:r>
            <a:r>
              <a:rPr lang="en-US" sz="2500" dirty="0">
                <a:solidFill>
                  <a:schemeClr val="tx1"/>
                </a:solidFill>
              </a:rPr>
              <a:t>Available and Emerging Strategies for Newly Diagnosed Metastatic Castration-Resistant Prostate Cancer (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) — Dr McKay</a:t>
            </a: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4 – Identification and Management of </a:t>
            </a:r>
            <a:r>
              <a:rPr lang="en-US" sz="2500" dirty="0" err="1">
                <a:solidFill>
                  <a:schemeClr val="bg1"/>
                </a:solidFill>
              </a:rPr>
              <a:t>mCRPC</a:t>
            </a:r>
            <a:r>
              <a:rPr lang="en-US" sz="2500" dirty="0">
                <a:solidFill>
                  <a:schemeClr val="bg1"/>
                </a:solidFill>
              </a:rPr>
              <a:t> with a Homologous Recombination Repair (HRR) Gene Abnormality — Dr </a:t>
            </a:r>
            <a:r>
              <a:rPr lang="en-US" sz="2500" dirty="0" err="1">
                <a:solidFill>
                  <a:schemeClr val="bg1"/>
                </a:solidFill>
              </a:rPr>
              <a:t>Antonarakis</a:t>
            </a:r>
            <a:endParaRPr lang="en-US" sz="2500" dirty="0">
              <a:solidFill>
                <a:schemeClr val="bg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 – </a:t>
            </a:r>
            <a:r>
              <a:rPr lang="en-US" sz="2500" dirty="0">
                <a:solidFill>
                  <a:schemeClr val="tx1"/>
                </a:solidFill>
              </a:rPr>
              <a:t>Management of Progressive </a:t>
            </a:r>
            <a:r>
              <a:rPr lang="en-US" sz="2500" dirty="0" err="1">
                <a:solidFill>
                  <a:schemeClr val="tx1"/>
                </a:solidFill>
              </a:rPr>
              <a:t>mCRPC</a:t>
            </a:r>
            <a:r>
              <a:rPr lang="en-US" sz="2500" dirty="0">
                <a:solidFill>
                  <a:schemeClr val="tx1"/>
                </a:solidFill>
              </a:rPr>
              <a:t> — Dr Sartor</a:t>
            </a:r>
          </a:p>
        </p:txBody>
      </p:sp>
    </p:spTree>
    <p:extLst>
      <p:ext uri="{BB962C8B-B14F-4D97-AF65-F5344CB8AC3E}">
        <p14:creationId xmlns:p14="http://schemas.microsoft.com/office/powerpoint/2010/main" val="10296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623392" y="344531"/>
            <a:ext cx="10633396" cy="1543645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53031"/>
            <a:ext cx="9458003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53-year-old man with </a:t>
            </a:r>
            <a:r>
              <a:rPr lang="en-US" dirty="0" err="1">
                <a:solidFill>
                  <a:schemeClr val="bg1"/>
                </a:solidFill>
              </a:rPr>
              <a:t>mCRPC</a:t>
            </a:r>
            <a:r>
              <a:rPr lang="en-US" dirty="0">
                <a:solidFill>
                  <a:schemeClr val="bg1"/>
                </a:solidFill>
              </a:rPr>
              <a:t> s/p enzalutamide receives </a:t>
            </a:r>
            <a:r>
              <a:rPr lang="en-US" dirty="0" err="1">
                <a:solidFill>
                  <a:schemeClr val="bg1"/>
                </a:solidFill>
              </a:rPr>
              <a:t>olaparib</a:t>
            </a:r>
            <a:r>
              <a:rPr lang="en-US" dirty="0">
                <a:solidFill>
                  <a:schemeClr val="bg1"/>
                </a:solidFill>
              </a:rPr>
              <a:t> – somatic BRCA2 mutation, TP53 mutation on liquid biopsy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EFFFE4-B114-2A4C-85CF-2057065564D7}"/>
              </a:ext>
            </a:extLst>
          </p:cNvPr>
          <p:cNvSpPr txBox="1">
            <a:spLocks/>
          </p:cNvSpPr>
          <p:nvPr/>
        </p:nvSpPr>
        <p:spPr bwMode="auto">
          <a:xfrm>
            <a:off x="0" y="6022538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Neeraj Agarwal (Salt Lake City, Utah)</a:t>
            </a:r>
          </a:p>
        </p:txBody>
      </p:sp>
      <p:pic>
        <p:nvPicPr>
          <p:cNvPr id="3" name="Picture 2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65D5D2B-4AE5-03B1-ACF8-E18D66F9B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40" y="2117250"/>
            <a:ext cx="7097684" cy="3992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4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623392" y="332656"/>
            <a:ext cx="10633396" cy="1656183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77090"/>
            <a:ext cx="10633396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72-year-old man </a:t>
            </a:r>
            <a:r>
              <a:rPr lang="en-US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with high-grade localized prostate cancer treated with proton beam therapy + ADT for 2 years now has rising PSA and CT scan positive for retroperitoneal node – somatic BRCA2, TP53, FOXA1 and MEN1 mutations, MSS 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EFFFE4-B114-2A4C-85CF-2057065564D7}"/>
              </a:ext>
            </a:extLst>
          </p:cNvPr>
          <p:cNvSpPr txBox="1">
            <a:spLocks/>
          </p:cNvSpPr>
          <p:nvPr/>
        </p:nvSpPr>
        <p:spPr bwMode="auto">
          <a:xfrm>
            <a:off x="0" y="6022538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David Morris (Nashville, Tennessee)</a:t>
            </a:r>
          </a:p>
        </p:txBody>
      </p:sp>
      <p:pic>
        <p:nvPicPr>
          <p:cNvPr id="3" name="Picture 2" descr="A person wearing a headset&#10;&#10;Description automatically generated with medium confidence">
            <a:extLst>
              <a:ext uri="{FF2B5EF4-FFF2-40B4-BE49-F238E27FC236}">
                <a16:creationId xmlns:a16="http://schemas.microsoft.com/office/drawing/2014/main" id="{CBC55E01-F488-DB10-2343-53342430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405" y="2200307"/>
            <a:ext cx="6885399" cy="3873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6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527" y="1609141"/>
            <a:ext cx="11166764" cy="2387600"/>
          </a:xfrm>
        </p:spPr>
        <p:txBody>
          <a:bodyPr>
            <a:normAutofit fontScale="90000"/>
          </a:bodyPr>
          <a:lstStyle/>
          <a:p>
            <a:pPr>
              <a:lnSpc>
                <a:spcPts val="6000"/>
              </a:lnSpc>
            </a:pPr>
            <a:b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1100" b="1" u="sng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100" b="1" dirty="0">
                <a:solidFill>
                  <a:srgbClr val="0070C0"/>
                </a:solidFill>
              </a:rPr>
              <a:t>   </a:t>
            </a:r>
            <a:r>
              <a:rPr lang="en-US" sz="5900" b="1" dirty="0">
                <a:solidFill>
                  <a:srgbClr val="0070C0"/>
                </a:solidFill>
              </a:rPr>
              <a:t>Identification and Management of </a:t>
            </a:r>
            <a:r>
              <a:rPr lang="en-US" sz="5900" b="1" dirty="0" err="1">
                <a:solidFill>
                  <a:srgbClr val="0070C0"/>
                </a:solidFill>
              </a:rPr>
              <a:t>mCRPC</a:t>
            </a:r>
            <a:r>
              <a:rPr lang="en-US" sz="5900" b="1" dirty="0">
                <a:solidFill>
                  <a:srgbClr val="0070C0"/>
                </a:solidFill>
              </a:rPr>
              <a:t> with HRR Abnormalities</a:t>
            </a:r>
            <a:endParaRPr lang="en-US" sz="5600" b="1" i="1" dirty="0">
              <a:solidFill>
                <a:srgbClr val="0070C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15604" y="4731967"/>
            <a:ext cx="9802888" cy="1655762"/>
          </a:xfrm>
        </p:spPr>
        <p:txBody>
          <a:bodyPr>
            <a:noAutofit/>
          </a:bodyPr>
          <a:lstStyle/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2200" b="1" dirty="0"/>
              <a:t>Emmanuel S. Antonarakis, M.D.</a:t>
            </a:r>
          </a:p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1900" dirty="0"/>
              <a:t>Clark Endowed Professor of Medicine</a:t>
            </a:r>
          </a:p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1900" dirty="0"/>
              <a:t>Division of Hematology/Oncology &amp; Transplantation, University of Minnesota</a:t>
            </a:r>
          </a:p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1900" dirty="0"/>
              <a:t>Associate Director of Translation, Masonic Cancer Center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16898" y="1003965"/>
            <a:ext cx="9802888" cy="807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To Practice 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3, 2023</a:t>
            </a:r>
          </a:p>
        </p:txBody>
      </p:sp>
    </p:spTree>
    <p:extLst>
      <p:ext uri="{BB962C8B-B14F-4D97-AF65-F5344CB8AC3E}">
        <p14:creationId xmlns:p14="http://schemas.microsoft.com/office/powerpoint/2010/main" val="6327907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422" y="2674593"/>
            <a:ext cx="9896252" cy="1325563"/>
          </a:xfrm>
        </p:spPr>
        <p:txBody>
          <a:bodyPr>
            <a:noAutofit/>
          </a:bodyPr>
          <a:lstStyle/>
          <a:p>
            <a:r>
              <a:rPr lang="en-US" sz="5000" b="1" dirty="0"/>
              <a:t>Incidence of HRR mutations in </a:t>
            </a:r>
            <a:r>
              <a:rPr lang="en-US" sz="5000" b="1" dirty="0" err="1"/>
              <a:t>PCa</a:t>
            </a:r>
            <a:r>
              <a:rPr lang="en-US" sz="5000" b="1" dirty="0"/>
              <a:t>, and Indications for testing </a:t>
            </a:r>
            <a:endParaRPr lang="en-US" sz="5000" b="1" i="1" dirty="0"/>
          </a:p>
        </p:txBody>
      </p:sp>
    </p:spTree>
    <p:extLst>
      <p:ext uri="{BB962C8B-B14F-4D97-AF65-F5344CB8AC3E}">
        <p14:creationId xmlns:p14="http://schemas.microsoft.com/office/powerpoint/2010/main" val="3072694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555" y="426268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What are the relevant HRR Genes?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80991" y="1746379"/>
          <a:ext cx="8127999" cy="4390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853169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0798398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79454933"/>
                    </a:ext>
                  </a:extLst>
                </a:gridCol>
              </a:tblGrid>
              <a:tr h="5802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“First Tier”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“Second Tier”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“Third Tier”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58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BRCA2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(6–8%)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BARD1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ATM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(5–7%)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5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BRCA1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(1–2%)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BRIP1</a:t>
                      </a:r>
                      <a:r>
                        <a:rPr lang="en-US" sz="2400" i="1" dirty="0"/>
                        <a:t>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(1–2%)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/>
                        <a:t>  CDK12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(5–7%)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20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PALB2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(1–2%)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/>
                        <a:t>  RAD51C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CHEK2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(2–3%)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26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RAD51B</a:t>
                      </a:r>
                      <a:r>
                        <a:rPr lang="en-US" sz="2400" i="1" dirty="0"/>
                        <a:t>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RAD51D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CHEK1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32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RAD54L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FANCL </a:t>
                      </a:r>
                    </a:p>
                    <a:p>
                      <a:pPr algn="ctr"/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(1–2%)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860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0739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694" y="144392"/>
            <a:ext cx="10515600" cy="1325563"/>
          </a:xfrm>
        </p:spPr>
        <p:txBody>
          <a:bodyPr/>
          <a:lstStyle/>
          <a:p>
            <a:r>
              <a:rPr lang="en-US" b="1" dirty="0"/>
              <a:t>HRR Genes and Metastatic Prostate Cancer</a:t>
            </a:r>
            <a:endParaRPr lang="en-US" sz="25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65" y="1251857"/>
            <a:ext cx="11593149" cy="548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557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15" y="25685"/>
            <a:ext cx="10515600" cy="1325563"/>
          </a:xfrm>
        </p:spPr>
        <p:txBody>
          <a:bodyPr/>
          <a:lstStyle/>
          <a:p>
            <a:r>
              <a:rPr lang="en-US" sz="4800" b="1" dirty="0"/>
              <a:t>Prostate NCCN Guidelines  v 1.2023</a:t>
            </a:r>
            <a:endParaRPr lang="en-US" sz="4300" b="1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D16950D-08AC-7204-AAB3-1DD66FA2D82D}"/>
              </a:ext>
            </a:extLst>
          </p:cNvPr>
          <p:cNvSpPr txBox="1">
            <a:spLocks/>
          </p:cNvSpPr>
          <p:nvPr/>
        </p:nvSpPr>
        <p:spPr>
          <a:xfrm>
            <a:off x="188105" y="6455701"/>
            <a:ext cx="11602453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NCCN Practice Guidelines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Prostate Cancer. Version 1.2023. https://www.nccn.org/professionals/physician_gls/pdf/prostate.pdf.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1091757"/>
            <a:ext cx="117862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5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AE1EA2-0D93-947B-075D-87032A5E5B49}"/>
              </a:ext>
            </a:extLst>
          </p:cNvPr>
          <p:cNvSpPr txBox="1"/>
          <p:nvPr/>
        </p:nvSpPr>
        <p:spPr>
          <a:xfrm>
            <a:off x="4054136" y="4804799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Sandy Srinivas, MD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Oncology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Clinical Research Leader, GU Oncology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Stanford University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Stanford, California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41E9FE-415B-95AE-3C7B-283335B9D8CE}"/>
              </a:ext>
            </a:extLst>
          </p:cNvPr>
          <p:cNvSpPr txBox="1"/>
          <p:nvPr/>
        </p:nvSpPr>
        <p:spPr>
          <a:xfrm>
            <a:off x="4054136" y="2670403"/>
            <a:ext cx="60296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David S Morris, MD 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President and Co-Director of Advanced Therapeutics Center Urology Associates 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Nashville, Tennessee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68197-2132-AD38-7BBB-991936EC9192}"/>
              </a:ext>
            </a:extLst>
          </p:cNvPr>
          <p:cNvSpPr txBox="1"/>
          <p:nvPr/>
        </p:nvSpPr>
        <p:spPr>
          <a:xfrm>
            <a:off x="4054136" y="159673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Neeraj Agarwal, MD, FASCO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Medicine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Senior Director for Clinical Research Innovation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Huntsman Cancer Institute Presidential Endowed Chair of Cancer Research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Center of Investigational Therapeutics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Genitourinary Oncology Program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Huntsman Cancer Institute, University of Utah (NCI-CCC)</a:t>
            </a:r>
          </a:p>
          <a:p>
            <a:pPr marL="0" marR="0" lvl="0" indent="0" algn="l" defTabSz="455613" rtl="0" eaLnBrk="1" fontAlgn="base" latinLnBrk="0" hangingPunct="1">
              <a:lnSpc>
                <a:spcPts val="2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Salt Lake City, Utah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F54C79C-6C80-1FBB-AC91-EB1005879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59673"/>
            <a:ext cx="3390750" cy="19072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erson wearing a headset&#10;&#10;Description automatically generated with medium confidence">
            <a:extLst>
              <a:ext uri="{FF2B5EF4-FFF2-40B4-BE49-F238E27FC236}">
                <a16:creationId xmlns:a16="http://schemas.microsoft.com/office/drawing/2014/main" id="{ACD04243-6E2C-2D94-4FDC-3050FCEF4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670403"/>
            <a:ext cx="3392424" cy="190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erson wearing glasses and a black shirt&#10;&#10;Description automatically generated with low confidence">
            <a:extLst>
              <a:ext uri="{FF2B5EF4-FFF2-40B4-BE49-F238E27FC236}">
                <a16:creationId xmlns:a16="http://schemas.microsoft.com/office/drawing/2014/main" id="{0772F62E-1569-F865-D70C-09B06089A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4804799"/>
            <a:ext cx="3390752" cy="1907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5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465" y="2602873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PARP inhibitors for HRR-deficient </a:t>
            </a:r>
            <a:r>
              <a:rPr lang="en-US" sz="5000" b="1" dirty="0" err="1"/>
              <a:t>mCRPC</a:t>
            </a:r>
            <a:r>
              <a:rPr lang="en-US" sz="5000" b="1" dirty="0"/>
              <a:t> </a:t>
            </a:r>
            <a:endParaRPr lang="en-US" sz="5000" b="1" i="1" dirty="0"/>
          </a:p>
        </p:txBody>
      </p:sp>
    </p:spTree>
    <p:extLst>
      <p:ext uri="{BB962C8B-B14F-4D97-AF65-F5344CB8AC3E}">
        <p14:creationId xmlns:p14="http://schemas.microsoft.com/office/powerpoint/2010/main" val="5724839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55" y="234692"/>
            <a:ext cx="10515600" cy="1325563"/>
          </a:xfrm>
        </p:spPr>
        <p:txBody>
          <a:bodyPr/>
          <a:lstStyle/>
          <a:p>
            <a:r>
              <a:rPr lang="en-US" sz="4800" b="1" dirty="0"/>
              <a:t>PARP Inhibition:</a:t>
            </a:r>
            <a:r>
              <a:rPr lang="en-US" b="1" dirty="0"/>
              <a:t> </a:t>
            </a:r>
            <a:r>
              <a:rPr lang="en-US" sz="4300" b="1" dirty="0"/>
              <a:t>“Synthetic Lethality”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86" t="18102" r="7078"/>
          <a:stretch/>
        </p:blipFill>
        <p:spPr>
          <a:xfrm>
            <a:off x="625276" y="1785374"/>
            <a:ext cx="11010574" cy="48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09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502" y="503633"/>
            <a:ext cx="10515600" cy="1325563"/>
          </a:xfrm>
        </p:spPr>
        <p:txBody>
          <a:bodyPr/>
          <a:lstStyle/>
          <a:p>
            <a:r>
              <a:rPr lang="en-US" sz="4800" b="1" dirty="0"/>
              <a:t>Different PARP inhibitors tested in </a:t>
            </a:r>
            <a:r>
              <a:rPr lang="en-US" sz="4800" b="1" dirty="0" err="1"/>
              <a:t>PCa</a:t>
            </a:r>
            <a:endParaRPr lang="en-US" sz="4300" b="1" dirty="0"/>
          </a:p>
        </p:txBody>
      </p:sp>
      <p:sp>
        <p:nvSpPr>
          <p:cNvPr id="5" name="Rectangle 4"/>
          <p:cNvSpPr/>
          <p:nvPr/>
        </p:nvSpPr>
        <p:spPr>
          <a:xfrm>
            <a:off x="1439794" y="5234740"/>
            <a:ext cx="3714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Carney B,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2018; 9: 176.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4508"/>
          <a:stretch/>
        </p:blipFill>
        <p:spPr>
          <a:xfrm>
            <a:off x="1439794" y="1839687"/>
            <a:ext cx="8863216" cy="28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492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81" y="171938"/>
            <a:ext cx="11981419" cy="747091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Summary of </a:t>
            </a:r>
            <a:r>
              <a:rPr lang="en-US" sz="4800" b="1" dirty="0" err="1"/>
              <a:t>PARPi</a:t>
            </a:r>
            <a:r>
              <a:rPr lang="en-US" sz="4800" b="1" dirty="0"/>
              <a:t> </a:t>
            </a:r>
            <a:r>
              <a:rPr lang="en-US" sz="4800" b="1" i="1" dirty="0"/>
              <a:t>monotherapy</a:t>
            </a:r>
            <a:r>
              <a:rPr lang="en-US" sz="4800" b="1" dirty="0"/>
              <a:t> trials in </a:t>
            </a:r>
            <a:r>
              <a:rPr lang="en-US" sz="4800" b="1" dirty="0" err="1"/>
              <a:t>mCRPC</a:t>
            </a:r>
            <a:endParaRPr lang="en-US" sz="4300" b="1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50F1A21-EDD2-4995-80C1-196797A7AE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512" y="1103852"/>
          <a:ext cx="11707947" cy="4650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372">
                  <a:extLst>
                    <a:ext uri="{9D8B030D-6E8A-4147-A177-3AD203B41FA5}">
                      <a16:colId xmlns:a16="http://schemas.microsoft.com/office/drawing/2014/main" val="2895631373"/>
                    </a:ext>
                  </a:extLst>
                </a:gridCol>
                <a:gridCol w="2075380">
                  <a:extLst>
                    <a:ext uri="{9D8B030D-6E8A-4147-A177-3AD203B41FA5}">
                      <a16:colId xmlns:a16="http://schemas.microsoft.com/office/drawing/2014/main" val="2877960933"/>
                    </a:ext>
                  </a:extLst>
                </a:gridCol>
                <a:gridCol w="3082247">
                  <a:extLst>
                    <a:ext uri="{9D8B030D-6E8A-4147-A177-3AD203B41FA5}">
                      <a16:colId xmlns:a16="http://schemas.microsoft.com/office/drawing/2014/main" val="1619519634"/>
                    </a:ext>
                  </a:extLst>
                </a:gridCol>
                <a:gridCol w="1878761">
                  <a:extLst>
                    <a:ext uri="{9D8B030D-6E8A-4147-A177-3AD203B41FA5}">
                      <a16:colId xmlns:a16="http://schemas.microsoft.com/office/drawing/2014/main" val="1990039493"/>
                    </a:ext>
                  </a:extLst>
                </a:gridCol>
                <a:gridCol w="2145187">
                  <a:extLst>
                    <a:ext uri="{9D8B030D-6E8A-4147-A177-3AD203B41FA5}">
                      <a16:colId xmlns:a16="http://schemas.microsoft.com/office/drawing/2014/main" val="793143986"/>
                    </a:ext>
                  </a:extLst>
                </a:gridCol>
              </a:tblGrid>
              <a:tr h="565975">
                <a:tc>
                  <a:txBody>
                    <a:bodyPr/>
                    <a:lstStyle/>
                    <a:p>
                      <a:r>
                        <a:rPr lang="en-US" sz="1600" b="1" dirty="0"/>
                        <a:t>Study and treatment</a:t>
                      </a:r>
                    </a:p>
                    <a:p>
                      <a:endParaRPr lang="en-US" sz="800" b="1" dirty="0"/>
                    </a:p>
                  </a:txBody>
                  <a:tcPr anchor="b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Prior therapy</a:t>
                      </a:r>
                    </a:p>
                    <a:p>
                      <a:endParaRPr lang="en-US" sz="800" b="1" dirty="0"/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/>
                        <a:t>HRR status criteria; Sample type</a:t>
                      </a:r>
                    </a:p>
                    <a:p>
                      <a:endParaRPr lang="en-US" sz="800" b="1" i="0" dirty="0"/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Primary endpoint</a:t>
                      </a:r>
                    </a:p>
                    <a:p>
                      <a:endParaRPr lang="en-US" sz="800" b="1" dirty="0"/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Results</a:t>
                      </a:r>
                    </a:p>
                    <a:p>
                      <a:endParaRPr lang="en-US" sz="800" b="1" dirty="0"/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485310"/>
                  </a:ext>
                </a:extLst>
              </a:tr>
              <a:tr h="714916">
                <a:tc>
                  <a:txBody>
                    <a:bodyPr/>
                    <a:lstStyle/>
                    <a:p>
                      <a:r>
                        <a:rPr lang="en-US" sz="1400" b="1" dirty="0"/>
                        <a:t>TOPARP-A</a:t>
                      </a:r>
                      <a:r>
                        <a:rPr lang="en-US" sz="1400" b="1" baseline="30000" dirty="0"/>
                        <a:t>1</a:t>
                      </a:r>
                    </a:p>
                    <a:p>
                      <a:r>
                        <a:rPr lang="en-US" sz="1400" b="1" dirty="0" err="1"/>
                        <a:t>Olaparib</a:t>
                      </a:r>
                      <a:r>
                        <a:rPr lang="en-US" sz="1400" b="0" dirty="0"/>
                        <a:t> 400 mg BID</a:t>
                      </a:r>
                    </a:p>
                    <a:p>
                      <a:r>
                        <a:rPr lang="en-US" sz="1400" b="0" baseline="0" dirty="0"/>
                        <a:t>(N=50)</a:t>
                      </a:r>
                      <a:endParaRPr lang="en-US" sz="1400" b="0" baseline="30000" dirty="0"/>
                    </a:p>
                  </a:txBody>
                  <a:tcPr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6E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1–2 </a:t>
                      </a:r>
                      <a:r>
                        <a:rPr lang="en-US" sz="1400" b="0" dirty="0" err="1"/>
                        <a:t>taxane</a:t>
                      </a:r>
                      <a:r>
                        <a:rPr lang="en-US" sz="1400" b="0" dirty="0"/>
                        <a:t> CT regimens; </a:t>
                      </a:r>
                    </a:p>
                    <a:p>
                      <a:r>
                        <a:rPr lang="en-US" sz="1400" b="0" dirty="0"/>
                        <a:t>98% had prior NHT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6E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Deficiency not required; tumor </a:t>
                      </a:r>
                      <a:endParaRPr lang="en-US" sz="1400" b="0" baseline="0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6E9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Composite response rate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baseline="0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6E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33%</a:t>
                      </a:r>
                      <a:r>
                        <a:rPr lang="en-US" sz="1400" b="0" dirty="0"/>
                        <a:t> overall;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88% (14 of 16) with DDR gene alterations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6E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582537"/>
                  </a:ext>
                </a:extLst>
              </a:tr>
              <a:tr h="923433">
                <a:tc>
                  <a:txBody>
                    <a:bodyPr/>
                    <a:lstStyle/>
                    <a:p>
                      <a:r>
                        <a:rPr lang="en-US" sz="1400" b="1" dirty="0"/>
                        <a:t>TOPARP-B</a:t>
                      </a:r>
                      <a:r>
                        <a:rPr lang="en-US" sz="1400" b="1" baseline="30000" dirty="0"/>
                        <a:t>2</a:t>
                      </a:r>
                    </a:p>
                    <a:p>
                      <a:r>
                        <a:rPr lang="en-US" sz="1400" b="1" dirty="0" err="1"/>
                        <a:t>Olaparib</a:t>
                      </a:r>
                      <a:r>
                        <a:rPr lang="en-US" sz="1400" b="0" dirty="0"/>
                        <a:t> 300 mg or 400 mg BID, randomized 1:1 </a:t>
                      </a:r>
                    </a:p>
                    <a:p>
                      <a:r>
                        <a:rPr lang="en-US" sz="1400" b="0" baseline="0" dirty="0"/>
                        <a:t>(N=98)</a:t>
                      </a:r>
                      <a:endParaRPr lang="en-US" sz="1400" b="0" dirty="0"/>
                    </a:p>
                  </a:txBody>
                  <a:tcPr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1–2 </a:t>
                      </a:r>
                      <a:r>
                        <a:rPr lang="en-US" sz="1400" b="0" dirty="0" err="1"/>
                        <a:t>taxane</a:t>
                      </a:r>
                      <a:r>
                        <a:rPr lang="en-US" sz="1400" b="0" dirty="0"/>
                        <a:t> CT regimens;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88%–92% had prior NHT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Deleterious germline or somatic DDR gene alterations; tumor </a:t>
                      </a:r>
                      <a:endParaRPr lang="en-US" sz="1400" b="0" baseline="0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Composite response rate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baseline="0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39.1%</a:t>
                      </a:r>
                      <a:r>
                        <a:rPr lang="en-US" sz="1400" b="0" dirty="0"/>
                        <a:t> 300-mg cohort; </a:t>
                      </a:r>
                    </a:p>
                    <a:p>
                      <a:r>
                        <a:rPr lang="en-US" sz="1400" b="1" dirty="0"/>
                        <a:t>54.3%</a:t>
                      </a:r>
                      <a:r>
                        <a:rPr lang="en-US" sz="1400" b="0" dirty="0"/>
                        <a:t> 400-mg cohort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035445"/>
                  </a:ext>
                </a:extLst>
              </a:tr>
              <a:tr h="714916">
                <a:tc>
                  <a:txBody>
                    <a:bodyPr/>
                    <a:lstStyle/>
                    <a:p>
                      <a:r>
                        <a:rPr lang="en-US" sz="1400" b="1" dirty="0"/>
                        <a:t>TRITON2</a:t>
                      </a:r>
                      <a:r>
                        <a:rPr lang="en-US" sz="1400" b="1" baseline="30000" dirty="0"/>
                        <a:t>3</a:t>
                      </a:r>
                    </a:p>
                    <a:p>
                      <a:r>
                        <a:rPr lang="en-US" sz="1400" b="1" dirty="0" err="1"/>
                        <a:t>Rucaparib</a:t>
                      </a:r>
                      <a:r>
                        <a:rPr lang="en-US" sz="1400" b="0" dirty="0"/>
                        <a:t> 600 mg BID</a:t>
                      </a:r>
                    </a:p>
                    <a:p>
                      <a:r>
                        <a:rPr lang="en-US" sz="1400" b="0" baseline="0" dirty="0"/>
                        <a:t>(N=115)</a:t>
                      </a:r>
                      <a:endParaRPr lang="en-US" sz="1400" b="0" baseline="30000" dirty="0"/>
                    </a:p>
                  </a:txBody>
                  <a:tcPr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6E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 </a:t>
                      </a:r>
                      <a:r>
                        <a:rPr lang="en-US" sz="1400" b="0" dirty="0" err="1"/>
                        <a:t>taxane</a:t>
                      </a:r>
                      <a:r>
                        <a:rPr lang="en-US" sz="1400" b="0" dirty="0"/>
                        <a:t> and 1–2 NHT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6E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Deleterious germline or somatic </a:t>
                      </a:r>
                      <a:r>
                        <a:rPr lang="en-US" sz="1400" b="0" i="1" dirty="0"/>
                        <a:t>BRCA1/2 </a:t>
                      </a:r>
                      <a:r>
                        <a:rPr lang="en-US" sz="1400" b="0" i="0" dirty="0"/>
                        <a:t>alteration; tumor </a:t>
                      </a:r>
                      <a:r>
                        <a:rPr lang="en-US" sz="1400" b="0" dirty="0"/>
                        <a:t>or plasma</a:t>
                      </a:r>
                      <a:endParaRPr lang="en-US" sz="1400" b="0" baseline="0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6E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ORR by blinded independent radiology review</a:t>
                      </a:r>
                      <a:endParaRPr lang="en-US" sz="1400" b="0" baseline="0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6E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43.5%</a:t>
                      </a:r>
                      <a:r>
                        <a:rPr lang="en-US" sz="1400" b="0" dirty="0"/>
                        <a:t> (27 of 62) 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6E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460647"/>
                  </a:ext>
                </a:extLst>
              </a:tr>
              <a:tr h="923433">
                <a:tc>
                  <a:txBody>
                    <a:bodyPr/>
                    <a:lstStyle/>
                    <a:p>
                      <a:r>
                        <a:rPr lang="en-US" sz="1400" b="1" dirty="0"/>
                        <a:t>GALAHAD</a:t>
                      </a:r>
                      <a:r>
                        <a:rPr lang="en-US" sz="1400" b="1" baseline="30000" dirty="0"/>
                        <a:t>4</a:t>
                      </a:r>
                    </a:p>
                    <a:p>
                      <a:r>
                        <a:rPr lang="en-US" sz="1400" b="1" dirty="0" err="1"/>
                        <a:t>Niraparib</a:t>
                      </a:r>
                      <a:r>
                        <a:rPr lang="en-US" sz="1400" b="0" dirty="0"/>
                        <a:t> 300 mg QD</a:t>
                      </a:r>
                    </a:p>
                    <a:p>
                      <a:r>
                        <a:rPr lang="en-US" sz="1400" b="0" baseline="0" dirty="0"/>
                        <a:t>(N=289)</a:t>
                      </a:r>
                      <a:endParaRPr lang="en-US" sz="1400" b="0" dirty="0"/>
                    </a:p>
                  </a:txBody>
                  <a:tcPr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≥1 </a:t>
                      </a:r>
                      <a:r>
                        <a:rPr lang="en-US" sz="1400" b="0" dirty="0" err="1"/>
                        <a:t>taxane</a:t>
                      </a:r>
                      <a:r>
                        <a:rPr lang="en-US" sz="1400" b="0" dirty="0"/>
                        <a:t> and ≥1 NHT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Deleterious germline or somatic alteration in ≥1 of 8 prespecified DDR genes; tumor or plasma</a:t>
                      </a:r>
                      <a:endParaRPr lang="en-US" sz="1400" b="0" baseline="0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ORR in patients with </a:t>
                      </a:r>
                      <a:r>
                        <a:rPr lang="en-US" sz="1400" b="0" i="1" dirty="0"/>
                        <a:t>BRCA</a:t>
                      </a:r>
                      <a:r>
                        <a:rPr lang="en-US" sz="1400" b="0" dirty="0"/>
                        <a:t> mutation and measurable disease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34.2%</a:t>
                      </a:r>
                      <a:r>
                        <a:rPr lang="en-US" sz="1400" b="0" dirty="0"/>
                        <a:t> (26 of 76 measurable </a:t>
                      </a:r>
                      <a:r>
                        <a:rPr lang="en-US" sz="1400" b="0" i="1" dirty="0"/>
                        <a:t>BRCA </a:t>
                      </a:r>
                      <a:r>
                        <a:rPr lang="en-US" sz="1400" b="0" dirty="0"/>
                        <a:t>cohort)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10.6% (5 of 47 measurable non-</a:t>
                      </a:r>
                      <a:r>
                        <a:rPr lang="en-US" sz="1400" b="0" i="1" dirty="0"/>
                        <a:t>BRCA </a:t>
                      </a:r>
                      <a:r>
                        <a:rPr lang="en-US" sz="1400" b="0" dirty="0"/>
                        <a:t>cohort)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759288"/>
                  </a:ext>
                </a:extLst>
              </a:tr>
              <a:tr h="729329">
                <a:tc>
                  <a:txBody>
                    <a:bodyPr/>
                    <a:lstStyle/>
                    <a:p>
                      <a:r>
                        <a:rPr lang="en-US" sz="1400" b="1" dirty="0"/>
                        <a:t>TALAPRO-1</a:t>
                      </a:r>
                      <a:r>
                        <a:rPr lang="en-US" sz="1400" b="1" baseline="30000" dirty="0"/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Talazoparib</a:t>
                      </a:r>
                      <a:r>
                        <a:rPr lang="en-US" sz="1400" b="0" dirty="0"/>
                        <a:t> 1 mg QD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/>
                        <a:t>(N=128)</a:t>
                      </a:r>
                      <a:endParaRPr lang="en-US" sz="1400" b="0" dirty="0"/>
                    </a:p>
                  </a:txBody>
                  <a:tcPr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ED6E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1–2 CT regimens (≥1 </a:t>
                      </a:r>
                      <a:r>
                        <a:rPr lang="en-US" sz="1400" b="0" dirty="0" err="1"/>
                        <a:t>taxane</a:t>
                      </a:r>
                      <a:r>
                        <a:rPr lang="en-US" sz="1400" b="0" dirty="0"/>
                        <a:t>) and ≥1 NHT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ED6E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Deleterious germline or somatic alterations in ≥1 of 11 prespecified DDR-HRR genes; tumor or plasma</a:t>
                      </a:r>
                      <a:endParaRPr lang="en-US" sz="1400" b="0" baseline="0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ED6E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ORR by blinded independent review</a:t>
                      </a:r>
                      <a:endParaRPr lang="en-US" sz="1400" b="0" baseline="0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ED6E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29.8%</a:t>
                      </a:r>
                      <a:r>
                        <a:rPr lang="en-US" sz="1400" b="0" dirty="0"/>
                        <a:t> (31 of 104)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ED6E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782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43536" y="6096927"/>
            <a:ext cx="11117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Mateo J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Med.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2015;373:1697-708;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Mateo J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2020;21:162-174;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2020;38:3763-3772;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Smith MR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2022;23:362-373;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Bono JS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2021;22:1250-1264.</a:t>
            </a:r>
          </a:p>
        </p:txBody>
      </p:sp>
    </p:spTree>
    <p:extLst>
      <p:ext uri="{BB962C8B-B14F-4D97-AF65-F5344CB8AC3E}">
        <p14:creationId xmlns:p14="http://schemas.microsoft.com/office/powerpoint/2010/main" val="16261108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890" y="2602873"/>
            <a:ext cx="9582487" cy="1325563"/>
          </a:xfrm>
        </p:spPr>
        <p:txBody>
          <a:bodyPr>
            <a:noAutofit/>
          </a:bodyPr>
          <a:lstStyle/>
          <a:p>
            <a:r>
              <a:rPr lang="en-US" sz="5000" b="1" dirty="0"/>
              <a:t>Pivotal trials of </a:t>
            </a:r>
            <a:r>
              <a:rPr lang="en-US" sz="5000" b="1" dirty="0" err="1"/>
              <a:t>PARPi</a:t>
            </a:r>
            <a:r>
              <a:rPr lang="en-US" sz="5000" b="1" dirty="0"/>
              <a:t> </a:t>
            </a:r>
            <a:r>
              <a:rPr lang="en-US" sz="5000" b="1" i="1" dirty="0"/>
              <a:t>monotherapy</a:t>
            </a:r>
            <a:r>
              <a:rPr lang="en-US" sz="5000" b="1" dirty="0"/>
              <a:t> </a:t>
            </a:r>
            <a:endParaRPr lang="en-US" sz="5000" b="1" i="1" dirty="0"/>
          </a:p>
        </p:txBody>
      </p:sp>
    </p:spTree>
    <p:extLst>
      <p:ext uri="{BB962C8B-B14F-4D97-AF65-F5344CB8AC3E}">
        <p14:creationId xmlns:p14="http://schemas.microsoft.com/office/powerpoint/2010/main" val="39805987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11" y="221813"/>
            <a:ext cx="10854371" cy="1325563"/>
          </a:xfrm>
        </p:spPr>
        <p:txBody>
          <a:bodyPr/>
          <a:lstStyle/>
          <a:p>
            <a:r>
              <a:rPr lang="en-US" b="1" dirty="0" err="1"/>
              <a:t>Olaparib</a:t>
            </a:r>
            <a:r>
              <a:rPr lang="en-US" b="1" dirty="0"/>
              <a:t>: </a:t>
            </a:r>
            <a:r>
              <a:rPr lang="en-US" sz="4200" b="1" dirty="0" err="1"/>
              <a:t>PROfound</a:t>
            </a:r>
            <a:r>
              <a:rPr lang="en-US" sz="4200" b="1" dirty="0"/>
              <a:t>, Randomized Phase 3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30" y="1488339"/>
            <a:ext cx="11062143" cy="51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461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20" y="213424"/>
            <a:ext cx="11058088" cy="886033"/>
          </a:xfrm>
        </p:spPr>
        <p:txBody>
          <a:bodyPr/>
          <a:lstStyle/>
          <a:p>
            <a:r>
              <a:rPr lang="en-US" b="1" dirty="0" err="1"/>
              <a:t>PROfound</a:t>
            </a:r>
            <a:r>
              <a:rPr lang="en-US" b="1" dirty="0"/>
              <a:t>: </a:t>
            </a:r>
            <a:r>
              <a:rPr lang="en-US" sz="4200" b="1" dirty="0" err="1"/>
              <a:t>rPFS</a:t>
            </a:r>
            <a:r>
              <a:rPr lang="en-US" sz="4200" b="1" dirty="0"/>
              <a:t> and OS in whole population (A+B)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30" y="1328057"/>
            <a:ext cx="11369278" cy="54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018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609" y="213424"/>
            <a:ext cx="11058088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PROfound</a:t>
            </a:r>
            <a:r>
              <a:rPr lang="en-US" b="1" dirty="0"/>
              <a:t>: Gene-by-gene, </a:t>
            </a:r>
            <a:r>
              <a:rPr lang="en-US" b="1" dirty="0" err="1"/>
              <a:t>rPFS</a:t>
            </a:r>
            <a:r>
              <a:rPr lang="en-US" b="1" dirty="0"/>
              <a:t> and OS analyses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64" y="1646773"/>
            <a:ext cx="11048999" cy="482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244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640" y="579991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Olaparib</a:t>
            </a:r>
            <a:r>
              <a:rPr lang="en-US" sz="4800" b="1" dirty="0"/>
              <a:t> for HRR-mutated </a:t>
            </a:r>
            <a:r>
              <a:rPr lang="en-US" sz="4800" b="1" dirty="0" err="1"/>
              <a:t>mCRPC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31" y="2238999"/>
            <a:ext cx="11716082" cy="364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146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590" y="456705"/>
            <a:ext cx="11058088" cy="1325563"/>
          </a:xfrm>
        </p:spPr>
        <p:txBody>
          <a:bodyPr>
            <a:normAutofit/>
          </a:bodyPr>
          <a:lstStyle/>
          <a:p>
            <a:r>
              <a:rPr lang="en-US" sz="4600" b="1" dirty="0" err="1"/>
              <a:t>Rucaparib</a:t>
            </a:r>
            <a:r>
              <a:rPr lang="en-US" sz="4600" b="1" dirty="0"/>
              <a:t>:</a:t>
            </a:r>
            <a:r>
              <a:rPr lang="en-US" b="1" dirty="0"/>
              <a:t> TRITON2 and TRITON3 studies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30" y="2071465"/>
            <a:ext cx="10588844" cy="43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983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100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UCSD Health Office Theme">
  <a:themeElements>
    <a:clrScheme name="UCSD Health Colors">
      <a:dk1>
        <a:srgbClr val="2C2C2D"/>
      </a:dk1>
      <a:lt1>
        <a:sysClr val="window" lastClr="FFFFFF"/>
      </a:lt1>
      <a:dk2>
        <a:srgbClr val="13294B"/>
      </a:dk2>
      <a:lt2>
        <a:srgbClr val="FFFFFF"/>
      </a:lt2>
      <a:accent1>
        <a:srgbClr val="007DBA"/>
      </a:accent1>
      <a:accent2>
        <a:srgbClr val="003865"/>
      </a:accent2>
      <a:accent3>
        <a:srgbClr val="008755"/>
      </a:accent3>
      <a:accent4>
        <a:srgbClr val="84BD00"/>
      </a:accent4>
      <a:accent5>
        <a:srgbClr val="FFCD00"/>
      </a:accent5>
      <a:accent6>
        <a:srgbClr val="ED8B00"/>
      </a:accent6>
      <a:hlink>
        <a:srgbClr val="007DBA"/>
      </a:hlink>
      <a:folHlink>
        <a:srgbClr val="954F72"/>
      </a:folHlink>
    </a:clrScheme>
    <a:fontScheme name="UCSD Health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CSD Health Template_16x9.potx" id="{FE865EDC-5AFD-4995-BC8B-63F98E42D914}" vid="{6F2DD288-58B0-40F3-9CC7-9EA345E5173D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 29">
      <a:dk1>
        <a:srgbClr val="000000"/>
      </a:dk1>
      <a:lt1>
        <a:srgbClr val="FFFFFF"/>
      </a:lt1>
      <a:dk2>
        <a:srgbClr val="6E1E50"/>
      </a:dk2>
      <a:lt2>
        <a:srgbClr val="EEECE1"/>
      </a:lt2>
      <a:accent1>
        <a:srgbClr val="1E325F"/>
      </a:accent1>
      <a:accent2>
        <a:srgbClr val="6E1E50"/>
      </a:accent2>
      <a:accent3>
        <a:srgbClr val="7D8232"/>
      </a:accent3>
      <a:accent4>
        <a:srgbClr val="32502D"/>
      </a:accent4>
      <a:accent5>
        <a:srgbClr val="8795A0"/>
      </a:accent5>
      <a:accent6>
        <a:srgbClr val="56639D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/>
        </a:defPPr>
      </a:lstStyle>
    </a:txDef>
  </a:objectDefaults>
  <a:extraClrSchemeLst/>
</a:theme>
</file>

<file path=ppt/theme/theme8.xml><?xml version="1.0" encoding="utf-8"?>
<a:theme xmlns:a="http://schemas.openxmlformats.org/drawingml/2006/main" name="23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17EEDE-C549-4FD8-A553-04A94D1E5E93}"/>
</file>

<file path=customXml/itemProps2.xml><?xml version="1.0" encoding="utf-8"?>
<ds:datastoreItem xmlns:ds="http://schemas.openxmlformats.org/officeDocument/2006/customXml" ds:itemID="{F23344D7-F240-443B-9074-D2A0DDE0942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84013</TotalTime>
  <Words>7341</Words>
  <Application>Microsoft Macintosh PowerPoint</Application>
  <PresentationFormat>Widescreen</PresentationFormat>
  <Paragraphs>1202</Paragraphs>
  <Slides>134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134</vt:i4>
      </vt:variant>
    </vt:vector>
  </HeadingPairs>
  <TitlesOfParts>
    <vt:vector size="163" baseType="lpstr">
      <vt:lpstr>.SF NS Symbols Regular</vt:lpstr>
      <vt:lpstr>Arial</vt:lpstr>
      <vt:lpstr>Arial Narrow</vt:lpstr>
      <vt:lpstr>Calibri</vt:lpstr>
      <vt:lpstr>Calibri Light</vt:lpstr>
      <vt:lpstr>Courier New</vt:lpstr>
      <vt:lpstr>Lucida Grande</vt:lpstr>
      <vt:lpstr>Noto Sans Symbols</vt:lpstr>
      <vt:lpstr>Proxima Nova Rg</vt:lpstr>
      <vt:lpstr>Slack-Lato</vt:lpstr>
      <vt:lpstr>Symbol</vt:lpstr>
      <vt:lpstr>Times New Roman</vt:lpstr>
      <vt:lpstr>Trebuchet MS</vt:lpstr>
      <vt:lpstr>Verdana</vt:lpstr>
      <vt:lpstr>Wingdings</vt:lpstr>
      <vt:lpstr>1_Default Design</vt:lpstr>
      <vt:lpstr>2_Default Design</vt:lpstr>
      <vt:lpstr>20_Modèle par défaut</vt:lpstr>
      <vt:lpstr>Tema de Office</vt:lpstr>
      <vt:lpstr>15_Thème Office</vt:lpstr>
      <vt:lpstr>8_Modèle par défaut</vt:lpstr>
      <vt:lpstr>2_Office Theme</vt:lpstr>
      <vt:lpstr>23_Modèle par défaut</vt:lpstr>
      <vt:lpstr>3_Office Theme</vt:lpstr>
      <vt:lpstr>5_Office Theme</vt:lpstr>
      <vt:lpstr>Office Theme</vt:lpstr>
      <vt:lpstr>UCSD Health Office Theme</vt:lpstr>
      <vt:lpstr>1_Office Theme</vt:lpstr>
      <vt:lpstr>3_Default Design</vt:lpstr>
      <vt:lpstr>Second Opinion: Investigators Discuss How They  and Their Colleagues Apply Available Clinical Research  in the Care of Patients with Prostate Cancer</vt:lpstr>
      <vt:lpstr>Faculty</vt:lpstr>
      <vt:lpstr>Dr Antonarakis — Disclosures</vt:lpstr>
      <vt:lpstr>Prof Fizazi — Disclosures</vt:lpstr>
      <vt:lpstr>Dr McKay — Disclosures</vt:lpstr>
      <vt:lpstr>Dr Morgans — Disclosures</vt:lpstr>
      <vt:lpstr>Dr Sartor — Disclosures</vt:lpstr>
      <vt:lpstr>Commercial Support</vt:lpstr>
      <vt:lpstr>PowerPoint Presentation</vt:lpstr>
      <vt:lpstr>Agenda</vt:lpstr>
      <vt:lpstr>ASCO 2023 Oral Abstracts — Prostate Cancer</vt:lpstr>
      <vt:lpstr>ASCO 2023 Oral Abstracts — Prostate Cancer</vt:lpstr>
      <vt:lpstr>Agenda</vt:lpstr>
      <vt:lpstr>Case Presentation: 71-year-old man diagnosed with localized prostate cancer who underwent a radical prostatectomy in 2010 experiences rising PSA from 0.18 to 0.4 – PSA doubling time 7 months, PSMA PET negative for other sites of disease </vt:lpstr>
      <vt:lpstr>Case Presentation: 73-year-old man with M0 HSPC with PSA persistence after radical prostatectomy received ADT intensification with abiraterone/prednisone and went to the ER with hypertension, palpitations, headache and abnormal LFTs</vt:lpstr>
      <vt:lpstr>Current Management of Non-metastatic Prostate Cancer </vt:lpstr>
      <vt:lpstr>PSA Doubling Time Influences Risk of Recurrence</vt:lpstr>
      <vt:lpstr>Risk of Metastases Increases as PSADT Falls in nmCRPC</vt:lpstr>
      <vt:lpstr>PowerPoint Presentation</vt:lpstr>
      <vt:lpstr>PowerPoint Presentation</vt:lpstr>
      <vt:lpstr>Cardiovascular events in the HERO trial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EMBARK: Enzalutamide for high-risk BCR</vt:lpstr>
      <vt:lpstr>EMBARK MFS:  Enzalutamide + ADT vs ADT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Agenda</vt:lpstr>
      <vt:lpstr>Case Presentation: 64-year-old man with localized prostate cancer and biochemical recurrence 5 years after neoadjuvant and adjuvant leuprolide and IMRT to the whole pelvis</vt:lpstr>
      <vt:lpstr>Case Presentation: 82-year-old man who underwent radical prostatectomy 15 years ago and received RT and ADT for biochemical recurrences is now diagnosed with M0 CRPC with quickly rising PSA levels</vt:lpstr>
      <vt:lpstr> Treatment Intensification in M1 Prostate Cancer   </vt:lpstr>
      <vt:lpstr>CHAARTED and STAMPEDE: Lower OS benefit of docetaxel in long-term analysis</vt:lpstr>
      <vt:lpstr>Long-term follow-up confirms  OS benefit with  Abiraterone in mCSPC</vt:lpstr>
      <vt:lpstr>ADT + ARPI &gt; ADT in M1 CSPC</vt:lpstr>
      <vt:lpstr>Should the systemic treatment differ according to timing and metastatic burden?</vt:lpstr>
      <vt:lpstr>Timing and burden of metastases in M1 CSPC </vt:lpstr>
      <vt:lpstr>The outlier: M1 relapse and oligo </vt:lpstr>
      <vt:lpstr>Docetaxel effect in mCSPC: Timing of metastases is more important than « Volume »</vt:lpstr>
      <vt:lpstr>PowerPoint Presentation</vt:lpstr>
      <vt:lpstr>Should we intensify even more systemic treatment for men with mCSPC?</vt:lpstr>
      <vt:lpstr>Design of PEACE-1 (2x2)</vt:lpstr>
      <vt:lpstr>PowerPoint Presentation</vt:lpstr>
      <vt:lpstr>Triplet PEACE-1 OS results in the context of recent data</vt:lpstr>
      <vt:lpstr>PEACE-1: Grade 3-5 Toxicity on study treatments (ADT+docetaxel safety population)</vt:lpstr>
      <vt:lpstr>ARASENS Study Design</vt:lpstr>
      <vt:lpstr>ARASENS Primary Endpoint*: Overall Survival Darolutamide significantly reduced the risk of death by 32.5%  </vt:lpstr>
      <vt:lpstr>Consistent OS benefit with Triplet treatment  in men with de novo mCSPC </vt:lpstr>
      <vt:lpstr>ARASENS RISK Subgroups: Overall Survival</vt:lpstr>
      <vt:lpstr>Many reasons to choose a Triplet  (in fit mCSPC men)?</vt:lpstr>
      <vt:lpstr>Take-Home Message: M1 CSPC</vt:lpstr>
      <vt:lpstr>Examples of ongoing trials in mCSPC </vt:lpstr>
      <vt:lpstr>PowerPoint Presentation</vt:lpstr>
      <vt:lpstr>Agenda</vt:lpstr>
      <vt:lpstr>Case Presentation: 64-year-old man diagnosed with metastatic HSPC and PSMA positivity in the pubic ramus, bilateral external iliac nodes and lungs</vt:lpstr>
      <vt:lpstr>Available and Emerging Strategies for Newly Diagnosed Metastatic CRPC (mCRPC) </vt:lpstr>
      <vt:lpstr>Objectives </vt:lpstr>
      <vt:lpstr>Treatment Landscape for Advanced Prostate Cancer</vt:lpstr>
      <vt:lpstr>Factors that Impact Treatment Decision</vt:lpstr>
      <vt:lpstr>Mechanisms of Resistance in Castration Resistant Prostate Cancer </vt:lpstr>
      <vt:lpstr>NCCN Guidelines – Systemic Therapy for M1 CRPC </vt:lpstr>
      <vt:lpstr>Sipuleucel-T</vt:lpstr>
      <vt:lpstr>Role of Sipuleucel-T in the Modern Era</vt:lpstr>
      <vt:lpstr>PowerPoint Presentation</vt:lpstr>
      <vt:lpstr>Best PSA Response to Therapy with Enzalutamide in Patients with mCRPC </vt:lpstr>
      <vt:lpstr>Mechanisms Driving Resistance to Enzalutamide in Patients with mCRPC</vt:lpstr>
      <vt:lpstr>Cell Cycle </vt:lpstr>
      <vt:lpstr>Cross Talk Between Cell Cycle and AR Pathway </vt:lpstr>
      <vt:lpstr>Available CDK4/6 Inhibitors </vt:lpstr>
      <vt:lpstr>Available CDK4/6 Inhibitors </vt:lpstr>
      <vt:lpstr>CYCLONE 1: Abemaciclib in Men with Heavily Pretreated Metastatic Castration-Resistant Prostate Cancer (mCRPC)</vt:lpstr>
      <vt:lpstr>CYCLONE 1: Results of a Phase II Trial of Abemaciclib for Patients with Heavily Pretreated mCRPC</vt:lpstr>
      <vt:lpstr>mCRPC: Cyclone 2</vt:lpstr>
      <vt:lpstr>Take Home Message </vt:lpstr>
      <vt:lpstr>Agenda</vt:lpstr>
      <vt:lpstr>Case Presentation: 53-year-old man with mCRPC s/p enzalutamide receives olaparib – somatic BRCA2 mutation, TP53 mutation on liquid biopsy</vt:lpstr>
      <vt:lpstr>Case Presentation: 72-year-old man with high-grade localized prostate cancer treated with proton beam therapy + ADT for 2 years now has rising PSA and CT scan positive for retroperitoneal node – somatic BRCA2, TP53, FOXA1 and MEN1 mutations, MSS  </vt:lpstr>
      <vt:lpstr>     Identification and Management of mCRPC with HRR Abnormalities</vt:lpstr>
      <vt:lpstr>Incidence of HRR mutations in PCa, and Indications for testing </vt:lpstr>
      <vt:lpstr>What are the relevant HRR Genes?</vt:lpstr>
      <vt:lpstr>HRR Genes and Metastatic Prostate Cancer</vt:lpstr>
      <vt:lpstr>Prostate NCCN Guidelines  v 1.2023</vt:lpstr>
      <vt:lpstr>PARP inhibitors for HRR-deficient mCRPC </vt:lpstr>
      <vt:lpstr>PARP Inhibition: “Synthetic Lethality”</vt:lpstr>
      <vt:lpstr>Different PARP inhibitors tested in PCa</vt:lpstr>
      <vt:lpstr>Summary of PARPi monotherapy trials in mCRPC</vt:lpstr>
      <vt:lpstr>Pivotal trials of PARPi monotherapy </vt:lpstr>
      <vt:lpstr>Olaparib: PROfound, Randomized Phase 3 Study</vt:lpstr>
      <vt:lpstr>PROfound: rPFS and OS in whole population (A+B)</vt:lpstr>
      <vt:lpstr>PROfound: Gene-by-gene, rPFS and OS analyses</vt:lpstr>
      <vt:lpstr>Olaparib for HRR-mutated mCRPC</vt:lpstr>
      <vt:lpstr>Rucaparib: TRITON2 and TRITON3 studies</vt:lpstr>
      <vt:lpstr>TRITON2: Objective response rate (ORR)</vt:lpstr>
      <vt:lpstr>Rucaparib for BRCA1/2-mutated mCRPC</vt:lpstr>
      <vt:lpstr>TRITON3: Randomized phase III trial</vt:lpstr>
      <vt:lpstr>TRITON3: rPFS in ITT population</vt:lpstr>
      <vt:lpstr>TRITON3: rPFS in BRCA1/2 and ATM subgroups</vt:lpstr>
      <vt:lpstr> PARPi–based combinations (PROpel, MAGNITUDE, &amp; TALAPRO-2)</vt:lpstr>
      <vt:lpstr>PROpel: Phase III Trial of Abiraterone +/– Olaparib </vt:lpstr>
      <vt:lpstr>PROpel: Radiographic progression-free survival </vt:lpstr>
      <vt:lpstr>MAGNITUDE: Phase III Trial of Abi +/– Niraparib </vt:lpstr>
      <vt:lpstr>MAGNITUDE: Radiographic progression-free survival</vt:lpstr>
      <vt:lpstr>TALAPRO-2: Phase III Trial of Enza +/– Talazoparib </vt:lpstr>
      <vt:lpstr>TALAPRO-2: Phase III Trial of Enza +/– Talazoparib </vt:lpstr>
      <vt:lpstr>ODAC Meeting (on PROpel) – 4/28/2023</vt:lpstr>
      <vt:lpstr>FDA Decision (on PROpel) – 5/31/2023</vt:lpstr>
      <vt:lpstr>Conclusions</vt:lpstr>
      <vt:lpstr>Agenda</vt:lpstr>
      <vt:lpstr>Case Presentation: 77-year-old man with multiregimen- refractory mCRPC and a gBRCA2 mutation receives olaparib with a sustained response for several years</vt:lpstr>
      <vt:lpstr>Case Presentation: 65-year-old man with multiregimen-refractory PSMA-positive metastatic CRPC currently on a clinical trial due to scarcity of lutetium Lu 177 vipivotide tetraxetan </vt:lpstr>
      <vt:lpstr> Management of Progressive mCRPC With Emphasis on Radium-223, Cabazitaxel, and PSMA-617 Lu-177</vt:lpstr>
      <vt:lpstr>Standard Therapies Today: New hormonal agents are moving  earlier and earlier leaving a changed CRPC</vt:lpstr>
      <vt:lpstr>Mechanisms of Action</vt:lpstr>
      <vt:lpstr>PowerPoint Presentation</vt:lpstr>
      <vt:lpstr>Overall Survival ALSYMPCA Parker et al. NEJM 369: 213-23, 2013</vt:lpstr>
      <vt:lpstr>Radium-223 only goes to bone stroma!  Radium-223 moved the field forward but  lack of positive trials since 2013 is problematic given the dramatically changing landscape  Radium-223 needs new trials to remain relevant for today’s patient </vt:lpstr>
      <vt:lpstr>PowerPoint Presentation</vt:lpstr>
      <vt:lpstr>CARD: Cabazitaxel phase III trial  </vt:lpstr>
      <vt:lpstr>Other Recently Reported Trials Investigating Cabazitaxel for mCRPC</vt:lpstr>
      <vt:lpstr>Cabazitaxel is an important step forward in the post-docetaxel space since 2010 when TROPIC trial improved OS vs mitoxantrone   Limitation is that only about 50% of mCRPC patients in the USA are treated with chemotherapy </vt:lpstr>
      <vt:lpstr>PowerPoint Presentation</vt:lpstr>
      <vt:lpstr>VISION: 177Lu-PSMA-617 Phase III trial  </vt:lpstr>
      <vt:lpstr>PSA Decline at &lt;12 weeks and Overall Survival Armstrong et al. Annals of Oncology (2022) 33 (suppl_7): S616-S652.</vt:lpstr>
      <vt:lpstr>PSMA-617 Lu-177 vs cabazitaxel in mCRPC (TheraP) randomized phase 2 trial Hofman et al. ASCO 2022</vt:lpstr>
      <vt:lpstr>New important prechemotherapy theranostic trials in mCRPC</vt:lpstr>
      <vt:lpstr>PSMA-617 Lu-177 is an important step forward but the supply chain has been hugely problematic  Therapy has been well tolerated as a whole and this therapy will move earlier in the treatment paradigm</vt:lpstr>
      <vt:lpstr>PowerPoint Presentation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7981</cp:revision>
  <cp:lastPrinted>2020-10-06T19:03:59Z</cp:lastPrinted>
  <dcterms:created xsi:type="dcterms:W3CDTF">2013-03-19T19:50:02Z</dcterms:created>
  <dcterms:modified xsi:type="dcterms:W3CDTF">2023-06-12T11:58:26Z</dcterms:modified>
  <cp:category/>
</cp:coreProperties>
</file>