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49.xml" ContentType="application/vnd.openxmlformats-officedocument.presentationml.slide+xml"/>
  <Override PartName="/ppt/presentation.xml" ContentType="application/vnd.openxmlformats-officedocument.presentationml.presentation.main+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36.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theme/theme4.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85" r:id="rId1"/>
    <p:sldMasterId id="2147483708" r:id="rId2"/>
    <p:sldMasterId id="2147483717" r:id="rId3"/>
    <p:sldMasterId id="2147483730" r:id="rId4"/>
  </p:sldMasterIdLst>
  <p:notesMasterIdLst>
    <p:notesMasterId r:id="rId57"/>
  </p:notesMasterIdLst>
  <p:handoutMasterIdLst>
    <p:handoutMasterId r:id="rId58"/>
  </p:handoutMasterIdLst>
  <p:sldIdLst>
    <p:sldId id="256" r:id="rId5"/>
    <p:sldId id="2141411937" r:id="rId6"/>
    <p:sldId id="2141411919" r:id="rId7"/>
    <p:sldId id="2141411977" r:id="rId8"/>
    <p:sldId id="2141411974" r:id="rId9"/>
    <p:sldId id="2141411976" r:id="rId10"/>
    <p:sldId id="2147468632" r:id="rId11"/>
    <p:sldId id="2141411978" r:id="rId12"/>
    <p:sldId id="2147471503" r:id="rId13"/>
    <p:sldId id="2141411945" r:id="rId14"/>
    <p:sldId id="2147468633" r:id="rId15"/>
    <p:sldId id="2141411979" r:id="rId16"/>
    <p:sldId id="2141411980" r:id="rId17"/>
    <p:sldId id="2141411981" r:id="rId18"/>
    <p:sldId id="2141411982" r:id="rId19"/>
    <p:sldId id="2141411983" r:id="rId20"/>
    <p:sldId id="2135714433" r:id="rId21"/>
    <p:sldId id="4821" r:id="rId22"/>
    <p:sldId id="2147468627" r:id="rId23"/>
    <p:sldId id="2147468619" r:id="rId24"/>
    <p:sldId id="2147468620" r:id="rId25"/>
    <p:sldId id="2147468621" r:id="rId26"/>
    <p:sldId id="2147468622" r:id="rId27"/>
    <p:sldId id="2147468625" r:id="rId28"/>
    <p:sldId id="2147468623" r:id="rId29"/>
    <p:sldId id="275" r:id="rId30"/>
    <p:sldId id="303" r:id="rId31"/>
    <p:sldId id="285" r:id="rId32"/>
    <p:sldId id="2147468618" r:id="rId33"/>
    <p:sldId id="287" r:id="rId34"/>
    <p:sldId id="290" r:id="rId35"/>
    <p:sldId id="289" r:id="rId36"/>
    <p:sldId id="2147468615" r:id="rId37"/>
    <p:sldId id="2141411984" r:id="rId38"/>
    <p:sldId id="2141411985" r:id="rId39"/>
    <p:sldId id="2141411987" r:id="rId40"/>
    <p:sldId id="2141411988" r:id="rId41"/>
    <p:sldId id="2141411986" r:id="rId42"/>
    <p:sldId id="2147468628" r:id="rId43"/>
    <p:sldId id="2147468629" r:id="rId44"/>
    <p:sldId id="2147468631" r:id="rId45"/>
    <p:sldId id="2147468630" r:id="rId46"/>
    <p:sldId id="2141411943" r:id="rId47"/>
    <p:sldId id="2147471499" r:id="rId48"/>
    <p:sldId id="2147471500" r:id="rId49"/>
    <p:sldId id="2147471501" r:id="rId50"/>
    <p:sldId id="2147471502" r:id="rId51"/>
    <p:sldId id="2147471280" r:id="rId52"/>
    <p:sldId id="2147471279" r:id="rId53"/>
    <p:sldId id="2147471311" r:id="rId54"/>
    <p:sldId id="2147471312" r:id="rId55"/>
    <p:sldId id="2147471313"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iffith, Zainab" initials="GZ" lastIdx="1" clrIdx="0">
    <p:extLst>
      <p:ext uri="{19B8F6BF-5375-455C-9EA6-DF929625EA0E}">
        <p15:presenceInfo xmlns:p15="http://schemas.microsoft.com/office/powerpoint/2012/main" userId="S::zainab.griffith@cuanschutz.edu::49b5a576-7275-4c7c-b91f-99a387a75a04" providerId="AD"/>
      </p:ext>
    </p:extLst>
  </p:cmAuthor>
  <p:cmAuthor id="2" name="DeGregori, James" initials="DJ" lastIdx="2" clrIdx="1">
    <p:extLst>
      <p:ext uri="{19B8F6BF-5375-455C-9EA6-DF929625EA0E}">
        <p15:presenceInfo xmlns:p15="http://schemas.microsoft.com/office/powerpoint/2012/main" userId="S::james.degregori@cuanschutz.edu::130c8f64-1809-4a66-aaef-4102648cac1a" providerId="AD"/>
      </p:ext>
    </p:extLst>
  </p:cmAuthor>
  <p:cmAuthor id="3" name="Messersmith, Wells" initials="MW" lastIdx="1" clrIdx="2">
    <p:extLst>
      <p:ext uri="{19B8F6BF-5375-455C-9EA6-DF929625EA0E}">
        <p15:presenceInfo xmlns:p15="http://schemas.microsoft.com/office/powerpoint/2012/main" userId="S::WELLS.MESSERSMITH@CUANSCHUTZ.EDU::630cfef9-7759-48b8-ac48-5843916c09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128"/>
    <a:srgbClr val="C10714"/>
    <a:srgbClr val="F96307"/>
    <a:srgbClr val="CBB678"/>
    <a:srgbClr val="DCA5E5"/>
    <a:srgbClr val="FF7C80"/>
    <a:srgbClr val="99FF99"/>
    <a:srgbClr val="A9E5F1"/>
    <a:srgbClr val="C56AD4"/>
    <a:srgbClr val="1401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820" autoAdjust="0"/>
    <p:restoredTop sz="94670"/>
  </p:normalViewPr>
  <p:slideViewPr>
    <p:cSldViewPr snapToGrid="0">
      <p:cViewPr varScale="1">
        <p:scale>
          <a:sx n="86" d="100"/>
          <a:sy n="86" d="100"/>
        </p:scale>
        <p:origin x="232" y="592"/>
      </p:cViewPr>
      <p:guideLst/>
    </p:cSldViewPr>
  </p:slideViewPr>
  <p:notesTextViewPr>
    <p:cViewPr>
      <p:scale>
        <a:sx n="1" d="1"/>
        <a:sy n="1" d="1"/>
      </p:scale>
      <p:origin x="0" y="0"/>
    </p:cViewPr>
  </p:notesTextViewPr>
  <p:sorterViewPr>
    <p:cViewPr>
      <p:scale>
        <a:sx n="100" d="100"/>
        <a:sy n="100" d="100"/>
      </p:scale>
      <p:origin x="0" y="-72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ustomXml" Target="../customXml/item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www.medschool.edu/medicine/oncology</a:t>
            </a: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1B9C7A-24CB-4DCA-83EB-2887F31AC605}" type="datetimeFigureOut">
              <a:rPr lang="en-US" smtClean="0"/>
              <a:t>4/6/23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E42DDA-8BB8-4784-9D84-712FAAF28C8A}" type="slidenum">
              <a:rPr lang="en-US" smtClean="0"/>
              <a:t>‹#›</a:t>
            </a:fld>
            <a:endParaRPr lang="en-US"/>
          </a:p>
        </p:txBody>
      </p:sp>
    </p:spTree>
    <p:extLst>
      <p:ext uri="{BB962C8B-B14F-4D97-AF65-F5344CB8AC3E}">
        <p14:creationId xmlns:p14="http://schemas.microsoft.com/office/powerpoint/2010/main" val="3172505043"/>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www.medschool.edu/medicine/oncology</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C77103-40AC-4047-B254-ADDEFEDA7782}" type="datetimeFigureOut">
              <a:rPr lang="en-US" smtClean="0"/>
              <a:t>4/6/23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3C820E-36D0-4555-9C3E-89F3F0BAE2FA}" type="slidenum">
              <a:rPr lang="en-US" smtClean="0"/>
              <a:t>‹#›</a:t>
            </a:fld>
            <a:endParaRPr lang="en-US"/>
          </a:p>
        </p:txBody>
      </p:sp>
    </p:spTree>
    <p:extLst>
      <p:ext uri="{BB962C8B-B14F-4D97-AF65-F5344CB8AC3E}">
        <p14:creationId xmlns:p14="http://schemas.microsoft.com/office/powerpoint/2010/main" val="2706218230"/>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www.medschool.edu/medicine/oncology</a:t>
            </a:r>
          </a:p>
        </p:txBody>
      </p:sp>
    </p:spTree>
    <p:extLst>
      <p:ext uri="{BB962C8B-B14F-4D97-AF65-F5344CB8AC3E}">
        <p14:creationId xmlns:p14="http://schemas.microsoft.com/office/powerpoint/2010/main" val="1965217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481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t14-03-06-02-eff-or-12w-bicr-fas-cpre</a:t>
            </a:r>
          </a:p>
          <a:p>
            <a:r>
              <a:rPr lang="en-US" dirty="0"/>
              <a:t>t14-03-05-02-eff-or-12w-inv-fas-cpre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*DCR: CR+PR+SD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848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155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www.medschool.edu/medicine/oncology</a:t>
            </a:r>
          </a:p>
        </p:txBody>
      </p:sp>
    </p:spTree>
    <p:extLst>
      <p:ext uri="{BB962C8B-B14F-4D97-AF65-F5344CB8AC3E}">
        <p14:creationId xmlns:p14="http://schemas.microsoft.com/office/powerpoint/2010/main" val="291180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www.medschool.edu/medicine/oncology</a:t>
            </a:r>
          </a:p>
        </p:txBody>
      </p:sp>
    </p:spTree>
    <p:extLst>
      <p:ext uri="{BB962C8B-B14F-4D97-AF65-F5344CB8AC3E}">
        <p14:creationId xmlns:p14="http://schemas.microsoft.com/office/powerpoint/2010/main" val="63487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www.medschool.edu/medicine/oncology</a:t>
            </a:r>
          </a:p>
        </p:txBody>
      </p:sp>
    </p:spTree>
    <p:extLst>
      <p:ext uri="{BB962C8B-B14F-4D97-AF65-F5344CB8AC3E}">
        <p14:creationId xmlns:p14="http://schemas.microsoft.com/office/powerpoint/2010/main" val="2989008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www.medschool.edu/medicine/oncology</a:t>
            </a:r>
          </a:p>
        </p:txBody>
      </p:sp>
    </p:spTree>
    <p:extLst>
      <p:ext uri="{BB962C8B-B14F-4D97-AF65-F5344CB8AC3E}">
        <p14:creationId xmlns:p14="http://schemas.microsoft.com/office/powerpoint/2010/main" val="3811976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www.medschool.edu/medicine/oncology</a:t>
            </a:r>
          </a:p>
        </p:txBody>
      </p:sp>
    </p:spTree>
    <p:extLst>
      <p:ext uri="{BB962C8B-B14F-4D97-AF65-F5344CB8AC3E}">
        <p14:creationId xmlns:p14="http://schemas.microsoft.com/office/powerpoint/2010/main" val="2191415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www.medschool.edu/medicine/oncology</a:t>
            </a:r>
          </a:p>
        </p:txBody>
      </p:sp>
    </p:spTree>
    <p:extLst>
      <p:ext uri="{BB962C8B-B14F-4D97-AF65-F5344CB8AC3E}">
        <p14:creationId xmlns:p14="http://schemas.microsoft.com/office/powerpoint/2010/main" val="3582301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www.medschool.edu/medicine/oncology</a:t>
            </a:r>
          </a:p>
        </p:txBody>
      </p:sp>
    </p:spTree>
    <p:extLst>
      <p:ext uri="{BB962C8B-B14F-4D97-AF65-F5344CB8AC3E}">
        <p14:creationId xmlns:p14="http://schemas.microsoft.com/office/powerpoint/2010/main" val="3726209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3057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629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93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C68EF3-83CA-4688-90FA-9E7BE5C5044D}" type="datetime1">
              <a:rPr lang="en-US" smtClean="0"/>
              <a:t>4/6/23</a:t>
            </a:fld>
            <a:endParaRPr lang="en-US" dirty="0"/>
          </a:p>
        </p:txBody>
      </p:sp>
      <p:sp>
        <p:nvSpPr>
          <p:cNvPr id="5" name="Footer Placeholder 4"/>
          <p:cNvSpPr>
            <a:spLocks noGrp="1"/>
          </p:cNvSpPr>
          <p:nvPr>
            <p:ph type="ftr" sz="quarter" idx="11"/>
          </p:nvPr>
        </p:nvSpPr>
        <p:spPr/>
        <p:txBody>
          <a:bodyPr/>
          <a:lstStyle/>
          <a:p>
            <a:r>
              <a:rPr lang="en-US" dirty="0"/>
              <a:t>2018 State of the Division</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05069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087FF3-D0A6-4379-A255-E226ACC44C0A}" type="datetime1">
              <a:rPr lang="en-US" smtClean="0"/>
              <a:t>4/6/23</a:t>
            </a:fld>
            <a:endParaRPr lang="en-US" dirty="0"/>
          </a:p>
        </p:txBody>
      </p:sp>
      <p:sp>
        <p:nvSpPr>
          <p:cNvPr id="5" name="Footer Placeholder 4"/>
          <p:cNvSpPr>
            <a:spLocks noGrp="1"/>
          </p:cNvSpPr>
          <p:nvPr>
            <p:ph type="ftr" sz="quarter" idx="11"/>
          </p:nvPr>
        </p:nvSpPr>
        <p:spPr/>
        <p:txBody>
          <a:bodyPr/>
          <a:lstStyle/>
          <a:p>
            <a:r>
              <a:rPr lang="en-US" dirty="0"/>
              <a:t>2018 State of the Division</a:t>
            </a:r>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61129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F97388-3228-4998-A80E-C3110E476AA9}" type="datetime1">
              <a:rPr lang="en-US" smtClean="0"/>
              <a:t>4/6/23</a:t>
            </a:fld>
            <a:endParaRPr lang="en-US" dirty="0"/>
          </a:p>
        </p:txBody>
      </p:sp>
      <p:sp>
        <p:nvSpPr>
          <p:cNvPr id="5" name="Footer Placeholder 4"/>
          <p:cNvSpPr>
            <a:spLocks noGrp="1"/>
          </p:cNvSpPr>
          <p:nvPr>
            <p:ph type="ftr" sz="quarter" idx="11"/>
          </p:nvPr>
        </p:nvSpPr>
        <p:spPr/>
        <p:txBody>
          <a:bodyPr/>
          <a:lstStyle/>
          <a:p>
            <a:r>
              <a:rPr lang="en-US" dirty="0"/>
              <a:t>2018 State of the Division</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3969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081BD8D-90B2-44AB-9FF3-1F7A441F1FAE}"/>
              </a:ext>
            </a:extLst>
          </p:cNvPr>
          <p:cNvSpPr/>
          <p:nvPr userDrawn="1"/>
        </p:nvSpPr>
        <p:spPr>
          <a:xfrm>
            <a:off x="2"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399" dirty="0"/>
          </a:p>
        </p:txBody>
      </p:sp>
      <p:sp>
        <p:nvSpPr>
          <p:cNvPr id="18" name="Rectangle 55">
            <a:extLst>
              <a:ext uri="{FF2B5EF4-FFF2-40B4-BE49-F238E27FC236}">
                <a16:creationId xmlns:a16="http://schemas.microsoft.com/office/drawing/2014/main" id="{34810A1D-62AF-40D2-BE14-AD3A7D2918C3}"/>
              </a:ext>
            </a:extLst>
          </p:cNvPr>
          <p:cNvSpPr>
            <a:spLocks noGrp="1" noChangeArrowheads="1"/>
          </p:cNvSpPr>
          <p:nvPr>
            <p:ph type="ctrTitle"/>
          </p:nvPr>
        </p:nvSpPr>
        <p:spPr bwMode="invGray">
          <a:xfrm>
            <a:off x="725677" y="409576"/>
            <a:ext cx="11032823" cy="2882265"/>
          </a:xfrm>
        </p:spPr>
        <p:txBody>
          <a:bodyPr/>
          <a:lstStyle>
            <a:lvl1pPr>
              <a:defRPr sz="3899">
                <a:solidFill>
                  <a:schemeClr val="bg2"/>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BF7C91B4-87FC-4935-9F25-DE5E70BD82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1406" y="3355525"/>
            <a:ext cx="3827419" cy="1247410"/>
          </a:xfrm>
          <a:prstGeom prst="rect">
            <a:avLst/>
          </a:prstGeom>
        </p:spPr>
      </p:pic>
      <p:cxnSp>
        <p:nvCxnSpPr>
          <p:cNvPr id="21" name="Straight Connector 20">
            <a:extLst>
              <a:ext uri="{FF2B5EF4-FFF2-40B4-BE49-F238E27FC236}">
                <a16:creationId xmlns:a16="http://schemas.microsoft.com/office/drawing/2014/main" id="{24565F86-5224-49AF-834C-BFD680380CA1}"/>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23" name="Picture 5" descr="CCO_ONC_RGB.jpg">
            <a:extLst>
              <a:ext uri="{FF2B5EF4-FFF2-40B4-BE49-F238E27FC236}">
                <a16:creationId xmlns:a16="http://schemas.microsoft.com/office/drawing/2014/main" id="{A6AEE984-4E13-41A6-A9D5-072DBE2E5AC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699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9"/>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1475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3" y="330201"/>
            <a:ext cx="11244149" cy="5250792"/>
          </a:xfrm>
          <a:prstGeom prst="rect">
            <a:avLst/>
          </a:prstGeom>
        </p:spPr>
        <p:txBody>
          <a:bodyPr anchorCtr="1"/>
          <a:lstStyle>
            <a:lvl1pPr algn="ctr">
              <a:defRPr sz="3999"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2"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399" dirty="0"/>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2" y="6589713"/>
            <a:ext cx="12192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021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9"/>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799"/>
            </a:lvl1pPr>
            <a:lvl2pPr>
              <a:defRPr sz="2599"/>
            </a:lvl2pPr>
            <a:lvl3pPr>
              <a:defRPr sz="2399"/>
            </a:lvl3pPr>
            <a:lvl4pPr>
              <a:defRPr sz="2199"/>
            </a:lvl4pPr>
            <a:lvl5pPr>
              <a:defRPr sz="1999"/>
            </a:lvl5pPr>
            <a:lvl6pPr>
              <a:defRPr sz="1799"/>
            </a:lvl6pPr>
            <a:lvl7pPr>
              <a:defRPr sz="1799"/>
            </a:lvl7pPr>
            <a:lvl8pPr>
              <a:defRPr sz="1799"/>
            </a:lvl8pPr>
            <a:lvl9pPr>
              <a:defRPr sz="17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799"/>
            </a:lvl1pPr>
            <a:lvl2pPr>
              <a:defRPr sz="2599"/>
            </a:lvl2pPr>
            <a:lvl3pPr>
              <a:defRPr sz="2399"/>
            </a:lvl3pPr>
            <a:lvl4pPr>
              <a:defRPr sz="2199"/>
            </a:lvl4pPr>
            <a:lvl5pPr>
              <a:defRPr sz="1999"/>
            </a:lvl5pPr>
            <a:lvl6pPr>
              <a:defRPr sz="1799"/>
            </a:lvl6pPr>
            <a:lvl7pPr>
              <a:defRPr sz="1799"/>
            </a:lvl7pPr>
            <a:lvl8pPr>
              <a:defRPr sz="1799"/>
            </a:lvl8pPr>
            <a:lvl9pPr>
              <a:defRPr sz="17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0899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799"/>
            </a:lvl1pPr>
            <a:lvl2pPr>
              <a:defRPr sz="2399"/>
            </a:lvl2pPr>
            <a:lvl3pPr>
              <a:defRPr sz="2199"/>
            </a:lvl3pPr>
            <a:lvl4pPr>
              <a:defRPr sz="1999"/>
            </a:lvl4pPr>
            <a:lvl5pPr>
              <a:defRPr sz="1799"/>
            </a:lvl5pPr>
            <a:lvl6pPr>
              <a:defRPr sz="1799"/>
            </a:lvl6pPr>
            <a:lvl7pPr>
              <a:defRPr sz="1799"/>
            </a:lvl7pPr>
            <a:lvl8pPr>
              <a:defRPr sz="1799"/>
            </a:lvl8pPr>
            <a:lvl9pPr>
              <a:defRPr sz="1799"/>
            </a:lvl9pPr>
          </a:lstStyle>
          <a:p>
            <a:pPr lvl="0"/>
            <a:r>
              <a:rPr lang="en-US"/>
              <a:t>Edit Master text styles</a:t>
            </a:r>
          </a:p>
        </p:txBody>
      </p:sp>
      <p:sp>
        <p:nvSpPr>
          <p:cNvPr id="10" name="Title 1"/>
          <p:cNvSpPr>
            <a:spLocks noGrp="1"/>
          </p:cNvSpPr>
          <p:nvPr>
            <p:ph type="title"/>
          </p:nvPr>
        </p:nvSpPr>
        <p:spPr>
          <a:xfrm>
            <a:off x="609759" y="238129"/>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799"/>
            </a:lvl1pPr>
            <a:lvl2pPr>
              <a:defRPr sz="2599"/>
            </a:lvl2pPr>
            <a:lvl3pPr>
              <a:defRPr sz="2399"/>
            </a:lvl3pPr>
            <a:lvl4pPr>
              <a:defRPr sz="2199"/>
            </a:lvl4pPr>
            <a:lvl5pPr>
              <a:defRPr sz="1999"/>
            </a:lvl5pPr>
            <a:lvl6pPr>
              <a:defRPr sz="1799"/>
            </a:lvl6pPr>
            <a:lvl7pPr>
              <a:defRPr sz="1799"/>
            </a:lvl7pPr>
            <a:lvl8pPr>
              <a:defRPr sz="1799"/>
            </a:lvl8pPr>
            <a:lvl9pPr>
              <a:defRPr sz="17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9396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9"/>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73836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070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1" y="4856676"/>
            <a:ext cx="11283950" cy="1155939"/>
          </a:xfrm>
          <a:prstGeom prst="rect">
            <a:avLst/>
          </a:prstGeom>
        </p:spPr>
        <p:txBody>
          <a:bodyPr/>
          <a:lstStyle>
            <a:lvl1pPr>
              <a:buFontTx/>
              <a:buNone/>
              <a:defRPr sz="2399" b="1">
                <a:solidFill>
                  <a:srgbClr val="8B3D9A"/>
                </a:solidFill>
              </a:defRPr>
            </a:lvl1pPr>
            <a:lvl2pPr>
              <a:buFontTx/>
              <a:buNone/>
              <a:defRPr sz="2399"/>
            </a:lvl2pPr>
            <a:lvl3pPr>
              <a:buFontTx/>
              <a:buNone/>
              <a:defRPr sz="2399"/>
            </a:lvl3pPr>
            <a:lvl4pPr>
              <a:buFontTx/>
              <a:buNone/>
              <a:defRPr sz="2399"/>
            </a:lvl4pPr>
            <a:lvl5pPr>
              <a:buFontTx/>
              <a:buNone/>
              <a:defRPr sz="2399"/>
            </a:lvl5pPr>
          </a:lstStyle>
          <a:p>
            <a:pPr lvl="0"/>
            <a:r>
              <a:rPr lang="en-US" dirty="0"/>
              <a:t>Edit Master text styles</a:t>
            </a:r>
          </a:p>
        </p:txBody>
      </p:sp>
      <p:sp>
        <p:nvSpPr>
          <p:cNvPr id="2" name="Title 1"/>
          <p:cNvSpPr>
            <a:spLocks noGrp="1"/>
          </p:cNvSpPr>
          <p:nvPr>
            <p:ph type="title"/>
          </p:nvPr>
        </p:nvSpPr>
        <p:spPr>
          <a:xfrm>
            <a:off x="514484" y="239717"/>
            <a:ext cx="11244016" cy="1674813"/>
          </a:xfrm>
          <a:prstGeom prst="rect">
            <a:avLst/>
          </a:prstGeom>
        </p:spPr>
        <p:txBody>
          <a:bodyPr/>
          <a:lstStyle>
            <a:lvl1pPr algn="ctr">
              <a:defRPr sz="3899">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9"/>
            <a:ext cx="10872444" cy="2605717"/>
          </a:xfrm>
          <a:prstGeom prst="rect">
            <a:avLst/>
          </a:prstGeom>
        </p:spPr>
        <p:txBody>
          <a:bodyPr/>
          <a:lstStyle>
            <a:lvl1pPr marL="0" indent="0">
              <a:buFontTx/>
              <a:buNone/>
              <a:defRPr sz="1999"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1406" y="3355525"/>
            <a:ext cx="3827419" cy="1247410"/>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562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364054-696A-407F-B178-CF230B263D52}" type="datetime1">
              <a:rPr lang="en-US" smtClean="0"/>
              <a:t>4/6/23</a:t>
            </a:fld>
            <a:endParaRPr lang="en-US" dirty="0"/>
          </a:p>
        </p:txBody>
      </p:sp>
      <p:sp>
        <p:nvSpPr>
          <p:cNvPr id="5" name="Footer Placeholder 4"/>
          <p:cNvSpPr>
            <a:spLocks noGrp="1"/>
          </p:cNvSpPr>
          <p:nvPr>
            <p:ph type="ftr" sz="quarter" idx="11"/>
          </p:nvPr>
        </p:nvSpPr>
        <p:spPr/>
        <p:txBody>
          <a:bodyPr/>
          <a:lstStyle/>
          <a:p>
            <a:r>
              <a:rPr lang="en-US" dirty="0"/>
              <a:t>2018 State of the Division</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519350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518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0" y="1976761"/>
            <a:ext cx="12192000" cy="2888201"/>
          </a:xfrm>
          <a:prstGeom prst="rect">
            <a:avLst/>
          </a:prstGeom>
          <a:noFill/>
        </p:spPr>
        <p:txBody>
          <a:bodyPr anchor="ctr"/>
          <a:lstStyle>
            <a:lvl1pPr marL="0" indent="0" algn="ctr">
              <a:buNone/>
              <a:defRPr sz="4000">
                <a:solidFill>
                  <a:schemeClr val="accent6"/>
                </a:solidFill>
              </a:defRPr>
            </a:lvl1pPr>
          </a:lstStyle>
          <a:p>
            <a:r>
              <a:rPr lang="en-US"/>
              <a:t>Presentation Title Here</a:t>
            </a:r>
          </a:p>
        </p:txBody>
      </p:sp>
      <p:sp>
        <p:nvSpPr>
          <p:cNvPr id="7" name="Subtitle 3"/>
          <p:cNvSpPr>
            <a:spLocks noGrp="1"/>
          </p:cNvSpPr>
          <p:nvPr>
            <p:ph type="subTitle" idx="1" hasCustomPrompt="1"/>
          </p:nvPr>
        </p:nvSpPr>
        <p:spPr>
          <a:xfrm>
            <a:off x="609600" y="5108645"/>
            <a:ext cx="10972800" cy="391916"/>
          </a:xfrm>
          <a:prstGeom prst="rect">
            <a:avLst/>
          </a:prstGeom>
        </p:spPr>
        <p:txBody>
          <a:bodyPr anchor="ctr"/>
          <a:lstStyle>
            <a:lvl1pPr marL="0" indent="0">
              <a:buNone/>
              <a:defRPr b="1">
                <a:solidFill>
                  <a:srgbClr val="D21D53"/>
                </a:solidFill>
              </a:defRPr>
            </a:lvl1pPr>
          </a:lstStyle>
          <a:p>
            <a:r>
              <a:rPr lang="en-US"/>
              <a:t>Presenter’s Name Here</a:t>
            </a:r>
          </a:p>
        </p:txBody>
      </p:sp>
      <p:sp>
        <p:nvSpPr>
          <p:cNvPr id="8" name="Text Placeholder 4"/>
          <p:cNvSpPr>
            <a:spLocks noGrp="1"/>
          </p:cNvSpPr>
          <p:nvPr>
            <p:ph type="body" sz="quarter" idx="13" hasCustomPrompt="1"/>
          </p:nvPr>
        </p:nvSpPr>
        <p:spPr>
          <a:xfrm>
            <a:off x="609600" y="5579038"/>
            <a:ext cx="10972800" cy="1177639"/>
          </a:xfrm>
          <a:prstGeom prst="rect">
            <a:avLst/>
          </a:prstGeom>
        </p:spPr>
        <p:txBody>
          <a:bodyPr/>
          <a:lstStyle>
            <a:lvl1pPr marL="0" indent="0">
              <a:buNone/>
              <a:defRPr sz="2200" i="1">
                <a:solidFill>
                  <a:schemeClr val="tx1"/>
                </a:solidFill>
              </a:defRPr>
            </a:lvl1pPr>
          </a:lstStyle>
          <a:p>
            <a:r>
              <a:rPr lang="en-US"/>
              <a:t>Presenter’s Affiliation Here</a:t>
            </a:r>
          </a:p>
        </p:txBody>
      </p:sp>
    </p:spTree>
    <p:extLst>
      <p:ext uri="{BB962C8B-B14F-4D97-AF65-F5344CB8AC3E}">
        <p14:creationId xmlns:p14="http://schemas.microsoft.com/office/powerpoint/2010/main" val="1587229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3"/>
          <p:cNvSpPr>
            <a:spLocks noGrp="1"/>
          </p:cNvSpPr>
          <p:nvPr>
            <p:ph type="subTitle" idx="1" hasCustomPrompt="1"/>
          </p:nvPr>
        </p:nvSpPr>
        <p:spPr>
          <a:xfrm>
            <a:off x="609600" y="5131493"/>
            <a:ext cx="5486400" cy="431108"/>
          </a:xfrm>
          <a:prstGeom prst="rect">
            <a:avLst/>
          </a:prstGeom>
        </p:spPr>
        <p:txBody>
          <a:bodyPr anchor="ctr"/>
          <a:lstStyle>
            <a:lvl1pPr marL="0" indent="0">
              <a:buNone/>
              <a:defRPr b="1">
                <a:solidFill>
                  <a:srgbClr val="D21D53"/>
                </a:solidFill>
              </a:defRPr>
            </a:lvl1pPr>
          </a:lstStyle>
          <a:p>
            <a:r>
              <a:rPr lang="en-US"/>
              <a:t>Presenter’s Name Here</a:t>
            </a:r>
          </a:p>
        </p:txBody>
      </p:sp>
      <p:sp>
        <p:nvSpPr>
          <p:cNvPr id="8" name="Text Placeholder 4"/>
          <p:cNvSpPr>
            <a:spLocks noGrp="1"/>
          </p:cNvSpPr>
          <p:nvPr>
            <p:ph type="body" sz="quarter" idx="13" hasCustomPrompt="1"/>
          </p:nvPr>
        </p:nvSpPr>
        <p:spPr>
          <a:xfrm>
            <a:off x="609600" y="5562600"/>
            <a:ext cx="5486400" cy="1295400"/>
          </a:xfrm>
          <a:prstGeom prst="rect">
            <a:avLst/>
          </a:prstGeom>
        </p:spPr>
        <p:txBody>
          <a:bodyPr/>
          <a:lstStyle>
            <a:lvl1pPr marL="0" indent="0">
              <a:buNone/>
              <a:defRPr sz="2200" i="1">
                <a:solidFill>
                  <a:schemeClr val="tx1"/>
                </a:solidFill>
              </a:defRPr>
            </a:lvl1pPr>
          </a:lstStyle>
          <a:p>
            <a:r>
              <a:rPr lang="en-US"/>
              <a:t>Presenter’s Affiliation Here</a:t>
            </a:r>
          </a:p>
        </p:txBody>
      </p:sp>
      <p:sp>
        <p:nvSpPr>
          <p:cNvPr id="9" name="Text Placeholder 4"/>
          <p:cNvSpPr>
            <a:spLocks noGrp="1"/>
          </p:cNvSpPr>
          <p:nvPr>
            <p:ph type="body" sz="quarter" idx="15" hasCustomPrompt="1"/>
          </p:nvPr>
        </p:nvSpPr>
        <p:spPr>
          <a:xfrm>
            <a:off x="6096000" y="5562600"/>
            <a:ext cx="5486400" cy="1295400"/>
          </a:xfrm>
          <a:prstGeom prst="rect">
            <a:avLst/>
          </a:prstGeom>
        </p:spPr>
        <p:txBody>
          <a:bodyPr/>
          <a:lstStyle>
            <a:lvl1pPr marL="0" indent="0">
              <a:buNone/>
              <a:defRPr sz="2200" i="1">
                <a:solidFill>
                  <a:schemeClr val="tx1"/>
                </a:solidFill>
              </a:defRPr>
            </a:lvl1pPr>
          </a:lstStyle>
          <a:p>
            <a:r>
              <a:rPr lang="en-US"/>
              <a:t>Presenter’s Affiliation Here</a:t>
            </a:r>
          </a:p>
        </p:txBody>
      </p:sp>
      <p:sp>
        <p:nvSpPr>
          <p:cNvPr id="10" name="Text Placeholder 2"/>
          <p:cNvSpPr>
            <a:spLocks noGrp="1"/>
          </p:cNvSpPr>
          <p:nvPr>
            <p:ph type="body" sz="quarter" idx="16" hasCustomPrompt="1"/>
          </p:nvPr>
        </p:nvSpPr>
        <p:spPr>
          <a:xfrm>
            <a:off x="6096000" y="5131462"/>
            <a:ext cx="5486400" cy="431801"/>
          </a:xfrm>
          <a:prstGeom prst="rect">
            <a:avLst/>
          </a:prstGeom>
        </p:spPr>
        <p:txBody>
          <a:bodyPr anchor="ctr"/>
          <a:lstStyle>
            <a:lvl1pPr marL="0" marR="0" indent="0" algn="l" defTabSz="457189" rtl="0" eaLnBrk="1" fontAlgn="auto" latinLnBrk="0" hangingPunct="1">
              <a:lnSpc>
                <a:spcPct val="85000"/>
              </a:lnSpc>
              <a:spcBef>
                <a:spcPct val="20000"/>
              </a:spcBef>
              <a:spcAft>
                <a:spcPts val="0"/>
              </a:spcAft>
              <a:buClrTx/>
              <a:buSzTx/>
              <a:buFont typeface="Arial"/>
              <a:buNone/>
              <a:tabLst/>
              <a:defRPr b="1">
                <a:solidFill>
                  <a:srgbClr val="D21D53"/>
                </a:solidFill>
              </a:defRPr>
            </a:lvl1pPr>
          </a:lstStyle>
          <a:p>
            <a:pPr marL="0" marR="0" lvl="0" indent="0" algn="l" defTabSz="457189" rtl="0" eaLnBrk="1" fontAlgn="auto" latinLnBrk="0" hangingPunct="1">
              <a:lnSpc>
                <a:spcPct val="85000"/>
              </a:lnSpc>
              <a:spcBef>
                <a:spcPct val="20000"/>
              </a:spcBef>
              <a:spcAft>
                <a:spcPts val="0"/>
              </a:spcAft>
              <a:buClrTx/>
              <a:buSzTx/>
              <a:buFont typeface="Arial"/>
              <a:buNone/>
              <a:tabLst/>
              <a:defRPr/>
            </a:pPr>
            <a:r>
              <a:rPr lang="en-US"/>
              <a:t>Presenter’s Name Here</a:t>
            </a:r>
          </a:p>
        </p:txBody>
      </p:sp>
    </p:spTree>
    <p:extLst>
      <p:ext uri="{BB962C8B-B14F-4D97-AF65-F5344CB8AC3E}">
        <p14:creationId xmlns:p14="http://schemas.microsoft.com/office/powerpoint/2010/main" val="891402172"/>
      </p:ext>
    </p:extLst>
  </p:cSld>
  <p:clrMapOvr>
    <a:masterClrMapping/>
  </p:clrMapOvr>
  <p:extLst>
    <p:ext uri="{DCECCB84-F9BA-43D5-87BE-67443E8EF086}">
      <p15:sldGuideLst xmlns:p15="http://schemas.microsoft.com/office/powerpoint/2012/main">
        <p15:guide id="1" orient="horz" pos="372">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4" hasCustomPrompt="1"/>
          </p:nvPr>
        </p:nvSpPr>
        <p:spPr>
          <a:xfrm>
            <a:off x="0" y="1953089"/>
            <a:ext cx="12192000" cy="2888200"/>
          </a:xfrm>
          <a:prstGeom prst="rect">
            <a:avLst/>
          </a:prstGeom>
          <a:noFill/>
        </p:spPr>
        <p:txBody>
          <a:bodyPr anchor="ctr"/>
          <a:lstStyle>
            <a:lvl1pPr marL="0" indent="0" algn="ctr">
              <a:buNone/>
              <a:defRPr sz="4000">
                <a:solidFill>
                  <a:schemeClr val="accent6"/>
                </a:solidFill>
              </a:defRPr>
            </a:lvl1pPr>
          </a:lstStyle>
          <a:p>
            <a:r>
              <a:rPr lang="en-US"/>
              <a:t>Section header</a:t>
            </a:r>
          </a:p>
        </p:txBody>
      </p:sp>
      <p:sp>
        <p:nvSpPr>
          <p:cNvPr id="4" name="Text Placeholder 4"/>
          <p:cNvSpPr>
            <a:spLocks noGrp="1"/>
          </p:cNvSpPr>
          <p:nvPr>
            <p:ph type="body" sz="quarter" idx="13" hasCustomPrompt="1"/>
          </p:nvPr>
        </p:nvSpPr>
        <p:spPr>
          <a:xfrm>
            <a:off x="609600" y="5251879"/>
            <a:ext cx="10972800" cy="1837567"/>
          </a:xfrm>
          <a:prstGeom prst="rect">
            <a:avLst/>
          </a:prstGeom>
        </p:spPr>
        <p:txBody>
          <a:bodyPr/>
          <a:lstStyle>
            <a:lvl1pPr marL="0" indent="0" algn="ctr">
              <a:buNone/>
              <a:defRPr sz="2200" i="0">
                <a:solidFill>
                  <a:schemeClr val="tx1"/>
                </a:solidFill>
              </a:defRPr>
            </a:lvl1pPr>
          </a:lstStyle>
          <a:p>
            <a:r>
              <a:rPr lang="en-US"/>
              <a:t>Subtext here</a:t>
            </a:r>
          </a:p>
        </p:txBody>
      </p:sp>
      <p:sp>
        <p:nvSpPr>
          <p:cNvPr id="5" name="TextBox 4">
            <a:extLst>
              <a:ext uri="{FF2B5EF4-FFF2-40B4-BE49-F238E27FC236}">
                <a16:creationId xmlns:a16="http://schemas.microsoft.com/office/drawing/2014/main" id="{72F8714D-BF91-F640-B196-C7C026F5440C}"/>
              </a:ext>
            </a:extLst>
          </p:cNvPr>
          <p:cNvSpPr txBox="1"/>
          <p:nvPr userDrawn="1"/>
        </p:nvSpPr>
        <p:spPr>
          <a:xfrm>
            <a:off x="236361" y="7999217"/>
            <a:ext cx="4452731" cy="954107"/>
          </a:xfrm>
          <a:prstGeom prst="rect">
            <a:avLst/>
          </a:prstGeom>
          <a:noFill/>
        </p:spPr>
        <p:txBody>
          <a:bodyPr wrap="square" rtlCol="0">
            <a:spAutoFit/>
          </a:bodyPr>
          <a:lstStyle/>
          <a:p>
            <a:r>
              <a:rPr lang="en-US" sz="2800" dirty="0">
                <a:solidFill>
                  <a:schemeClr val="bg1"/>
                </a:solidFill>
              </a:rPr>
              <a:t>October 29–30, 2021</a:t>
            </a:r>
            <a:br>
              <a:rPr lang="en-US" sz="2800" dirty="0">
                <a:solidFill>
                  <a:schemeClr val="bg1"/>
                </a:solidFill>
              </a:rPr>
            </a:br>
            <a:r>
              <a:rPr lang="en-US" sz="2800" dirty="0">
                <a:solidFill>
                  <a:schemeClr val="bg1"/>
                </a:solidFill>
              </a:rPr>
              <a:t>CHICAGO</a:t>
            </a:r>
          </a:p>
        </p:txBody>
      </p:sp>
    </p:spTree>
    <p:extLst>
      <p:ext uri="{BB962C8B-B14F-4D97-AF65-F5344CB8AC3E}">
        <p14:creationId xmlns:p14="http://schemas.microsoft.com/office/powerpoint/2010/main" val="25652316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t"/>
          <a:lstStyle>
            <a:lvl1pPr algn="ctr">
              <a:defRPr sz="3200">
                <a:solidFill>
                  <a:schemeClr val="tx1"/>
                </a:solidFill>
              </a:defRPr>
            </a:lvl1pPr>
          </a:lstStyle>
          <a:p>
            <a:r>
              <a:rPr lang="en-US"/>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9375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3733">
                <a:solidFill>
                  <a:schemeClr val="tx1"/>
                </a:solidFill>
              </a:defRPr>
            </a:lvl1pPr>
          </a:lstStyle>
          <a:p>
            <a:r>
              <a:rPr lang="en-US"/>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a:t>Reference.</a:t>
            </a:r>
          </a:p>
        </p:txBody>
      </p:sp>
      <p:sp>
        <p:nvSpPr>
          <p:cNvPr id="4" name="Content Placeholder 3"/>
          <p:cNvSpPr>
            <a:spLocks noGrp="1"/>
          </p:cNvSpPr>
          <p:nvPr>
            <p:ph sz="quarter" idx="14"/>
          </p:nvPr>
        </p:nvSpPr>
        <p:spPr>
          <a:xfrm>
            <a:off x="60960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quarter" idx="15"/>
          </p:nvPr>
        </p:nvSpPr>
        <p:spPr>
          <a:xfrm>
            <a:off x="610679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9811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t"/>
          <a:lstStyle>
            <a:lvl1pPr algn="ctr">
              <a:defRPr sz="3200">
                <a:solidFill>
                  <a:schemeClr val="tx1"/>
                </a:solidFill>
              </a:defRPr>
            </a:lvl1pPr>
          </a:lstStyle>
          <a:p>
            <a:r>
              <a:rPr lang="en-US"/>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a:t>Reference.</a:t>
            </a:r>
          </a:p>
        </p:txBody>
      </p:sp>
      <p:sp>
        <p:nvSpPr>
          <p:cNvPr id="4" name="Content Placeholder 3"/>
          <p:cNvSpPr>
            <a:spLocks noGrp="1"/>
          </p:cNvSpPr>
          <p:nvPr>
            <p:ph sz="quarter" idx="14"/>
          </p:nvPr>
        </p:nvSpPr>
        <p:spPr>
          <a:xfrm>
            <a:off x="609600" y="2192944"/>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quarter" idx="15"/>
          </p:nvPr>
        </p:nvSpPr>
        <p:spPr>
          <a:xfrm>
            <a:off x="6106790" y="2192944"/>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6"/>
          </p:nvPr>
        </p:nvSpPr>
        <p:spPr>
          <a:xfrm>
            <a:off x="609600" y="1489540"/>
            <a:ext cx="5496984" cy="703403"/>
          </a:xfrm>
          <a:prstGeom prst="rect">
            <a:avLst/>
          </a:prstGeom>
        </p:spPr>
        <p:txBody>
          <a:bodyPr anchor="b"/>
          <a:lstStyle>
            <a:lvl1pPr marL="0" indent="0">
              <a:buNone/>
              <a:defRPr sz="2400" b="1" baseline="0">
                <a:solidFill>
                  <a:schemeClr val="tx1"/>
                </a:solidFill>
              </a:defRPr>
            </a:lvl1pPr>
          </a:lstStyle>
          <a:p>
            <a:pPr lvl="0"/>
            <a:r>
              <a:rPr lang="en-US"/>
              <a:t>Click to edit Master text styles</a:t>
            </a:r>
          </a:p>
        </p:txBody>
      </p:sp>
      <p:sp>
        <p:nvSpPr>
          <p:cNvPr id="9" name="Text Placeholder 4"/>
          <p:cNvSpPr>
            <a:spLocks noGrp="1"/>
          </p:cNvSpPr>
          <p:nvPr>
            <p:ph type="body" sz="quarter" idx="17"/>
          </p:nvPr>
        </p:nvSpPr>
        <p:spPr>
          <a:xfrm>
            <a:off x="6106995" y="1489540"/>
            <a:ext cx="5496984" cy="703403"/>
          </a:xfrm>
          <a:prstGeom prst="rect">
            <a:avLst/>
          </a:prstGeom>
        </p:spPr>
        <p:txBody>
          <a:bodyPr anchor="b"/>
          <a:lstStyle>
            <a:lvl1pPr marL="0" indent="0">
              <a:buNone/>
              <a:defRPr sz="2400" b="1"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190222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t"/>
          <a:lstStyle>
            <a:lvl1pPr algn="ctr">
              <a:defRPr sz="3200">
                <a:solidFill>
                  <a:schemeClr val="tx1"/>
                </a:solidFill>
              </a:defRPr>
            </a:lvl1pPr>
          </a:lstStyle>
          <a:p>
            <a:r>
              <a:rPr lang="en-US"/>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a:t>Reference.</a:t>
            </a:r>
          </a:p>
        </p:txBody>
      </p:sp>
    </p:spTree>
    <p:extLst>
      <p:ext uri="{BB962C8B-B14F-4D97-AF65-F5344CB8AC3E}">
        <p14:creationId xmlns:p14="http://schemas.microsoft.com/office/powerpoint/2010/main" val="1538767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a:t>Reference.</a:t>
            </a:r>
          </a:p>
        </p:txBody>
      </p:sp>
    </p:spTree>
    <p:extLst>
      <p:ext uri="{BB962C8B-B14F-4D97-AF65-F5344CB8AC3E}">
        <p14:creationId xmlns:p14="http://schemas.microsoft.com/office/powerpoint/2010/main" val="4219000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ndParaRP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a:t>Reference.</a:t>
            </a:r>
          </a:p>
        </p:txBody>
      </p:sp>
    </p:spTree>
    <p:extLst>
      <p:ext uri="{BB962C8B-B14F-4D97-AF65-F5344CB8AC3E}">
        <p14:creationId xmlns:p14="http://schemas.microsoft.com/office/powerpoint/2010/main" val="3832227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2AC6BE-6E3C-4387-8299-62043F6DC43D}" type="datetime1">
              <a:rPr lang="en-US" smtClean="0"/>
              <a:t>4/6/23</a:t>
            </a:fld>
            <a:endParaRPr lang="en-US" dirty="0"/>
          </a:p>
        </p:txBody>
      </p:sp>
      <p:sp>
        <p:nvSpPr>
          <p:cNvPr id="5" name="Footer Placeholder 4"/>
          <p:cNvSpPr>
            <a:spLocks noGrp="1"/>
          </p:cNvSpPr>
          <p:nvPr>
            <p:ph type="ftr" sz="quarter" idx="11"/>
          </p:nvPr>
        </p:nvSpPr>
        <p:spPr/>
        <p:txBody>
          <a:bodyPr/>
          <a:lstStyle/>
          <a:p>
            <a:r>
              <a:rPr lang="en-US" dirty="0"/>
              <a:t>2018 State of the Division</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52808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4" hasCustomPrompt="1"/>
          </p:nvPr>
        </p:nvSpPr>
        <p:spPr>
          <a:xfrm>
            <a:off x="0" y="2359819"/>
            <a:ext cx="12192000" cy="2138363"/>
          </a:xfrm>
          <a:prstGeom prst="rect">
            <a:avLst/>
          </a:prstGeom>
          <a:noFill/>
        </p:spPr>
        <p:txBody>
          <a:bodyPr anchor="ctr"/>
          <a:lstStyle>
            <a:lvl1pPr marL="0" indent="0" algn="ctr">
              <a:buNone/>
              <a:defRPr sz="4000" baseline="0">
                <a:solidFill>
                  <a:schemeClr val="accent6"/>
                </a:solidFill>
              </a:defRPr>
            </a:lvl1pPr>
          </a:lstStyle>
          <a:p>
            <a:r>
              <a:rPr lang="en-US"/>
              <a:t>Q&amp;A Session</a:t>
            </a:r>
          </a:p>
        </p:txBody>
      </p:sp>
    </p:spTree>
    <p:extLst>
      <p:ext uri="{BB962C8B-B14F-4D97-AF65-F5344CB8AC3E}">
        <p14:creationId xmlns:p14="http://schemas.microsoft.com/office/powerpoint/2010/main" val="2501698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364054-696A-407F-B178-CF230B263D52}" type="datetime1">
              <a:rPr lang="en-US" smtClean="0"/>
              <a:t>4/6/23</a:t>
            </a:fld>
            <a:endParaRPr lang="en-US" dirty="0"/>
          </a:p>
        </p:txBody>
      </p:sp>
      <p:sp>
        <p:nvSpPr>
          <p:cNvPr id="5" name="Footer Placeholder 4"/>
          <p:cNvSpPr>
            <a:spLocks noGrp="1"/>
          </p:cNvSpPr>
          <p:nvPr>
            <p:ph type="ftr" sz="quarter" idx="11"/>
          </p:nvPr>
        </p:nvSpPr>
        <p:spPr/>
        <p:txBody>
          <a:bodyPr/>
          <a:lstStyle/>
          <a:p>
            <a:r>
              <a:rPr lang="en-US" dirty="0"/>
              <a:t>2018 State of the Division</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7129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332999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2286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284576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3795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7067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2997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42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16025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75654E-C942-4044-99C8-C940C4F278E0}" type="datetime1">
              <a:rPr lang="en-US" smtClean="0"/>
              <a:t>4/6/23</a:t>
            </a:fld>
            <a:endParaRPr lang="en-US" dirty="0"/>
          </a:p>
        </p:txBody>
      </p:sp>
      <p:sp>
        <p:nvSpPr>
          <p:cNvPr id="6" name="Footer Placeholder 5"/>
          <p:cNvSpPr>
            <a:spLocks noGrp="1"/>
          </p:cNvSpPr>
          <p:nvPr>
            <p:ph type="ftr" sz="quarter" idx="11"/>
          </p:nvPr>
        </p:nvSpPr>
        <p:spPr/>
        <p:txBody>
          <a:bodyPr/>
          <a:lstStyle/>
          <a:p>
            <a:r>
              <a:rPr lang="en-US" dirty="0"/>
              <a:t>2018 State of the Division</a:t>
            </a:r>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7764149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708780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9921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083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3987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88343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17817589"/>
      </p:ext>
    </p:extLst>
  </p:cSld>
  <p:clrMapOvr>
    <a:masterClrMapping/>
  </p:clrMapOvr>
  <p:transition spd="slow"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030509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571998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12449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940D6-0E33-41D5-9DD2-413B4997ECAF}" type="datetime1">
              <a:rPr lang="en-US" smtClean="0"/>
              <a:t>4/6/23</a:t>
            </a:fld>
            <a:endParaRPr lang="en-US" dirty="0"/>
          </a:p>
        </p:txBody>
      </p:sp>
      <p:sp>
        <p:nvSpPr>
          <p:cNvPr id="8" name="Footer Placeholder 7"/>
          <p:cNvSpPr>
            <a:spLocks noGrp="1"/>
          </p:cNvSpPr>
          <p:nvPr>
            <p:ph type="ftr" sz="quarter" idx="11"/>
          </p:nvPr>
        </p:nvSpPr>
        <p:spPr/>
        <p:txBody>
          <a:bodyPr/>
          <a:lstStyle/>
          <a:p>
            <a:r>
              <a:rPr lang="en-US" dirty="0"/>
              <a:t>2018 State of the Division</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8536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5F4220-513C-43F8-8483-C4CAA9FFE7D1}" type="datetime1">
              <a:rPr lang="en-US" smtClean="0"/>
              <a:t>4/6/23</a:t>
            </a:fld>
            <a:endParaRPr lang="en-US" dirty="0"/>
          </a:p>
        </p:txBody>
      </p:sp>
      <p:sp>
        <p:nvSpPr>
          <p:cNvPr id="4" name="Footer Placeholder 3"/>
          <p:cNvSpPr>
            <a:spLocks noGrp="1"/>
          </p:cNvSpPr>
          <p:nvPr>
            <p:ph type="ftr" sz="quarter" idx="11"/>
          </p:nvPr>
        </p:nvSpPr>
        <p:spPr/>
        <p:txBody>
          <a:bodyPr/>
          <a:lstStyle/>
          <a:p>
            <a:r>
              <a:rPr lang="en-US" dirty="0"/>
              <a:t>2018 State of the Division</a:t>
            </a:r>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23451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995F0-7BD4-4062-8FF7-2F287B42478B}" type="datetime1">
              <a:rPr lang="en-US" smtClean="0"/>
              <a:t>4/6/23</a:t>
            </a:fld>
            <a:endParaRPr lang="en-US" dirty="0"/>
          </a:p>
        </p:txBody>
      </p:sp>
      <p:sp>
        <p:nvSpPr>
          <p:cNvPr id="3" name="Footer Placeholder 2"/>
          <p:cNvSpPr>
            <a:spLocks noGrp="1"/>
          </p:cNvSpPr>
          <p:nvPr>
            <p:ph type="ftr" sz="quarter" idx="11"/>
          </p:nvPr>
        </p:nvSpPr>
        <p:spPr/>
        <p:txBody>
          <a:bodyPr/>
          <a:lstStyle/>
          <a:p>
            <a:r>
              <a:rPr lang="en-US" dirty="0"/>
              <a:t>2018 State of the Division</a:t>
            </a:r>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4366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6BE747-360B-4D54-A76B-3FC72CC621BB}" type="datetime1">
              <a:rPr lang="en-US" smtClean="0"/>
              <a:t>4/6/23</a:t>
            </a:fld>
            <a:endParaRPr lang="en-US" dirty="0"/>
          </a:p>
        </p:txBody>
      </p:sp>
      <p:sp>
        <p:nvSpPr>
          <p:cNvPr id="6" name="Footer Placeholder 5"/>
          <p:cNvSpPr>
            <a:spLocks noGrp="1"/>
          </p:cNvSpPr>
          <p:nvPr>
            <p:ph type="ftr" sz="quarter" idx="11"/>
          </p:nvPr>
        </p:nvSpPr>
        <p:spPr/>
        <p:txBody>
          <a:bodyPr/>
          <a:lstStyle/>
          <a:p>
            <a:r>
              <a:rPr lang="en-US" dirty="0"/>
              <a:t>2018 State of the Division</a:t>
            </a:r>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237875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DB0181-5A0E-4076-A948-B6F617FB303C}" type="datetime1">
              <a:rPr lang="en-US" smtClean="0"/>
              <a:t>4/6/23</a:t>
            </a:fld>
            <a:endParaRPr lang="en-US" dirty="0"/>
          </a:p>
        </p:txBody>
      </p:sp>
      <p:sp>
        <p:nvSpPr>
          <p:cNvPr id="6" name="Footer Placeholder 5"/>
          <p:cNvSpPr>
            <a:spLocks noGrp="1"/>
          </p:cNvSpPr>
          <p:nvPr>
            <p:ph type="ftr" sz="quarter" idx="11"/>
          </p:nvPr>
        </p:nvSpPr>
        <p:spPr/>
        <p:txBody>
          <a:bodyPr/>
          <a:lstStyle/>
          <a:p>
            <a:r>
              <a:rPr lang="en-US" dirty="0"/>
              <a:t>2018 State of the Division</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5094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image" Target="../media/image7.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2396C4-FE6C-4EEC-9F3A-2E75402CDA2F}" type="datetime1">
              <a:rPr lang="en-US" smtClean="0"/>
              <a:t>4/6/23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2018 State of the Division</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07343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2" y="3"/>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399" dirty="0"/>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2" y="6745288"/>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2" y="3"/>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399" dirty="0"/>
          </a:p>
        </p:txBody>
      </p:sp>
    </p:spTree>
    <p:extLst>
      <p:ext uri="{BB962C8B-B14F-4D97-AF65-F5344CB8AC3E}">
        <p14:creationId xmlns:p14="http://schemas.microsoft.com/office/powerpoint/2010/main" val="420629697"/>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Lst>
  <p:txStyles>
    <p:titleStyle>
      <a:lvl1pPr algn="l" rtl="0" eaLnBrk="1" fontAlgn="base" hangingPunct="1">
        <a:spcBef>
          <a:spcPct val="0"/>
        </a:spcBef>
        <a:spcAft>
          <a:spcPct val="0"/>
        </a:spcAft>
        <a:defRPr sz="3599"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599" b="1">
          <a:solidFill>
            <a:schemeClr val="tx2"/>
          </a:solidFill>
          <a:latin typeface="Arial" charset="0"/>
        </a:defRPr>
      </a:lvl2pPr>
      <a:lvl3pPr algn="l" rtl="0" eaLnBrk="1" fontAlgn="base" hangingPunct="1">
        <a:spcBef>
          <a:spcPct val="0"/>
        </a:spcBef>
        <a:spcAft>
          <a:spcPct val="0"/>
        </a:spcAft>
        <a:defRPr sz="3599" b="1">
          <a:solidFill>
            <a:schemeClr val="tx2"/>
          </a:solidFill>
          <a:latin typeface="Arial" charset="0"/>
        </a:defRPr>
      </a:lvl3pPr>
      <a:lvl4pPr algn="l" rtl="0" eaLnBrk="1" fontAlgn="base" hangingPunct="1">
        <a:spcBef>
          <a:spcPct val="0"/>
        </a:spcBef>
        <a:spcAft>
          <a:spcPct val="0"/>
        </a:spcAft>
        <a:defRPr sz="3599" b="1">
          <a:solidFill>
            <a:schemeClr val="tx2"/>
          </a:solidFill>
          <a:latin typeface="Arial" charset="0"/>
        </a:defRPr>
      </a:lvl4pPr>
      <a:lvl5pPr algn="l" rtl="0" eaLnBrk="1" fontAlgn="base" hangingPunct="1">
        <a:spcBef>
          <a:spcPct val="0"/>
        </a:spcBef>
        <a:spcAft>
          <a:spcPct val="0"/>
        </a:spcAft>
        <a:defRPr sz="3599" b="1">
          <a:solidFill>
            <a:schemeClr val="tx2"/>
          </a:solidFill>
          <a:latin typeface="Arial" charset="0"/>
        </a:defRPr>
      </a:lvl5pPr>
      <a:lvl6pPr marL="457063" algn="l" rtl="0" eaLnBrk="1" fontAlgn="base" hangingPunct="1">
        <a:spcBef>
          <a:spcPct val="0"/>
        </a:spcBef>
        <a:spcAft>
          <a:spcPct val="0"/>
        </a:spcAft>
        <a:defRPr sz="3499" b="1">
          <a:solidFill>
            <a:schemeClr val="tx2"/>
          </a:solidFill>
          <a:latin typeface="Arial" charset="0"/>
        </a:defRPr>
      </a:lvl6pPr>
      <a:lvl7pPr marL="914126" algn="l" rtl="0" eaLnBrk="1" fontAlgn="base" hangingPunct="1">
        <a:spcBef>
          <a:spcPct val="0"/>
        </a:spcBef>
        <a:spcAft>
          <a:spcPct val="0"/>
        </a:spcAft>
        <a:defRPr sz="3499" b="1">
          <a:solidFill>
            <a:schemeClr val="tx2"/>
          </a:solidFill>
          <a:latin typeface="Arial" charset="0"/>
        </a:defRPr>
      </a:lvl7pPr>
      <a:lvl8pPr marL="1371189" algn="l" rtl="0" eaLnBrk="1" fontAlgn="base" hangingPunct="1">
        <a:spcBef>
          <a:spcPct val="0"/>
        </a:spcBef>
        <a:spcAft>
          <a:spcPct val="0"/>
        </a:spcAft>
        <a:defRPr sz="3499" b="1">
          <a:solidFill>
            <a:schemeClr val="tx2"/>
          </a:solidFill>
          <a:latin typeface="Arial" charset="0"/>
        </a:defRPr>
      </a:lvl8pPr>
      <a:lvl9pPr marL="1828251" algn="l" rtl="0" eaLnBrk="1" fontAlgn="base" hangingPunct="1">
        <a:spcBef>
          <a:spcPct val="0"/>
        </a:spcBef>
        <a:spcAft>
          <a:spcPct val="0"/>
        </a:spcAft>
        <a:defRPr sz="3499" b="1">
          <a:solidFill>
            <a:schemeClr val="tx2"/>
          </a:solidFill>
          <a:latin typeface="Arial" charset="0"/>
        </a:defRPr>
      </a:lvl9pPr>
    </p:titleStyle>
    <p:bodyStyle>
      <a:lvl1pPr marL="342797" indent="-342797" algn="l" rtl="0" eaLnBrk="1" fontAlgn="base" hangingPunct="1">
        <a:lnSpc>
          <a:spcPct val="90000"/>
        </a:lnSpc>
        <a:spcBef>
          <a:spcPts val="1000"/>
        </a:spcBef>
        <a:spcAft>
          <a:spcPts val="700"/>
        </a:spcAft>
        <a:buClr>
          <a:schemeClr val="bg1"/>
        </a:buClr>
        <a:buFont typeface="Wingdings" panose="05000000000000000000" pitchFamily="2" charset="2"/>
        <a:buChar char="§"/>
        <a:defRPr sz="2799">
          <a:solidFill>
            <a:schemeClr val="bg1"/>
          </a:solidFill>
          <a:latin typeface="Calibri" panose="020F0502020204030204" pitchFamily="34" charset="0"/>
          <a:ea typeface="+mn-ea"/>
          <a:cs typeface="+mn-cs"/>
        </a:defRPr>
      </a:lvl1pPr>
      <a:lvl2pPr marL="742727" indent="-285664" algn="l" rtl="0" eaLnBrk="1" fontAlgn="base" hangingPunct="1">
        <a:lnSpc>
          <a:spcPct val="90000"/>
        </a:lnSpc>
        <a:spcBef>
          <a:spcPts val="1000"/>
        </a:spcBef>
        <a:spcAft>
          <a:spcPts val="700"/>
        </a:spcAft>
        <a:buClr>
          <a:schemeClr val="bg1"/>
        </a:buClr>
        <a:buFont typeface="Arial" panose="020B0604020202020204" pitchFamily="34" charset="0"/>
        <a:buChar char="‒"/>
        <a:defRPr sz="2599">
          <a:solidFill>
            <a:schemeClr val="bg1"/>
          </a:solidFill>
          <a:latin typeface="Calibri" panose="020F0502020204030204" pitchFamily="34" charset="0"/>
        </a:defRPr>
      </a:lvl2pPr>
      <a:lvl3pPr marL="1142657" indent="-228531" algn="l" rtl="0" eaLnBrk="1" fontAlgn="base" hangingPunct="1">
        <a:lnSpc>
          <a:spcPct val="90000"/>
        </a:lnSpc>
        <a:spcBef>
          <a:spcPts val="1000"/>
        </a:spcBef>
        <a:spcAft>
          <a:spcPts val="700"/>
        </a:spcAft>
        <a:buClr>
          <a:schemeClr val="bg1"/>
        </a:buClr>
        <a:buFont typeface="Arial" panose="020B0604020202020204" pitchFamily="34" charset="0"/>
        <a:buChar char="‒"/>
        <a:defRPr sz="2399">
          <a:solidFill>
            <a:schemeClr val="bg1"/>
          </a:solidFill>
          <a:latin typeface="Calibri" panose="020F0502020204030204" pitchFamily="34" charset="0"/>
        </a:defRPr>
      </a:lvl3pPr>
      <a:lvl4pPr marL="1599720" indent="-228531" algn="l" rtl="0" eaLnBrk="1" fontAlgn="base" hangingPunct="1">
        <a:lnSpc>
          <a:spcPct val="90000"/>
        </a:lnSpc>
        <a:spcBef>
          <a:spcPts val="1000"/>
        </a:spcBef>
        <a:spcAft>
          <a:spcPts val="700"/>
        </a:spcAft>
        <a:buClr>
          <a:schemeClr val="bg1"/>
        </a:buClr>
        <a:buFont typeface="Arial" panose="020B0604020202020204" pitchFamily="34" charset="0"/>
        <a:buChar char="‒"/>
        <a:defRPr sz="2199">
          <a:solidFill>
            <a:schemeClr val="bg1"/>
          </a:solidFill>
          <a:latin typeface="Calibri" panose="020F0502020204030204" pitchFamily="34" charset="0"/>
        </a:defRPr>
      </a:lvl4pPr>
      <a:lvl5pPr marL="2056783" indent="-228531" algn="l" rtl="0" eaLnBrk="1" fontAlgn="base" hangingPunct="1">
        <a:lnSpc>
          <a:spcPct val="90000"/>
        </a:lnSpc>
        <a:spcBef>
          <a:spcPts val="1000"/>
        </a:spcBef>
        <a:spcAft>
          <a:spcPts val="700"/>
        </a:spcAft>
        <a:buClr>
          <a:schemeClr val="bg1"/>
        </a:buClr>
        <a:buFont typeface="Arial" panose="020B0604020202020204" pitchFamily="34" charset="0"/>
        <a:buChar char="‒"/>
        <a:defRPr sz="1999">
          <a:solidFill>
            <a:schemeClr val="bg1"/>
          </a:solidFill>
          <a:latin typeface="Calibri" panose="020F0502020204030204" pitchFamily="34" charset="0"/>
        </a:defRPr>
      </a:lvl5pPr>
      <a:lvl6pPr marL="2513846" indent="-228531"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0908" indent="-228531"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7971" indent="-228531"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5034" indent="-228531"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24658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l" defTabSz="457189" rtl="0" eaLnBrk="1" latinLnBrk="0" hangingPunct="1">
        <a:lnSpc>
          <a:spcPct val="90000"/>
        </a:lnSpc>
        <a:spcBef>
          <a:spcPct val="0"/>
        </a:spcBef>
        <a:buNone/>
        <a:defRPr sz="3200" b="0" i="0" kern="1200">
          <a:solidFill>
            <a:schemeClr val="tx2">
              <a:lumMod val="75000"/>
            </a:schemeClr>
          </a:solidFill>
          <a:latin typeface="+mj-lt"/>
          <a:ea typeface="+mj-ea"/>
          <a:cs typeface="Adobe Garamond Pro"/>
        </a:defRPr>
      </a:lvl1pPr>
    </p:titleStyle>
    <p:bodyStyle>
      <a:lvl1pPr marL="342891" indent="-342891" algn="l" defTabSz="457189" rtl="0" eaLnBrk="1" latinLnBrk="0" hangingPunct="1">
        <a:lnSpc>
          <a:spcPct val="85000"/>
        </a:lnSpc>
        <a:spcBef>
          <a:spcPct val="20000"/>
        </a:spcBef>
        <a:buFont typeface="Arial"/>
        <a:buChar char="•"/>
        <a:defRPr sz="2400" kern="1200">
          <a:solidFill>
            <a:schemeClr val="tx1"/>
          </a:solidFill>
          <a:latin typeface="+mn-lt"/>
          <a:ea typeface="+mn-ea"/>
          <a:cs typeface="+mn-cs"/>
        </a:defRPr>
      </a:lvl1pPr>
      <a:lvl2pPr marL="742932" indent="-285744" algn="l" defTabSz="457189" rtl="0" eaLnBrk="1" latinLnBrk="0" hangingPunct="1">
        <a:lnSpc>
          <a:spcPct val="85000"/>
        </a:lnSpc>
        <a:spcBef>
          <a:spcPct val="20000"/>
        </a:spcBef>
        <a:buFont typeface="Arial"/>
        <a:buChar char="–"/>
        <a:defRPr sz="2200" kern="1200">
          <a:solidFill>
            <a:schemeClr val="tx1"/>
          </a:solidFill>
          <a:latin typeface="+mn-lt"/>
          <a:ea typeface="+mn-ea"/>
          <a:cs typeface="+mn-cs"/>
        </a:defRPr>
      </a:lvl2pPr>
      <a:lvl3pPr marL="1142971" indent="-228594" algn="l" defTabSz="457189" rtl="0" eaLnBrk="1" latinLnBrk="0" hangingPunct="1">
        <a:lnSpc>
          <a:spcPct val="85000"/>
        </a:lnSpc>
        <a:spcBef>
          <a:spcPct val="20000"/>
        </a:spcBef>
        <a:buFont typeface="Arial"/>
        <a:buChar char="•"/>
        <a:defRPr sz="2000" kern="1200">
          <a:solidFill>
            <a:schemeClr val="tx1"/>
          </a:solidFill>
          <a:latin typeface="+mn-lt"/>
          <a:ea typeface="+mn-ea"/>
          <a:cs typeface="+mn-cs"/>
        </a:defRPr>
      </a:lvl3pPr>
      <a:lvl4pPr marL="1600160" indent="-228594" algn="l" defTabSz="457189" rtl="0" eaLnBrk="1" latinLnBrk="0" hangingPunct="1">
        <a:lnSpc>
          <a:spcPct val="85000"/>
        </a:lnSpc>
        <a:spcBef>
          <a:spcPct val="20000"/>
        </a:spcBef>
        <a:buFont typeface="Arial"/>
        <a:buChar char="–"/>
        <a:defRPr sz="1800" kern="1200">
          <a:solidFill>
            <a:schemeClr val="tx1"/>
          </a:solidFill>
          <a:latin typeface="+mn-lt"/>
          <a:ea typeface="+mn-ea"/>
          <a:cs typeface="+mn-cs"/>
        </a:defRPr>
      </a:lvl4pPr>
      <a:lvl5pPr marL="2057349" indent="-228594" algn="l" defTabSz="457189" rtl="0" eaLnBrk="1" latinLnBrk="0" hangingPunct="1">
        <a:lnSpc>
          <a:spcPct val="85000"/>
        </a:lnSpc>
        <a:spcBef>
          <a:spcPct val="20000"/>
        </a:spcBef>
        <a:buFont typeface="Arial"/>
        <a:buChar char="»"/>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5913424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002920" y="6007744"/>
            <a:ext cx="7072783" cy="570043"/>
          </a:xfrm>
        </p:spPr>
        <p:txBody>
          <a:bodyPr>
            <a:noAutofit/>
          </a:bodyPr>
          <a:lstStyle/>
          <a:p>
            <a:br>
              <a:rPr lang="en-US" sz="4400" b="1" dirty="0">
                <a:solidFill>
                  <a:schemeClr val="accent4">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400" b="1" dirty="0">
                <a:solidFill>
                  <a:schemeClr val="accent4">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Targeted Therapy for Colorectal Cancer</a:t>
            </a:r>
            <a:endParaRPr lang="en-US" sz="1200" b="1" dirty="0">
              <a:solidFill>
                <a:schemeClr val="accent4">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7" name="Straight Connector 6"/>
          <p:cNvCxnSpPr/>
          <p:nvPr/>
        </p:nvCxnSpPr>
        <p:spPr>
          <a:xfrm flipH="1">
            <a:off x="5002920" y="5169529"/>
            <a:ext cx="1215" cy="1502875"/>
          </a:xfrm>
          <a:prstGeom prst="line">
            <a:avLst/>
          </a:prstGeom>
          <a:ln w="57150">
            <a:solidFill>
              <a:srgbClr val="CBB678"/>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16EE274-86F6-417F-BC26-841E802DE015}"/>
              </a:ext>
            </a:extLst>
          </p:cNvPr>
          <p:cNvPicPr>
            <a:picLocks noChangeAspect="1"/>
          </p:cNvPicPr>
          <p:nvPr/>
        </p:nvPicPr>
        <p:blipFill rotWithShape="1">
          <a:blip r:embed="rId3"/>
          <a:srcRect l="16435" t="38780"/>
          <a:stretch/>
        </p:blipFill>
        <p:spPr>
          <a:xfrm>
            <a:off x="-4607" y="1"/>
            <a:ext cx="12196607" cy="5032908"/>
          </a:xfrm>
          <a:prstGeom prst="rect">
            <a:avLst/>
          </a:prstGeom>
        </p:spPr>
      </p:pic>
      <p:pic>
        <p:nvPicPr>
          <p:cNvPr id="2" name="Picture 1">
            <a:extLst>
              <a:ext uri="{FF2B5EF4-FFF2-40B4-BE49-F238E27FC236}">
                <a16:creationId xmlns:a16="http://schemas.microsoft.com/office/drawing/2014/main" id="{D2A1BABF-D7BA-FE84-B609-D4F54412232A}"/>
              </a:ext>
            </a:extLst>
          </p:cNvPr>
          <p:cNvPicPr>
            <a:picLocks noChangeAspect="1"/>
          </p:cNvPicPr>
          <p:nvPr/>
        </p:nvPicPr>
        <p:blipFill rotWithShape="1">
          <a:blip r:embed="rId4"/>
          <a:srcRect l="66925" t="76251" r="2500" b="15181"/>
          <a:stretch/>
        </p:blipFill>
        <p:spPr>
          <a:xfrm>
            <a:off x="-4607" y="5359129"/>
            <a:ext cx="4966268" cy="905790"/>
          </a:xfrm>
          <a:prstGeom prst="rect">
            <a:avLst/>
          </a:prstGeom>
        </p:spPr>
      </p:pic>
    </p:spTree>
    <p:extLst>
      <p:ext uri="{BB962C8B-B14F-4D97-AF65-F5344CB8AC3E}">
        <p14:creationId xmlns:p14="http://schemas.microsoft.com/office/powerpoint/2010/main" val="2538175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E4B5-0DC7-40D0-F283-CC33A3E446C9}"/>
              </a:ext>
            </a:extLst>
          </p:cNvPr>
          <p:cNvSpPr txBox="1">
            <a:spLocks/>
          </p:cNvSpPr>
          <p:nvPr/>
        </p:nvSpPr>
        <p:spPr>
          <a:xfrm>
            <a:off x="203956" y="171451"/>
            <a:ext cx="11632366" cy="832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70C0"/>
                </a:solidFill>
                <a:latin typeface="Arial" panose="020B0604020202020204" pitchFamily="34" charset="0"/>
                <a:cs typeface="Arial" panose="020B0604020202020204" pitchFamily="34" charset="0"/>
              </a:rPr>
              <a:t>KEYNOTE-177: first line immunotherapy</a:t>
            </a:r>
          </a:p>
        </p:txBody>
      </p:sp>
      <p:sp>
        <p:nvSpPr>
          <p:cNvPr id="4" name="TextBox 3">
            <a:extLst>
              <a:ext uri="{FF2B5EF4-FFF2-40B4-BE49-F238E27FC236}">
                <a16:creationId xmlns:a16="http://schemas.microsoft.com/office/drawing/2014/main" id="{E1F5681A-8E26-7465-C855-076086AFAE1F}"/>
              </a:ext>
            </a:extLst>
          </p:cNvPr>
          <p:cNvSpPr txBox="1"/>
          <p:nvPr/>
        </p:nvSpPr>
        <p:spPr>
          <a:xfrm>
            <a:off x="9230859" y="6402046"/>
            <a:ext cx="2961141" cy="369332"/>
          </a:xfrm>
          <a:prstGeom prst="rect">
            <a:avLst/>
          </a:prstGeom>
          <a:noFill/>
        </p:spPr>
        <p:txBody>
          <a:bodyPr wrap="square" rtlCol="0">
            <a:spAutoFit/>
          </a:bodyPr>
          <a:lstStyle/>
          <a:p>
            <a:pPr defTabSz="914400"/>
            <a:r>
              <a:rPr lang="en-US" dirty="0">
                <a:solidFill>
                  <a:prstClr val="black"/>
                </a:solidFill>
                <a:latin typeface="Arial" panose="020B0604020202020204" pitchFamily="34" charset="0"/>
                <a:cs typeface="Arial" panose="020B0604020202020204" pitchFamily="34" charset="0"/>
              </a:rPr>
              <a:t>Diaz, Lancet Oncol 2022</a:t>
            </a:r>
          </a:p>
        </p:txBody>
      </p:sp>
      <p:pic>
        <p:nvPicPr>
          <p:cNvPr id="9" name="Picture 8">
            <a:extLst>
              <a:ext uri="{FF2B5EF4-FFF2-40B4-BE49-F238E27FC236}">
                <a16:creationId xmlns:a16="http://schemas.microsoft.com/office/drawing/2014/main" id="{08B16E80-51C4-8ECD-909D-C476018E56E4}"/>
              </a:ext>
            </a:extLst>
          </p:cNvPr>
          <p:cNvPicPr>
            <a:picLocks noChangeAspect="1"/>
          </p:cNvPicPr>
          <p:nvPr/>
        </p:nvPicPr>
        <p:blipFill rotWithShape="1">
          <a:blip r:embed="rId2"/>
          <a:srcRect l="27170" t="38395" r="8977" b="20371"/>
          <a:stretch/>
        </p:blipFill>
        <p:spPr>
          <a:xfrm>
            <a:off x="719665" y="1176865"/>
            <a:ext cx="9855510" cy="4597402"/>
          </a:xfrm>
          <a:prstGeom prst="rect">
            <a:avLst/>
          </a:prstGeom>
        </p:spPr>
      </p:pic>
      <p:pic>
        <p:nvPicPr>
          <p:cNvPr id="3" name="Picture 2">
            <a:extLst>
              <a:ext uri="{FF2B5EF4-FFF2-40B4-BE49-F238E27FC236}">
                <a16:creationId xmlns:a16="http://schemas.microsoft.com/office/drawing/2014/main" id="{E106AFD2-3C99-2AE9-9DB5-FAF6C013BECE}"/>
              </a:ext>
            </a:extLst>
          </p:cNvPr>
          <p:cNvPicPr>
            <a:picLocks noChangeAspect="1"/>
          </p:cNvPicPr>
          <p:nvPr/>
        </p:nvPicPr>
        <p:blipFill rotWithShape="1">
          <a:blip r:embed="rId3"/>
          <a:srcRect l="3473" t="18642" r="5000" b="17161"/>
          <a:stretch/>
        </p:blipFill>
        <p:spPr>
          <a:xfrm>
            <a:off x="203956" y="1274231"/>
            <a:ext cx="11405856" cy="4500036"/>
          </a:xfrm>
          <a:prstGeom prst="rect">
            <a:avLst/>
          </a:prstGeom>
        </p:spPr>
      </p:pic>
    </p:spTree>
    <p:extLst>
      <p:ext uri="{BB962C8B-B14F-4D97-AF65-F5344CB8AC3E}">
        <p14:creationId xmlns:p14="http://schemas.microsoft.com/office/powerpoint/2010/main" val="237308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E4B5-0DC7-40D0-F283-CC33A3E446C9}"/>
              </a:ext>
            </a:extLst>
          </p:cNvPr>
          <p:cNvSpPr txBox="1">
            <a:spLocks/>
          </p:cNvSpPr>
          <p:nvPr/>
        </p:nvSpPr>
        <p:spPr>
          <a:xfrm>
            <a:off x="203956" y="171451"/>
            <a:ext cx="11632366" cy="832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70C0"/>
                </a:solidFill>
                <a:latin typeface="Arial" panose="020B0604020202020204" pitchFamily="34" charset="0"/>
                <a:cs typeface="Arial" panose="020B0604020202020204" pitchFamily="34" charset="0"/>
              </a:rPr>
              <a:t>KEYNOTE-177: first line immunotherapy</a:t>
            </a:r>
          </a:p>
        </p:txBody>
      </p:sp>
      <p:sp>
        <p:nvSpPr>
          <p:cNvPr id="4" name="TextBox 3">
            <a:extLst>
              <a:ext uri="{FF2B5EF4-FFF2-40B4-BE49-F238E27FC236}">
                <a16:creationId xmlns:a16="http://schemas.microsoft.com/office/drawing/2014/main" id="{E1F5681A-8E26-7465-C855-076086AFAE1F}"/>
              </a:ext>
            </a:extLst>
          </p:cNvPr>
          <p:cNvSpPr txBox="1"/>
          <p:nvPr/>
        </p:nvSpPr>
        <p:spPr>
          <a:xfrm>
            <a:off x="9230859" y="6402046"/>
            <a:ext cx="2961141" cy="369332"/>
          </a:xfrm>
          <a:prstGeom prst="rect">
            <a:avLst/>
          </a:prstGeom>
          <a:noFill/>
        </p:spPr>
        <p:txBody>
          <a:bodyPr wrap="square" rtlCol="0">
            <a:spAutoFit/>
          </a:bodyPr>
          <a:lstStyle/>
          <a:p>
            <a:pPr defTabSz="914400"/>
            <a:r>
              <a:rPr lang="en-US" dirty="0">
                <a:solidFill>
                  <a:prstClr val="black"/>
                </a:solidFill>
                <a:latin typeface="Arial" panose="020B0604020202020204" pitchFamily="34" charset="0"/>
                <a:cs typeface="Arial" panose="020B0604020202020204" pitchFamily="34" charset="0"/>
              </a:rPr>
              <a:t>Diaz, Lancet Oncol 2022</a:t>
            </a:r>
          </a:p>
        </p:txBody>
      </p:sp>
      <p:pic>
        <p:nvPicPr>
          <p:cNvPr id="9" name="Picture 8">
            <a:extLst>
              <a:ext uri="{FF2B5EF4-FFF2-40B4-BE49-F238E27FC236}">
                <a16:creationId xmlns:a16="http://schemas.microsoft.com/office/drawing/2014/main" id="{08B16E80-51C4-8ECD-909D-C476018E56E4}"/>
              </a:ext>
            </a:extLst>
          </p:cNvPr>
          <p:cNvPicPr>
            <a:picLocks noChangeAspect="1"/>
          </p:cNvPicPr>
          <p:nvPr/>
        </p:nvPicPr>
        <p:blipFill rotWithShape="1">
          <a:blip r:embed="rId2"/>
          <a:srcRect l="27170" t="38395" r="8977" b="20371"/>
          <a:stretch/>
        </p:blipFill>
        <p:spPr>
          <a:xfrm>
            <a:off x="719665" y="1176865"/>
            <a:ext cx="9855510" cy="4597402"/>
          </a:xfrm>
          <a:prstGeom prst="rect">
            <a:avLst/>
          </a:prstGeom>
        </p:spPr>
      </p:pic>
    </p:spTree>
    <p:extLst>
      <p:ext uri="{BB962C8B-B14F-4D97-AF65-F5344CB8AC3E}">
        <p14:creationId xmlns:p14="http://schemas.microsoft.com/office/powerpoint/2010/main" val="2276478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E4B5-0DC7-40D0-F283-CC33A3E446C9}"/>
              </a:ext>
            </a:extLst>
          </p:cNvPr>
          <p:cNvSpPr txBox="1">
            <a:spLocks/>
          </p:cNvSpPr>
          <p:nvPr/>
        </p:nvSpPr>
        <p:spPr>
          <a:xfrm>
            <a:off x="203956" y="171451"/>
            <a:ext cx="11632366" cy="832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70C0"/>
                </a:solidFill>
                <a:latin typeface="Arial" panose="020B0604020202020204" pitchFamily="34" charset="0"/>
                <a:cs typeface="Arial" panose="020B0604020202020204" pitchFamily="34" charset="0"/>
              </a:rPr>
              <a:t>KEYNOTE-177: first line immunotherapy</a:t>
            </a:r>
          </a:p>
        </p:txBody>
      </p:sp>
      <p:sp>
        <p:nvSpPr>
          <p:cNvPr id="4" name="TextBox 3">
            <a:extLst>
              <a:ext uri="{FF2B5EF4-FFF2-40B4-BE49-F238E27FC236}">
                <a16:creationId xmlns:a16="http://schemas.microsoft.com/office/drawing/2014/main" id="{E1F5681A-8E26-7465-C855-076086AFAE1F}"/>
              </a:ext>
            </a:extLst>
          </p:cNvPr>
          <p:cNvSpPr txBox="1"/>
          <p:nvPr/>
        </p:nvSpPr>
        <p:spPr>
          <a:xfrm>
            <a:off x="9230859" y="6402046"/>
            <a:ext cx="2961141" cy="369332"/>
          </a:xfrm>
          <a:prstGeom prst="rect">
            <a:avLst/>
          </a:prstGeom>
          <a:noFill/>
        </p:spPr>
        <p:txBody>
          <a:bodyPr wrap="square" rtlCol="0">
            <a:spAutoFit/>
          </a:bodyPr>
          <a:lstStyle/>
          <a:p>
            <a:pPr defTabSz="914400"/>
            <a:r>
              <a:rPr lang="en-US" dirty="0">
                <a:solidFill>
                  <a:prstClr val="black"/>
                </a:solidFill>
                <a:latin typeface="Arial" panose="020B0604020202020204" pitchFamily="34" charset="0"/>
                <a:cs typeface="Arial" panose="020B0604020202020204" pitchFamily="34" charset="0"/>
              </a:rPr>
              <a:t>Diaz, Lancet Oncol 2022</a:t>
            </a:r>
          </a:p>
        </p:txBody>
      </p:sp>
      <p:pic>
        <p:nvPicPr>
          <p:cNvPr id="5" name="Picture 4">
            <a:extLst>
              <a:ext uri="{FF2B5EF4-FFF2-40B4-BE49-F238E27FC236}">
                <a16:creationId xmlns:a16="http://schemas.microsoft.com/office/drawing/2014/main" id="{86ED8324-81FD-B299-62AD-C37A1BCEB0C4}"/>
              </a:ext>
            </a:extLst>
          </p:cNvPr>
          <p:cNvPicPr>
            <a:picLocks noChangeAspect="1"/>
          </p:cNvPicPr>
          <p:nvPr/>
        </p:nvPicPr>
        <p:blipFill rotWithShape="1">
          <a:blip r:embed="rId2"/>
          <a:srcRect l="26985" t="24578" r="7220" b="5381"/>
          <a:stretch/>
        </p:blipFill>
        <p:spPr>
          <a:xfrm>
            <a:off x="203956" y="806037"/>
            <a:ext cx="7647361" cy="5880511"/>
          </a:xfrm>
          <a:prstGeom prst="rect">
            <a:avLst/>
          </a:prstGeom>
        </p:spPr>
      </p:pic>
      <p:sp>
        <p:nvSpPr>
          <p:cNvPr id="6" name="Content Placeholder 2">
            <a:extLst>
              <a:ext uri="{FF2B5EF4-FFF2-40B4-BE49-F238E27FC236}">
                <a16:creationId xmlns:a16="http://schemas.microsoft.com/office/drawing/2014/main" id="{9BFBB6C2-4C79-3183-FA3F-68C1E427374A}"/>
              </a:ext>
            </a:extLst>
          </p:cNvPr>
          <p:cNvSpPr>
            <a:spLocks noGrp="1"/>
          </p:cNvSpPr>
          <p:nvPr>
            <p:ph idx="1"/>
          </p:nvPr>
        </p:nvSpPr>
        <p:spPr>
          <a:xfrm>
            <a:off x="8071770" y="3314053"/>
            <a:ext cx="3544099" cy="1062783"/>
          </a:xfrm>
        </p:spPr>
        <p:txBody>
          <a:bodyPr>
            <a:normAutofit/>
          </a:bodyPr>
          <a:lstStyle/>
          <a:p>
            <a:pPr marL="0" indent="0">
              <a:buNone/>
            </a:pPr>
            <a:r>
              <a:rPr lang="en-US" sz="2000" dirty="0">
                <a:latin typeface="Arial" panose="020B0604020202020204" pitchFamily="34" charset="0"/>
                <a:cs typeface="Arial" panose="020B0604020202020204" pitchFamily="34" charset="0"/>
              </a:rPr>
              <a:t>Benefit seen across all subgroups.</a:t>
            </a:r>
          </a:p>
        </p:txBody>
      </p:sp>
    </p:spTree>
    <p:extLst>
      <p:ext uri="{BB962C8B-B14F-4D97-AF65-F5344CB8AC3E}">
        <p14:creationId xmlns:p14="http://schemas.microsoft.com/office/powerpoint/2010/main" val="3285472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E4B5-0DC7-40D0-F283-CC33A3E446C9}"/>
              </a:ext>
            </a:extLst>
          </p:cNvPr>
          <p:cNvSpPr txBox="1">
            <a:spLocks/>
          </p:cNvSpPr>
          <p:nvPr/>
        </p:nvSpPr>
        <p:spPr>
          <a:xfrm>
            <a:off x="203956" y="171451"/>
            <a:ext cx="11632366" cy="83289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err="1">
                <a:solidFill>
                  <a:srgbClr val="0070C0"/>
                </a:solidFill>
                <a:latin typeface="Arial" panose="020B0604020202020204" pitchFamily="34" charset="0"/>
                <a:cs typeface="Arial" panose="020B0604020202020204" pitchFamily="34" charset="0"/>
              </a:rPr>
              <a:t>CheckMate</a:t>
            </a:r>
            <a:r>
              <a:rPr lang="en-US" sz="4000" b="1" dirty="0">
                <a:solidFill>
                  <a:srgbClr val="0070C0"/>
                </a:solidFill>
                <a:latin typeface="Arial" panose="020B0604020202020204" pitchFamily="34" charset="0"/>
                <a:cs typeface="Arial" panose="020B0604020202020204" pitchFamily="34" charset="0"/>
              </a:rPr>
              <a:t> 142: 1L/2L immunotherapy in </a:t>
            </a:r>
            <a:r>
              <a:rPr lang="en-US" sz="4000" b="1" dirty="0" err="1">
                <a:solidFill>
                  <a:srgbClr val="0070C0"/>
                </a:solidFill>
                <a:latin typeface="Arial" panose="020B0604020202020204" pitchFamily="34" charset="0"/>
                <a:cs typeface="Arial" panose="020B0604020202020204" pitchFamily="34" charset="0"/>
              </a:rPr>
              <a:t>dMMR</a:t>
            </a:r>
            <a:endParaRPr lang="en-US" sz="4000" b="1" dirty="0">
              <a:solidFill>
                <a:srgbClr val="0070C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1F5681A-8E26-7465-C855-076086AFAE1F}"/>
              </a:ext>
            </a:extLst>
          </p:cNvPr>
          <p:cNvSpPr txBox="1"/>
          <p:nvPr/>
        </p:nvSpPr>
        <p:spPr>
          <a:xfrm>
            <a:off x="10052126" y="6410512"/>
            <a:ext cx="2249941" cy="369332"/>
          </a:xfrm>
          <a:prstGeom prst="rect">
            <a:avLst/>
          </a:prstGeom>
          <a:noFill/>
        </p:spPr>
        <p:txBody>
          <a:bodyPr wrap="square" rtlCol="0">
            <a:spAutoFit/>
          </a:bodyPr>
          <a:lstStyle/>
          <a:p>
            <a:pPr defTabSz="914400"/>
            <a:r>
              <a:rPr lang="en-US" dirty="0">
                <a:solidFill>
                  <a:prstClr val="black"/>
                </a:solidFill>
                <a:latin typeface="Arial" panose="020B0604020202020204" pitchFamily="34" charset="0"/>
                <a:cs typeface="Arial" panose="020B0604020202020204" pitchFamily="34" charset="0"/>
              </a:rPr>
              <a:t>Overman, 2022</a:t>
            </a:r>
          </a:p>
        </p:txBody>
      </p:sp>
      <p:pic>
        <p:nvPicPr>
          <p:cNvPr id="5" name="Picture 4">
            <a:extLst>
              <a:ext uri="{FF2B5EF4-FFF2-40B4-BE49-F238E27FC236}">
                <a16:creationId xmlns:a16="http://schemas.microsoft.com/office/drawing/2014/main" id="{D8C56423-019E-FDB5-5452-136FA2C6210E}"/>
              </a:ext>
            </a:extLst>
          </p:cNvPr>
          <p:cNvPicPr>
            <a:picLocks noChangeAspect="1"/>
          </p:cNvPicPr>
          <p:nvPr/>
        </p:nvPicPr>
        <p:blipFill rotWithShape="1">
          <a:blip r:embed="rId2"/>
          <a:srcRect l="15912" t="23293" r="10743" b="27390"/>
          <a:stretch/>
        </p:blipFill>
        <p:spPr>
          <a:xfrm>
            <a:off x="672028" y="1166618"/>
            <a:ext cx="10373787" cy="5063198"/>
          </a:xfrm>
          <a:prstGeom prst="rect">
            <a:avLst/>
          </a:prstGeom>
        </p:spPr>
      </p:pic>
    </p:spTree>
    <p:extLst>
      <p:ext uri="{BB962C8B-B14F-4D97-AF65-F5344CB8AC3E}">
        <p14:creationId xmlns:p14="http://schemas.microsoft.com/office/powerpoint/2010/main" val="2418238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F5681A-8E26-7465-C855-076086AFAE1F}"/>
              </a:ext>
            </a:extLst>
          </p:cNvPr>
          <p:cNvSpPr txBox="1"/>
          <p:nvPr/>
        </p:nvSpPr>
        <p:spPr>
          <a:xfrm>
            <a:off x="10052126" y="6410512"/>
            <a:ext cx="2249941" cy="369332"/>
          </a:xfrm>
          <a:prstGeom prst="rect">
            <a:avLst/>
          </a:prstGeom>
          <a:noFill/>
        </p:spPr>
        <p:txBody>
          <a:bodyPr wrap="square" rtlCol="0">
            <a:spAutoFit/>
          </a:bodyPr>
          <a:lstStyle/>
          <a:p>
            <a:pPr defTabSz="914400"/>
            <a:r>
              <a:rPr lang="en-US" dirty="0">
                <a:solidFill>
                  <a:prstClr val="black"/>
                </a:solidFill>
                <a:latin typeface="Arial" panose="020B0604020202020204" pitchFamily="34" charset="0"/>
                <a:cs typeface="Arial" panose="020B0604020202020204" pitchFamily="34" charset="0"/>
              </a:rPr>
              <a:t>Overman, 2022</a:t>
            </a:r>
          </a:p>
        </p:txBody>
      </p:sp>
      <p:pic>
        <p:nvPicPr>
          <p:cNvPr id="5" name="Picture 4">
            <a:extLst>
              <a:ext uri="{FF2B5EF4-FFF2-40B4-BE49-F238E27FC236}">
                <a16:creationId xmlns:a16="http://schemas.microsoft.com/office/drawing/2014/main" id="{3B72562E-44ED-8847-0EE9-C913DD9C40F3}"/>
              </a:ext>
            </a:extLst>
          </p:cNvPr>
          <p:cNvPicPr>
            <a:picLocks noChangeAspect="1"/>
          </p:cNvPicPr>
          <p:nvPr/>
        </p:nvPicPr>
        <p:blipFill rotWithShape="1">
          <a:blip r:embed="rId2"/>
          <a:srcRect l="15913" t="23936" r="9810" b="25141"/>
          <a:stretch/>
        </p:blipFill>
        <p:spPr>
          <a:xfrm>
            <a:off x="760163" y="1004342"/>
            <a:ext cx="10246262" cy="5099003"/>
          </a:xfrm>
          <a:prstGeom prst="rect">
            <a:avLst/>
          </a:prstGeom>
        </p:spPr>
      </p:pic>
      <p:sp>
        <p:nvSpPr>
          <p:cNvPr id="3" name="Title 1">
            <a:extLst>
              <a:ext uri="{FF2B5EF4-FFF2-40B4-BE49-F238E27FC236}">
                <a16:creationId xmlns:a16="http://schemas.microsoft.com/office/drawing/2014/main" id="{327D88BB-9994-3A94-CA56-D7227D92CCA2}"/>
              </a:ext>
            </a:extLst>
          </p:cNvPr>
          <p:cNvSpPr txBox="1">
            <a:spLocks/>
          </p:cNvSpPr>
          <p:nvPr/>
        </p:nvSpPr>
        <p:spPr>
          <a:xfrm>
            <a:off x="203956" y="171451"/>
            <a:ext cx="11632366" cy="83289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err="1">
                <a:solidFill>
                  <a:srgbClr val="0070C0"/>
                </a:solidFill>
                <a:latin typeface="Arial" panose="020B0604020202020204" pitchFamily="34" charset="0"/>
                <a:cs typeface="Arial" panose="020B0604020202020204" pitchFamily="34" charset="0"/>
              </a:rPr>
              <a:t>CheckMate</a:t>
            </a:r>
            <a:r>
              <a:rPr lang="en-US" sz="4000" b="1" dirty="0">
                <a:solidFill>
                  <a:srgbClr val="0070C0"/>
                </a:solidFill>
                <a:latin typeface="Arial" panose="020B0604020202020204" pitchFamily="34" charset="0"/>
                <a:cs typeface="Arial" panose="020B0604020202020204" pitchFamily="34" charset="0"/>
              </a:rPr>
              <a:t> 142: 1L/2L immunotherapy in </a:t>
            </a:r>
            <a:r>
              <a:rPr lang="en-US" sz="4000" b="1" dirty="0" err="1">
                <a:solidFill>
                  <a:srgbClr val="0070C0"/>
                </a:solidFill>
                <a:latin typeface="Arial" panose="020B0604020202020204" pitchFamily="34" charset="0"/>
                <a:cs typeface="Arial" panose="020B0604020202020204" pitchFamily="34" charset="0"/>
              </a:rPr>
              <a:t>dMMR</a:t>
            </a:r>
            <a:endParaRPr lang="en-US"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7318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F5681A-8E26-7465-C855-076086AFAE1F}"/>
              </a:ext>
            </a:extLst>
          </p:cNvPr>
          <p:cNvSpPr txBox="1"/>
          <p:nvPr/>
        </p:nvSpPr>
        <p:spPr>
          <a:xfrm>
            <a:off x="10052126" y="6410512"/>
            <a:ext cx="2249941" cy="369332"/>
          </a:xfrm>
          <a:prstGeom prst="rect">
            <a:avLst/>
          </a:prstGeom>
          <a:noFill/>
        </p:spPr>
        <p:txBody>
          <a:bodyPr wrap="square" rtlCol="0">
            <a:spAutoFit/>
          </a:bodyPr>
          <a:lstStyle/>
          <a:p>
            <a:pPr defTabSz="914400"/>
            <a:r>
              <a:rPr lang="en-US" dirty="0">
                <a:solidFill>
                  <a:prstClr val="black"/>
                </a:solidFill>
                <a:latin typeface="Arial" panose="020B0604020202020204" pitchFamily="34" charset="0"/>
                <a:cs typeface="Arial" panose="020B0604020202020204" pitchFamily="34" charset="0"/>
              </a:rPr>
              <a:t>Overman, 2022</a:t>
            </a:r>
          </a:p>
        </p:txBody>
      </p:sp>
      <p:pic>
        <p:nvPicPr>
          <p:cNvPr id="5" name="Picture 4">
            <a:extLst>
              <a:ext uri="{FF2B5EF4-FFF2-40B4-BE49-F238E27FC236}">
                <a16:creationId xmlns:a16="http://schemas.microsoft.com/office/drawing/2014/main" id="{9C53FE0F-6BF4-B09B-6218-FC43EB7C97F0}"/>
              </a:ext>
            </a:extLst>
          </p:cNvPr>
          <p:cNvPicPr>
            <a:picLocks noChangeAspect="1"/>
          </p:cNvPicPr>
          <p:nvPr/>
        </p:nvPicPr>
        <p:blipFill rotWithShape="1">
          <a:blip r:embed="rId2"/>
          <a:srcRect l="15330" t="13333" r="14125" b="31889"/>
          <a:stretch/>
        </p:blipFill>
        <p:spPr>
          <a:xfrm>
            <a:off x="1101687" y="1050941"/>
            <a:ext cx="9354467" cy="5272518"/>
          </a:xfrm>
          <a:prstGeom prst="rect">
            <a:avLst/>
          </a:prstGeom>
        </p:spPr>
      </p:pic>
      <p:sp>
        <p:nvSpPr>
          <p:cNvPr id="3" name="Title 1">
            <a:extLst>
              <a:ext uri="{FF2B5EF4-FFF2-40B4-BE49-F238E27FC236}">
                <a16:creationId xmlns:a16="http://schemas.microsoft.com/office/drawing/2014/main" id="{75A784D9-7F92-D0DA-1352-9EB05378B630}"/>
              </a:ext>
            </a:extLst>
          </p:cNvPr>
          <p:cNvSpPr txBox="1">
            <a:spLocks/>
          </p:cNvSpPr>
          <p:nvPr/>
        </p:nvSpPr>
        <p:spPr>
          <a:xfrm>
            <a:off x="203956" y="171451"/>
            <a:ext cx="11632366" cy="83289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err="1">
                <a:solidFill>
                  <a:srgbClr val="0070C0"/>
                </a:solidFill>
                <a:latin typeface="Arial" panose="020B0604020202020204" pitchFamily="34" charset="0"/>
                <a:cs typeface="Arial" panose="020B0604020202020204" pitchFamily="34" charset="0"/>
              </a:rPr>
              <a:t>CheckMate</a:t>
            </a:r>
            <a:r>
              <a:rPr lang="en-US" sz="4000" b="1" dirty="0">
                <a:solidFill>
                  <a:srgbClr val="0070C0"/>
                </a:solidFill>
                <a:latin typeface="Arial" panose="020B0604020202020204" pitchFamily="34" charset="0"/>
                <a:cs typeface="Arial" panose="020B0604020202020204" pitchFamily="34" charset="0"/>
              </a:rPr>
              <a:t> 142: 1L/2L immunotherapy in </a:t>
            </a:r>
            <a:r>
              <a:rPr lang="en-US" sz="4000" b="1" dirty="0" err="1">
                <a:solidFill>
                  <a:srgbClr val="0070C0"/>
                </a:solidFill>
                <a:latin typeface="Arial" panose="020B0604020202020204" pitchFamily="34" charset="0"/>
                <a:cs typeface="Arial" panose="020B0604020202020204" pitchFamily="34" charset="0"/>
              </a:rPr>
              <a:t>dMMR</a:t>
            </a:r>
            <a:endParaRPr lang="en-US"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6619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F5681A-8E26-7465-C855-076086AFAE1F}"/>
              </a:ext>
            </a:extLst>
          </p:cNvPr>
          <p:cNvSpPr txBox="1"/>
          <p:nvPr/>
        </p:nvSpPr>
        <p:spPr>
          <a:xfrm>
            <a:off x="10052126" y="6410512"/>
            <a:ext cx="2249941" cy="369332"/>
          </a:xfrm>
          <a:prstGeom prst="rect">
            <a:avLst/>
          </a:prstGeom>
          <a:noFill/>
        </p:spPr>
        <p:txBody>
          <a:bodyPr wrap="square" rtlCol="0">
            <a:spAutoFit/>
          </a:bodyPr>
          <a:lstStyle/>
          <a:p>
            <a:pPr defTabSz="914400"/>
            <a:r>
              <a:rPr lang="en-US" dirty="0">
                <a:solidFill>
                  <a:prstClr val="black"/>
                </a:solidFill>
                <a:latin typeface="Arial" panose="020B0604020202020204" pitchFamily="34" charset="0"/>
                <a:cs typeface="Arial" panose="020B0604020202020204" pitchFamily="34" charset="0"/>
              </a:rPr>
              <a:t>Overman, 2022</a:t>
            </a:r>
          </a:p>
        </p:txBody>
      </p:sp>
      <p:pic>
        <p:nvPicPr>
          <p:cNvPr id="5" name="Picture 4">
            <a:extLst>
              <a:ext uri="{FF2B5EF4-FFF2-40B4-BE49-F238E27FC236}">
                <a16:creationId xmlns:a16="http://schemas.microsoft.com/office/drawing/2014/main" id="{5CB5753D-F8A7-3DBB-C565-3E4BD752FF33}"/>
              </a:ext>
            </a:extLst>
          </p:cNvPr>
          <p:cNvPicPr>
            <a:picLocks noChangeAspect="1"/>
          </p:cNvPicPr>
          <p:nvPr/>
        </p:nvPicPr>
        <p:blipFill rotWithShape="1">
          <a:blip r:embed="rId2"/>
          <a:srcRect l="15589" t="13457" r="9406" b="34691"/>
          <a:stretch/>
        </p:blipFill>
        <p:spPr>
          <a:xfrm>
            <a:off x="922866" y="1004342"/>
            <a:ext cx="10484401" cy="5260991"/>
          </a:xfrm>
          <a:prstGeom prst="rect">
            <a:avLst/>
          </a:prstGeom>
        </p:spPr>
      </p:pic>
      <p:sp>
        <p:nvSpPr>
          <p:cNvPr id="3" name="Title 1">
            <a:extLst>
              <a:ext uri="{FF2B5EF4-FFF2-40B4-BE49-F238E27FC236}">
                <a16:creationId xmlns:a16="http://schemas.microsoft.com/office/drawing/2014/main" id="{B86E918D-7222-A15D-D602-B5CBEEC94B0F}"/>
              </a:ext>
            </a:extLst>
          </p:cNvPr>
          <p:cNvSpPr txBox="1">
            <a:spLocks/>
          </p:cNvSpPr>
          <p:nvPr/>
        </p:nvSpPr>
        <p:spPr>
          <a:xfrm>
            <a:off x="203956" y="171451"/>
            <a:ext cx="11632366" cy="83289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err="1">
                <a:solidFill>
                  <a:srgbClr val="0070C0"/>
                </a:solidFill>
                <a:latin typeface="Arial" panose="020B0604020202020204" pitchFamily="34" charset="0"/>
                <a:cs typeface="Arial" panose="020B0604020202020204" pitchFamily="34" charset="0"/>
              </a:rPr>
              <a:t>CheckMate</a:t>
            </a:r>
            <a:r>
              <a:rPr lang="en-US" sz="4000" b="1" dirty="0">
                <a:solidFill>
                  <a:srgbClr val="0070C0"/>
                </a:solidFill>
                <a:latin typeface="Arial" panose="020B0604020202020204" pitchFamily="34" charset="0"/>
                <a:cs typeface="Arial" panose="020B0604020202020204" pitchFamily="34" charset="0"/>
              </a:rPr>
              <a:t> 142: 1L/2L immunotherapy in </a:t>
            </a:r>
            <a:r>
              <a:rPr lang="en-US" sz="4000" b="1" dirty="0" err="1">
                <a:solidFill>
                  <a:srgbClr val="0070C0"/>
                </a:solidFill>
                <a:latin typeface="Arial" panose="020B0604020202020204" pitchFamily="34" charset="0"/>
                <a:cs typeface="Arial" panose="020B0604020202020204" pitchFamily="34" charset="0"/>
              </a:rPr>
              <a:t>dMMR</a:t>
            </a:r>
            <a:endParaRPr lang="en-US"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6444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6B7763F-04EB-4CA6-9E6A-C03830A48BFB}"/>
              </a:ext>
            </a:extLst>
          </p:cNvPr>
          <p:cNvSpPr txBox="1"/>
          <p:nvPr/>
        </p:nvSpPr>
        <p:spPr>
          <a:xfrm>
            <a:off x="4028243" y="2618847"/>
            <a:ext cx="3206405" cy="792480"/>
          </a:xfrm>
          <a:prstGeom prst="rect">
            <a:avLst/>
          </a:prstGeom>
          <a:solidFill>
            <a:schemeClr val="accent2"/>
          </a:solidFill>
        </p:spPr>
        <p:txBody>
          <a:bodyPr wrap="square" lIns="68589" tIns="34295" rIns="68589" bIns="34295"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Triplet therapy</a:t>
            </a:r>
            <a:b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ENCO + BINI + CETUX</a:t>
            </a:r>
            <a:b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 205</a:t>
            </a:r>
          </a:p>
        </p:txBody>
      </p:sp>
      <p:sp>
        <p:nvSpPr>
          <p:cNvPr id="7" name="TextBox 6">
            <a:extLst>
              <a:ext uri="{FF2B5EF4-FFF2-40B4-BE49-F238E27FC236}">
                <a16:creationId xmlns:a16="http://schemas.microsoft.com/office/drawing/2014/main" id="{15C55E41-6DD1-4898-AB83-0C3AB84D4327}"/>
              </a:ext>
            </a:extLst>
          </p:cNvPr>
          <p:cNvSpPr txBox="1"/>
          <p:nvPr/>
        </p:nvSpPr>
        <p:spPr>
          <a:xfrm>
            <a:off x="4023572" y="3664334"/>
            <a:ext cx="3206405" cy="792480"/>
          </a:xfrm>
          <a:prstGeom prst="rect">
            <a:avLst/>
          </a:prstGeom>
          <a:solidFill>
            <a:schemeClr val="accent3"/>
          </a:solidFill>
          <a:ln>
            <a:noFill/>
          </a:ln>
        </p:spPr>
        <p:txBody>
          <a:bodyPr wrap="square" lIns="68589" tIns="34295" rIns="68589" bIns="34295"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Doublet therapy</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ENCO + CETUX</a:t>
            </a:r>
            <a:b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 205</a:t>
            </a:r>
          </a:p>
        </p:txBody>
      </p:sp>
      <p:sp>
        <p:nvSpPr>
          <p:cNvPr id="10" name="TextBox 9">
            <a:extLst>
              <a:ext uri="{FF2B5EF4-FFF2-40B4-BE49-F238E27FC236}">
                <a16:creationId xmlns:a16="http://schemas.microsoft.com/office/drawing/2014/main" id="{9E08B8B6-C9A3-445B-AE2B-A2091CAA49EA}"/>
              </a:ext>
            </a:extLst>
          </p:cNvPr>
          <p:cNvSpPr txBox="1"/>
          <p:nvPr/>
        </p:nvSpPr>
        <p:spPr>
          <a:xfrm>
            <a:off x="4030022" y="4683164"/>
            <a:ext cx="3206405" cy="792480"/>
          </a:xfrm>
          <a:prstGeom prst="rect">
            <a:avLst/>
          </a:prstGeom>
          <a:solidFill>
            <a:schemeClr val="accent4"/>
          </a:solidFill>
          <a:ln>
            <a:solidFill>
              <a:schemeClr val="accent4"/>
            </a:solidFill>
          </a:ln>
        </p:spPr>
        <p:txBody>
          <a:bodyPr wrap="square" lIns="68589" tIns="34295" rIns="68589" bIns="34295"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Control arm</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FOLFIRI + CETUX, or</a:t>
            </a:r>
            <a:b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irinotecan + CETUX</a:t>
            </a:r>
            <a:b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 205</a:t>
            </a:r>
          </a:p>
        </p:txBody>
      </p:sp>
      <p:sp>
        <p:nvSpPr>
          <p:cNvPr id="15" name="TextBox 14">
            <a:extLst>
              <a:ext uri="{FF2B5EF4-FFF2-40B4-BE49-F238E27FC236}">
                <a16:creationId xmlns:a16="http://schemas.microsoft.com/office/drawing/2014/main" id="{9EBB1B1C-C2EB-420E-B2E7-2FCCCFE8D280}"/>
              </a:ext>
            </a:extLst>
          </p:cNvPr>
          <p:cNvSpPr txBox="1"/>
          <p:nvPr/>
        </p:nvSpPr>
        <p:spPr>
          <a:xfrm>
            <a:off x="2896268" y="2629540"/>
            <a:ext cx="595686" cy="2846104"/>
          </a:xfrm>
          <a:prstGeom prst="homePlate">
            <a:avLst>
              <a:gd name="adj" fmla="val 73637"/>
            </a:avLst>
          </a:prstGeom>
          <a:solidFill>
            <a:schemeClr val="bg2">
              <a:lumMod val="75000"/>
            </a:schemeClr>
          </a:solidFill>
        </p:spPr>
        <p:txBody>
          <a:bodyPr wrap="square" lIns="68589" tIns="34295" rIns="68589" bIns="34295"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1" i="0" u="none" strike="noStrike" kern="0" cap="none" spc="0" normalizeH="0" baseline="0" noProof="0" dirty="0">
              <a:ln>
                <a:noFill/>
              </a:ln>
              <a:solidFill>
                <a:prstClr val="black"/>
              </a:solidFill>
              <a:effectLst/>
              <a:uLnTx/>
              <a:uFillTx/>
              <a:latin typeface="Trebuchet MS"/>
              <a:ea typeface="+mn-ea"/>
              <a:cs typeface="+mn-cs"/>
            </a:endParaRPr>
          </a:p>
        </p:txBody>
      </p:sp>
      <p:sp>
        <p:nvSpPr>
          <p:cNvPr id="16" name="TextBox 15">
            <a:extLst>
              <a:ext uri="{FF2B5EF4-FFF2-40B4-BE49-F238E27FC236}">
                <a16:creationId xmlns:a16="http://schemas.microsoft.com/office/drawing/2014/main" id="{200B080E-B40D-46D6-8D7A-D12CE260F52A}"/>
              </a:ext>
            </a:extLst>
          </p:cNvPr>
          <p:cNvSpPr txBox="1"/>
          <p:nvPr/>
        </p:nvSpPr>
        <p:spPr>
          <a:xfrm>
            <a:off x="2873796" y="3769761"/>
            <a:ext cx="603181" cy="500147"/>
          </a:xfrm>
          <a:prstGeom prst="rect">
            <a:avLst/>
          </a:prstGeom>
          <a:noFill/>
        </p:spPr>
        <p:txBody>
          <a:bodyPr wrap="square" lIns="68589" tIns="34295" rIns="68589" bIns="34295"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rebuchet MS"/>
                <a:ea typeface="+mn-ea"/>
                <a:cs typeface="+mn-cs"/>
              </a:rPr>
              <a:t>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rebuchet MS"/>
                <a:ea typeface="+mn-ea"/>
                <a:cs typeface="+mn-cs"/>
              </a:rPr>
              <a:t>1:1:1</a:t>
            </a:r>
          </a:p>
        </p:txBody>
      </p:sp>
      <p:cxnSp>
        <p:nvCxnSpPr>
          <p:cNvPr id="17" name="Connector: Elbow 16">
            <a:extLst>
              <a:ext uri="{FF2B5EF4-FFF2-40B4-BE49-F238E27FC236}">
                <a16:creationId xmlns:a16="http://schemas.microsoft.com/office/drawing/2014/main" id="{1748F737-A585-49CD-8328-2DBAEAED7806}"/>
              </a:ext>
            </a:extLst>
          </p:cNvPr>
          <p:cNvCxnSpPr>
            <a:cxnSpLocks/>
            <a:stCxn id="15" idx="3"/>
            <a:endCxn id="6" idx="1"/>
          </p:cNvCxnSpPr>
          <p:nvPr/>
        </p:nvCxnSpPr>
        <p:spPr>
          <a:xfrm flipV="1">
            <a:off x="3491954" y="3015087"/>
            <a:ext cx="536290" cy="1037505"/>
          </a:xfrm>
          <a:prstGeom prst="bentConnector3">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8246D19-EBEB-47E1-8502-A8DBE2800689}"/>
              </a:ext>
            </a:extLst>
          </p:cNvPr>
          <p:cNvCxnSpPr>
            <a:cxnSpLocks/>
            <a:stCxn id="15" idx="3"/>
            <a:endCxn id="7" idx="1"/>
          </p:cNvCxnSpPr>
          <p:nvPr/>
        </p:nvCxnSpPr>
        <p:spPr>
          <a:xfrm>
            <a:off x="3491954" y="4052592"/>
            <a:ext cx="531619" cy="7981"/>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2874A31D-DE36-4C41-9259-349CBBC1804D}"/>
              </a:ext>
            </a:extLst>
          </p:cNvPr>
          <p:cNvCxnSpPr>
            <a:cxnSpLocks/>
            <a:stCxn id="15" idx="3"/>
            <a:endCxn id="10" idx="1"/>
          </p:cNvCxnSpPr>
          <p:nvPr/>
        </p:nvCxnSpPr>
        <p:spPr>
          <a:xfrm>
            <a:off x="3491954" y="4052592"/>
            <a:ext cx="538068" cy="1026811"/>
          </a:xfrm>
          <a:prstGeom prst="bentConnector3">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A335EE8-446B-4585-B432-2A3307574278}"/>
              </a:ext>
            </a:extLst>
          </p:cNvPr>
          <p:cNvSpPr txBox="1"/>
          <p:nvPr/>
        </p:nvSpPr>
        <p:spPr>
          <a:xfrm>
            <a:off x="4030022" y="2216424"/>
            <a:ext cx="320640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srgbClr val="FFFFFF">
                    <a:lumMod val="10000"/>
                  </a:srgbClr>
                </a:solidFill>
                <a:effectLst/>
                <a:uLnTx/>
                <a:uFillTx/>
                <a:latin typeface="Arial" panose="020B0604020202020204" pitchFamily="34" charset="0"/>
                <a:ea typeface="+mn-ea"/>
                <a:cs typeface="Arial" panose="020B0604020202020204" pitchFamily="34" charset="0"/>
              </a:rPr>
              <a:t>Phase 3</a:t>
            </a:r>
          </a:p>
        </p:txBody>
      </p:sp>
      <p:sp>
        <p:nvSpPr>
          <p:cNvPr id="45" name="Rectangle 44">
            <a:extLst>
              <a:ext uri="{FF2B5EF4-FFF2-40B4-BE49-F238E27FC236}">
                <a16:creationId xmlns:a16="http://schemas.microsoft.com/office/drawing/2014/main" id="{1F63F26E-329B-4379-9C13-07DA1B99BB11}"/>
              </a:ext>
            </a:extLst>
          </p:cNvPr>
          <p:cNvSpPr/>
          <p:nvPr/>
        </p:nvSpPr>
        <p:spPr>
          <a:xfrm>
            <a:off x="266386" y="4968409"/>
            <a:ext cx="2370661" cy="547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113468"/>
                </a:solidFill>
                <a:effectLst/>
                <a:uLnTx/>
                <a:uFillTx/>
                <a:latin typeface="Arial" panose="020B0604020202020204" pitchFamily="34" charset="0"/>
                <a:ea typeface="+mn-ea"/>
                <a:cs typeface="Arial" panose="020B0604020202020204" pitchFamily="34" charset="0"/>
              </a:rPr>
              <a:t>A separate Safety Lead-in cohort of n=7 in Japan was enrolled subsequently. </a:t>
            </a:r>
            <a:br>
              <a:rPr kumimoji="0" lang="en-US" sz="933" b="0" i="0" u="none" strike="noStrike" kern="1200" cap="none" spc="0" normalizeH="0" baseline="0" noProof="0" dirty="0">
                <a:ln>
                  <a:noFill/>
                </a:ln>
                <a:solidFill>
                  <a:srgbClr val="113468"/>
                </a:solidFill>
                <a:effectLst/>
                <a:uLnTx/>
                <a:uFillTx/>
                <a:latin typeface="Arial" panose="020B0604020202020204" pitchFamily="34" charset="0"/>
                <a:ea typeface="+mn-ea"/>
                <a:cs typeface="Arial" panose="020B0604020202020204" pitchFamily="34" charset="0"/>
              </a:rPr>
            </a:br>
            <a:r>
              <a:rPr kumimoji="0" lang="en-US" sz="933" b="0" i="0" u="none" strike="noStrike" kern="1200" cap="none" spc="0" normalizeH="0" baseline="0" noProof="0" dirty="0">
                <a:ln>
                  <a:noFill/>
                </a:ln>
                <a:solidFill>
                  <a:srgbClr val="113468"/>
                </a:solidFill>
                <a:effectLst/>
                <a:uLnTx/>
                <a:uFillTx/>
                <a:latin typeface="Arial" panose="020B0604020202020204" pitchFamily="34" charset="0"/>
                <a:ea typeface="+mn-ea"/>
                <a:cs typeface="Arial" panose="020B0604020202020204" pitchFamily="34" charset="0"/>
              </a:rPr>
              <a:t>Results will be reported at a later time.</a:t>
            </a:r>
          </a:p>
        </p:txBody>
      </p:sp>
      <p:sp>
        <p:nvSpPr>
          <p:cNvPr id="28" name="Title 1">
            <a:extLst>
              <a:ext uri="{FF2B5EF4-FFF2-40B4-BE49-F238E27FC236}">
                <a16:creationId xmlns:a16="http://schemas.microsoft.com/office/drawing/2014/main" id="{F08DEC35-904E-F74F-84DA-BD43DD1E2C09}"/>
              </a:ext>
            </a:extLst>
          </p:cNvPr>
          <p:cNvSpPr>
            <a:spLocks noGrp="1"/>
          </p:cNvSpPr>
          <p:nvPr>
            <p:ph type="title"/>
          </p:nvPr>
        </p:nvSpPr>
        <p:spPr>
          <a:xfrm>
            <a:off x="304800" y="46318"/>
            <a:ext cx="10972800" cy="983406"/>
          </a:xfrm>
        </p:spPr>
        <p:txBody>
          <a:bodyPr>
            <a:normAutofit/>
          </a:bodyPr>
          <a:lstStyle/>
          <a:p>
            <a:pPr algn="ctr"/>
            <a:r>
              <a:rPr lang="en-GB" sz="3200" b="1" dirty="0">
                <a:solidFill>
                  <a:srgbClr val="0070C0"/>
                </a:solidFill>
                <a:latin typeface="Arial" panose="020B0604020202020204" pitchFamily="34" charset="0"/>
                <a:cs typeface="Arial" panose="020B0604020202020204" pitchFamily="34" charset="0"/>
              </a:rPr>
              <a:t>Targeting BRAF MT mCRC: BEACON</a:t>
            </a:r>
            <a:endParaRPr lang="en-GB" sz="3200" b="1" baseline="30000" dirty="0">
              <a:solidFill>
                <a:srgbClr val="0070C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B3DCA90-4059-407A-A1ED-711859AF7519}"/>
              </a:ext>
            </a:extLst>
          </p:cNvPr>
          <p:cNvSpPr/>
          <p:nvPr/>
        </p:nvSpPr>
        <p:spPr>
          <a:xfrm>
            <a:off x="10219787" y="2139363"/>
            <a:ext cx="1117614"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Times New Roman" panose="02020603050405020304" pitchFamily="18" charset="0"/>
                <a:cs typeface="Arial" panose="020B0604020202020204" pitchFamily="34" charset="0"/>
              </a:rPr>
              <a:t>Primary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7E6E6">
                    <a:lumMod val="10000"/>
                  </a:srgbClr>
                </a:solidFill>
                <a:effectLst/>
                <a:uLnTx/>
                <a:uFillTx/>
                <a:latin typeface="Arial" panose="020B0604020202020204" pitchFamily="34" charset="0"/>
                <a:ea typeface="Times New Roman" panose="02020603050405020304" pitchFamily="18" charset="0"/>
                <a:cs typeface="Arial" panose="020B0604020202020204" pitchFamily="34" charset="0"/>
              </a:rPr>
              <a:t>Endpoints:</a:t>
            </a:r>
          </a:p>
        </p:txBody>
      </p:sp>
      <p:sp>
        <p:nvSpPr>
          <p:cNvPr id="40" name="Rounded Rectangle 7">
            <a:extLst>
              <a:ext uri="{FF2B5EF4-FFF2-40B4-BE49-F238E27FC236}">
                <a16:creationId xmlns:a16="http://schemas.microsoft.com/office/drawing/2014/main" id="{FCCE6F03-E8DF-40FD-9C8C-8AC392B8A89C}"/>
              </a:ext>
            </a:extLst>
          </p:cNvPr>
          <p:cNvSpPr/>
          <p:nvPr/>
        </p:nvSpPr>
        <p:spPr>
          <a:xfrm>
            <a:off x="10156806" y="3499984"/>
            <a:ext cx="1243575" cy="1000980"/>
          </a:xfrm>
          <a:prstGeom prst="rect">
            <a:avLst/>
          </a:prstGeom>
          <a:solidFill>
            <a:srgbClr val="004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OS</a:t>
            </a:r>
            <a:endPar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BE920ACB-1506-4C86-BE24-7EF05C7B6FD9}"/>
              </a:ext>
            </a:extLst>
          </p:cNvPr>
          <p:cNvSpPr txBox="1"/>
          <p:nvPr/>
        </p:nvSpPr>
        <p:spPr>
          <a:xfrm>
            <a:off x="7429045" y="2637520"/>
            <a:ext cx="2228330" cy="2846105"/>
          </a:xfrm>
          <a:prstGeom prst="homePlate">
            <a:avLst>
              <a:gd name="adj" fmla="val 73637"/>
            </a:avLst>
          </a:prstGeom>
          <a:solidFill>
            <a:schemeClr val="bg2">
              <a:lumMod val="75000"/>
            </a:schemeClr>
          </a:solidFill>
        </p:spPr>
        <p:txBody>
          <a:bodyPr wrap="square" lIns="68589" tIns="34295" rIns="68589" bIns="34295"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1" i="0" u="none" strike="noStrike" kern="0" cap="none" spc="0" normalizeH="0" baseline="0" noProof="0" dirty="0">
              <a:ln>
                <a:noFill/>
              </a:ln>
              <a:solidFill>
                <a:prstClr val="black"/>
              </a:solidFill>
              <a:effectLst/>
              <a:uLnTx/>
              <a:uFillTx/>
              <a:latin typeface="Trebuchet MS"/>
              <a:ea typeface="+mn-ea"/>
              <a:cs typeface="+mn-cs"/>
            </a:endParaRPr>
          </a:p>
        </p:txBody>
      </p:sp>
      <p:sp>
        <p:nvSpPr>
          <p:cNvPr id="4" name="Rectangle 3">
            <a:extLst>
              <a:ext uri="{FF2B5EF4-FFF2-40B4-BE49-F238E27FC236}">
                <a16:creationId xmlns:a16="http://schemas.microsoft.com/office/drawing/2014/main" id="{056BE502-212E-4133-9C3D-134A8471C1F4}"/>
              </a:ext>
            </a:extLst>
          </p:cNvPr>
          <p:cNvSpPr/>
          <p:nvPr/>
        </p:nvSpPr>
        <p:spPr>
          <a:xfrm>
            <a:off x="7724357" y="3725932"/>
            <a:ext cx="1042273" cy="646331"/>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Trebuchet MS"/>
                <a:ea typeface="+mn-ea"/>
                <a:cs typeface="+mn-cs"/>
              </a:rPr>
              <a:t>Overall</a:t>
            </a:r>
            <a:br>
              <a:rPr kumimoji="0" lang="en-US" sz="1800" b="1" i="0" u="none" strike="noStrike" kern="0" cap="none" spc="0" normalizeH="0" baseline="0" noProof="0" dirty="0">
                <a:ln>
                  <a:noFill/>
                </a:ln>
                <a:solidFill>
                  <a:prstClr val="white"/>
                </a:solidFill>
                <a:effectLst/>
                <a:uLnTx/>
                <a:uFillTx/>
                <a:latin typeface="Trebuchet MS"/>
                <a:ea typeface="+mn-ea"/>
                <a:cs typeface="+mn-cs"/>
              </a:rPr>
            </a:br>
            <a:r>
              <a:rPr kumimoji="0" lang="en-US" sz="1800" b="1" i="0" u="none" strike="noStrike" kern="0" cap="none" spc="0" normalizeH="0" baseline="0" noProof="0" dirty="0">
                <a:ln>
                  <a:noFill/>
                </a:ln>
                <a:solidFill>
                  <a:prstClr val="white"/>
                </a:solidFill>
                <a:effectLst/>
                <a:uLnTx/>
                <a:uFillTx/>
                <a:latin typeface="Trebuchet MS"/>
                <a:ea typeface="+mn-ea"/>
                <a:cs typeface="+mn-cs"/>
              </a:rPr>
              <a:t>Survival</a:t>
            </a:r>
          </a:p>
        </p:txBody>
      </p:sp>
      <p:sp>
        <p:nvSpPr>
          <p:cNvPr id="24" name="Rectangle 23">
            <a:extLst>
              <a:ext uri="{FF2B5EF4-FFF2-40B4-BE49-F238E27FC236}">
                <a16:creationId xmlns:a16="http://schemas.microsoft.com/office/drawing/2014/main" id="{1F8A94F6-9E8B-4AB6-AD7A-1D5F156C2DBF}"/>
              </a:ext>
            </a:extLst>
          </p:cNvPr>
          <p:cNvSpPr/>
          <p:nvPr/>
        </p:nvSpPr>
        <p:spPr>
          <a:xfrm>
            <a:off x="6878819" y="5699272"/>
            <a:ext cx="5411971" cy="400110"/>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Randomization was stratified by ECOG PS (0 vs. 1), prior use of irinotecan (yes vs. no), </a:t>
            </a:r>
            <a:b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cetuximab source (US-licensed vs. EU-approved). </a:t>
            </a:r>
            <a:endParaRPr kumimoji="0" lang="en-US" sz="1000" b="0" i="0" u="none" strike="noStrike" kern="1200" cap="none" spc="0" normalizeH="0" baseline="0" noProof="0" dirty="0">
              <a:ln>
                <a:noFill/>
              </a:ln>
              <a:solidFill>
                <a:srgbClr val="113468"/>
              </a:solidFill>
              <a:effectLst/>
              <a:uLnTx/>
              <a:uFillTx/>
              <a:latin typeface="Arial" panose="020B0604020202020204" pitchFamily="34" charset="0"/>
              <a:ea typeface="+mn-ea"/>
              <a:cs typeface="Arial" panose="020B0604020202020204" pitchFamily="34" charset="0"/>
            </a:endParaRPr>
          </a:p>
        </p:txBody>
      </p:sp>
      <p:sp>
        <p:nvSpPr>
          <p:cNvPr id="25" name="Pentagon 66">
            <a:extLst>
              <a:ext uri="{FF2B5EF4-FFF2-40B4-BE49-F238E27FC236}">
                <a16:creationId xmlns:a16="http://schemas.microsoft.com/office/drawing/2014/main" id="{B9433ABD-11E2-4906-B448-866EC9380B33}"/>
              </a:ext>
            </a:extLst>
          </p:cNvPr>
          <p:cNvSpPr/>
          <p:nvPr/>
        </p:nvSpPr>
        <p:spPr bwMode="auto">
          <a:xfrm>
            <a:off x="251080" y="1655759"/>
            <a:ext cx="8493205" cy="483604"/>
          </a:xfrm>
          <a:prstGeom prst="rect">
            <a:avLst/>
          </a:prstGeom>
          <a:solidFill>
            <a:srgbClr val="DBEEF4"/>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lumMod val="10000"/>
                  </a:srgbClr>
                </a:solidFill>
                <a:effectLst/>
                <a:uLnTx/>
                <a:uFillTx/>
                <a:latin typeface="Arial" panose="020B0604020202020204" pitchFamily="34" charset="0"/>
                <a:ea typeface="+mn-ea"/>
                <a:cs typeface="Arial" panose="020B0604020202020204" pitchFamily="34" charset="0"/>
              </a:rPr>
              <a:t>Patients with </a:t>
            </a:r>
            <a:r>
              <a:rPr kumimoji="0" lang="en-US" sz="1200" b="1" i="1" u="none" strike="noStrike" kern="1200" cap="none" spc="0" normalizeH="0" baseline="0" noProof="0" dirty="0">
                <a:ln>
                  <a:noFill/>
                </a:ln>
                <a:solidFill>
                  <a:srgbClr val="FFFFFF">
                    <a:lumMod val="10000"/>
                  </a:srgbClr>
                </a:solidFill>
                <a:effectLst/>
                <a:uLnTx/>
                <a:uFillTx/>
                <a:latin typeface="Arial" panose="020B0604020202020204" pitchFamily="34" charset="0"/>
                <a:ea typeface="+mn-ea"/>
                <a:cs typeface="Arial" panose="020B0604020202020204" pitchFamily="34" charset="0"/>
              </a:rPr>
              <a:t>BRAF</a:t>
            </a:r>
            <a:r>
              <a:rPr kumimoji="0" lang="en-US" sz="1200" b="1" i="0" u="none" strike="noStrike" kern="1200" cap="none" spc="0" normalizeH="0" baseline="30000" noProof="0" dirty="0">
                <a:ln>
                  <a:noFill/>
                </a:ln>
                <a:solidFill>
                  <a:srgbClr val="FFFFFF">
                    <a:lumMod val="10000"/>
                  </a:srgbClr>
                </a:solidFill>
                <a:effectLst/>
                <a:uLnTx/>
                <a:uFillTx/>
                <a:latin typeface="Arial" panose="020B0604020202020204" pitchFamily="34" charset="0"/>
                <a:ea typeface="+mn-ea"/>
                <a:cs typeface="Arial" panose="020B0604020202020204" pitchFamily="34" charset="0"/>
              </a:rPr>
              <a:t>V600E  </a:t>
            </a:r>
            <a:r>
              <a:rPr kumimoji="0" lang="en-US" sz="1200" b="1" i="0" u="none" strike="noStrike" kern="1200" cap="none" spc="0" normalizeH="0" baseline="0" noProof="0" dirty="0">
                <a:ln>
                  <a:noFill/>
                </a:ln>
                <a:solidFill>
                  <a:srgbClr val="FFFFFF">
                    <a:lumMod val="10000"/>
                  </a:srgbClr>
                </a:solidFill>
                <a:effectLst/>
                <a:uLnTx/>
                <a:uFillTx/>
                <a:latin typeface="Arial" panose="020B0604020202020204" pitchFamily="34" charset="0"/>
                <a:ea typeface="+mn-ea"/>
                <a:cs typeface="Arial" panose="020B0604020202020204" pitchFamily="34" charset="0"/>
              </a:rPr>
              <a:t>mCRC with disease progression after 1 or 2 prior regimens; ECOG PS of 0 or 1; </a:t>
            </a:r>
          </a:p>
          <a:p>
            <a:pPr marL="0" marR="0" lvl="0" indent="0" algn="l" defTabSz="914377"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lumMod val="10000"/>
                  </a:srgbClr>
                </a:solidFill>
                <a:effectLst/>
                <a:uLnTx/>
                <a:uFillTx/>
                <a:latin typeface="Arial" panose="020B0604020202020204" pitchFamily="34" charset="0"/>
                <a:ea typeface="+mn-ea"/>
                <a:cs typeface="Arial" panose="020B0604020202020204" pitchFamily="34" charset="0"/>
              </a:rPr>
              <a:t>and no prior treatment with any RAF inhibitor, MEK inhibitor, or EGFR inhibitor</a:t>
            </a:r>
            <a:endPar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43309D33-8913-4992-91E3-C779A6311125}"/>
              </a:ext>
            </a:extLst>
          </p:cNvPr>
          <p:cNvSpPr/>
          <p:nvPr/>
        </p:nvSpPr>
        <p:spPr>
          <a:xfrm>
            <a:off x="9657375" y="2773285"/>
            <a:ext cx="2242437" cy="483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Triplet vs Control</a:t>
            </a:r>
          </a:p>
        </p:txBody>
      </p:sp>
      <p:sp>
        <p:nvSpPr>
          <p:cNvPr id="29" name="Rectangle 28">
            <a:extLst>
              <a:ext uri="{FF2B5EF4-FFF2-40B4-BE49-F238E27FC236}">
                <a16:creationId xmlns:a16="http://schemas.microsoft.com/office/drawing/2014/main" id="{44F4D608-E240-4657-9103-55DF36014894}"/>
              </a:ext>
            </a:extLst>
          </p:cNvPr>
          <p:cNvSpPr/>
          <p:nvPr/>
        </p:nvSpPr>
        <p:spPr>
          <a:xfrm>
            <a:off x="251080" y="5795524"/>
            <a:ext cx="614972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7E6E6">
                    <a:lumMod val="10000"/>
                  </a:srgbClr>
                </a:solidFill>
                <a:effectLst/>
                <a:uLnTx/>
                <a:uFillTx/>
                <a:latin typeface="Arial" panose="020B0604020202020204" pitchFamily="34" charset="0"/>
                <a:ea typeface="Times New Roman" panose="02020603050405020304" pitchFamily="18" charset="0"/>
                <a:cs typeface="Arial" panose="020B0604020202020204" pitchFamily="34" charset="0"/>
              </a:rPr>
              <a:t>Secondary Endpoints</a:t>
            </a:r>
            <a:r>
              <a:rPr kumimoji="0" lang="en-US" sz="14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Times New Roman" panose="02020603050405020304" pitchFamily="18" charset="0"/>
                <a:cs typeface="Arial" panose="020B0604020202020204" pitchFamily="34" charset="0"/>
              </a:rPr>
              <a:t>:  Doublet vs Control OS &amp; ORR, PFS, Safety</a:t>
            </a:r>
          </a:p>
        </p:txBody>
      </p:sp>
      <p:sp>
        <p:nvSpPr>
          <p:cNvPr id="30" name="Rectangle 29">
            <a:extLst>
              <a:ext uri="{FF2B5EF4-FFF2-40B4-BE49-F238E27FC236}">
                <a16:creationId xmlns:a16="http://schemas.microsoft.com/office/drawing/2014/main" id="{C500587F-9DD4-4D67-AC44-B5FE8B08CCDC}"/>
              </a:ext>
            </a:extLst>
          </p:cNvPr>
          <p:cNvSpPr/>
          <p:nvPr/>
        </p:nvSpPr>
        <p:spPr>
          <a:xfrm>
            <a:off x="791756" y="922042"/>
            <a:ext cx="10608625" cy="590931"/>
          </a:xfrm>
          <a:prstGeom prst="rect">
            <a:avLst/>
          </a:prstGeom>
          <a:ln>
            <a:solidFill>
              <a:srgbClr val="7FBEE5"/>
            </a:solidFill>
          </a:ln>
        </p:spPr>
        <p:txBody>
          <a:bodyPr wrap="square">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3468"/>
                </a:solidFill>
                <a:effectLst/>
                <a:uLnTx/>
                <a:uFillTx/>
                <a:latin typeface="Arial" panose="020B0604020202020204" pitchFamily="34" charset="0"/>
                <a:ea typeface="+mn-ea"/>
                <a:cs typeface="Arial" panose="020B0604020202020204" pitchFamily="34" charset="0"/>
              </a:rPr>
              <a:t>Results of Safety Lead-In led to the introduction of an additional primary endpoint of ORR and </a:t>
            </a:r>
            <a:br>
              <a:rPr kumimoji="0" lang="en-US" sz="1800" b="1" i="0" u="none" strike="noStrike" kern="1200" cap="none" spc="0" normalizeH="0" baseline="0" noProof="0" dirty="0">
                <a:ln>
                  <a:noFill/>
                </a:ln>
                <a:solidFill>
                  <a:srgbClr val="113468"/>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113468"/>
                </a:solidFill>
                <a:effectLst/>
                <a:uLnTx/>
                <a:uFillTx/>
                <a:latin typeface="Arial" panose="020B0604020202020204" pitchFamily="34" charset="0"/>
                <a:ea typeface="+mn-ea"/>
                <a:cs typeface="Arial" panose="020B0604020202020204" pitchFamily="34" charset="0"/>
              </a:rPr>
              <a:t>an interim OS analysis to allow for early assessment</a:t>
            </a:r>
          </a:p>
        </p:txBody>
      </p:sp>
      <p:sp>
        <p:nvSpPr>
          <p:cNvPr id="31" name="Rounded Rectangle 7">
            <a:extLst>
              <a:ext uri="{FF2B5EF4-FFF2-40B4-BE49-F238E27FC236}">
                <a16:creationId xmlns:a16="http://schemas.microsoft.com/office/drawing/2014/main" id="{B81F28C0-8968-497D-9D8D-9929CD3ECBDD}"/>
              </a:ext>
            </a:extLst>
          </p:cNvPr>
          <p:cNvSpPr/>
          <p:nvPr/>
        </p:nvSpPr>
        <p:spPr>
          <a:xfrm>
            <a:off x="10178966" y="4604476"/>
            <a:ext cx="1243575" cy="1000980"/>
          </a:xfrm>
          <a:prstGeom prst="rect">
            <a:avLst/>
          </a:prstGeom>
          <a:solidFill>
            <a:srgbClr val="004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ORR</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(Blinded Central Review)</a:t>
            </a:r>
          </a:p>
        </p:txBody>
      </p:sp>
      <p:sp>
        <p:nvSpPr>
          <p:cNvPr id="33" name="TextBox 32">
            <a:extLst>
              <a:ext uri="{FF2B5EF4-FFF2-40B4-BE49-F238E27FC236}">
                <a16:creationId xmlns:a16="http://schemas.microsoft.com/office/drawing/2014/main" id="{83C5D53F-B459-4A0D-9DF1-C82F16F2D6B8}"/>
              </a:ext>
            </a:extLst>
          </p:cNvPr>
          <p:cNvSpPr txBox="1"/>
          <p:nvPr/>
        </p:nvSpPr>
        <p:spPr>
          <a:xfrm>
            <a:off x="213964" y="2679933"/>
            <a:ext cx="2370660" cy="2288476"/>
          </a:xfrm>
          <a:prstGeom prst="rect">
            <a:avLst/>
          </a:prstGeom>
          <a:solidFill>
            <a:srgbClr val="DBEEF4"/>
          </a:solidFill>
          <a:ln>
            <a:noFill/>
          </a:ln>
          <a:effectLst/>
        </p:spPr>
        <p:txBody>
          <a:bodyPr wrap="square" lIns="68589" tIns="34295" rIns="68589" bIns="34295"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13468"/>
                </a:solidFill>
                <a:effectLst/>
                <a:uLnTx/>
                <a:uFillTx/>
                <a:latin typeface="Arial" panose="020B0604020202020204" pitchFamily="34" charset="0"/>
                <a:ea typeface="+mn-ea"/>
                <a:cs typeface="Arial" panose="020B0604020202020204" pitchFamily="34" charset="0"/>
              </a:rPr>
              <a:t>ENCO + BINI + CETUX</a:t>
            </a:r>
            <a:endParaRPr kumimoji="0" lang="en-US" sz="1333" b="1" i="0" u="none" strike="noStrike" kern="0" cap="none" spc="0" normalizeH="0" baseline="0" noProof="0" dirty="0">
              <a:ln>
                <a:noFill/>
              </a:ln>
              <a:solidFill>
                <a:srgbClr val="11346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a:ln>
                  <a:noFill/>
                </a:ln>
                <a:solidFill>
                  <a:srgbClr val="113468"/>
                </a:solidFill>
                <a:effectLst/>
                <a:uLnTx/>
                <a:uFillTx/>
                <a:latin typeface="Arial" panose="020B0604020202020204" pitchFamily="34" charset="0"/>
                <a:ea typeface="+mn-ea"/>
                <a:cs typeface="Arial" panose="020B0604020202020204" pitchFamily="34" charset="0"/>
              </a:rPr>
              <a:t>N = 30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33" b="1" i="0" u="none" strike="noStrike" kern="0" cap="none" spc="0" normalizeH="0" baseline="0" noProof="0" dirty="0">
              <a:ln>
                <a:noFill/>
              </a:ln>
              <a:solidFill>
                <a:srgbClr val="11346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11346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13468"/>
                </a:solidFill>
                <a:effectLst/>
                <a:uLnTx/>
                <a:uFillTx/>
                <a:latin typeface="Arial" panose="020B0604020202020204" pitchFamily="34" charset="0"/>
                <a:ea typeface="+mn-ea"/>
                <a:cs typeface="Arial" panose="020B0604020202020204" pitchFamily="34" charset="0"/>
              </a:rPr>
              <a:t>Encorafenib 300 mg PO daily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13468"/>
                </a:solidFill>
                <a:effectLst/>
                <a:uLnTx/>
                <a:uFillTx/>
                <a:latin typeface="Arial" panose="020B0604020202020204" pitchFamily="34" charset="0"/>
                <a:ea typeface="+mn-ea"/>
                <a:cs typeface="Arial" panose="020B0604020202020204" pitchFamily="34" charset="0"/>
              </a:rPr>
              <a:t>Binimetinib 45 mg PO bid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13468"/>
                </a:solidFill>
                <a:effectLst/>
                <a:uLnTx/>
                <a:uFillTx/>
                <a:latin typeface="Arial" panose="020B0604020202020204" pitchFamily="34" charset="0"/>
                <a:ea typeface="+mn-ea"/>
                <a:cs typeface="Arial" panose="020B0604020202020204" pitchFamily="34" charset="0"/>
              </a:rPr>
              <a:t>Cetuximab standard weekly dosing</a:t>
            </a:r>
          </a:p>
        </p:txBody>
      </p:sp>
      <p:sp>
        <p:nvSpPr>
          <p:cNvPr id="34" name="TextBox 33">
            <a:extLst>
              <a:ext uri="{FF2B5EF4-FFF2-40B4-BE49-F238E27FC236}">
                <a16:creationId xmlns:a16="http://schemas.microsoft.com/office/drawing/2014/main" id="{4F196E97-BA25-4773-922A-80B6C453F287}"/>
              </a:ext>
            </a:extLst>
          </p:cNvPr>
          <p:cNvSpPr txBox="1"/>
          <p:nvPr/>
        </p:nvSpPr>
        <p:spPr>
          <a:xfrm>
            <a:off x="45488" y="2676865"/>
            <a:ext cx="2582635"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srgbClr val="FFFFFF">
                    <a:lumMod val="10000"/>
                  </a:srgbClr>
                </a:solidFill>
                <a:effectLst/>
                <a:uLnTx/>
                <a:uFillTx/>
                <a:latin typeface="Arial" panose="020B0604020202020204" pitchFamily="34" charset="0"/>
                <a:ea typeface="+mn-ea"/>
                <a:cs typeface="Arial" panose="020B0604020202020204" pitchFamily="34" charset="0"/>
              </a:rPr>
              <a:t>Safety Lead-in </a:t>
            </a:r>
            <a:endParaRPr kumimoji="0" lang="en-US" sz="1400" b="1" i="0" u="sng" strike="noStrike" kern="0" cap="none" spc="0" normalizeH="0" baseline="30000" noProof="0" dirty="0">
              <a:ln>
                <a:noFill/>
              </a:ln>
              <a:solidFill>
                <a:srgbClr val="FFFFFF">
                  <a:lumMod val="10000"/>
                </a:srgbClr>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3B263C74-A579-4990-BDBA-C3348DED2A50}"/>
              </a:ext>
            </a:extLst>
          </p:cNvPr>
          <p:cNvSpPr txBox="1"/>
          <p:nvPr/>
        </p:nvSpPr>
        <p:spPr>
          <a:xfrm>
            <a:off x="4163290" y="6339959"/>
            <a:ext cx="614627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Kopetz</a:t>
            </a:r>
            <a:r>
              <a:rPr kumimoji="0" lang="en-US" sz="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et al. N </a:t>
            </a:r>
            <a:r>
              <a:rPr kumimoji="0" lang="en-US" sz="80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Engl</a:t>
            </a:r>
            <a:r>
              <a:rPr kumimoji="0" lang="en-US" sz="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J Med 2019; 381:1632-1643</a:t>
            </a:r>
          </a:p>
        </p:txBody>
      </p:sp>
    </p:spTree>
    <p:extLst>
      <p:ext uri="{BB962C8B-B14F-4D97-AF65-F5344CB8AC3E}">
        <p14:creationId xmlns:p14="http://schemas.microsoft.com/office/powerpoint/2010/main" val="4275748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47AEEA-130D-401C-BA27-32DD9937D25F}"/>
              </a:ext>
            </a:extLst>
          </p:cNvPr>
          <p:cNvSpPr>
            <a:spLocks noGrp="1"/>
          </p:cNvSpPr>
          <p:nvPr>
            <p:ph type="title"/>
          </p:nvPr>
        </p:nvSpPr>
        <p:spPr>
          <a:xfrm>
            <a:off x="838200" y="353644"/>
            <a:ext cx="10515600" cy="732589"/>
          </a:xfrm>
        </p:spPr>
        <p:txBody>
          <a:bodyPr>
            <a:normAutofit fontScale="90000"/>
          </a:bodyPr>
          <a:lstStyle/>
          <a:p>
            <a:r>
              <a:rPr lang="en-US" b="1" dirty="0">
                <a:solidFill>
                  <a:srgbClr val="0070C0"/>
                </a:solidFill>
                <a:latin typeface="Arial" panose="020B0604020202020204" pitchFamily="34" charset="0"/>
                <a:cs typeface="Arial" panose="020B0604020202020204" pitchFamily="34" charset="0"/>
              </a:rPr>
              <a:t>Overall Survival: ENCO/CETUX vs Control</a:t>
            </a:r>
          </a:p>
        </p:txBody>
      </p:sp>
      <p:pic>
        <p:nvPicPr>
          <p:cNvPr id="9" name="Picture 8">
            <a:extLst>
              <a:ext uri="{FF2B5EF4-FFF2-40B4-BE49-F238E27FC236}">
                <a16:creationId xmlns:a16="http://schemas.microsoft.com/office/drawing/2014/main" id="{F90B0C2D-BA3C-4D24-8BC4-972A2E56A31A}"/>
              </a:ext>
            </a:extLst>
          </p:cNvPr>
          <p:cNvPicPr/>
          <p:nvPr/>
        </p:nvPicPr>
        <p:blipFill rotWithShape="1">
          <a:blip r:embed="rId2">
            <a:extLst>
              <a:ext uri="{28A0092B-C50C-407E-A947-70E740481C1C}">
                <a14:useLocalDpi xmlns:a14="http://schemas.microsoft.com/office/drawing/2010/main" val="0"/>
              </a:ext>
            </a:extLst>
          </a:blip>
          <a:srcRect/>
          <a:stretch/>
        </p:blipFill>
        <p:spPr bwMode="auto">
          <a:xfrm>
            <a:off x="2329656" y="1560812"/>
            <a:ext cx="7532688" cy="472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B7CAE773-6632-4A23-BC20-2C9462E2B902}"/>
              </a:ext>
            </a:extLst>
          </p:cNvPr>
          <p:cNvSpPr txBox="1"/>
          <p:nvPr/>
        </p:nvSpPr>
        <p:spPr>
          <a:xfrm>
            <a:off x="4583668" y="2338589"/>
            <a:ext cx="1102033"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ENCO/CETUX</a:t>
            </a:r>
          </a:p>
        </p:txBody>
      </p:sp>
      <p:sp>
        <p:nvSpPr>
          <p:cNvPr id="10" name="TextBox 9">
            <a:extLst>
              <a:ext uri="{FF2B5EF4-FFF2-40B4-BE49-F238E27FC236}">
                <a16:creationId xmlns:a16="http://schemas.microsoft.com/office/drawing/2014/main" id="{B7911C78-1E6C-4E7B-A50F-945BD5C6912E}"/>
              </a:ext>
            </a:extLst>
          </p:cNvPr>
          <p:cNvSpPr txBox="1"/>
          <p:nvPr/>
        </p:nvSpPr>
        <p:spPr>
          <a:xfrm>
            <a:off x="3814290" y="3152001"/>
            <a:ext cx="802399"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CONTROL</a:t>
            </a:r>
          </a:p>
        </p:txBody>
      </p:sp>
      <p:sp>
        <p:nvSpPr>
          <p:cNvPr id="11" name="TextBox 10">
            <a:extLst>
              <a:ext uri="{FF2B5EF4-FFF2-40B4-BE49-F238E27FC236}">
                <a16:creationId xmlns:a16="http://schemas.microsoft.com/office/drawing/2014/main" id="{A9A0EEF6-5F30-4755-BABA-317A25E9A4D9}"/>
              </a:ext>
            </a:extLst>
          </p:cNvPr>
          <p:cNvSpPr txBox="1"/>
          <p:nvPr/>
        </p:nvSpPr>
        <p:spPr>
          <a:xfrm>
            <a:off x="2773975" y="5368056"/>
            <a:ext cx="649537" cy="169277"/>
          </a:xfrm>
          <a:prstGeom prst="rect">
            <a:avLst/>
          </a:prstGeom>
          <a:solidFill>
            <a:schemeClr val="bg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rPr>
              <a:t>       EC   </a:t>
            </a:r>
          </a:p>
        </p:txBody>
      </p:sp>
      <p:sp>
        <p:nvSpPr>
          <p:cNvPr id="2" name="TextBox 1">
            <a:extLst>
              <a:ext uri="{FF2B5EF4-FFF2-40B4-BE49-F238E27FC236}">
                <a16:creationId xmlns:a16="http://schemas.microsoft.com/office/drawing/2014/main" id="{9CE2A3FA-0D3E-C10E-E71C-E8FC71253B1E}"/>
              </a:ext>
            </a:extLst>
          </p:cNvPr>
          <p:cNvSpPr txBox="1"/>
          <p:nvPr/>
        </p:nvSpPr>
        <p:spPr>
          <a:xfrm>
            <a:off x="2188029" y="6471959"/>
            <a:ext cx="4274375" cy="307777"/>
          </a:xfrm>
          <a:prstGeom prst="rect">
            <a:avLst/>
          </a:prstGeom>
          <a:noFill/>
        </p:spPr>
        <p:txBody>
          <a:bodyPr wrap="none" rtlCol="0">
            <a:spAutoFit/>
          </a:bodyPr>
          <a:lstStyle/>
          <a:p>
            <a:r>
              <a:rPr lang="en-US" sz="1400" dirty="0" err="1">
                <a:latin typeface="Calibri" panose="020F0502020204030204" pitchFamily="34" charset="0"/>
                <a:cs typeface="Calibri" panose="020F0502020204030204" pitchFamily="34" charset="0"/>
              </a:rPr>
              <a:t>Tabernero</a:t>
            </a:r>
            <a:r>
              <a:rPr lang="en-US" sz="1400" dirty="0">
                <a:latin typeface="Calibri" panose="020F0502020204030204" pitchFamily="34" charset="0"/>
                <a:cs typeface="Calibri" panose="020F0502020204030204" pitchFamily="34" charset="0"/>
              </a:rPr>
              <a:t> J et al. J Clin Oncol 2021 Feb 1;39(4):273-284.</a:t>
            </a:r>
          </a:p>
        </p:txBody>
      </p:sp>
    </p:spTree>
    <p:extLst>
      <p:ext uri="{BB962C8B-B14F-4D97-AF65-F5344CB8AC3E}">
        <p14:creationId xmlns:p14="http://schemas.microsoft.com/office/powerpoint/2010/main" val="353636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254021-1DBF-6BD8-C6F1-CBDA72A593B9}"/>
              </a:ext>
            </a:extLst>
          </p:cNvPr>
          <p:cNvPicPr>
            <a:picLocks noChangeAspect="1"/>
          </p:cNvPicPr>
          <p:nvPr/>
        </p:nvPicPr>
        <p:blipFill>
          <a:blip r:embed="rId2"/>
          <a:stretch>
            <a:fillRect/>
          </a:stretch>
        </p:blipFill>
        <p:spPr>
          <a:xfrm>
            <a:off x="174101" y="1896329"/>
            <a:ext cx="6311361" cy="4198544"/>
          </a:xfrm>
          <a:prstGeom prst="rect">
            <a:avLst/>
          </a:prstGeom>
        </p:spPr>
      </p:pic>
      <p:sp>
        <p:nvSpPr>
          <p:cNvPr id="11" name="TextBox 10">
            <a:extLst>
              <a:ext uri="{FF2B5EF4-FFF2-40B4-BE49-F238E27FC236}">
                <a16:creationId xmlns:a16="http://schemas.microsoft.com/office/drawing/2014/main" id="{99D51D97-CADF-3DE9-C588-F8B977C16457}"/>
              </a:ext>
            </a:extLst>
          </p:cNvPr>
          <p:cNvSpPr txBox="1"/>
          <p:nvPr/>
        </p:nvSpPr>
        <p:spPr>
          <a:xfrm>
            <a:off x="284172" y="1090768"/>
            <a:ext cx="6096000" cy="707886"/>
          </a:xfrm>
          <a:prstGeom prst="rect">
            <a:avLst/>
          </a:prstGeom>
          <a:noFill/>
        </p:spPr>
        <p:txBody>
          <a:bodyPr wrap="square">
            <a:spAutoFit/>
          </a:bodyPr>
          <a:lstStyle/>
          <a:p>
            <a:pPr algn="ctr"/>
            <a:r>
              <a:rPr lang="en-US" sz="2000" dirty="0">
                <a:latin typeface="Arial" panose="020B0604020202020204" pitchFamily="34" charset="0"/>
                <a:cs typeface="Arial" panose="020B0604020202020204" pitchFamily="34" charset="0"/>
              </a:rPr>
              <a:t>Time to Definitive Deterioration in EORTC QLQ-C30 Global Health Status</a:t>
            </a:r>
          </a:p>
        </p:txBody>
      </p:sp>
      <p:sp>
        <p:nvSpPr>
          <p:cNvPr id="12" name="Title 1">
            <a:extLst>
              <a:ext uri="{FF2B5EF4-FFF2-40B4-BE49-F238E27FC236}">
                <a16:creationId xmlns:a16="http://schemas.microsoft.com/office/drawing/2014/main" id="{C3F9821F-07AD-AD9C-05C5-58F6E7AFA482}"/>
              </a:ext>
            </a:extLst>
          </p:cNvPr>
          <p:cNvSpPr txBox="1">
            <a:spLocks/>
          </p:cNvSpPr>
          <p:nvPr/>
        </p:nvSpPr>
        <p:spPr>
          <a:xfrm>
            <a:off x="4028033" y="280599"/>
            <a:ext cx="4704278" cy="810169"/>
          </a:xfrm>
          <a:prstGeom prst="rect">
            <a:avLst/>
          </a:prstGeom>
        </p:spPr>
        <p:txBody>
          <a:bodyPr vert="horz" lIns="0" tIns="0" rIns="0" bIns="0" rtlCol="0" anchor="t" anchorCtr="0">
            <a:noAutofit/>
          </a:bodyPr>
          <a:lst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Arial"/>
                <a:ea typeface="+mj-ea"/>
                <a:cs typeface="Arial" pitchFamily="34" charset="0"/>
              </a:rPr>
              <a:t>QoL in BEACON Study</a:t>
            </a:r>
          </a:p>
        </p:txBody>
      </p:sp>
      <p:pic>
        <p:nvPicPr>
          <p:cNvPr id="15" name="Picture 14">
            <a:extLst>
              <a:ext uri="{FF2B5EF4-FFF2-40B4-BE49-F238E27FC236}">
                <a16:creationId xmlns:a16="http://schemas.microsoft.com/office/drawing/2014/main" id="{0C3B4507-55B8-719F-D931-B139E7228705}"/>
              </a:ext>
            </a:extLst>
          </p:cNvPr>
          <p:cNvPicPr>
            <a:picLocks noChangeAspect="1"/>
          </p:cNvPicPr>
          <p:nvPr/>
        </p:nvPicPr>
        <p:blipFill>
          <a:blip r:embed="rId3"/>
          <a:stretch>
            <a:fillRect/>
          </a:stretch>
        </p:blipFill>
        <p:spPr>
          <a:xfrm>
            <a:off x="6574055" y="2162465"/>
            <a:ext cx="5499407" cy="3666271"/>
          </a:xfrm>
          <a:prstGeom prst="rect">
            <a:avLst/>
          </a:prstGeom>
        </p:spPr>
      </p:pic>
      <p:sp>
        <p:nvSpPr>
          <p:cNvPr id="19" name="TextBox 18">
            <a:extLst>
              <a:ext uri="{FF2B5EF4-FFF2-40B4-BE49-F238E27FC236}">
                <a16:creationId xmlns:a16="http://schemas.microsoft.com/office/drawing/2014/main" id="{5F131733-1E31-357B-C990-F512FFB60327}"/>
              </a:ext>
            </a:extLst>
          </p:cNvPr>
          <p:cNvSpPr txBox="1"/>
          <p:nvPr/>
        </p:nvSpPr>
        <p:spPr>
          <a:xfrm>
            <a:off x="7518400" y="1029264"/>
            <a:ext cx="4131733" cy="1015663"/>
          </a:xfrm>
          <a:prstGeom prst="rect">
            <a:avLst/>
          </a:prstGeom>
          <a:noFill/>
        </p:spPr>
        <p:txBody>
          <a:bodyPr wrap="square">
            <a:spAutoFit/>
          </a:bodyPr>
          <a:lstStyle/>
          <a:p>
            <a:pPr algn="ctr"/>
            <a:r>
              <a:rPr lang="en-US" sz="2000" dirty="0">
                <a:latin typeface="Arial" panose="020B0604020202020204" pitchFamily="34" charset="0"/>
                <a:cs typeface="Arial" panose="020B0604020202020204" pitchFamily="34" charset="0"/>
              </a:rPr>
              <a:t>Perception of Change in Symptoms in Patient Global Impression of Change (PGIC)</a:t>
            </a:r>
          </a:p>
        </p:txBody>
      </p:sp>
    </p:spTree>
    <p:extLst>
      <p:ext uri="{BB962C8B-B14F-4D97-AF65-F5344CB8AC3E}">
        <p14:creationId xmlns:p14="http://schemas.microsoft.com/office/powerpoint/2010/main" val="1050411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 result for anschutz medical campu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51" y="88433"/>
            <a:ext cx="3141372" cy="79730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298764" y="959667"/>
            <a:ext cx="11597489" cy="27161"/>
          </a:xfrm>
          <a:prstGeom prst="line">
            <a:avLst/>
          </a:prstGeom>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F67A5DC1-9DCD-4C83-B8F3-F8A850DC15FA}"/>
              </a:ext>
            </a:extLst>
          </p:cNvPr>
          <p:cNvPicPr>
            <a:picLocks noChangeAspect="1"/>
          </p:cNvPicPr>
          <p:nvPr/>
        </p:nvPicPr>
        <p:blipFill rotWithShape="1">
          <a:blip r:embed="rId4"/>
          <a:srcRect l="66925" t="76251" r="2500" b="15181"/>
          <a:stretch/>
        </p:blipFill>
        <p:spPr>
          <a:xfrm>
            <a:off x="7544077" y="77089"/>
            <a:ext cx="4587702" cy="836744"/>
          </a:xfrm>
          <a:prstGeom prst="rect">
            <a:avLst/>
          </a:prstGeom>
        </p:spPr>
      </p:pic>
      <p:pic>
        <p:nvPicPr>
          <p:cNvPr id="13" name="Picture 12">
            <a:extLst>
              <a:ext uri="{FF2B5EF4-FFF2-40B4-BE49-F238E27FC236}">
                <a16:creationId xmlns:a16="http://schemas.microsoft.com/office/drawing/2014/main" id="{72987872-6379-428C-9DD1-01B534C31918}"/>
              </a:ext>
            </a:extLst>
          </p:cNvPr>
          <p:cNvPicPr>
            <a:picLocks noChangeAspect="1"/>
          </p:cNvPicPr>
          <p:nvPr/>
        </p:nvPicPr>
        <p:blipFill rotWithShape="1">
          <a:blip r:embed="rId5"/>
          <a:srcRect b="32994"/>
          <a:stretch/>
        </p:blipFill>
        <p:spPr>
          <a:xfrm>
            <a:off x="3442011" y="209957"/>
            <a:ext cx="2200275" cy="588074"/>
          </a:xfrm>
          <a:prstGeom prst="rect">
            <a:avLst/>
          </a:prstGeom>
        </p:spPr>
      </p:pic>
      <p:pic>
        <p:nvPicPr>
          <p:cNvPr id="14" name="Picture 13">
            <a:extLst>
              <a:ext uri="{FF2B5EF4-FFF2-40B4-BE49-F238E27FC236}">
                <a16:creationId xmlns:a16="http://schemas.microsoft.com/office/drawing/2014/main" id="{71F5C4F2-CAA6-476C-ACD6-CB41C7D8534F}"/>
              </a:ext>
            </a:extLst>
          </p:cNvPr>
          <p:cNvPicPr>
            <a:picLocks noChangeAspect="1"/>
          </p:cNvPicPr>
          <p:nvPr/>
        </p:nvPicPr>
        <p:blipFill>
          <a:blip r:embed="rId6"/>
          <a:stretch>
            <a:fillRect/>
          </a:stretch>
        </p:blipFill>
        <p:spPr>
          <a:xfrm>
            <a:off x="5785575" y="166329"/>
            <a:ext cx="1818197" cy="675331"/>
          </a:xfrm>
          <a:prstGeom prst="rect">
            <a:avLst/>
          </a:prstGeom>
        </p:spPr>
      </p:pic>
      <p:sp>
        <p:nvSpPr>
          <p:cNvPr id="2" name="TextBox 1">
            <a:extLst>
              <a:ext uri="{FF2B5EF4-FFF2-40B4-BE49-F238E27FC236}">
                <a16:creationId xmlns:a16="http://schemas.microsoft.com/office/drawing/2014/main" id="{7CEF26A3-95F7-D30F-D4EB-961A0E3D40A1}"/>
              </a:ext>
            </a:extLst>
          </p:cNvPr>
          <p:cNvSpPr txBox="1"/>
          <p:nvPr/>
        </p:nvSpPr>
        <p:spPr>
          <a:xfrm>
            <a:off x="656210" y="2551837"/>
            <a:ext cx="6118661" cy="1200329"/>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Targeted Therapy for Colorectal Cancer</a:t>
            </a:r>
          </a:p>
        </p:txBody>
      </p:sp>
      <p:sp>
        <p:nvSpPr>
          <p:cNvPr id="3" name="Text Placeholder 2">
            <a:extLst>
              <a:ext uri="{FF2B5EF4-FFF2-40B4-BE49-F238E27FC236}">
                <a16:creationId xmlns:a16="http://schemas.microsoft.com/office/drawing/2014/main" id="{B098AA04-41C2-1226-B981-DB9C6F230991}"/>
              </a:ext>
            </a:extLst>
          </p:cNvPr>
          <p:cNvSpPr txBox="1">
            <a:spLocks/>
          </p:cNvSpPr>
          <p:nvPr/>
        </p:nvSpPr>
        <p:spPr>
          <a:xfrm>
            <a:off x="6633557" y="4290666"/>
            <a:ext cx="5054138" cy="107227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latin typeface="Arial" panose="020B0604020202020204" pitchFamily="34" charset="0"/>
                <a:cs typeface="Arial" panose="020B0604020202020204" pitchFamily="34" charset="0"/>
              </a:rPr>
              <a:t>Wells Messersmith, MD</a:t>
            </a:r>
          </a:p>
          <a:p>
            <a:pPr marL="0" indent="0" algn="ctr">
              <a:buNone/>
            </a:pPr>
            <a:r>
              <a:rPr lang="en-US" sz="2000" dirty="0">
                <a:solidFill>
                  <a:srgbClr val="FF0000"/>
                </a:solidFill>
                <a:latin typeface="Arial" panose="020B0604020202020204" pitchFamily="34" charset="0"/>
                <a:cs typeface="Arial" panose="020B0604020202020204" pitchFamily="34" charset="0"/>
              </a:rPr>
              <a:t>Professor and Head, Medical Oncology</a:t>
            </a:r>
          </a:p>
          <a:p>
            <a:pPr marL="0" indent="0" algn="ctr">
              <a:buNone/>
            </a:pPr>
            <a:r>
              <a:rPr lang="en-US" sz="2000" dirty="0">
                <a:solidFill>
                  <a:srgbClr val="FF0000"/>
                </a:solidFill>
                <a:latin typeface="Arial" panose="020B0604020202020204" pitchFamily="34" charset="0"/>
                <a:cs typeface="Arial" panose="020B0604020202020204" pitchFamily="34" charset="0"/>
              </a:rPr>
              <a:t>Chief Medical Officer, Oncology Services</a:t>
            </a:r>
          </a:p>
        </p:txBody>
      </p:sp>
      <p:pic>
        <p:nvPicPr>
          <p:cNvPr id="4" name="Picture 3" descr="A person wearing glasses&#10;&#10;Description automatically generated with low confidence">
            <a:extLst>
              <a:ext uri="{FF2B5EF4-FFF2-40B4-BE49-F238E27FC236}">
                <a16:creationId xmlns:a16="http://schemas.microsoft.com/office/drawing/2014/main" id="{9F57BC0E-2AAA-DA64-F4CB-63DE2005D18B}"/>
              </a:ext>
            </a:extLst>
          </p:cNvPr>
          <p:cNvPicPr>
            <a:picLocks noChangeAspect="1"/>
          </p:cNvPicPr>
          <p:nvPr/>
        </p:nvPicPr>
        <p:blipFill rotWithShape="1">
          <a:blip r:embed="rId7"/>
          <a:srcRect l="16824" r="16124" b="10479"/>
          <a:stretch/>
        </p:blipFill>
        <p:spPr>
          <a:xfrm>
            <a:off x="8196122" y="1618414"/>
            <a:ext cx="1929007" cy="2457391"/>
          </a:xfrm>
          <a:prstGeom prst="rect">
            <a:avLst/>
          </a:prstGeom>
        </p:spPr>
      </p:pic>
    </p:spTree>
    <p:extLst>
      <p:ext uri="{BB962C8B-B14F-4D97-AF65-F5344CB8AC3E}">
        <p14:creationId xmlns:p14="http://schemas.microsoft.com/office/powerpoint/2010/main" val="1114102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3235BFF6-66BB-BA17-FD3A-D84271BABBAB}"/>
              </a:ext>
            </a:extLst>
          </p:cNvPr>
          <p:cNvSpPr txBox="1">
            <a:spLocks/>
          </p:cNvSpPr>
          <p:nvPr/>
        </p:nvSpPr>
        <p:spPr>
          <a:xfrm>
            <a:off x="883722" y="282293"/>
            <a:ext cx="11308278" cy="810169"/>
          </a:xfrm>
          <a:prstGeom prst="rect">
            <a:avLst/>
          </a:prstGeom>
        </p:spPr>
        <p:txBody>
          <a:bodyPr vert="horz" lIns="0" tIns="0" rIns="0" bIns="0" rtlCol="0" anchor="t" anchorCtr="0">
            <a:noAutofit/>
          </a:bodyPr>
          <a:lst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n-GB" sz="2933" b="1" i="0" u="none" strike="noStrike" kern="1200" cap="none" spc="0" normalizeH="0" baseline="0" noProof="0" dirty="0">
                <a:ln>
                  <a:noFill/>
                </a:ln>
                <a:solidFill>
                  <a:srgbClr val="0070C0"/>
                </a:solidFill>
                <a:effectLst/>
                <a:uLnTx/>
                <a:uFillTx/>
                <a:latin typeface="Arial"/>
                <a:ea typeface="+mj-ea"/>
                <a:cs typeface="Arial" pitchFamily="34" charset="0"/>
              </a:rPr>
              <a:t>Targeting BRAF MT mCRC in the 1L setting: BREAKWATER</a:t>
            </a:r>
          </a:p>
        </p:txBody>
      </p:sp>
      <p:sp>
        <p:nvSpPr>
          <p:cNvPr id="34" name="Text Placeholder 4">
            <a:extLst>
              <a:ext uri="{FF2B5EF4-FFF2-40B4-BE49-F238E27FC236}">
                <a16:creationId xmlns:a16="http://schemas.microsoft.com/office/drawing/2014/main" id="{DCECB073-1E32-A2E6-5645-F4CEC8323839}"/>
              </a:ext>
            </a:extLst>
          </p:cNvPr>
          <p:cNvSpPr txBox="1">
            <a:spLocks/>
          </p:cNvSpPr>
          <p:nvPr/>
        </p:nvSpPr>
        <p:spPr>
          <a:xfrm>
            <a:off x="10667084" y="6575707"/>
            <a:ext cx="1577529" cy="180087"/>
          </a:xfrm>
          <a:prstGeom prst="rect">
            <a:avLst/>
          </a:prstGeom>
        </p:spPr>
        <p:txBody>
          <a:bodyPr vert="horz" lIns="0" tIns="0" rIns="0" bIns="0" rtlCol="0" anchor="b" anchorCtr="0">
            <a:noAutofit/>
          </a:bodyPr>
          <a:lstStyle>
            <a:lvl1pPr marL="0" indent="0" algn="l" defTabSz="914354" rtl="0" eaLnBrk="1" latinLnBrk="0" hangingPunct="1">
              <a:lnSpc>
                <a:spcPct val="100000"/>
              </a:lnSpc>
              <a:spcBef>
                <a:spcPts val="0"/>
              </a:spcBef>
              <a:spcAft>
                <a:spcPts val="0"/>
              </a:spcAft>
              <a:buFontTx/>
              <a:buNone/>
              <a:defRPr sz="1000" kern="1200">
                <a:solidFill>
                  <a:srgbClr val="002557"/>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900" kern="1200">
                <a:solidFill>
                  <a:srgbClr val="002557"/>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900" kern="1200">
                <a:solidFill>
                  <a:srgbClr val="002557"/>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900" kern="1200">
                <a:solidFill>
                  <a:srgbClr val="002557"/>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900" kern="1200">
                <a:solidFill>
                  <a:srgbClr val="002557"/>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557"/>
                </a:solidFill>
                <a:effectLst/>
                <a:uLnTx/>
                <a:uFillTx/>
                <a:latin typeface="Arial"/>
                <a:ea typeface="+mn-ea"/>
                <a:cs typeface="Times New Roman" pitchFamily="18" charset="0"/>
              </a:rPr>
              <a:t>Scott Kopetz, MD, PhD </a:t>
            </a:r>
          </a:p>
        </p:txBody>
      </p:sp>
      <p:sp>
        <p:nvSpPr>
          <p:cNvPr id="35" name="Footer Placeholder 1">
            <a:extLst>
              <a:ext uri="{FF2B5EF4-FFF2-40B4-BE49-F238E27FC236}">
                <a16:creationId xmlns:a16="http://schemas.microsoft.com/office/drawing/2014/main" id="{FA612D9A-F462-9C58-781C-57D6DC0BF7F9}"/>
              </a:ext>
            </a:extLst>
          </p:cNvPr>
          <p:cNvSpPr txBox="1">
            <a:spLocks/>
          </p:cNvSpPr>
          <p:nvPr/>
        </p:nvSpPr>
        <p:spPr>
          <a:xfrm>
            <a:off x="176415" y="5782232"/>
            <a:ext cx="11279434" cy="528837"/>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b="1" dirty="0">
                <a:solidFill>
                  <a:prstClr val="black"/>
                </a:solidFill>
                <a:latin typeface="Arial" panose="020B0604020202020204" pitchFamily="34" charset="0"/>
                <a:cs typeface="Arial" panose="020B0604020202020204" pitchFamily="34" charset="0"/>
              </a:rPr>
              <a:t>Data cutoff: September 5, 2022.</a:t>
            </a:r>
          </a:p>
          <a:p>
            <a:pPr>
              <a:defRPr/>
            </a:pPr>
            <a:r>
              <a:rPr lang="en-US" sz="1000" kern="0" baseline="30000" dirty="0">
                <a:solidFill>
                  <a:prstClr val="black"/>
                </a:solidFill>
                <a:latin typeface="Arial" panose="020B0604020202020204" pitchFamily="34" charset="0"/>
                <a:cs typeface="Arial" panose="020B0604020202020204" pitchFamily="34" charset="0"/>
              </a:rPr>
              <a:t>a</a:t>
            </a:r>
            <a:r>
              <a:rPr lang="en-US" sz="1000" kern="0" dirty="0">
                <a:solidFill>
                  <a:prstClr val="black"/>
                </a:solidFill>
                <a:latin typeface="Arial" panose="020B0604020202020204" pitchFamily="34" charset="0"/>
                <a:cs typeface="Arial" panose="020B0604020202020204" pitchFamily="34" charset="0"/>
              </a:rPr>
              <a:t>Unless patient ineligible to receive immune checkpoint inhibitors due to pre-existing medical condition. </a:t>
            </a:r>
            <a:endParaRPr lang="en-US" sz="1000" b="1" dirty="0">
              <a:solidFill>
                <a:prstClr val="black"/>
              </a:solidFill>
              <a:latin typeface="Arial" panose="020B0604020202020204" pitchFamily="34" charset="0"/>
              <a:cs typeface="Arial" panose="020B0604020202020204" pitchFamily="34" charset="0"/>
            </a:endParaRPr>
          </a:p>
          <a:p>
            <a:pPr>
              <a:defRPr/>
            </a:pPr>
            <a:r>
              <a:rPr lang="en-US" sz="1000" dirty="0">
                <a:solidFill>
                  <a:prstClr val="black"/>
                </a:solidFill>
                <a:latin typeface="Arial" panose="020B0604020202020204" pitchFamily="34" charset="0"/>
                <a:cs typeface="Arial" panose="020B0604020202020204" pitchFamily="34" charset="0"/>
              </a:rPr>
              <a:t>BICR, blinded independent central review; </a:t>
            </a:r>
            <a:r>
              <a:rPr lang="en-US" sz="1000" dirty="0">
                <a:solidFill>
                  <a:prstClr val="black"/>
                </a:solidFill>
                <a:latin typeface="Arial" panose="020B0604020202020204"/>
              </a:rPr>
              <a:t>BM, bone marrow; DLT, dose-limiting toxicity; dMMR, deficient mismatch repair; EC, encorafenib + cetuximab; MSI-H, microsatellite instability-high; PK, pharmacokinetic; Q2W, every 2 weeks; QD, once daily; SLI, safety lead-in; SOC, standard of care.</a:t>
            </a:r>
            <a:endParaRPr lang="en-US" sz="1000" b="1" dirty="0">
              <a:solidFill>
                <a:prstClr val="black"/>
              </a:solidFill>
              <a:latin typeface="Arial" panose="020B0604020202020204" pitchFamily="34" charset="0"/>
              <a:cs typeface="Arial" panose="020B0604020202020204" pitchFamily="34" charset="0"/>
            </a:endParaRPr>
          </a:p>
        </p:txBody>
      </p:sp>
      <p:sp>
        <p:nvSpPr>
          <p:cNvPr id="36" name="TextBox 43">
            <a:extLst>
              <a:ext uri="{FF2B5EF4-FFF2-40B4-BE49-F238E27FC236}">
                <a16:creationId xmlns:a16="http://schemas.microsoft.com/office/drawing/2014/main" id="{F1A5D8CD-ED93-F972-6448-F3B6FE51DBAD}"/>
              </a:ext>
            </a:extLst>
          </p:cNvPr>
          <p:cNvSpPr txBox="1"/>
          <p:nvPr/>
        </p:nvSpPr>
        <p:spPr>
          <a:xfrm>
            <a:off x="830191" y="1734439"/>
            <a:ext cx="5706348" cy="492443"/>
          </a:xfrm>
          <a:prstGeom prst="rect">
            <a:avLst/>
          </a:prstGeom>
          <a:noFill/>
        </p:spPr>
        <p:txBody>
          <a:bodyPr wrap="square" rtlCol="0">
            <a:spAutoFit/>
          </a:bodyPr>
          <a:lstStyle/>
          <a:p>
            <a:pPr algn="ctr">
              <a:defRPr/>
            </a:pPr>
            <a:r>
              <a:rPr lang="en-US" sz="1400" b="1" u="sng" kern="0" dirty="0">
                <a:solidFill>
                  <a:prstClr val="black"/>
                </a:solidFill>
                <a:latin typeface="Arial" panose="020B0604020202020204" pitchFamily="34" charset="0"/>
                <a:cs typeface="Arial" panose="020B0604020202020204" pitchFamily="34" charset="0"/>
              </a:rPr>
              <a:t>Safety Lead-In</a:t>
            </a:r>
            <a:r>
              <a:rPr lang="en-US" sz="1400" kern="0" dirty="0">
                <a:solidFill>
                  <a:prstClr val="black"/>
                </a:solidFill>
                <a:latin typeface="Arial" panose="020B0604020202020204" pitchFamily="34" charset="0"/>
                <a:cs typeface="Arial" panose="020B0604020202020204" pitchFamily="34" charset="0"/>
              </a:rPr>
              <a:t> </a:t>
            </a:r>
            <a:br>
              <a:rPr lang="en-US" sz="1400" kern="0" dirty="0">
                <a:solidFill>
                  <a:prstClr val="black"/>
                </a:solidFill>
                <a:latin typeface="Arial" panose="020B0604020202020204" pitchFamily="34" charset="0"/>
                <a:cs typeface="Arial" panose="020B0604020202020204" pitchFamily="34" charset="0"/>
              </a:rPr>
            </a:br>
            <a:r>
              <a:rPr lang="en-GB" sz="1200" dirty="0">
                <a:solidFill>
                  <a:prstClr val="black"/>
                </a:solidFill>
                <a:latin typeface="Arial" panose="020B0604020202020204" pitchFamily="34" charset="0"/>
                <a:cs typeface="Arial" panose="020B0604020202020204" pitchFamily="34" charset="0"/>
              </a:rPr>
              <a:t>Participants who have received </a:t>
            </a:r>
            <a:r>
              <a:rPr lang="en-US" sz="1200" dirty="0">
                <a:solidFill>
                  <a:prstClr val="black"/>
                </a:solidFill>
                <a:latin typeface="Arial" panose="020B0604020202020204" pitchFamily="34" charset="0"/>
                <a:cs typeface="Arial" panose="020B0604020202020204" pitchFamily="34" charset="0"/>
              </a:rPr>
              <a:t>≤</a:t>
            </a:r>
            <a:r>
              <a:rPr lang="en-GB" sz="1200" dirty="0">
                <a:solidFill>
                  <a:prstClr val="black"/>
                </a:solidFill>
                <a:latin typeface="Arial" panose="020B0604020202020204" pitchFamily="34" charset="0"/>
                <a:cs typeface="Arial" panose="020B0604020202020204" pitchFamily="34" charset="0"/>
              </a:rPr>
              <a:t>1 prior treatment for mCRC</a:t>
            </a:r>
            <a:r>
              <a:rPr lang="en-US" sz="1200" b="1" u="sng" kern="0" dirty="0">
                <a:solidFill>
                  <a:prstClr val="black"/>
                </a:solidFill>
                <a:latin typeface="Arial" panose="020B0604020202020204" pitchFamily="34" charset="0"/>
                <a:cs typeface="Arial" panose="020B0604020202020204" pitchFamily="34" charset="0"/>
              </a:rPr>
              <a:t> </a:t>
            </a:r>
            <a:endParaRPr lang="en-US" sz="1400" b="1" u="sng" kern="0" dirty="0">
              <a:solidFill>
                <a:prstClr val="black"/>
              </a:solidFill>
              <a:latin typeface="Arial" panose="020B0604020202020204" pitchFamily="34" charset="0"/>
              <a:cs typeface="Arial" panose="020B0604020202020204" pitchFamily="34" charset="0"/>
            </a:endParaRPr>
          </a:p>
        </p:txBody>
      </p:sp>
      <p:sp>
        <p:nvSpPr>
          <p:cNvPr id="37" name="TextBox 5">
            <a:extLst>
              <a:ext uri="{FF2B5EF4-FFF2-40B4-BE49-F238E27FC236}">
                <a16:creationId xmlns:a16="http://schemas.microsoft.com/office/drawing/2014/main" id="{8A891BF1-8217-5590-3A42-B15E523C9FEE}"/>
              </a:ext>
            </a:extLst>
          </p:cNvPr>
          <p:cNvSpPr txBox="1"/>
          <p:nvPr/>
        </p:nvSpPr>
        <p:spPr>
          <a:xfrm>
            <a:off x="378026" y="2205141"/>
            <a:ext cx="3251255" cy="822960"/>
          </a:xfrm>
          <a:prstGeom prst="rect">
            <a:avLst/>
          </a:prstGeom>
          <a:solidFill>
            <a:srgbClr val="1C2631">
              <a:lumMod val="75000"/>
            </a:srgbClr>
          </a:solidFill>
          <a:ln>
            <a:noFill/>
          </a:ln>
        </p:spPr>
        <p:txBody>
          <a:bodyPr wrap="square" lIns="51442" tIns="25721" rIns="51442" bIns="25721" rtlCol="0" anchor="ctr">
            <a:noAutofit/>
          </a:bodyPr>
          <a:lstStyle/>
          <a:p>
            <a:pPr marL="0" marR="0" lvl="0" indent="0" algn="ctr" defTabSz="685783" eaLnBrk="1" fontAlgn="auto" latinLnBrk="0" hangingPunct="1">
              <a:lnSpc>
                <a:spcPct val="95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Cohort 1 (n=30)</a:t>
            </a:r>
          </a:p>
          <a:p>
            <a:pPr marL="0" marR="0" lvl="0" indent="0" algn="ctr" defTabSz="685783" eaLnBrk="1" fontAlgn="auto" latinLnBrk="0" hangingPunct="1">
              <a:lnSpc>
                <a:spcPct val="95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Encorafenib 300 mg QD </a:t>
            </a:r>
            <a:b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cetuximab 500 mg/m</a:t>
            </a:r>
            <a:r>
              <a:rPr kumimoji="0" lang="en-US" sz="12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2 </a:t>
            </a:r>
            <a: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Q2W</a:t>
            </a:r>
            <a:b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FOLFIRI Q2W in 28-day cycles</a:t>
            </a:r>
            <a:endParaRPr kumimoji="0" lang="en-US" sz="9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8" name="TextBox 5">
            <a:extLst>
              <a:ext uri="{FF2B5EF4-FFF2-40B4-BE49-F238E27FC236}">
                <a16:creationId xmlns:a16="http://schemas.microsoft.com/office/drawing/2014/main" id="{CB4C119C-23B2-B1F4-7743-191074B49F66}"/>
              </a:ext>
            </a:extLst>
          </p:cNvPr>
          <p:cNvSpPr txBox="1"/>
          <p:nvPr/>
        </p:nvSpPr>
        <p:spPr>
          <a:xfrm>
            <a:off x="378026" y="3092011"/>
            <a:ext cx="3251255" cy="822960"/>
          </a:xfrm>
          <a:prstGeom prst="rect">
            <a:avLst/>
          </a:prstGeom>
          <a:solidFill>
            <a:srgbClr val="333333"/>
          </a:solidFill>
          <a:ln>
            <a:noFill/>
          </a:ln>
        </p:spPr>
        <p:txBody>
          <a:bodyPr wrap="square" lIns="51442" tIns="25721" rIns="51442" bIns="25721" rtlCol="0" anchor="ctr">
            <a:noAutofit/>
          </a:bodyPr>
          <a:lstStyle/>
          <a:p>
            <a:pPr marL="0" marR="0" lvl="0" indent="0" algn="ctr" defTabSz="685783" eaLnBrk="1" fontAlgn="auto" latinLnBrk="0" hangingPunct="1">
              <a:lnSpc>
                <a:spcPct val="95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Cohort 2 (n=27)</a:t>
            </a:r>
          </a:p>
          <a:p>
            <a:pPr marL="0" marR="0" lvl="0" indent="0" algn="ctr" defTabSz="685783" eaLnBrk="1" fontAlgn="auto" latinLnBrk="0" hangingPunct="1">
              <a:lnSpc>
                <a:spcPct val="95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Encorafenib 300 mg QD </a:t>
            </a:r>
            <a:b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cetuximab 500 mg/m</a:t>
            </a:r>
            <a:r>
              <a:rPr kumimoji="0" lang="en-US" sz="1200" b="0" i="0" u="none" strike="noStrike" kern="0" cap="none" spc="0" normalizeH="0" baseline="30000" noProof="0" dirty="0">
                <a:ln>
                  <a:noFill/>
                </a:ln>
                <a:solidFill>
                  <a:prstClr val="white"/>
                </a:solidFill>
                <a:effectLst/>
                <a:uLnTx/>
                <a:uFillTx/>
                <a:latin typeface="Arial" panose="020B0604020202020204" pitchFamily="34" charset="0"/>
                <a:cs typeface="Arial" panose="020B0604020202020204" pitchFamily="34" charset="0"/>
              </a:rPr>
              <a:t>2 </a:t>
            </a:r>
            <a: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Q2W</a:t>
            </a:r>
            <a:b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mFOLFOX6 Q2W in 28-day cycles</a:t>
            </a:r>
            <a:endParaRPr kumimoji="0" lang="en-US" sz="9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998AA4EC-1F1B-19AE-C7C2-2D346E742385}"/>
              </a:ext>
            </a:extLst>
          </p:cNvPr>
          <p:cNvSpPr/>
          <p:nvPr/>
        </p:nvSpPr>
        <p:spPr>
          <a:xfrm>
            <a:off x="304602" y="1755008"/>
            <a:ext cx="6444629" cy="3587554"/>
          </a:xfrm>
          <a:prstGeom prst="rect">
            <a:avLst/>
          </a:prstGeom>
          <a:noFill/>
          <a:ln w="25400" cap="flat" cmpd="sng" algn="ctr">
            <a:solidFill>
              <a:srgbClr val="413C3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graphicFrame>
        <p:nvGraphicFramePr>
          <p:cNvPr id="40" name="Table 6">
            <a:extLst>
              <a:ext uri="{FF2B5EF4-FFF2-40B4-BE49-F238E27FC236}">
                <a16:creationId xmlns:a16="http://schemas.microsoft.com/office/drawing/2014/main" id="{B4D17E5E-F895-292F-BCEA-E3C0EDAC9384}"/>
              </a:ext>
            </a:extLst>
          </p:cNvPr>
          <p:cNvGraphicFramePr>
            <a:graphicFrameLocks noGrp="1"/>
          </p:cNvGraphicFramePr>
          <p:nvPr/>
        </p:nvGraphicFramePr>
        <p:xfrm>
          <a:off x="378027" y="3956797"/>
          <a:ext cx="6326334" cy="1312164"/>
        </p:xfrm>
        <a:graphic>
          <a:graphicData uri="http://schemas.openxmlformats.org/drawingml/2006/table">
            <a:tbl>
              <a:tblPr firstRow="1" bandRow="1"/>
              <a:tblGrid>
                <a:gridCol w="3287459">
                  <a:extLst>
                    <a:ext uri="{9D8B030D-6E8A-4147-A177-3AD203B41FA5}">
                      <a16:colId xmlns:a16="http://schemas.microsoft.com/office/drawing/2014/main" val="1400955081"/>
                    </a:ext>
                  </a:extLst>
                </a:gridCol>
                <a:gridCol w="3038875">
                  <a:extLst>
                    <a:ext uri="{9D8B030D-6E8A-4147-A177-3AD203B41FA5}">
                      <a16:colId xmlns:a16="http://schemas.microsoft.com/office/drawing/2014/main" val="4155740679"/>
                    </a:ext>
                  </a:extLst>
                </a:gridCol>
              </a:tblGrid>
              <a:tr h="23683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95000"/>
                        </a:lnSpc>
                      </a:pPr>
                      <a:r>
                        <a:rPr lang="en-US" sz="1200" u="sng" dirty="0">
                          <a:solidFill>
                            <a:schemeClr val="tx1"/>
                          </a:solidFill>
                          <a:latin typeface="Arial" panose="020B0604020202020204" pitchFamily="34" charset="0"/>
                          <a:cs typeface="Arial" panose="020B0604020202020204" pitchFamily="34" charset="0"/>
                        </a:rPr>
                        <a:t>Inclusion Criteria</a:t>
                      </a:r>
                    </a:p>
                  </a:txBody>
                  <a:tcPr marL="27432" marR="18288" anchor="ctr">
                    <a:lnL w="12700" cap="flat" cmpd="sng" algn="ctr">
                      <a:solidFill>
                        <a:srgbClr val="413C38"/>
                      </a:solidFill>
                      <a:prstDash val="solid"/>
                      <a:round/>
                      <a:headEnd type="none" w="med" len="med"/>
                      <a:tailEnd type="none" w="med" len="med"/>
                    </a:lnL>
                    <a:lnR w="12700" cap="flat" cmpd="sng" algn="ctr">
                      <a:solidFill>
                        <a:srgbClr val="413C38"/>
                      </a:solidFill>
                      <a:prstDash val="solid"/>
                      <a:round/>
                      <a:headEnd type="none" w="med" len="med"/>
                      <a:tailEnd type="none" w="med" len="med"/>
                    </a:lnR>
                    <a:lnT w="12700" cap="flat" cmpd="sng" algn="ctr">
                      <a:solidFill>
                        <a:srgbClr val="413C38"/>
                      </a:solidFill>
                      <a:prstDash val="solid"/>
                      <a:round/>
                      <a:headEnd type="none" w="med" len="med"/>
                      <a:tailEnd type="none" w="med" len="med"/>
                    </a:lnT>
                    <a:lnB w="12700" cap="flat" cmpd="sng" algn="ctr">
                      <a:solidFill>
                        <a:srgbClr val="413C38"/>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95000"/>
                        </a:lnSpc>
                      </a:pPr>
                      <a:r>
                        <a:rPr lang="en-US" sz="1200" u="sng" dirty="0">
                          <a:solidFill>
                            <a:schemeClr val="tx1"/>
                          </a:solidFill>
                          <a:latin typeface="Arial" panose="020B0604020202020204" pitchFamily="34" charset="0"/>
                          <a:cs typeface="Arial" panose="020B0604020202020204" pitchFamily="34" charset="0"/>
                        </a:rPr>
                        <a:t>Exclusion Criteria</a:t>
                      </a:r>
                    </a:p>
                  </a:txBody>
                  <a:tcPr anchor="ctr">
                    <a:lnL w="12700" cap="flat" cmpd="sng" algn="ctr">
                      <a:solidFill>
                        <a:srgbClr val="413C38"/>
                      </a:solidFill>
                      <a:prstDash val="solid"/>
                      <a:round/>
                      <a:headEnd type="none" w="med" len="med"/>
                      <a:tailEnd type="none" w="med" len="med"/>
                    </a:lnL>
                    <a:lnR w="12700" cap="flat" cmpd="sng" algn="ctr">
                      <a:solidFill>
                        <a:srgbClr val="413C38"/>
                      </a:solidFill>
                      <a:prstDash val="solid"/>
                      <a:round/>
                      <a:headEnd type="none" w="med" len="med"/>
                      <a:tailEnd type="none" w="med" len="med"/>
                    </a:lnR>
                    <a:lnT w="12700" cap="flat" cmpd="sng" algn="ctr">
                      <a:solidFill>
                        <a:srgbClr val="413C38"/>
                      </a:solidFill>
                      <a:prstDash val="solid"/>
                      <a:round/>
                      <a:headEnd type="none" w="med" len="med"/>
                      <a:tailEnd type="none" w="med" len="med"/>
                    </a:lnT>
                    <a:lnB w="12700" cap="flat" cmpd="sng" algn="ctr">
                      <a:solidFill>
                        <a:srgbClr val="413C38"/>
                      </a:solid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extLst>
                  <a:ext uri="{0D108BD9-81ED-4DB2-BD59-A6C34878D82A}">
                    <a16:rowId xmlns:a16="http://schemas.microsoft.com/office/drawing/2014/main" val="3378670822"/>
                  </a:ext>
                </a:extLst>
              </a:tr>
              <a:tr h="93178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71450" indent="-114300">
                        <a:lnSpc>
                          <a:spcPct val="95000"/>
                        </a:lnSpc>
                        <a:buFont typeface="Arial" panose="020B0604020202020204" pitchFamily="34" charset="0"/>
                        <a:buChar char="•"/>
                      </a:pPr>
                      <a:r>
                        <a:rPr lang="en-US" sz="1100" i="0" dirty="0">
                          <a:solidFill>
                            <a:schemeClr val="tx1"/>
                          </a:solidFill>
                          <a:latin typeface="Arial" panose="020B0604020202020204" pitchFamily="34" charset="0"/>
                          <a:cs typeface="Arial" panose="020B0604020202020204" pitchFamily="34" charset="0"/>
                        </a:rPr>
                        <a:t>BRAF</a:t>
                      </a:r>
                      <a:r>
                        <a:rPr lang="en-US" sz="1100" i="1" dirty="0">
                          <a:solidFill>
                            <a:schemeClr val="tx1"/>
                          </a:solidFill>
                          <a:latin typeface="Arial" panose="020B0604020202020204" pitchFamily="34" charset="0"/>
                          <a:cs typeface="Arial" panose="020B0604020202020204" pitchFamily="34" charset="0"/>
                        </a:rPr>
                        <a:t> </a:t>
                      </a:r>
                      <a:r>
                        <a:rPr lang="en-US" sz="1100" baseline="0" dirty="0">
                          <a:solidFill>
                            <a:schemeClr val="tx1"/>
                          </a:solidFill>
                          <a:latin typeface="Arial" panose="020B0604020202020204" pitchFamily="34" charset="0"/>
                          <a:cs typeface="Arial" panose="020B0604020202020204" pitchFamily="34" charset="0"/>
                        </a:rPr>
                        <a:t>V600E-mutant</a:t>
                      </a:r>
                      <a:r>
                        <a:rPr lang="en-US" sz="1100" dirty="0">
                          <a:solidFill>
                            <a:schemeClr val="tx1"/>
                          </a:solidFill>
                          <a:latin typeface="Arial" panose="020B0604020202020204" pitchFamily="34" charset="0"/>
                          <a:cs typeface="Arial" panose="020B0604020202020204" pitchFamily="34" charset="0"/>
                        </a:rPr>
                        <a:t> mCRC (blood or tumor tissue)</a:t>
                      </a:r>
                    </a:p>
                    <a:p>
                      <a:pPr marL="171450" indent="-114300">
                        <a:lnSpc>
                          <a:spcPct val="95000"/>
                        </a:lnSpc>
                        <a:buFont typeface="Arial" panose="020B0604020202020204" pitchFamily="34" charset="0"/>
                        <a:buChar char="•"/>
                      </a:pPr>
                      <a:r>
                        <a:rPr lang="en-US" sz="1100" dirty="0">
                          <a:solidFill>
                            <a:schemeClr val="tx1"/>
                          </a:solidFill>
                          <a:latin typeface="Arial" panose="020B0604020202020204" pitchFamily="34" charset="0"/>
                          <a:cs typeface="Arial" panose="020B0604020202020204" pitchFamily="34" charset="0"/>
                        </a:rPr>
                        <a:t> ≤1 prior systemic treatment for mCRC</a:t>
                      </a:r>
                    </a:p>
                    <a:p>
                      <a:pPr marL="171450" indent="-114300">
                        <a:lnSpc>
                          <a:spcPct val="95000"/>
                        </a:lnSpc>
                        <a:buFont typeface="Arial" panose="020B0604020202020204" pitchFamily="34" charset="0"/>
                        <a:buChar char="•"/>
                      </a:pPr>
                      <a:r>
                        <a:rPr lang="en-US" sz="1100" dirty="0">
                          <a:solidFill>
                            <a:schemeClr val="tx1"/>
                          </a:solidFill>
                          <a:latin typeface="Arial" panose="020B0604020202020204" pitchFamily="34" charset="0"/>
                          <a:cs typeface="Arial" panose="020B0604020202020204" pitchFamily="34" charset="0"/>
                        </a:rPr>
                        <a:t>Evaluable disease (RECIST 1.1)</a:t>
                      </a:r>
                    </a:p>
                    <a:p>
                      <a:pPr marL="171450" indent="-114300">
                        <a:lnSpc>
                          <a:spcPct val="95000"/>
                        </a:lnSpc>
                        <a:buFont typeface="Arial" panose="020B0604020202020204" pitchFamily="34" charset="0"/>
                        <a:buChar char="•"/>
                      </a:pPr>
                      <a:r>
                        <a:rPr lang="en-US" sz="1100" dirty="0">
                          <a:solidFill>
                            <a:schemeClr val="tx1"/>
                          </a:solidFill>
                          <a:latin typeface="Arial" panose="020B0604020202020204" pitchFamily="34" charset="0"/>
                          <a:cs typeface="Arial" panose="020B0604020202020204" pitchFamily="34" charset="0"/>
                        </a:rPr>
                        <a:t>ECOG PS 0 or 1</a:t>
                      </a:r>
                    </a:p>
                    <a:p>
                      <a:pPr marL="171450" indent="-114300">
                        <a:lnSpc>
                          <a:spcPct val="95000"/>
                        </a:lnSpc>
                        <a:buFont typeface="Arial" panose="020B0604020202020204" pitchFamily="34" charset="0"/>
                        <a:buChar char="•"/>
                      </a:pPr>
                      <a:r>
                        <a:rPr lang="en-US" sz="1100" dirty="0">
                          <a:solidFill>
                            <a:schemeClr val="tx1"/>
                          </a:solidFill>
                          <a:latin typeface="Arial" panose="020B0604020202020204" pitchFamily="34" charset="0"/>
                          <a:cs typeface="Arial" panose="020B0604020202020204" pitchFamily="34" charset="0"/>
                        </a:rPr>
                        <a:t>Adequate BM, hepatic, and renal function</a:t>
                      </a:r>
                    </a:p>
                  </a:txBody>
                  <a:tcPr marL="27432" marR="18288">
                    <a:lnL w="12700" cap="flat" cmpd="sng" algn="ctr">
                      <a:solidFill>
                        <a:srgbClr val="413C38"/>
                      </a:solidFill>
                      <a:prstDash val="solid"/>
                      <a:round/>
                      <a:headEnd type="none" w="med" len="med"/>
                      <a:tailEnd type="none" w="med" len="med"/>
                    </a:lnL>
                    <a:lnR w="12700" cap="flat" cmpd="sng" algn="ctr">
                      <a:solidFill>
                        <a:srgbClr val="413C38"/>
                      </a:solidFill>
                      <a:prstDash val="solid"/>
                      <a:round/>
                      <a:headEnd type="none" w="med" len="med"/>
                      <a:tailEnd type="none" w="med" len="med"/>
                    </a:lnR>
                    <a:lnT w="12700" cap="flat" cmpd="sng" algn="ctr">
                      <a:solidFill>
                        <a:srgbClr val="413C38"/>
                      </a:solidFill>
                      <a:prstDash val="solid"/>
                      <a:round/>
                      <a:headEnd type="none" w="med" len="med"/>
                      <a:tailEnd type="none" w="med" len="med"/>
                    </a:lnT>
                    <a:lnB w="12700" cap="flat" cmpd="sng" algn="ctr">
                      <a:solidFill>
                        <a:srgbClr val="413C3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71450" indent="-114300" defTabSz="457200">
                        <a:lnSpc>
                          <a:spcPct val="95000"/>
                        </a:lnSpc>
                        <a:buFont typeface="Arial" panose="020B0604020202020204" pitchFamily="34" charset="0"/>
                        <a:buChar char="•"/>
                        <a:defRPr/>
                      </a:pPr>
                      <a:r>
                        <a:rPr lang="en-US" sz="1100" kern="0" dirty="0">
                          <a:solidFill>
                            <a:schemeClr val="tx1"/>
                          </a:solidFill>
                          <a:latin typeface="Arial" panose="020B0604020202020204" pitchFamily="34" charset="0"/>
                          <a:cs typeface="Arial" panose="020B0604020202020204" pitchFamily="34" charset="0"/>
                        </a:rPr>
                        <a:t>Prior treatment with BRAF or EGFR inhibitors or both oxaliplatin and irinotecan</a:t>
                      </a:r>
                    </a:p>
                    <a:p>
                      <a:pPr marL="171450" indent="-114300" defTabSz="457200">
                        <a:lnSpc>
                          <a:spcPct val="95000"/>
                        </a:lnSpc>
                        <a:buFont typeface="Arial" panose="020B0604020202020204" pitchFamily="34" charset="0"/>
                        <a:buChar char="•"/>
                        <a:defRPr/>
                      </a:pPr>
                      <a:r>
                        <a:rPr lang="en-US" sz="1100" kern="0" dirty="0">
                          <a:solidFill>
                            <a:schemeClr val="tx1"/>
                          </a:solidFill>
                          <a:latin typeface="Arial" panose="020B0604020202020204" pitchFamily="34" charset="0"/>
                          <a:cs typeface="Arial" panose="020B0604020202020204" pitchFamily="34" charset="0"/>
                        </a:rPr>
                        <a:t>Symptomatic brain metastases</a:t>
                      </a:r>
                    </a:p>
                    <a:p>
                      <a:pPr marL="171450" indent="-114300" defTabSz="457200">
                        <a:lnSpc>
                          <a:spcPct val="95000"/>
                        </a:lnSpc>
                        <a:buFont typeface="Arial" panose="020B0604020202020204" pitchFamily="34" charset="0"/>
                        <a:buChar char="•"/>
                        <a:defRPr/>
                      </a:pPr>
                      <a:r>
                        <a:rPr lang="en-US" sz="1100" kern="0" dirty="0">
                          <a:solidFill>
                            <a:schemeClr val="tx1"/>
                          </a:solidFill>
                          <a:latin typeface="Arial" panose="020B0604020202020204" pitchFamily="34" charset="0"/>
                          <a:cs typeface="Arial" panose="020B0604020202020204" pitchFamily="34" charset="0"/>
                        </a:rPr>
                        <a:t>MSI-H or dMMR tumors</a:t>
                      </a:r>
                      <a:r>
                        <a:rPr lang="en-US" sz="1100" kern="0" baseline="30000" dirty="0">
                          <a:solidFill>
                            <a:schemeClr val="tx1"/>
                          </a:solidFill>
                          <a:latin typeface="Arial" panose="020B0604020202020204" pitchFamily="34" charset="0"/>
                          <a:cs typeface="Arial" panose="020B0604020202020204" pitchFamily="34" charset="0"/>
                        </a:rPr>
                        <a:t>a</a:t>
                      </a:r>
                    </a:p>
                  </a:txBody>
                  <a:tcPr marL="45720" marR="45720">
                    <a:lnL w="12700" cap="flat" cmpd="sng" algn="ctr">
                      <a:solidFill>
                        <a:srgbClr val="413C38"/>
                      </a:solidFill>
                      <a:prstDash val="solid"/>
                      <a:round/>
                      <a:headEnd type="none" w="med" len="med"/>
                      <a:tailEnd type="none" w="med" len="med"/>
                    </a:lnL>
                    <a:lnR w="12700" cap="flat" cmpd="sng" algn="ctr">
                      <a:solidFill>
                        <a:srgbClr val="413C38"/>
                      </a:solidFill>
                      <a:prstDash val="solid"/>
                      <a:round/>
                      <a:headEnd type="none" w="med" len="med"/>
                      <a:tailEnd type="none" w="med" len="med"/>
                    </a:lnR>
                    <a:lnT w="12700" cap="flat" cmpd="sng" algn="ctr">
                      <a:solidFill>
                        <a:srgbClr val="413C38"/>
                      </a:solidFill>
                      <a:prstDash val="solid"/>
                      <a:round/>
                      <a:headEnd type="none" w="med" len="med"/>
                      <a:tailEnd type="none" w="med" len="med"/>
                    </a:lnT>
                    <a:lnB w="12700" cap="flat" cmpd="sng" algn="ctr">
                      <a:solidFill>
                        <a:srgbClr val="413C38"/>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43981597"/>
                  </a:ext>
                </a:extLst>
              </a:tr>
            </a:tbl>
          </a:graphicData>
        </a:graphic>
      </p:graphicFrame>
      <p:graphicFrame>
        <p:nvGraphicFramePr>
          <p:cNvPr id="41" name="Table 40">
            <a:extLst>
              <a:ext uri="{FF2B5EF4-FFF2-40B4-BE49-F238E27FC236}">
                <a16:creationId xmlns:a16="http://schemas.microsoft.com/office/drawing/2014/main" id="{80F1AAEF-BB4B-5A01-93E4-9625D5AA0450}"/>
              </a:ext>
            </a:extLst>
          </p:cNvPr>
          <p:cNvGraphicFramePr>
            <a:graphicFrameLocks noGrp="1"/>
          </p:cNvGraphicFramePr>
          <p:nvPr/>
        </p:nvGraphicFramePr>
        <p:xfrm>
          <a:off x="3674151" y="2205143"/>
          <a:ext cx="3030210" cy="1712296"/>
        </p:xfrm>
        <a:graphic>
          <a:graphicData uri="http://schemas.openxmlformats.org/drawingml/2006/table">
            <a:tbl>
              <a:tblPr firstRow="1" bandRow="1"/>
              <a:tblGrid>
                <a:gridCol w="3030210">
                  <a:extLst>
                    <a:ext uri="{9D8B030D-6E8A-4147-A177-3AD203B41FA5}">
                      <a16:colId xmlns:a16="http://schemas.microsoft.com/office/drawing/2014/main" val="1400955081"/>
                    </a:ext>
                  </a:extLst>
                </a:gridCol>
              </a:tblGrid>
              <a:tr h="246356">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100000"/>
                        </a:lnSpc>
                      </a:pPr>
                      <a:r>
                        <a:rPr lang="en-US" sz="1200" u="sng" dirty="0">
                          <a:solidFill>
                            <a:schemeClr val="tx1"/>
                          </a:solidFill>
                          <a:latin typeface="Arial" panose="020B0604020202020204" pitchFamily="34" charset="0"/>
                          <a:cs typeface="Arial" panose="020B0604020202020204" pitchFamily="34" charset="0"/>
                        </a:rPr>
                        <a:t>Primary Endpoint</a:t>
                      </a: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C2631">
                        <a:lumMod val="40000"/>
                        <a:lumOff val="60000"/>
                      </a:srgbClr>
                    </a:solidFill>
                  </a:tcPr>
                </a:tc>
                <a:extLst>
                  <a:ext uri="{0D108BD9-81ED-4DB2-BD59-A6C34878D82A}">
                    <a16:rowId xmlns:a16="http://schemas.microsoft.com/office/drawing/2014/main" val="3378670822"/>
                  </a:ext>
                </a:extLst>
              </a:tr>
              <a:tr h="23315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4300" indent="-114300">
                        <a:lnSpc>
                          <a:spcPct val="100000"/>
                        </a:lnSpc>
                        <a:buFont typeface="Arial" panose="020B0604020202020204" pitchFamily="34" charset="0"/>
                        <a:buChar char="•"/>
                      </a:pPr>
                      <a:r>
                        <a:rPr lang="en-US" sz="1100" dirty="0">
                          <a:solidFill>
                            <a:schemeClr val="tx1"/>
                          </a:solidFill>
                          <a:latin typeface="Arial" panose="020B0604020202020204" pitchFamily="34" charset="0"/>
                          <a:cs typeface="Arial" panose="020B0604020202020204" pitchFamily="34" charset="0"/>
                        </a:rPr>
                        <a:t>Safety (frequency of DLTs)</a:t>
                      </a:r>
                    </a:p>
                  </a:txBody>
                  <a:tcPr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C2631">
                        <a:lumMod val="40000"/>
                        <a:lumOff val="60000"/>
                      </a:srgbClr>
                    </a:solidFill>
                  </a:tcPr>
                </a:tc>
                <a:extLst>
                  <a:ext uri="{0D108BD9-81ED-4DB2-BD59-A6C34878D82A}">
                    <a16:rowId xmlns:a16="http://schemas.microsoft.com/office/drawing/2014/main" val="1543981597"/>
                  </a:ext>
                </a:extLst>
              </a:tr>
              <a:tr h="2463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ctr" defTabSz="914400" rtl="0" eaLnBrk="1" latinLnBrk="0" hangingPunct="1">
                        <a:lnSpc>
                          <a:spcPct val="100000"/>
                        </a:lnSpc>
                        <a:buFont typeface="Arial" panose="020B0604020202020204" pitchFamily="34" charset="0"/>
                        <a:buNone/>
                      </a:pPr>
                      <a:r>
                        <a:rPr lang="en-US" sz="1200" b="1" u="sng" kern="1200" dirty="0">
                          <a:solidFill>
                            <a:schemeClr val="tx1"/>
                          </a:solidFill>
                          <a:latin typeface="Arial" panose="020B0604020202020204" pitchFamily="34" charset="0"/>
                          <a:ea typeface="+mn-ea"/>
                          <a:cs typeface="Arial" panose="020B0604020202020204" pitchFamily="34" charset="0"/>
                        </a:rPr>
                        <a:t>Secondary Endpoints</a:t>
                      </a:r>
                    </a:p>
                  </a:txBody>
                  <a:tcPr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C2631">
                        <a:lumMod val="40000"/>
                        <a:lumOff val="60000"/>
                      </a:srgbClr>
                    </a:solidFill>
                  </a:tcPr>
                </a:tc>
                <a:extLst>
                  <a:ext uri="{0D108BD9-81ED-4DB2-BD59-A6C34878D82A}">
                    <a16:rowId xmlns:a16="http://schemas.microsoft.com/office/drawing/2014/main" val="3344203271"/>
                  </a:ext>
                </a:extLst>
              </a:tr>
              <a:tr h="98642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4300" indent="-114300" defTabSz="457200">
                        <a:lnSpc>
                          <a:spcPct val="100000"/>
                        </a:lnSpc>
                        <a:buFont typeface="Arial" panose="020B0604020202020204" pitchFamily="34" charset="0"/>
                        <a:buChar char="•"/>
                        <a:defRPr/>
                      </a:pPr>
                      <a:r>
                        <a:rPr lang="en-US" sz="1100" kern="0" dirty="0">
                          <a:solidFill>
                            <a:schemeClr val="tx1"/>
                          </a:solidFill>
                          <a:latin typeface="Arial" panose="020B0604020202020204" pitchFamily="34" charset="0"/>
                          <a:cs typeface="Arial" panose="020B0604020202020204" pitchFamily="34" charset="0"/>
                        </a:rPr>
                        <a:t>Safety (AEs, dose interruptions/</a:t>
                      </a:r>
                      <a:br>
                        <a:rPr lang="en-US" sz="1100" kern="0" dirty="0">
                          <a:solidFill>
                            <a:schemeClr val="tx1"/>
                          </a:solidFill>
                          <a:latin typeface="Arial" panose="020B0604020202020204" pitchFamily="34" charset="0"/>
                          <a:cs typeface="Arial" panose="020B0604020202020204" pitchFamily="34" charset="0"/>
                        </a:rPr>
                      </a:br>
                      <a:r>
                        <a:rPr lang="en-US" sz="1100" kern="0" dirty="0">
                          <a:solidFill>
                            <a:schemeClr val="tx1"/>
                          </a:solidFill>
                          <a:latin typeface="Arial" panose="020B0604020202020204" pitchFamily="34" charset="0"/>
                          <a:cs typeface="Arial" panose="020B0604020202020204" pitchFamily="34" charset="0"/>
                        </a:rPr>
                        <a:t>modifications/discontinuations)</a:t>
                      </a:r>
                    </a:p>
                    <a:p>
                      <a:pPr marL="114300" marR="0" lvl="0" indent="-1143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PKs </a:t>
                      </a:r>
                      <a:endParaRPr lang="en-US" sz="1100" strike="sngStrike" kern="0" dirty="0">
                        <a:solidFill>
                          <a:srgbClr val="FF0000"/>
                        </a:solidFill>
                        <a:latin typeface="Arial" panose="020B0604020202020204" pitchFamily="34" charset="0"/>
                        <a:cs typeface="Arial" panose="020B0604020202020204" pitchFamily="34" charset="0"/>
                      </a:endParaRPr>
                    </a:p>
                    <a:p>
                      <a:pPr marL="114300" marR="0" lvl="0" indent="-1143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Antitumor activity by investigator </a:t>
                      </a:r>
                      <a:br>
                        <a:rPr lang="en-US" sz="1100" kern="0" dirty="0">
                          <a:solidFill>
                            <a:schemeClr val="tx1"/>
                          </a:solidFill>
                          <a:latin typeface="Arial" panose="020B0604020202020204" pitchFamily="34" charset="0"/>
                          <a:cs typeface="Arial" panose="020B0604020202020204" pitchFamily="34" charset="0"/>
                        </a:rPr>
                      </a:br>
                      <a:r>
                        <a:rPr lang="en-US" sz="1100" kern="0" dirty="0">
                          <a:solidFill>
                            <a:schemeClr val="tx1"/>
                          </a:solidFill>
                          <a:latin typeface="Arial" panose="020B0604020202020204" pitchFamily="34" charset="0"/>
                          <a:cs typeface="Arial" panose="020B0604020202020204" pitchFamily="34" charset="0"/>
                        </a:rPr>
                        <a:t>(ORR, DOR, TTR, PFS, OS)</a:t>
                      </a:r>
                    </a:p>
                  </a:txBody>
                  <a:tcPr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C2631">
                        <a:lumMod val="40000"/>
                        <a:lumOff val="60000"/>
                      </a:srgbClr>
                    </a:solidFill>
                  </a:tcPr>
                </a:tc>
                <a:extLst>
                  <a:ext uri="{0D108BD9-81ED-4DB2-BD59-A6C34878D82A}">
                    <a16:rowId xmlns:a16="http://schemas.microsoft.com/office/drawing/2014/main" val="42794407"/>
                  </a:ext>
                </a:extLst>
              </a:tr>
            </a:tbl>
          </a:graphicData>
        </a:graphic>
      </p:graphicFrame>
      <p:sp>
        <p:nvSpPr>
          <p:cNvPr id="42" name="TextBox 5">
            <a:extLst>
              <a:ext uri="{FF2B5EF4-FFF2-40B4-BE49-F238E27FC236}">
                <a16:creationId xmlns:a16="http://schemas.microsoft.com/office/drawing/2014/main" id="{2EE71EE7-D448-7484-55DB-5B54EEED64F3}"/>
              </a:ext>
            </a:extLst>
          </p:cNvPr>
          <p:cNvSpPr txBox="1"/>
          <p:nvPr/>
        </p:nvSpPr>
        <p:spPr>
          <a:xfrm>
            <a:off x="7472519" y="2205143"/>
            <a:ext cx="2082373" cy="491034"/>
          </a:xfrm>
          <a:prstGeom prst="rect">
            <a:avLst/>
          </a:prstGeom>
          <a:solidFill>
            <a:srgbClr val="080808"/>
          </a:solidFill>
          <a:ln>
            <a:noFill/>
          </a:ln>
        </p:spPr>
        <p:txBody>
          <a:bodyPr wrap="square" lIns="51442" tIns="25721" rIns="51442" bIns="25721" rtlCol="0" anchor="ctr">
            <a:noAutofit/>
          </a:bodyPr>
          <a:lstStyle/>
          <a:p>
            <a:pPr marL="0" marR="0" lvl="0" indent="0" algn="ctr" defTabSz="685783"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Arm A (n≈235)</a:t>
            </a:r>
          </a:p>
          <a:p>
            <a:pPr marL="0" marR="0" lvl="0" indent="0" algn="ctr" defTabSz="685783"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Encorafenib + cetuximab</a:t>
            </a:r>
            <a:endParaRPr kumimoji="0" lang="en-US" sz="9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3" name="TextBox 5">
            <a:extLst>
              <a:ext uri="{FF2B5EF4-FFF2-40B4-BE49-F238E27FC236}">
                <a16:creationId xmlns:a16="http://schemas.microsoft.com/office/drawing/2014/main" id="{DFBE3DEB-B2FC-6A25-6A7D-5FA477F8E1E5}"/>
              </a:ext>
            </a:extLst>
          </p:cNvPr>
          <p:cNvSpPr txBox="1"/>
          <p:nvPr/>
        </p:nvSpPr>
        <p:spPr>
          <a:xfrm>
            <a:off x="7472517" y="2861178"/>
            <a:ext cx="2082373" cy="565634"/>
          </a:xfrm>
          <a:prstGeom prst="rect">
            <a:avLst/>
          </a:prstGeom>
          <a:solidFill>
            <a:srgbClr val="080808"/>
          </a:solidFill>
          <a:ln>
            <a:noFill/>
          </a:ln>
        </p:spPr>
        <p:txBody>
          <a:bodyPr wrap="square" lIns="51442" tIns="25721" rIns="51442" bIns="25721" rtlCol="0" anchor="ctr">
            <a:noAutofit/>
          </a:bodyPr>
          <a:lstStyle/>
          <a:p>
            <a:pPr marL="0" marR="0" lvl="0" indent="0" algn="ctr" defTabSz="685783"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Arm B (n≈235)</a:t>
            </a:r>
          </a:p>
          <a:p>
            <a:pPr marL="0" marR="0" lvl="0" indent="0" algn="ctr" defTabSz="685783"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Encorafenib + cetuximab </a:t>
            </a:r>
            <a:b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mFOLFOX6</a:t>
            </a:r>
            <a:endParaRPr kumimoji="0" lang="en-US" sz="9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4" name="TextBox 5">
            <a:extLst>
              <a:ext uri="{FF2B5EF4-FFF2-40B4-BE49-F238E27FC236}">
                <a16:creationId xmlns:a16="http://schemas.microsoft.com/office/drawing/2014/main" id="{8D93BA4B-D7C2-3573-1686-509FCE417783}"/>
              </a:ext>
            </a:extLst>
          </p:cNvPr>
          <p:cNvSpPr txBox="1"/>
          <p:nvPr/>
        </p:nvSpPr>
        <p:spPr>
          <a:xfrm>
            <a:off x="7472519" y="3591812"/>
            <a:ext cx="2082373" cy="608384"/>
          </a:xfrm>
          <a:prstGeom prst="rect">
            <a:avLst/>
          </a:prstGeom>
          <a:solidFill>
            <a:srgbClr val="080808"/>
          </a:solidFill>
          <a:ln>
            <a:noFill/>
          </a:ln>
        </p:spPr>
        <p:txBody>
          <a:bodyPr wrap="square" lIns="51442" tIns="25721" rIns="51442" bIns="25721" rtlCol="0" anchor="ctr">
            <a:noAutofit/>
          </a:bodyPr>
          <a:lstStyle/>
          <a:p>
            <a:pPr marL="0" marR="0" lvl="0" indent="0" algn="ctr" defTabSz="685783"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Control (n≈235)</a:t>
            </a:r>
          </a:p>
          <a:p>
            <a:pPr marL="0" marR="0" lvl="0" indent="0" algn="ctr" defTabSz="685783"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mFOLFOX6/FOLFOXIRI/</a:t>
            </a:r>
            <a:b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US" sz="12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CAPOX ± bevacizumab </a:t>
            </a:r>
            <a:endParaRPr kumimoji="0" lang="en-US" sz="9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aphicFrame>
        <p:nvGraphicFramePr>
          <p:cNvPr id="45" name="Table 44">
            <a:extLst>
              <a:ext uri="{FF2B5EF4-FFF2-40B4-BE49-F238E27FC236}">
                <a16:creationId xmlns:a16="http://schemas.microsoft.com/office/drawing/2014/main" id="{AFD3AA15-6297-5158-494D-BC9EA71E9E6A}"/>
              </a:ext>
            </a:extLst>
          </p:cNvPr>
          <p:cNvGraphicFramePr>
            <a:graphicFrameLocks noGrp="1"/>
          </p:cNvGraphicFramePr>
          <p:nvPr/>
        </p:nvGraphicFramePr>
        <p:xfrm>
          <a:off x="9581385" y="2205141"/>
          <a:ext cx="2262603" cy="1995055"/>
        </p:xfrm>
        <a:graphic>
          <a:graphicData uri="http://schemas.openxmlformats.org/drawingml/2006/table">
            <a:tbl>
              <a:tblPr firstRow="1" bandRow="1"/>
              <a:tblGrid>
                <a:gridCol w="2262603">
                  <a:extLst>
                    <a:ext uri="{9D8B030D-6E8A-4147-A177-3AD203B41FA5}">
                      <a16:colId xmlns:a16="http://schemas.microsoft.com/office/drawing/2014/main" val="1400955081"/>
                    </a:ext>
                  </a:extLst>
                </a:gridCol>
              </a:tblGrid>
              <a:tr h="28752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90000"/>
                        </a:lnSpc>
                      </a:pPr>
                      <a:r>
                        <a:rPr lang="en-US" sz="1200" u="sng" dirty="0">
                          <a:solidFill>
                            <a:schemeClr val="tx1"/>
                          </a:solidFill>
                          <a:latin typeface="Arial" panose="020B0604020202020204" pitchFamily="34" charset="0"/>
                          <a:cs typeface="Arial" panose="020B0604020202020204" pitchFamily="34" charset="0"/>
                        </a:rPr>
                        <a:t>Primary Endpoint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80808">
                        <a:lumMod val="40000"/>
                        <a:lumOff val="60000"/>
                      </a:srgbClr>
                    </a:solidFill>
                  </a:tcPr>
                </a:tc>
                <a:extLst>
                  <a:ext uri="{0D108BD9-81ED-4DB2-BD59-A6C34878D82A}">
                    <a16:rowId xmlns:a16="http://schemas.microsoft.com/office/drawing/2014/main" val="3378670822"/>
                  </a:ext>
                </a:extLst>
              </a:tr>
              <a:tr h="27243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4300" indent="-114300">
                        <a:lnSpc>
                          <a:spcPct val="90000"/>
                        </a:lnSpc>
                        <a:buFont typeface="Arial" panose="020B0604020202020204" pitchFamily="34" charset="0"/>
                        <a:buChar char="•"/>
                      </a:pPr>
                      <a:r>
                        <a:rPr lang="en-US" sz="1100" dirty="0">
                          <a:solidFill>
                            <a:schemeClr val="tx1"/>
                          </a:solidFill>
                          <a:latin typeface="Arial" panose="020B0604020202020204" pitchFamily="34" charset="0"/>
                          <a:cs typeface="Arial" panose="020B0604020202020204" pitchFamily="34" charset="0"/>
                        </a:rPr>
                        <a:t>PFS by BICR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80808">
                        <a:lumMod val="40000"/>
                        <a:lumOff val="60000"/>
                      </a:srgbClr>
                    </a:solidFill>
                  </a:tcPr>
                </a:tc>
                <a:extLst>
                  <a:ext uri="{0D108BD9-81ED-4DB2-BD59-A6C34878D82A}">
                    <a16:rowId xmlns:a16="http://schemas.microsoft.com/office/drawing/2014/main" val="1543981597"/>
                  </a:ext>
                </a:extLst>
              </a:tr>
              <a:tr h="28752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ctr" defTabSz="914400" rtl="0" eaLnBrk="1" latinLnBrk="0" hangingPunct="1">
                        <a:lnSpc>
                          <a:spcPct val="90000"/>
                        </a:lnSpc>
                        <a:buFont typeface="Arial" panose="020B0604020202020204" pitchFamily="34" charset="0"/>
                        <a:buNone/>
                      </a:pPr>
                      <a:r>
                        <a:rPr lang="en-US" sz="1200" b="1" u="sng" kern="1200" dirty="0">
                          <a:solidFill>
                            <a:schemeClr val="tx1"/>
                          </a:solidFill>
                          <a:latin typeface="Arial" panose="020B0604020202020204" pitchFamily="34" charset="0"/>
                          <a:ea typeface="+mn-ea"/>
                          <a:cs typeface="Arial" panose="020B0604020202020204" pitchFamily="34" charset="0"/>
                        </a:rPr>
                        <a:t>Secondary Endpoints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80808">
                        <a:lumMod val="40000"/>
                        <a:lumOff val="60000"/>
                      </a:srgbClr>
                    </a:solidFill>
                  </a:tcPr>
                </a:tc>
                <a:extLst>
                  <a:ext uri="{0D108BD9-81ED-4DB2-BD59-A6C34878D82A}">
                    <a16:rowId xmlns:a16="http://schemas.microsoft.com/office/drawing/2014/main" val="3158196567"/>
                  </a:ext>
                </a:extLst>
              </a:tr>
              <a:tr h="110217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4300" marR="0" lvl="0" indent="-1143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OS</a:t>
                      </a:r>
                    </a:p>
                    <a:p>
                      <a:pPr marL="114300" marR="0" lvl="0" indent="-1143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ORR, DOR, and TTR by BICR and by investigator</a:t>
                      </a:r>
                    </a:p>
                    <a:p>
                      <a:pPr marL="114300" marR="0" lvl="0" indent="-1143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PFS by investigator</a:t>
                      </a:r>
                    </a:p>
                    <a:p>
                      <a:pPr marL="114300" marR="0" lvl="0" indent="-1143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Safety</a:t>
                      </a:r>
                    </a:p>
                    <a:p>
                      <a:pPr marL="114300" marR="0" lvl="0" indent="-1143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PROs</a:t>
                      </a:r>
                    </a:p>
                    <a:p>
                      <a:pPr marL="114300" marR="0" lvl="0" indent="-11430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Biomarkers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80808">
                        <a:lumMod val="40000"/>
                        <a:lumOff val="60000"/>
                      </a:srgbClr>
                    </a:solidFill>
                  </a:tcPr>
                </a:tc>
                <a:extLst>
                  <a:ext uri="{0D108BD9-81ED-4DB2-BD59-A6C34878D82A}">
                    <a16:rowId xmlns:a16="http://schemas.microsoft.com/office/drawing/2014/main" val="1623190374"/>
                  </a:ext>
                </a:extLst>
              </a:tr>
            </a:tbl>
          </a:graphicData>
        </a:graphic>
      </p:graphicFrame>
      <p:sp>
        <p:nvSpPr>
          <p:cNvPr id="46" name="TextBox 43">
            <a:extLst>
              <a:ext uri="{FF2B5EF4-FFF2-40B4-BE49-F238E27FC236}">
                <a16:creationId xmlns:a16="http://schemas.microsoft.com/office/drawing/2014/main" id="{CBB5243F-CD5F-2284-4007-ED681460AA36}"/>
              </a:ext>
            </a:extLst>
          </p:cNvPr>
          <p:cNvSpPr txBox="1"/>
          <p:nvPr/>
        </p:nvSpPr>
        <p:spPr>
          <a:xfrm>
            <a:off x="7062129" y="1736089"/>
            <a:ext cx="5024148" cy="492443"/>
          </a:xfrm>
          <a:prstGeom prst="rect">
            <a:avLst/>
          </a:prstGeom>
          <a:noFill/>
        </p:spPr>
        <p:txBody>
          <a:bodyPr wrap="square" rtlCol="0">
            <a:spAutoFit/>
          </a:bodyPr>
          <a:lstStyle/>
          <a:p>
            <a:pPr algn="ctr" defTabSz="914400">
              <a:defRPr/>
            </a:pPr>
            <a:r>
              <a:rPr lang="en-US" sz="1400" b="1" u="sng" kern="0" dirty="0">
                <a:solidFill>
                  <a:prstClr val="black"/>
                </a:solidFill>
                <a:latin typeface="Arial" panose="020B0604020202020204" pitchFamily="34" charset="0"/>
                <a:cs typeface="Arial" panose="020B0604020202020204" pitchFamily="34" charset="0"/>
              </a:rPr>
              <a:t>Phase 3</a:t>
            </a:r>
            <a:br>
              <a:rPr lang="en-US" sz="1400" b="1" u="sng" kern="0" dirty="0">
                <a:solidFill>
                  <a:prstClr val="black"/>
                </a:solidFill>
                <a:latin typeface="Arial" panose="020B0604020202020204" pitchFamily="34" charset="0"/>
                <a:cs typeface="Arial" panose="020B0604020202020204" pitchFamily="34" charset="0"/>
              </a:rPr>
            </a:br>
            <a:r>
              <a:rPr lang="en-GB" sz="1200" dirty="0">
                <a:solidFill>
                  <a:prstClr val="black"/>
                </a:solidFill>
                <a:latin typeface="Arial" panose="020B0604020202020204" pitchFamily="34" charset="0"/>
                <a:cs typeface="Arial" panose="020B0604020202020204" pitchFamily="34" charset="0"/>
              </a:rPr>
              <a:t>Participants who have not received prior systemic treatment for mCRC</a:t>
            </a:r>
            <a:endParaRPr lang="en-GB" sz="1200" baseline="30000" dirty="0">
              <a:solidFill>
                <a:prstClr val="black"/>
              </a:solidFill>
              <a:latin typeface="Arial" panose="020B0604020202020204" pitchFamily="34" charset="0"/>
              <a:cs typeface="Arial" panose="020B0604020202020204" pitchFamily="34" charset="0"/>
            </a:endParaRPr>
          </a:p>
        </p:txBody>
      </p:sp>
      <p:sp>
        <p:nvSpPr>
          <p:cNvPr id="47" name="Oval 46">
            <a:extLst>
              <a:ext uri="{FF2B5EF4-FFF2-40B4-BE49-F238E27FC236}">
                <a16:creationId xmlns:a16="http://schemas.microsoft.com/office/drawing/2014/main" id="{484AC592-3296-63BD-2736-5A19F39AC142}"/>
              </a:ext>
            </a:extLst>
          </p:cNvPr>
          <p:cNvSpPr/>
          <p:nvPr/>
        </p:nvSpPr>
        <p:spPr>
          <a:xfrm>
            <a:off x="6931794" y="2961432"/>
            <a:ext cx="365125" cy="365125"/>
          </a:xfrm>
          <a:prstGeom prst="ellipse">
            <a:avLst/>
          </a:prstGeom>
          <a:noFill/>
          <a:ln w="19050" cap="flat" cmpd="sng" algn="ctr">
            <a:solidFill>
              <a:srgbClr val="413C3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
            </a:r>
          </a:p>
        </p:txBody>
      </p:sp>
      <p:cxnSp>
        <p:nvCxnSpPr>
          <p:cNvPr id="48" name="Connector: Elbow 47">
            <a:extLst>
              <a:ext uri="{FF2B5EF4-FFF2-40B4-BE49-F238E27FC236}">
                <a16:creationId xmlns:a16="http://schemas.microsoft.com/office/drawing/2014/main" id="{4B3848AF-F4B5-FF29-9DAB-3E69C101349A}"/>
              </a:ext>
            </a:extLst>
          </p:cNvPr>
          <p:cNvCxnSpPr>
            <a:cxnSpLocks/>
            <a:stCxn id="47" idx="0"/>
            <a:endCxn id="42" idx="1"/>
          </p:cNvCxnSpPr>
          <p:nvPr/>
        </p:nvCxnSpPr>
        <p:spPr>
          <a:xfrm rot="5400000" flipH="1" flipV="1">
            <a:off x="7038052" y="2526965"/>
            <a:ext cx="510772" cy="358162"/>
          </a:xfrm>
          <a:prstGeom prst="bentConnector2">
            <a:avLst/>
          </a:prstGeom>
          <a:noFill/>
          <a:ln w="19050" cap="flat" cmpd="sng" algn="ctr">
            <a:solidFill>
              <a:srgbClr val="413C38"/>
            </a:solidFill>
            <a:prstDash val="solid"/>
            <a:tailEnd type="triangle"/>
          </a:ln>
          <a:effectLst/>
        </p:spPr>
      </p:cxnSp>
      <p:cxnSp>
        <p:nvCxnSpPr>
          <p:cNvPr id="49" name="Connector: Elbow 48">
            <a:extLst>
              <a:ext uri="{FF2B5EF4-FFF2-40B4-BE49-F238E27FC236}">
                <a16:creationId xmlns:a16="http://schemas.microsoft.com/office/drawing/2014/main" id="{AB090788-044B-F5F9-E139-09400239B379}"/>
              </a:ext>
            </a:extLst>
          </p:cNvPr>
          <p:cNvCxnSpPr>
            <a:cxnSpLocks/>
            <a:stCxn id="47" idx="4"/>
            <a:endCxn id="44" idx="1"/>
          </p:cNvCxnSpPr>
          <p:nvPr/>
        </p:nvCxnSpPr>
        <p:spPr>
          <a:xfrm rot="16200000" flipH="1">
            <a:off x="7008715" y="3432199"/>
            <a:ext cx="569447" cy="358162"/>
          </a:xfrm>
          <a:prstGeom prst="bentConnector2">
            <a:avLst/>
          </a:prstGeom>
          <a:noFill/>
          <a:ln w="19050" cap="flat" cmpd="sng" algn="ctr">
            <a:solidFill>
              <a:srgbClr val="413C38"/>
            </a:solidFill>
            <a:prstDash val="solid"/>
            <a:tailEnd type="triangle"/>
          </a:ln>
          <a:effectLst/>
        </p:spPr>
      </p:cxnSp>
      <p:cxnSp>
        <p:nvCxnSpPr>
          <p:cNvPr id="50" name="Straight Arrow Connector 49">
            <a:extLst>
              <a:ext uri="{FF2B5EF4-FFF2-40B4-BE49-F238E27FC236}">
                <a16:creationId xmlns:a16="http://schemas.microsoft.com/office/drawing/2014/main" id="{56F1623F-54DE-E688-B50A-D52423DA773F}"/>
              </a:ext>
            </a:extLst>
          </p:cNvPr>
          <p:cNvCxnSpPr>
            <a:cxnSpLocks/>
            <a:stCxn id="47" idx="6"/>
            <a:endCxn id="43" idx="1"/>
          </p:cNvCxnSpPr>
          <p:nvPr/>
        </p:nvCxnSpPr>
        <p:spPr>
          <a:xfrm>
            <a:off x="7296919" y="3143995"/>
            <a:ext cx="175598" cy="0"/>
          </a:xfrm>
          <a:prstGeom prst="straightConnector1">
            <a:avLst/>
          </a:prstGeom>
          <a:noFill/>
          <a:ln w="19050" cap="flat" cmpd="sng" algn="ctr">
            <a:solidFill>
              <a:srgbClr val="413C38"/>
            </a:solidFill>
            <a:prstDash val="solid"/>
            <a:tailEnd type="triangle"/>
          </a:ln>
          <a:effectLst/>
        </p:spPr>
      </p:cxnSp>
      <p:sp>
        <p:nvSpPr>
          <p:cNvPr id="51" name="TextBox 50">
            <a:extLst>
              <a:ext uri="{FF2B5EF4-FFF2-40B4-BE49-F238E27FC236}">
                <a16:creationId xmlns:a16="http://schemas.microsoft.com/office/drawing/2014/main" id="{3778375F-265B-71EE-C97A-1E9F05E6D955}"/>
              </a:ext>
            </a:extLst>
          </p:cNvPr>
          <p:cNvSpPr txBox="1"/>
          <p:nvPr/>
        </p:nvSpPr>
        <p:spPr>
          <a:xfrm>
            <a:off x="7114356" y="4449305"/>
            <a:ext cx="4729631" cy="911019"/>
          </a:xfrm>
          <a:prstGeom prst="rect">
            <a:avLst/>
          </a:prstGeom>
          <a:noFill/>
          <a:ln w="28575">
            <a:solidFill>
              <a:srgbClr val="413C38"/>
            </a:solidFill>
          </a:ln>
        </p:spPr>
        <p:txBody>
          <a:bodyPr wrap="square" anchor="ctr">
            <a:spAutoFit/>
          </a:bodyPr>
          <a:lstStyle/>
          <a:p>
            <a:pPr marL="0" marR="0" lvl="0" indent="0" defTabSz="914400" eaLnBrk="1" fontAlgn="auto" latinLnBrk="0" hangingPunct="1">
              <a:lnSpc>
                <a:spcPct val="95000"/>
              </a:lnSpc>
              <a:spcBef>
                <a:spcPts val="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rPr>
              <a:t>Here we present an updated analysis from the BREAKWATER SLI, including updated safety and antitumor activity data by BICR, as well as preliminary biomarker data</a:t>
            </a:r>
            <a:endParaRPr kumimoji="0" lang="en-US" sz="1400" b="0" i="0" u="none" strike="sng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52" name="TextBox 25">
            <a:extLst>
              <a:ext uri="{FF2B5EF4-FFF2-40B4-BE49-F238E27FC236}">
                <a16:creationId xmlns:a16="http://schemas.microsoft.com/office/drawing/2014/main" id="{075C0833-356B-5841-6B47-8D1AD1F17CEC}"/>
              </a:ext>
            </a:extLst>
          </p:cNvPr>
          <p:cNvSpPr txBox="1"/>
          <p:nvPr/>
        </p:nvSpPr>
        <p:spPr>
          <a:xfrm>
            <a:off x="6809771" y="4651648"/>
            <a:ext cx="244046" cy="701573"/>
          </a:xfrm>
          <a:prstGeom prst="homePlate">
            <a:avLst>
              <a:gd name="adj" fmla="val 73637"/>
            </a:avLst>
          </a:prstGeom>
          <a:solidFill>
            <a:srgbClr val="EDEDED">
              <a:lumMod val="75000"/>
            </a:srgbClr>
          </a:solidFill>
        </p:spPr>
        <p:txBody>
          <a:bodyPr wrap="square" lIns="51442" tIns="25721" rIns="51442" bIns="25721" rtlCol="0">
            <a:noAutofit/>
          </a:bodyPr>
          <a:lstStyle/>
          <a:p>
            <a:pPr algn="ctr" defTabSz="685783">
              <a:defRPr/>
            </a:pPr>
            <a:endParaRPr lang="en-US" sz="900" b="1" kern="0" dirty="0">
              <a:solidFill>
                <a:prstClr val="black"/>
              </a:solidFill>
              <a:latin typeface="Arial" panose="020B0604020202020204"/>
            </a:endParaRPr>
          </a:p>
        </p:txBody>
      </p:sp>
      <p:sp>
        <p:nvSpPr>
          <p:cNvPr id="53" name="TextBox 52">
            <a:extLst>
              <a:ext uri="{FF2B5EF4-FFF2-40B4-BE49-F238E27FC236}">
                <a16:creationId xmlns:a16="http://schemas.microsoft.com/office/drawing/2014/main" id="{9CBC8411-3B4D-1B69-94B6-5BF6510FD883}"/>
              </a:ext>
            </a:extLst>
          </p:cNvPr>
          <p:cNvSpPr txBox="1"/>
          <p:nvPr/>
        </p:nvSpPr>
        <p:spPr>
          <a:xfrm>
            <a:off x="304602" y="1088376"/>
            <a:ext cx="11559562" cy="627531"/>
          </a:xfrm>
          <a:prstGeom prst="rect">
            <a:avLst/>
          </a:prstGeom>
          <a:solidFill>
            <a:srgbClr val="4A4C4F">
              <a:lumMod val="40000"/>
              <a:lumOff val="60000"/>
            </a:srgbClr>
          </a:solidFill>
        </p:spPr>
        <p:txBody>
          <a:bodyPr wrap="square" anchor="ctr">
            <a:noAutofit/>
          </a:bodyPr>
          <a:lstStyle/>
          <a:p>
            <a:pPr marL="0" marR="0" lvl="0" indent="0" defTabSz="914400" eaLnBrk="1" fontAlgn="auto" latinLnBrk="0" hangingPunct="1">
              <a:lnSpc>
                <a:spcPct val="100000"/>
              </a:lnSpc>
              <a:spcBef>
                <a:spcPts val="0"/>
              </a:spcBef>
              <a:spcAft>
                <a:spcPts val="1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BREAKWATER (NCT04607421) is an ongoing, open-label, global, multicenter, randomized phase 3 study evaluating 1L EC ± chemotherapy vs SOC chemotherapy alone in participants with BRAF</a:t>
            </a:r>
            <a:r>
              <a:rPr kumimoji="0" lang="en-US" sz="14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V600E-mutant mCRC </a:t>
            </a:r>
          </a:p>
        </p:txBody>
      </p:sp>
      <p:sp>
        <p:nvSpPr>
          <p:cNvPr id="2" name="TextBox 1">
            <a:extLst>
              <a:ext uri="{FF2B5EF4-FFF2-40B4-BE49-F238E27FC236}">
                <a16:creationId xmlns:a16="http://schemas.microsoft.com/office/drawing/2014/main" id="{55A88B44-579B-9321-141F-547D8D0E2611}"/>
              </a:ext>
            </a:extLst>
          </p:cNvPr>
          <p:cNvSpPr txBox="1"/>
          <p:nvPr/>
        </p:nvSpPr>
        <p:spPr>
          <a:xfrm>
            <a:off x="304602" y="6481084"/>
            <a:ext cx="4803559" cy="307777"/>
          </a:xfrm>
          <a:prstGeom prst="rect">
            <a:avLst/>
          </a:prstGeom>
          <a:noFill/>
        </p:spPr>
        <p:txBody>
          <a:bodyPr wrap="none" rtlCol="0">
            <a:spAutoFit/>
          </a:bodyPr>
          <a:lstStyle/>
          <a:p>
            <a:r>
              <a:rPr lang="en-US" sz="1400" b="0" i="0" dirty="0" err="1">
                <a:solidFill>
                  <a:srgbClr val="1D1C1D"/>
                </a:solidFill>
                <a:effectLst/>
                <a:latin typeface="Calibri" panose="020F0502020204030204" pitchFamily="34" charset="0"/>
                <a:cs typeface="Calibri" panose="020F0502020204030204" pitchFamily="34" charset="0"/>
              </a:rPr>
              <a:t>Kopetz</a:t>
            </a:r>
            <a:r>
              <a:rPr lang="en-US" sz="1400" b="0" i="0" dirty="0">
                <a:solidFill>
                  <a:srgbClr val="1D1C1D"/>
                </a:solidFill>
                <a:effectLst/>
                <a:latin typeface="Calibri" panose="020F0502020204030204" pitchFamily="34" charset="0"/>
                <a:cs typeface="Calibri" panose="020F0502020204030204" pitchFamily="34" charset="0"/>
              </a:rPr>
              <a:t> S et al. 2023 ASCO GI Cancers Symposium; Abstract 119.</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2386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4E5002-6682-0C0A-C4EA-223A7B3D5512}"/>
              </a:ext>
            </a:extLst>
          </p:cNvPr>
          <p:cNvSpPr/>
          <p:nvPr/>
        </p:nvSpPr>
        <p:spPr>
          <a:xfrm>
            <a:off x="212785" y="1662023"/>
            <a:ext cx="11789434" cy="3490822"/>
          </a:xfrm>
          <a:prstGeom prst="rect">
            <a:avLst/>
          </a:prstGeom>
          <a:solidFill>
            <a:schemeClr val="bg1"/>
          </a:solidFill>
        </p:spPr>
        <p:style>
          <a:lnRef idx="0">
            <a:schemeClr val="accent3">
              <a:hueOff val="0"/>
              <a:satOff val="0"/>
              <a:lumOff val="0"/>
              <a:alphaOff val="0"/>
            </a:schemeClr>
          </a:lnRef>
          <a:fillRef idx="1">
            <a:scrgbClr r="0" g="0" b="0"/>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3" name="Title 1">
            <a:extLst>
              <a:ext uri="{FF2B5EF4-FFF2-40B4-BE49-F238E27FC236}">
                <a16:creationId xmlns:a16="http://schemas.microsoft.com/office/drawing/2014/main" id="{C3D30944-3E38-9F14-8CDF-26F211B4496B}"/>
              </a:ext>
            </a:extLst>
          </p:cNvPr>
          <p:cNvSpPr>
            <a:spLocks noGrp="1"/>
          </p:cNvSpPr>
          <p:nvPr>
            <p:ph type="title"/>
          </p:nvPr>
        </p:nvSpPr>
        <p:spPr>
          <a:xfrm>
            <a:off x="309073" y="734904"/>
            <a:ext cx="11308080" cy="643886"/>
          </a:xfrm>
        </p:spPr>
        <p:txBody>
          <a:bodyPr>
            <a:normAutofit fontScale="90000"/>
          </a:bodyPr>
          <a:lstStyle/>
          <a:p>
            <a:r>
              <a:rPr lang="en-GB" b="1" dirty="0">
                <a:solidFill>
                  <a:srgbClr val="0070C0"/>
                </a:solidFill>
                <a:latin typeface="Arial" panose="020B0604020202020204" pitchFamily="34" charset="0"/>
                <a:cs typeface="Arial" panose="020B0604020202020204" pitchFamily="34" charset="0"/>
              </a:rPr>
              <a:t>Overview of Response by Blinded Review</a:t>
            </a:r>
          </a:p>
        </p:txBody>
      </p:sp>
      <p:graphicFrame>
        <p:nvGraphicFramePr>
          <p:cNvPr id="4" name="Table 3">
            <a:extLst>
              <a:ext uri="{FF2B5EF4-FFF2-40B4-BE49-F238E27FC236}">
                <a16:creationId xmlns:a16="http://schemas.microsoft.com/office/drawing/2014/main" id="{2488E379-9D34-D10A-31FC-DCA191D188D6}"/>
              </a:ext>
            </a:extLst>
          </p:cNvPr>
          <p:cNvGraphicFramePr>
            <a:graphicFrameLocks noGrp="1"/>
          </p:cNvGraphicFramePr>
          <p:nvPr>
            <p:extLst>
              <p:ext uri="{D42A27DB-BD31-4B8C-83A1-F6EECF244321}">
                <p14:modId xmlns:p14="http://schemas.microsoft.com/office/powerpoint/2010/main" val="101391245"/>
              </p:ext>
            </p:extLst>
          </p:nvPr>
        </p:nvGraphicFramePr>
        <p:xfrm>
          <a:off x="321289" y="1892216"/>
          <a:ext cx="11442141" cy="3534719"/>
        </p:xfrm>
        <a:graphic>
          <a:graphicData uri="http://schemas.openxmlformats.org/drawingml/2006/table">
            <a:tbl>
              <a:tblPr firstRow="1" firstCol="1" bandRow="1"/>
              <a:tblGrid>
                <a:gridCol w="4144515">
                  <a:extLst>
                    <a:ext uri="{9D8B030D-6E8A-4147-A177-3AD203B41FA5}">
                      <a16:colId xmlns:a16="http://schemas.microsoft.com/office/drawing/2014/main" val="4198456401"/>
                    </a:ext>
                  </a:extLst>
                </a:gridCol>
                <a:gridCol w="1824142">
                  <a:extLst>
                    <a:ext uri="{9D8B030D-6E8A-4147-A177-3AD203B41FA5}">
                      <a16:colId xmlns:a16="http://schemas.microsoft.com/office/drawing/2014/main" val="1670508023"/>
                    </a:ext>
                  </a:extLst>
                </a:gridCol>
                <a:gridCol w="1825200">
                  <a:extLst>
                    <a:ext uri="{9D8B030D-6E8A-4147-A177-3AD203B41FA5}">
                      <a16:colId xmlns:a16="http://schemas.microsoft.com/office/drawing/2014/main" val="4117232869"/>
                    </a:ext>
                  </a:extLst>
                </a:gridCol>
                <a:gridCol w="1824142">
                  <a:extLst>
                    <a:ext uri="{9D8B030D-6E8A-4147-A177-3AD203B41FA5}">
                      <a16:colId xmlns:a16="http://schemas.microsoft.com/office/drawing/2014/main" val="3979260146"/>
                    </a:ext>
                  </a:extLst>
                </a:gridCol>
                <a:gridCol w="1824142">
                  <a:extLst>
                    <a:ext uri="{9D8B030D-6E8A-4147-A177-3AD203B41FA5}">
                      <a16:colId xmlns:a16="http://schemas.microsoft.com/office/drawing/2014/main" val="1144896702"/>
                    </a:ext>
                  </a:extLst>
                </a:gridCol>
              </a:tblGrid>
              <a:tr h="190366">
                <a:tc>
                  <a:txBody>
                    <a:bodyPr/>
                    <a:lstStyle/>
                    <a:p>
                      <a:pPr marL="0" marR="0">
                        <a:lnSpc>
                          <a:spcPct val="100000"/>
                        </a:lnSpc>
                        <a:spcBef>
                          <a:spcPts val="0"/>
                        </a:spcBef>
                        <a:spcAft>
                          <a:spcPts val="0"/>
                        </a:spcAft>
                        <a:tabLst>
                          <a:tab pos="274320" algn="l"/>
                        </a:tabLst>
                      </a:pPr>
                      <a:r>
                        <a:rPr lang="en-GB"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lnSpc>
                          <a:spcPct val="100000"/>
                        </a:lnSpc>
                        <a:spcBef>
                          <a:spcPts val="0"/>
                        </a:spcBef>
                        <a:spcAft>
                          <a:spcPts val="0"/>
                        </a:spcAft>
                        <a:tabLst>
                          <a:tab pos="274320" algn="l"/>
                        </a:tabLst>
                      </a:pPr>
                      <a:r>
                        <a:rPr lang="en-GB"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1L</a:t>
                      </a:r>
                      <a:endParaRPr lang="en-US"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hMerge="1">
                  <a:txBody>
                    <a:bodyPr/>
                    <a:lstStyle/>
                    <a:p>
                      <a:endParaRPr lang="en-US"/>
                    </a:p>
                  </a:txBody>
                  <a:tcPr/>
                </a:tc>
                <a:tc gridSpan="2">
                  <a:txBody>
                    <a:bodyPr/>
                    <a:lstStyle/>
                    <a:p>
                      <a:pPr marL="0" marR="0" algn="ctr">
                        <a:lnSpc>
                          <a:spcPct val="100000"/>
                        </a:lnSpc>
                        <a:spcBef>
                          <a:spcPts val="0"/>
                        </a:spcBef>
                        <a:spcAft>
                          <a:spcPts val="0"/>
                        </a:spcAft>
                        <a:tabLst>
                          <a:tab pos="274320" algn="l"/>
                        </a:tabLst>
                      </a:pPr>
                      <a:r>
                        <a:rPr lang="en-GB"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2L</a:t>
                      </a:r>
                      <a:endParaRPr lang="en-US"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hMerge="1">
                  <a:txBody>
                    <a:bodyPr/>
                    <a:lstStyle/>
                    <a:p>
                      <a:endParaRPr lang="en-US"/>
                    </a:p>
                  </a:txBody>
                  <a:tcPr/>
                </a:tc>
                <a:extLst>
                  <a:ext uri="{0D108BD9-81ED-4DB2-BD59-A6C34878D82A}">
                    <a16:rowId xmlns:a16="http://schemas.microsoft.com/office/drawing/2014/main" val="147212009"/>
                  </a:ext>
                </a:extLst>
              </a:tr>
              <a:tr h="190366">
                <a:tc>
                  <a:txBody>
                    <a:bodyPr/>
                    <a:lstStyle/>
                    <a:p>
                      <a:pPr marL="0" marR="0">
                        <a:lnSpc>
                          <a:spcPct val="100000"/>
                        </a:lnSpc>
                        <a:spcBef>
                          <a:spcPts val="0"/>
                        </a:spcBef>
                        <a:spcAft>
                          <a:spcPts val="0"/>
                        </a:spcAft>
                        <a:tabLst>
                          <a:tab pos="274320" algn="l"/>
                        </a:tabLst>
                      </a:pPr>
                      <a:r>
                        <a:rPr lang="en-GB" sz="1600" dirty="0">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tabLst>
                          <a:tab pos="274320" algn="l"/>
                        </a:tabLst>
                      </a:pPr>
                      <a:r>
                        <a:rPr lang="en-GB"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EC + mFOLFOX6</a:t>
                      </a:r>
                      <a:endParaRPr lang="en-US"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algn="ctr">
                        <a:lnSpc>
                          <a:spcPct val="100000"/>
                        </a:lnSpc>
                        <a:spcBef>
                          <a:spcPts val="0"/>
                        </a:spcBef>
                        <a:spcAft>
                          <a:spcPts val="0"/>
                        </a:spcAft>
                        <a:tabLst>
                          <a:tab pos="274320" algn="l"/>
                        </a:tabLst>
                      </a:pPr>
                      <a:r>
                        <a:rPr lang="en-GB"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EC + FOLFIRI</a:t>
                      </a:r>
                      <a:endParaRPr lang="en-US"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algn="ctr">
                        <a:lnSpc>
                          <a:spcPct val="100000"/>
                        </a:lnSpc>
                        <a:spcBef>
                          <a:spcPts val="0"/>
                        </a:spcBef>
                        <a:spcAft>
                          <a:spcPts val="0"/>
                        </a:spcAft>
                        <a:tabLst>
                          <a:tab pos="274320" algn="l"/>
                        </a:tabLst>
                      </a:pPr>
                      <a:r>
                        <a:rPr lang="en-GB"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EC + mFOLFOX6</a:t>
                      </a:r>
                      <a:endParaRPr lang="en-US"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marL="0" marR="0" algn="ctr">
                        <a:lnSpc>
                          <a:spcPct val="100000"/>
                        </a:lnSpc>
                        <a:spcBef>
                          <a:spcPts val="0"/>
                        </a:spcBef>
                        <a:spcAft>
                          <a:spcPts val="0"/>
                        </a:spcAft>
                        <a:tabLst>
                          <a:tab pos="274320" algn="l"/>
                        </a:tabLst>
                      </a:pPr>
                      <a:r>
                        <a:rPr lang="en-GB"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EC + FOLFIRI</a:t>
                      </a:r>
                      <a:endParaRPr lang="en-US"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3656304631"/>
                  </a:ext>
                </a:extLst>
              </a:tr>
              <a:tr h="190366">
                <a:tc>
                  <a:txBody>
                    <a:bodyPr/>
                    <a:lstStyle/>
                    <a:p>
                      <a:pPr marL="0" marR="0">
                        <a:lnSpc>
                          <a:spcPct val="100000"/>
                        </a:lnSpc>
                        <a:spcBef>
                          <a:spcPts val="0"/>
                        </a:spcBef>
                        <a:spcAft>
                          <a:spcPts val="0"/>
                        </a:spcAft>
                        <a:tabLst>
                          <a:tab pos="274320" algn="l"/>
                        </a:tabLst>
                      </a:pPr>
                      <a:r>
                        <a:rPr lang="en-GB"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Confirmed best overall response, n (%)</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lnSpc>
                          <a:spcPct val="100000"/>
                        </a:lnSpc>
                        <a:spcBef>
                          <a:spcPts val="0"/>
                        </a:spcBef>
                        <a:spcAft>
                          <a:spcPts val="0"/>
                        </a:spcAft>
                        <a:tabLst>
                          <a:tab pos="274320" algn="l"/>
                        </a:tabLst>
                      </a:pPr>
                      <a:r>
                        <a:rPr lang="en-GB"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n=19</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lnSpc>
                          <a:spcPct val="100000"/>
                        </a:lnSpc>
                        <a:spcBef>
                          <a:spcPts val="0"/>
                        </a:spcBef>
                        <a:spcAft>
                          <a:spcPts val="0"/>
                        </a:spcAft>
                        <a:tabLst>
                          <a:tab pos="274320" algn="l"/>
                        </a:tabLst>
                      </a:pPr>
                      <a:r>
                        <a:rPr lang="en-GB"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n=12</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lnSpc>
                          <a:spcPct val="100000"/>
                        </a:lnSpc>
                        <a:spcBef>
                          <a:spcPts val="0"/>
                        </a:spcBef>
                        <a:spcAft>
                          <a:spcPts val="0"/>
                        </a:spcAft>
                        <a:tabLst>
                          <a:tab pos="274320" algn="l"/>
                        </a:tabLst>
                      </a:pPr>
                      <a:r>
                        <a:rPr lang="en-GB"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n=8</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lnSpc>
                          <a:spcPct val="100000"/>
                        </a:lnSpc>
                        <a:spcBef>
                          <a:spcPts val="0"/>
                        </a:spcBef>
                        <a:spcAft>
                          <a:spcPts val="0"/>
                        </a:spcAft>
                        <a:tabLst>
                          <a:tab pos="274320" algn="l"/>
                        </a:tabLst>
                      </a:pPr>
                      <a:r>
                        <a:rPr lang="en-GB"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n=18</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40777560"/>
                  </a:ext>
                </a:extLst>
              </a:tr>
              <a:tr h="190366">
                <a:tc>
                  <a:txBody>
                    <a:bodyPr/>
                    <a:lstStyle/>
                    <a:p>
                      <a:pPr marL="0" marR="0" indent="154940">
                        <a:lnSpc>
                          <a:spcPct val="100000"/>
                        </a:lnSpc>
                        <a:spcBef>
                          <a:spcPts val="0"/>
                        </a:spcBef>
                        <a:spcAft>
                          <a:spcPts val="0"/>
                        </a:spcAft>
                        <a:tabLst>
                          <a:tab pos="274320" algn="l"/>
                        </a:tabLst>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ORR, % (95% CI)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68.4 (46.0, 84.6)</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75.0 (46.8, 91.1)</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37.5 (13.7, 69.4)</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44.4 (24.6, 66.3)</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254800"/>
                  </a:ext>
                </a:extLst>
              </a:tr>
              <a:tr h="190366">
                <a:tc>
                  <a:txBody>
                    <a:bodyPr/>
                    <a:lstStyle/>
                    <a:p>
                      <a:pPr marL="0" marR="0" indent="326390">
                        <a:lnSpc>
                          <a:spcPct val="100000"/>
                        </a:lnSpc>
                        <a:spcBef>
                          <a:spcPts val="0"/>
                        </a:spcBef>
                        <a:spcAft>
                          <a:spcPts val="0"/>
                        </a:spcAft>
                        <a:tabLst>
                          <a:tab pos="274320" algn="l"/>
                        </a:tabLst>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CR</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(5.3)</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(16.7)</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1600" strike="sngStrike"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600" strike="sngStrike"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(5.6)</a:t>
                      </a:r>
                      <a:r>
                        <a:rPr lang="en-US" sz="1600" kern="1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7417385"/>
                  </a:ext>
                </a:extLst>
              </a:tr>
              <a:tr h="190366">
                <a:tc>
                  <a:txBody>
                    <a:bodyPr/>
                    <a:lstStyle/>
                    <a:p>
                      <a:pPr marL="0" marR="0" indent="326390">
                        <a:lnSpc>
                          <a:spcPct val="100000"/>
                        </a:lnSpc>
                        <a:spcBef>
                          <a:spcPts val="0"/>
                        </a:spcBef>
                        <a:spcAft>
                          <a:spcPts val="0"/>
                        </a:spcAft>
                        <a:tabLst>
                          <a:tab pos="274320" algn="l"/>
                        </a:tabLst>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 (63.2)</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 (58.3)</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(37.5)</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 (38.9)</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005220"/>
                  </a:ext>
                </a:extLst>
              </a:tr>
              <a:tr h="190366">
                <a:tc>
                  <a:txBody>
                    <a:bodyPr/>
                    <a:lstStyle/>
                    <a:p>
                      <a:pPr marL="273050" marR="0" indent="-100013">
                        <a:lnSpc>
                          <a:spcPct val="100000"/>
                        </a:lnSpc>
                        <a:spcBef>
                          <a:spcPts val="0"/>
                        </a:spcBef>
                        <a:spcAft>
                          <a:spcPts val="0"/>
                        </a:spcAft>
                        <a:tabLst>
                          <a:tab pos="274320" algn="l"/>
                        </a:tabLst>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SD</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 (21.1)</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(16.7)</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 (62.5)</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 (38.9)</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4058042"/>
                  </a:ext>
                </a:extLst>
              </a:tr>
              <a:tr h="214904">
                <a:tc>
                  <a:txBody>
                    <a:bodyPr/>
                    <a:lstStyle/>
                    <a:p>
                      <a:pPr marL="273050" marR="0" indent="-100013">
                        <a:lnSpc>
                          <a:spcPct val="100000"/>
                        </a:lnSpc>
                        <a:spcBef>
                          <a:spcPts val="0"/>
                        </a:spcBef>
                        <a:spcAft>
                          <a:spcPts val="0"/>
                        </a:spcAft>
                        <a:tabLst>
                          <a:tab pos="274320" algn="l"/>
                        </a:tabLst>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PD</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(5.3)</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1600" strike="sngStrike"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600" strike="sngStrike"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274320" algn="l"/>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1600" b="0" i="0" u="none" strike="sng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GB" sz="1600" b="0" i="0" u="none" strike="sng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1600" strike="sngStrike"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600" strike="sngStrike"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8438157"/>
                  </a:ext>
                </a:extLst>
              </a:tr>
              <a:tr h="190366">
                <a:tc>
                  <a:txBody>
                    <a:bodyPr/>
                    <a:lstStyle/>
                    <a:p>
                      <a:pPr marL="273050" marR="0" indent="-100013">
                        <a:lnSpc>
                          <a:spcPct val="100000"/>
                        </a:lnSpc>
                        <a:spcBef>
                          <a:spcPts val="0"/>
                        </a:spcBef>
                        <a:spcAft>
                          <a:spcPts val="0"/>
                        </a:spcAft>
                        <a:tabLst>
                          <a:tab pos="274320" algn="l"/>
                        </a:tabLst>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Non-CR/non-PD</a:t>
                      </a:r>
                      <a:r>
                        <a:rPr lang="en-GB" sz="16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1600" strike="sngStrike"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600" strike="sngStrike"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(8.3)</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274320" algn="l"/>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1600" b="0" i="0" u="none" strike="sng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GB" sz="1600" b="0" i="0" u="none" strike="sng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(11.1)</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9866400"/>
                  </a:ext>
                </a:extLst>
              </a:tr>
              <a:tr h="190366">
                <a:tc>
                  <a:txBody>
                    <a:bodyPr/>
                    <a:lstStyle/>
                    <a:p>
                      <a:pPr marL="273050" marR="0" indent="-100013">
                        <a:lnSpc>
                          <a:spcPct val="100000"/>
                        </a:lnSpc>
                        <a:spcBef>
                          <a:spcPts val="0"/>
                        </a:spcBef>
                        <a:spcAft>
                          <a:spcPts val="0"/>
                        </a:spcAft>
                        <a:tabLst>
                          <a:tab pos="274320" algn="l"/>
                        </a:tabLst>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Not evaluable</a:t>
                      </a:r>
                      <a:r>
                        <a:rPr lang="en-GB" sz="16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(5.3)</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1600" strike="sngStrike"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600" strike="sngStrike"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274320" algn="l"/>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1600" b="0" i="0" u="none" strike="sng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GB" sz="1600" b="0" i="0" u="none" strike="sng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(5.6)</a:t>
                      </a:r>
                      <a:endParaRPr lang="en-GB" sz="1600"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0582306"/>
                  </a:ext>
                </a:extLst>
              </a:tr>
              <a:tr h="190366">
                <a:tc>
                  <a:txBody>
                    <a:bodyPr/>
                    <a:lstStyle/>
                    <a:p>
                      <a:pPr marL="0" marR="0">
                        <a:lnSpc>
                          <a:spcPct val="100000"/>
                        </a:lnSpc>
                        <a:spcBef>
                          <a:spcPts val="0"/>
                        </a:spcBef>
                        <a:spcAft>
                          <a:spcPts val="0"/>
                        </a:spcAft>
                        <a:tabLst>
                          <a:tab pos="274320" algn="l"/>
                        </a:tabLst>
                      </a:pPr>
                      <a:r>
                        <a:rPr lang="en-GB"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Responders</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0000"/>
                        </a:lnSpc>
                        <a:spcBef>
                          <a:spcPts val="0"/>
                        </a:spcBef>
                        <a:spcAft>
                          <a:spcPts val="0"/>
                        </a:spcAft>
                        <a:tabLst>
                          <a:tab pos="274320" algn="l"/>
                        </a:tabLst>
                      </a:pPr>
                      <a:r>
                        <a:rPr lang="en-GB"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n=13</a:t>
                      </a:r>
                      <a:endParaRPr lang="en-US"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0000"/>
                        </a:lnSpc>
                        <a:spcBef>
                          <a:spcPts val="0"/>
                        </a:spcBef>
                        <a:spcAft>
                          <a:spcPts val="0"/>
                        </a:spcAft>
                        <a:tabLst>
                          <a:tab pos="274320" algn="l"/>
                        </a:tabLst>
                      </a:pPr>
                      <a:r>
                        <a:rPr lang="en-GB"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n=9</a:t>
                      </a:r>
                      <a:endParaRPr lang="en-US"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0000"/>
                        </a:lnSpc>
                        <a:spcBef>
                          <a:spcPts val="0"/>
                        </a:spcBef>
                        <a:spcAft>
                          <a:spcPts val="0"/>
                        </a:spcAft>
                        <a:tabLst>
                          <a:tab pos="274320" algn="l"/>
                        </a:tabLst>
                      </a:pPr>
                      <a:r>
                        <a:rPr lang="en-GB"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n=3</a:t>
                      </a:r>
                      <a:endParaRPr lang="en-US"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algn="ctr">
                        <a:lnSpc>
                          <a:spcPct val="100000"/>
                        </a:lnSpc>
                        <a:spcBef>
                          <a:spcPts val="0"/>
                        </a:spcBef>
                        <a:spcAft>
                          <a:spcPts val="0"/>
                        </a:spcAft>
                        <a:tabLst>
                          <a:tab pos="274320" algn="l"/>
                        </a:tabLst>
                      </a:pPr>
                      <a:r>
                        <a:rPr lang="en-GB"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n=8</a:t>
                      </a:r>
                      <a:endParaRPr lang="en-US"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4180435636"/>
                  </a:ext>
                </a:extLst>
              </a:tr>
              <a:tr h="235295">
                <a:tc>
                  <a:txBody>
                    <a:bodyPr/>
                    <a:lstStyle/>
                    <a:p>
                      <a:pPr marL="0" marR="0" indent="0">
                        <a:lnSpc>
                          <a:spcPct val="100000"/>
                        </a:lnSpc>
                        <a:spcBef>
                          <a:spcPts val="0"/>
                        </a:spcBef>
                        <a:spcAft>
                          <a:spcPts val="0"/>
                        </a:spcAft>
                        <a:tabLst>
                          <a:tab pos="274320" algn="l"/>
                        </a:tabLst>
                      </a:pPr>
                      <a:r>
                        <a:rPr lang="en-GB"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mTTR</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weeks (range)</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6.9 (5.9–30.0)</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7.0 (6.1–42.7)</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6.9 (6.4–23.1)</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13.0 (6.1–47.3)</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7410737"/>
                  </a:ext>
                </a:extLst>
              </a:tr>
              <a:tr h="364799">
                <a:tc>
                  <a:txBody>
                    <a:bodyPr/>
                    <a:lstStyle/>
                    <a:p>
                      <a:pPr marL="0" marR="0" indent="0">
                        <a:lnSpc>
                          <a:spcPct val="100000"/>
                        </a:lnSpc>
                        <a:spcBef>
                          <a:spcPts val="0"/>
                        </a:spcBef>
                        <a:spcAft>
                          <a:spcPts val="0"/>
                        </a:spcAft>
                        <a:tabLst>
                          <a:tab pos="274320" algn="l"/>
                        </a:tabLst>
                      </a:pPr>
                      <a:r>
                        <a:rPr lang="en-GB"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mDOR</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months (95% CI)</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9.8 (6.9, NE)</a:t>
                      </a:r>
                      <a:endParaRPr lang="en-GB" sz="16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12.4 (6.9, NE)</a:t>
                      </a:r>
                      <a:endParaRPr lang="en-GB" sz="16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NE (5.6, NE)</a:t>
                      </a:r>
                      <a:endParaRPr lang="en-GB" sz="16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9.9 (5.5, NE)</a:t>
                      </a:r>
                      <a:endParaRPr lang="en-GB" sz="16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9562591"/>
                  </a:ext>
                </a:extLst>
              </a:tr>
              <a:tr h="190366">
                <a:tc>
                  <a:txBody>
                    <a:bodyPr/>
                    <a:lstStyle/>
                    <a:p>
                      <a:pPr marL="0" marR="0" indent="230188">
                        <a:lnSpc>
                          <a:spcPct val="100000"/>
                        </a:lnSpc>
                        <a:spcBef>
                          <a:spcPts val="0"/>
                        </a:spcBef>
                        <a:spcAft>
                          <a:spcPts val="0"/>
                        </a:spcAft>
                        <a:tabLst>
                          <a:tab pos="274320" algn="l"/>
                        </a:tabLst>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 months, n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 (53.8)</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 (66.7)</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(33.3)</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400" rtl="0" eaLnBrk="1" latinLnBrk="0" hangingPunct="1">
                        <a:lnSpc>
                          <a:spcPct val="100000"/>
                        </a:lnSpc>
                        <a:spcBef>
                          <a:spcPts val="0"/>
                        </a:spcBef>
                        <a:spcAft>
                          <a:spcPts val="0"/>
                        </a:spcAft>
                        <a:tabLst>
                          <a:tab pos="274320" algn="l"/>
                        </a:tabLst>
                      </a:pPr>
                      <a:r>
                        <a:rPr lang="en-US"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 (50.0)</a:t>
                      </a:r>
                      <a:endParaRPr lang="en-GB" sz="16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27305" marR="273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2414007"/>
                  </a:ext>
                </a:extLst>
              </a:tr>
            </a:tbl>
          </a:graphicData>
        </a:graphic>
      </p:graphicFrame>
      <p:sp>
        <p:nvSpPr>
          <p:cNvPr id="5" name="Footer Placeholder 1">
            <a:extLst>
              <a:ext uri="{FF2B5EF4-FFF2-40B4-BE49-F238E27FC236}">
                <a16:creationId xmlns:a16="http://schemas.microsoft.com/office/drawing/2014/main" id="{D960FDA2-A3FE-DA55-D1F1-75E2E9AA6FB9}"/>
              </a:ext>
            </a:extLst>
          </p:cNvPr>
          <p:cNvSpPr txBox="1">
            <a:spLocks/>
          </p:cNvSpPr>
          <p:nvPr/>
        </p:nvSpPr>
        <p:spPr>
          <a:xfrm>
            <a:off x="212785" y="5858677"/>
            <a:ext cx="11279434" cy="528837"/>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Benchmark:  </a:t>
            </a:r>
            <a:r>
              <a:rPr kumimoji="0" lang="en-US"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Encorafenib</a:t>
            </a: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and Cetuximab in BEACON:  20%</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Text Placeholder 4">
            <a:extLst>
              <a:ext uri="{FF2B5EF4-FFF2-40B4-BE49-F238E27FC236}">
                <a16:creationId xmlns:a16="http://schemas.microsoft.com/office/drawing/2014/main" id="{5DF902C2-FBA1-F6C5-33E8-5DA5E76512F3}"/>
              </a:ext>
            </a:extLst>
          </p:cNvPr>
          <p:cNvSpPr txBox="1">
            <a:spLocks/>
          </p:cNvSpPr>
          <p:nvPr/>
        </p:nvSpPr>
        <p:spPr>
          <a:xfrm>
            <a:off x="10667084" y="6575707"/>
            <a:ext cx="1577529" cy="180087"/>
          </a:xfrm>
          <a:prstGeom prst="rect">
            <a:avLst/>
          </a:prstGeom>
        </p:spPr>
        <p:txBody>
          <a:bodyPr vert="horz" lIns="0" tIns="0" rIns="0" bIns="0" rtlCol="0" anchor="b" anchorCtr="0">
            <a:noAutofit/>
          </a:bodyPr>
          <a:lstStyle>
            <a:lvl1pPr marL="0" indent="0" algn="l" defTabSz="914354" rtl="0" eaLnBrk="1" latinLnBrk="0" hangingPunct="1">
              <a:lnSpc>
                <a:spcPct val="100000"/>
              </a:lnSpc>
              <a:spcBef>
                <a:spcPts val="0"/>
              </a:spcBef>
              <a:spcAft>
                <a:spcPts val="0"/>
              </a:spcAft>
              <a:buFontTx/>
              <a:buNone/>
              <a:defRPr sz="1000" kern="1200">
                <a:solidFill>
                  <a:srgbClr val="002557"/>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900" kern="1200">
                <a:solidFill>
                  <a:srgbClr val="002557"/>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900" kern="1200">
                <a:solidFill>
                  <a:srgbClr val="002557"/>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900" kern="1200">
                <a:solidFill>
                  <a:srgbClr val="002557"/>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900" kern="1200">
                <a:solidFill>
                  <a:srgbClr val="002557"/>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557"/>
                </a:solidFill>
                <a:effectLst/>
                <a:uLnTx/>
                <a:uFillTx/>
                <a:latin typeface="Arial"/>
                <a:ea typeface="+mn-ea"/>
                <a:cs typeface="Times New Roman" pitchFamily="18" charset="0"/>
              </a:rPr>
              <a:t>Scott Kopetz, MD, PhD </a:t>
            </a:r>
          </a:p>
        </p:txBody>
      </p:sp>
      <p:sp>
        <p:nvSpPr>
          <p:cNvPr id="7" name="TextBox 6">
            <a:extLst>
              <a:ext uri="{FF2B5EF4-FFF2-40B4-BE49-F238E27FC236}">
                <a16:creationId xmlns:a16="http://schemas.microsoft.com/office/drawing/2014/main" id="{0A9C0B4F-4FD5-771A-7D6F-14CE6D689CA5}"/>
              </a:ext>
            </a:extLst>
          </p:cNvPr>
          <p:cNvSpPr txBox="1"/>
          <p:nvPr/>
        </p:nvSpPr>
        <p:spPr>
          <a:xfrm>
            <a:off x="304602" y="6481084"/>
            <a:ext cx="4803559" cy="307777"/>
          </a:xfrm>
          <a:prstGeom prst="rect">
            <a:avLst/>
          </a:prstGeom>
          <a:noFill/>
        </p:spPr>
        <p:txBody>
          <a:bodyPr wrap="none" rtlCol="0">
            <a:spAutoFit/>
          </a:bodyPr>
          <a:lstStyle/>
          <a:p>
            <a:r>
              <a:rPr lang="en-US" sz="1400" b="0" i="0" dirty="0" err="1">
                <a:solidFill>
                  <a:srgbClr val="1D1C1D"/>
                </a:solidFill>
                <a:effectLst/>
                <a:latin typeface="Calibri" panose="020F0502020204030204" pitchFamily="34" charset="0"/>
                <a:cs typeface="Calibri" panose="020F0502020204030204" pitchFamily="34" charset="0"/>
              </a:rPr>
              <a:t>Kopetz</a:t>
            </a:r>
            <a:r>
              <a:rPr lang="en-US" sz="1400" b="0" i="0" dirty="0">
                <a:solidFill>
                  <a:srgbClr val="1D1C1D"/>
                </a:solidFill>
                <a:effectLst/>
                <a:latin typeface="Calibri" panose="020F0502020204030204" pitchFamily="34" charset="0"/>
                <a:cs typeface="Calibri" panose="020F0502020204030204" pitchFamily="34" charset="0"/>
              </a:rPr>
              <a:t> S et al. 2023 ASCO GI Cancers Symposium; Abstract 119.</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2735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Title 1">
            <a:extLst>
              <a:ext uri="{FF2B5EF4-FFF2-40B4-BE49-F238E27FC236}">
                <a16:creationId xmlns:a16="http://schemas.microsoft.com/office/drawing/2014/main" id="{6ACAC1ED-B8BD-5BEF-26F4-DB202FC9240C}"/>
              </a:ext>
            </a:extLst>
          </p:cNvPr>
          <p:cNvSpPr txBox="1">
            <a:spLocks/>
          </p:cNvSpPr>
          <p:nvPr/>
        </p:nvSpPr>
        <p:spPr>
          <a:xfrm>
            <a:off x="782591" y="239795"/>
            <a:ext cx="11308080" cy="733203"/>
          </a:xfrm>
          <a:prstGeom prst="rect">
            <a:avLst/>
          </a:prstGeom>
        </p:spPr>
        <p:txBody>
          <a:bodyPr vert="horz" lIns="0" tIns="0" rIns="0" bIns="0" rtlCol="0" anchor="t" anchorCtr="0">
            <a:noAutofit/>
          </a:bodyPr>
          <a:lst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a:lstStyle>
          <a:p>
            <a:pPr marL="0" marR="0" lvl="0" indent="0" algn="l" defTabSz="914354"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Arial"/>
                <a:ea typeface="+mj-ea"/>
                <a:cs typeface="Arial" pitchFamily="34" charset="0"/>
              </a:rPr>
              <a:t>Progression-Free Survival</a:t>
            </a:r>
          </a:p>
        </p:txBody>
      </p:sp>
      <p:sp>
        <p:nvSpPr>
          <p:cNvPr id="303" name="Footer Placeholder 1">
            <a:extLst>
              <a:ext uri="{FF2B5EF4-FFF2-40B4-BE49-F238E27FC236}">
                <a16:creationId xmlns:a16="http://schemas.microsoft.com/office/drawing/2014/main" id="{7B421033-D683-A874-3F18-B92C30230E7E}"/>
              </a:ext>
            </a:extLst>
          </p:cNvPr>
          <p:cNvSpPr txBox="1">
            <a:spLocks/>
          </p:cNvSpPr>
          <p:nvPr/>
        </p:nvSpPr>
        <p:spPr>
          <a:xfrm>
            <a:off x="176597" y="6281582"/>
            <a:ext cx="11279434" cy="389110"/>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b="1" dirty="0">
                <a:solidFill>
                  <a:prstClr val="black"/>
                </a:solidFill>
                <a:latin typeface="Arial" panose="020B0604020202020204" pitchFamily="34" charset="0"/>
                <a:cs typeface="Arial" panose="020B0604020202020204" pitchFamily="34" charset="0"/>
              </a:rPr>
              <a:t>Data cutoff: September 5, 2022.</a:t>
            </a:r>
          </a:p>
          <a:p>
            <a:pPr>
              <a:defRPr/>
            </a:pPr>
            <a:r>
              <a:rPr lang="en-US" sz="1000" dirty="0">
                <a:solidFill>
                  <a:prstClr val="black"/>
                </a:solidFill>
                <a:latin typeface="Arial" panose="020B0604020202020204" pitchFamily="34" charset="0"/>
                <a:cs typeface="Arial" panose="020B0604020202020204" pitchFamily="34" charset="0"/>
              </a:rPr>
              <a:t>BICR, blinded independent central review; EC, encorafenib and cetuximab; NE, not estimable.</a:t>
            </a:r>
            <a:endParaRPr lang="en-US" sz="1000" b="1" dirty="0">
              <a:solidFill>
                <a:prstClr val="black"/>
              </a:solidFill>
              <a:latin typeface="Arial" panose="020B0604020202020204" pitchFamily="34" charset="0"/>
              <a:cs typeface="Arial" panose="020B0604020202020204" pitchFamily="34" charset="0"/>
            </a:endParaRPr>
          </a:p>
        </p:txBody>
      </p:sp>
      <p:grpSp>
        <p:nvGrpSpPr>
          <p:cNvPr id="304" name="Group 303">
            <a:extLst>
              <a:ext uri="{FF2B5EF4-FFF2-40B4-BE49-F238E27FC236}">
                <a16:creationId xmlns:a16="http://schemas.microsoft.com/office/drawing/2014/main" id="{E28A9E18-D3F1-FA1C-64AC-836BA39A76A2}"/>
              </a:ext>
            </a:extLst>
          </p:cNvPr>
          <p:cNvGrpSpPr/>
          <p:nvPr/>
        </p:nvGrpSpPr>
        <p:grpSpPr>
          <a:xfrm>
            <a:off x="-36670" y="898736"/>
            <a:ext cx="12162173" cy="5091166"/>
            <a:chOff x="-36670" y="898736"/>
            <a:chExt cx="12162173" cy="5091166"/>
          </a:xfrm>
        </p:grpSpPr>
        <p:sp>
          <p:nvSpPr>
            <p:cNvPr id="305" name="TextBox 304">
              <a:extLst>
                <a:ext uri="{FF2B5EF4-FFF2-40B4-BE49-F238E27FC236}">
                  <a16:creationId xmlns:a16="http://schemas.microsoft.com/office/drawing/2014/main" id="{92CCC1BE-B693-88B5-369E-B821FB4C45F1}"/>
                </a:ext>
              </a:extLst>
            </p:cNvPr>
            <p:cNvSpPr txBox="1"/>
            <p:nvPr/>
          </p:nvSpPr>
          <p:spPr>
            <a:xfrm>
              <a:off x="2652282" y="898736"/>
              <a:ext cx="1512978" cy="240066"/>
            </a:xfrm>
            <a:prstGeom prst="rect">
              <a:avLst/>
            </a:prstGeom>
            <a:noFill/>
            <a:ln>
              <a:solidFill>
                <a:srgbClr val="FFFFFF">
                  <a:lumMod val="75000"/>
                </a:srgbClr>
              </a:solidFill>
            </a:ln>
          </p:spPr>
          <p:txBody>
            <a:bodyPr wrap="none" lIns="27432" tIns="27432" rIns="27432" bIns="27432"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1L </a:t>
              </a:r>
              <a:r>
                <a:rPr kumimoji="0" lang="en-ES"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EC + mFOLFOX6</a:t>
              </a:r>
            </a:p>
          </p:txBody>
        </p:sp>
        <p:sp>
          <p:nvSpPr>
            <p:cNvPr id="306" name="TextBox 305">
              <a:extLst>
                <a:ext uri="{FF2B5EF4-FFF2-40B4-BE49-F238E27FC236}">
                  <a16:creationId xmlns:a16="http://schemas.microsoft.com/office/drawing/2014/main" id="{0A7DB610-3104-1496-AB62-F63158B514D6}"/>
                </a:ext>
              </a:extLst>
            </p:cNvPr>
            <p:cNvSpPr txBox="1"/>
            <p:nvPr/>
          </p:nvSpPr>
          <p:spPr>
            <a:xfrm>
              <a:off x="8801172" y="903592"/>
              <a:ext cx="1266116" cy="240066"/>
            </a:xfrm>
            <a:prstGeom prst="rect">
              <a:avLst/>
            </a:prstGeom>
            <a:noFill/>
            <a:ln>
              <a:solidFill>
                <a:srgbClr val="FFFFFF">
                  <a:lumMod val="75000"/>
                </a:srgbClr>
              </a:solidFill>
            </a:ln>
          </p:spPr>
          <p:txBody>
            <a:bodyPr wrap="none" lIns="27432" tIns="27432" rIns="27432" bIns="27432"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1L </a:t>
              </a:r>
              <a:r>
                <a:rPr kumimoji="0" lang="en-ES"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EC + </a:t>
              </a:r>
              <a:r>
                <a:rPr kumimoji="0" lang="en-GB"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FOLFIRI</a:t>
              </a:r>
              <a:endParaRPr kumimoji="0" lang="en-ES"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07" name="TextBox 306">
              <a:extLst>
                <a:ext uri="{FF2B5EF4-FFF2-40B4-BE49-F238E27FC236}">
                  <a16:creationId xmlns:a16="http://schemas.microsoft.com/office/drawing/2014/main" id="{DFDC2427-4A80-D3B2-3FE3-917D07783256}"/>
                </a:ext>
              </a:extLst>
            </p:cNvPr>
            <p:cNvSpPr txBox="1"/>
            <p:nvPr/>
          </p:nvSpPr>
          <p:spPr>
            <a:xfrm>
              <a:off x="8801172" y="3416441"/>
              <a:ext cx="1266116" cy="240066"/>
            </a:xfrm>
            <a:prstGeom prst="rect">
              <a:avLst/>
            </a:prstGeom>
            <a:noFill/>
            <a:ln>
              <a:solidFill>
                <a:srgbClr val="FFFFFF">
                  <a:lumMod val="75000"/>
                </a:srgbClr>
              </a:solidFill>
            </a:ln>
          </p:spPr>
          <p:txBody>
            <a:bodyPr wrap="none" lIns="27432" tIns="27432" rIns="27432" bIns="27432"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2L </a:t>
              </a:r>
              <a:r>
                <a:rPr kumimoji="0" lang="en-ES"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EC + </a:t>
              </a:r>
              <a:r>
                <a:rPr kumimoji="0" lang="en-GB"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FOLFIRI</a:t>
              </a:r>
              <a:endParaRPr kumimoji="0" lang="en-ES"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08" name="TextBox 307">
              <a:extLst>
                <a:ext uri="{FF2B5EF4-FFF2-40B4-BE49-F238E27FC236}">
                  <a16:creationId xmlns:a16="http://schemas.microsoft.com/office/drawing/2014/main" id="{E3270EFC-EC39-A0B7-FE2A-8EC7DEFB25F0}"/>
                </a:ext>
              </a:extLst>
            </p:cNvPr>
            <p:cNvSpPr txBox="1"/>
            <p:nvPr/>
          </p:nvSpPr>
          <p:spPr>
            <a:xfrm>
              <a:off x="2652282" y="3420667"/>
              <a:ext cx="1512978" cy="240066"/>
            </a:xfrm>
            <a:prstGeom prst="rect">
              <a:avLst/>
            </a:prstGeom>
            <a:noFill/>
            <a:ln>
              <a:solidFill>
                <a:srgbClr val="FFFFFF">
                  <a:lumMod val="75000"/>
                </a:srgbClr>
              </a:solidFill>
            </a:ln>
          </p:spPr>
          <p:txBody>
            <a:bodyPr wrap="none" lIns="27432" tIns="27432" rIns="27432" bIns="27432"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2L </a:t>
              </a:r>
              <a:r>
                <a:rPr kumimoji="0" lang="en-ES"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EC + mFOLFOX6</a:t>
              </a:r>
            </a:p>
          </p:txBody>
        </p:sp>
        <p:sp>
          <p:nvSpPr>
            <p:cNvPr id="309" name="TextBox 308">
              <a:extLst>
                <a:ext uri="{FF2B5EF4-FFF2-40B4-BE49-F238E27FC236}">
                  <a16:creationId xmlns:a16="http://schemas.microsoft.com/office/drawing/2014/main" id="{8BA8253E-BCBD-C9EE-9334-11D1B28FDF32}"/>
                </a:ext>
              </a:extLst>
            </p:cNvPr>
            <p:cNvSpPr txBox="1"/>
            <p:nvPr/>
          </p:nvSpPr>
          <p:spPr>
            <a:xfrm>
              <a:off x="133273" y="2968906"/>
              <a:ext cx="760144"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No. at risk</a:t>
              </a:r>
            </a:p>
          </p:txBody>
        </p:sp>
        <p:sp>
          <p:nvSpPr>
            <p:cNvPr id="310" name="TextBox 309">
              <a:extLst>
                <a:ext uri="{FF2B5EF4-FFF2-40B4-BE49-F238E27FC236}">
                  <a16:creationId xmlns:a16="http://schemas.microsoft.com/office/drawing/2014/main" id="{B2E2CEAD-F544-2A14-DCA4-78F45C4C7B26}"/>
                </a:ext>
              </a:extLst>
            </p:cNvPr>
            <p:cNvSpPr txBox="1"/>
            <p:nvPr/>
          </p:nvSpPr>
          <p:spPr>
            <a:xfrm>
              <a:off x="748367" y="2810842"/>
              <a:ext cx="386003" cy="20524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0.0</a:t>
              </a:r>
            </a:p>
          </p:txBody>
        </p:sp>
        <p:sp>
          <p:nvSpPr>
            <p:cNvPr id="311" name="TextBox 310">
              <a:extLst>
                <a:ext uri="{FF2B5EF4-FFF2-40B4-BE49-F238E27FC236}">
                  <a16:creationId xmlns:a16="http://schemas.microsoft.com/office/drawing/2014/main" id="{C8E0141B-457A-7DFA-8DC3-3B1D634ECADF}"/>
                </a:ext>
              </a:extLst>
            </p:cNvPr>
            <p:cNvSpPr txBox="1"/>
            <p:nvPr/>
          </p:nvSpPr>
          <p:spPr>
            <a:xfrm>
              <a:off x="1964852" y="2810842"/>
              <a:ext cx="386004"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5.0</a:t>
              </a:r>
            </a:p>
          </p:txBody>
        </p:sp>
        <p:sp>
          <p:nvSpPr>
            <p:cNvPr id="312" name="TextBox 311">
              <a:extLst>
                <a:ext uri="{FF2B5EF4-FFF2-40B4-BE49-F238E27FC236}">
                  <a16:creationId xmlns:a16="http://schemas.microsoft.com/office/drawing/2014/main" id="{98C307A9-F0FF-BA77-2D8B-A8248C38C7D5}"/>
                </a:ext>
              </a:extLst>
            </p:cNvPr>
            <p:cNvSpPr txBox="1"/>
            <p:nvPr/>
          </p:nvSpPr>
          <p:spPr>
            <a:xfrm>
              <a:off x="3141320" y="2810842"/>
              <a:ext cx="464871" cy="20524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10.0</a:t>
              </a:r>
            </a:p>
          </p:txBody>
        </p:sp>
        <p:sp>
          <p:nvSpPr>
            <p:cNvPr id="313" name="TextBox 312">
              <a:extLst>
                <a:ext uri="{FF2B5EF4-FFF2-40B4-BE49-F238E27FC236}">
                  <a16:creationId xmlns:a16="http://schemas.microsoft.com/office/drawing/2014/main" id="{B733B45E-3390-4B68-5B63-0E55BA1E3B22}"/>
                </a:ext>
              </a:extLst>
            </p:cNvPr>
            <p:cNvSpPr txBox="1"/>
            <p:nvPr/>
          </p:nvSpPr>
          <p:spPr>
            <a:xfrm>
              <a:off x="4335567" y="2810842"/>
              <a:ext cx="464872"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15.0</a:t>
              </a:r>
            </a:p>
          </p:txBody>
        </p:sp>
        <p:sp>
          <p:nvSpPr>
            <p:cNvPr id="314" name="TextBox 313">
              <a:extLst>
                <a:ext uri="{FF2B5EF4-FFF2-40B4-BE49-F238E27FC236}">
                  <a16:creationId xmlns:a16="http://schemas.microsoft.com/office/drawing/2014/main" id="{AB17DFAE-2F74-6AB1-C352-CE9F649A2E9F}"/>
                </a:ext>
              </a:extLst>
            </p:cNvPr>
            <p:cNvSpPr txBox="1"/>
            <p:nvPr/>
          </p:nvSpPr>
          <p:spPr>
            <a:xfrm>
              <a:off x="5583878" y="2810842"/>
              <a:ext cx="464872"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20.0</a:t>
              </a:r>
            </a:p>
          </p:txBody>
        </p:sp>
        <p:sp>
          <p:nvSpPr>
            <p:cNvPr id="315" name="TextBox 314">
              <a:extLst>
                <a:ext uri="{FF2B5EF4-FFF2-40B4-BE49-F238E27FC236}">
                  <a16:creationId xmlns:a16="http://schemas.microsoft.com/office/drawing/2014/main" id="{0C3E7F0D-5830-F9CE-540B-ED9D259A56B2}"/>
                </a:ext>
              </a:extLst>
            </p:cNvPr>
            <p:cNvSpPr txBox="1"/>
            <p:nvPr/>
          </p:nvSpPr>
          <p:spPr>
            <a:xfrm>
              <a:off x="2839837" y="2965879"/>
              <a:ext cx="1010213"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Time (months)</a:t>
              </a:r>
            </a:p>
          </p:txBody>
        </p:sp>
        <p:sp>
          <p:nvSpPr>
            <p:cNvPr id="316" name="TextBox 315">
              <a:extLst>
                <a:ext uri="{FF2B5EF4-FFF2-40B4-BE49-F238E27FC236}">
                  <a16:creationId xmlns:a16="http://schemas.microsoft.com/office/drawing/2014/main" id="{0752892A-B279-C5B9-E817-129FAB615055}"/>
                </a:ext>
              </a:extLst>
            </p:cNvPr>
            <p:cNvSpPr txBox="1"/>
            <p:nvPr/>
          </p:nvSpPr>
          <p:spPr>
            <a:xfrm>
              <a:off x="611816" y="2615407"/>
              <a:ext cx="263534" cy="20524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0</a:t>
              </a:r>
            </a:p>
          </p:txBody>
        </p:sp>
        <p:sp>
          <p:nvSpPr>
            <p:cNvPr id="317" name="TextBox 316">
              <a:extLst>
                <a:ext uri="{FF2B5EF4-FFF2-40B4-BE49-F238E27FC236}">
                  <a16:creationId xmlns:a16="http://schemas.microsoft.com/office/drawing/2014/main" id="{161E3ABE-980B-04D1-4BF0-ED162E9A2593}"/>
                </a:ext>
              </a:extLst>
            </p:cNvPr>
            <p:cNvSpPr txBox="1"/>
            <p:nvPr/>
          </p:nvSpPr>
          <p:spPr>
            <a:xfrm>
              <a:off x="532949" y="2459882"/>
              <a:ext cx="342401" cy="20524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10</a:t>
              </a:r>
            </a:p>
          </p:txBody>
        </p:sp>
        <p:sp>
          <p:nvSpPr>
            <p:cNvPr id="318" name="TextBox 317">
              <a:extLst>
                <a:ext uri="{FF2B5EF4-FFF2-40B4-BE49-F238E27FC236}">
                  <a16:creationId xmlns:a16="http://schemas.microsoft.com/office/drawing/2014/main" id="{02DA2E04-046F-AE7D-2797-664E25EEE8BE}"/>
                </a:ext>
              </a:extLst>
            </p:cNvPr>
            <p:cNvSpPr txBox="1"/>
            <p:nvPr/>
          </p:nvSpPr>
          <p:spPr>
            <a:xfrm>
              <a:off x="532949" y="2307813"/>
              <a:ext cx="342401" cy="20524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20</a:t>
              </a:r>
            </a:p>
          </p:txBody>
        </p:sp>
        <p:sp>
          <p:nvSpPr>
            <p:cNvPr id="319" name="TextBox 318">
              <a:extLst>
                <a:ext uri="{FF2B5EF4-FFF2-40B4-BE49-F238E27FC236}">
                  <a16:creationId xmlns:a16="http://schemas.microsoft.com/office/drawing/2014/main" id="{1F2CAF22-2B21-5503-40F0-03E8D0F141CE}"/>
                </a:ext>
              </a:extLst>
            </p:cNvPr>
            <p:cNvSpPr txBox="1"/>
            <p:nvPr/>
          </p:nvSpPr>
          <p:spPr>
            <a:xfrm>
              <a:off x="532949" y="2152288"/>
              <a:ext cx="342401" cy="20524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30</a:t>
              </a:r>
            </a:p>
          </p:txBody>
        </p:sp>
        <p:sp>
          <p:nvSpPr>
            <p:cNvPr id="320" name="TextBox 319">
              <a:extLst>
                <a:ext uri="{FF2B5EF4-FFF2-40B4-BE49-F238E27FC236}">
                  <a16:creationId xmlns:a16="http://schemas.microsoft.com/office/drawing/2014/main" id="{3D515370-13CC-0CFC-9FBC-1B646283D9FF}"/>
                </a:ext>
              </a:extLst>
            </p:cNvPr>
            <p:cNvSpPr txBox="1"/>
            <p:nvPr/>
          </p:nvSpPr>
          <p:spPr>
            <a:xfrm>
              <a:off x="532949" y="1996763"/>
              <a:ext cx="342401" cy="20524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40</a:t>
              </a:r>
            </a:p>
          </p:txBody>
        </p:sp>
        <p:sp>
          <p:nvSpPr>
            <p:cNvPr id="321" name="TextBox 320">
              <a:extLst>
                <a:ext uri="{FF2B5EF4-FFF2-40B4-BE49-F238E27FC236}">
                  <a16:creationId xmlns:a16="http://schemas.microsoft.com/office/drawing/2014/main" id="{529CEB68-06DB-3DB6-906A-FBF8464C0071}"/>
                </a:ext>
              </a:extLst>
            </p:cNvPr>
            <p:cNvSpPr txBox="1"/>
            <p:nvPr/>
          </p:nvSpPr>
          <p:spPr>
            <a:xfrm>
              <a:off x="532949" y="1841238"/>
              <a:ext cx="342401" cy="20524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50</a:t>
              </a:r>
            </a:p>
          </p:txBody>
        </p:sp>
        <p:sp>
          <p:nvSpPr>
            <p:cNvPr id="322" name="TextBox 321">
              <a:extLst>
                <a:ext uri="{FF2B5EF4-FFF2-40B4-BE49-F238E27FC236}">
                  <a16:creationId xmlns:a16="http://schemas.microsoft.com/office/drawing/2014/main" id="{C4B30B4A-1C13-3116-2F2F-375DEC0E1780}"/>
                </a:ext>
              </a:extLst>
            </p:cNvPr>
            <p:cNvSpPr txBox="1"/>
            <p:nvPr/>
          </p:nvSpPr>
          <p:spPr>
            <a:xfrm>
              <a:off x="532949" y="1685713"/>
              <a:ext cx="342401" cy="20524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60</a:t>
              </a:r>
            </a:p>
          </p:txBody>
        </p:sp>
        <p:sp>
          <p:nvSpPr>
            <p:cNvPr id="323" name="TextBox 322">
              <a:extLst>
                <a:ext uri="{FF2B5EF4-FFF2-40B4-BE49-F238E27FC236}">
                  <a16:creationId xmlns:a16="http://schemas.microsoft.com/office/drawing/2014/main" id="{3DA0942D-1CF9-6250-BE96-30C17997E6E3}"/>
                </a:ext>
              </a:extLst>
            </p:cNvPr>
            <p:cNvSpPr txBox="1"/>
            <p:nvPr/>
          </p:nvSpPr>
          <p:spPr>
            <a:xfrm>
              <a:off x="532949" y="1530188"/>
              <a:ext cx="342401" cy="20524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70</a:t>
              </a:r>
            </a:p>
          </p:txBody>
        </p:sp>
        <p:sp>
          <p:nvSpPr>
            <p:cNvPr id="324" name="TextBox 323">
              <a:extLst>
                <a:ext uri="{FF2B5EF4-FFF2-40B4-BE49-F238E27FC236}">
                  <a16:creationId xmlns:a16="http://schemas.microsoft.com/office/drawing/2014/main" id="{C0BB6D6B-FC57-6881-DE48-39EC4447645A}"/>
                </a:ext>
              </a:extLst>
            </p:cNvPr>
            <p:cNvSpPr txBox="1"/>
            <p:nvPr/>
          </p:nvSpPr>
          <p:spPr>
            <a:xfrm>
              <a:off x="532949" y="1378118"/>
              <a:ext cx="342401" cy="20524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80</a:t>
              </a:r>
            </a:p>
          </p:txBody>
        </p:sp>
        <p:sp>
          <p:nvSpPr>
            <p:cNvPr id="325" name="TextBox 324">
              <a:extLst>
                <a:ext uri="{FF2B5EF4-FFF2-40B4-BE49-F238E27FC236}">
                  <a16:creationId xmlns:a16="http://schemas.microsoft.com/office/drawing/2014/main" id="{114088E8-2115-0637-1C0E-45E8C86738A3}"/>
                </a:ext>
              </a:extLst>
            </p:cNvPr>
            <p:cNvSpPr txBox="1"/>
            <p:nvPr/>
          </p:nvSpPr>
          <p:spPr>
            <a:xfrm>
              <a:off x="532949" y="1222594"/>
              <a:ext cx="342401" cy="20524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90</a:t>
              </a:r>
            </a:p>
          </p:txBody>
        </p:sp>
        <p:sp>
          <p:nvSpPr>
            <p:cNvPr id="326" name="TextBox 325">
              <a:extLst>
                <a:ext uri="{FF2B5EF4-FFF2-40B4-BE49-F238E27FC236}">
                  <a16:creationId xmlns:a16="http://schemas.microsoft.com/office/drawing/2014/main" id="{19B6D82F-B5AD-CEEC-13A6-D382D7239D01}"/>
                </a:ext>
              </a:extLst>
            </p:cNvPr>
            <p:cNvSpPr txBox="1"/>
            <p:nvPr/>
          </p:nvSpPr>
          <p:spPr>
            <a:xfrm>
              <a:off x="454081" y="1067069"/>
              <a:ext cx="421269" cy="20524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100</a:t>
              </a:r>
            </a:p>
          </p:txBody>
        </p:sp>
        <p:sp>
          <p:nvSpPr>
            <p:cNvPr id="327" name="TextBox 326">
              <a:extLst>
                <a:ext uri="{FF2B5EF4-FFF2-40B4-BE49-F238E27FC236}">
                  <a16:creationId xmlns:a16="http://schemas.microsoft.com/office/drawing/2014/main" id="{004099A6-1F19-8E73-3626-0A89FFE9AE01}"/>
                </a:ext>
              </a:extLst>
            </p:cNvPr>
            <p:cNvSpPr txBox="1"/>
            <p:nvPr/>
          </p:nvSpPr>
          <p:spPr>
            <a:xfrm rot="16200000">
              <a:off x="83553" y="1813248"/>
              <a:ext cx="668773"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sym typeface="Arial"/>
                </a:rPr>
                <a:t>PFS (%)</a:t>
              </a:r>
            </a:p>
          </p:txBody>
        </p:sp>
        <p:sp>
          <p:nvSpPr>
            <p:cNvPr id="328" name="TextBox 327">
              <a:extLst>
                <a:ext uri="{FF2B5EF4-FFF2-40B4-BE49-F238E27FC236}">
                  <a16:creationId xmlns:a16="http://schemas.microsoft.com/office/drawing/2014/main" id="{722213DC-9566-C80E-E07F-FC1B432E7AC9}"/>
                </a:ext>
              </a:extLst>
            </p:cNvPr>
            <p:cNvSpPr txBox="1"/>
            <p:nvPr/>
          </p:nvSpPr>
          <p:spPr>
            <a:xfrm>
              <a:off x="-29178" y="3243341"/>
              <a:ext cx="833538" cy="165231"/>
            </a:xfrm>
            <a:prstGeom prst="rect">
              <a:avLst/>
            </a:prstGeom>
            <a:noFill/>
          </p:spPr>
          <p:txBody>
            <a:bodyPr wrap="square" lIns="0" tIns="0" rIns="0" bIns="0" rtlCol="0" anchor="ctr">
              <a:noAutofit/>
            </a:bodyPr>
            <a:lstStyle/>
            <a:p>
              <a:pPr marL="0" marR="0" lvl="0" indent="0" algn="r" defTabSz="914400" eaLnBrk="1" fontAlgn="auto" latinLnBrk="0" hangingPunct="1">
                <a:lnSpc>
                  <a:spcPct val="85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EC + mFOLFOX6</a:t>
              </a:r>
            </a:p>
          </p:txBody>
        </p:sp>
        <p:grpSp>
          <p:nvGrpSpPr>
            <p:cNvPr id="329" name="Group 328">
              <a:extLst>
                <a:ext uri="{FF2B5EF4-FFF2-40B4-BE49-F238E27FC236}">
                  <a16:creationId xmlns:a16="http://schemas.microsoft.com/office/drawing/2014/main" id="{01D59B18-EC30-0FE0-43D6-1786070B7339}"/>
                </a:ext>
              </a:extLst>
            </p:cNvPr>
            <p:cNvGrpSpPr/>
            <p:nvPr/>
          </p:nvGrpSpPr>
          <p:grpSpPr>
            <a:xfrm>
              <a:off x="812683" y="1136494"/>
              <a:ext cx="5111851" cy="1694991"/>
              <a:chOff x="3421567" y="1540680"/>
              <a:chExt cx="5111851" cy="1694991"/>
            </a:xfrm>
          </p:grpSpPr>
          <p:grpSp>
            <p:nvGrpSpPr>
              <p:cNvPr id="547" name="object 2">
                <a:extLst>
                  <a:ext uri="{FF2B5EF4-FFF2-40B4-BE49-F238E27FC236}">
                    <a16:creationId xmlns:a16="http://schemas.microsoft.com/office/drawing/2014/main" id="{5E310F68-18AC-BF7B-D9D9-721622E5553D}"/>
                  </a:ext>
                </a:extLst>
              </p:cNvPr>
              <p:cNvGrpSpPr/>
              <p:nvPr/>
            </p:nvGrpSpPr>
            <p:grpSpPr>
              <a:xfrm>
                <a:off x="3533366" y="1571875"/>
                <a:ext cx="4142104" cy="872490"/>
                <a:chOff x="4252192" y="1589602"/>
                <a:chExt cx="4142104" cy="872490"/>
              </a:xfrm>
            </p:grpSpPr>
            <p:sp>
              <p:nvSpPr>
                <p:cNvPr id="573" name="object 3">
                  <a:extLst>
                    <a:ext uri="{FF2B5EF4-FFF2-40B4-BE49-F238E27FC236}">
                      <a16:creationId xmlns:a16="http://schemas.microsoft.com/office/drawing/2014/main" id="{E043BE82-64AF-B6B1-5769-2068E71F12BA}"/>
                    </a:ext>
                  </a:extLst>
                </p:cNvPr>
                <p:cNvSpPr/>
                <p:nvPr/>
              </p:nvSpPr>
              <p:spPr>
                <a:xfrm>
                  <a:off x="4261593" y="1623166"/>
                  <a:ext cx="4093210" cy="805815"/>
                </a:xfrm>
                <a:custGeom>
                  <a:avLst/>
                  <a:gdLst/>
                  <a:ahLst/>
                  <a:cxnLst/>
                  <a:rect l="l" t="t" r="r" b="b"/>
                  <a:pathLst>
                    <a:path w="4093209" h="805814">
                      <a:moveTo>
                        <a:pt x="0" y="0"/>
                      </a:moveTo>
                      <a:lnTo>
                        <a:pt x="378694" y="0"/>
                      </a:lnTo>
                      <a:lnTo>
                        <a:pt x="378694" y="84953"/>
                      </a:lnTo>
                      <a:lnTo>
                        <a:pt x="1031350" y="84953"/>
                      </a:lnTo>
                      <a:lnTo>
                        <a:pt x="1031350" y="175221"/>
                      </a:lnTo>
                      <a:lnTo>
                        <a:pt x="1377807" y="175221"/>
                      </a:lnTo>
                      <a:lnTo>
                        <a:pt x="1377807" y="288037"/>
                      </a:lnTo>
                      <a:lnTo>
                        <a:pt x="2086853" y="288037"/>
                      </a:lnTo>
                      <a:lnTo>
                        <a:pt x="2086853" y="412221"/>
                      </a:lnTo>
                      <a:lnTo>
                        <a:pt x="2239952" y="412221"/>
                      </a:lnTo>
                      <a:lnTo>
                        <a:pt x="2239952" y="536343"/>
                      </a:lnTo>
                      <a:lnTo>
                        <a:pt x="2336675" y="536343"/>
                      </a:lnTo>
                      <a:lnTo>
                        <a:pt x="2336675" y="660464"/>
                      </a:lnTo>
                      <a:lnTo>
                        <a:pt x="2715369" y="660464"/>
                      </a:lnTo>
                      <a:lnTo>
                        <a:pt x="2715369" y="805266"/>
                      </a:lnTo>
                      <a:lnTo>
                        <a:pt x="4093189" y="805266"/>
                      </a:lnTo>
                    </a:path>
                  </a:pathLst>
                </a:custGeom>
                <a:ln w="18800">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74" name="object 4">
                  <a:extLst>
                    <a:ext uri="{FF2B5EF4-FFF2-40B4-BE49-F238E27FC236}">
                      <a16:creationId xmlns:a16="http://schemas.microsoft.com/office/drawing/2014/main" id="{3591A57B-2F83-BE1D-7CEA-FEFA813F48D9}"/>
                    </a:ext>
                  </a:extLst>
                </p:cNvPr>
                <p:cNvSpPr/>
                <p:nvPr/>
              </p:nvSpPr>
              <p:spPr>
                <a:xfrm>
                  <a:off x="4551075" y="1595869"/>
                  <a:ext cx="66040" cy="54610"/>
                </a:xfrm>
                <a:custGeom>
                  <a:avLst/>
                  <a:gdLst/>
                  <a:ahLst/>
                  <a:cxnLst/>
                  <a:rect l="l" t="t" r="r" b="b"/>
                  <a:pathLst>
                    <a:path w="66039" h="54610">
                      <a:moveTo>
                        <a:pt x="0" y="0"/>
                      </a:moveTo>
                      <a:lnTo>
                        <a:pt x="65501" y="54596"/>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75" name="object 5">
                  <a:extLst>
                    <a:ext uri="{FF2B5EF4-FFF2-40B4-BE49-F238E27FC236}">
                      <a16:creationId xmlns:a16="http://schemas.microsoft.com/office/drawing/2014/main" id="{15E53490-C95C-0B1C-DBE3-6B91C6D90A21}"/>
                    </a:ext>
                  </a:extLst>
                </p:cNvPr>
                <p:cNvSpPr/>
                <p:nvPr/>
              </p:nvSpPr>
              <p:spPr>
                <a:xfrm>
                  <a:off x="4551079" y="1595869"/>
                  <a:ext cx="66040" cy="54610"/>
                </a:xfrm>
                <a:custGeom>
                  <a:avLst/>
                  <a:gdLst/>
                  <a:ahLst/>
                  <a:cxnLst/>
                  <a:rect l="l" t="t" r="r" b="b"/>
                  <a:pathLst>
                    <a:path w="66039" h="54610">
                      <a:moveTo>
                        <a:pt x="65501" y="0"/>
                      </a:moveTo>
                      <a:lnTo>
                        <a:pt x="0" y="54596"/>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76" name="object 6">
                  <a:extLst>
                    <a:ext uri="{FF2B5EF4-FFF2-40B4-BE49-F238E27FC236}">
                      <a16:creationId xmlns:a16="http://schemas.microsoft.com/office/drawing/2014/main" id="{4203534B-E5DB-E39B-4922-3EFA1439AAAA}"/>
                    </a:ext>
                  </a:extLst>
                </p:cNvPr>
                <p:cNvSpPr/>
                <p:nvPr/>
              </p:nvSpPr>
              <p:spPr>
                <a:xfrm>
                  <a:off x="4937877" y="1680818"/>
                  <a:ext cx="66040" cy="54610"/>
                </a:xfrm>
                <a:custGeom>
                  <a:avLst/>
                  <a:gdLst/>
                  <a:ahLst/>
                  <a:cxnLst/>
                  <a:rect l="l" t="t" r="r" b="b"/>
                  <a:pathLst>
                    <a:path w="66039" h="54610">
                      <a:moveTo>
                        <a:pt x="0" y="0"/>
                      </a:moveTo>
                      <a:lnTo>
                        <a:pt x="65501" y="54596"/>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77" name="object 7">
                  <a:extLst>
                    <a:ext uri="{FF2B5EF4-FFF2-40B4-BE49-F238E27FC236}">
                      <a16:creationId xmlns:a16="http://schemas.microsoft.com/office/drawing/2014/main" id="{70A7D5B6-B6BE-0992-91C5-F8F4DDADCFB9}"/>
                    </a:ext>
                  </a:extLst>
                </p:cNvPr>
                <p:cNvSpPr/>
                <p:nvPr/>
              </p:nvSpPr>
              <p:spPr>
                <a:xfrm>
                  <a:off x="4937880" y="1680818"/>
                  <a:ext cx="66040" cy="54610"/>
                </a:xfrm>
                <a:custGeom>
                  <a:avLst/>
                  <a:gdLst/>
                  <a:ahLst/>
                  <a:cxnLst/>
                  <a:rect l="l" t="t" r="r" b="b"/>
                  <a:pathLst>
                    <a:path w="66039" h="54610">
                      <a:moveTo>
                        <a:pt x="65501" y="0"/>
                      </a:moveTo>
                      <a:lnTo>
                        <a:pt x="0" y="54596"/>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78" name="object 8">
                  <a:extLst>
                    <a:ext uri="{FF2B5EF4-FFF2-40B4-BE49-F238E27FC236}">
                      <a16:creationId xmlns:a16="http://schemas.microsoft.com/office/drawing/2014/main" id="{FDB202A6-CE2D-7D1F-E0D7-EB4CCE6CBC9D}"/>
                    </a:ext>
                  </a:extLst>
                </p:cNvPr>
                <p:cNvSpPr/>
                <p:nvPr/>
              </p:nvSpPr>
              <p:spPr>
                <a:xfrm>
                  <a:off x="5381056" y="1771097"/>
                  <a:ext cx="66040" cy="54610"/>
                </a:xfrm>
                <a:custGeom>
                  <a:avLst/>
                  <a:gdLst/>
                  <a:ahLst/>
                  <a:cxnLst/>
                  <a:rect l="l" t="t" r="r" b="b"/>
                  <a:pathLst>
                    <a:path w="66039" h="54610">
                      <a:moveTo>
                        <a:pt x="0" y="0"/>
                      </a:moveTo>
                      <a:lnTo>
                        <a:pt x="65501" y="54596"/>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79" name="object 9">
                  <a:extLst>
                    <a:ext uri="{FF2B5EF4-FFF2-40B4-BE49-F238E27FC236}">
                      <a16:creationId xmlns:a16="http://schemas.microsoft.com/office/drawing/2014/main" id="{430B9F0D-6075-D2ED-A639-653F924330BA}"/>
                    </a:ext>
                  </a:extLst>
                </p:cNvPr>
                <p:cNvSpPr/>
                <p:nvPr/>
              </p:nvSpPr>
              <p:spPr>
                <a:xfrm>
                  <a:off x="5381060" y="1771097"/>
                  <a:ext cx="66040" cy="54610"/>
                </a:xfrm>
                <a:custGeom>
                  <a:avLst/>
                  <a:gdLst/>
                  <a:ahLst/>
                  <a:cxnLst/>
                  <a:rect l="l" t="t" r="r" b="b"/>
                  <a:pathLst>
                    <a:path w="66039" h="54610">
                      <a:moveTo>
                        <a:pt x="65501" y="0"/>
                      </a:moveTo>
                      <a:lnTo>
                        <a:pt x="0" y="54596"/>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80" name="object 10">
                  <a:extLst>
                    <a:ext uri="{FF2B5EF4-FFF2-40B4-BE49-F238E27FC236}">
                      <a16:creationId xmlns:a16="http://schemas.microsoft.com/office/drawing/2014/main" id="{AE5A4040-909D-4101-BB25-3EDC75D90E1D}"/>
                    </a:ext>
                  </a:extLst>
                </p:cNvPr>
                <p:cNvSpPr/>
                <p:nvPr/>
              </p:nvSpPr>
              <p:spPr>
                <a:xfrm>
                  <a:off x="5485796" y="1771097"/>
                  <a:ext cx="66040" cy="54610"/>
                </a:xfrm>
                <a:custGeom>
                  <a:avLst/>
                  <a:gdLst/>
                  <a:ahLst/>
                  <a:cxnLst/>
                  <a:rect l="l" t="t" r="r" b="b"/>
                  <a:pathLst>
                    <a:path w="66039" h="54610">
                      <a:moveTo>
                        <a:pt x="0" y="0"/>
                      </a:moveTo>
                      <a:lnTo>
                        <a:pt x="65501" y="54596"/>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81" name="object 11">
                  <a:extLst>
                    <a:ext uri="{FF2B5EF4-FFF2-40B4-BE49-F238E27FC236}">
                      <a16:creationId xmlns:a16="http://schemas.microsoft.com/office/drawing/2014/main" id="{9E2876AC-E47C-5297-1E11-3D19E813A945}"/>
                    </a:ext>
                  </a:extLst>
                </p:cNvPr>
                <p:cNvSpPr/>
                <p:nvPr/>
              </p:nvSpPr>
              <p:spPr>
                <a:xfrm>
                  <a:off x="5485799" y="1771097"/>
                  <a:ext cx="66040" cy="54610"/>
                </a:xfrm>
                <a:custGeom>
                  <a:avLst/>
                  <a:gdLst/>
                  <a:ahLst/>
                  <a:cxnLst/>
                  <a:rect l="l" t="t" r="r" b="b"/>
                  <a:pathLst>
                    <a:path w="66039" h="54610">
                      <a:moveTo>
                        <a:pt x="65501" y="0"/>
                      </a:moveTo>
                      <a:lnTo>
                        <a:pt x="0" y="54596"/>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82" name="object 12">
                  <a:extLst>
                    <a:ext uri="{FF2B5EF4-FFF2-40B4-BE49-F238E27FC236}">
                      <a16:creationId xmlns:a16="http://schemas.microsoft.com/office/drawing/2014/main" id="{48416F87-B48A-D8CD-A136-8523AEB7495E}"/>
                    </a:ext>
                  </a:extLst>
                </p:cNvPr>
                <p:cNvSpPr/>
                <p:nvPr/>
              </p:nvSpPr>
              <p:spPr>
                <a:xfrm>
                  <a:off x="5566396" y="1771097"/>
                  <a:ext cx="66040" cy="54610"/>
                </a:xfrm>
                <a:custGeom>
                  <a:avLst/>
                  <a:gdLst/>
                  <a:ahLst/>
                  <a:cxnLst/>
                  <a:rect l="l" t="t" r="r" b="b"/>
                  <a:pathLst>
                    <a:path w="66039" h="54610">
                      <a:moveTo>
                        <a:pt x="0" y="0"/>
                      </a:moveTo>
                      <a:lnTo>
                        <a:pt x="65501" y="54596"/>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83" name="object 13">
                  <a:extLst>
                    <a:ext uri="{FF2B5EF4-FFF2-40B4-BE49-F238E27FC236}">
                      <a16:creationId xmlns:a16="http://schemas.microsoft.com/office/drawing/2014/main" id="{056B26A3-AA0C-B3CA-D2B6-1ED53D6706B7}"/>
                    </a:ext>
                  </a:extLst>
                </p:cNvPr>
                <p:cNvSpPr/>
                <p:nvPr/>
              </p:nvSpPr>
              <p:spPr>
                <a:xfrm>
                  <a:off x="5566400" y="1771097"/>
                  <a:ext cx="66040" cy="54610"/>
                </a:xfrm>
                <a:custGeom>
                  <a:avLst/>
                  <a:gdLst/>
                  <a:ahLst/>
                  <a:cxnLst/>
                  <a:rect l="l" t="t" r="r" b="b"/>
                  <a:pathLst>
                    <a:path w="66039" h="54610">
                      <a:moveTo>
                        <a:pt x="65501" y="0"/>
                      </a:moveTo>
                      <a:lnTo>
                        <a:pt x="0" y="54596"/>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84" name="object 14">
                  <a:extLst>
                    <a:ext uri="{FF2B5EF4-FFF2-40B4-BE49-F238E27FC236}">
                      <a16:creationId xmlns:a16="http://schemas.microsoft.com/office/drawing/2014/main" id="{E139B1D7-C6A7-3947-C98A-B6E2EBE80465}"/>
                    </a:ext>
                  </a:extLst>
                </p:cNvPr>
                <p:cNvSpPr/>
                <p:nvPr/>
              </p:nvSpPr>
              <p:spPr>
                <a:xfrm>
                  <a:off x="5977336" y="1883910"/>
                  <a:ext cx="66040" cy="54610"/>
                </a:xfrm>
                <a:custGeom>
                  <a:avLst/>
                  <a:gdLst/>
                  <a:ahLst/>
                  <a:cxnLst/>
                  <a:rect l="l" t="t" r="r" b="b"/>
                  <a:pathLst>
                    <a:path w="66039" h="54610">
                      <a:moveTo>
                        <a:pt x="0" y="0"/>
                      </a:moveTo>
                      <a:lnTo>
                        <a:pt x="65501" y="54596"/>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85" name="object 15">
                  <a:extLst>
                    <a:ext uri="{FF2B5EF4-FFF2-40B4-BE49-F238E27FC236}">
                      <a16:creationId xmlns:a16="http://schemas.microsoft.com/office/drawing/2014/main" id="{87F6C126-98D9-57F1-27A4-7004C27359B7}"/>
                    </a:ext>
                  </a:extLst>
                </p:cNvPr>
                <p:cNvSpPr/>
                <p:nvPr/>
              </p:nvSpPr>
              <p:spPr>
                <a:xfrm>
                  <a:off x="5977340" y="1883910"/>
                  <a:ext cx="66040" cy="54610"/>
                </a:xfrm>
                <a:custGeom>
                  <a:avLst/>
                  <a:gdLst/>
                  <a:ahLst/>
                  <a:cxnLst/>
                  <a:rect l="l" t="t" r="r" b="b"/>
                  <a:pathLst>
                    <a:path w="66039" h="54610">
                      <a:moveTo>
                        <a:pt x="65501" y="0"/>
                      </a:moveTo>
                      <a:lnTo>
                        <a:pt x="0" y="54596"/>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86" name="object 16">
                  <a:extLst>
                    <a:ext uri="{FF2B5EF4-FFF2-40B4-BE49-F238E27FC236}">
                      <a16:creationId xmlns:a16="http://schemas.microsoft.com/office/drawing/2014/main" id="{712F0585-AA9E-5227-C428-A7DAF6F75AE6}"/>
                    </a:ext>
                  </a:extLst>
                </p:cNvPr>
                <p:cNvSpPr/>
                <p:nvPr/>
              </p:nvSpPr>
              <p:spPr>
                <a:xfrm>
                  <a:off x="6646114" y="2256329"/>
                  <a:ext cx="66040" cy="54610"/>
                </a:xfrm>
                <a:custGeom>
                  <a:avLst/>
                  <a:gdLst/>
                  <a:ahLst/>
                  <a:cxnLst/>
                  <a:rect l="l" t="t" r="r" b="b"/>
                  <a:pathLst>
                    <a:path w="66040" h="54610">
                      <a:moveTo>
                        <a:pt x="0" y="0"/>
                      </a:moveTo>
                      <a:lnTo>
                        <a:pt x="65501" y="54596"/>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87" name="object 17">
                  <a:extLst>
                    <a:ext uri="{FF2B5EF4-FFF2-40B4-BE49-F238E27FC236}">
                      <a16:creationId xmlns:a16="http://schemas.microsoft.com/office/drawing/2014/main" id="{4A570977-F757-A4B8-5E6B-A1870CA01CD7}"/>
                    </a:ext>
                  </a:extLst>
                </p:cNvPr>
                <p:cNvSpPr/>
                <p:nvPr/>
              </p:nvSpPr>
              <p:spPr>
                <a:xfrm>
                  <a:off x="6646117" y="2256329"/>
                  <a:ext cx="66040" cy="54610"/>
                </a:xfrm>
                <a:custGeom>
                  <a:avLst/>
                  <a:gdLst/>
                  <a:ahLst/>
                  <a:cxnLst/>
                  <a:rect l="l" t="t" r="r" b="b"/>
                  <a:pathLst>
                    <a:path w="66040" h="54610">
                      <a:moveTo>
                        <a:pt x="65501" y="0"/>
                      </a:moveTo>
                      <a:lnTo>
                        <a:pt x="0" y="54596"/>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88" name="object 18">
                  <a:extLst>
                    <a:ext uri="{FF2B5EF4-FFF2-40B4-BE49-F238E27FC236}">
                      <a16:creationId xmlns:a16="http://schemas.microsoft.com/office/drawing/2014/main" id="{AE839DD0-3139-5F2F-A02A-44E0DDB86B0C}"/>
                    </a:ext>
                  </a:extLst>
                </p:cNvPr>
                <p:cNvSpPr/>
                <p:nvPr/>
              </p:nvSpPr>
              <p:spPr>
                <a:xfrm>
                  <a:off x="7612989" y="2401131"/>
                  <a:ext cx="66040" cy="54610"/>
                </a:xfrm>
                <a:custGeom>
                  <a:avLst/>
                  <a:gdLst/>
                  <a:ahLst/>
                  <a:cxnLst/>
                  <a:rect l="l" t="t" r="r" b="b"/>
                  <a:pathLst>
                    <a:path w="66040" h="54610">
                      <a:moveTo>
                        <a:pt x="0" y="0"/>
                      </a:moveTo>
                      <a:lnTo>
                        <a:pt x="65501" y="54596"/>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89" name="object 19">
                  <a:extLst>
                    <a:ext uri="{FF2B5EF4-FFF2-40B4-BE49-F238E27FC236}">
                      <a16:creationId xmlns:a16="http://schemas.microsoft.com/office/drawing/2014/main" id="{DCB61B30-238A-4F89-E31C-B64966A15DFE}"/>
                    </a:ext>
                  </a:extLst>
                </p:cNvPr>
                <p:cNvSpPr/>
                <p:nvPr/>
              </p:nvSpPr>
              <p:spPr>
                <a:xfrm>
                  <a:off x="7612993" y="2401131"/>
                  <a:ext cx="66040" cy="54610"/>
                </a:xfrm>
                <a:custGeom>
                  <a:avLst/>
                  <a:gdLst/>
                  <a:ahLst/>
                  <a:cxnLst/>
                  <a:rect l="l" t="t" r="r" b="b"/>
                  <a:pathLst>
                    <a:path w="66040" h="54610">
                      <a:moveTo>
                        <a:pt x="65501" y="0"/>
                      </a:moveTo>
                      <a:lnTo>
                        <a:pt x="0" y="54596"/>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90" name="object 20">
                  <a:extLst>
                    <a:ext uri="{FF2B5EF4-FFF2-40B4-BE49-F238E27FC236}">
                      <a16:creationId xmlns:a16="http://schemas.microsoft.com/office/drawing/2014/main" id="{A11522A3-3001-1E0E-3F0C-C10B8E5948F7}"/>
                    </a:ext>
                  </a:extLst>
                </p:cNvPr>
                <p:cNvSpPr/>
                <p:nvPr/>
              </p:nvSpPr>
              <p:spPr>
                <a:xfrm>
                  <a:off x="7629108" y="2401131"/>
                  <a:ext cx="66040" cy="54610"/>
                </a:xfrm>
                <a:custGeom>
                  <a:avLst/>
                  <a:gdLst/>
                  <a:ahLst/>
                  <a:cxnLst/>
                  <a:rect l="l" t="t" r="r" b="b"/>
                  <a:pathLst>
                    <a:path w="66040" h="54610">
                      <a:moveTo>
                        <a:pt x="0" y="0"/>
                      </a:moveTo>
                      <a:lnTo>
                        <a:pt x="65501" y="54596"/>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91" name="object 21">
                  <a:extLst>
                    <a:ext uri="{FF2B5EF4-FFF2-40B4-BE49-F238E27FC236}">
                      <a16:creationId xmlns:a16="http://schemas.microsoft.com/office/drawing/2014/main" id="{84CCB935-86B9-9828-1D72-32DAFD361B64}"/>
                    </a:ext>
                  </a:extLst>
                </p:cNvPr>
                <p:cNvSpPr/>
                <p:nvPr/>
              </p:nvSpPr>
              <p:spPr>
                <a:xfrm>
                  <a:off x="7629112" y="2401131"/>
                  <a:ext cx="66040" cy="54610"/>
                </a:xfrm>
                <a:custGeom>
                  <a:avLst/>
                  <a:gdLst/>
                  <a:ahLst/>
                  <a:cxnLst/>
                  <a:rect l="l" t="t" r="r" b="b"/>
                  <a:pathLst>
                    <a:path w="66040" h="54610">
                      <a:moveTo>
                        <a:pt x="65501" y="0"/>
                      </a:moveTo>
                      <a:lnTo>
                        <a:pt x="0" y="54596"/>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92" name="object 22">
                  <a:extLst>
                    <a:ext uri="{FF2B5EF4-FFF2-40B4-BE49-F238E27FC236}">
                      <a16:creationId xmlns:a16="http://schemas.microsoft.com/office/drawing/2014/main" id="{9A9DFE1F-677F-C160-B338-36327D1199C0}"/>
                    </a:ext>
                  </a:extLst>
                </p:cNvPr>
                <p:cNvSpPr/>
                <p:nvPr/>
              </p:nvSpPr>
              <p:spPr>
                <a:xfrm>
                  <a:off x="7975567" y="2401131"/>
                  <a:ext cx="66040" cy="54610"/>
                </a:xfrm>
                <a:custGeom>
                  <a:avLst/>
                  <a:gdLst/>
                  <a:ahLst/>
                  <a:cxnLst/>
                  <a:rect l="l" t="t" r="r" b="b"/>
                  <a:pathLst>
                    <a:path w="66040" h="54610">
                      <a:moveTo>
                        <a:pt x="0" y="0"/>
                      </a:moveTo>
                      <a:lnTo>
                        <a:pt x="65501" y="54596"/>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93" name="object 23">
                  <a:extLst>
                    <a:ext uri="{FF2B5EF4-FFF2-40B4-BE49-F238E27FC236}">
                      <a16:creationId xmlns:a16="http://schemas.microsoft.com/office/drawing/2014/main" id="{C33F77BB-89A2-6256-E125-CB70087036E0}"/>
                    </a:ext>
                  </a:extLst>
                </p:cNvPr>
                <p:cNvSpPr/>
                <p:nvPr/>
              </p:nvSpPr>
              <p:spPr>
                <a:xfrm>
                  <a:off x="7975569" y="2401131"/>
                  <a:ext cx="66040" cy="54610"/>
                </a:xfrm>
                <a:custGeom>
                  <a:avLst/>
                  <a:gdLst/>
                  <a:ahLst/>
                  <a:cxnLst/>
                  <a:rect l="l" t="t" r="r" b="b"/>
                  <a:pathLst>
                    <a:path w="66040" h="54610">
                      <a:moveTo>
                        <a:pt x="65501" y="0"/>
                      </a:moveTo>
                      <a:lnTo>
                        <a:pt x="0" y="54596"/>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94" name="object 24">
                  <a:extLst>
                    <a:ext uri="{FF2B5EF4-FFF2-40B4-BE49-F238E27FC236}">
                      <a16:creationId xmlns:a16="http://schemas.microsoft.com/office/drawing/2014/main" id="{A8A64DA2-0A59-392C-40FC-37375CB15FA7}"/>
                    </a:ext>
                  </a:extLst>
                </p:cNvPr>
                <p:cNvSpPr/>
                <p:nvPr/>
              </p:nvSpPr>
              <p:spPr>
                <a:xfrm>
                  <a:off x="8056169" y="2401131"/>
                  <a:ext cx="66040" cy="54610"/>
                </a:xfrm>
                <a:custGeom>
                  <a:avLst/>
                  <a:gdLst/>
                  <a:ahLst/>
                  <a:cxnLst/>
                  <a:rect l="l" t="t" r="r" b="b"/>
                  <a:pathLst>
                    <a:path w="66040" h="54610">
                      <a:moveTo>
                        <a:pt x="0" y="0"/>
                      </a:moveTo>
                      <a:lnTo>
                        <a:pt x="65501" y="54596"/>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95" name="object 25">
                  <a:extLst>
                    <a:ext uri="{FF2B5EF4-FFF2-40B4-BE49-F238E27FC236}">
                      <a16:creationId xmlns:a16="http://schemas.microsoft.com/office/drawing/2014/main" id="{55F74D2F-5513-7FC1-8C7A-DD80EBA785EA}"/>
                    </a:ext>
                  </a:extLst>
                </p:cNvPr>
                <p:cNvSpPr/>
                <p:nvPr/>
              </p:nvSpPr>
              <p:spPr>
                <a:xfrm>
                  <a:off x="8056171" y="2401131"/>
                  <a:ext cx="66040" cy="54610"/>
                </a:xfrm>
                <a:custGeom>
                  <a:avLst/>
                  <a:gdLst/>
                  <a:ahLst/>
                  <a:cxnLst/>
                  <a:rect l="l" t="t" r="r" b="b"/>
                  <a:pathLst>
                    <a:path w="66040" h="54610">
                      <a:moveTo>
                        <a:pt x="65501" y="0"/>
                      </a:moveTo>
                      <a:lnTo>
                        <a:pt x="0" y="54596"/>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96" name="object 26">
                  <a:extLst>
                    <a:ext uri="{FF2B5EF4-FFF2-40B4-BE49-F238E27FC236}">
                      <a16:creationId xmlns:a16="http://schemas.microsoft.com/office/drawing/2014/main" id="{B5345DDF-C7B5-F4F2-2A52-C6B4E3277D6C}"/>
                    </a:ext>
                  </a:extLst>
                </p:cNvPr>
                <p:cNvSpPr/>
                <p:nvPr/>
              </p:nvSpPr>
              <p:spPr>
                <a:xfrm>
                  <a:off x="8322024" y="2401131"/>
                  <a:ext cx="66040" cy="54610"/>
                </a:xfrm>
                <a:custGeom>
                  <a:avLst/>
                  <a:gdLst/>
                  <a:ahLst/>
                  <a:cxnLst/>
                  <a:rect l="l" t="t" r="r" b="b"/>
                  <a:pathLst>
                    <a:path w="66040" h="54610">
                      <a:moveTo>
                        <a:pt x="0" y="0"/>
                      </a:moveTo>
                      <a:lnTo>
                        <a:pt x="65501" y="54596"/>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97" name="object 27">
                  <a:extLst>
                    <a:ext uri="{FF2B5EF4-FFF2-40B4-BE49-F238E27FC236}">
                      <a16:creationId xmlns:a16="http://schemas.microsoft.com/office/drawing/2014/main" id="{4E83581B-D905-D9DE-79F1-A949DAA2C3F6}"/>
                    </a:ext>
                  </a:extLst>
                </p:cNvPr>
                <p:cNvSpPr/>
                <p:nvPr/>
              </p:nvSpPr>
              <p:spPr>
                <a:xfrm>
                  <a:off x="8322028" y="2401131"/>
                  <a:ext cx="66040" cy="54610"/>
                </a:xfrm>
                <a:custGeom>
                  <a:avLst/>
                  <a:gdLst/>
                  <a:ahLst/>
                  <a:cxnLst/>
                  <a:rect l="l" t="t" r="r" b="b"/>
                  <a:pathLst>
                    <a:path w="66040" h="54610">
                      <a:moveTo>
                        <a:pt x="65501" y="0"/>
                      </a:moveTo>
                      <a:lnTo>
                        <a:pt x="0" y="54596"/>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grpSp>
          <p:sp>
            <p:nvSpPr>
              <p:cNvPr id="548" name="object 92">
                <a:extLst>
                  <a:ext uri="{FF2B5EF4-FFF2-40B4-BE49-F238E27FC236}">
                    <a16:creationId xmlns:a16="http://schemas.microsoft.com/office/drawing/2014/main" id="{A7C30362-CD2E-D201-B8B1-161923AB7933}"/>
                  </a:ext>
                </a:extLst>
              </p:cNvPr>
              <p:cNvSpPr/>
              <p:nvPr/>
            </p:nvSpPr>
            <p:spPr>
              <a:xfrm>
                <a:off x="3520582" y="3063527"/>
                <a:ext cx="316230" cy="0"/>
              </a:xfrm>
              <a:custGeom>
                <a:avLst/>
                <a:gdLst/>
                <a:ahLst/>
                <a:cxnLst/>
                <a:rect l="l" t="t" r="r" b="b"/>
                <a:pathLst>
                  <a:path w="316229">
                    <a:moveTo>
                      <a:pt x="0" y="0"/>
                    </a:moveTo>
                    <a:lnTo>
                      <a:pt x="315849" y="0"/>
                    </a:lnTo>
                  </a:path>
                </a:pathLst>
              </a:custGeom>
              <a:ln w="18800">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49" name="object 93">
                <a:extLst>
                  <a:ext uri="{FF2B5EF4-FFF2-40B4-BE49-F238E27FC236}">
                    <a16:creationId xmlns:a16="http://schemas.microsoft.com/office/drawing/2014/main" id="{47CDD1C4-0331-281D-C993-EC2E293E9C7F}"/>
                  </a:ext>
                </a:extLst>
              </p:cNvPr>
              <p:cNvSpPr txBox="1"/>
              <p:nvPr/>
            </p:nvSpPr>
            <p:spPr>
              <a:xfrm>
                <a:off x="3871779" y="2976101"/>
                <a:ext cx="1825008" cy="171201"/>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1000" b="0" i="0" u="none" strike="noStrike" kern="0" cap="none" spc="0" normalizeH="0" baseline="0" noProof="0" dirty="0">
                    <a:ln>
                      <a:noFill/>
                    </a:ln>
                    <a:solidFill>
                      <a:srgbClr val="231F20"/>
                    </a:solidFill>
                    <a:effectLst/>
                    <a:uLnTx/>
                    <a:uFillTx/>
                    <a:latin typeface="Arial"/>
                    <a:cs typeface="Arial"/>
                  </a:rPr>
                  <a:t>EC</a:t>
                </a:r>
                <a:r>
                  <a:rPr kumimoji="0" sz="1000" b="0" i="0" u="none" strike="noStrike" kern="0" cap="none" spc="60" normalizeH="0" baseline="0" noProof="0" dirty="0">
                    <a:ln>
                      <a:noFill/>
                    </a:ln>
                    <a:solidFill>
                      <a:srgbClr val="231F20"/>
                    </a:solidFill>
                    <a:effectLst/>
                    <a:uLnTx/>
                    <a:uFillTx/>
                    <a:latin typeface="Arial"/>
                    <a:cs typeface="Arial"/>
                  </a:rPr>
                  <a:t> </a:t>
                </a:r>
                <a:r>
                  <a:rPr kumimoji="0" sz="1000" b="0" i="0" u="none" strike="noStrike" kern="0" cap="none" spc="0" normalizeH="0" baseline="0" noProof="0" dirty="0">
                    <a:ln>
                      <a:noFill/>
                    </a:ln>
                    <a:solidFill>
                      <a:srgbClr val="231F20"/>
                    </a:solidFill>
                    <a:effectLst/>
                    <a:uLnTx/>
                    <a:uFillTx/>
                    <a:latin typeface="Arial"/>
                    <a:cs typeface="Arial"/>
                  </a:rPr>
                  <a:t>+</a:t>
                </a:r>
                <a:r>
                  <a:rPr kumimoji="0" sz="1000" b="0" i="0" u="none" strike="noStrike" kern="0" cap="none" spc="60" normalizeH="0" baseline="0" noProof="0" dirty="0">
                    <a:ln>
                      <a:noFill/>
                    </a:ln>
                    <a:solidFill>
                      <a:srgbClr val="231F20"/>
                    </a:solidFill>
                    <a:effectLst/>
                    <a:uLnTx/>
                    <a:uFillTx/>
                    <a:latin typeface="Arial"/>
                    <a:cs typeface="Arial"/>
                  </a:rPr>
                  <a:t> </a:t>
                </a:r>
                <a:r>
                  <a:rPr kumimoji="0" sz="1000" b="0" i="0" u="none" strike="noStrike" kern="0" cap="none" spc="0" normalizeH="0" baseline="0" noProof="0" dirty="0">
                    <a:ln>
                      <a:noFill/>
                    </a:ln>
                    <a:solidFill>
                      <a:srgbClr val="231F20"/>
                    </a:solidFill>
                    <a:effectLst/>
                    <a:uLnTx/>
                    <a:uFillTx/>
                    <a:latin typeface="Arial"/>
                    <a:cs typeface="Arial"/>
                  </a:rPr>
                  <a:t>mFOLFOX6</a:t>
                </a:r>
                <a:r>
                  <a:rPr kumimoji="0" sz="1000" b="0" i="0" u="none" strike="noStrike" kern="0" cap="none" spc="70" normalizeH="0" baseline="0" noProof="0" dirty="0">
                    <a:ln>
                      <a:noFill/>
                    </a:ln>
                    <a:solidFill>
                      <a:srgbClr val="231F20"/>
                    </a:solidFill>
                    <a:effectLst/>
                    <a:uLnTx/>
                    <a:uFillTx/>
                    <a:latin typeface="Arial"/>
                    <a:cs typeface="Arial"/>
                  </a:rPr>
                  <a:t> </a:t>
                </a:r>
                <a:r>
                  <a:rPr kumimoji="0" sz="1000" b="0" i="0" u="none" strike="noStrike" kern="0" cap="none" spc="-10" normalizeH="0" baseline="0" noProof="0" dirty="0">
                    <a:ln>
                      <a:noFill/>
                    </a:ln>
                    <a:solidFill>
                      <a:srgbClr val="231F20"/>
                    </a:solidFill>
                    <a:effectLst/>
                    <a:uLnTx/>
                    <a:uFillTx/>
                    <a:latin typeface="Arial"/>
                    <a:cs typeface="Arial"/>
                  </a:rPr>
                  <a:t>(n=19)</a:t>
                </a:r>
                <a:endParaRPr kumimoji="0" sz="1000" b="0" i="0" u="none" strike="noStrike" kern="0" cap="none" spc="0" normalizeH="0" baseline="0" noProof="0" dirty="0">
                  <a:ln>
                    <a:noFill/>
                  </a:ln>
                  <a:solidFill>
                    <a:prstClr val="black"/>
                  </a:solidFill>
                  <a:effectLst/>
                  <a:uLnTx/>
                  <a:uFillTx/>
                  <a:latin typeface="Arial"/>
                  <a:cs typeface="Arial"/>
                </a:endParaRPr>
              </a:p>
            </p:txBody>
          </p:sp>
          <p:grpSp>
            <p:nvGrpSpPr>
              <p:cNvPr id="550" name="object 94">
                <a:extLst>
                  <a:ext uri="{FF2B5EF4-FFF2-40B4-BE49-F238E27FC236}">
                    <a16:creationId xmlns:a16="http://schemas.microsoft.com/office/drawing/2014/main" id="{EEC85C54-7FFC-C0D9-57CB-792A8A1AEE00}"/>
                  </a:ext>
                </a:extLst>
              </p:cNvPr>
              <p:cNvGrpSpPr/>
              <p:nvPr/>
            </p:nvGrpSpPr>
            <p:grpSpPr>
              <a:xfrm>
                <a:off x="3421567" y="1540680"/>
                <a:ext cx="5111851" cy="1694991"/>
                <a:chOff x="4140393" y="1558407"/>
                <a:chExt cx="5111851" cy="1694991"/>
              </a:xfrm>
            </p:grpSpPr>
            <p:sp>
              <p:nvSpPr>
                <p:cNvPr id="551" name="object 95">
                  <a:extLst>
                    <a:ext uri="{FF2B5EF4-FFF2-40B4-BE49-F238E27FC236}">
                      <a16:creationId xmlns:a16="http://schemas.microsoft.com/office/drawing/2014/main" id="{5C105A67-2A3D-3B53-F859-FAC0348902BE}"/>
                    </a:ext>
                  </a:extLst>
                </p:cNvPr>
                <p:cNvSpPr/>
                <p:nvPr/>
              </p:nvSpPr>
              <p:spPr>
                <a:xfrm>
                  <a:off x="4166712" y="2386885"/>
                  <a:ext cx="5071745" cy="0"/>
                </a:xfrm>
                <a:custGeom>
                  <a:avLst/>
                  <a:gdLst/>
                  <a:ahLst/>
                  <a:cxnLst/>
                  <a:rect l="l" t="t" r="r" b="b"/>
                  <a:pathLst>
                    <a:path w="5071745">
                      <a:moveTo>
                        <a:pt x="0" y="0"/>
                      </a:moveTo>
                      <a:lnTo>
                        <a:pt x="5071459" y="0"/>
                      </a:lnTo>
                    </a:path>
                  </a:pathLst>
                </a:custGeom>
                <a:ln w="9400">
                  <a:solidFill>
                    <a:srgbClr val="B0ACAC"/>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52" name="object 97">
                  <a:extLst>
                    <a:ext uri="{FF2B5EF4-FFF2-40B4-BE49-F238E27FC236}">
                      <a16:creationId xmlns:a16="http://schemas.microsoft.com/office/drawing/2014/main" id="{FF4FD20F-59E4-29C8-4EEC-1AAF8D7D5AF9}"/>
                    </a:ext>
                  </a:extLst>
                </p:cNvPr>
                <p:cNvSpPr/>
                <p:nvPr/>
              </p:nvSpPr>
              <p:spPr>
                <a:xfrm>
                  <a:off x="4180499" y="3220378"/>
                  <a:ext cx="5071745" cy="0"/>
                </a:xfrm>
                <a:custGeom>
                  <a:avLst/>
                  <a:gdLst/>
                  <a:ahLst/>
                  <a:cxnLst/>
                  <a:rect l="l" t="t" r="r" b="b"/>
                  <a:pathLst>
                    <a:path w="5071745">
                      <a:moveTo>
                        <a:pt x="0" y="0"/>
                      </a:moveTo>
                      <a:lnTo>
                        <a:pt x="5071146"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53" name="object 98">
                  <a:extLst>
                    <a:ext uri="{FF2B5EF4-FFF2-40B4-BE49-F238E27FC236}">
                      <a16:creationId xmlns:a16="http://schemas.microsoft.com/office/drawing/2014/main" id="{320E706C-EC54-CE43-47FB-F01165AD3025}"/>
                    </a:ext>
                  </a:extLst>
                </p:cNvPr>
                <p:cNvSpPr/>
                <p:nvPr/>
              </p:nvSpPr>
              <p:spPr>
                <a:xfrm>
                  <a:off x="4260715" y="3220378"/>
                  <a:ext cx="0" cy="33020"/>
                </a:xfrm>
                <a:custGeom>
                  <a:avLst/>
                  <a:gdLst/>
                  <a:ahLst/>
                  <a:cxnLst/>
                  <a:rect l="l" t="t" r="r" b="b"/>
                  <a:pathLst>
                    <a:path h="33020">
                      <a:moveTo>
                        <a:pt x="0" y="0"/>
                      </a:moveTo>
                      <a:lnTo>
                        <a:pt x="0" y="32587"/>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54" name="object 99">
                  <a:extLst>
                    <a:ext uri="{FF2B5EF4-FFF2-40B4-BE49-F238E27FC236}">
                      <a16:creationId xmlns:a16="http://schemas.microsoft.com/office/drawing/2014/main" id="{E2D4D168-539D-BDE4-07DF-DF1F5C2D6D5B}"/>
                    </a:ext>
                  </a:extLst>
                </p:cNvPr>
                <p:cNvSpPr/>
                <p:nvPr/>
              </p:nvSpPr>
              <p:spPr>
                <a:xfrm>
                  <a:off x="5487767" y="3220378"/>
                  <a:ext cx="0" cy="33020"/>
                </a:xfrm>
                <a:custGeom>
                  <a:avLst/>
                  <a:gdLst/>
                  <a:ahLst/>
                  <a:cxnLst/>
                  <a:rect l="l" t="t" r="r" b="b"/>
                  <a:pathLst>
                    <a:path h="33020">
                      <a:moveTo>
                        <a:pt x="0" y="0"/>
                      </a:moveTo>
                      <a:lnTo>
                        <a:pt x="0" y="32587"/>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55" name="object 100">
                  <a:extLst>
                    <a:ext uri="{FF2B5EF4-FFF2-40B4-BE49-F238E27FC236}">
                      <a16:creationId xmlns:a16="http://schemas.microsoft.com/office/drawing/2014/main" id="{A33978BD-653D-439A-C3FD-40EEFE1DC3D2}"/>
                    </a:ext>
                  </a:extLst>
                </p:cNvPr>
                <p:cNvSpPr/>
                <p:nvPr/>
              </p:nvSpPr>
              <p:spPr>
                <a:xfrm>
                  <a:off x="6714819" y="3220378"/>
                  <a:ext cx="0" cy="33020"/>
                </a:xfrm>
                <a:custGeom>
                  <a:avLst/>
                  <a:gdLst/>
                  <a:ahLst/>
                  <a:cxnLst/>
                  <a:rect l="l" t="t" r="r" b="b"/>
                  <a:pathLst>
                    <a:path h="33020">
                      <a:moveTo>
                        <a:pt x="0" y="0"/>
                      </a:moveTo>
                      <a:lnTo>
                        <a:pt x="0" y="32587"/>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56" name="object 101">
                  <a:extLst>
                    <a:ext uri="{FF2B5EF4-FFF2-40B4-BE49-F238E27FC236}">
                      <a16:creationId xmlns:a16="http://schemas.microsoft.com/office/drawing/2014/main" id="{C99C7549-6BFC-F24F-B224-24A078556936}"/>
                    </a:ext>
                  </a:extLst>
                </p:cNvPr>
                <p:cNvSpPr/>
                <p:nvPr/>
              </p:nvSpPr>
              <p:spPr>
                <a:xfrm>
                  <a:off x="7941871" y="3220378"/>
                  <a:ext cx="0" cy="33020"/>
                </a:xfrm>
                <a:custGeom>
                  <a:avLst/>
                  <a:gdLst/>
                  <a:ahLst/>
                  <a:cxnLst/>
                  <a:rect l="l" t="t" r="r" b="b"/>
                  <a:pathLst>
                    <a:path h="33020">
                      <a:moveTo>
                        <a:pt x="0" y="0"/>
                      </a:moveTo>
                      <a:lnTo>
                        <a:pt x="0" y="32587"/>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57" name="object 102">
                  <a:extLst>
                    <a:ext uri="{FF2B5EF4-FFF2-40B4-BE49-F238E27FC236}">
                      <a16:creationId xmlns:a16="http://schemas.microsoft.com/office/drawing/2014/main" id="{C343EA8E-61F3-64E5-2DFA-E4F17D9085DD}"/>
                    </a:ext>
                  </a:extLst>
                </p:cNvPr>
                <p:cNvSpPr/>
                <p:nvPr/>
              </p:nvSpPr>
              <p:spPr>
                <a:xfrm>
                  <a:off x="9168923" y="3220378"/>
                  <a:ext cx="0" cy="33020"/>
                </a:xfrm>
                <a:custGeom>
                  <a:avLst/>
                  <a:gdLst/>
                  <a:ahLst/>
                  <a:cxnLst/>
                  <a:rect l="l" t="t" r="r" b="b"/>
                  <a:pathLst>
                    <a:path h="33020">
                      <a:moveTo>
                        <a:pt x="0" y="0"/>
                      </a:moveTo>
                      <a:lnTo>
                        <a:pt x="0" y="32587"/>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58" name="object 103">
                  <a:extLst>
                    <a:ext uri="{FF2B5EF4-FFF2-40B4-BE49-F238E27FC236}">
                      <a16:creationId xmlns:a16="http://schemas.microsoft.com/office/drawing/2014/main" id="{17E9FAC0-1EC2-4D35-10D0-F8A83051BDF3}"/>
                    </a:ext>
                  </a:extLst>
                </p:cNvPr>
                <p:cNvSpPr/>
                <p:nvPr/>
              </p:nvSpPr>
              <p:spPr>
                <a:xfrm>
                  <a:off x="4183006" y="1558407"/>
                  <a:ext cx="0" cy="1662430"/>
                </a:xfrm>
                <a:custGeom>
                  <a:avLst/>
                  <a:gdLst/>
                  <a:ahLst/>
                  <a:cxnLst/>
                  <a:rect l="l" t="t" r="r" b="b"/>
                  <a:pathLst>
                    <a:path h="1662430">
                      <a:moveTo>
                        <a:pt x="0" y="1661972"/>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59" name="object 104">
                  <a:extLst>
                    <a:ext uri="{FF2B5EF4-FFF2-40B4-BE49-F238E27FC236}">
                      <a16:creationId xmlns:a16="http://schemas.microsoft.com/office/drawing/2014/main" id="{07A46F43-FF06-364E-7ACB-515CFED57B7E}"/>
                    </a:ext>
                  </a:extLst>
                </p:cNvPr>
                <p:cNvSpPr/>
                <p:nvPr/>
              </p:nvSpPr>
              <p:spPr>
                <a:xfrm>
                  <a:off x="4140393" y="3152696"/>
                  <a:ext cx="40640" cy="0"/>
                </a:xfrm>
                <a:custGeom>
                  <a:avLst/>
                  <a:gdLst/>
                  <a:ahLst/>
                  <a:cxnLst/>
                  <a:rect l="l" t="t" r="r" b="b"/>
                  <a:pathLst>
                    <a:path w="40639">
                      <a:moveTo>
                        <a:pt x="40107"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60" name="object 105">
                  <a:extLst>
                    <a:ext uri="{FF2B5EF4-FFF2-40B4-BE49-F238E27FC236}">
                      <a16:creationId xmlns:a16="http://schemas.microsoft.com/office/drawing/2014/main" id="{4DF9051C-4601-CBD9-B7A6-CAAFF30A6619}"/>
                    </a:ext>
                  </a:extLst>
                </p:cNvPr>
                <p:cNvSpPr/>
                <p:nvPr/>
              </p:nvSpPr>
              <p:spPr>
                <a:xfrm>
                  <a:off x="4140393" y="2999784"/>
                  <a:ext cx="40640" cy="0"/>
                </a:xfrm>
                <a:custGeom>
                  <a:avLst/>
                  <a:gdLst/>
                  <a:ahLst/>
                  <a:cxnLst/>
                  <a:rect l="l" t="t" r="r" b="b"/>
                  <a:pathLst>
                    <a:path w="40639">
                      <a:moveTo>
                        <a:pt x="40107"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61" name="object 106">
                  <a:extLst>
                    <a:ext uri="{FF2B5EF4-FFF2-40B4-BE49-F238E27FC236}">
                      <a16:creationId xmlns:a16="http://schemas.microsoft.com/office/drawing/2014/main" id="{170F7E82-B656-1FF7-91D5-226C093AA2A9}"/>
                    </a:ext>
                  </a:extLst>
                </p:cNvPr>
                <p:cNvSpPr/>
                <p:nvPr/>
              </p:nvSpPr>
              <p:spPr>
                <a:xfrm>
                  <a:off x="4140393" y="2846873"/>
                  <a:ext cx="40640" cy="0"/>
                </a:xfrm>
                <a:custGeom>
                  <a:avLst/>
                  <a:gdLst/>
                  <a:ahLst/>
                  <a:cxnLst/>
                  <a:rect l="l" t="t" r="r" b="b"/>
                  <a:pathLst>
                    <a:path w="40639">
                      <a:moveTo>
                        <a:pt x="40107"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62" name="object 107">
                  <a:extLst>
                    <a:ext uri="{FF2B5EF4-FFF2-40B4-BE49-F238E27FC236}">
                      <a16:creationId xmlns:a16="http://schemas.microsoft.com/office/drawing/2014/main" id="{7E798C91-0954-44AF-2429-A384FA038E6A}"/>
                    </a:ext>
                  </a:extLst>
                </p:cNvPr>
                <p:cNvSpPr/>
                <p:nvPr/>
              </p:nvSpPr>
              <p:spPr>
                <a:xfrm>
                  <a:off x="4140393" y="2693961"/>
                  <a:ext cx="40640" cy="0"/>
                </a:xfrm>
                <a:custGeom>
                  <a:avLst/>
                  <a:gdLst/>
                  <a:ahLst/>
                  <a:cxnLst/>
                  <a:rect l="l" t="t" r="r" b="b"/>
                  <a:pathLst>
                    <a:path w="40639">
                      <a:moveTo>
                        <a:pt x="40107"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63" name="object 108">
                  <a:extLst>
                    <a:ext uri="{FF2B5EF4-FFF2-40B4-BE49-F238E27FC236}">
                      <a16:creationId xmlns:a16="http://schemas.microsoft.com/office/drawing/2014/main" id="{8FF4D318-8614-B7A9-253A-AD9EE03548F8}"/>
                    </a:ext>
                  </a:extLst>
                </p:cNvPr>
                <p:cNvSpPr/>
                <p:nvPr/>
              </p:nvSpPr>
              <p:spPr>
                <a:xfrm>
                  <a:off x="4140393" y="2541050"/>
                  <a:ext cx="40640" cy="0"/>
                </a:xfrm>
                <a:custGeom>
                  <a:avLst/>
                  <a:gdLst/>
                  <a:ahLst/>
                  <a:cxnLst/>
                  <a:rect l="l" t="t" r="r" b="b"/>
                  <a:pathLst>
                    <a:path w="40639">
                      <a:moveTo>
                        <a:pt x="40107"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64" name="object 109">
                  <a:extLst>
                    <a:ext uri="{FF2B5EF4-FFF2-40B4-BE49-F238E27FC236}">
                      <a16:creationId xmlns:a16="http://schemas.microsoft.com/office/drawing/2014/main" id="{330D027E-9BEA-5B1A-2BD7-1CF9278FDD0F}"/>
                    </a:ext>
                  </a:extLst>
                </p:cNvPr>
                <p:cNvSpPr/>
                <p:nvPr/>
              </p:nvSpPr>
              <p:spPr>
                <a:xfrm>
                  <a:off x="4140393" y="2388138"/>
                  <a:ext cx="40640" cy="0"/>
                </a:xfrm>
                <a:custGeom>
                  <a:avLst/>
                  <a:gdLst/>
                  <a:ahLst/>
                  <a:cxnLst/>
                  <a:rect l="l" t="t" r="r" b="b"/>
                  <a:pathLst>
                    <a:path w="40639">
                      <a:moveTo>
                        <a:pt x="40107"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65" name="object 110">
                  <a:extLst>
                    <a:ext uri="{FF2B5EF4-FFF2-40B4-BE49-F238E27FC236}">
                      <a16:creationId xmlns:a16="http://schemas.microsoft.com/office/drawing/2014/main" id="{C9B2D45C-7CA8-3BBD-5087-6D48538D6082}"/>
                    </a:ext>
                  </a:extLst>
                </p:cNvPr>
                <p:cNvSpPr/>
                <p:nvPr/>
              </p:nvSpPr>
              <p:spPr>
                <a:xfrm>
                  <a:off x="4140393" y="2235227"/>
                  <a:ext cx="40640" cy="0"/>
                </a:xfrm>
                <a:custGeom>
                  <a:avLst/>
                  <a:gdLst/>
                  <a:ahLst/>
                  <a:cxnLst/>
                  <a:rect l="l" t="t" r="r" b="b"/>
                  <a:pathLst>
                    <a:path w="40639">
                      <a:moveTo>
                        <a:pt x="40107"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66" name="object 111">
                  <a:extLst>
                    <a:ext uri="{FF2B5EF4-FFF2-40B4-BE49-F238E27FC236}">
                      <a16:creationId xmlns:a16="http://schemas.microsoft.com/office/drawing/2014/main" id="{E120CA2D-573D-3016-6334-92AB05FEF02D}"/>
                    </a:ext>
                  </a:extLst>
                </p:cNvPr>
                <p:cNvSpPr/>
                <p:nvPr/>
              </p:nvSpPr>
              <p:spPr>
                <a:xfrm>
                  <a:off x="4140393" y="2082315"/>
                  <a:ext cx="40640" cy="0"/>
                </a:xfrm>
                <a:custGeom>
                  <a:avLst/>
                  <a:gdLst/>
                  <a:ahLst/>
                  <a:cxnLst/>
                  <a:rect l="l" t="t" r="r" b="b"/>
                  <a:pathLst>
                    <a:path w="40639">
                      <a:moveTo>
                        <a:pt x="40107"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67" name="object 112">
                  <a:extLst>
                    <a:ext uri="{FF2B5EF4-FFF2-40B4-BE49-F238E27FC236}">
                      <a16:creationId xmlns:a16="http://schemas.microsoft.com/office/drawing/2014/main" id="{B89A1365-7355-2594-D6AF-3713C451D7B6}"/>
                    </a:ext>
                  </a:extLst>
                </p:cNvPr>
                <p:cNvSpPr/>
                <p:nvPr/>
              </p:nvSpPr>
              <p:spPr>
                <a:xfrm>
                  <a:off x="4140393" y="1929404"/>
                  <a:ext cx="40640" cy="0"/>
                </a:xfrm>
                <a:custGeom>
                  <a:avLst/>
                  <a:gdLst/>
                  <a:ahLst/>
                  <a:cxnLst/>
                  <a:rect l="l" t="t" r="r" b="b"/>
                  <a:pathLst>
                    <a:path w="40639">
                      <a:moveTo>
                        <a:pt x="40107"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68" name="object 113">
                  <a:extLst>
                    <a:ext uri="{FF2B5EF4-FFF2-40B4-BE49-F238E27FC236}">
                      <a16:creationId xmlns:a16="http://schemas.microsoft.com/office/drawing/2014/main" id="{436CFC41-0555-B361-E291-E5BC191A4856}"/>
                    </a:ext>
                  </a:extLst>
                </p:cNvPr>
                <p:cNvSpPr/>
                <p:nvPr/>
              </p:nvSpPr>
              <p:spPr>
                <a:xfrm>
                  <a:off x="4140393" y="1776494"/>
                  <a:ext cx="40640" cy="0"/>
                </a:xfrm>
                <a:custGeom>
                  <a:avLst/>
                  <a:gdLst/>
                  <a:ahLst/>
                  <a:cxnLst/>
                  <a:rect l="l" t="t" r="r" b="b"/>
                  <a:pathLst>
                    <a:path w="40639">
                      <a:moveTo>
                        <a:pt x="40107"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69" name="object 114">
                  <a:extLst>
                    <a:ext uri="{FF2B5EF4-FFF2-40B4-BE49-F238E27FC236}">
                      <a16:creationId xmlns:a16="http://schemas.microsoft.com/office/drawing/2014/main" id="{43B1F92B-F445-AD15-14D8-B2748B477855}"/>
                    </a:ext>
                  </a:extLst>
                </p:cNvPr>
                <p:cNvSpPr/>
                <p:nvPr/>
              </p:nvSpPr>
              <p:spPr>
                <a:xfrm>
                  <a:off x="4140393" y="1623581"/>
                  <a:ext cx="40640" cy="0"/>
                </a:xfrm>
                <a:custGeom>
                  <a:avLst/>
                  <a:gdLst/>
                  <a:ahLst/>
                  <a:cxnLst/>
                  <a:rect l="l" t="t" r="r" b="b"/>
                  <a:pathLst>
                    <a:path w="40639">
                      <a:moveTo>
                        <a:pt x="40107"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70" name="object 115">
                  <a:extLst>
                    <a:ext uri="{FF2B5EF4-FFF2-40B4-BE49-F238E27FC236}">
                      <a16:creationId xmlns:a16="http://schemas.microsoft.com/office/drawing/2014/main" id="{371F4D3E-5CE4-3E51-DCD9-B8C4E5C22D18}"/>
                    </a:ext>
                  </a:extLst>
                </p:cNvPr>
                <p:cNvSpPr/>
                <p:nvPr/>
              </p:nvSpPr>
              <p:spPr>
                <a:xfrm>
                  <a:off x="4403600" y="3082508"/>
                  <a:ext cx="2540" cy="2540"/>
                </a:xfrm>
                <a:custGeom>
                  <a:avLst/>
                  <a:gdLst/>
                  <a:ahLst/>
                  <a:cxnLst/>
                  <a:rect l="l" t="t" r="r" b="b"/>
                  <a:pathLst>
                    <a:path w="2539" h="2539">
                      <a:moveTo>
                        <a:pt x="0" y="2506"/>
                      </a:moveTo>
                      <a:lnTo>
                        <a:pt x="2519" y="0"/>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71" name="object 116">
                  <a:extLst>
                    <a:ext uri="{FF2B5EF4-FFF2-40B4-BE49-F238E27FC236}">
                      <a16:creationId xmlns:a16="http://schemas.microsoft.com/office/drawing/2014/main" id="{66FAFFEF-434E-3486-B5FF-3BC3D795F9F9}"/>
                    </a:ext>
                  </a:extLst>
                </p:cNvPr>
                <p:cNvSpPr/>
                <p:nvPr/>
              </p:nvSpPr>
              <p:spPr>
                <a:xfrm>
                  <a:off x="4371012" y="3054933"/>
                  <a:ext cx="65405" cy="55244"/>
                </a:xfrm>
                <a:custGeom>
                  <a:avLst/>
                  <a:gdLst/>
                  <a:ahLst/>
                  <a:cxnLst/>
                  <a:rect l="l" t="t" r="r" b="b"/>
                  <a:pathLst>
                    <a:path w="65404" h="55244">
                      <a:moveTo>
                        <a:pt x="0" y="0"/>
                      </a:moveTo>
                      <a:lnTo>
                        <a:pt x="65175" y="55148"/>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72" name="object 117">
                  <a:extLst>
                    <a:ext uri="{FF2B5EF4-FFF2-40B4-BE49-F238E27FC236}">
                      <a16:creationId xmlns:a16="http://schemas.microsoft.com/office/drawing/2014/main" id="{5123C538-9EA7-9127-9D11-82045FA13765}"/>
                    </a:ext>
                  </a:extLst>
                </p:cNvPr>
                <p:cNvSpPr/>
                <p:nvPr/>
              </p:nvSpPr>
              <p:spPr>
                <a:xfrm>
                  <a:off x="4371012" y="3054933"/>
                  <a:ext cx="65405" cy="55244"/>
                </a:xfrm>
                <a:custGeom>
                  <a:avLst/>
                  <a:gdLst/>
                  <a:ahLst/>
                  <a:cxnLst/>
                  <a:rect l="l" t="t" r="r" b="b"/>
                  <a:pathLst>
                    <a:path w="65404" h="55244">
                      <a:moveTo>
                        <a:pt x="65175" y="0"/>
                      </a:moveTo>
                      <a:lnTo>
                        <a:pt x="0" y="55148"/>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grpSp>
        </p:grpSp>
        <p:sp>
          <p:nvSpPr>
            <p:cNvPr id="330" name="TextBox 329">
              <a:extLst>
                <a:ext uri="{FF2B5EF4-FFF2-40B4-BE49-F238E27FC236}">
                  <a16:creationId xmlns:a16="http://schemas.microsoft.com/office/drawing/2014/main" id="{0A208035-B517-E04F-EB53-A2E7FF01460D}"/>
                </a:ext>
              </a:extLst>
            </p:cNvPr>
            <p:cNvSpPr txBox="1"/>
            <p:nvPr/>
          </p:nvSpPr>
          <p:spPr>
            <a:xfrm>
              <a:off x="751887" y="3211860"/>
              <a:ext cx="342402"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19</a:t>
              </a:r>
            </a:p>
          </p:txBody>
        </p:sp>
        <p:sp>
          <p:nvSpPr>
            <p:cNvPr id="331" name="TextBox 330">
              <a:extLst>
                <a:ext uri="{FF2B5EF4-FFF2-40B4-BE49-F238E27FC236}">
                  <a16:creationId xmlns:a16="http://schemas.microsoft.com/office/drawing/2014/main" id="{1C513B7F-FE65-F63B-B706-EA4609AFA736}"/>
                </a:ext>
              </a:extLst>
            </p:cNvPr>
            <p:cNvSpPr txBox="1"/>
            <p:nvPr/>
          </p:nvSpPr>
          <p:spPr>
            <a:xfrm>
              <a:off x="1994075" y="3211861"/>
              <a:ext cx="342401"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14</a:t>
              </a:r>
            </a:p>
          </p:txBody>
        </p:sp>
        <p:sp>
          <p:nvSpPr>
            <p:cNvPr id="332" name="TextBox 331">
              <a:extLst>
                <a:ext uri="{FF2B5EF4-FFF2-40B4-BE49-F238E27FC236}">
                  <a16:creationId xmlns:a16="http://schemas.microsoft.com/office/drawing/2014/main" id="{45F5F2B3-D24B-BC3C-39F2-96232C32BFA9}"/>
                </a:ext>
              </a:extLst>
            </p:cNvPr>
            <p:cNvSpPr txBox="1"/>
            <p:nvPr/>
          </p:nvSpPr>
          <p:spPr>
            <a:xfrm>
              <a:off x="3236261" y="3211861"/>
              <a:ext cx="263534"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6</a:t>
              </a:r>
            </a:p>
          </p:txBody>
        </p:sp>
        <p:sp>
          <p:nvSpPr>
            <p:cNvPr id="333" name="TextBox 332">
              <a:extLst>
                <a:ext uri="{FF2B5EF4-FFF2-40B4-BE49-F238E27FC236}">
                  <a16:creationId xmlns:a16="http://schemas.microsoft.com/office/drawing/2014/main" id="{CE80CE64-24F8-DB23-1363-82B156994500}"/>
                </a:ext>
              </a:extLst>
            </p:cNvPr>
            <p:cNvSpPr txBox="1"/>
            <p:nvPr/>
          </p:nvSpPr>
          <p:spPr>
            <a:xfrm>
              <a:off x="4472990" y="3211861"/>
              <a:ext cx="263534"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3</a:t>
              </a:r>
            </a:p>
          </p:txBody>
        </p:sp>
        <p:sp>
          <p:nvSpPr>
            <p:cNvPr id="334" name="TextBox 333">
              <a:extLst>
                <a:ext uri="{FF2B5EF4-FFF2-40B4-BE49-F238E27FC236}">
                  <a16:creationId xmlns:a16="http://schemas.microsoft.com/office/drawing/2014/main" id="{D814B1BA-62F7-3F75-6621-455433EEFBE1}"/>
                </a:ext>
              </a:extLst>
            </p:cNvPr>
            <p:cNvSpPr txBox="1"/>
            <p:nvPr/>
          </p:nvSpPr>
          <p:spPr>
            <a:xfrm>
              <a:off x="5699876" y="3211861"/>
              <a:ext cx="263534" cy="20524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0</a:t>
              </a:r>
            </a:p>
          </p:txBody>
        </p:sp>
        <p:sp>
          <p:nvSpPr>
            <p:cNvPr id="335" name="TextBox 334">
              <a:extLst>
                <a:ext uri="{FF2B5EF4-FFF2-40B4-BE49-F238E27FC236}">
                  <a16:creationId xmlns:a16="http://schemas.microsoft.com/office/drawing/2014/main" id="{821FCB1F-63CF-5CCA-E459-AC29FE4CC555}"/>
                </a:ext>
              </a:extLst>
            </p:cNvPr>
            <p:cNvSpPr txBox="1"/>
            <p:nvPr/>
          </p:nvSpPr>
          <p:spPr>
            <a:xfrm>
              <a:off x="2893089" y="2303438"/>
              <a:ext cx="1780681" cy="164197"/>
            </a:xfrm>
            <a:prstGeom prst="rect">
              <a:avLst/>
            </a:prstGeom>
            <a:noFill/>
          </p:spPr>
          <p:txBody>
            <a:bodyPr wrap="square" lIns="0" tIns="0" rIns="0" bIns="0" rtlCol="0" anchor="ctr">
              <a:noAutofit/>
            </a:bodyPr>
            <a:lstStyle>
              <a:defPPr>
                <a:defRPr lang="en-US"/>
              </a:defPPr>
              <a:lvl1pPr algn="r">
                <a:lnSpc>
                  <a:spcPct val="85000"/>
                </a:lnSpc>
                <a:defRPr sz="800">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EE8D48"/>
                  </a:solidFill>
                  <a:effectLst/>
                  <a:uLnTx/>
                  <a:uFillTx/>
                  <a:latin typeface="Arial" panose="020B0604020202020204" pitchFamily="34" charset="0"/>
                  <a:cs typeface="Arial" panose="020B0604020202020204" pitchFamily="34" charset="0"/>
                </a:rPr>
                <a:t>mPFS: 11.1 (8.5, NE)</a:t>
              </a:r>
            </a:p>
          </p:txBody>
        </p:sp>
        <p:sp>
          <p:nvSpPr>
            <p:cNvPr id="336" name="TextBox 335">
              <a:extLst>
                <a:ext uri="{FF2B5EF4-FFF2-40B4-BE49-F238E27FC236}">
                  <a16:creationId xmlns:a16="http://schemas.microsoft.com/office/drawing/2014/main" id="{A266B1FF-49A5-4206-DD4B-69592E44899E}"/>
                </a:ext>
              </a:extLst>
            </p:cNvPr>
            <p:cNvSpPr txBox="1"/>
            <p:nvPr/>
          </p:nvSpPr>
          <p:spPr>
            <a:xfrm>
              <a:off x="131521" y="5503419"/>
              <a:ext cx="760144" cy="1893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No. at risk</a:t>
              </a:r>
            </a:p>
          </p:txBody>
        </p:sp>
        <p:sp>
          <p:nvSpPr>
            <p:cNvPr id="337" name="TextBox 336">
              <a:extLst>
                <a:ext uri="{FF2B5EF4-FFF2-40B4-BE49-F238E27FC236}">
                  <a16:creationId xmlns:a16="http://schemas.microsoft.com/office/drawing/2014/main" id="{E8868387-4B4A-8B8C-F86A-A3D0A7BBB30C}"/>
                </a:ext>
              </a:extLst>
            </p:cNvPr>
            <p:cNvSpPr txBox="1"/>
            <p:nvPr/>
          </p:nvSpPr>
          <p:spPr>
            <a:xfrm>
              <a:off x="2837512" y="5471232"/>
              <a:ext cx="1010213"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Time (months)</a:t>
              </a:r>
            </a:p>
          </p:txBody>
        </p:sp>
        <p:sp>
          <p:nvSpPr>
            <p:cNvPr id="338" name="object 49">
              <a:extLst>
                <a:ext uri="{FF2B5EF4-FFF2-40B4-BE49-F238E27FC236}">
                  <a16:creationId xmlns:a16="http://schemas.microsoft.com/office/drawing/2014/main" id="{3C15CDD0-35EE-1E3F-C6E9-D4C769D9D878}"/>
                </a:ext>
              </a:extLst>
            </p:cNvPr>
            <p:cNvSpPr/>
            <p:nvPr/>
          </p:nvSpPr>
          <p:spPr>
            <a:xfrm>
              <a:off x="972836" y="3767540"/>
              <a:ext cx="3757295" cy="1223645"/>
            </a:xfrm>
            <a:custGeom>
              <a:avLst/>
              <a:gdLst/>
              <a:ahLst/>
              <a:cxnLst/>
              <a:rect l="l" t="t" r="r" b="b"/>
              <a:pathLst>
                <a:path w="3757295" h="1223645">
                  <a:moveTo>
                    <a:pt x="0" y="0"/>
                  </a:moveTo>
                  <a:lnTo>
                    <a:pt x="1287965" y="0"/>
                  </a:lnTo>
                  <a:lnTo>
                    <a:pt x="1287965" y="305810"/>
                  </a:lnTo>
                  <a:lnTo>
                    <a:pt x="1307518" y="305810"/>
                  </a:lnTo>
                  <a:lnTo>
                    <a:pt x="1307518" y="611545"/>
                  </a:lnTo>
                  <a:lnTo>
                    <a:pt x="3220052" y="611545"/>
                  </a:lnTo>
                  <a:lnTo>
                    <a:pt x="3220052" y="917356"/>
                  </a:lnTo>
                  <a:lnTo>
                    <a:pt x="3288323" y="917356"/>
                  </a:lnTo>
                  <a:lnTo>
                    <a:pt x="3288323" y="1223166"/>
                  </a:lnTo>
                  <a:lnTo>
                    <a:pt x="3756709" y="1223166"/>
                  </a:lnTo>
                </a:path>
              </a:pathLst>
            </a:custGeom>
            <a:ln w="18800">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grpSp>
          <p:nvGrpSpPr>
            <p:cNvPr id="339" name="object 53">
              <a:extLst>
                <a:ext uri="{FF2B5EF4-FFF2-40B4-BE49-F238E27FC236}">
                  <a16:creationId xmlns:a16="http://schemas.microsoft.com/office/drawing/2014/main" id="{D76D0DD8-86DA-6F99-D1EA-457962F51669}"/>
                </a:ext>
              </a:extLst>
            </p:cNvPr>
            <p:cNvGrpSpPr/>
            <p:nvPr/>
          </p:nvGrpSpPr>
          <p:grpSpPr>
            <a:xfrm>
              <a:off x="1372901" y="3733984"/>
              <a:ext cx="78105" cy="67310"/>
              <a:chOff x="4661735" y="4895931"/>
              <a:chExt cx="78105" cy="67310"/>
            </a:xfrm>
          </p:grpSpPr>
          <p:sp>
            <p:nvSpPr>
              <p:cNvPr id="545" name="object 54">
                <a:extLst>
                  <a:ext uri="{FF2B5EF4-FFF2-40B4-BE49-F238E27FC236}">
                    <a16:creationId xmlns:a16="http://schemas.microsoft.com/office/drawing/2014/main" id="{B155E3A5-73E0-1029-71A2-E2D33581A553}"/>
                  </a:ext>
                </a:extLst>
              </p:cNvPr>
              <p:cNvSpPr/>
              <p:nvPr/>
            </p:nvSpPr>
            <p:spPr>
              <a:xfrm>
                <a:off x="4668007" y="4902197"/>
                <a:ext cx="66040" cy="54610"/>
              </a:xfrm>
              <a:custGeom>
                <a:avLst/>
                <a:gdLst/>
                <a:ahLst/>
                <a:cxnLst/>
                <a:rect l="l" t="t" r="r" b="b"/>
                <a:pathLst>
                  <a:path w="66039" h="54610">
                    <a:moveTo>
                      <a:pt x="0" y="0"/>
                    </a:moveTo>
                    <a:lnTo>
                      <a:pt x="65551" y="54584"/>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46" name="object 55">
                <a:extLst>
                  <a:ext uri="{FF2B5EF4-FFF2-40B4-BE49-F238E27FC236}">
                    <a16:creationId xmlns:a16="http://schemas.microsoft.com/office/drawing/2014/main" id="{5A190400-B4C8-9170-0C50-1EB87B332E0D}"/>
                  </a:ext>
                </a:extLst>
              </p:cNvPr>
              <p:cNvSpPr/>
              <p:nvPr/>
            </p:nvSpPr>
            <p:spPr>
              <a:xfrm>
                <a:off x="4668002" y="4902197"/>
                <a:ext cx="66040" cy="54610"/>
              </a:xfrm>
              <a:custGeom>
                <a:avLst/>
                <a:gdLst/>
                <a:ahLst/>
                <a:cxnLst/>
                <a:rect l="l" t="t" r="r" b="b"/>
                <a:pathLst>
                  <a:path w="66039" h="54610">
                    <a:moveTo>
                      <a:pt x="65551" y="0"/>
                    </a:moveTo>
                    <a:lnTo>
                      <a:pt x="0" y="54584"/>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grpSp>
        <p:grpSp>
          <p:nvGrpSpPr>
            <p:cNvPr id="340" name="object 56">
              <a:extLst>
                <a:ext uri="{FF2B5EF4-FFF2-40B4-BE49-F238E27FC236}">
                  <a16:creationId xmlns:a16="http://schemas.microsoft.com/office/drawing/2014/main" id="{97CEE188-6742-36F4-E65D-77886BAC912F}"/>
                </a:ext>
              </a:extLst>
            </p:cNvPr>
            <p:cNvGrpSpPr/>
            <p:nvPr/>
          </p:nvGrpSpPr>
          <p:grpSpPr>
            <a:xfrm>
              <a:off x="1763192" y="3733984"/>
              <a:ext cx="78105" cy="67310"/>
              <a:chOff x="5052026" y="4895931"/>
              <a:chExt cx="78105" cy="67310"/>
            </a:xfrm>
          </p:grpSpPr>
          <p:sp>
            <p:nvSpPr>
              <p:cNvPr id="543" name="object 57">
                <a:extLst>
                  <a:ext uri="{FF2B5EF4-FFF2-40B4-BE49-F238E27FC236}">
                    <a16:creationId xmlns:a16="http://schemas.microsoft.com/office/drawing/2014/main" id="{51B36C39-4040-B296-7C79-E700EB826281}"/>
                  </a:ext>
                </a:extLst>
              </p:cNvPr>
              <p:cNvSpPr/>
              <p:nvPr/>
            </p:nvSpPr>
            <p:spPr>
              <a:xfrm>
                <a:off x="5058299" y="4902197"/>
                <a:ext cx="66040" cy="54610"/>
              </a:xfrm>
              <a:custGeom>
                <a:avLst/>
                <a:gdLst/>
                <a:ahLst/>
                <a:cxnLst/>
                <a:rect l="l" t="t" r="r" b="b"/>
                <a:pathLst>
                  <a:path w="66039" h="54610">
                    <a:moveTo>
                      <a:pt x="0" y="0"/>
                    </a:moveTo>
                    <a:lnTo>
                      <a:pt x="65551" y="54584"/>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44" name="object 58">
                <a:extLst>
                  <a:ext uri="{FF2B5EF4-FFF2-40B4-BE49-F238E27FC236}">
                    <a16:creationId xmlns:a16="http://schemas.microsoft.com/office/drawing/2014/main" id="{CBE9AFDD-2AC0-739B-539C-789226E31EC9}"/>
                  </a:ext>
                </a:extLst>
              </p:cNvPr>
              <p:cNvSpPr/>
              <p:nvPr/>
            </p:nvSpPr>
            <p:spPr>
              <a:xfrm>
                <a:off x="5058292" y="4902197"/>
                <a:ext cx="66040" cy="54610"/>
              </a:xfrm>
              <a:custGeom>
                <a:avLst/>
                <a:gdLst/>
                <a:ahLst/>
                <a:cxnLst/>
                <a:rect l="l" t="t" r="r" b="b"/>
                <a:pathLst>
                  <a:path w="66039" h="54610">
                    <a:moveTo>
                      <a:pt x="65551" y="0"/>
                    </a:moveTo>
                    <a:lnTo>
                      <a:pt x="0" y="54584"/>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grpSp>
        <p:grpSp>
          <p:nvGrpSpPr>
            <p:cNvPr id="341" name="object 59">
              <a:extLst>
                <a:ext uri="{FF2B5EF4-FFF2-40B4-BE49-F238E27FC236}">
                  <a16:creationId xmlns:a16="http://schemas.microsoft.com/office/drawing/2014/main" id="{33BDFCFE-1E02-7FD2-FA94-40F5B8FA4021}"/>
                </a:ext>
              </a:extLst>
            </p:cNvPr>
            <p:cNvGrpSpPr/>
            <p:nvPr/>
          </p:nvGrpSpPr>
          <p:grpSpPr>
            <a:xfrm>
              <a:off x="2192487" y="3733984"/>
              <a:ext cx="78105" cy="67310"/>
              <a:chOff x="5481321" y="4895931"/>
              <a:chExt cx="78105" cy="67310"/>
            </a:xfrm>
          </p:grpSpPr>
          <p:sp>
            <p:nvSpPr>
              <p:cNvPr id="541" name="object 60">
                <a:extLst>
                  <a:ext uri="{FF2B5EF4-FFF2-40B4-BE49-F238E27FC236}">
                    <a16:creationId xmlns:a16="http://schemas.microsoft.com/office/drawing/2014/main" id="{B97F3D23-0CC2-5C2E-04A4-A693D0B2FEBE}"/>
                  </a:ext>
                </a:extLst>
              </p:cNvPr>
              <p:cNvSpPr/>
              <p:nvPr/>
            </p:nvSpPr>
            <p:spPr>
              <a:xfrm>
                <a:off x="5487593" y="4902197"/>
                <a:ext cx="66040" cy="54610"/>
              </a:xfrm>
              <a:custGeom>
                <a:avLst/>
                <a:gdLst/>
                <a:ahLst/>
                <a:cxnLst/>
                <a:rect l="l" t="t" r="r" b="b"/>
                <a:pathLst>
                  <a:path w="66039" h="54610">
                    <a:moveTo>
                      <a:pt x="0" y="0"/>
                    </a:moveTo>
                    <a:lnTo>
                      <a:pt x="65551" y="54584"/>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42" name="object 61">
                <a:extLst>
                  <a:ext uri="{FF2B5EF4-FFF2-40B4-BE49-F238E27FC236}">
                    <a16:creationId xmlns:a16="http://schemas.microsoft.com/office/drawing/2014/main" id="{F19C7F92-66B8-8949-DADF-8B85772D214F}"/>
                  </a:ext>
                </a:extLst>
              </p:cNvPr>
              <p:cNvSpPr/>
              <p:nvPr/>
            </p:nvSpPr>
            <p:spPr>
              <a:xfrm>
                <a:off x="5487588" y="4902197"/>
                <a:ext cx="66040" cy="54610"/>
              </a:xfrm>
              <a:custGeom>
                <a:avLst/>
                <a:gdLst/>
                <a:ahLst/>
                <a:cxnLst/>
                <a:rect l="l" t="t" r="r" b="b"/>
                <a:pathLst>
                  <a:path w="66039" h="54610">
                    <a:moveTo>
                      <a:pt x="65551" y="0"/>
                    </a:moveTo>
                    <a:lnTo>
                      <a:pt x="0" y="54584"/>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grpSp>
        <p:grpSp>
          <p:nvGrpSpPr>
            <p:cNvPr id="342" name="object 62">
              <a:extLst>
                <a:ext uri="{FF2B5EF4-FFF2-40B4-BE49-F238E27FC236}">
                  <a16:creationId xmlns:a16="http://schemas.microsoft.com/office/drawing/2014/main" id="{F22EA9DF-0042-E5D7-1286-19D184650CE4}"/>
                </a:ext>
              </a:extLst>
            </p:cNvPr>
            <p:cNvGrpSpPr/>
            <p:nvPr/>
          </p:nvGrpSpPr>
          <p:grpSpPr>
            <a:xfrm>
              <a:off x="4690504" y="4957145"/>
              <a:ext cx="78105" cy="67310"/>
              <a:chOff x="7979338" y="6119092"/>
              <a:chExt cx="78105" cy="67310"/>
            </a:xfrm>
          </p:grpSpPr>
          <p:sp>
            <p:nvSpPr>
              <p:cNvPr id="539" name="object 63">
                <a:extLst>
                  <a:ext uri="{FF2B5EF4-FFF2-40B4-BE49-F238E27FC236}">
                    <a16:creationId xmlns:a16="http://schemas.microsoft.com/office/drawing/2014/main" id="{133DAF00-C046-62B7-EE38-ABB6EB05D5A9}"/>
                  </a:ext>
                </a:extLst>
              </p:cNvPr>
              <p:cNvSpPr/>
              <p:nvPr/>
            </p:nvSpPr>
            <p:spPr>
              <a:xfrm>
                <a:off x="7985610" y="6125359"/>
                <a:ext cx="66040" cy="54610"/>
              </a:xfrm>
              <a:custGeom>
                <a:avLst/>
                <a:gdLst/>
                <a:ahLst/>
                <a:cxnLst/>
                <a:rect l="l" t="t" r="r" b="b"/>
                <a:pathLst>
                  <a:path w="66040" h="54610">
                    <a:moveTo>
                      <a:pt x="0" y="0"/>
                    </a:moveTo>
                    <a:lnTo>
                      <a:pt x="65551" y="54584"/>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40" name="object 64">
                <a:extLst>
                  <a:ext uri="{FF2B5EF4-FFF2-40B4-BE49-F238E27FC236}">
                    <a16:creationId xmlns:a16="http://schemas.microsoft.com/office/drawing/2014/main" id="{EFB96FD5-0189-F7B3-B8E5-97EC06B9DCB6}"/>
                  </a:ext>
                </a:extLst>
              </p:cNvPr>
              <p:cNvSpPr/>
              <p:nvPr/>
            </p:nvSpPr>
            <p:spPr>
              <a:xfrm>
                <a:off x="7985605" y="6125359"/>
                <a:ext cx="66040" cy="54610"/>
              </a:xfrm>
              <a:custGeom>
                <a:avLst/>
                <a:gdLst/>
                <a:ahLst/>
                <a:cxnLst/>
                <a:rect l="l" t="t" r="r" b="b"/>
                <a:pathLst>
                  <a:path w="66040" h="54610">
                    <a:moveTo>
                      <a:pt x="65551" y="0"/>
                    </a:moveTo>
                    <a:lnTo>
                      <a:pt x="0" y="54584"/>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grpSp>
        <p:sp>
          <p:nvSpPr>
            <p:cNvPr id="343" name="object 143">
              <a:extLst>
                <a:ext uri="{FF2B5EF4-FFF2-40B4-BE49-F238E27FC236}">
                  <a16:creationId xmlns:a16="http://schemas.microsoft.com/office/drawing/2014/main" id="{88CF8B3E-5577-97F5-0F36-F2608C07DFED}"/>
                </a:ext>
              </a:extLst>
            </p:cNvPr>
            <p:cNvSpPr/>
            <p:nvPr/>
          </p:nvSpPr>
          <p:spPr>
            <a:xfrm>
              <a:off x="950574" y="5225644"/>
              <a:ext cx="316230" cy="0"/>
            </a:xfrm>
            <a:custGeom>
              <a:avLst/>
              <a:gdLst/>
              <a:ahLst/>
              <a:cxnLst/>
              <a:rect l="l" t="t" r="r" b="b"/>
              <a:pathLst>
                <a:path w="316229">
                  <a:moveTo>
                    <a:pt x="0" y="0"/>
                  </a:moveTo>
                  <a:lnTo>
                    <a:pt x="315849" y="0"/>
                  </a:lnTo>
                </a:path>
              </a:pathLst>
            </a:custGeom>
            <a:ln w="18800">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344" name="object 144">
              <a:extLst>
                <a:ext uri="{FF2B5EF4-FFF2-40B4-BE49-F238E27FC236}">
                  <a16:creationId xmlns:a16="http://schemas.microsoft.com/office/drawing/2014/main" id="{AA92F7E4-A118-2C4C-537F-A9468C7F4FBF}"/>
                </a:ext>
              </a:extLst>
            </p:cNvPr>
            <p:cNvSpPr txBox="1"/>
            <p:nvPr/>
          </p:nvSpPr>
          <p:spPr>
            <a:xfrm>
              <a:off x="1301771" y="5138214"/>
              <a:ext cx="1825008" cy="171201"/>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1000" b="0" i="0" u="none" strike="noStrike" kern="0" cap="none" spc="0" normalizeH="0" baseline="0" noProof="0" dirty="0">
                  <a:ln>
                    <a:noFill/>
                  </a:ln>
                  <a:solidFill>
                    <a:srgbClr val="231F20"/>
                  </a:solidFill>
                  <a:effectLst/>
                  <a:uLnTx/>
                  <a:uFillTx/>
                  <a:latin typeface="Arial"/>
                  <a:cs typeface="Arial"/>
                </a:rPr>
                <a:t>EC</a:t>
              </a:r>
              <a:r>
                <a:rPr kumimoji="0" sz="1000" b="0" i="0" u="none" strike="noStrike" kern="0" cap="none" spc="60" normalizeH="0" baseline="0" noProof="0" dirty="0">
                  <a:ln>
                    <a:noFill/>
                  </a:ln>
                  <a:solidFill>
                    <a:srgbClr val="231F20"/>
                  </a:solidFill>
                  <a:effectLst/>
                  <a:uLnTx/>
                  <a:uFillTx/>
                  <a:latin typeface="Arial"/>
                  <a:cs typeface="Arial"/>
                </a:rPr>
                <a:t> </a:t>
              </a:r>
              <a:r>
                <a:rPr kumimoji="0" sz="1000" b="0" i="0" u="none" strike="noStrike" kern="0" cap="none" spc="0" normalizeH="0" baseline="0" noProof="0" dirty="0">
                  <a:ln>
                    <a:noFill/>
                  </a:ln>
                  <a:solidFill>
                    <a:srgbClr val="231F20"/>
                  </a:solidFill>
                  <a:effectLst/>
                  <a:uLnTx/>
                  <a:uFillTx/>
                  <a:latin typeface="Arial"/>
                  <a:cs typeface="Arial"/>
                </a:rPr>
                <a:t>+</a:t>
              </a:r>
              <a:r>
                <a:rPr kumimoji="0" sz="1000" b="0" i="0" u="none" strike="noStrike" kern="0" cap="none" spc="60" normalizeH="0" baseline="0" noProof="0" dirty="0">
                  <a:ln>
                    <a:noFill/>
                  </a:ln>
                  <a:solidFill>
                    <a:srgbClr val="231F20"/>
                  </a:solidFill>
                  <a:effectLst/>
                  <a:uLnTx/>
                  <a:uFillTx/>
                  <a:latin typeface="Arial"/>
                  <a:cs typeface="Arial"/>
                </a:rPr>
                <a:t> </a:t>
              </a:r>
              <a:r>
                <a:rPr kumimoji="0" sz="1000" b="0" i="0" u="none" strike="noStrike" kern="0" cap="none" spc="0" normalizeH="0" baseline="0" noProof="0" dirty="0">
                  <a:ln>
                    <a:noFill/>
                  </a:ln>
                  <a:solidFill>
                    <a:srgbClr val="231F20"/>
                  </a:solidFill>
                  <a:effectLst/>
                  <a:uLnTx/>
                  <a:uFillTx/>
                  <a:latin typeface="Arial"/>
                  <a:cs typeface="Arial"/>
                </a:rPr>
                <a:t>mFOLFOX6</a:t>
              </a:r>
              <a:r>
                <a:rPr kumimoji="0" sz="1000" b="0" i="0" u="none" strike="noStrike" kern="0" cap="none" spc="70" normalizeH="0" baseline="0" noProof="0" dirty="0">
                  <a:ln>
                    <a:noFill/>
                  </a:ln>
                  <a:solidFill>
                    <a:srgbClr val="231F20"/>
                  </a:solidFill>
                  <a:effectLst/>
                  <a:uLnTx/>
                  <a:uFillTx/>
                  <a:latin typeface="Arial"/>
                  <a:cs typeface="Arial"/>
                </a:rPr>
                <a:t> </a:t>
              </a:r>
              <a:r>
                <a:rPr kumimoji="0" sz="1000" b="0" i="0" u="none" strike="noStrike" kern="0" cap="none" spc="-10" normalizeH="0" baseline="0" noProof="0" dirty="0">
                  <a:ln>
                    <a:noFill/>
                  </a:ln>
                  <a:solidFill>
                    <a:srgbClr val="231F20"/>
                  </a:solidFill>
                  <a:effectLst/>
                  <a:uLnTx/>
                  <a:uFillTx/>
                  <a:latin typeface="Arial"/>
                  <a:cs typeface="Arial"/>
                </a:rPr>
                <a:t>(n=</a:t>
              </a:r>
              <a:r>
                <a:rPr kumimoji="0" lang="en-GB" sz="1000" b="0" i="0" u="none" strike="noStrike" kern="0" cap="none" spc="-10" normalizeH="0" baseline="0" noProof="0" dirty="0">
                  <a:ln>
                    <a:noFill/>
                  </a:ln>
                  <a:solidFill>
                    <a:srgbClr val="231F20"/>
                  </a:solidFill>
                  <a:effectLst/>
                  <a:uLnTx/>
                  <a:uFillTx/>
                  <a:latin typeface="Arial"/>
                  <a:cs typeface="Arial"/>
                </a:rPr>
                <a:t>8</a:t>
              </a:r>
              <a:r>
                <a:rPr kumimoji="0" sz="1000" b="0" i="0" u="none" strike="noStrike" kern="0" cap="none" spc="-10" normalizeH="0" baseline="0" noProof="0" dirty="0">
                  <a:ln>
                    <a:noFill/>
                  </a:ln>
                  <a:solidFill>
                    <a:srgbClr val="231F20"/>
                  </a:solidFill>
                  <a:effectLst/>
                  <a:uLnTx/>
                  <a:uFillTx/>
                  <a:latin typeface="Arial"/>
                  <a:cs typeface="Arial"/>
                </a:rPr>
                <a:t>)</a:t>
              </a:r>
              <a:endParaRPr kumimoji="0" sz="1000" b="0" i="0" u="none" strike="noStrike" kern="0" cap="none" spc="0" normalizeH="0" baseline="0" noProof="0" dirty="0">
                <a:ln>
                  <a:noFill/>
                </a:ln>
                <a:solidFill>
                  <a:prstClr val="black"/>
                </a:solidFill>
                <a:effectLst/>
                <a:uLnTx/>
                <a:uFillTx/>
                <a:latin typeface="Arial"/>
                <a:cs typeface="Arial"/>
              </a:endParaRPr>
            </a:p>
          </p:txBody>
        </p:sp>
        <p:grpSp>
          <p:nvGrpSpPr>
            <p:cNvPr id="345" name="object 145">
              <a:extLst>
                <a:ext uri="{FF2B5EF4-FFF2-40B4-BE49-F238E27FC236}">
                  <a16:creationId xmlns:a16="http://schemas.microsoft.com/office/drawing/2014/main" id="{F3BC75C5-092B-6BA5-3255-DF9869CE8E04}"/>
                </a:ext>
              </a:extLst>
            </p:cNvPr>
            <p:cNvGrpSpPr/>
            <p:nvPr/>
          </p:nvGrpSpPr>
          <p:grpSpPr>
            <a:xfrm>
              <a:off x="851559" y="3702797"/>
              <a:ext cx="5111851" cy="1694991"/>
              <a:chOff x="4140393" y="4864744"/>
              <a:chExt cx="5111851" cy="1694991"/>
            </a:xfrm>
          </p:grpSpPr>
          <p:sp>
            <p:nvSpPr>
              <p:cNvPr id="518" name="object 146">
                <a:extLst>
                  <a:ext uri="{FF2B5EF4-FFF2-40B4-BE49-F238E27FC236}">
                    <a16:creationId xmlns:a16="http://schemas.microsoft.com/office/drawing/2014/main" id="{6493218C-1267-CFCA-1241-135C066E51A9}"/>
                  </a:ext>
                </a:extLst>
              </p:cNvPr>
              <p:cNvSpPr/>
              <p:nvPr/>
            </p:nvSpPr>
            <p:spPr>
              <a:xfrm>
                <a:off x="4166712" y="5693223"/>
                <a:ext cx="5071745" cy="0"/>
              </a:xfrm>
              <a:custGeom>
                <a:avLst/>
                <a:gdLst/>
                <a:ahLst/>
                <a:cxnLst/>
                <a:rect l="l" t="t" r="r" b="b"/>
                <a:pathLst>
                  <a:path w="5071745">
                    <a:moveTo>
                      <a:pt x="0" y="0"/>
                    </a:moveTo>
                    <a:lnTo>
                      <a:pt x="5071459" y="0"/>
                    </a:lnTo>
                  </a:path>
                </a:pathLst>
              </a:custGeom>
              <a:ln w="9400">
                <a:solidFill>
                  <a:srgbClr val="B0ACAC"/>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19" name="object 148">
                <a:extLst>
                  <a:ext uri="{FF2B5EF4-FFF2-40B4-BE49-F238E27FC236}">
                    <a16:creationId xmlns:a16="http://schemas.microsoft.com/office/drawing/2014/main" id="{4554384E-36CE-6379-BDB7-F2624C69AF3F}"/>
                  </a:ext>
                </a:extLst>
              </p:cNvPr>
              <p:cNvSpPr/>
              <p:nvPr/>
            </p:nvSpPr>
            <p:spPr>
              <a:xfrm>
                <a:off x="4180499" y="6526715"/>
                <a:ext cx="5071745" cy="0"/>
              </a:xfrm>
              <a:custGeom>
                <a:avLst/>
                <a:gdLst/>
                <a:ahLst/>
                <a:cxnLst/>
                <a:rect l="l" t="t" r="r" b="b"/>
                <a:pathLst>
                  <a:path w="5071745">
                    <a:moveTo>
                      <a:pt x="0" y="0"/>
                    </a:moveTo>
                    <a:lnTo>
                      <a:pt x="5071146"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20" name="object 149">
                <a:extLst>
                  <a:ext uri="{FF2B5EF4-FFF2-40B4-BE49-F238E27FC236}">
                    <a16:creationId xmlns:a16="http://schemas.microsoft.com/office/drawing/2014/main" id="{2BF50661-9E42-1136-E47C-D0DA6341328C}"/>
                  </a:ext>
                </a:extLst>
              </p:cNvPr>
              <p:cNvSpPr/>
              <p:nvPr/>
            </p:nvSpPr>
            <p:spPr>
              <a:xfrm>
                <a:off x="4260715" y="6526715"/>
                <a:ext cx="0" cy="33020"/>
              </a:xfrm>
              <a:custGeom>
                <a:avLst/>
                <a:gdLst/>
                <a:ahLst/>
                <a:cxnLst/>
                <a:rect l="l" t="t" r="r" b="b"/>
                <a:pathLst>
                  <a:path h="33020">
                    <a:moveTo>
                      <a:pt x="0" y="0"/>
                    </a:moveTo>
                    <a:lnTo>
                      <a:pt x="0" y="32587"/>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21" name="object 151">
                <a:extLst>
                  <a:ext uri="{FF2B5EF4-FFF2-40B4-BE49-F238E27FC236}">
                    <a16:creationId xmlns:a16="http://schemas.microsoft.com/office/drawing/2014/main" id="{7911D84C-0BEC-3236-97B8-CA0F7F411791}"/>
                  </a:ext>
                </a:extLst>
              </p:cNvPr>
              <p:cNvSpPr/>
              <p:nvPr/>
            </p:nvSpPr>
            <p:spPr>
              <a:xfrm>
                <a:off x="5744816" y="6526715"/>
                <a:ext cx="0" cy="33020"/>
              </a:xfrm>
              <a:custGeom>
                <a:avLst/>
                <a:gdLst/>
                <a:ahLst/>
                <a:cxnLst/>
                <a:rect l="l" t="t" r="r" b="b"/>
                <a:pathLst>
                  <a:path h="33020">
                    <a:moveTo>
                      <a:pt x="0" y="0"/>
                    </a:moveTo>
                    <a:lnTo>
                      <a:pt x="0" y="32587"/>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22" name="object 153">
                <a:extLst>
                  <a:ext uri="{FF2B5EF4-FFF2-40B4-BE49-F238E27FC236}">
                    <a16:creationId xmlns:a16="http://schemas.microsoft.com/office/drawing/2014/main" id="{B6F99EEA-D316-7807-70E9-E6D2FB01E42B}"/>
                  </a:ext>
                </a:extLst>
              </p:cNvPr>
              <p:cNvSpPr/>
              <p:nvPr/>
            </p:nvSpPr>
            <p:spPr>
              <a:xfrm>
                <a:off x="7228918" y="6526715"/>
                <a:ext cx="0" cy="33020"/>
              </a:xfrm>
              <a:custGeom>
                <a:avLst/>
                <a:gdLst/>
                <a:ahLst/>
                <a:cxnLst/>
                <a:rect l="l" t="t" r="r" b="b"/>
                <a:pathLst>
                  <a:path h="33020">
                    <a:moveTo>
                      <a:pt x="0" y="0"/>
                    </a:moveTo>
                    <a:lnTo>
                      <a:pt x="0" y="32587"/>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23" name="object 155">
                <a:extLst>
                  <a:ext uri="{FF2B5EF4-FFF2-40B4-BE49-F238E27FC236}">
                    <a16:creationId xmlns:a16="http://schemas.microsoft.com/office/drawing/2014/main" id="{3E61CDB4-D101-3690-AA8A-96110C672EEC}"/>
                  </a:ext>
                </a:extLst>
              </p:cNvPr>
              <p:cNvSpPr/>
              <p:nvPr/>
            </p:nvSpPr>
            <p:spPr>
              <a:xfrm>
                <a:off x="8713019" y="6526715"/>
                <a:ext cx="0" cy="33020"/>
              </a:xfrm>
              <a:custGeom>
                <a:avLst/>
                <a:gdLst/>
                <a:ahLst/>
                <a:cxnLst/>
                <a:rect l="l" t="t" r="r" b="b"/>
                <a:pathLst>
                  <a:path h="33020">
                    <a:moveTo>
                      <a:pt x="0" y="0"/>
                    </a:moveTo>
                    <a:lnTo>
                      <a:pt x="0" y="32587"/>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24" name="object 156">
                <a:extLst>
                  <a:ext uri="{FF2B5EF4-FFF2-40B4-BE49-F238E27FC236}">
                    <a16:creationId xmlns:a16="http://schemas.microsoft.com/office/drawing/2014/main" id="{56B5A8FA-7ED3-EE4C-8F17-CAD1D54B5AAB}"/>
                  </a:ext>
                </a:extLst>
              </p:cNvPr>
              <p:cNvSpPr/>
              <p:nvPr/>
            </p:nvSpPr>
            <p:spPr>
              <a:xfrm>
                <a:off x="4183006" y="4864744"/>
                <a:ext cx="0" cy="1662430"/>
              </a:xfrm>
              <a:custGeom>
                <a:avLst/>
                <a:gdLst/>
                <a:ahLst/>
                <a:cxnLst/>
                <a:rect l="l" t="t" r="r" b="b"/>
                <a:pathLst>
                  <a:path h="1662429">
                    <a:moveTo>
                      <a:pt x="0" y="1661972"/>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25" name="object 157">
                <a:extLst>
                  <a:ext uri="{FF2B5EF4-FFF2-40B4-BE49-F238E27FC236}">
                    <a16:creationId xmlns:a16="http://schemas.microsoft.com/office/drawing/2014/main" id="{95851D1C-B58C-2072-7772-F96A838A3290}"/>
                  </a:ext>
                </a:extLst>
              </p:cNvPr>
              <p:cNvSpPr/>
              <p:nvPr/>
            </p:nvSpPr>
            <p:spPr>
              <a:xfrm>
                <a:off x="4140393" y="6459033"/>
                <a:ext cx="40640" cy="0"/>
              </a:xfrm>
              <a:custGeom>
                <a:avLst/>
                <a:gdLst/>
                <a:ahLst/>
                <a:cxnLst/>
                <a:rect l="l" t="t" r="r" b="b"/>
                <a:pathLst>
                  <a:path w="40639">
                    <a:moveTo>
                      <a:pt x="40107"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26" name="object 158">
                <a:extLst>
                  <a:ext uri="{FF2B5EF4-FFF2-40B4-BE49-F238E27FC236}">
                    <a16:creationId xmlns:a16="http://schemas.microsoft.com/office/drawing/2014/main" id="{67379553-3D30-C01F-71E0-09BBDA27722C}"/>
                  </a:ext>
                </a:extLst>
              </p:cNvPr>
              <p:cNvSpPr/>
              <p:nvPr/>
            </p:nvSpPr>
            <p:spPr>
              <a:xfrm>
                <a:off x="4140393" y="6306122"/>
                <a:ext cx="40640" cy="0"/>
              </a:xfrm>
              <a:custGeom>
                <a:avLst/>
                <a:gdLst/>
                <a:ahLst/>
                <a:cxnLst/>
                <a:rect l="l" t="t" r="r" b="b"/>
                <a:pathLst>
                  <a:path w="40639">
                    <a:moveTo>
                      <a:pt x="40107"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27" name="object 159">
                <a:extLst>
                  <a:ext uri="{FF2B5EF4-FFF2-40B4-BE49-F238E27FC236}">
                    <a16:creationId xmlns:a16="http://schemas.microsoft.com/office/drawing/2014/main" id="{1148AB26-2477-007E-DC7B-FE8C07382BFF}"/>
                  </a:ext>
                </a:extLst>
              </p:cNvPr>
              <p:cNvSpPr/>
              <p:nvPr/>
            </p:nvSpPr>
            <p:spPr>
              <a:xfrm>
                <a:off x="4140393" y="6153210"/>
                <a:ext cx="40640" cy="0"/>
              </a:xfrm>
              <a:custGeom>
                <a:avLst/>
                <a:gdLst/>
                <a:ahLst/>
                <a:cxnLst/>
                <a:rect l="l" t="t" r="r" b="b"/>
                <a:pathLst>
                  <a:path w="40639">
                    <a:moveTo>
                      <a:pt x="40107"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28" name="object 160">
                <a:extLst>
                  <a:ext uri="{FF2B5EF4-FFF2-40B4-BE49-F238E27FC236}">
                    <a16:creationId xmlns:a16="http://schemas.microsoft.com/office/drawing/2014/main" id="{AE2873F8-C0CB-88E4-9525-2F801E422FE5}"/>
                  </a:ext>
                </a:extLst>
              </p:cNvPr>
              <p:cNvSpPr/>
              <p:nvPr/>
            </p:nvSpPr>
            <p:spPr>
              <a:xfrm>
                <a:off x="4140393" y="6000299"/>
                <a:ext cx="40640" cy="0"/>
              </a:xfrm>
              <a:custGeom>
                <a:avLst/>
                <a:gdLst/>
                <a:ahLst/>
                <a:cxnLst/>
                <a:rect l="l" t="t" r="r" b="b"/>
                <a:pathLst>
                  <a:path w="40639">
                    <a:moveTo>
                      <a:pt x="40107"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29" name="object 161">
                <a:extLst>
                  <a:ext uri="{FF2B5EF4-FFF2-40B4-BE49-F238E27FC236}">
                    <a16:creationId xmlns:a16="http://schemas.microsoft.com/office/drawing/2014/main" id="{98D02F73-DFF1-1C0F-FD00-5213C651CB6E}"/>
                  </a:ext>
                </a:extLst>
              </p:cNvPr>
              <p:cNvSpPr/>
              <p:nvPr/>
            </p:nvSpPr>
            <p:spPr>
              <a:xfrm>
                <a:off x="4140393" y="5847387"/>
                <a:ext cx="40640" cy="0"/>
              </a:xfrm>
              <a:custGeom>
                <a:avLst/>
                <a:gdLst/>
                <a:ahLst/>
                <a:cxnLst/>
                <a:rect l="l" t="t" r="r" b="b"/>
                <a:pathLst>
                  <a:path w="40639">
                    <a:moveTo>
                      <a:pt x="40107"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30" name="object 162">
                <a:extLst>
                  <a:ext uri="{FF2B5EF4-FFF2-40B4-BE49-F238E27FC236}">
                    <a16:creationId xmlns:a16="http://schemas.microsoft.com/office/drawing/2014/main" id="{F93D9659-5F70-A708-6BAF-B5EBBCAB9069}"/>
                  </a:ext>
                </a:extLst>
              </p:cNvPr>
              <p:cNvSpPr/>
              <p:nvPr/>
            </p:nvSpPr>
            <p:spPr>
              <a:xfrm>
                <a:off x="4140393" y="5694476"/>
                <a:ext cx="40640" cy="0"/>
              </a:xfrm>
              <a:custGeom>
                <a:avLst/>
                <a:gdLst/>
                <a:ahLst/>
                <a:cxnLst/>
                <a:rect l="l" t="t" r="r" b="b"/>
                <a:pathLst>
                  <a:path w="40639">
                    <a:moveTo>
                      <a:pt x="40107"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31" name="object 163">
                <a:extLst>
                  <a:ext uri="{FF2B5EF4-FFF2-40B4-BE49-F238E27FC236}">
                    <a16:creationId xmlns:a16="http://schemas.microsoft.com/office/drawing/2014/main" id="{61381E4F-3BF9-AB2F-071C-E9AFE47167DF}"/>
                  </a:ext>
                </a:extLst>
              </p:cNvPr>
              <p:cNvSpPr/>
              <p:nvPr/>
            </p:nvSpPr>
            <p:spPr>
              <a:xfrm>
                <a:off x="4140393" y="5541564"/>
                <a:ext cx="40640" cy="0"/>
              </a:xfrm>
              <a:custGeom>
                <a:avLst/>
                <a:gdLst/>
                <a:ahLst/>
                <a:cxnLst/>
                <a:rect l="l" t="t" r="r" b="b"/>
                <a:pathLst>
                  <a:path w="40639">
                    <a:moveTo>
                      <a:pt x="40107"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32" name="object 164">
                <a:extLst>
                  <a:ext uri="{FF2B5EF4-FFF2-40B4-BE49-F238E27FC236}">
                    <a16:creationId xmlns:a16="http://schemas.microsoft.com/office/drawing/2014/main" id="{92CEBFE7-94E4-2362-7ABB-53EC6ACD100F}"/>
                  </a:ext>
                </a:extLst>
              </p:cNvPr>
              <p:cNvSpPr/>
              <p:nvPr/>
            </p:nvSpPr>
            <p:spPr>
              <a:xfrm>
                <a:off x="4140393" y="5388653"/>
                <a:ext cx="40640" cy="0"/>
              </a:xfrm>
              <a:custGeom>
                <a:avLst/>
                <a:gdLst/>
                <a:ahLst/>
                <a:cxnLst/>
                <a:rect l="l" t="t" r="r" b="b"/>
                <a:pathLst>
                  <a:path w="40639">
                    <a:moveTo>
                      <a:pt x="40107"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33" name="object 165">
                <a:extLst>
                  <a:ext uri="{FF2B5EF4-FFF2-40B4-BE49-F238E27FC236}">
                    <a16:creationId xmlns:a16="http://schemas.microsoft.com/office/drawing/2014/main" id="{191E06CC-52C3-354C-470F-CFB638C3934E}"/>
                  </a:ext>
                </a:extLst>
              </p:cNvPr>
              <p:cNvSpPr/>
              <p:nvPr/>
            </p:nvSpPr>
            <p:spPr>
              <a:xfrm>
                <a:off x="4140393" y="5235741"/>
                <a:ext cx="40640" cy="0"/>
              </a:xfrm>
              <a:custGeom>
                <a:avLst/>
                <a:gdLst/>
                <a:ahLst/>
                <a:cxnLst/>
                <a:rect l="l" t="t" r="r" b="b"/>
                <a:pathLst>
                  <a:path w="40639">
                    <a:moveTo>
                      <a:pt x="40107"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34" name="object 166">
                <a:extLst>
                  <a:ext uri="{FF2B5EF4-FFF2-40B4-BE49-F238E27FC236}">
                    <a16:creationId xmlns:a16="http://schemas.microsoft.com/office/drawing/2014/main" id="{9F75EA43-4C6E-D3BF-7857-F288CD0D54C9}"/>
                  </a:ext>
                </a:extLst>
              </p:cNvPr>
              <p:cNvSpPr/>
              <p:nvPr/>
            </p:nvSpPr>
            <p:spPr>
              <a:xfrm>
                <a:off x="4140393" y="5082830"/>
                <a:ext cx="40640" cy="0"/>
              </a:xfrm>
              <a:custGeom>
                <a:avLst/>
                <a:gdLst/>
                <a:ahLst/>
                <a:cxnLst/>
                <a:rect l="l" t="t" r="r" b="b"/>
                <a:pathLst>
                  <a:path w="40639">
                    <a:moveTo>
                      <a:pt x="40107"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35" name="object 167">
                <a:extLst>
                  <a:ext uri="{FF2B5EF4-FFF2-40B4-BE49-F238E27FC236}">
                    <a16:creationId xmlns:a16="http://schemas.microsoft.com/office/drawing/2014/main" id="{35ECF362-15A4-7204-8203-7BF888A6E515}"/>
                  </a:ext>
                </a:extLst>
              </p:cNvPr>
              <p:cNvSpPr/>
              <p:nvPr/>
            </p:nvSpPr>
            <p:spPr>
              <a:xfrm>
                <a:off x="4140393" y="4929919"/>
                <a:ext cx="40640" cy="0"/>
              </a:xfrm>
              <a:custGeom>
                <a:avLst/>
                <a:gdLst/>
                <a:ahLst/>
                <a:cxnLst/>
                <a:rect l="l" t="t" r="r" b="b"/>
                <a:pathLst>
                  <a:path w="40639">
                    <a:moveTo>
                      <a:pt x="40107"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36" name="object 168">
                <a:extLst>
                  <a:ext uri="{FF2B5EF4-FFF2-40B4-BE49-F238E27FC236}">
                    <a16:creationId xmlns:a16="http://schemas.microsoft.com/office/drawing/2014/main" id="{41EC1BAE-E9C0-EC21-BD96-013CD3B2DE5D}"/>
                  </a:ext>
                </a:extLst>
              </p:cNvPr>
              <p:cNvSpPr/>
              <p:nvPr/>
            </p:nvSpPr>
            <p:spPr>
              <a:xfrm>
                <a:off x="4403600" y="6388846"/>
                <a:ext cx="2540" cy="2540"/>
              </a:xfrm>
              <a:custGeom>
                <a:avLst/>
                <a:gdLst/>
                <a:ahLst/>
                <a:cxnLst/>
                <a:rect l="l" t="t" r="r" b="b"/>
                <a:pathLst>
                  <a:path w="2539" h="2539">
                    <a:moveTo>
                      <a:pt x="0" y="2506"/>
                    </a:moveTo>
                    <a:lnTo>
                      <a:pt x="2519" y="0"/>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37" name="object 169">
                <a:extLst>
                  <a:ext uri="{FF2B5EF4-FFF2-40B4-BE49-F238E27FC236}">
                    <a16:creationId xmlns:a16="http://schemas.microsoft.com/office/drawing/2014/main" id="{23C56812-8D4E-F868-0ACB-84FB7AF1BBBF}"/>
                  </a:ext>
                </a:extLst>
              </p:cNvPr>
              <p:cNvSpPr/>
              <p:nvPr/>
            </p:nvSpPr>
            <p:spPr>
              <a:xfrm>
                <a:off x="4371012" y="6361270"/>
                <a:ext cx="65405" cy="55244"/>
              </a:xfrm>
              <a:custGeom>
                <a:avLst/>
                <a:gdLst/>
                <a:ahLst/>
                <a:cxnLst/>
                <a:rect l="l" t="t" r="r" b="b"/>
                <a:pathLst>
                  <a:path w="65404" h="55245">
                    <a:moveTo>
                      <a:pt x="0" y="0"/>
                    </a:moveTo>
                    <a:lnTo>
                      <a:pt x="65175" y="55148"/>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38" name="object 170">
                <a:extLst>
                  <a:ext uri="{FF2B5EF4-FFF2-40B4-BE49-F238E27FC236}">
                    <a16:creationId xmlns:a16="http://schemas.microsoft.com/office/drawing/2014/main" id="{ACBBC4BE-E7D4-B747-E638-0B0079724598}"/>
                  </a:ext>
                </a:extLst>
              </p:cNvPr>
              <p:cNvSpPr/>
              <p:nvPr/>
            </p:nvSpPr>
            <p:spPr>
              <a:xfrm>
                <a:off x="4371012" y="6361270"/>
                <a:ext cx="65405" cy="55244"/>
              </a:xfrm>
              <a:custGeom>
                <a:avLst/>
                <a:gdLst/>
                <a:ahLst/>
                <a:cxnLst/>
                <a:rect l="l" t="t" r="r" b="b"/>
                <a:pathLst>
                  <a:path w="65404" h="55245">
                    <a:moveTo>
                      <a:pt x="65175" y="0"/>
                    </a:moveTo>
                    <a:lnTo>
                      <a:pt x="0" y="55148"/>
                    </a:lnTo>
                  </a:path>
                </a:pathLst>
              </a:custGeom>
              <a:ln w="12533">
                <a:solidFill>
                  <a:srgbClr val="EC7D2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grpSp>
        <p:sp>
          <p:nvSpPr>
            <p:cNvPr id="346" name="TextBox 345">
              <a:extLst>
                <a:ext uri="{FF2B5EF4-FFF2-40B4-BE49-F238E27FC236}">
                  <a16:creationId xmlns:a16="http://schemas.microsoft.com/office/drawing/2014/main" id="{54EEDD87-FF30-403B-965D-851D6B0B47C1}"/>
                </a:ext>
              </a:extLst>
            </p:cNvPr>
            <p:cNvSpPr txBox="1"/>
            <p:nvPr/>
          </p:nvSpPr>
          <p:spPr>
            <a:xfrm>
              <a:off x="804360" y="5369628"/>
              <a:ext cx="360997" cy="1893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0.0</a:t>
              </a:r>
            </a:p>
          </p:txBody>
        </p:sp>
        <p:sp>
          <p:nvSpPr>
            <p:cNvPr id="347" name="TextBox 346">
              <a:extLst>
                <a:ext uri="{FF2B5EF4-FFF2-40B4-BE49-F238E27FC236}">
                  <a16:creationId xmlns:a16="http://schemas.microsoft.com/office/drawing/2014/main" id="{7605EEB5-A961-7D65-A6DE-CED29DDDE5A2}"/>
                </a:ext>
              </a:extLst>
            </p:cNvPr>
            <p:cNvSpPr txBox="1"/>
            <p:nvPr/>
          </p:nvSpPr>
          <p:spPr>
            <a:xfrm>
              <a:off x="2284032" y="5369628"/>
              <a:ext cx="360997" cy="1893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5.0</a:t>
              </a:r>
            </a:p>
          </p:txBody>
        </p:sp>
        <p:sp>
          <p:nvSpPr>
            <p:cNvPr id="348" name="TextBox 347">
              <a:extLst>
                <a:ext uri="{FF2B5EF4-FFF2-40B4-BE49-F238E27FC236}">
                  <a16:creationId xmlns:a16="http://schemas.microsoft.com/office/drawing/2014/main" id="{8EA16F89-8153-2052-CF5A-E036DFE61525}"/>
                </a:ext>
              </a:extLst>
            </p:cNvPr>
            <p:cNvSpPr txBox="1"/>
            <p:nvPr/>
          </p:nvSpPr>
          <p:spPr>
            <a:xfrm>
              <a:off x="3734992" y="5369628"/>
              <a:ext cx="431529" cy="1893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10.0</a:t>
              </a:r>
            </a:p>
          </p:txBody>
        </p:sp>
        <p:sp>
          <p:nvSpPr>
            <p:cNvPr id="349" name="TextBox 348">
              <a:extLst>
                <a:ext uri="{FF2B5EF4-FFF2-40B4-BE49-F238E27FC236}">
                  <a16:creationId xmlns:a16="http://schemas.microsoft.com/office/drawing/2014/main" id="{13F1341C-5DC1-9326-29C4-D99198AD2A30}"/>
                </a:ext>
              </a:extLst>
            </p:cNvPr>
            <p:cNvSpPr txBox="1"/>
            <p:nvPr/>
          </p:nvSpPr>
          <p:spPr>
            <a:xfrm>
              <a:off x="663025" y="5174914"/>
              <a:ext cx="255198" cy="189377"/>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0</a:t>
              </a:r>
            </a:p>
          </p:txBody>
        </p:sp>
        <p:sp>
          <p:nvSpPr>
            <p:cNvPr id="350" name="TextBox 349">
              <a:extLst>
                <a:ext uri="{FF2B5EF4-FFF2-40B4-BE49-F238E27FC236}">
                  <a16:creationId xmlns:a16="http://schemas.microsoft.com/office/drawing/2014/main" id="{E60DA177-F1B0-75F2-0AEA-9D0A86A2ADCC}"/>
                </a:ext>
              </a:extLst>
            </p:cNvPr>
            <p:cNvSpPr txBox="1"/>
            <p:nvPr/>
          </p:nvSpPr>
          <p:spPr>
            <a:xfrm>
              <a:off x="592492" y="5022184"/>
              <a:ext cx="325731" cy="189377"/>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10</a:t>
              </a:r>
            </a:p>
          </p:txBody>
        </p:sp>
        <p:sp>
          <p:nvSpPr>
            <p:cNvPr id="351" name="TextBox 350">
              <a:extLst>
                <a:ext uri="{FF2B5EF4-FFF2-40B4-BE49-F238E27FC236}">
                  <a16:creationId xmlns:a16="http://schemas.microsoft.com/office/drawing/2014/main" id="{8D4D1B40-6FA3-8E32-8047-3A7DC4B487F8}"/>
                </a:ext>
              </a:extLst>
            </p:cNvPr>
            <p:cNvSpPr txBox="1"/>
            <p:nvPr/>
          </p:nvSpPr>
          <p:spPr>
            <a:xfrm>
              <a:off x="592492" y="4869454"/>
              <a:ext cx="325731" cy="189377"/>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20</a:t>
              </a:r>
            </a:p>
          </p:txBody>
        </p:sp>
        <p:sp>
          <p:nvSpPr>
            <p:cNvPr id="352" name="TextBox 351">
              <a:extLst>
                <a:ext uri="{FF2B5EF4-FFF2-40B4-BE49-F238E27FC236}">
                  <a16:creationId xmlns:a16="http://schemas.microsoft.com/office/drawing/2014/main" id="{EF95315D-9BB5-A65A-0FD2-90C30685F80B}"/>
                </a:ext>
              </a:extLst>
            </p:cNvPr>
            <p:cNvSpPr txBox="1"/>
            <p:nvPr/>
          </p:nvSpPr>
          <p:spPr>
            <a:xfrm>
              <a:off x="592492" y="4716724"/>
              <a:ext cx="325731" cy="189377"/>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30</a:t>
              </a:r>
            </a:p>
          </p:txBody>
        </p:sp>
        <p:sp>
          <p:nvSpPr>
            <p:cNvPr id="353" name="TextBox 352">
              <a:extLst>
                <a:ext uri="{FF2B5EF4-FFF2-40B4-BE49-F238E27FC236}">
                  <a16:creationId xmlns:a16="http://schemas.microsoft.com/office/drawing/2014/main" id="{B05E1458-496A-CBA3-55DC-9999EA6AFD45}"/>
                </a:ext>
              </a:extLst>
            </p:cNvPr>
            <p:cNvSpPr txBox="1"/>
            <p:nvPr/>
          </p:nvSpPr>
          <p:spPr>
            <a:xfrm>
              <a:off x="592492" y="4563994"/>
              <a:ext cx="325731" cy="189377"/>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40</a:t>
              </a:r>
            </a:p>
          </p:txBody>
        </p:sp>
        <p:sp>
          <p:nvSpPr>
            <p:cNvPr id="354" name="TextBox 353">
              <a:extLst>
                <a:ext uri="{FF2B5EF4-FFF2-40B4-BE49-F238E27FC236}">
                  <a16:creationId xmlns:a16="http://schemas.microsoft.com/office/drawing/2014/main" id="{51C3793C-2679-9C1E-2882-661E9182D3AD}"/>
                </a:ext>
              </a:extLst>
            </p:cNvPr>
            <p:cNvSpPr txBox="1"/>
            <p:nvPr/>
          </p:nvSpPr>
          <p:spPr>
            <a:xfrm>
              <a:off x="592492" y="4411264"/>
              <a:ext cx="325731" cy="189377"/>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50</a:t>
              </a:r>
            </a:p>
          </p:txBody>
        </p:sp>
        <p:sp>
          <p:nvSpPr>
            <p:cNvPr id="355" name="TextBox 354">
              <a:extLst>
                <a:ext uri="{FF2B5EF4-FFF2-40B4-BE49-F238E27FC236}">
                  <a16:creationId xmlns:a16="http://schemas.microsoft.com/office/drawing/2014/main" id="{CC6478E1-C89C-F59E-9886-D82A3ED03611}"/>
                </a:ext>
              </a:extLst>
            </p:cNvPr>
            <p:cNvSpPr txBox="1"/>
            <p:nvPr/>
          </p:nvSpPr>
          <p:spPr>
            <a:xfrm>
              <a:off x="592492" y="4258534"/>
              <a:ext cx="325731" cy="189377"/>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60</a:t>
              </a:r>
            </a:p>
          </p:txBody>
        </p:sp>
        <p:sp>
          <p:nvSpPr>
            <p:cNvPr id="356" name="TextBox 355">
              <a:extLst>
                <a:ext uri="{FF2B5EF4-FFF2-40B4-BE49-F238E27FC236}">
                  <a16:creationId xmlns:a16="http://schemas.microsoft.com/office/drawing/2014/main" id="{99C29610-AAA5-04F5-6076-FF1FE77F4E7D}"/>
                </a:ext>
              </a:extLst>
            </p:cNvPr>
            <p:cNvSpPr txBox="1"/>
            <p:nvPr/>
          </p:nvSpPr>
          <p:spPr>
            <a:xfrm>
              <a:off x="592492" y="4105804"/>
              <a:ext cx="325731" cy="189377"/>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70</a:t>
              </a:r>
            </a:p>
          </p:txBody>
        </p:sp>
        <p:sp>
          <p:nvSpPr>
            <p:cNvPr id="357" name="TextBox 356">
              <a:extLst>
                <a:ext uri="{FF2B5EF4-FFF2-40B4-BE49-F238E27FC236}">
                  <a16:creationId xmlns:a16="http://schemas.microsoft.com/office/drawing/2014/main" id="{2C9064E0-4961-AA94-3898-8E1577CF16B8}"/>
                </a:ext>
              </a:extLst>
            </p:cNvPr>
            <p:cNvSpPr txBox="1"/>
            <p:nvPr/>
          </p:nvSpPr>
          <p:spPr>
            <a:xfrm>
              <a:off x="592492" y="3953074"/>
              <a:ext cx="325731" cy="189377"/>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80</a:t>
              </a:r>
            </a:p>
          </p:txBody>
        </p:sp>
        <p:sp>
          <p:nvSpPr>
            <p:cNvPr id="358" name="TextBox 357">
              <a:extLst>
                <a:ext uri="{FF2B5EF4-FFF2-40B4-BE49-F238E27FC236}">
                  <a16:creationId xmlns:a16="http://schemas.microsoft.com/office/drawing/2014/main" id="{71FBC4C8-42E6-9134-3812-EDFC01049DF1}"/>
                </a:ext>
              </a:extLst>
            </p:cNvPr>
            <p:cNvSpPr txBox="1"/>
            <p:nvPr/>
          </p:nvSpPr>
          <p:spPr>
            <a:xfrm>
              <a:off x="592492" y="3800344"/>
              <a:ext cx="325731" cy="189377"/>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90</a:t>
              </a:r>
            </a:p>
          </p:txBody>
        </p:sp>
        <p:sp>
          <p:nvSpPr>
            <p:cNvPr id="359" name="TextBox 358">
              <a:extLst>
                <a:ext uri="{FF2B5EF4-FFF2-40B4-BE49-F238E27FC236}">
                  <a16:creationId xmlns:a16="http://schemas.microsoft.com/office/drawing/2014/main" id="{A4E5F5D4-472C-F15B-DD0A-D6E9B6B53002}"/>
                </a:ext>
              </a:extLst>
            </p:cNvPr>
            <p:cNvSpPr txBox="1"/>
            <p:nvPr/>
          </p:nvSpPr>
          <p:spPr>
            <a:xfrm>
              <a:off x="521960" y="3647614"/>
              <a:ext cx="396263" cy="189377"/>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100</a:t>
              </a:r>
            </a:p>
          </p:txBody>
        </p:sp>
        <p:sp>
          <p:nvSpPr>
            <p:cNvPr id="360" name="TextBox 359">
              <a:extLst>
                <a:ext uri="{FF2B5EF4-FFF2-40B4-BE49-F238E27FC236}">
                  <a16:creationId xmlns:a16="http://schemas.microsoft.com/office/drawing/2014/main" id="{6E107DD7-48E2-E0FA-170C-0397B5DDBB66}"/>
                </a:ext>
              </a:extLst>
            </p:cNvPr>
            <p:cNvSpPr txBox="1"/>
            <p:nvPr/>
          </p:nvSpPr>
          <p:spPr>
            <a:xfrm rot="16200000">
              <a:off x="168823" y="4454589"/>
              <a:ext cx="668773"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sym typeface="Arial"/>
                </a:rPr>
                <a:t>PFS (%)</a:t>
              </a:r>
            </a:p>
          </p:txBody>
        </p:sp>
        <p:sp>
          <p:nvSpPr>
            <p:cNvPr id="361" name="TextBox 360">
              <a:extLst>
                <a:ext uri="{FF2B5EF4-FFF2-40B4-BE49-F238E27FC236}">
                  <a16:creationId xmlns:a16="http://schemas.microsoft.com/office/drawing/2014/main" id="{E9D3C682-1048-04BD-BDDE-FC00064E5230}"/>
                </a:ext>
              </a:extLst>
            </p:cNvPr>
            <p:cNvSpPr txBox="1"/>
            <p:nvPr/>
          </p:nvSpPr>
          <p:spPr>
            <a:xfrm>
              <a:off x="5219918" y="5369628"/>
              <a:ext cx="431529"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15.0</a:t>
              </a:r>
            </a:p>
          </p:txBody>
        </p:sp>
        <p:sp>
          <p:nvSpPr>
            <p:cNvPr id="362" name="TextBox 361">
              <a:extLst>
                <a:ext uri="{FF2B5EF4-FFF2-40B4-BE49-F238E27FC236}">
                  <a16:creationId xmlns:a16="http://schemas.microsoft.com/office/drawing/2014/main" id="{421230E6-AA6B-49CE-CD65-06474CA12138}"/>
                </a:ext>
              </a:extLst>
            </p:cNvPr>
            <p:cNvSpPr txBox="1"/>
            <p:nvPr/>
          </p:nvSpPr>
          <p:spPr>
            <a:xfrm>
              <a:off x="855321" y="5695791"/>
              <a:ext cx="255198"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8</a:t>
              </a:r>
            </a:p>
          </p:txBody>
        </p:sp>
        <p:sp>
          <p:nvSpPr>
            <p:cNvPr id="363" name="TextBox 362">
              <a:extLst>
                <a:ext uri="{FF2B5EF4-FFF2-40B4-BE49-F238E27FC236}">
                  <a16:creationId xmlns:a16="http://schemas.microsoft.com/office/drawing/2014/main" id="{20B0BBD8-52B8-6F83-75ED-11D0AB612611}"/>
                </a:ext>
              </a:extLst>
            </p:cNvPr>
            <p:cNvSpPr txBox="1"/>
            <p:nvPr/>
          </p:nvSpPr>
          <p:spPr>
            <a:xfrm>
              <a:off x="2344649" y="5695791"/>
              <a:ext cx="255198"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3</a:t>
              </a:r>
            </a:p>
          </p:txBody>
        </p:sp>
        <p:sp>
          <p:nvSpPr>
            <p:cNvPr id="364" name="TextBox 363">
              <a:extLst>
                <a:ext uri="{FF2B5EF4-FFF2-40B4-BE49-F238E27FC236}">
                  <a16:creationId xmlns:a16="http://schemas.microsoft.com/office/drawing/2014/main" id="{BF947F90-DF66-2EF2-CECF-08B378370498}"/>
                </a:ext>
              </a:extLst>
            </p:cNvPr>
            <p:cNvSpPr txBox="1"/>
            <p:nvPr/>
          </p:nvSpPr>
          <p:spPr>
            <a:xfrm>
              <a:off x="3833975" y="5695791"/>
              <a:ext cx="255199"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3</a:t>
              </a:r>
            </a:p>
          </p:txBody>
        </p:sp>
        <p:sp>
          <p:nvSpPr>
            <p:cNvPr id="365" name="TextBox 364">
              <a:extLst>
                <a:ext uri="{FF2B5EF4-FFF2-40B4-BE49-F238E27FC236}">
                  <a16:creationId xmlns:a16="http://schemas.microsoft.com/office/drawing/2014/main" id="{C7BEA9A9-C977-54C1-9603-D47C369E8720}"/>
                </a:ext>
              </a:extLst>
            </p:cNvPr>
            <p:cNvSpPr txBox="1"/>
            <p:nvPr/>
          </p:nvSpPr>
          <p:spPr>
            <a:xfrm>
              <a:off x="5317154" y="5695791"/>
              <a:ext cx="255198"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0</a:t>
              </a:r>
            </a:p>
          </p:txBody>
        </p:sp>
        <p:sp>
          <p:nvSpPr>
            <p:cNvPr id="366" name="TextBox 365">
              <a:extLst>
                <a:ext uri="{FF2B5EF4-FFF2-40B4-BE49-F238E27FC236}">
                  <a16:creationId xmlns:a16="http://schemas.microsoft.com/office/drawing/2014/main" id="{DE951B7E-CAEF-1DFF-4E49-32284B49451C}"/>
                </a:ext>
              </a:extLst>
            </p:cNvPr>
            <p:cNvSpPr txBox="1"/>
            <p:nvPr/>
          </p:nvSpPr>
          <p:spPr>
            <a:xfrm>
              <a:off x="3302283" y="5129097"/>
              <a:ext cx="1780681" cy="164197"/>
            </a:xfrm>
            <a:prstGeom prst="rect">
              <a:avLst/>
            </a:prstGeom>
            <a:noFill/>
          </p:spPr>
          <p:txBody>
            <a:bodyPr wrap="square" lIns="0" tIns="0" rIns="0" bIns="0" rtlCol="0" anchor="ctr">
              <a:noAutofit/>
            </a:bodyPr>
            <a:lstStyle>
              <a:defPPr>
                <a:defRPr lang="en-US"/>
              </a:defPPr>
              <a:lvl1pPr algn="r">
                <a:lnSpc>
                  <a:spcPct val="85000"/>
                </a:lnSpc>
                <a:defRPr sz="800">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EE8D48"/>
                  </a:solidFill>
                  <a:effectLst/>
                  <a:uLnTx/>
                  <a:uFillTx/>
                  <a:latin typeface="Arial" panose="020B0604020202020204" pitchFamily="34" charset="0"/>
                  <a:cs typeface="Arial" panose="020B0604020202020204" pitchFamily="34" charset="0"/>
                </a:rPr>
                <a:t>mPFS: 10.8 (4.3, NE)</a:t>
              </a:r>
            </a:p>
          </p:txBody>
        </p:sp>
        <p:sp>
          <p:nvSpPr>
            <p:cNvPr id="367" name="TextBox 366">
              <a:extLst>
                <a:ext uri="{FF2B5EF4-FFF2-40B4-BE49-F238E27FC236}">
                  <a16:creationId xmlns:a16="http://schemas.microsoft.com/office/drawing/2014/main" id="{CD43640B-4411-DB9F-C133-C08EF49E2236}"/>
                </a:ext>
              </a:extLst>
            </p:cNvPr>
            <p:cNvSpPr txBox="1"/>
            <p:nvPr/>
          </p:nvSpPr>
          <p:spPr>
            <a:xfrm>
              <a:off x="-36670" y="5771028"/>
              <a:ext cx="833538" cy="152457"/>
            </a:xfrm>
            <a:prstGeom prst="rect">
              <a:avLst/>
            </a:prstGeom>
            <a:noFill/>
          </p:spPr>
          <p:txBody>
            <a:bodyPr wrap="square" lIns="0" tIns="0" rIns="0" bIns="0" rtlCol="0" anchor="ctr">
              <a:noAutofit/>
            </a:bodyPr>
            <a:lstStyle/>
            <a:p>
              <a:pPr marL="0" marR="0" lvl="0" indent="0" algn="r" defTabSz="914400" eaLnBrk="1" fontAlgn="auto" latinLnBrk="0" hangingPunct="1">
                <a:lnSpc>
                  <a:spcPct val="85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EC + mFOLFOX6</a:t>
              </a:r>
            </a:p>
          </p:txBody>
        </p:sp>
        <p:sp>
          <p:nvSpPr>
            <p:cNvPr id="368" name="TextBox 367">
              <a:extLst>
                <a:ext uri="{FF2B5EF4-FFF2-40B4-BE49-F238E27FC236}">
                  <a16:creationId xmlns:a16="http://schemas.microsoft.com/office/drawing/2014/main" id="{3F1A8343-3E75-414D-9DCD-D12D4F7CE371}"/>
                </a:ext>
              </a:extLst>
            </p:cNvPr>
            <p:cNvSpPr txBox="1"/>
            <p:nvPr/>
          </p:nvSpPr>
          <p:spPr>
            <a:xfrm>
              <a:off x="5737228" y="3248397"/>
              <a:ext cx="1017530" cy="165231"/>
            </a:xfrm>
            <a:prstGeom prst="rect">
              <a:avLst/>
            </a:prstGeom>
            <a:noFill/>
          </p:spPr>
          <p:txBody>
            <a:bodyPr wrap="square" lIns="0" tIns="0" rIns="0" bIns="0" rtlCol="0" anchor="ctr">
              <a:noAutofit/>
            </a:bodyPr>
            <a:lstStyle/>
            <a:p>
              <a:pPr marL="0" marR="0" lvl="0" indent="0" algn="r" defTabSz="914400" eaLnBrk="1" fontAlgn="auto" latinLnBrk="0" hangingPunct="1">
                <a:lnSpc>
                  <a:spcPct val="85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EC + </a:t>
              </a:r>
            </a:p>
            <a:p>
              <a:pPr marL="0" marR="0" lvl="0" indent="0" algn="r" defTabSz="914400" eaLnBrk="1" fontAlgn="auto" latinLnBrk="0" hangingPunct="1">
                <a:lnSpc>
                  <a:spcPct val="85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FOLFIRI</a:t>
              </a:r>
            </a:p>
          </p:txBody>
        </p:sp>
        <p:sp>
          <p:nvSpPr>
            <p:cNvPr id="369" name="TextBox 368">
              <a:extLst>
                <a:ext uri="{FF2B5EF4-FFF2-40B4-BE49-F238E27FC236}">
                  <a16:creationId xmlns:a16="http://schemas.microsoft.com/office/drawing/2014/main" id="{E7844F67-9023-3AFC-B502-AFB40F162B5F}"/>
                </a:ext>
              </a:extLst>
            </p:cNvPr>
            <p:cNvSpPr txBox="1"/>
            <p:nvPr/>
          </p:nvSpPr>
          <p:spPr>
            <a:xfrm>
              <a:off x="9281344" y="1271115"/>
              <a:ext cx="1780681" cy="164197"/>
            </a:xfrm>
            <a:prstGeom prst="rect">
              <a:avLst/>
            </a:prstGeom>
            <a:noFill/>
          </p:spPr>
          <p:txBody>
            <a:bodyPr wrap="square" lIns="0" tIns="0" rIns="0" bIns="0" rtlCol="0" anchor="ctr">
              <a:noAutofit/>
            </a:bodyPr>
            <a:lstStyle>
              <a:defPPr>
                <a:defRPr lang="en-US"/>
              </a:defPPr>
              <a:lvl1pPr algn="r">
                <a:lnSpc>
                  <a:spcPct val="85000"/>
                </a:lnSpc>
                <a:defRPr sz="800">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mPFS: NE (13.8, NE)</a:t>
              </a:r>
            </a:p>
          </p:txBody>
        </p:sp>
        <p:sp>
          <p:nvSpPr>
            <p:cNvPr id="370" name="TextBox 369">
              <a:extLst>
                <a:ext uri="{FF2B5EF4-FFF2-40B4-BE49-F238E27FC236}">
                  <a16:creationId xmlns:a16="http://schemas.microsoft.com/office/drawing/2014/main" id="{746B7CE5-38CB-0C14-056C-AE8DC417C88E}"/>
                </a:ext>
              </a:extLst>
            </p:cNvPr>
            <p:cNvSpPr txBox="1"/>
            <p:nvPr/>
          </p:nvSpPr>
          <p:spPr>
            <a:xfrm>
              <a:off x="6766498" y="3186323"/>
              <a:ext cx="342401" cy="20524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12</a:t>
              </a:r>
            </a:p>
          </p:txBody>
        </p:sp>
        <p:sp>
          <p:nvSpPr>
            <p:cNvPr id="371" name="TextBox 370">
              <a:extLst>
                <a:ext uri="{FF2B5EF4-FFF2-40B4-BE49-F238E27FC236}">
                  <a16:creationId xmlns:a16="http://schemas.microsoft.com/office/drawing/2014/main" id="{7DEC3F43-9F20-B67D-1E41-DED347E6BF32}"/>
                </a:ext>
              </a:extLst>
            </p:cNvPr>
            <p:cNvSpPr txBox="1"/>
            <p:nvPr/>
          </p:nvSpPr>
          <p:spPr>
            <a:xfrm>
              <a:off x="8008685" y="3186324"/>
              <a:ext cx="342401"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10</a:t>
              </a:r>
            </a:p>
          </p:txBody>
        </p:sp>
        <p:sp>
          <p:nvSpPr>
            <p:cNvPr id="372" name="TextBox 371">
              <a:extLst>
                <a:ext uri="{FF2B5EF4-FFF2-40B4-BE49-F238E27FC236}">
                  <a16:creationId xmlns:a16="http://schemas.microsoft.com/office/drawing/2014/main" id="{13C26502-12FB-BF34-7196-BBE89E8BC9E7}"/>
                </a:ext>
              </a:extLst>
            </p:cNvPr>
            <p:cNvSpPr txBox="1"/>
            <p:nvPr/>
          </p:nvSpPr>
          <p:spPr>
            <a:xfrm>
              <a:off x="9263571" y="3186324"/>
              <a:ext cx="263534"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7</a:t>
              </a:r>
            </a:p>
          </p:txBody>
        </p:sp>
        <p:sp>
          <p:nvSpPr>
            <p:cNvPr id="373" name="TextBox 372">
              <a:extLst>
                <a:ext uri="{FF2B5EF4-FFF2-40B4-BE49-F238E27FC236}">
                  <a16:creationId xmlns:a16="http://schemas.microsoft.com/office/drawing/2014/main" id="{EE81B6D9-8197-53BE-4285-8EC26BA33750}"/>
                </a:ext>
              </a:extLst>
            </p:cNvPr>
            <p:cNvSpPr txBox="1"/>
            <p:nvPr/>
          </p:nvSpPr>
          <p:spPr>
            <a:xfrm>
              <a:off x="10487600" y="3186324"/>
              <a:ext cx="263534"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2</a:t>
              </a:r>
            </a:p>
          </p:txBody>
        </p:sp>
        <p:sp>
          <p:nvSpPr>
            <p:cNvPr id="374" name="TextBox 373">
              <a:extLst>
                <a:ext uri="{FF2B5EF4-FFF2-40B4-BE49-F238E27FC236}">
                  <a16:creationId xmlns:a16="http://schemas.microsoft.com/office/drawing/2014/main" id="{1101AEBD-801E-9D6D-D7BC-2745869E1F2B}"/>
                </a:ext>
              </a:extLst>
            </p:cNvPr>
            <p:cNvSpPr txBox="1"/>
            <p:nvPr/>
          </p:nvSpPr>
          <p:spPr>
            <a:xfrm>
              <a:off x="11714486" y="3186324"/>
              <a:ext cx="263534" cy="20524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0</a:t>
              </a:r>
            </a:p>
          </p:txBody>
        </p:sp>
        <p:sp>
          <p:nvSpPr>
            <p:cNvPr id="375" name="TextBox 374">
              <a:extLst>
                <a:ext uri="{FF2B5EF4-FFF2-40B4-BE49-F238E27FC236}">
                  <a16:creationId xmlns:a16="http://schemas.microsoft.com/office/drawing/2014/main" id="{45E6CA9D-C379-7250-C56D-005FF023CCED}"/>
                </a:ext>
              </a:extLst>
            </p:cNvPr>
            <p:cNvSpPr txBox="1"/>
            <p:nvPr/>
          </p:nvSpPr>
          <p:spPr>
            <a:xfrm>
              <a:off x="6189650" y="3030690"/>
              <a:ext cx="575479" cy="153888"/>
            </a:xfrm>
            <a:prstGeom prst="rect">
              <a:avLst/>
            </a:prstGeom>
            <a:noFill/>
          </p:spPr>
          <p:txBody>
            <a:bodyPr wrap="non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No. at risk</a:t>
              </a:r>
            </a:p>
          </p:txBody>
        </p:sp>
        <p:sp>
          <p:nvSpPr>
            <p:cNvPr id="376" name="TextBox 375">
              <a:extLst>
                <a:ext uri="{FF2B5EF4-FFF2-40B4-BE49-F238E27FC236}">
                  <a16:creationId xmlns:a16="http://schemas.microsoft.com/office/drawing/2014/main" id="{62AE12B3-B057-4358-D5B0-4C749CFD56A1}"/>
                </a:ext>
              </a:extLst>
            </p:cNvPr>
            <p:cNvSpPr txBox="1"/>
            <p:nvPr/>
          </p:nvSpPr>
          <p:spPr>
            <a:xfrm>
              <a:off x="6755268" y="2831220"/>
              <a:ext cx="386003" cy="20524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0.0</a:t>
              </a:r>
            </a:p>
          </p:txBody>
        </p:sp>
        <p:sp>
          <p:nvSpPr>
            <p:cNvPr id="377" name="TextBox 376">
              <a:extLst>
                <a:ext uri="{FF2B5EF4-FFF2-40B4-BE49-F238E27FC236}">
                  <a16:creationId xmlns:a16="http://schemas.microsoft.com/office/drawing/2014/main" id="{825089DC-37F1-E5CD-851F-19CB6C7EB36C}"/>
                </a:ext>
              </a:extLst>
            </p:cNvPr>
            <p:cNvSpPr txBox="1"/>
            <p:nvPr/>
          </p:nvSpPr>
          <p:spPr>
            <a:xfrm>
              <a:off x="7970014" y="2831220"/>
              <a:ext cx="386003" cy="20524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5.0</a:t>
              </a:r>
            </a:p>
          </p:txBody>
        </p:sp>
        <p:sp>
          <p:nvSpPr>
            <p:cNvPr id="378" name="TextBox 377">
              <a:extLst>
                <a:ext uri="{FF2B5EF4-FFF2-40B4-BE49-F238E27FC236}">
                  <a16:creationId xmlns:a16="http://schemas.microsoft.com/office/drawing/2014/main" id="{CB0B8680-6A61-ED47-200D-C49D9C59F656}"/>
                </a:ext>
              </a:extLst>
            </p:cNvPr>
            <p:cNvSpPr txBox="1"/>
            <p:nvPr/>
          </p:nvSpPr>
          <p:spPr>
            <a:xfrm>
              <a:off x="9189636" y="2831220"/>
              <a:ext cx="464872"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10.0</a:t>
              </a:r>
            </a:p>
          </p:txBody>
        </p:sp>
        <p:sp>
          <p:nvSpPr>
            <p:cNvPr id="379" name="TextBox 378">
              <a:extLst>
                <a:ext uri="{FF2B5EF4-FFF2-40B4-BE49-F238E27FC236}">
                  <a16:creationId xmlns:a16="http://schemas.microsoft.com/office/drawing/2014/main" id="{6A71A714-99FF-91FD-4910-D2F86DC76125}"/>
                </a:ext>
              </a:extLst>
            </p:cNvPr>
            <p:cNvSpPr txBox="1"/>
            <p:nvPr/>
          </p:nvSpPr>
          <p:spPr>
            <a:xfrm>
              <a:off x="10370887" y="2831220"/>
              <a:ext cx="464872"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15.0</a:t>
              </a:r>
            </a:p>
          </p:txBody>
        </p:sp>
        <p:sp>
          <p:nvSpPr>
            <p:cNvPr id="380" name="TextBox 379">
              <a:extLst>
                <a:ext uri="{FF2B5EF4-FFF2-40B4-BE49-F238E27FC236}">
                  <a16:creationId xmlns:a16="http://schemas.microsoft.com/office/drawing/2014/main" id="{844C9284-B72E-5D26-9A33-9DC17EEF3389}"/>
                </a:ext>
              </a:extLst>
            </p:cNvPr>
            <p:cNvSpPr txBox="1"/>
            <p:nvPr/>
          </p:nvSpPr>
          <p:spPr>
            <a:xfrm>
              <a:off x="11660631" y="2831220"/>
              <a:ext cx="464872"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20.0</a:t>
              </a:r>
            </a:p>
          </p:txBody>
        </p:sp>
        <p:sp>
          <p:nvSpPr>
            <p:cNvPr id="381" name="TextBox 380">
              <a:extLst>
                <a:ext uri="{FF2B5EF4-FFF2-40B4-BE49-F238E27FC236}">
                  <a16:creationId xmlns:a16="http://schemas.microsoft.com/office/drawing/2014/main" id="{69075C54-6C6F-2EB8-1A83-A56040E1FC5D}"/>
                </a:ext>
              </a:extLst>
            </p:cNvPr>
            <p:cNvSpPr txBox="1"/>
            <p:nvPr/>
          </p:nvSpPr>
          <p:spPr>
            <a:xfrm>
              <a:off x="8882781" y="2984260"/>
              <a:ext cx="1010213"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Time (months)</a:t>
              </a:r>
            </a:p>
          </p:txBody>
        </p:sp>
        <p:sp>
          <p:nvSpPr>
            <p:cNvPr id="382" name="TextBox 381">
              <a:extLst>
                <a:ext uri="{FF2B5EF4-FFF2-40B4-BE49-F238E27FC236}">
                  <a16:creationId xmlns:a16="http://schemas.microsoft.com/office/drawing/2014/main" id="{8AF55E75-160E-C243-0A9B-B965130B621E}"/>
                </a:ext>
              </a:extLst>
            </p:cNvPr>
            <p:cNvSpPr txBox="1"/>
            <p:nvPr/>
          </p:nvSpPr>
          <p:spPr>
            <a:xfrm>
              <a:off x="6610353" y="2635785"/>
              <a:ext cx="263534" cy="20524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0</a:t>
              </a:r>
            </a:p>
          </p:txBody>
        </p:sp>
        <p:sp>
          <p:nvSpPr>
            <p:cNvPr id="383" name="TextBox 382">
              <a:extLst>
                <a:ext uri="{FF2B5EF4-FFF2-40B4-BE49-F238E27FC236}">
                  <a16:creationId xmlns:a16="http://schemas.microsoft.com/office/drawing/2014/main" id="{F6277A56-5F7B-3688-8253-B2927409C6DB}"/>
                </a:ext>
              </a:extLst>
            </p:cNvPr>
            <p:cNvSpPr txBox="1"/>
            <p:nvPr/>
          </p:nvSpPr>
          <p:spPr>
            <a:xfrm>
              <a:off x="6531486" y="2480260"/>
              <a:ext cx="342401" cy="20524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10</a:t>
              </a:r>
            </a:p>
          </p:txBody>
        </p:sp>
        <p:sp>
          <p:nvSpPr>
            <p:cNvPr id="384" name="TextBox 383">
              <a:extLst>
                <a:ext uri="{FF2B5EF4-FFF2-40B4-BE49-F238E27FC236}">
                  <a16:creationId xmlns:a16="http://schemas.microsoft.com/office/drawing/2014/main" id="{2797484D-117E-D29B-1E57-3F2F0C5EC4A6}"/>
                </a:ext>
              </a:extLst>
            </p:cNvPr>
            <p:cNvSpPr txBox="1"/>
            <p:nvPr/>
          </p:nvSpPr>
          <p:spPr>
            <a:xfrm>
              <a:off x="6531486" y="2328192"/>
              <a:ext cx="342401" cy="20524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20</a:t>
              </a:r>
            </a:p>
          </p:txBody>
        </p:sp>
        <p:sp>
          <p:nvSpPr>
            <p:cNvPr id="385" name="TextBox 384">
              <a:extLst>
                <a:ext uri="{FF2B5EF4-FFF2-40B4-BE49-F238E27FC236}">
                  <a16:creationId xmlns:a16="http://schemas.microsoft.com/office/drawing/2014/main" id="{024C103A-732C-EC68-6AF0-5DA3847F49A3}"/>
                </a:ext>
              </a:extLst>
            </p:cNvPr>
            <p:cNvSpPr txBox="1"/>
            <p:nvPr/>
          </p:nvSpPr>
          <p:spPr>
            <a:xfrm>
              <a:off x="6531486" y="2172667"/>
              <a:ext cx="342401" cy="20524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30</a:t>
              </a:r>
            </a:p>
          </p:txBody>
        </p:sp>
        <p:sp>
          <p:nvSpPr>
            <p:cNvPr id="386" name="TextBox 385">
              <a:extLst>
                <a:ext uri="{FF2B5EF4-FFF2-40B4-BE49-F238E27FC236}">
                  <a16:creationId xmlns:a16="http://schemas.microsoft.com/office/drawing/2014/main" id="{5899A31E-3FA4-6B6E-BBBD-9902D9DCD9FD}"/>
                </a:ext>
              </a:extLst>
            </p:cNvPr>
            <p:cNvSpPr txBox="1"/>
            <p:nvPr/>
          </p:nvSpPr>
          <p:spPr>
            <a:xfrm>
              <a:off x="6531486" y="2017142"/>
              <a:ext cx="342401" cy="20524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40</a:t>
              </a:r>
            </a:p>
          </p:txBody>
        </p:sp>
        <p:sp>
          <p:nvSpPr>
            <p:cNvPr id="387" name="TextBox 386">
              <a:extLst>
                <a:ext uri="{FF2B5EF4-FFF2-40B4-BE49-F238E27FC236}">
                  <a16:creationId xmlns:a16="http://schemas.microsoft.com/office/drawing/2014/main" id="{A64937C4-213B-BE78-E224-41938633AD57}"/>
                </a:ext>
              </a:extLst>
            </p:cNvPr>
            <p:cNvSpPr txBox="1"/>
            <p:nvPr/>
          </p:nvSpPr>
          <p:spPr>
            <a:xfrm>
              <a:off x="6531486" y="1861617"/>
              <a:ext cx="342401" cy="20524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50</a:t>
              </a:r>
            </a:p>
          </p:txBody>
        </p:sp>
        <p:sp>
          <p:nvSpPr>
            <p:cNvPr id="388" name="TextBox 387">
              <a:extLst>
                <a:ext uri="{FF2B5EF4-FFF2-40B4-BE49-F238E27FC236}">
                  <a16:creationId xmlns:a16="http://schemas.microsoft.com/office/drawing/2014/main" id="{806FE9A4-2561-28E9-BDC8-76C2E319A5EB}"/>
                </a:ext>
              </a:extLst>
            </p:cNvPr>
            <p:cNvSpPr txBox="1"/>
            <p:nvPr/>
          </p:nvSpPr>
          <p:spPr>
            <a:xfrm>
              <a:off x="6531486" y="1706092"/>
              <a:ext cx="342401" cy="20524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60</a:t>
              </a:r>
            </a:p>
          </p:txBody>
        </p:sp>
        <p:sp>
          <p:nvSpPr>
            <p:cNvPr id="389" name="TextBox 388">
              <a:extLst>
                <a:ext uri="{FF2B5EF4-FFF2-40B4-BE49-F238E27FC236}">
                  <a16:creationId xmlns:a16="http://schemas.microsoft.com/office/drawing/2014/main" id="{31D17851-53AA-DA9C-C3C2-67B311988DBD}"/>
                </a:ext>
              </a:extLst>
            </p:cNvPr>
            <p:cNvSpPr txBox="1"/>
            <p:nvPr/>
          </p:nvSpPr>
          <p:spPr>
            <a:xfrm>
              <a:off x="6531486" y="1550567"/>
              <a:ext cx="342401" cy="20524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70</a:t>
              </a:r>
            </a:p>
          </p:txBody>
        </p:sp>
        <p:sp>
          <p:nvSpPr>
            <p:cNvPr id="390" name="TextBox 389">
              <a:extLst>
                <a:ext uri="{FF2B5EF4-FFF2-40B4-BE49-F238E27FC236}">
                  <a16:creationId xmlns:a16="http://schemas.microsoft.com/office/drawing/2014/main" id="{CC563138-FC78-AFAF-792B-5134AD4262BF}"/>
                </a:ext>
              </a:extLst>
            </p:cNvPr>
            <p:cNvSpPr txBox="1"/>
            <p:nvPr/>
          </p:nvSpPr>
          <p:spPr>
            <a:xfrm>
              <a:off x="6531486" y="1398498"/>
              <a:ext cx="342401" cy="20524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80</a:t>
              </a:r>
            </a:p>
          </p:txBody>
        </p:sp>
        <p:sp>
          <p:nvSpPr>
            <p:cNvPr id="391" name="TextBox 390">
              <a:extLst>
                <a:ext uri="{FF2B5EF4-FFF2-40B4-BE49-F238E27FC236}">
                  <a16:creationId xmlns:a16="http://schemas.microsoft.com/office/drawing/2014/main" id="{F998D1C5-10E9-ED59-35BD-0189E9CD2CB0}"/>
                </a:ext>
              </a:extLst>
            </p:cNvPr>
            <p:cNvSpPr txBox="1"/>
            <p:nvPr/>
          </p:nvSpPr>
          <p:spPr>
            <a:xfrm>
              <a:off x="6531486" y="1242974"/>
              <a:ext cx="342401" cy="20524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90</a:t>
              </a:r>
            </a:p>
          </p:txBody>
        </p:sp>
        <p:sp>
          <p:nvSpPr>
            <p:cNvPr id="392" name="TextBox 391">
              <a:extLst>
                <a:ext uri="{FF2B5EF4-FFF2-40B4-BE49-F238E27FC236}">
                  <a16:creationId xmlns:a16="http://schemas.microsoft.com/office/drawing/2014/main" id="{59F1ED7E-E97D-19C1-7465-FF0F938275F8}"/>
                </a:ext>
              </a:extLst>
            </p:cNvPr>
            <p:cNvSpPr txBox="1"/>
            <p:nvPr/>
          </p:nvSpPr>
          <p:spPr>
            <a:xfrm>
              <a:off x="6452618" y="1087449"/>
              <a:ext cx="421269" cy="20524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65" normalizeH="0" baseline="0" noProof="0" dirty="0">
                  <a:ln/>
                  <a:solidFill>
                    <a:srgbClr val="000000"/>
                  </a:solidFill>
                  <a:effectLst/>
                  <a:uLnTx/>
                  <a:uFillTx/>
                  <a:latin typeface="Arial" panose="020B0604020202020204" pitchFamily="34" charset="0"/>
                  <a:cs typeface="Arial" panose="020B0604020202020204" pitchFamily="34" charset="0"/>
                  <a:sym typeface="Arial"/>
                  <a:rtl val="0"/>
                </a:rPr>
                <a:t>100</a:t>
              </a:r>
            </a:p>
          </p:txBody>
        </p:sp>
        <p:sp>
          <p:nvSpPr>
            <p:cNvPr id="393" name="TextBox 392">
              <a:extLst>
                <a:ext uri="{FF2B5EF4-FFF2-40B4-BE49-F238E27FC236}">
                  <a16:creationId xmlns:a16="http://schemas.microsoft.com/office/drawing/2014/main" id="{A1C2EC30-1AC1-77E5-56C1-EE6D499B5E46}"/>
                </a:ext>
              </a:extLst>
            </p:cNvPr>
            <p:cNvSpPr txBox="1"/>
            <p:nvPr/>
          </p:nvSpPr>
          <p:spPr>
            <a:xfrm rot="16200000">
              <a:off x="6102245" y="1832980"/>
              <a:ext cx="668773"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sym typeface="Arial"/>
                </a:rPr>
                <a:t>PFS (%)</a:t>
              </a:r>
            </a:p>
          </p:txBody>
        </p:sp>
        <p:grpSp>
          <p:nvGrpSpPr>
            <p:cNvPr id="394" name="Group 393">
              <a:extLst>
                <a:ext uri="{FF2B5EF4-FFF2-40B4-BE49-F238E27FC236}">
                  <a16:creationId xmlns:a16="http://schemas.microsoft.com/office/drawing/2014/main" id="{00BD26FA-056C-4632-017C-E371DEE9BB4B}"/>
                </a:ext>
              </a:extLst>
            </p:cNvPr>
            <p:cNvGrpSpPr/>
            <p:nvPr/>
          </p:nvGrpSpPr>
          <p:grpSpPr>
            <a:xfrm>
              <a:off x="6817889" y="1144247"/>
              <a:ext cx="5111750" cy="1694814"/>
              <a:chOff x="6668376" y="1316666"/>
              <a:chExt cx="5111750" cy="1694814"/>
            </a:xfrm>
          </p:grpSpPr>
          <p:grpSp>
            <p:nvGrpSpPr>
              <p:cNvPr id="472" name="object 28">
                <a:extLst>
                  <a:ext uri="{FF2B5EF4-FFF2-40B4-BE49-F238E27FC236}">
                    <a16:creationId xmlns:a16="http://schemas.microsoft.com/office/drawing/2014/main" id="{C830DC4E-5372-F2DD-1001-C3E29C87C3EC}"/>
                  </a:ext>
                </a:extLst>
              </p:cNvPr>
              <p:cNvGrpSpPr/>
              <p:nvPr/>
            </p:nvGrpSpPr>
            <p:grpSpPr>
              <a:xfrm>
                <a:off x="6780177" y="1348637"/>
                <a:ext cx="4351655" cy="781050"/>
                <a:chOff x="11564584" y="1602912"/>
                <a:chExt cx="4351655" cy="781050"/>
              </a:xfrm>
            </p:grpSpPr>
            <p:sp>
              <p:nvSpPr>
                <p:cNvPr id="498" name="object 29">
                  <a:extLst>
                    <a:ext uri="{FF2B5EF4-FFF2-40B4-BE49-F238E27FC236}">
                      <a16:creationId xmlns:a16="http://schemas.microsoft.com/office/drawing/2014/main" id="{E1694BBF-9974-5D95-077B-8F786D3E833E}"/>
                    </a:ext>
                  </a:extLst>
                </p:cNvPr>
                <p:cNvSpPr/>
                <p:nvPr/>
              </p:nvSpPr>
              <p:spPr>
                <a:xfrm>
                  <a:off x="11573984" y="1636477"/>
                  <a:ext cx="4302760" cy="713740"/>
                </a:xfrm>
                <a:custGeom>
                  <a:avLst/>
                  <a:gdLst/>
                  <a:ahLst/>
                  <a:cxnLst/>
                  <a:rect l="l" t="t" r="r" b="b"/>
                  <a:pathLst>
                    <a:path w="4302759" h="713739">
                      <a:moveTo>
                        <a:pt x="0" y="0"/>
                      </a:moveTo>
                      <a:lnTo>
                        <a:pt x="2046594" y="0"/>
                      </a:lnTo>
                      <a:lnTo>
                        <a:pt x="2046594" y="152911"/>
                      </a:lnTo>
                      <a:lnTo>
                        <a:pt x="2328566" y="152911"/>
                      </a:lnTo>
                      <a:lnTo>
                        <a:pt x="2328566" y="305885"/>
                      </a:lnTo>
                      <a:lnTo>
                        <a:pt x="3392165" y="305885"/>
                      </a:lnTo>
                      <a:lnTo>
                        <a:pt x="3392165" y="713708"/>
                      </a:lnTo>
                      <a:lnTo>
                        <a:pt x="4302741" y="713708"/>
                      </a:lnTo>
                    </a:path>
                  </a:pathLst>
                </a:custGeom>
                <a:ln w="18800">
                  <a:solidFill>
                    <a:srgbClr val="2F559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99" name="object 30">
                  <a:extLst>
                    <a:ext uri="{FF2B5EF4-FFF2-40B4-BE49-F238E27FC236}">
                      <a16:creationId xmlns:a16="http://schemas.microsoft.com/office/drawing/2014/main" id="{BD1C52B0-901F-39DB-F0C2-9A806DDC2F75}"/>
                    </a:ext>
                  </a:extLst>
                </p:cNvPr>
                <p:cNvSpPr/>
                <p:nvPr/>
              </p:nvSpPr>
              <p:spPr>
                <a:xfrm>
                  <a:off x="15876731" y="2349753"/>
                  <a:ext cx="635" cy="635"/>
                </a:xfrm>
                <a:custGeom>
                  <a:avLst/>
                  <a:gdLst/>
                  <a:ahLst/>
                  <a:cxnLst/>
                  <a:rect l="l" t="t" r="r" b="b"/>
                  <a:pathLst>
                    <a:path w="634" h="635">
                      <a:moveTo>
                        <a:pt x="426" y="0"/>
                      </a:moveTo>
                      <a:lnTo>
                        <a:pt x="0" y="426"/>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00" name="object 31">
                  <a:extLst>
                    <a:ext uri="{FF2B5EF4-FFF2-40B4-BE49-F238E27FC236}">
                      <a16:creationId xmlns:a16="http://schemas.microsoft.com/office/drawing/2014/main" id="{8D4E55F9-84CF-165F-479E-ECC60598A537}"/>
                    </a:ext>
                  </a:extLst>
                </p:cNvPr>
                <p:cNvSpPr/>
                <p:nvPr/>
              </p:nvSpPr>
              <p:spPr>
                <a:xfrm>
                  <a:off x="11887691" y="1609179"/>
                  <a:ext cx="66040" cy="54610"/>
                </a:xfrm>
                <a:custGeom>
                  <a:avLst/>
                  <a:gdLst/>
                  <a:ahLst/>
                  <a:cxnLst/>
                  <a:rect l="l" t="t" r="r" b="b"/>
                  <a:pathLst>
                    <a:path w="66040" h="54610">
                      <a:moveTo>
                        <a:pt x="0" y="0"/>
                      </a:moveTo>
                      <a:lnTo>
                        <a:pt x="65501" y="54596"/>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01" name="object 32">
                  <a:extLst>
                    <a:ext uri="{FF2B5EF4-FFF2-40B4-BE49-F238E27FC236}">
                      <a16:creationId xmlns:a16="http://schemas.microsoft.com/office/drawing/2014/main" id="{B2EDEB26-2D54-F905-AD9E-9F3FBE17B51C}"/>
                    </a:ext>
                  </a:extLst>
                </p:cNvPr>
                <p:cNvSpPr/>
                <p:nvPr/>
              </p:nvSpPr>
              <p:spPr>
                <a:xfrm>
                  <a:off x="11887693" y="1609179"/>
                  <a:ext cx="66040" cy="54610"/>
                </a:xfrm>
                <a:custGeom>
                  <a:avLst/>
                  <a:gdLst/>
                  <a:ahLst/>
                  <a:cxnLst/>
                  <a:rect l="l" t="t" r="r" b="b"/>
                  <a:pathLst>
                    <a:path w="66040" h="54610">
                      <a:moveTo>
                        <a:pt x="65501" y="0"/>
                      </a:moveTo>
                      <a:lnTo>
                        <a:pt x="0" y="54596"/>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02" name="object 33">
                  <a:extLst>
                    <a:ext uri="{FF2B5EF4-FFF2-40B4-BE49-F238E27FC236}">
                      <a16:creationId xmlns:a16="http://schemas.microsoft.com/office/drawing/2014/main" id="{089696E0-4FAE-146D-6F50-95F6DA06F158}"/>
                    </a:ext>
                  </a:extLst>
                </p:cNvPr>
                <p:cNvSpPr/>
                <p:nvPr/>
              </p:nvSpPr>
              <p:spPr>
                <a:xfrm>
                  <a:off x="12556468" y="1609179"/>
                  <a:ext cx="66040" cy="54610"/>
                </a:xfrm>
                <a:custGeom>
                  <a:avLst/>
                  <a:gdLst/>
                  <a:ahLst/>
                  <a:cxnLst/>
                  <a:rect l="l" t="t" r="r" b="b"/>
                  <a:pathLst>
                    <a:path w="66040" h="54610">
                      <a:moveTo>
                        <a:pt x="0" y="0"/>
                      </a:moveTo>
                      <a:lnTo>
                        <a:pt x="65501" y="54596"/>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03" name="object 34">
                  <a:extLst>
                    <a:ext uri="{FF2B5EF4-FFF2-40B4-BE49-F238E27FC236}">
                      <a16:creationId xmlns:a16="http://schemas.microsoft.com/office/drawing/2014/main" id="{6E0F4F0E-27D7-D48A-3A1F-AC47AE0B8CFA}"/>
                    </a:ext>
                  </a:extLst>
                </p:cNvPr>
                <p:cNvSpPr/>
                <p:nvPr/>
              </p:nvSpPr>
              <p:spPr>
                <a:xfrm>
                  <a:off x="12556470" y="1609179"/>
                  <a:ext cx="66040" cy="54610"/>
                </a:xfrm>
                <a:custGeom>
                  <a:avLst/>
                  <a:gdLst/>
                  <a:ahLst/>
                  <a:cxnLst/>
                  <a:rect l="l" t="t" r="r" b="b"/>
                  <a:pathLst>
                    <a:path w="66040" h="54610">
                      <a:moveTo>
                        <a:pt x="65501" y="0"/>
                      </a:moveTo>
                      <a:lnTo>
                        <a:pt x="0" y="54596"/>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04" name="object 35">
                  <a:extLst>
                    <a:ext uri="{FF2B5EF4-FFF2-40B4-BE49-F238E27FC236}">
                      <a16:creationId xmlns:a16="http://schemas.microsoft.com/office/drawing/2014/main" id="{7F69267E-6B77-52CC-1D18-E4090ABDA50C}"/>
                    </a:ext>
                  </a:extLst>
                </p:cNvPr>
                <p:cNvSpPr/>
                <p:nvPr/>
              </p:nvSpPr>
              <p:spPr>
                <a:xfrm>
                  <a:off x="13966522" y="1915062"/>
                  <a:ext cx="66040" cy="54610"/>
                </a:xfrm>
                <a:custGeom>
                  <a:avLst/>
                  <a:gdLst/>
                  <a:ahLst/>
                  <a:cxnLst/>
                  <a:rect l="l" t="t" r="r" b="b"/>
                  <a:pathLst>
                    <a:path w="66040" h="54610">
                      <a:moveTo>
                        <a:pt x="0" y="0"/>
                      </a:moveTo>
                      <a:lnTo>
                        <a:pt x="65501" y="54596"/>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05" name="object 36">
                  <a:extLst>
                    <a:ext uri="{FF2B5EF4-FFF2-40B4-BE49-F238E27FC236}">
                      <a16:creationId xmlns:a16="http://schemas.microsoft.com/office/drawing/2014/main" id="{D8D9455F-E965-F578-1CB1-DEB6BFAEBE16}"/>
                    </a:ext>
                  </a:extLst>
                </p:cNvPr>
                <p:cNvSpPr/>
                <p:nvPr/>
              </p:nvSpPr>
              <p:spPr>
                <a:xfrm>
                  <a:off x="13966526" y="1915062"/>
                  <a:ext cx="66040" cy="54610"/>
                </a:xfrm>
                <a:custGeom>
                  <a:avLst/>
                  <a:gdLst/>
                  <a:ahLst/>
                  <a:cxnLst/>
                  <a:rect l="l" t="t" r="r" b="b"/>
                  <a:pathLst>
                    <a:path w="66040" h="54610">
                      <a:moveTo>
                        <a:pt x="65501" y="0"/>
                      </a:moveTo>
                      <a:lnTo>
                        <a:pt x="0" y="54596"/>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06" name="object 37">
                  <a:extLst>
                    <a:ext uri="{FF2B5EF4-FFF2-40B4-BE49-F238E27FC236}">
                      <a16:creationId xmlns:a16="http://schemas.microsoft.com/office/drawing/2014/main" id="{C7634E26-0690-7344-FC96-B3864F0DCA2A}"/>
                    </a:ext>
                  </a:extLst>
                </p:cNvPr>
                <p:cNvSpPr/>
                <p:nvPr/>
              </p:nvSpPr>
              <p:spPr>
                <a:xfrm>
                  <a:off x="14288842" y="1915062"/>
                  <a:ext cx="66040" cy="54610"/>
                </a:xfrm>
                <a:custGeom>
                  <a:avLst/>
                  <a:gdLst/>
                  <a:ahLst/>
                  <a:cxnLst/>
                  <a:rect l="l" t="t" r="r" b="b"/>
                  <a:pathLst>
                    <a:path w="66040" h="54610">
                      <a:moveTo>
                        <a:pt x="0" y="0"/>
                      </a:moveTo>
                      <a:lnTo>
                        <a:pt x="65501" y="54596"/>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07" name="object 38">
                  <a:extLst>
                    <a:ext uri="{FF2B5EF4-FFF2-40B4-BE49-F238E27FC236}">
                      <a16:creationId xmlns:a16="http://schemas.microsoft.com/office/drawing/2014/main" id="{B3D25F49-3702-140F-4BF7-48CFE1F70B0B}"/>
                    </a:ext>
                  </a:extLst>
                </p:cNvPr>
                <p:cNvSpPr/>
                <p:nvPr/>
              </p:nvSpPr>
              <p:spPr>
                <a:xfrm>
                  <a:off x="14288846" y="1915062"/>
                  <a:ext cx="66040" cy="54610"/>
                </a:xfrm>
                <a:custGeom>
                  <a:avLst/>
                  <a:gdLst/>
                  <a:ahLst/>
                  <a:cxnLst/>
                  <a:rect l="l" t="t" r="r" b="b"/>
                  <a:pathLst>
                    <a:path w="66040" h="54610">
                      <a:moveTo>
                        <a:pt x="65501" y="0"/>
                      </a:moveTo>
                      <a:lnTo>
                        <a:pt x="0" y="54596"/>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08" name="object 39">
                  <a:extLst>
                    <a:ext uri="{FF2B5EF4-FFF2-40B4-BE49-F238E27FC236}">
                      <a16:creationId xmlns:a16="http://schemas.microsoft.com/office/drawing/2014/main" id="{CE702CE7-7F9C-7CA8-52CC-3840B775BBFC}"/>
                    </a:ext>
                  </a:extLst>
                </p:cNvPr>
                <p:cNvSpPr/>
                <p:nvPr/>
              </p:nvSpPr>
              <p:spPr>
                <a:xfrm>
                  <a:off x="14377460" y="1915062"/>
                  <a:ext cx="66040" cy="54610"/>
                </a:xfrm>
                <a:custGeom>
                  <a:avLst/>
                  <a:gdLst/>
                  <a:ahLst/>
                  <a:cxnLst/>
                  <a:rect l="l" t="t" r="r" b="b"/>
                  <a:pathLst>
                    <a:path w="66040" h="54610">
                      <a:moveTo>
                        <a:pt x="0" y="0"/>
                      </a:moveTo>
                      <a:lnTo>
                        <a:pt x="65501" y="54596"/>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09" name="object 40">
                  <a:extLst>
                    <a:ext uri="{FF2B5EF4-FFF2-40B4-BE49-F238E27FC236}">
                      <a16:creationId xmlns:a16="http://schemas.microsoft.com/office/drawing/2014/main" id="{86699153-EBE5-73D0-F34F-CF71CCE8034A}"/>
                    </a:ext>
                  </a:extLst>
                </p:cNvPr>
                <p:cNvSpPr/>
                <p:nvPr/>
              </p:nvSpPr>
              <p:spPr>
                <a:xfrm>
                  <a:off x="14377464" y="1915062"/>
                  <a:ext cx="66040" cy="54610"/>
                </a:xfrm>
                <a:custGeom>
                  <a:avLst/>
                  <a:gdLst/>
                  <a:ahLst/>
                  <a:cxnLst/>
                  <a:rect l="l" t="t" r="r" b="b"/>
                  <a:pathLst>
                    <a:path w="66040" h="54610">
                      <a:moveTo>
                        <a:pt x="65501" y="0"/>
                      </a:moveTo>
                      <a:lnTo>
                        <a:pt x="0" y="54596"/>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10" name="object 41">
                  <a:extLst>
                    <a:ext uri="{FF2B5EF4-FFF2-40B4-BE49-F238E27FC236}">
                      <a16:creationId xmlns:a16="http://schemas.microsoft.com/office/drawing/2014/main" id="{5C1741EF-6D02-DDC3-BFF5-8E934AD44284}"/>
                    </a:ext>
                  </a:extLst>
                </p:cNvPr>
                <p:cNvSpPr/>
                <p:nvPr/>
              </p:nvSpPr>
              <p:spPr>
                <a:xfrm>
                  <a:off x="14538578" y="1915062"/>
                  <a:ext cx="66040" cy="54610"/>
                </a:xfrm>
                <a:custGeom>
                  <a:avLst/>
                  <a:gdLst/>
                  <a:ahLst/>
                  <a:cxnLst/>
                  <a:rect l="l" t="t" r="r" b="b"/>
                  <a:pathLst>
                    <a:path w="66040" h="54610">
                      <a:moveTo>
                        <a:pt x="0" y="0"/>
                      </a:moveTo>
                      <a:lnTo>
                        <a:pt x="65501" y="54596"/>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11" name="object 42">
                  <a:extLst>
                    <a:ext uri="{FF2B5EF4-FFF2-40B4-BE49-F238E27FC236}">
                      <a16:creationId xmlns:a16="http://schemas.microsoft.com/office/drawing/2014/main" id="{300BB270-AB61-E824-FA13-50A06866EFDF}"/>
                    </a:ext>
                  </a:extLst>
                </p:cNvPr>
                <p:cNvSpPr/>
                <p:nvPr/>
              </p:nvSpPr>
              <p:spPr>
                <a:xfrm>
                  <a:off x="14538581" y="1915062"/>
                  <a:ext cx="66040" cy="54610"/>
                </a:xfrm>
                <a:custGeom>
                  <a:avLst/>
                  <a:gdLst/>
                  <a:ahLst/>
                  <a:cxnLst/>
                  <a:rect l="l" t="t" r="r" b="b"/>
                  <a:pathLst>
                    <a:path w="66040" h="54610">
                      <a:moveTo>
                        <a:pt x="65501" y="0"/>
                      </a:moveTo>
                      <a:lnTo>
                        <a:pt x="0" y="54596"/>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12" name="object 43">
                  <a:extLst>
                    <a:ext uri="{FF2B5EF4-FFF2-40B4-BE49-F238E27FC236}">
                      <a16:creationId xmlns:a16="http://schemas.microsoft.com/office/drawing/2014/main" id="{C66BBB8B-A46D-25A6-AD19-8905E966A80A}"/>
                    </a:ext>
                  </a:extLst>
                </p:cNvPr>
                <p:cNvSpPr/>
                <p:nvPr/>
              </p:nvSpPr>
              <p:spPr>
                <a:xfrm>
                  <a:off x="14917362" y="1915062"/>
                  <a:ext cx="66040" cy="54610"/>
                </a:xfrm>
                <a:custGeom>
                  <a:avLst/>
                  <a:gdLst/>
                  <a:ahLst/>
                  <a:cxnLst/>
                  <a:rect l="l" t="t" r="r" b="b"/>
                  <a:pathLst>
                    <a:path w="66040" h="54610">
                      <a:moveTo>
                        <a:pt x="0" y="0"/>
                      </a:moveTo>
                      <a:lnTo>
                        <a:pt x="65501" y="54596"/>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13" name="object 44">
                  <a:extLst>
                    <a:ext uri="{FF2B5EF4-FFF2-40B4-BE49-F238E27FC236}">
                      <a16:creationId xmlns:a16="http://schemas.microsoft.com/office/drawing/2014/main" id="{D8ABA998-131A-A618-09E1-2C56F0540438}"/>
                    </a:ext>
                  </a:extLst>
                </p:cNvPr>
                <p:cNvSpPr/>
                <p:nvPr/>
              </p:nvSpPr>
              <p:spPr>
                <a:xfrm>
                  <a:off x="14917365" y="1915062"/>
                  <a:ext cx="66040" cy="54610"/>
                </a:xfrm>
                <a:custGeom>
                  <a:avLst/>
                  <a:gdLst/>
                  <a:ahLst/>
                  <a:cxnLst/>
                  <a:rect l="l" t="t" r="r" b="b"/>
                  <a:pathLst>
                    <a:path w="66040" h="54610">
                      <a:moveTo>
                        <a:pt x="65501" y="0"/>
                      </a:moveTo>
                      <a:lnTo>
                        <a:pt x="0" y="54596"/>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14" name="object 45">
                  <a:extLst>
                    <a:ext uri="{FF2B5EF4-FFF2-40B4-BE49-F238E27FC236}">
                      <a16:creationId xmlns:a16="http://schemas.microsoft.com/office/drawing/2014/main" id="{9C206CBA-90C2-BD2C-EC8E-B9E58DAA6DEA}"/>
                    </a:ext>
                  </a:extLst>
                </p:cNvPr>
                <p:cNvSpPr/>
                <p:nvPr/>
              </p:nvSpPr>
              <p:spPr>
                <a:xfrm>
                  <a:off x="15634415" y="2322883"/>
                  <a:ext cx="66040" cy="54610"/>
                </a:xfrm>
                <a:custGeom>
                  <a:avLst/>
                  <a:gdLst/>
                  <a:ahLst/>
                  <a:cxnLst/>
                  <a:rect l="l" t="t" r="r" b="b"/>
                  <a:pathLst>
                    <a:path w="66040" h="54610">
                      <a:moveTo>
                        <a:pt x="0" y="0"/>
                      </a:moveTo>
                      <a:lnTo>
                        <a:pt x="65501" y="54596"/>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15" name="object 46">
                  <a:extLst>
                    <a:ext uri="{FF2B5EF4-FFF2-40B4-BE49-F238E27FC236}">
                      <a16:creationId xmlns:a16="http://schemas.microsoft.com/office/drawing/2014/main" id="{FA1C4546-7097-9C5C-317F-8C857D8050F3}"/>
                    </a:ext>
                  </a:extLst>
                </p:cNvPr>
                <p:cNvSpPr/>
                <p:nvPr/>
              </p:nvSpPr>
              <p:spPr>
                <a:xfrm>
                  <a:off x="15634419" y="2322883"/>
                  <a:ext cx="66040" cy="54610"/>
                </a:xfrm>
                <a:custGeom>
                  <a:avLst/>
                  <a:gdLst/>
                  <a:ahLst/>
                  <a:cxnLst/>
                  <a:rect l="l" t="t" r="r" b="b"/>
                  <a:pathLst>
                    <a:path w="66040" h="54610">
                      <a:moveTo>
                        <a:pt x="65501" y="0"/>
                      </a:moveTo>
                      <a:lnTo>
                        <a:pt x="0" y="54596"/>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16" name="object 47">
                  <a:extLst>
                    <a:ext uri="{FF2B5EF4-FFF2-40B4-BE49-F238E27FC236}">
                      <a16:creationId xmlns:a16="http://schemas.microsoft.com/office/drawing/2014/main" id="{3EC56010-F8E3-BDB1-0E06-F6D54B935BB1}"/>
                    </a:ext>
                  </a:extLst>
                </p:cNvPr>
                <p:cNvSpPr/>
                <p:nvPr/>
              </p:nvSpPr>
              <p:spPr>
                <a:xfrm>
                  <a:off x="15843978" y="2322883"/>
                  <a:ext cx="66040" cy="54610"/>
                </a:xfrm>
                <a:custGeom>
                  <a:avLst/>
                  <a:gdLst/>
                  <a:ahLst/>
                  <a:cxnLst/>
                  <a:rect l="l" t="t" r="r" b="b"/>
                  <a:pathLst>
                    <a:path w="66040" h="54610">
                      <a:moveTo>
                        <a:pt x="0" y="0"/>
                      </a:moveTo>
                      <a:lnTo>
                        <a:pt x="65501" y="54596"/>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517" name="object 48">
                  <a:extLst>
                    <a:ext uri="{FF2B5EF4-FFF2-40B4-BE49-F238E27FC236}">
                      <a16:creationId xmlns:a16="http://schemas.microsoft.com/office/drawing/2014/main" id="{D6C889DD-1933-6275-E530-AEF0DF069252}"/>
                    </a:ext>
                  </a:extLst>
                </p:cNvPr>
                <p:cNvSpPr/>
                <p:nvPr/>
              </p:nvSpPr>
              <p:spPr>
                <a:xfrm>
                  <a:off x="15843982" y="2322883"/>
                  <a:ext cx="66040" cy="54610"/>
                </a:xfrm>
                <a:custGeom>
                  <a:avLst/>
                  <a:gdLst/>
                  <a:ahLst/>
                  <a:cxnLst/>
                  <a:rect l="l" t="t" r="r" b="b"/>
                  <a:pathLst>
                    <a:path w="66040" h="54610">
                      <a:moveTo>
                        <a:pt x="65501" y="0"/>
                      </a:moveTo>
                      <a:lnTo>
                        <a:pt x="0" y="54596"/>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grpSp>
          <p:sp>
            <p:nvSpPr>
              <p:cNvPr id="473" name="object 118">
                <a:extLst>
                  <a:ext uri="{FF2B5EF4-FFF2-40B4-BE49-F238E27FC236}">
                    <a16:creationId xmlns:a16="http://schemas.microsoft.com/office/drawing/2014/main" id="{951ECAD3-6E7D-96BA-2704-291AEE722629}"/>
                  </a:ext>
                </a:extLst>
              </p:cNvPr>
              <p:cNvSpPr/>
              <p:nvPr/>
            </p:nvSpPr>
            <p:spPr>
              <a:xfrm>
                <a:off x="6764884" y="2839512"/>
                <a:ext cx="316230" cy="0"/>
              </a:xfrm>
              <a:custGeom>
                <a:avLst/>
                <a:gdLst/>
                <a:ahLst/>
                <a:cxnLst/>
                <a:rect l="l" t="t" r="r" b="b"/>
                <a:pathLst>
                  <a:path w="316229">
                    <a:moveTo>
                      <a:pt x="0" y="0"/>
                    </a:moveTo>
                    <a:lnTo>
                      <a:pt x="315849" y="0"/>
                    </a:lnTo>
                  </a:path>
                </a:pathLst>
              </a:custGeom>
              <a:ln w="18800">
                <a:solidFill>
                  <a:srgbClr val="2F559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74" name="object 119">
                <a:extLst>
                  <a:ext uri="{FF2B5EF4-FFF2-40B4-BE49-F238E27FC236}">
                    <a16:creationId xmlns:a16="http://schemas.microsoft.com/office/drawing/2014/main" id="{5BC7BB50-FE30-0805-F97C-FCC795BC49A6}"/>
                  </a:ext>
                </a:extLst>
              </p:cNvPr>
              <p:cNvSpPr txBox="1"/>
              <p:nvPr/>
            </p:nvSpPr>
            <p:spPr>
              <a:xfrm>
                <a:off x="7114719" y="2745501"/>
                <a:ext cx="1573395" cy="171201"/>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1000" b="0" i="0" u="none" strike="noStrike" kern="0" cap="none" spc="0" normalizeH="0" baseline="0" noProof="0" dirty="0">
                    <a:ln>
                      <a:noFill/>
                    </a:ln>
                    <a:solidFill>
                      <a:srgbClr val="231F20"/>
                    </a:solidFill>
                    <a:effectLst/>
                    <a:uLnTx/>
                    <a:uFillTx/>
                    <a:latin typeface="Arial"/>
                    <a:cs typeface="Arial"/>
                  </a:rPr>
                  <a:t>EC</a:t>
                </a:r>
                <a:r>
                  <a:rPr kumimoji="0" sz="1000" b="0" i="0" u="none" strike="noStrike" kern="0" cap="none" spc="65" normalizeH="0" baseline="0" noProof="0" dirty="0">
                    <a:ln>
                      <a:noFill/>
                    </a:ln>
                    <a:solidFill>
                      <a:srgbClr val="231F20"/>
                    </a:solidFill>
                    <a:effectLst/>
                    <a:uLnTx/>
                    <a:uFillTx/>
                    <a:latin typeface="Arial"/>
                    <a:cs typeface="Arial"/>
                  </a:rPr>
                  <a:t> </a:t>
                </a:r>
                <a:r>
                  <a:rPr kumimoji="0" sz="1000" b="0" i="0" u="none" strike="noStrike" kern="0" cap="none" spc="0" normalizeH="0" baseline="0" noProof="0" dirty="0">
                    <a:ln>
                      <a:noFill/>
                    </a:ln>
                    <a:solidFill>
                      <a:srgbClr val="231F20"/>
                    </a:solidFill>
                    <a:effectLst/>
                    <a:uLnTx/>
                    <a:uFillTx/>
                    <a:latin typeface="Arial"/>
                    <a:cs typeface="Arial"/>
                  </a:rPr>
                  <a:t>+</a:t>
                </a:r>
                <a:r>
                  <a:rPr kumimoji="0" sz="1000" b="0" i="0" u="none" strike="noStrike" kern="0" cap="none" spc="60" normalizeH="0" baseline="0" noProof="0" dirty="0">
                    <a:ln>
                      <a:noFill/>
                    </a:ln>
                    <a:solidFill>
                      <a:srgbClr val="231F20"/>
                    </a:solidFill>
                    <a:effectLst/>
                    <a:uLnTx/>
                    <a:uFillTx/>
                    <a:latin typeface="Arial"/>
                    <a:cs typeface="Arial"/>
                  </a:rPr>
                  <a:t> </a:t>
                </a:r>
                <a:r>
                  <a:rPr kumimoji="0" sz="1000" b="0" i="0" u="none" strike="noStrike" kern="0" cap="none" spc="0" normalizeH="0" baseline="0" noProof="0" dirty="0">
                    <a:ln>
                      <a:noFill/>
                    </a:ln>
                    <a:solidFill>
                      <a:srgbClr val="231F20"/>
                    </a:solidFill>
                    <a:effectLst/>
                    <a:uLnTx/>
                    <a:uFillTx/>
                    <a:latin typeface="Arial"/>
                    <a:cs typeface="Arial"/>
                  </a:rPr>
                  <a:t>FOLFIRI</a:t>
                </a:r>
                <a:r>
                  <a:rPr kumimoji="0" sz="1000" b="0" i="0" u="none" strike="noStrike" kern="0" cap="none" spc="25" normalizeH="0" baseline="0" noProof="0" dirty="0">
                    <a:ln>
                      <a:noFill/>
                    </a:ln>
                    <a:solidFill>
                      <a:srgbClr val="231F20"/>
                    </a:solidFill>
                    <a:effectLst/>
                    <a:uLnTx/>
                    <a:uFillTx/>
                    <a:latin typeface="Arial"/>
                    <a:cs typeface="Arial"/>
                  </a:rPr>
                  <a:t> </a:t>
                </a:r>
                <a:r>
                  <a:rPr kumimoji="0" sz="1000" b="0" i="0" u="none" strike="noStrike" kern="0" cap="none" spc="-10" normalizeH="0" baseline="0" noProof="0" dirty="0">
                    <a:ln>
                      <a:noFill/>
                    </a:ln>
                    <a:solidFill>
                      <a:srgbClr val="231F20"/>
                    </a:solidFill>
                    <a:effectLst/>
                    <a:uLnTx/>
                    <a:uFillTx/>
                    <a:latin typeface="Arial"/>
                    <a:cs typeface="Arial"/>
                  </a:rPr>
                  <a:t>(n=12)</a:t>
                </a:r>
                <a:endParaRPr kumimoji="0" sz="1000" b="0" i="0" u="none" strike="noStrike" kern="0" cap="none" spc="0" normalizeH="0" baseline="0" noProof="0" dirty="0">
                  <a:ln>
                    <a:noFill/>
                  </a:ln>
                  <a:solidFill>
                    <a:prstClr val="black"/>
                  </a:solidFill>
                  <a:effectLst/>
                  <a:uLnTx/>
                  <a:uFillTx/>
                  <a:latin typeface="Arial"/>
                  <a:cs typeface="Arial"/>
                </a:endParaRPr>
              </a:p>
            </p:txBody>
          </p:sp>
          <p:grpSp>
            <p:nvGrpSpPr>
              <p:cNvPr id="475" name="object 120">
                <a:extLst>
                  <a:ext uri="{FF2B5EF4-FFF2-40B4-BE49-F238E27FC236}">
                    <a16:creationId xmlns:a16="http://schemas.microsoft.com/office/drawing/2014/main" id="{35CAE7DD-74D9-161F-F2A0-AA33F964E133}"/>
                  </a:ext>
                </a:extLst>
              </p:cNvPr>
              <p:cNvGrpSpPr/>
              <p:nvPr/>
            </p:nvGrpSpPr>
            <p:grpSpPr>
              <a:xfrm>
                <a:off x="6668376" y="1316666"/>
                <a:ext cx="5111750" cy="1694814"/>
                <a:chOff x="11452783" y="1570941"/>
                <a:chExt cx="5111750" cy="1694814"/>
              </a:xfrm>
            </p:grpSpPr>
            <p:sp>
              <p:nvSpPr>
                <p:cNvPr id="476" name="object 121">
                  <a:extLst>
                    <a:ext uri="{FF2B5EF4-FFF2-40B4-BE49-F238E27FC236}">
                      <a16:creationId xmlns:a16="http://schemas.microsoft.com/office/drawing/2014/main" id="{CD8E9A95-5702-352B-DCA7-A79F5DFFD5D3}"/>
                    </a:ext>
                  </a:extLst>
                </p:cNvPr>
                <p:cNvSpPr/>
                <p:nvPr/>
              </p:nvSpPr>
              <p:spPr>
                <a:xfrm>
                  <a:off x="11490383" y="3232912"/>
                  <a:ext cx="5073650" cy="0"/>
                </a:xfrm>
                <a:custGeom>
                  <a:avLst/>
                  <a:gdLst/>
                  <a:ahLst/>
                  <a:cxnLst/>
                  <a:rect l="l" t="t" r="r" b="b"/>
                  <a:pathLst>
                    <a:path w="5073650">
                      <a:moveTo>
                        <a:pt x="0" y="0"/>
                      </a:moveTo>
                      <a:lnTo>
                        <a:pt x="5073653"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77" name="object 122">
                  <a:extLst>
                    <a:ext uri="{FF2B5EF4-FFF2-40B4-BE49-F238E27FC236}">
                      <a16:creationId xmlns:a16="http://schemas.microsoft.com/office/drawing/2014/main" id="{2794063A-36CF-2636-FCC5-A23C52B838F3}"/>
                    </a:ext>
                  </a:extLst>
                </p:cNvPr>
                <p:cNvSpPr/>
                <p:nvPr/>
              </p:nvSpPr>
              <p:spPr>
                <a:xfrm>
                  <a:off x="11573106" y="3232912"/>
                  <a:ext cx="0" cy="33020"/>
                </a:xfrm>
                <a:custGeom>
                  <a:avLst/>
                  <a:gdLst/>
                  <a:ahLst/>
                  <a:cxnLst/>
                  <a:rect l="l" t="t" r="r" b="b"/>
                  <a:pathLst>
                    <a:path h="33020">
                      <a:moveTo>
                        <a:pt x="0" y="0"/>
                      </a:moveTo>
                      <a:lnTo>
                        <a:pt x="0" y="32587"/>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78" name="object 123">
                  <a:extLst>
                    <a:ext uri="{FF2B5EF4-FFF2-40B4-BE49-F238E27FC236}">
                      <a16:creationId xmlns:a16="http://schemas.microsoft.com/office/drawing/2014/main" id="{CF059084-00B9-3CFB-B5AE-83C0913E22F1}"/>
                    </a:ext>
                  </a:extLst>
                </p:cNvPr>
                <p:cNvSpPr/>
                <p:nvPr/>
              </p:nvSpPr>
              <p:spPr>
                <a:xfrm>
                  <a:off x="12800158" y="3232912"/>
                  <a:ext cx="0" cy="33020"/>
                </a:xfrm>
                <a:custGeom>
                  <a:avLst/>
                  <a:gdLst/>
                  <a:ahLst/>
                  <a:cxnLst/>
                  <a:rect l="l" t="t" r="r" b="b"/>
                  <a:pathLst>
                    <a:path h="33020">
                      <a:moveTo>
                        <a:pt x="0" y="0"/>
                      </a:moveTo>
                      <a:lnTo>
                        <a:pt x="0" y="32587"/>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79" name="object 124">
                  <a:extLst>
                    <a:ext uri="{FF2B5EF4-FFF2-40B4-BE49-F238E27FC236}">
                      <a16:creationId xmlns:a16="http://schemas.microsoft.com/office/drawing/2014/main" id="{9D84B04D-A99A-0F0E-D1C2-C28478B8252F}"/>
                    </a:ext>
                  </a:extLst>
                </p:cNvPr>
                <p:cNvSpPr/>
                <p:nvPr/>
              </p:nvSpPr>
              <p:spPr>
                <a:xfrm>
                  <a:off x="14027210" y="3232912"/>
                  <a:ext cx="0" cy="33020"/>
                </a:xfrm>
                <a:custGeom>
                  <a:avLst/>
                  <a:gdLst/>
                  <a:ahLst/>
                  <a:cxnLst/>
                  <a:rect l="l" t="t" r="r" b="b"/>
                  <a:pathLst>
                    <a:path h="33020">
                      <a:moveTo>
                        <a:pt x="0" y="0"/>
                      </a:moveTo>
                      <a:lnTo>
                        <a:pt x="0" y="32587"/>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80" name="object 125">
                  <a:extLst>
                    <a:ext uri="{FF2B5EF4-FFF2-40B4-BE49-F238E27FC236}">
                      <a16:creationId xmlns:a16="http://schemas.microsoft.com/office/drawing/2014/main" id="{15C063A1-1295-1FE1-26CE-964D6EBA2AD8}"/>
                    </a:ext>
                  </a:extLst>
                </p:cNvPr>
                <p:cNvSpPr/>
                <p:nvPr/>
              </p:nvSpPr>
              <p:spPr>
                <a:xfrm>
                  <a:off x="15254261" y="3232912"/>
                  <a:ext cx="0" cy="33020"/>
                </a:xfrm>
                <a:custGeom>
                  <a:avLst/>
                  <a:gdLst/>
                  <a:ahLst/>
                  <a:cxnLst/>
                  <a:rect l="l" t="t" r="r" b="b"/>
                  <a:pathLst>
                    <a:path h="33020">
                      <a:moveTo>
                        <a:pt x="0" y="0"/>
                      </a:moveTo>
                      <a:lnTo>
                        <a:pt x="0" y="32587"/>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81" name="object 126">
                  <a:extLst>
                    <a:ext uri="{FF2B5EF4-FFF2-40B4-BE49-F238E27FC236}">
                      <a16:creationId xmlns:a16="http://schemas.microsoft.com/office/drawing/2014/main" id="{201DEA0B-07C5-DF86-A0FE-CE3EAC11C36E}"/>
                    </a:ext>
                  </a:extLst>
                </p:cNvPr>
                <p:cNvSpPr/>
                <p:nvPr/>
              </p:nvSpPr>
              <p:spPr>
                <a:xfrm>
                  <a:off x="16481313" y="3232912"/>
                  <a:ext cx="0" cy="33020"/>
                </a:xfrm>
                <a:custGeom>
                  <a:avLst/>
                  <a:gdLst/>
                  <a:ahLst/>
                  <a:cxnLst/>
                  <a:rect l="l" t="t" r="r" b="b"/>
                  <a:pathLst>
                    <a:path h="33020">
                      <a:moveTo>
                        <a:pt x="0" y="0"/>
                      </a:moveTo>
                      <a:lnTo>
                        <a:pt x="0" y="32587"/>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82" name="object 127">
                  <a:extLst>
                    <a:ext uri="{FF2B5EF4-FFF2-40B4-BE49-F238E27FC236}">
                      <a16:creationId xmlns:a16="http://schemas.microsoft.com/office/drawing/2014/main" id="{61F1EA51-65C0-7198-0734-C167B3C66609}"/>
                    </a:ext>
                  </a:extLst>
                </p:cNvPr>
                <p:cNvSpPr/>
                <p:nvPr/>
              </p:nvSpPr>
              <p:spPr>
                <a:xfrm>
                  <a:off x="11495396" y="1570941"/>
                  <a:ext cx="0" cy="1662430"/>
                </a:xfrm>
                <a:custGeom>
                  <a:avLst/>
                  <a:gdLst/>
                  <a:ahLst/>
                  <a:cxnLst/>
                  <a:rect l="l" t="t" r="r" b="b"/>
                  <a:pathLst>
                    <a:path h="1662430">
                      <a:moveTo>
                        <a:pt x="0" y="1661972"/>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83" name="object 128">
                  <a:extLst>
                    <a:ext uri="{FF2B5EF4-FFF2-40B4-BE49-F238E27FC236}">
                      <a16:creationId xmlns:a16="http://schemas.microsoft.com/office/drawing/2014/main" id="{C0036800-AF7F-E956-A173-B374A9C05582}"/>
                    </a:ext>
                  </a:extLst>
                </p:cNvPr>
                <p:cNvSpPr/>
                <p:nvPr/>
              </p:nvSpPr>
              <p:spPr>
                <a:xfrm>
                  <a:off x="11452783" y="3165230"/>
                  <a:ext cx="38100" cy="0"/>
                </a:xfrm>
                <a:custGeom>
                  <a:avLst/>
                  <a:gdLst/>
                  <a:ahLst/>
                  <a:cxnLst/>
                  <a:rect l="l" t="t" r="r" b="b"/>
                  <a:pathLst>
                    <a:path w="38100">
                      <a:moveTo>
                        <a:pt x="37601"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84" name="object 129">
                  <a:extLst>
                    <a:ext uri="{FF2B5EF4-FFF2-40B4-BE49-F238E27FC236}">
                      <a16:creationId xmlns:a16="http://schemas.microsoft.com/office/drawing/2014/main" id="{4BB79E86-2416-92E5-0D58-A6FC6BC515C6}"/>
                    </a:ext>
                  </a:extLst>
                </p:cNvPr>
                <p:cNvSpPr/>
                <p:nvPr/>
              </p:nvSpPr>
              <p:spPr>
                <a:xfrm>
                  <a:off x="11452783" y="3012318"/>
                  <a:ext cx="38100" cy="0"/>
                </a:xfrm>
                <a:custGeom>
                  <a:avLst/>
                  <a:gdLst/>
                  <a:ahLst/>
                  <a:cxnLst/>
                  <a:rect l="l" t="t" r="r" b="b"/>
                  <a:pathLst>
                    <a:path w="38100">
                      <a:moveTo>
                        <a:pt x="37601"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85" name="object 130">
                  <a:extLst>
                    <a:ext uri="{FF2B5EF4-FFF2-40B4-BE49-F238E27FC236}">
                      <a16:creationId xmlns:a16="http://schemas.microsoft.com/office/drawing/2014/main" id="{27CAD3C4-8753-67DA-690A-7895885D8752}"/>
                    </a:ext>
                  </a:extLst>
                </p:cNvPr>
                <p:cNvSpPr/>
                <p:nvPr/>
              </p:nvSpPr>
              <p:spPr>
                <a:xfrm>
                  <a:off x="11452783" y="2859407"/>
                  <a:ext cx="38100" cy="0"/>
                </a:xfrm>
                <a:custGeom>
                  <a:avLst/>
                  <a:gdLst/>
                  <a:ahLst/>
                  <a:cxnLst/>
                  <a:rect l="l" t="t" r="r" b="b"/>
                  <a:pathLst>
                    <a:path w="38100">
                      <a:moveTo>
                        <a:pt x="37601"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86" name="object 131">
                  <a:extLst>
                    <a:ext uri="{FF2B5EF4-FFF2-40B4-BE49-F238E27FC236}">
                      <a16:creationId xmlns:a16="http://schemas.microsoft.com/office/drawing/2014/main" id="{2E81A358-D9CB-B0CB-1B80-509CDEBFBC50}"/>
                    </a:ext>
                  </a:extLst>
                </p:cNvPr>
                <p:cNvSpPr/>
                <p:nvPr/>
              </p:nvSpPr>
              <p:spPr>
                <a:xfrm>
                  <a:off x="11452783" y="2706495"/>
                  <a:ext cx="38100" cy="0"/>
                </a:xfrm>
                <a:custGeom>
                  <a:avLst/>
                  <a:gdLst/>
                  <a:ahLst/>
                  <a:cxnLst/>
                  <a:rect l="l" t="t" r="r" b="b"/>
                  <a:pathLst>
                    <a:path w="38100">
                      <a:moveTo>
                        <a:pt x="37601"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87" name="object 132">
                  <a:extLst>
                    <a:ext uri="{FF2B5EF4-FFF2-40B4-BE49-F238E27FC236}">
                      <a16:creationId xmlns:a16="http://schemas.microsoft.com/office/drawing/2014/main" id="{3ED34143-C11C-2AFF-5ACA-7901E936F01E}"/>
                    </a:ext>
                  </a:extLst>
                </p:cNvPr>
                <p:cNvSpPr/>
                <p:nvPr/>
              </p:nvSpPr>
              <p:spPr>
                <a:xfrm>
                  <a:off x="11452783" y="2553584"/>
                  <a:ext cx="38100" cy="0"/>
                </a:xfrm>
                <a:custGeom>
                  <a:avLst/>
                  <a:gdLst/>
                  <a:ahLst/>
                  <a:cxnLst/>
                  <a:rect l="l" t="t" r="r" b="b"/>
                  <a:pathLst>
                    <a:path w="38100">
                      <a:moveTo>
                        <a:pt x="37601"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88" name="object 133">
                  <a:extLst>
                    <a:ext uri="{FF2B5EF4-FFF2-40B4-BE49-F238E27FC236}">
                      <a16:creationId xmlns:a16="http://schemas.microsoft.com/office/drawing/2014/main" id="{F6E91217-BC61-76CB-3EE0-7011494BE9AC}"/>
                    </a:ext>
                  </a:extLst>
                </p:cNvPr>
                <p:cNvSpPr/>
                <p:nvPr/>
              </p:nvSpPr>
              <p:spPr>
                <a:xfrm>
                  <a:off x="11452783" y="2400672"/>
                  <a:ext cx="38100" cy="0"/>
                </a:xfrm>
                <a:custGeom>
                  <a:avLst/>
                  <a:gdLst/>
                  <a:ahLst/>
                  <a:cxnLst/>
                  <a:rect l="l" t="t" r="r" b="b"/>
                  <a:pathLst>
                    <a:path w="38100">
                      <a:moveTo>
                        <a:pt x="37601"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89" name="object 134">
                  <a:extLst>
                    <a:ext uri="{FF2B5EF4-FFF2-40B4-BE49-F238E27FC236}">
                      <a16:creationId xmlns:a16="http://schemas.microsoft.com/office/drawing/2014/main" id="{D6B86B29-B350-2637-A5FD-42EFC4EA53D5}"/>
                    </a:ext>
                  </a:extLst>
                </p:cNvPr>
                <p:cNvSpPr/>
                <p:nvPr/>
              </p:nvSpPr>
              <p:spPr>
                <a:xfrm>
                  <a:off x="11452783" y="2247761"/>
                  <a:ext cx="38100" cy="0"/>
                </a:xfrm>
                <a:custGeom>
                  <a:avLst/>
                  <a:gdLst/>
                  <a:ahLst/>
                  <a:cxnLst/>
                  <a:rect l="l" t="t" r="r" b="b"/>
                  <a:pathLst>
                    <a:path w="38100">
                      <a:moveTo>
                        <a:pt x="37601"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90" name="object 135">
                  <a:extLst>
                    <a:ext uri="{FF2B5EF4-FFF2-40B4-BE49-F238E27FC236}">
                      <a16:creationId xmlns:a16="http://schemas.microsoft.com/office/drawing/2014/main" id="{C6506979-7DEC-6D25-3ABC-0187F24D7EE5}"/>
                    </a:ext>
                  </a:extLst>
                </p:cNvPr>
                <p:cNvSpPr/>
                <p:nvPr/>
              </p:nvSpPr>
              <p:spPr>
                <a:xfrm>
                  <a:off x="11452783" y="2094849"/>
                  <a:ext cx="38100" cy="0"/>
                </a:xfrm>
                <a:custGeom>
                  <a:avLst/>
                  <a:gdLst/>
                  <a:ahLst/>
                  <a:cxnLst/>
                  <a:rect l="l" t="t" r="r" b="b"/>
                  <a:pathLst>
                    <a:path w="38100">
                      <a:moveTo>
                        <a:pt x="37601"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91" name="object 136">
                  <a:extLst>
                    <a:ext uri="{FF2B5EF4-FFF2-40B4-BE49-F238E27FC236}">
                      <a16:creationId xmlns:a16="http://schemas.microsoft.com/office/drawing/2014/main" id="{612E0E97-847A-C441-39F7-4A13B60D9D1F}"/>
                    </a:ext>
                  </a:extLst>
                </p:cNvPr>
                <p:cNvSpPr/>
                <p:nvPr/>
              </p:nvSpPr>
              <p:spPr>
                <a:xfrm>
                  <a:off x="11452783" y="1941938"/>
                  <a:ext cx="38100" cy="0"/>
                </a:xfrm>
                <a:custGeom>
                  <a:avLst/>
                  <a:gdLst/>
                  <a:ahLst/>
                  <a:cxnLst/>
                  <a:rect l="l" t="t" r="r" b="b"/>
                  <a:pathLst>
                    <a:path w="38100">
                      <a:moveTo>
                        <a:pt x="37601"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92" name="object 137">
                  <a:extLst>
                    <a:ext uri="{FF2B5EF4-FFF2-40B4-BE49-F238E27FC236}">
                      <a16:creationId xmlns:a16="http://schemas.microsoft.com/office/drawing/2014/main" id="{FEE366FE-0976-A296-B297-A5130F9AC0FF}"/>
                    </a:ext>
                  </a:extLst>
                </p:cNvPr>
                <p:cNvSpPr/>
                <p:nvPr/>
              </p:nvSpPr>
              <p:spPr>
                <a:xfrm>
                  <a:off x="11452783" y="1789027"/>
                  <a:ext cx="38100" cy="0"/>
                </a:xfrm>
                <a:custGeom>
                  <a:avLst/>
                  <a:gdLst/>
                  <a:ahLst/>
                  <a:cxnLst/>
                  <a:rect l="l" t="t" r="r" b="b"/>
                  <a:pathLst>
                    <a:path w="38100">
                      <a:moveTo>
                        <a:pt x="37601"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93" name="object 138">
                  <a:extLst>
                    <a:ext uri="{FF2B5EF4-FFF2-40B4-BE49-F238E27FC236}">
                      <a16:creationId xmlns:a16="http://schemas.microsoft.com/office/drawing/2014/main" id="{036D78C0-1042-B054-96AF-6633B6D8B1DD}"/>
                    </a:ext>
                  </a:extLst>
                </p:cNvPr>
                <p:cNvSpPr/>
                <p:nvPr/>
              </p:nvSpPr>
              <p:spPr>
                <a:xfrm>
                  <a:off x="11452783" y="1636115"/>
                  <a:ext cx="38100" cy="0"/>
                </a:xfrm>
                <a:custGeom>
                  <a:avLst/>
                  <a:gdLst/>
                  <a:ahLst/>
                  <a:cxnLst/>
                  <a:rect l="l" t="t" r="r" b="b"/>
                  <a:pathLst>
                    <a:path w="38100">
                      <a:moveTo>
                        <a:pt x="37601"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94" name="object 139">
                  <a:extLst>
                    <a:ext uri="{FF2B5EF4-FFF2-40B4-BE49-F238E27FC236}">
                      <a16:creationId xmlns:a16="http://schemas.microsoft.com/office/drawing/2014/main" id="{C57A01F7-78CC-ED49-7095-73D14D837C27}"/>
                    </a:ext>
                  </a:extLst>
                </p:cNvPr>
                <p:cNvSpPr/>
                <p:nvPr/>
              </p:nvSpPr>
              <p:spPr>
                <a:xfrm>
                  <a:off x="11484116" y="2399419"/>
                  <a:ext cx="4988560" cy="0"/>
                </a:xfrm>
                <a:custGeom>
                  <a:avLst/>
                  <a:gdLst/>
                  <a:ahLst/>
                  <a:cxnLst/>
                  <a:rect l="l" t="t" r="r" b="b"/>
                  <a:pathLst>
                    <a:path w="4988559">
                      <a:moveTo>
                        <a:pt x="0" y="0"/>
                      </a:moveTo>
                      <a:lnTo>
                        <a:pt x="4988561" y="0"/>
                      </a:lnTo>
                    </a:path>
                  </a:pathLst>
                </a:custGeom>
                <a:ln w="9400">
                  <a:solidFill>
                    <a:srgbClr val="B0ACAC"/>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95" name="object 140">
                  <a:extLst>
                    <a:ext uri="{FF2B5EF4-FFF2-40B4-BE49-F238E27FC236}">
                      <a16:creationId xmlns:a16="http://schemas.microsoft.com/office/drawing/2014/main" id="{3E2F9F99-09DE-299A-F9E4-7E0DDDFB2465}"/>
                    </a:ext>
                  </a:extLst>
                </p:cNvPr>
                <p:cNvSpPr/>
                <p:nvPr/>
              </p:nvSpPr>
              <p:spPr>
                <a:xfrm>
                  <a:off x="11710977" y="3092535"/>
                  <a:ext cx="2540" cy="2540"/>
                </a:xfrm>
                <a:custGeom>
                  <a:avLst/>
                  <a:gdLst/>
                  <a:ahLst/>
                  <a:cxnLst/>
                  <a:rect l="l" t="t" r="r" b="b"/>
                  <a:pathLst>
                    <a:path w="2540" h="2539">
                      <a:moveTo>
                        <a:pt x="0" y="2506"/>
                      </a:moveTo>
                      <a:lnTo>
                        <a:pt x="2519" y="0"/>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96" name="object 141">
                  <a:extLst>
                    <a:ext uri="{FF2B5EF4-FFF2-40B4-BE49-F238E27FC236}">
                      <a16:creationId xmlns:a16="http://schemas.microsoft.com/office/drawing/2014/main" id="{4D8D2109-FE5B-9EA3-8DE5-CA15A149A0C4}"/>
                    </a:ext>
                  </a:extLst>
                </p:cNvPr>
                <p:cNvSpPr/>
                <p:nvPr/>
              </p:nvSpPr>
              <p:spPr>
                <a:xfrm>
                  <a:off x="11678388" y="3064960"/>
                  <a:ext cx="65405" cy="55244"/>
                </a:xfrm>
                <a:custGeom>
                  <a:avLst/>
                  <a:gdLst/>
                  <a:ahLst/>
                  <a:cxnLst/>
                  <a:rect l="l" t="t" r="r" b="b"/>
                  <a:pathLst>
                    <a:path w="65404" h="55244">
                      <a:moveTo>
                        <a:pt x="0" y="0"/>
                      </a:moveTo>
                      <a:lnTo>
                        <a:pt x="65175" y="55148"/>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97" name="object 142">
                  <a:extLst>
                    <a:ext uri="{FF2B5EF4-FFF2-40B4-BE49-F238E27FC236}">
                      <a16:creationId xmlns:a16="http://schemas.microsoft.com/office/drawing/2014/main" id="{FAE2F009-34FE-1E13-764B-20F0D2BA46B6}"/>
                    </a:ext>
                  </a:extLst>
                </p:cNvPr>
                <p:cNvSpPr/>
                <p:nvPr/>
              </p:nvSpPr>
              <p:spPr>
                <a:xfrm>
                  <a:off x="11678388" y="3064960"/>
                  <a:ext cx="65405" cy="55244"/>
                </a:xfrm>
                <a:custGeom>
                  <a:avLst/>
                  <a:gdLst/>
                  <a:ahLst/>
                  <a:cxnLst/>
                  <a:rect l="l" t="t" r="r" b="b"/>
                  <a:pathLst>
                    <a:path w="65404" h="55244">
                      <a:moveTo>
                        <a:pt x="65175" y="0"/>
                      </a:moveTo>
                      <a:lnTo>
                        <a:pt x="0" y="55148"/>
                      </a:lnTo>
                    </a:path>
                  </a:pathLst>
                </a:custGeom>
                <a:ln w="12533">
                  <a:solidFill>
                    <a:srgbClr val="2F559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grpSp>
        </p:grpSp>
        <p:sp>
          <p:nvSpPr>
            <p:cNvPr id="395" name="TextBox 394">
              <a:extLst>
                <a:ext uri="{FF2B5EF4-FFF2-40B4-BE49-F238E27FC236}">
                  <a16:creationId xmlns:a16="http://schemas.microsoft.com/office/drawing/2014/main" id="{ABA0EF90-E43A-4F2D-46D1-AF510CA43FD6}"/>
                </a:ext>
              </a:extLst>
            </p:cNvPr>
            <p:cNvSpPr txBox="1"/>
            <p:nvPr/>
          </p:nvSpPr>
          <p:spPr>
            <a:xfrm>
              <a:off x="5997443" y="5799996"/>
              <a:ext cx="760866" cy="152457"/>
            </a:xfrm>
            <a:prstGeom prst="rect">
              <a:avLst/>
            </a:prstGeom>
            <a:noFill/>
          </p:spPr>
          <p:txBody>
            <a:bodyPr wrap="square" lIns="0" tIns="0" rIns="0" bIns="0" rtlCol="0" anchor="ctr">
              <a:noAutofit/>
            </a:bodyPr>
            <a:lstStyle/>
            <a:p>
              <a:pPr marL="0" marR="0" lvl="0" indent="0" algn="r" defTabSz="914400" eaLnBrk="1" fontAlgn="auto" latinLnBrk="0" hangingPunct="1">
                <a:lnSpc>
                  <a:spcPct val="85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EC + FOLFIRI</a:t>
              </a:r>
            </a:p>
          </p:txBody>
        </p:sp>
        <p:sp>
          <p:nvSpPr>
            <p:cNvPr id="396" name="TextBox 395">
              <a:extLst>
                <a:ext uri="{FF2B5EF4-FFF2-40B4-BE49-F238E27FC236}">
                  <a16:creationId xmlns:a16="http://schemas.microsoft.com/office/drawing/2014/main" id="{33F58448-F012-2D9F-4E9A-434F7192B7FB}"/>
                </a:ext>
              </a:extLst>
            </p:cNvPr>
            <p:cNvSpPr txBox="1"/>
            <p:nvPr/>
          </p:nvSpPr>
          <p:spPr>
            <a:xfrm>
              <a:off x="6777705" y="5743681"/>
              <a:ext cx="325731" cy="1893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18</a:t>
              </a:r>
            </a:p>
          </p:txBody>
        </p:sp>
        <p:sp>
          <p:nvSpPr>
            <p:cNvPr id="397" name="TextBox 396">
              <a:extLst>
                <a:ext uri="{FF2B5EF4-FFF2-40B4-BE49-F238E27FC236}">
                  <a16:creationId xmlns:a16="http://schemas.microsoft.com/office/drawing/2014/main" id="{5CDDE207-CB63-0F01-F636-0155D6DEC7EB}"/>
                </a:ext>
              </a:extLst>
            </p:cNvPr>
            <p:cNvSpPr txBox="1"/>
            <p:nvPr/>
          </p:nvSpPr>
          <p:spPr>
            <a:xfrm>
              <a:off x="8267033" y="5743681"/>
              <a:ext cx="325731" cy="1893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12</a:t>
              </a:r>
            </a:p>
          </p:txBody>
        </p:sp>
        <p:sp>
          <p:nvSpPr>
            <p:cNvPr id="398" name="TextBox 397">
              <a:extLst>
                <a:ext uri="{FF2B5EF4-FFF2-40B4-BE49-F238E27FC236}">
                  <a16:creationId xmlns:a16="http://schemas.microsoft.com/office/drawing/2014/main" id="{055D57EC-B366-33AE-6077-740984FC8D03}"/>
                </a:ext>
              </a:extLst>
            </p:cNvPr>
            <p:cNvSpPr txBox="1"/>
            <p:nvPr/>
          </p:nvSpPr>
          <p:spPr>
            <a:xfrm>
              <a:off x="9791626" y="5743681"/>
              <a:ext cx="255198"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6</a:t>
              </a:r>
            </a:p>
          </p:txBody>
        </p:sp>
        <p:sp>
          <p:nvSpPr>
            <p:cNvPr id="399" name="TextBox 398">
              <a:extLst>
                <a:ext uri="{FF2B5EF4-FFF2-40B4-BE49-F238E27FC236}">
                  <a16:creationId xmlns:a16="http://schemas.microsoft.com/office/drawing/2014/main" id="{AA8ED708-B783-CF56-D8E0-6C03C3F29D40}"/>
                </a:ext>
              </a:extLst>
            </p:cNvPr>
            <p:cNvSpPr txBox="1"/>
            <p:nvPr/>
          </p:nvSpPr>
          <p:spPr>
            <a:xfrm>
              <a:off x="11274804" y="5743681"/>
              <a:ext cx="255198" cy="1893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1</a:t>
              </a:r>
            </a:p>
          </p:txBody>
        </p:sp>
        <p:sp>
          <p:nvSpPr>
            <p:cNvPr id="400" name="TextBox 399">
              <a:extLst>
                <a:ext uri="{FF2B5EF4-FFF2-40B4-BE49-F238E27FC236}">
                  <a16:creationId xmlns:a16="http://schemas.microsoft.com/office/drawing/2014/main" id="{330D8B1E-8154-66D2-17FF-A9E70966D694}"/>
                </a:ext>
              </a:extLst>
            </p:cNvPr>
            <p:cNvSpPr txBox="1"/>
            <p:nvPr/>
          </p:nvSpPr>
          <p:spPr>
            <a:xfrm>
              <a:off x="6179280" y="5570765"/>
              <a:ext cx="575478" cy="153888"/>
            </a:xfrm>
            <a:prstGeom prst="rect">
              <a:avLst/>
            </a:prstGeom>
            <a:noFill/>
          </p:spPr>
          <p:txBody>
            <a:bodyPr wrap="none" lIns="0" tIns="0" rIns="0" bIns="0" rtlCol="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No. at risk</a:t>
              </a:r>
            </a:p>
          </p:txBody>
        </p:sp>
        <p:sp>
          <p:nvSpPr>
            <p:cNvPr id="401" name="TextBox 400">
              <a:extLst>
                <a:ext uri="{FF2B5EF4-FFF2-40B4-BE49-F238E27FC236}">
                  <a16:creationId xmlns:a16="http://schemas.microsoft.com/office/drawing/2014/main" id="{8EB46F33-C530-D3F6-CFA1-7ACAE56C5018}"/>
                </a:ext>
              </a:extLst>
            </p:cNvPr>
            <p:cNvSpPr txBox="1"/>
            <p:nvPr/>
          </p:nvSpPr>
          <p:spPr>
            <a:xfrm>
              <a:off x="6771081" y="5380942"/>
              <a:ext cx="360997" cy="1893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0.0</a:t>
              </a:r>
            </a:p>
          </p:txBody>
        </p:sp>
        <p:sp>
          <p:nvSpPr>
            <p:cNvPr id="402" name="TextBox 401">
              <a:extLst>
                <a:ext uri="{FF2B5EF4-FFF2-40B4-BE49-F238E27FC236}">
                  <a16:creationId xmlns:a16="http://schemas.microsoft.com/office/drawing/2014/main" id="{00F22D1C-1BD0-1F4F-3128-533311F222F2}"/>
                </a:ext>
              </a:extLst>
            </p:cNvPr>
            <p:cNvSpPr txBox="1"/>
            <p:nvPr/>
          </p:nvSpPr>
          <p:spPr>
            <a:xfrm>
              <a:off x="8250753" y="5380942"/>
              <a:ext cx="360997" cy="1893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5.0</a:t>
              </a:r>
            </a:p>
          </p:txBody>
        </p:sp>
        <p:sp>
          <p:nvSpPr>
            <p:cNvPr id="403" name="TextBox 402">
              <a:extLst>
                <a:ext uri="{FF2B5EF4-FFF2-40B4-BE49-F238E27FC236}">
                  <a16:creationId xmlns:a16="http://schemas.microsoft.com/office/drawing/2014/main" id="{EF67DBFE-AC15-90C7-DC43-2D9079CABBBD}"/>
                </a:ext>
              </a:extLst>
            </p:cNvPr>
            <p:cNvSpPr txBox="1"/>
            <p:nvPr/>
          </p:nvSpPr>
          <p:spPr>
            <a:xfrm>
              <a:off x="9701713" y="5380942"/>
              <a:ext cx="431529" cy="1893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10.0</a:t>
              </a:r>
            </a:p>
          </p:txBody>
        </p:sp>
        <p:sp>
          <p:nvSpPr>
            <p:cNvPr id="404" name="TextBox 403">
              <a:extLst>
                <a:ext uri="{FF2B5EF4-FFF2-40B4-BE49-F238E27FC236}">
                  <a16:creationId xmlns:a16="http://schemas.microsoft.com/office/drawing/2014/main" id="{2DE4B0BB-7769-AF0A-089A-93D110E62649}"/>
                </a:ext>
              </a:extLst>
            </p:cNvPr>
            <p:cNvSpPr txBox="1"/>
            <p:nvPr/>
          </p:nvSpPr>
          <p:spPr>
            <a:xfrm>
              <a:off x="8855991" y="5465070"/>
              <a:ext cx="1010213"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Time (months)</a:t>
              </a:r>
            </a:p>
          </p:txBody>
        </p:sp>
        <p:sp>
          <p:nvSpPr>
            <p:cNvPr id="405" name="TextBox 404">
              <a:extLst>
                <a:ext uri="{FF2B5EF4-FFF2-40B4-BE49-F238E27FC236}">
                  <a16:creationId xmlns:a16="http://schemas.microsoft.com/office/drawing/2014/main" id="{0EB274E5-49F5-0ABA-A595-CBDE2955D5EF}"/>
                </a:ext>
              </a:extLst>
            </p:cNvPr>
            <p:cNvSpPr txBox="1"/>
            <p:nvPr/>
          </p:nvSpPr>
          <p:spPr>
            <a:xfrm>
              <a:off x="6629746" y="5186228"/>
              <a:ext cx="255198" cy="189377"/>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0</a:t>
              </a:r>
            </a:p>
          </p:txBody>
        </p:sp>
        <p:sp>
          <p:nvSpPr>
            <p:cNvPr id="406" name="TextBox 405">
              <a:extLst>
                <a:ext uri="{FF2B5EF4-FFF2-40B4-BE49-F238E27FC236}">
                  <a16:creationId xmlns:a16="http://schemas.microsoft.com/office/drawing/2014/main" id="{460A0E98-76C4-164A-F3FE-57A1863CBD16}"/>
                </a:ext>
              </a:extLst>
            </p:cNvPr>
            <p:cNvSpPr txBox="1"/>
            <p:nvPr/>
          </p:nvSpPr>
          <p:spPr>
            <a:xfrm>
              <a:off x="6559213" y="5033498"/>
              <a:ext cx="325731" cy="189377"/>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10</a:t>
              </a:r>
            </a:p>
          </p:txBody>
        </p:sp>
        <p:sp>
          <p:nvSpPr>
            <p:cNvPr id="407" name="TextBox 406">
              <a:extLst>
                <a:ext uri="{FF2B5EF4-FFF2-40B4-BE49-F238E27FC236}">
                  <a16:creationId xmlns:a16="http://schemas.microsoft.com/office/drawing/2014/main" id="{94214258-BE79-8BFA-8FB0-39289A02F998}"/>
                </a:ext>
              </a:extLst>
            </p:cNvPr>
            <p:cNvSpPr txBox="1"/>
            <p:nvPr/>
          </p:nvSpPr>
          <p:spPr>
            <a:xfrm>
              <a:off x="6559213" y="4880768"/>
              <a:ext cx="325731" cy="189377"/>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20</a:t>
              </a:r>
            </a:p>
          </p:txBody>
        </p:sp>
        <p:sp>
          <p:nvSpPr>
            <p:cNvPr id="408" name="TextBox 407">
              <a:extLst>
                <a:ext uri="{FF2B5EF4-FFF2-40B4-BE49-F238E27FC236}">
                  <a16:creationId xmlns:a16="http://schemas.microsoft.com/office/drawing/2014/main" id="{B24AF13C-C761-FF67-5C23-A78A6BA8E368}"/>
                </a:ext>
              </a:extLst>
            </p:cNvPr>
            <p:cNvSpPr txBox="1"/>
            <p:nvPr/>
          </p:nvSpPr>
          <p:spPr>
            <a:xfrm>
              <a:off x="6559213" y="4728038"/>
              <a:ext cx="325731" cy="189377"/>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30</a:t>
              </a:r>
            </a:p>
          </p:txBody>
        </p:sp>
        <p:sp>
          <p:nvSpPr>
            <p:cNvPr id="409" name="TextBox 408">
              <a:extLst>
                <a:ext uri="{FF2B5EF4-FFF2-40B4-BE49-F238E27FC236}">
                  <a16:creationId xmlns:a16="http://schemas.microsoft.com/office/drawing/2014/main" id="{31B67959-11FD-2E6E-86FE-1B5CC040F0E7}"/>
                </a:ext>
              </a:extLst>
            </p:cNvPr>
            <p:cNvSpPr txBox="1"/>
            <p:nvPr/>
          </p:nvSpPr>
          <p:spPr>
            <a:xfrm>
              <a:off x="6559213" y="4575308"/>
              <a:ext cx="325731" cy="189377"/>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40</a:t>
              </a:r>
            </a:p>
          </p:txBody>
        </p:sp>
        <p:sp>
          <p:nvSpPr>
            <p:cNvPr id="410" name="TextBox 409">
              <a:extLst>
                <a:ext uri="{FF2B5EF4-FFF2-40B4-BE49-F238E27FC236}">
                  <a16:creationId xmlns:a16="http://schemas.microsoft.com/office/drawing/2014/main" id="{7DF5C446-B6DA-5CC0-27C0-A74C0CE51D49}"/>
                </a:ext>
              </a:extLst>
            </p:cNvPr>
            <p:cNvSpPr txBox="1"/>
            <p:nvPr/>
          </p:nvSpPr>
          <p:spPr>
            <a:xfrm>
              <a:off x="6559213" y="4422578"/>
              <a:ext cx="325731" cy="189377"/>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50</a:t>
              </a:r>
            </a:p>
          </p:txBody>
        </p:sp>
        <p:sp>
          <p:nvSpPr>
            <p:cNvPr id="411" name="TextBox 410">
              <a:extLst>
                <a:ext uri="{FF2B5EF4-FFF2-40B4-BE49-F238E27FC236}">
                  <a16:creationId xmlns:a16="http://schemas.microsoft.com/office/drawing/2014/main" id="{7142BBC9-8980-2B5B-3518-A65A1D90036C}"/>
                </a:ext>
              </a:extLst>
            </p:cNvPr>
            <p:cNvSpPr txBox="1"/>
            <p:nvPr/>
          </p:nvSpPr>
          <p:spPr>
            <a:xfrm>
              <a:off x="6559213" y="4269848"/>
              <a:ext cx="325731" cy="189377"/>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60</a:t>
              </a:r>
            </a:p>
          </p:txBody>
        </p:sp>
        <p:sp>
          <p:nvSpPr>
            <p:cNvPr id="412" name="TextBox 411">
              <a:extLst>
                <a:ext uri="{FF2B5EF4-FFF2-40B4-BE49-F238E27FC236}">
                  <a16:creationId xmlns:a16="http://schemas.microsoft.com/office/drawing/2014/main" id="{FA505225-727E-B254-5290-BB9C507BFED7}"/>
                </a:ext>
              </a:extLst>
            </p:cNvPr>
            <p:cNvSpPr txBox="1"/>
            <p:nvPr/>
          </p:nvSpPr>
          <p:spPr>
            <a:xfrm>
              <a:off x="6559213" y="4117118"/>
              <a:ext cx="325731" cy="189377"/>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70</a:t>
              </a:r>
            </a:p>
          </p:txBody>
        </p:sp>
        <p:sp>
          <p:nvSpPr>
            <p:cNvPr id="413" name="TextBox 412">
              <a:extLst>
                <a:ext uri="{FF2B5EF4-FFF2-40B4-BE49-F238E27FC236}">
                  <a16:creationId xmlns:a16="http://schemas.microsoft.com/office/drawing/2014/main" id="{D1ADE44C-48CE-45BE-415E-0871AA0A7A5C}"/>
                </a:ext>
              </a:extLst>
            </p:cNvPr>
            <p:cNvSpPr txBox="1"/>
            <p:nvPr/>
          </p:nvSpPr>
          <p:spPr>
            <a:xfrm>
              <a:off x="6559213" y="3964388"/>
              <a:ext cx="325731" cy="189377"/>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80</a:t>
              </a:r>
            </a:p>
          </p:txBody>
        </p:sp>
        <p:sp>
          <p:nvSpPr>
            <p:cNvPr id="414" name="TextBox 413">
              <a:extLst>
                <a:ext uri="{FF2B5EF4-FFF2-40B4-BE49-F238E27FC236}">
                  <a16:creationId xmlns:a16="http://schemas.microsoft.com/office/drawing/2014/main" id="{F7F7F265-9FEB-FD3F-E1ED-87271322EF45}"/>
                </a:ext>
              </a:extLst>
            </p:cNvPr>
            <p:cNvSpPr txBox="1"/>
            <p:nvPr/>
          </p:nvSpPr>
          <p:spPr>
            <a:xfrm>
              <a:off x="6559213" y="3811658"/>
              <a:ext cx="325731" cy="189377"/>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90</a:t>
              </a:r>
            </a:p>
          </p:txBody>
        </p:sp>
        <p:sp>
          <p:nvSpPr>
            <p:cNvPr id="415" name="TextBox 414">
              <a:extLst>
                <a:ext uri="{FF2B5EF4-FFF2-40B4-BE49-F238E27FC236}">
                  <a16:creationId xmlns:a16="http://schemas.microsoft.com/office/drawing/2014/main" id="{E5A2D8F7-FB34-0F4C-843E-36CFB5765CA2}"/>
                </a:ext>
              </a:extLst>
            </p:cNvPr>
            <p:cNvSpPr txBox="1"/>
            <p:nvPr/>
          </p:nvSpPr>
          <p:spPr>
            <a:xfrm>
              <a:off x="6488681" y="3658928"/>
              <a:ext cx="396263" cy="189377"/>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100</a:t>
              </a:r>
            </a:p>
          </p:txBody>
        </p:sp>
        <p:sp>
          <p:nvSpPr>
            <p:cNvPr id="416" name="TextBox 415">
              <a:extLst>
                <a:ext uri="{FF2B5EF4-FFF2-40B4-BE49-F238E27FC236}">
                  <a16:creationId xmlns:a16="http://schemas.microsoft.com/office/drawing/2014/main" id="{B89C26CA-2CCE-9A0F-A063-C30DC12E9D66}"/>
                </a:ext>
              </a:extLst>
            </p:cNvPr>
            <p:cNvSpPr txBox="1"/>
            <p:nvPr/>
          </p:nvSpPr>
          <p:spPr>
            <a:xfrm rot="16200000">
              <a:off x="6135544" y="4465903"/>
              <a:ext cx="668773"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sym typeface="Arial"/>
                </a:rPr>
                <a:t>PFS (%)</a:t>
              </a:r>
            </a:p>
          </p:txBody>
        </p:sp>
        <p:grpSp>
          <p:nvGrpSpPr>
            <p:cNvPr id="417" name="object 50">
              <a:extLst>
                <a:ext uri="{FF2B5EF4-FFF2-40B4-BE49-F238E27FC236}">
                  <a16:creationId xmlns:a16="http://schemas.microsoft.com/office/drawing/2014/main" id="{9F366316-4A46-158D-460C-2E3B4B52461D}"/>
                </a:ext>
              </a:extLst>
            </p:cNvPr>
            <p:cNvGrpSpPr/>
            <p:nvPr/>
          </p:nvGrpSpPr>
          <p:grpSpPr>
            <a:xfrm>
              <a:off x="6945739" y="3768795"/>
              <a:ext cx="4921250" cy="1072515"/>
              <a:chOff x="11566839" y="4935754"/>
              <a:chExt cx="4921250" cy="1072515"/>
            </a:xfrm>
          </p:grpSpPr>
          <p:sp>
            <p:nvSpPr>
              <p:cNvPr id="470" name="object 51">
                <a:extLst>
                  <a:ext uri="{FF2B5EF4-FFF2-40B4-BE49-F238E27FC236}">
                    <a16:creationId xmlns:a16="http://schemas.microsoft.com/office/drawing/2014/main" id="{8C4D9C6B-4197-D437-DFB0-03103A26EA58}"/>
                  </a:ext>
                </a:extLst>
              </p:cNvPr>
              <p:cNvSpPr/>
              <p:nvPr/>
            </p:nvSpPr>
            <p:spPr>
              <a:xfrm>
                <a:off x="11573106" y="4942021"/>
                <a:ext cx="4908550" cy="1059815"/>
              </a:xfrm>
              <a:custGeom>
                <a:avLst/>
                <a:gdLst/>
                <a:ahLst/>
                <a:cxnLst/>
                <a:rect l="l" t="t" r="r" b="b"/>
                <a:pathLst>
                  <a:path w="4908550" h="1059814">
                    <a:moveTo>
                      <a:pt x="0" y="0"/>
                    </a:moveTo>
                    <a:lnTo>
                      <a:pt x="380561" y="0"/>
                    </a:lnTo>
                    <a:lnTo>
                      <a:pt x="380561" y="84928"/>
                    </a:lnTo>
                    <a:lnTo>
                      <a:pt x="1180689" y="84928"/>
                    </a:lnTo>
                    <a:lnTo>
                      <a:pt x="1180689" y="181225"/>
                    </a:lnTo>
                    <a:lnTo>
                      <a:pt x="1190415" y="181225"/>
                    </a:lnTo>
                    <a:lnTo>
                      <a:pt x="1190415" y="277446"/>
                    </a:lnTo>
                    <a:lnTo>
                      <a:pt x="1951539" y="277446"/>
                    </a:lnTo>
                    <a:lnTo>
                      <a:pt x="1951539" y="381777"/>
                    </a:lnTo>
                    <a:lnTo>
                      <a:pt x="2058827" y="381777"/>
                    </a:lnTo>
                    <a:lnTo>
                      <a:pt x="2058827" y="486032"/>
                    </a:lnTo>
                    <a:lnTo>
                      <a:pt x="2878495" y="486032"/>
                    </a:lnTo>
                    <a:lnTo>
                      <a:pt x="2878495" y="616383"/>
                    </a:lnTo>
                    <a:lnTo>
                      <a:pt x="2907762" y="616383"/>
                    </a:lnTo>
                    <a:lnTo>
                      <a:pt x="2907762" y="746784"/>
                    </a:lnTo>
                    <a:lnTo>
                      <a:pt x="3756709" y="746784"/>
                    </a:lnTo>
                    <a:lnTo>
                      <a:pt x="3756709" y="903205"/>
                    </a:lnTo>
                    <a:lnTo>
                      <a:pt x="3824992" y="903205"/>
                    </a:lnTo>
                    <a:lnTo>
                      <a:pt x="3824992" y="1059626"/>
                    </a:lnTo>
                    <a:lnTo>
                      <a:pt x="4908132" y="1059626"/>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71" name="object 52">
                <a:extLst>
                  <a:ext uri="{FF2B5EF4-FFF2-40B4-BE49-F238E27FC236}">
                    <a16:creationId xmlns:a16="http://schemas.microsoft.com/office/drawing/2014/main" id="{D4AD2213-205F-E780-6179-A3229EE78ABE}"/>
                  </a:ext>
                </a:extLst>
              </p:cNvPr>
              <p:cNvSpPr/>
              <p:nvPr/>
            </p:nvSpPr>
            <p:spPr>
              <a:xfrm>
                <a:off x="16481147" y="6001650"/>
                <a:ext cx="635" cy="1905"/>
              </a:xfrm>
              <a:custGeom>
                <a:avLst/>
                <a:gdLst/>
                <a:ahLst/>
                <a:cxnLst/>
                <a:rect l="l" t="t" r="r" b="b"/>
                <a:pathLst>
                  <a:path w="634" h="1904">
                    <a:moveTo>
                      <a:pt x="0" y="1353"/>
                    </a:moveTo>
                    <a:lnTo>
                      <a:pt x="87" y="0"/>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grpSp>
        <p:grpSp>
          <p:nvGrpSpPr>
            <p:cNvPr id="418" name="object 65">
              <a:extLst>
                <a:ext uri="{FF2B5EF4-FFF2-40B4-BE49-F238E27FC236}">
                  <a16:creationId xmlns:a16="http://schemas.microsoft.com/office/drawing/2014/main" id="{39BB4633-201F-00BE-A123-D50091291D02}"/>
                </a:ext>
              </a:extLst>
            </p:cNvPr>
            <p:cNvGrpSpPr/>
            <p:nvPr/>
          </p:nvGrpSpPr>
          <p:grpSpPr>
            <a:xfrm>
              <a:off x="7410533" y="3826433"/>
              <a:ext cx="78105" cy="67310"/>
              <a:chOff x="12031633" y="4993392"/>
              <a:chExt cx="78105" cy="67310"/>
            </a:xfrm>
          </p:grpSpPr>
          <p:sp>
            <p:nvSpPr>
              <p:cNvPr id="468" name="object 66">
                <a:extLst>
                  <a:ext uri="{FF2B5EF4-FFF2-40B4-BE49-F238E27FC236}">
                    <a16:creationId xmlns:a16="http://schemas.microsoft.com/office/drawing/2014/main" id="{A4846BD0-4291-C81F-872A-65BA175FD072}"/>
                  </a:ext>
                </a:extLst>
              </p:cNvPr>
              <p:cNvSpPr/>
              <p:nvPr/>
            </p:nvSpPr>
            <p:spPr>
              <a:xfrm>
                <a:off x="12037904" y="4999658"/>
                <a:ext cx="66040" cy="54610"/>
              </a:xfrm>
              <a:custGeom>
                <a:avLst/>
                <a:gdLst/>
                <a:ahLst/>
                <a:cxnLst/>
                <a:rect l="l" t="t" r="r" b="b"/>
                <a:pathLst>
                  <a:path w="66040" h="54610">
                    <a:moveTo>
                      <a:pt x="0" y="0"/>
                    </a:moveTo>
                    <a:lnTo>
                      <a:pt x="65551" y="54584"/>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69" name="object 67">
                <a:extLst>
                  <a:ext uri="{FF2B5EF4-FFF2-40B4-BE49-F238E27FC236}">
                    <a16:creationId xmlns:a16="http://schemas.microsoft.com/office/drawing/2014/main" id="{399C8F09-E0AD-39B3-74AB-B44432E70BAA}"/>
                  </a:ext>
                </a:extLst>
              </p:cNvPr>
              <p:cNvSpPr/>
              <p:nvPr/>
            </p:nvSpPr>
            <p:spPr>
              <a:xfrm>
                <a:off x="12037899" y="4999658"/>
                <a:ext cx="66040" cy="54610"/>
              </a:xfrm>
              <a:custGeom>
                <a:avLst/>
                <a:gdLst/>
                <a:ahLst/>
                <a:cxnLst/>
                <a:rect l="l" t="t" r="r" b="b"/>
                <a:pathLst>
                  <a:path w="66040" h="54610">
                    <a:moveTo>
                      <a:pt x="65551" y="0"/>
                    </a:moveTo>
                    <a:lnTo>
                      <a:pt x="0" y="54584"/>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grpSp>
        <p:grpSp>
          <p:nvGrpSpPr>
            <p:cNvPr id="419" name="object 68">
              <a:extLst>
                <a:ext uri="{FF2B5EF4-FFF2-40B4-BE49-F238E27FC236}">
                  <a16:creationId xmlns:a16="http://schemas.microsoft.com/office/drawing/2014/main" id="{B46B17B9-7373-460A-0FB3-42D361D06CCA}"/>
                </a:ext>
              </a:extLst>
            </p:cNvPr>
            <p:cNvGrpSpPr/>
            <p:nvPr/>
          </p:nvGrpSpPr>
          <p:grpSpPr>
            <a:xfrm>
              <a:off x="8035101" y="3826433"/>
              <a:ext cx="78105" cy="67310"/>
              <a:chOff x="12656201" y="4993392"/>
              <a:chExt cx="78105" cy="67310"/>
            </a:xfrm>
          </p:grpSpPr>
          <p:sp>
            <p:nvSpPr>
              <p:cNvPr id="466" name="object 69">
                <a:extLst>
                  <a:ext uri="{FF2B5EF4-FFF2-40B4-BE49-F238E27FC236}">
                    <a16:creationId xmlns:a16="http://schemas.microsoft.com/office/drawing/2014/main" id="{676D9028-201E-D3B7-B69A-30F46CC3C221}"/>
                  </a:ext>
                </a:extLst>
              </p:cNvPr>
              <p:cNvSpPr/>
              <p:nvPr/>
            </p:nvSpPr>
            <p:spPr>
              <a:xfrm>
                <a:off x="12662472" y="4999658"/>
                <a:ext cx="66040" cy="54610"/>
              </a:xfrm>
              <a:custGeom>
                <a:avLst/>
                <a:gdLst/>
                <a:ahLst/>
                <a:cxnLst/>
                <a:rect l="l" t="t" r="r" b="b"/>
                <a:pathLst>
                  <a:path w="66040" h="54610">
                    <a:moveTo>
                      <a:pt x="0" y="0"/>
                    </a:moveTo>
                    <a:lnTo>
                      <a:pt x="65551" y="54584"/>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67" name="object 70">
                <a:extLst>
                  <a:ext uri="{FF2B5EF4-FFF2-40B4-BE49-F238E27FC236}">
                    <a16:creationId xmlns:a16="http://schemas.microsoft.com/office/drawing/2014/main" id="{F9267F62-1964-95DA-DD7E-452E57AC46B9}"/>
                  </a:ext>
                </a:extLst>
              </p:cNvPr>
              <p:cNvSpPr/>
              <p:nvPr/>
            </p:nvSpPr>
            <p:spPr>
              <a:xfrm>
                <a:off x="12662467" y="4999658"/>
                <a:ext cx="66040" cy="54610"/>
              </a:xfrm>
              <a:custGeom>
                <a:avLst/>
                <a:gdLst/>
                <a:ahLst/>
                <a:cxnLst/>
                <a:rect l="l" t="t" r="r" b="b"/>
                <a:pathLst>
                  <a:path w="66040" h="54610">
                    <a:moveTo>
                      <a:pt x="65551" y="0"/>
                    </a:moveTo>
                    <a:lnTo>
                      <a:pt x="0" y="54584"/>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grpSp>
        <p:grpSp>
          <p:nvGrpSpPr>
            <p:cNvPr id="420" name="object 71">
              <a:extLst>
                <a:ext uri="{FF2B5EF4-FFF2-40B4-BE49-F238E27FC236}">
                  <a16:creationId xmlns:a16="http://schemas.microsoft.com/office/drawing/2014/main" id="{C86DA119-122C-610C-649C-0F247C931AA2}"/>
                </a:ext>
              </a:extLst>
            </p:cNvPr>
            <p:cNvGrpSpPr/>
            <p:nvPr/>
          </p:nvGrpSpPr>
          <p:grpSpPr>
            <a:xfrm>
              <a:off x="8171657" y="4018957"/>
              <a:ext cx="78105" cy="67310"/>
              <a:chOff x="12792757" y="5185916"/>
              <a:chExt cx="78105" cy="67310"/>
            </a:xfrm>
          </p:grpSpPr>
          <p:sp>
            <p:nvSpPr>
              <p:cNvPr id="464" name="object 72">
                <a:extLst>
                  <a:ext uri="{FF2B5EF4-FFF2-40B4-BE49-F238E27FC236}">
                    <a16:creationId xmlns:a16="http://schemas.microsoft.com/office/drawing/2014/main" id="{D9B3B6B9-FAFE-9A25-BBFE-ACE19D2B5C52}"/>
                  </a:ext>
                </a:extLst>
              </p:cNvPr>
              <p:cNvSpPr/>
              <p:nvPr/>
            </p:nvSpPr>
            <p:spPr>
              <a:xfrm>
                <a:off x="12799028" y="5192183"/>
                <a:ext cx="66040" cy="54610"/>
              </a:xfrm>
              <a:custGeom>
                <a:avLst/>
                <a:gdLst/>
                <a:ahLst/>
                <a:cxnLst/>
                <a:rect l="l" t="t" r="r" b="b"/>
                <a:pathLst>
                  <a:path w="66040" h="54610">
                    <a:moveTo>
                      <a:pt x="0" y="0"/>
                    </a:moveTo>
                    <a:lnTo>
                      <a:pt x="65551" y="54584"/>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65" name="object 73">
                <a:extLst>
                  <a:ext uri="{FF2B5EF4-FFF2-40B4-BE49-F238E27FC236}">
                    <a16:creationId xmlns:a16="http://schemas.microsoft.com/office/drawing/2014/main" id="{72C775FA-83DA-1030-1D84-E0AC421FC7C3}"/>
                  </a:ext>
                </a:extLst>
              </p:cNvPr>
              <p:cNvSpPr/>
              <p:nvPr/>
            </p:nvSpPr>
            <p:spPr>
              <a:xfrm>
                <a:off x="12799024" y="5192183"/>
                <a:ext cx="66040" cy="54610"/>
              </a:xfrm>
              <a:custGeom>
                <a:avLst/>
                <a:gdLst/>
                <a:ahLst/>
                <a:cxnLst/>
                <a:rect l="l" t="t" r="r" b="b"/>
                <a:pathLst>
                  <a:path w="66040" h="54610">
                    <a:moveTo>
                      <a:pt x="65551" y="0"/>
                    </a:moveTo>
                    <a:lnTo>
                      <a:pt x="0" y="54584"/>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grpSp>
        <p:grpSp>
          <p:nvGrpSpPr>
            <p:cNvPr id="421" name="object 74">
              <a:extLst>
                <a:ext uri="{FF2B5EF4-FFF2-40B4-BE49-F238E27FC236}">
                  <a16:creationId xmlns:a16="http://schemas.microsoft.com/office/drawing/2014/main" id="{FF75E318-7160-4E8B-C8A5-7B2FCCE7F1D5}"/>
                </a:ext>
              </a:extLst>
            </p:cNvPr>
            <p:cNvGrpSpPr/>
            <p:nvPr/>
          </p:nvGrpSpPr>
          <p:grpSpPr>
            <a:xfrm>
              <a:off x="9030336" y="4227543"/>
              <a:ext cx="78105" cy="67310"/>
              <a:chOff x="13651436" y="5394502"/>
              <a:chExt cx="78105" cy="67310"/>
            </a:xfrm>
          </p:grpSpPr>
          <p:sp>
            <p:nvSpPr>
              <p:cNvPr id="462" name="object 75">
                <a:extLst>
                  <a:ext uri="{FF2B5EF4-FFF2-40B4-BE49-F238E27FC236}">
                    <a16:creationId xmlns:a16="http://schemas.microsoft.com/office/drawing/2014/main" id="{D00D23E2-2E32-6DE8-E611-0D6BBA2BA20C}"/>
                  </a:ext>
                </a:extLst>
              </p:cNvPr>
              <p:cNvSpPr/>
              <p:nvPr/>
            </p:nvSpPr>
            <p:spPr>
              <a:xfrm>
                <a:off x="13657703" y="5400769"/>
                <a:ext cx="66040" cy="54610"/>
              </a:xfrm>
              <a:custGeom>
                <a:avLst/>
                <a:gdLst/>
                <a:ahLst/>
                <a:cxnLst/>
                <a:rect l="l" t="t" r="r" b="b"/>
                <a:pathLst>
                  <a:path w="66040" h="54610">
                    <a:moveTo>
                      <a:pt x="0" y="0"/>
                    </a:moveTo>
                    <a:lnTo>
                      <a:pt x="65538" y="54584"/>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63" name="object 76">
                <a:extLst>
                  <a:ext uri="{FF2B5EF4-FFF2-40B4-BE49-F238E27FC236}">
                    <a16:creationId xmlns:a16="http://schemas.microsoft.com/office/drawing/2014/main" id="{44D94C63-58BB-9B7F-A999-DB0A5B05812A}"/>
                  </a:ext>
                </a:extLst>
              </p:cNvPr>
              <p:cNvSpPr/>
              <p:nvPr/>
            </p:nvSpPr>
            <p:spPr>
              <a:xfrm>
                <a:off x="13657709" y="5400769"/>
                <a:ext cx="66040" cy="54610"/>
              </a:xfrm>
              <a:custGeom>
                <a:avLst/>
                <a:gdLst/>
                <a:ahLst/>
                <a:cxnLst/>
                <a:rect l="l" t="t" r="r" b="b"/>
                <a:pathLst>
                  <a:path w="66040" h="54610">
                    <a:moveTo>
                      <a:pt x="65538" y="0"/>
                    </a:moveTo>
                    <a:lnTo>
                      <a:pt x="0" y="54584"/>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grpSp>
        <p:grpSp>
          <p:nvGrpSpPr>
            <p:cNvPr id="422" name="object 77">
              <a:extLst>
                <a:ext uri="{FF2B5EF4-FFF2-40B4-BE49-F238E27FC236}">
                  <a16:creationId xmlns:a16="http://schemas.microsoft.com/office/drawing/2014/main" id="{489ABA1B-4438-343D-9EC1-D8D7A784D18A}"/>
                </a:ext>
              </a:extLst>
            </p:cNvPr>
            <p:cNvGrpSpPr/>
            <p:nvPr/>
          </p:nvGrpSpPr>
          <p:grpSpPr>
            <a:xfrm>
              <a:off x="9362159" y="4227543"/>
              <a:ext cx="78105" cy="67310"/>
              <a:chOff x="13983259" y="5394502"/>
              <a:chExt cx="78105" cy="67310"/>
            </a:xfrm>
          </p:grpSpPr>
          <p:sp>
            <p:nvSpPr>
              <p:cNvPr id="460" name="object 78">
                <a:extLst>
                  <a:ext uri="{FF2B5EF4-FFF2-40B4-BE49-F238E27FC236}">
                    <a16:creationId xmlns:a16="http://schemas.microsoft.com/office/drawing/2014/main" id="{88E4081B-4AEF-23FD-A133-E9FD6078B2FE}"/>
                  </a:ext>
                </a:extLst>
              </p:cNvPr>
              <p:cNvSpPr/>
              <p:nvPr/>
            </p:nvSpPr>
            <p:spPr>
              <a:xfrm>
                <a:off x="13989531" y="5400769"/>
                <a:ext cx="66040" cy="54610"/>
              </a:xfrm>
              <a:custGeom>
                <a:avLst/>
                <a:gdLst/>
                <a:ahLst/>
                <a:cxnLst/>
                <a:rect l="l" t="t" r="r" b="b"/>
                <a:pathLst>
                  <a:path w="66040" h="54610">
                    <a:moveTo>
                      <a:pt x="0" y="0"/>
                    </a:moveTo>
                    <a:lnTo>
                      <a:pt x="65551" y="54584"/>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61" name="object 79">
                <a:extLst>
                  <a:ext uri="{FF2B5EF4-FFF2-40B4-BE49-F238E27FC236}">
                    <a16:creationId xmlns:a16="http://schemas.microsoft.com/office/drawing/2014/main" id="{9547391F-F982-EA1B-E2D5-D12E601D4692}"/>
                  </a:ext>
                </a:extLst>
              </p:cNvPr>
              <p:cNvSpPr/>
              <p:nvPr/>
            </p:nvSpPr>
            <p:spPr>
              <a:xfrm>
                <a:off x="13989526" y="5400769"/>
                <a:ext cx="66040" cy="54610"/>
              </a:xfrm>
              <a:custGeom>
                <a:avLst/>
                <a:gdLst/>
                <a:ahLst/>
                <a:cxnLst/>
                <a:rect l="l" t="t" r="r" b="b"/>
                <a:pathLst>
                  <a:path w="66040" h="54610">
                    <a:moveTo>
                      <a:pt x="65551" y="0"/>
                    </a:moveTo>
                    <a:lnTo>
                      <a:pt x="0" y="54584"/>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grpSp>
        <p:grpSp>
          <p:nvGrpSpPr>
            <p:cNvPr id="423" name="object 80">
              <a:extLst>
                <a:ext uri="{FF2B5EF4-FFF2-40B4-BE49-F238E27FC236}">
                  <a16:creationId xmlns:a16="http://schemas.microsoft.com/office/drawing/2014/main" id="{32C86E5D-C734-0582-1501-7AA003A51DF6}"/>
                </a:ext>
              </a:extLst>
            </p:cNvPr>
            <p:cNvGrpSpPr/>
            <p:nvPr/>
          </p:nvGrpSpPr>
          <p:grpSpPr>
            <a:xfrm>
              <a:off x="10259839" y="4488294"/>
              <a:ext cx="78105" cy="67310"/>
              <a:chOff x="14880939" y="5655253"/>
              <a:chExt cx="78105" cy="67310"/>
            </a:xfrm>
          </p:grpSpPr>
          <p:sp>
            <p:nvSpPr>
              <p:cNvPr id="458" name="object 81">
                <a:extLst>
                  <a:ext uri="{FF2B5EF4-FFF2-40B4-BE49-F238E27FC236}">
                    <a16:creationId xmlns:a16="http://schemas.microsoft.com/office/drawing/2014/main" id="{7A2CA223-A403-1CB6-9362-AAE3E159AE85}"/>
                  </a:ext>
                </a:extLst>
              </p:cNvPr>
              <p:cNvSpPr/>
              <p:nvPr/>
            </p:nvSpPr>
            <p:spPr>
              <a:xfrm>
                <a:off x="14887211" y="5661520"/>
                <a:ext cx="66040" cy="54610"/>
              </a:xfrm>
              <a:custGeom>
                <a:avLst/>
                <a:gdLst/>
                <a:ahLst/>
                <a:cxnLst/>
                <a:rect l="l" t="t" r="r" b="b"/>
                <a:pathLst>
                  <a:path w="66040" h="54610">
                    <a:moveTo>
                      <a:pt x="0" y="0"/>
                    </a:moveTo>
                    <a:lnTo>
                      <a:pt x="65551" y="54584"/>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59" name="object 82">
                <a:extLst>
                  <a:ext uri="{FF2B5EF4-FFF2-40B4-BE49-F238E27FC236}">
                    <a16:creationId xmlns:a16="http://schemas.microsoft.com/office/drawing/2014/main" id="{89BA401C-795D-6423-30CE-4A2A7665DBB9}"/>
                  </a:ext>
                </a:extLst>
              </p:cNvPr>
              <p:cNvSpPr/>
              <p:nvPr/>
            </p:nvSpPr>
            <p:spPr>
              <a:xfrm>
                <a:off x="14887206" y="5661520"/>
                <a:ext cx="66040" cy="54610"/>
              </a:xfrm>
              <a:custGeom>
                <a:avLst/>
                <a:gdLst/>
                <a:ahLst/>
                <a:cxnLst/>
                <a:rect l="l" t="t" r="r" b="b"/>
                <a:pathLst>
                  <a:path w="66040" h="54610">
                    <a:moveTo>
                      <a:pt x="65551" y="0"/>
                    </a:moveTo>
                    <a:lnTo>
                      <a:pt x="0" y="54584"/>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grpSp>
        <p:grpSp>
          <p:nvGrpSpPr>
            <p:cNvPr id="424" name="object 83">
              <a:extLst>
                <a:ext uri="{FF2B5EF4-FFF2-40B4-BE49-F238E27FC236}">
                  <a16:creationId xmlns:a16="http://schemas.microsoft.com/office/drawing/2014/main" id="{CF481980-9CB6-64BD-B5B5-627F2D19EACE}"/>
                </a:ext>
              </a:extLst>
            </p:cNvPr>
            <p:cNvGrpSpPr/>
            <p:nvPr/>
          </p:nvGrpSpPr>
          <p:grpSpPr>
            <a:xfrm>
              <a:off x="10952684" y="4801137"/>
              <a:ext cx="78105" cy="67310"/>
              <a:chOff x="15573784" y="5968096"/>
              <a:chExt cx="78105" cy="67310"/>
            </a:xfrm>
          </p:grpSpPr>
          <p:sp>
            <p:nvSpPr>
              <p:cNvPr id="456" name="object 84">
                <a:extLst>
                  <a:ext uri="{FF2B5EF4-FFF2-40B4-BE49-F238E27FC236}">
                    <a16:creationId xmlns:a16="http://schemas.microsoft.com/office/drawing/2014/main" id="{71F17FAD-4FE0-4A99-6A05-AED46CFA6D67}"/>
                  </a:ext>
                </a:extLst>
              </p:cNvPr>
              <p:cNvSpPr/>
              <p:nvPr/>
            </p:nvSpPr>
            <p:spPr>
              <a:xfrm>
                <a:off x="15580056" y="5974363"/>
                <a:ext cx="66040" cy="54610"/>
              </a:xfrm>
              <a:custGeom>
                <a:avLst/>
                <a:gdLst/>
                <a:ahLst/>
                <a:cxnLst/>
                <a:rect l="l" t="t" r="r" b="b"/>
                <a:pathLst>
                  <a:path w="66040" h="54610">
                    <a:moveTo>
                      <a:pt x="0" y="0"/>
                    </a:moveTo>
                    <a:lnTo>
                      <a:pt x="65551" y="54584"/>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57" name="object 85">
                <a:extLst>
                  <a:ext uri="{FF2B5EF4-FFF2-40B4-BE49-F238E27FC236}">
                    <a16:creationId xmlns:a16="http://schemas.microsoft.com/office/drawing/2014/main" id="{9019617D-5ECA-E6BE-4D7A-0C3CA859B951}"/>
                  </a:ext>
                </a:extLst>
              </p:cNvPr>
              <p:cNvSpPr/>
              <p:nvPr/>
            </p:nvSpPr>
            <p:spPr>
              <a:xfrm>
                <a:off x="15580051" y="5974363"/>
                <a:ext cx="66040" cy="54610"/>
              </a:xfrm>
              <a:custGeom>
                <a:avLst/>
                <a:gdLst/>
                <a:ahLst/>
                <a:cxnLst/>
                <a:rect l="l" t="t" r="r" b="b"/>
                <a:pathLst>
                  <a:path w="66040" h="54610">
                    <a:moveTo>
                      <a:pt x="65551" y="0"/>
                    </a:moveTo>
                    <a:lnTo>
                      <a:pt x="0" y="54584"/>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grpSp>
        <p:grpSp>
          <p:nvGrpSpPr>
            <p:cNvPr id="425" name="object 86">
              <a:extLst>
                <a:ext uri="{FF2B5EF4-FFF2-40B4-BE49-F238E27FC236}">
                  <a16:creationId xmlns:a16="http://schemas.microsoft.com/office/drawing/2014/main" id="{249BDE35-5FD0-994B-BB6E-ED6DA5D8FC49}"/>
                </a:ext>
              </a:extLst>
            </p:cNvPr>
            <p:cNvGrpSpPr/>
            <p:nvPr/>
          </p:nvGrpSpPr>
          <p:grpSpPr>
            <a:xfrm>
              <a:off x="11089238" y="4801137"/>
              <a:ext cx="78105" cy="67310"/>
              <a:chOff x="15710338" y="5968096"/>
              <a:chExt cx="78105" cy="67310"/>
            </a:xfrm>
          </p:grpSpPr>
          <p:sp>
            <p:nvSpPr>
              <p:cNvPr id="454" name="object 87">
                <a:extLst>
                  <a:ext uri="{FF2B5EF4-FFF2-40B4-BE49-F238E27FC236}">
                    <a16:creationId xmlns:a16="http://schemas.microsoft.com/office/drawing/2014/main" id="{287E0005-F7CD-B69F-8FCE-DCE0DF9A82D4}"/>
                  </a:ext>
                </a:extLst>
              </p:cNvPr>
              <p:cNvSpPr/>
              <p:nvPr/>
            </p:nvSpPr>
            <p:spPr>
              <a:xfrm>
                <a:off x="15716610" y="5974363"/>
                <a:ext cx="66040" cy="54610"/>
              </a:xfrm>
              <a:custGeom>
                <a:avLst/>
                <a:gdLst/>
                <a:ahLst/>
                <a:cxnLst/>
                <a:rect l="l" t="t" r="r" b="b"/>
                <a:pathLst>
                  <a:path w="66040" h="54610">
                    <a:moveTo>
                      <a:pt x="0" y="0"/>
                    </a:moveTo>
                    <a:lnTo>
                      <a:pt x="65551" y="54584"/>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55" name="object 88">
                <a:extLst>
                  <a:ext uri="{FF2B5EF4-FFF2-40B4-BE49-F238E27FC236}">
                    <a16:creationId xmlns:a16="http://schemas.microsoft.com/office/drawing/2014/main" id="{C4B41A95-9B52-93CB-BFFA-D3B473615EAC}"/>
                  </a:ext>
                </a:extLst>
              </p:cNvPr>
              <p:cNvSpPr/>
              <p:nvPr/>
            </p:nvSpPr>
            <p:spPr>
              <a:xfrm>
                <a:off x="15716605" y="5974363"/>
                <a:ext cx="66040" cy="54610"/>
              </a:xfrm>
              <a:custGeom>
                <a:avLst/>
                <a:gdLst/>
                <a:ahLst/>
                <a:cxnLst/>
                <a:rect l="l" t="t" r="r" b="b"/>
                <a:pathLst>
                  <a:path w="66040" h="54610">
                    <a:moveTo>
                      <a:pt x="65551" y="0"/>
                    </a:moveTo>
                    <a:lnTo>
                      <a:pt x="0" y="54584"/>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grpSp>
        <p:grpSp>
          <p:nvGrpSpPr>
            <p:cNvPr id="426" name="object 89">
              <a:extLst>
                <a:ext uri="{FF2B5EF4-FFF2-40B4-BE49-F238E27FC236}">
                  <a16:creationId xmlns:a16="http://schemas.microsoft.com/office/drawing/2014/main" id="{BDCA6BF5-4556-D662-4471-AD937EA125E6}"/>
                </a:ext>
              </a:extLst>
            </p:cNvPr>
            <p:cNvGrpSpPr/>
            <p:nvPr/>
          </p:nvGrpSpPr>
          <p:grpSpPr>
            <a:xfrm>
              <a:off x="11821088" y="4801137"/>
              <a:ext cx="78105" cy="67310"/>
              <a:chOff x="16442188" y="5968096"/>
              <a:chExt cx="78105" cy="67310"/>
            </a:xfrm>
          </p:grpSpPr>
          <p:sp>
            <p:nvSpPr>
              <p:cNvPr id="452" name="object 90">
                <a:extLst>
                  <a:ext uri="{FF2B5EF4-FFF2-40B4-BE49-F238E27FC236}">
                    <a16:creationId xmlns:a16="http://schemas.microsoft.com/office/drawing/2014/main" id="{62E0741B-8C3C-2992-7DB9-A1582473AB1B}"/>
                  </a:ext>
                </a:extLst>
              </p:cNvPr>
              <p:cNvSpPr/>
              <p:nvPr/>
            </p:nvSpPr>
            <p:spPr>
              <a:xfrm>
                <a:off x="16448460" y="5974363"/>
                <a:ext cx="66040" cy="54610"/>
              </a:xfrm>
              <a:custGeom>
                <a:avLst/>
                <a:gdLst/>
                <a:ahLst/>
                <a:cxnLst/>
                <a:rect l="l" t="t" r="r" b="b"/>
                <a:pathLst>
                  <a:path w="66040" h="54610">
                    <a:moveTo>
                      <a:pt x="0" y="0"/>
                    </a:moveTo>
                    <a:lnTo>
                      <a:pt x="65551" y="54584"/>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53" name="object 91">
                <a:extLst>
                  <a:ext uri="{FF2B5EF4-FFF2-40B4-BE49-F238E27FC236}">
                    <a16:creationId xmlns:a16="http://schemas.microsoft.com/office/drawing/2014/main" id="{56D3364C-67AC-BB4A-D345-3B8C042118A8}"/>
                  </a:ext>
                </a:extLst>
              </p:cNvPr>
              <p:cNvSpPr/>
              <p:nvPr/>
            </p:nvSpPr>
            <p:spPr>
              <a:xfrm>
                <a:off x="16448455" y="5974363"/>
                <a:ext cx="66040" cy="54610"/>
              </a:xfrm>
              <a:custGeom>
                <a:avLst/>
                <a:gdLst/>
                <a:ahLst/>
                <a:cxnLst/>
                <a:rect l="l" t="t" r="r" b="b"/>
                <a:pathLst>
                  <a:path w="66040" h="54610">
                    <a:moveTo>
                      <a:pt x="65551" y="0"/>
                    </a:moveTo>
                    <a:lnTo>
                      <a:pt x="0" y="54584"/>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grpSp>
        <p:sp>
          <p:nvSpPr>
            <p:cNvPr id="427" name="object 171">
              <a:extLst>
                <a:ext uri="{FF2B5EF4-FFF2-40B4-BE49-F238E27FC236}">
                  <a16:creationId xmlns:a16="http://schemas.microsoft.com/office/drawing/2014/main" id="{44A7556E-9047-7819-CB82-F1BC1E26EA4B}"/>
                </a:ext>
              </a:extLst>
            </p:cNvPr>
            <p:cNvSpPr/>
            <p:nvPr/>
          </p:nvSpPr>
          <p:spPr>
            <a:xfrm>
              <a:off x="6928191" y="5233166"/>
              <a:ext cx="316230" cy="0"/>
            </a:xfrm>
            <a:custGeom>
              <a:avLst/>
              <a:gdLst/>
              <a:ahLst/>
              <a:cxnLst/>
              <a:rect l="l" t="t" r="r" b="b"/>
              <a:pathLst>
                <a:path w="316229">
                  <a:moveTo>
                    <a:pt x="0" y="0"/>
                  </a:moveTo>
                  <a:lnTo>
                    <a:pt x="315849" y="0"/>
                  </a:lnTo>
                </a:path>
              </a:pathLst>
            </a:custGeom>
            <a:ln w="18800">
              <a:solidFill>
                <a:srgbClr val="2F559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28" name="object 172">
              <a:extLst>
                <a:ext uri="{FF2B5EF4-FFF2-40B4-BE49-F238E27FC236}">
                  <a16:creationId xmlns:a16="http://schemas.microsoft.com/office/drawing/2014/main" id="{4F6B4F67-CB09-84E1-8FC4-29B1DA07F51E}"/>
                </a:ext>
              </a:extLst>
            </p:cNvPr>
            <p:cNvSpPr txBox="1"/>
            <p:nvPr/>
          </p:nvSpPr>
          <p:spPr>
            <a:xfrm>
              <a:off x="7278026" y="5139151"/>
              <a:ext cx="1573395" cy="171201"/>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sz="1000" b="0" i="0" u="none" strike="noStrike" kern="0" cap="none" spc="0" normalizeH="0" baseline="0" noProof="0" dirty="0">
                  <a:ln>
                    <a:noFill/>
                  </a:ln>
                  <a:solidFill>
                    <a:srgbClr val="231F20"/>
                  </a:solidFill>
                  <a:effectLst/>
                  <a:uLnTx/>
                  <a:uFillTx/>
                  <a:latin typeface="Arial"/>
                  <a:cs typeface="Arial"/>
                </a:rPr>
                <a:t>EC</a:t>
              </a:r>
              <a:r>
                <a:rPr kumimoji="0" sz="1000" b="0" i="0" u="none" strike="noStrike" kern="0" cap="none" spc="65" normalizeH="0" baseline="0" noProof="0" dirty="0">
                  <a:ln>
                    <a:noFill/>
                  </a:ln>
                  <a:solidFill>
                    <a:srgbClr val="231F20"/>
                  </a:solidFill>
                  <a:effectLst/>
                  <a:uLnTx/>
                  <a:uFillTx/>
                  <a:latin typeface="Arial"/>
                  <a:cs typeface="Arial"/>
                </a:rPr>
                <a:t> </a:t>
              </a:r>
              <a:r>
                <a:rPr kumimoji="0" sz="1000" b="0" i="0" u="none" strike="noStrike" kern="0" cap="none" spc="0" normalizeH="0" baseline="0" noProof="0" dirty="0">
                  <a:ln>
                    <a:noFill/>
                  </a:ln>
                  <a:solidFill>
                    <a:srgbClr val="231F20"/>
                  </a:solidFill>
                  <a:effectLst/>
                  <a:uLnTx/>
                  <a:uFillTx/>
                  <a:latin typeface="Arial"/>
                  <a:cs typeface="Arial"/>
                </a:rPr>
                <a:t>+</a:t>
              </a:r>
              <a:r>
                <a:rPr kumimoji="0" sz="1000" b="0" i="0" u="none" strike="noStrike" kern="0" cap="none" spc="60" normalizeH="0" baseline="0" noProof="0" dirty="0">
                  <a:ln>
                    <a:noFill/>
                  </a:ln>
                  <a:solidFill>
                    <a:srgbClr val="231F20"/>
                  </a:solidFill>
                  <a:effectLst/>
                  <a:uLnTx/>
                  <a:uFillTx/>
                  <a:latin typeface="Arial"/>
                  <a:cs typeface="Arial"/>
                </a:rPr>
                <a:t> </a:t>
              </a:r>
              <a:r>
                <a:rPr kumimoji="0" sz="1000" b="0" i="0" u="none" strike="noStrike" kern="0" cap="none" spc="0" normalizeH="0" baseline="0" noProof="0" dirty="0">
                  <a:ln>
                    <a:noFill/>
                  </a:ln>
                  <a:solidFill>
                    <a:srgbClr val="231F20"/>
                  </a:solidFill>
                  <a:effectLst/>
                  <a:uLnTx/>
                  <a:uFillTx/>
                  <a:latin typeface="Arial"/>
                  <a:cs typeface="Arial"/>
                </a:rPr>
                <a:t>FOLFIRI</a:t>
              </a:r>
              <a:r>
                <a:rPr kumimoji="0" sz="1000" b="0" i="0" u="none" strike="noStrike" kern="0" cap="none" spc="25" normalizeH="0" baseline="0" noProof="0" dirty="0">
                  <a:ln>
                    <a:noFill/>
                  </a:ln>
                  <a:solidFill>
                    <a:srgbClr val="231F20"/>
                  </a:solidFill>
                  <a:effectLst/>
                  <a:uLnTx/>
                  <a:uFillTx/>
                  <a:latin typeface="Arial"/>
                  <a:cs typeface="Arial"/>
                </a:rPr>
                <a:t> </a:t>
              </a:r>
              <a:r>
                <a:rPr kumimoji="0" sz="1000" b="0" i="0" u="none" strike="noStrike" kern="0" cap="none" spc="-10" normalizeH="0" baseline="0" noProof="0" dirty="0">
                  <a:ln>
                    <a:noFill/>
                  </a:ln>
                  <a:solidFill>
                    <a:srgbClr val="231F20"/>
                  </a:solidFill>
                  <a:effectLst/>
                  <a:uLnTx/>
                  <a:uFillTx/>
                  <a:latin typeface="Arial"/>
                  <a:cs typeface="Arial"/>
                </a:rPr>
                <a:t>(n=1</a:t>
              </a:r>
              <a:r>
                <a:rPr kumimoji="0" lang="en-GB" sz="1000" b="0" i="0" u="none" strike="noStrike" kern="0" cap="none" spc="-10" normalizeH="0" baseline="0" noProof="0" dirty="0">
                  <a:ln>
                    <a:noFill/>
                  </a:ln>
                  <a:solidFill>
                    <a:srgbClr val="231F20"/>
                  </a:solidFill>
                  <a:effectLst/>
                  <a:uLnTx/>
                  <a:uFillTx/>
                  <a:latin typeface="Arial"/>
                  <a:cs typeface="Arial"/>
                </a:rPr>
                <a:t>8</a:t>
              </a:r>
              <a:r>
                <a:rPr kumimoji="0" sz="1000" b="0" i="0" u="none" strike="noStrike" kern="0" cap="none" spc="-10" normalizeH="0" baseline="0" noProof="0" dirty="0">
                  <a:ln>
                    <a:noFill/>
                  </a:ln>
                  <a:solidFill>
                    <a:srgbClr val="231F20"/>
                  </a:solidFill>
                  <a:effectLst/>
                  <a:uLnTx/>
                  <a:uFillTx/>
                  <a:latin typeface="Arial"/>
                  <a:cs typeface="Arial"/>
                </a:rPr>
                <a:t>)</a:t>
              </a:r>
              <a:endParaRPr kumimoji="0" sz="1000" b="0" i="0" u="none" strike="noStrike" kern="0" cap="none" spc="0" normalizeH="0" baseline="0" noProof="0" dirty="0">
                <a:ln>
                  <a:noFill/>
                </a:ln>
                <a:solidFill>
                  <a:prstClr val="black"/>
                </a:solidFill>
                <a:effectLst/>
                <a:uLnTx/>
                <a:uFillTx/>
                <a:latin typeface="Arial"/>
                <a:cs typeface="Arial"/>
              </a:endParaRPr>
            </a:p>
          </p:txBody>
        </p:sp>
        <p:sp>
          <p:nvSpPr>
            <p:cNvPr id="429" name="object 174">
              <a:extLst>
                <a:ext uri="{FF2B5EF4-FFF2-40B4-BE49-F238E27FC236}">
                  <a16:creationId xmlns:a16="http://schemas.microsoft.com/office/drawing/2014/main" id="{58AA2CC8-DCDD-0164-C187-84529C9778A9}"/>
                </a:ext>
              </a:extLst>
            </p:cNvPr>
            <p:cNvSpPr/>
            <p:nvPr/>
          </p:nvSpPr>
          <p:spPr>
            <a:xfrm>
              <a:off x="6869283" y="5372290"/>
              <a:ext cx="5073650" cy="0"/>
            </a:xfrm>
            <a:custGeom>
              <a:avLst/>
              <a:gdLst/>
              <a:ahLst/>
              <a:cxnLst/>
              <a:rect l="l" t="t" r="r" b="b"/>
              <a:pathLst>
                <a:path w="5073650">
                  <a:moveTo>
                    <a:pt x="0" y="0"/>
                  </a:moveTo>
                  <a:lnTo>
                    <a:pt x="5073653"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30" name="object 175">
              <a:extLst>
                <a:ext uri="{FF2B5EF4-FFF2-40B4-BE49-F238E27FC236}">
                  <a16:creationId xmlns:a16="http://schemas.microsoft.com/office/drawing/2014/main" id="{59C5AEB9-5CA1-7BAC-0D0C-8FCFC88A1154}"/>
                </a:ext>
              </a:extLst>
            </p:cNvPr>
            <p:cNvSpPr/>
            <p:nvPr/>
          </p:nvSpPr>
          <p:spPr>
            <a:xfrm>
              <a:off x="6952006" y="5372290"/>
              <a:ext cx="0" cy="33020"/>
            </a:xfrm>
            <a:custGeom>
              <a:avLst/>
              <a:gdLst/>
              <a:ahLst/>
              <a:cxnLst/>
              <a:rect l="l" t="t" r="r" b="b"/>
              <a:pathLst>
                <a:path h="33020">
                  <a:moveTo>
                    <a:pt x="0" y="0"/>
                  </a:moveTo>
                  <a:lnTo>
                    <a:pt x="0" y="32587"/>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31" name="object 177">
              <a:extLst>
                <a:ext uri="{FF2B5EF4-FFF2-40B4-BE49-F238E27FC236}">
                  <a16:creationId xmlns:a16="http://schemas.microsoft.com/office/drawing/2014/main" id="{9BAAB0E9-4F11-54E8-741A-7011F3B04417}"/>
                </a:ext>
              </a:extLst>
            </p:cNvPr>
            <p:cNvSpPr/>
            <p:nvPr/>
          </p:nvSpPr>
          <p:spPr>
            <a:xfrm>
              <a:off x="8437013" y="5372290"/>
              <a:ext cx="0" cy="33020"/>
            </a:xfrm>
            <a:custGeom>
              <a:avLst/>
              <a:gdLst/>
              <a:ahLst/>
              <a:cxnLst/>
              <a:rect l="l" t="t" r="r" b="b"/>
              <a:pathLst>
                <a:path h="33020">
                  <a:moveTo>
                    <a:pt x="0" y="0"/>
                  </a:moveTo>
                  <a:lnTo>
                    <a:pt x="0" y="32587"/>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32" name="object 179">
              <a:extLst>
                <a:ext uri="{FF2B5EF4-FFF2-40B4-BE49-F238E27FC236}">
                  <a16:creationId xmlns:a16="http://schemas.microsoft.com/office/drawing/2014/main" id="{8F982FFC-8B0E-04F1-D427-34672D1E6F89}"/>
                </a:ext>
              </a:extLst>
            </p:cNvPr>
            <p:cNvSpPr/>
            <p:nvPr/>
          </p:nvSpPr>
          <p:spPr>
            <a:xfrm>
              <a:off x="9922020" y="5372290"/>
              <a:ext cx="0" cy="33020"/>
            </a:xfrm>
            <a:custGeom>
              <a:avLst/>
              <a:gdLst/>
              <a:ahLst/>
              <a:cxnLst/>
              <a:rect l="l" t="t" r="r" b="b"/>
              <a:pathLst>
                <a:path h="33020">
                  <a:moveTo>
                    <a:pt x="0" y="0"/>
                  </a:moveTo>
                  <a:lnTo>
                    <a:pt x="0" y="32587"/>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33" name="object 181">
              <a:extLst>
                <a:ext uri="{FF2B5EF4-FFF2-40B4-BE49-F238E27FC236}">
                  <a16:creationId xmlns:a16="http://schemas.microsoft.com/office/drawing/2014/main" id="{587A31A0-F37B-0B65-F045-6317A121993D}"/>
                </a:ext>
              </a:extLst>
            </p:cNvPr>
            <p:cNvSpPr/>
            <p:nvPr/>
          </p:nvSpPr>
          <p:spPr>
            <a:xfrm>
              <a:off x="11407027" y="5372290"/>
              <a:ext cx="0" cy="33020"/>
            </a:xfrm>
            <a:custGeom>
              <a:avLst/>
              <a:gdLst/>
              <a:ahLst/>
              <a:cxnLst/>
              <a:rect l="l" t="t" r="r" b="b"/>
              <a:pathLst>
                <a:path h="33020">
                  <a:moveTo>
                    <a:pt x="0" y="0"/>
                  </a:moveTo>
                  <a:lnTo>
                    <a:pt x="0" y="32587"/>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34" name="object 182">
              <a:extLst>
                <a:ext uri="{FF2B5EF4-FFF2-40B4-BE49-F238E27FC236}">
                  <a16:creationId xmlns:a16="http://schemas.microsoft.com/office/drawing/2014/main" id="{88A05484-6024-D002-714C-D4748B23931B}"/>
                </a:ext>
              </a:extLst>
            </p:cNvPr>
            <p:cNvSpPr/>
            <p:nvPr/>
          </p:nvSpPr>
          <p:spPr>
            <a:xfrm>
              <a:off x="6874296" y="3710319"/>
              <a:ext cx="0" cy="1662430"/>
            </a:xfrm>
            <a:custGeom>
              <a:avLst/>
              <a:gdLst/>
              <a:ahLst/>
              <a:cxnLst/>
              <a:rect l="l" t="t" r="r" b="b"/>
              <a:pathLst>
                <a:path h="1662429">
                  <a:moveTo>
                    <a:pt x="0" y="1661972"/>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35" name="object 183">
              <a:extLst>
                <a:ext uri="{FF2B5EF4-FFF2-40B4-BE49-F238E27FC236}">
                  <a16:creationId xmlns:a16="http://schemas.microsoft.com/office/drawing/2014/main" id="{2FCC3EF4-2092-0810-6C20-632157AA5EA2}"/>
                </a:ext>
              </a:extLst>
            </p:cNvPr>
            <p:cNvSpPr/>
            <p:nvPr/>
          </p:nvSpPr>
          <p:spPr>
            <a:xfrm>
              <a:off x="6831683" y="5304608"/>
              <a:ext cx="38100" cy="0"/>
            </a:xfrm>
            <a:custGeom>
              <a:avLst/>
              <a:gdLst/>
              <a:ahLst/>
              <a:cxnLst/>
              <a:rect l="l" t="t" r="r" b="b"/>
              <a:pathLst>
                <a:path w="38100">
                  <a:moveTo>
                    <a:pt x="37601"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36" name="object 184">
              <a:extLst>
                <a:ext uri="{FF2B5EF4-FFF2-40B4-BE49-F238E27FC236}">
                  <a16:creationId xmlns:a16="http://schemas.microsoft.com/office/drawing/2014/main" id="{080CA2EB-3E65-DE84-73B3-67047B7850D3}"/>
                </a:ext>
              </a:extLst>
            </p:cNvPr>
            <p:cNvSpPr/>
            <p:nvPr/>
          </p:nvSpPr>
          <p:spPr>
            <a:xfrm>
              <a:off x="6831683" y="5151697"/>
              <a:ext cx="38100" cy="0"/>
            </a:xfrm>
            <a:custGeom>
              <a:avLst/>
              <a:gdLst/>
              <a:ahLst/>
              <a:cxnLst/>
              <a:rect l="l" t="t" r="r" b="b"/>
              <a:pathLst>
                <a:path w="38100">
                  <a:moveTo>
                    <a:pt x="37601"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37" name="object 185">
              <a:extLst>
                <a:ext uri="{FF2B5EF4-FFF2-40B4-BE49-F238E27FC236}">
                  <a16:creationId xmlns:a16="http://schemas.microsoft.com/office/drawing/2014/main" id="{74F0C49C-1472-A899-6451-69B83C8FE90F}"/>
                </a:ext>
              </a:extLst>
            </p:cNvPr>
            <p:cNvSpPr/>
            <p:nvPr/>
          </p:nvSpPr>
          <p:spPr>
            <a:xfrm>
              <a:off x="6831683" y="4998785"/>
              <a:ext cx="38100" cy="0"/>
            </a:xfrm>
            <a:custGeom>
              <a:avLst/>
              <a:gdLst/>
              <a:ahLst/>
              <a:cxnLst/>
              <a:rect l="l" t="t" r="r" b="b"/>
              <a:pathLst>
                <a:path w="38100">
                  <a:moveTo>
                    <a:pt x="37601"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38" name="object 186">
              <a:extLst>
                <a:ext uri="{FF2B5EF4-FFF2-40B4-BE49-F238E27FC236}">
                  <a16:creationId xmlns:a16="http://schemas.microsoft.com/office/drawing/2014/main" id="{FFBFD53A-0136-F029-C1D9-6ED50DA8149E}"/>
                </a:ext>
              </a:extLst>
            </p:cNvPr>
            <p:cNvSpPr/>
            <p:nvPr/>
          </p:nvSpPr>
          <p:spPr>
            <a:xfrm>
              <a:off x="6831683" y="4845874"/>
              <a:ext cx="38100" cy="0"/>
            </a:xfrm>
            <a:custGeom>
              <a:avLst/>
              <a:gdLst/>
              <a:ahLst/>
              <a:cxnLst/>
              <a:rect l="l" t="t" r="r" b="b"/>
              <a:pathLst>
                <a:path w="38100">
                  <a:moveTo>
                    <a:pt x="37601"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39" name="object 187">
              <a:extLst>
                <a:ext uri="{FF2B5EF4-FFF2-40B4-BE49-F238E27FC236}">
                  <a16:creationId xmlns:a16="http://schemas.microsoft.com/office/drawing/2014/main" id="{7575A15E-3746-A60E-380E-A7C08E6210ED}"/>
                </a:ext>
              </a:extLst>
            </p:cNvPr>
            <p:cNvSpPr/>
            <p:nvPr/>
          </p:nvSpPr>
          <p:spPr>
            <a:xfrm>
              <a:off x="6831683" y="4692962"/>
              <a:ext cx="38100" cy="0"/>
            </a:xfrm>
            <a:custGeom>
              <a:avLst/>
              <a:gdLst/>
              <a:ahLst/>
              <a:cxnLst/>
              <a:rect l="l" t="t" r="r" b="b"/>
              <a:pathLst>
                <a:path w="38100">
                  <a:moveTo>
                    <a:pt x="37601"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40" name="object 188">
              <a:extLst>
                <a:ext uri="{FF2B5EF4-FFF2-40B4-BE49-F238E27FC236}">
                  <a16:creationId xmlns:a16="http://schemas.microsoft.com/office/drawing/2014/main" id="{C23B1716-D818-2D85-E374-2B1383C290A2}"/>
                </a:ext>
              </a:extLst>
            </p:cNvPr>
            <p:cNvSpPr/>
            <p:nvPr/>
          </p:nvSpPr>
          <p:spPr>
            <a:xfrm>
              <a:off x="6831683" y="4540051"/>
              <a:ext cx="38100" cy="0"/>
            </a:xfrm>
            <a:custGeom>
              <a:avLst/>
              <a:gdLst/>
              <a:ahLst/>
              <a:cxnLst/>
              <a:rect l="l" t="t" r="r" b="b"/>
              <a:pathLst>
                <a:path w="38100">
                  <a:moveTo>
                    <a:pt x="37601"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41" name="object 189">
              <a:extLst>
                <a:ext uri="{FF2B5EF4-FFF2-40B4-BE49-F238E27FC236}">
                  <a16:creationId xmlns:a16="http://schemas.microsoft.com/office/drawing/2014/main" id="{778376E5-6FF5-BE93-6E8E-41655C0F9104}"/>
                </a:ext>
              </a:extLst>
            </p:cNvPr>
            <p:cNvSpPr/>
            <p:nvPr/>
          </p:nvSpPr>
          <p:spPr>
            <a:xfrm>
              <a:off x="6831683" y="4387139"/>
              <a:ext cx="38100" cy="0"/>
            </a:xfrm>
            <a:custGeom>
              <a:avLst/>
              <a:gdLst/>
              <a:ahLst/>
              <a:cxnLst/>
              <a:rect l="l" t="t" r="r" b="b"/>
              <a:pathLst>
                <a:path w="38100">
                  <a:moveTo>
                    <a:pt x="37601"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42" name="object 190">
              <a:extLst>
                <a:ext uri="{FF2B5EF4-FFF2-40B4-BE49-F238E27FC236}">
                  <a16:creationId xmlns:a16="http://schemas.microsoft.com/office/drawing/2014/main" id="{2B209F57-C02E-41C3-BD64-F74E34EA331A}"/>
                </a:ext>
              </a:extLst>
            </p:cNvPr>
            <p:cNvSpPr/>
            <p:nvPr/>
          </p:nvSpPr>
          <p:spPr>
            <a:xfrm>
              <a:off x="6831683" y="4234228"/>
              <a:ext cx="38100" cy="0"/>
            </a:xfrm>
            <a:custGeom>
              <a:avLst/>
              <a:gdLst/>
              <a:ahLst/>
              <a:cxnLst/>
              <a:rect l="l" t="t" r="r" b="b"/>
              <a:pathLst>
                <a:path w="38100">
                  <a:moveTo>
                    <a:pt x="37601"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43" name="object 191">
              <a:extLst>
                <a:ext uri="{FF2B5EF4-FFF2-40B4-BE49-F238E27FC236}">
                  <a16:creationId xmlns:a16="http://schemas.microsoft.com/office/drawing/2014/main" id="{28638A87-4F96-9961-3B35-40C8DE480524}"/>
                </a:ext>
              </a:extLst>
            </p:cNvPr>
            <p:cNvSpPr/>
            <p:nvPr/>
          </p:nvSpPr>
          <p:spPr>
            <a:xfrm>
              <a:off x="6831683" y="4081316"/>
              <a:ext cx="38100" cy="0"/>
            </a:xfrm>
            <a:custGeom>
              <a:avLst/>
              <a:gdLst/>
              <a:ahLst/>
              <a:cxnLst/>
              <a:rect l="l" t="t" r="r" b="b"/>
              <a:pathLst>
                <a:path w="38100">
                  <a:moveTo>
                    <a:pt x="37601"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44" name="object 192">
              <a:extLst>
                <a:ext uri="{FF2B5EF4-FFF2-40B4-BE49-F238E27FC236}">
                  <a16:creationId xmlns:a16="http://schemas.microsoft.com/office/drawing/2014/main" id="{80EF1493-FDDB-3A22-FE4F-F92ABAC1B838}"/>
                </a:ext>
              </a:extLst>
            </p:cNvPr>
            <p:cNvSpPr/>
            <p:nvPr/>
          </p:nvSpPr>
          <p:spPr>
            <a:xfrm>
              <a:off x="6831683" y="3928405"/>
              <a:ext cx="38100" cy="0"/>
            </a:xfrm>
            <a:custGeom>
              <a:avLst/>
              <a:gdLst/>
              <a:ahLst/>
              <a:cxnLst/>
              <a:rect l="l" t="t" r="r" b="b"/>
              <a:pathLst>
                <a:path w="38100">
                  <a:moveTo>
                    <a:pt x="37601"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45" name="object 193">
              <a:extLst>
                <a:ext uri="{FF2B5EF4-FFF2-40B4-BE49-F238E27FC236}">
                  <a16:creationId xmlns:a16="http://schemas.microsoft.com/office/drawing/2014/main" id="{51CEC9C3-0A3D-C221-5F57-223FBA1CD957}"/>
                </a:ext>
              </a:extLst>
            </p:cNvPr>
            <p:cNvSpPr/>
            <p:nvPr/>
          </p:nvSpPr>
          <p:spPr>
            <a:xfrm>
              <a:off x="6831683" y="3775493"/>
              <a:ext cx="38100" cy="0"/>
            </a:xfrm>
            <a:custGeom>
              <a:avLst/>
              <a:gdLst/>
              <a:ahLst/>
              <a:cxnLst/>
              <a:rect l="l" t="t" r="r" b="b"/>
              <a:pathLst>
                <a:path w="38100">
                  <a:moveTo>
                    <a:pt x="37601" y="0"/>
                  </a:moveTo>
                  <a:lnTo>
                    <a:pt x="0" y="0"/>
                  </a:lnTo>
                </a:path>
              </a:pathLst>
            </a:custGeom>
            <a:ln w="8197">
              <a:solidFill>
                <a:srgbClr val="B1B3B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46" name="object 194">
              <a:extLst>
                <a:ext uri="{FF2B5EF4-FFF2-40B4-BE49-F238E27FC236}">
                  <a16:creationId xmlns:a16="http://schemas.microsoft.com/office/drawing/2014/main" id="{2FD68EBF-455C-E7B3-FEB8-87D64BDBE1E1}"/>
                </a:ext>
              </a:extLst>
            </p:cNvPr>
            <p:cNvSpPr/>
            <p:nvPr/>
          </p:nvSpPr>
          <p:spPr>
            <a:xfrm>
              <a:off x="6863016" y="4538797"/>
              <a:ext cx="4988560" cy="0"/>
            </a:xfrm>
            <a:custGeom>
              <a:avLst/>
              <a:gdLst/>
              <a:ahLst/>
              <a:cxnLst/>
              <a:rect l="l" t="t" r="r" b="b"/>
              <a:pathLst>
                <a:path w="4988559">
                  <a:moveTo>
                    <a:pt x="0" y="0"/>
                  </a:moveTo>
                  <a:lnTo>
                    <a:pt x="4988561" y="0"/>
                  </a:lnTo>
                </a:path>
              </a:pathLst>
            </a:custGeom>
            <a:ln w="9400">
              <a:solidFill>
                <a:srgbClr val="B0ACAC"/>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47" name="object 195">
              <a:extLst>
                <a:ext uri="{FF2B5EF4-FFF2-40B4-BE49-F238E27FC236}">
                  <a16:creationId xmlns:a16="http://schemas.microsoft.com/office/drawing/2014/main" id="{36A6DCB7-D79C-B95D-8951-649BC4E5364F}"/>
                </a:ext>
              </a:extLst>
            </p:cNvPr>
            <p:cNvSpPr/>
            <p:nvPr/>
          </p:nvSpPr>
          <p:spPr>
            <a:xfrm>
              <a:off x="7089877" y="5231914"/>
              <a:ext cx="2540" cy="2540"/>
            </a:xfrm>
            <a:custGeom>
              <a:avLst/>
              <a:gdLst/>
              <a:ahLst/>
              <a:cxnLst/>
              <a:rect l="l" t="t" r="r" b="b"/>
              <a:pathLst>
                <a:path w="2540" h="2539">
                  <a:moveTo>
                    <a:pt x="0" y="2506"/>
                  </a:moveTo>
                  <a:lnTo>
                    <a:pt x="2519" y="0"/>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48" name="object 196">
              <a:extLst>
                <a:ext uri="{FF2B5EF4-FFF2-40B4-BE49-F238E27FC236}">
                  <a16:creationId xmlns:a16="http://schemas.microsoft.com/office/drawing/2014/main" id="{9C131210-5DAA-8999-89EB-4ACD4ACF8F98}"/>
                </a:ext>
              </a:extLst>
            </p:cNvPr>
            <p:cNvSpPr/>
            <p:nvPr/>
          </p:nvSpPr>
          <p:spPr>
            <a:xfrm>
              <a:off x="7057288" y="5204338"/>
              <a:ext cx="65405" cy="55244"/>
            </a:xfrm>
            <a:custGeom>
              <a:avLst/>
              <a:gdLst/>
              <a:ahLst/>
              <a:cxnLst/>
              <a:rect l="l" t="t" r="r" b="b"/>
              <a:pathLst>
                <a:path w="65404" h="55245">
                  <a:moveTo>
                    <a:pt x="0" y="0"/>
                  </a:moveTo>
                  <a:lnTo>
                    <a:pt x="65175" y="55148"/>
                  </a:lnTo>
                </a:path>
              </a:pathLst>
            </a:custGeom>
            <a:ln w="12533">
              <a:solidFill>
                <a:srgbClr val="3A54A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49" name="object 197">
              <a:extLst>
                <a:ext uri="{FF2B5EF4-FFF2-40B4-BE49-F238E27FC236}">
                  <a16:creationId xmlns:a16="http://schemas.microsoft.com/office/drawing/2014/main" id="{669F2F84-E0BE-F8BB-0F6B-92EA1AC5E24B}"/>
                </a:ext>
              </a:extLst>
            </p:cNvPr>
            <p:cNvSpPr/>
            <p:nvPr/>
          </p:nvSpPr>
          <p:spPr>
            <a:xfrm>
              <a:off x="7057288" y="5204338"/>
              <a:ext cx="65405" cy="55244"/>
            </a:xfrm>
            <a:custGeom>
              <a:avLst/>
              <a:gdLst/>
              <a:ahLst/>
              <a:cxnLst/>
              <a:rect l="l" t="t" r="r" b="b"/>
              <a:pathLst>
                <a:path w="65404" h="55245">
                  <a:moveTo>
                    <a:pt x="65175" y="0"/>
                  </a:moveTo>
                  <a:lnTo>
                    <a:pt x="0" y="55148"/>
                  </a:lnTo>
                </a:path>
              </a:pathLst>
            </a:custGeom>
            <a:ln w="12533">
              <a:solidFill>
                <a:srgbClr val="2F559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panose="020B0604020202020204"/>
              </a:endParaRPr>
            </a:p>
          </p:txBody>
        </p:sp>
        <p:sp>
          <p:nvSpPr>
            <p:cNvPr id="450" name="TextBox 449">
              <a:extLst>
                <a:ext uri="{FF2B5EF4-FFF2-40B4-BE49-F238E27FC236}">
                  <a16:creationId xmlns:a16="http://schemas.microsoft.com/office/drawing/2014/main" id="{E5A2C9A1-6E21-8870-9E01-E3A57F6EE2A4}"/>
                </a:ext>
              </a:extLst>
            </p:cNvPr>
            <p:cNvSpPr txBox="1"/>
            <p:nvPr/>
          </p:nvSpPr>
          <p:spPr>
            <a:xfrm>
              <a:off x="11186639" y="5380942"/>
              <a:ext cx="431529"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solidFill>
                    <a:srgbClr val="000000"/>
                  </a:solidFill>
                  <a:effectLst/>
                  <a:uLnTx/>
                  <a:uFillTx/>
                  <a:latin typeface="Arial"/>
                  <a:cs typeface="Arial"/>
                  <a:sym typeface="Arial"/>
                  <a:rtl val="0"/>
                </a:rPr>
                <a:t>15.0</a:t>
              </a:r>
            </a:p>
          </p:txBody>
        </p:sp>
        <p:sp>
          <p:nvSpPr>
            <p:cNvPr id="451" name="TextBox 450">
              <a:extLst>
                <a:ext uri="{FF2B5EF4-FFF2-40B4-BE49-F238E27FC236}">
                  <a16:creationId xmlns:a16="http://schemas.microsoft.com/office/drawing/2014/main" id="{66656875-6F2C-522D-FF26-6263AD2E2568}"/>
                </a:ext>
              </a:extLst>
            </p:cNvPr>
            <p:cNvSpPr txBox="1"/>
            <p:nvPr/>
          </p:nvSpPr>
          <p:spPr>
            <a:xfrm>
              <a:off x="9792753" y="4099401"/>
              <a:ext cx="1780681" cy="164197"/>
            </a:xfrm>
            <a:prstGeom prst="rect">
              <a:avLst/>
            </a:prstGeom>
            <a:noFill/>
          </p:spPr>
          <p:txBody>
            <a:bodyPr wrap="square" lIns="0" tIns="0" rIns="0" bIns="0" rtlCol="0" anchor="ctr">
              <a:noAutofit/>
            </a:bodyPr>
            <a:lstStyle>
              <a:defPPr>
                <a:defRPr lang="en-US"/>
              </a:defPPr>
              <a:lvl1pPr algn="r">
                <a:lnSpc>
                  <a:spcPct val="85000"/>
                </a:lnSpc>
                <a:defRPr sz="800">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mPFS: 12.6 (6.9, NE)</a:t>
              </a:r>
            </a:p>
          </p:txBody>
        </p:sp>
      </p:grpSp>
      <p:sp>
        <p:nvSpPr>
          <p:cNvPr id="598" name="Text Placeholder 4">
            <a:extLst>
              <a:ext uri="{FF2B5EF4-FFF2-40B4-BE49-F238E27FC236}">
                <a16:creationId xmlns:a16="http://schemas.microsoft.com/office/drawing/2014/main" id="{13B1F911-C28B-81D5-A167-5FF42DE2D60B}"/>
              </a:ext>
            </a:extLst>
          </p:cNvPr>
          <p:cNvSpPr txBox="1">
            <a:spLocks/>
          </p:cNvSpPr>
          <p:nvPr/>
        </p:nvSpPr>
        <p:spPr>
          <a:xfrm>
            <a:off x="10667084" y="6575707"/>
            <a:ext cx="1577529" cy="180087"/>
          </a:xfrm>
          <a:prstGeom prst="rect">
            <a:avLst/>
          </a:prstGeom>
        </p:spPr>
        <p:txBody>
          <a:bodyPr vert="horz" lIns="0" tIns="0" rIns="0" bIns="0" rtlCol="0" anchor="b" anchorCtr="0">
            <a:noAutofit/>
          </a:bodyPr>
          <a:lstStyle>
            <a:lvl1pPr marL="0" indent="0" algn="l" defTabSz="914354" rtl="0" eaLnBrk="1" latinLnBrk="0" hangingPunct="1">
              <a:lnSpc>
                <a:spcPct val="100000"/>
              </a:lnSpc>
              <a:spcBef>
                <a:spcPts val="0"/>
              </a:spcBef>
              <a:spcAft>
                <a:spcPts val="0"/>
              </a:spcAft>
              <a:buFontTx/>
              <a:buNone/>
              <a:defRPr sz="1000" kern="1200">
                <a:solidFill>
                  <a:srgbClr val="002557"/>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900" kern="1200">
                <a:solidFill>
                  <a:srgbClr val="002557"/>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900" kern="1200">
                <a:solidFill>
                  <a:srgbClr val="002557"/>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900" kern="1200">
                <a:solidFill>
                  <a:srgbClr val="002557"/>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900" kern="1200">
                <a:solidFill>
                  <a:srgbClr val="002557"/>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557"/>
                </a:solidFill>
                <a:effectLst/>
                <a:uLnTx/>
                <a:uFillTx/>
                <a:latin typeface="Arial"/>
                <a:ea typeface="+mn-ea"/>
                <a:cs typeface="Times New Roman" pitchFamily="18" charset="0"/>
              </a:rPr>
              <a:t>Scott Kopetz, MD, PhD </a:t>
            </a:r>
          </a:p>
        </p:txBody>
      </p:sp>
      <p:sp>
        <p:nvSpPr>
          <p:cNvPr id="2" name="TextBox 1">
            <a:extLst>
              <a:ext uri="{FF2B5EF4-FFF2-40B4-BE49-F238E27FC236}">
                <a16:creationId xmlns:a16="http://schemas.microsoft.com/office/drawing/2014/main" id="{C6FFADAA-9322-AE2A-7F3C-4C209D8349B9}"/>
              </a:ext>
            </a:extLst>
          </p:cNvPr>
          <p:cNvSpPr txBox="1"/>
          <p:nvPr/>
        </p:nvSpPr>
        <p:spPr>
          <a:xfrm>
            <a:off x="131521" y="6601905"/>
            <a:ext cx="4803559" cy="307777"/>
          </a:xfrm>
          <a:prstGeom prst="rect">
            <a:avLst/>
          </a:prstGeom>
          <a:noFill/>
        </p:spPr>
        <p:txBody>
          <a:bodyPr wrap="none" rtlCol="0">
            <a:spAutoFit/>
          </a:bodyPr>
          <a:lstStyle/>
          <a:p>
            <a:r>
              <a:rPr lang="en-US" sz="1400" b="0" i="0" dirty="0" err="1">
                <a:solidFill>
                  <a:srgbClr val="1D1C1D"/>
                </a:solidFill>
                <a:effectLst/>
                <a:latin typeface="Calibri" panose="020F0502020204030204" pitchFamily="34" charset="0"/>
                <a:cs typeface="Calibri" panose="020F0502020204030204" pitchFamily="34" charset="0"/>
              </a:rPr>
              <a:t>Kopetz</a:t>
            </a:r>
            <a:r>
              <a:rPr lang="en-US" sz="1400" b="0" i="0" dirty="0">
                <a:solidFill>
                  <a:srgbClr val="1D1C1D"/>
                </a:solidFill>
                <a:effectLst/>
                <a:latin typeface="Calibri" panose="020F0502020204030204" pitchFamily="34" charset="0"/>
                <a:cs typeface="Calibri" panose="020F0502020204030204" pitchFamily="34" charset="0"/>
              </a:rPr>
              <a:t> S et al. 2023 ASCO GI Cancers Symposium; Abstract 119.</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6504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159B0-2203-AD4C-B535-BB17538353A6}"/>
              </a:ext>
            </a:extLst>
          </p:cNvPr>
          <p:cNvSpPr>
            <a:spLocks noGrp="1"/>
          </p:cNvSpPr>
          <p:nvPr>
            <p:ph type="title"/>
          </p:nvPr>
        </p:nvSpPr>
        <p:spPr>
          <a:xfrm>
            <a:off x="451338" y="345735"/>
            <a:ext cx="11094720" cy="853440"/>
          </a:xfrm>
        </p:spPr>
        <p:txBody>
          <a:bodyPr/>
          <a:lstStyle/>
          <a:p>
            <a:r>
              <a:rPr lang="en-US" dirty="0">
                <a:solidFill>
                  <a:srgbClr val="0070C0"/>
                </a:solidFill>
                <a:latin typeface="Arial" panose="020B0604020202020204" pitchFamily="34" charset="0"/>
                <a:cs typeface="Arial" panose="020B0604020202020204" pitchFamily="34" charset="0"/>
              </a:rPr>
              <a:t>What is next for BRAF MT mCRC?</a:t>
            </a:r>
          </a:p>
        </p:txBody>
      </p:sp>
      <p:sp>
        <p:nvSpPr>
          <p:cNvPr id="3" name="Rectangle 2">
            <a:extLst>
              <a:ext uri="{FF2B5EF4-FFF2-40B4-BE49-F238E27FC236}">
                <a16:creationId xmlns:a16="http://schemas.microsoft.com/office/drawing/2014/main" id="{9FA6C056-4D48-1747-9371-DD359DC13427}"/>
              </a:ext>
            </a:extLst>
          </p:cNvPr>
          <p:cNvSpPr/>
          <p:nvPr/>
        </p:nvSpPr>
        <p:spPr>
          <a:xfrm>
            <a:off x="6565092" y="2313092"/>
            <a:ext cx="2162908" cy="853440"/>
          </a:xfrm>
          <a:prstGeom prst="rect">
            <a:avLst/>
          </a:prstGeom>
          <a:solidFill>
            <a:srgbClr val="0076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BEACON</a:t>
            </a:r>
          </a:p>
          <a:p>
            <a:pPr algn="ctr"/>
            <a:r>
              <a:rPr lang="en-US" dirty="0">
                <a:latin typeface="Arial" panose="020B0604020202020204" pitchFamily="34" charset="0"/>
                <a:cs typeface="Arial" panose="020B0604020202020204" pitchFamily="34" charset="0"/>
              </a:rPr>
              <a:t>Phase III</a:t>
            </a:r>
          </a:p>
        </p:txBody>
      </p:sp>
      <p:sp>
        <p:nvSpPr>
          <p:cNvPr id="4" name="TextBox 3">
            <a:extLst>
              <a:ext uri="{FF2B5EF4-FFF2-40B4-BE49-F238E27FC236}">
                <a16:creationId xmlns:a16="http://schemas.microsoft.com/office/drawing/2014/main" id="{B15B7746-7213-4FC1-FA9D-7D6C155B5137}"/>
              </a:ext>
            </a:extLst>
          </p:cNvPr>
          <p:cNvSpPr txBox="1"/>
          <p:nvPr/>
        </p:nvSpPr>
        <p:spPr>
          <a:xfrm>
            <a:off x="609600" y="1408070"/>
            <a:ext cx="147989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Neoadjuvant</a:t>
            </a:r>
          </a:p>
        </p:txBody>
      </p:sp>
      <p:sp>
        <p:nvSpPr>
          <p:cNvPr id="5" name="TextBox 4">
            <a:extLst>
              <a:ext uri="{FF2B5EF4-FFF2-40B4-BE49-F238E27FC236}">
                <a16:creationId xmlns:a16="http://schemas.microsoft.com/office/drawing/2014/main" id="{6A856531-735A-BABC-92C9-F9FCB320D295}"/>
              </a:ext>
            </a:extLst>
          </p:cNvPr>
          <p:cNvSpPr txBox="1"/>
          <p:nvPr/>
        </p:nvSpPr>
        <p:spPr>
          <a:xfrm>
            <a:off x="2496504" y="1425655"/>
            <a:ext cx="108234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Adjuvant</a:t>
            </a:r>
          </a:p>
        </p:txBody>
      </p:sp>
      <p:sp>
        <p:nvSpPr>
          <p:cNvPr id="6" name="TextBox 5">
            <a:extLst>
              <a:ext uri="{FF2B5EF4-FFF2-40B4-BE49-F238E27FC236}">
                <a16:creationId xmlns:a16="http://schemas.microsoft.com/office/drawing/2014/main" id="{D8F931A1-082F-7AE4-2AE3-7EBBE7E7F59D}"/>
              </a:ext>
            </a:extLst>
          </p:cNvPr>
          <p:cNvSpPr txBox="1"/>
          <p:nvPr/>
        </p:nvSpPr>
        <p:spPr>
          <a:xfrm>
            <a:off x="4360981" y="1425655"/>
            <a:ext cx="105670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First line</a:t>
            </a:r>
          </a:p>
        </p:txBody>
      </p:sp>
      <p:sp>
        <p:nvSpPr>
          <p:cNvPr id="7" name="TextBox 6">
            <a:extLst>
              <a:ext uri="{FF2B5EF4-FFF2-40B4-BE49-F238E27FC236}">
                <a16:creationId xmlns:a16="http://schemas.microsoft.com/office/drawing/2014/main" id="{ADB9F04C-9649-35BF-E5C1-12C03B9B9A15}"/>
              </a:ext>
            </a:extLst>
          </p:cNvPr>
          <p:cNvSpPr txBox="1"/>
          <p:nvPr/>
        </p:nvSpPr>
        <p:spPr>
          <a:xfrm>
            <a:off x="6600093" y="1437433"/>
            <a:ext cx="203998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Second/ Third line</a:t>
            </a:r>
          </a:p>
        </p:txBody>
      </p:sp>
      <p:sp>
        <p:nvSpPr>
          <p:cNvPr id="8" name="TextBox 7">
            <a:extLst>
              <a:ext uri="{FF2B5EF4-FFF2-40B4-BE49-F238E27FC236}">
                <a16:creationId xmlns:a16="http://schemas.microsoft.com/office/drawing/2014/main" id="{CD63EC73-C8EA-BFC7-456A-FCA3C023C4C1}"/>
              </a:ext>
            </a:extLst>
          </p:cNvPr>
          <p:cNvSpPr txBox="1"/>
          <p:nvPr/>
        </p:nvSpPr>
        <p:spPr>
          <a:xfrm>
            <a:off x="9121985" y="1413986"/>
            <a:ext cx="254428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BRAF/EGFR refractory</a:t>
            </a:r>
          </a:p>
        </p:txBody>
      </p:sp>
      <p:sp>
        <p:nvSpPr>
          <p:cNvPr id="9" name="Rectangle 8">
            <a:extLst>
              <a:ext uri="{FF2B5EF4-FFF2-40B4-BE49-F238E27FC236}">
                <a16:creationId xmlns:a16="http://schemas.microsoft.com/office/drawing/2014/main" id="{BE653202-B8A7-AD3D-7E38-3EA3A472E367}"/>
              </a:ext>
            </a:extLst>
          </p:cNvPr>
          <p:cNvSpPr/>
          <p:nvPr/>
        </p:nvSpPr>
        <p:spPr>
          <a:xfrm>
            <a:off x="609600" y="2313092"/>
            <a:ext cx="1479892" cy="853440"/>
          </a:xfrm>
          <a:prstGeom prst="rect">
            <a:avLst/>
          </a:prstGeom>
          <a:solidFill>
            <a:srgbClr val="0045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FOXTROT4</a:t>
            </a:r>
          </a:p>
          <a:p>
            <a:pPr algn="ctr"/>
            <a:r>
              <a:rPr lang="en-US" dirty="0">
                <a:latin typeface="Arial" panose="020B0604020202020204" pitchFamily="34" charset="0"/>
                <a:cs typeface="Arial" panose="020B0604020202020204" pitchFamily="34" charset="0"/>
              </a:rPr>
              <a:t>Phase II</a:t>
            </a:r>
          </a:p>
        </p:txBody>
      </p:sp>
      <p:sp>
        <p:nvSpPr>
          <p:cNvPr id="10" name="Rectangle 9">
            <a:extLst>
              <a:ext uri="{FF2B5EF4-FFF2-40B4-BE49-F238E27FC236}">
                <a16:creationId xmlns:a16="http://schemas.microsoft.com/office/drawing/2014/main" id="{16CB305C-D55E-5CDD-D850-30880C93FDF8}"/>
              </a:ext>
            </a:extLst>
          </p:cNvPr>
          <p:cNvSpPr/>
          <p:nvPr/>
        </p:nvSpPr>
        <p:spPr>
          <a:xfrm>
            <a:off x="2361907" y="2295507"/>
            <a:ext cx="1479892" cy="853440"/>
          </a:xfrm>
          <a:prstGeom prst="rect">
            <a:avLst/>
          </a:prstGeom>
          <a:solidFill>
            <a:srgbClr val="0045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Alliance Phase II/III</a:t>
            </a:r>
          </a:p>
        </p:txBody>
      </p:sp>
      <p:sp>
        <p:nvSpPr>
          <p:cNvPr id="11" name="Rectangle 10">
            <a:extLst>
              <a:ext uri="{FF2B5EF4-FFF2-40B4-BE49-F238E27FC236}">
                <a16:creationId xmlns:a16="http://schemas.microsoft.com/office/drawing/2014/main" id="{04CE8F9D-B239-83B6-CE3D-5B4F3C66FCD9}"/>
              </a:ext>
            </a:extLst>
          </p:cNvPr>
          <p:cNvSpPr/>
          <p:nvPr/>
        </p:nvSpPr>
        <p:spPr>
          <a:xfrm>
            <a:off x="4234942" y="2295507"/>
            <a:ext cx="1861058" cy="853440"/>
          </a:xfrm>
          <a:prstGeom prst="rect">
            <a:avLst/>
          </a:prstGeom>
          <a:solidFill>
            <a:srgbClr val="0045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BREAKWATER</a:t>
            </a:r>
          </a:p>
          <a:p>
            <a:pPr algn="ctr"/>
            <a:r>
              <a:rPr lang="en-US" dirty="0">
                <a:latin typeface="Arial" panose="020B0604020202020204" pitchFamily="34" charset="0"/>
                <a:cs typeface="Arial" panose="020B0604020202020204" pitchFamily="34" charset="0"/>
              </a:rPr>
              <a:t>Phase III (MSS)</a:t>
            </a:r>
          </a:p>
        </p:txBody>
      </p:sp>
      <p:sp>
        <p:nvSpPr>
          <p:cNvPr id="12" name="Rectangle 11">
            <a:extLst>
              <a:ext uri="{FF2B5EF4-FFF2-40B4-BE49-F238E27FC236}">
                <a16:creationId xmlns:a16="http://schemas.microsoft.com/office/drawing/2014/main" id="{0839A9F6-D688-4BFE-14F4-B706D43B1F62}"/>
              </a:ext>
            </a:extLst>
          </p:cNvPr>
          <p:cNvSpPr/>
          <p:nvPr/>
        </p:nvSpPr>
        <p:spPr>
          <a:xfrm>
            <a:off x="9121985" y="2295507"/>
            <a:ext cx="2445858" cy="853440"/>
          </a:xfrm>
          <a:prstGeom prst="rect">
            <a:avLst/>
          </a:prstGeom>
          <a:solidFill>
            <a:srgbClr val="0045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Multiple Phase I/II studies</a:t>
            </a:r>
          </a:p>
        </p:txBody>
      </p:sp>
      <p:sp>
        <p:nvSpPr>
          <p:cNvPr id="13" name="Rectangle 12">
            <a:extLst>
              <a:ext uri="{FF2B5EF4-FFF2-40B4-BE49-F238E27FC236}">
                <a16:creationId xmlns:a16="http://schemas.microsoft.com/office/drawing/2014/main" id="{D7311BBB-C924-A4EC-2EFB-E58C5E7AD028}"/>
              </a:ext>
            </a:extLst>
          </p:cNvPr>
          <p:cNvSpPr/>
          <p:nvPr/>
        </p:nvSpPr>
        <p:spPr>
          <a:xfrm>
            <a:off x="6565092" y="3419118"/>
            <a:ext cx="2162908" cy="853440"/>
          </a:xfrm>
          <a:prstGeom prst="rect">
            <a:avLst/>
          </a:prstGeom>
          <a:solidFill>
            <a:srgbClr val="0076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BRAF combo + PD1</a:t>
            </a:r>
          </a:p>
          <a:p>
            <a:pPr algn="ctr"/>
            <a:r>
              <a:rPr lang="en-US" dirty="0">
                <a:latin typeface="Arial" panose="020B0604020202020204" pitchFamily="34" charset="0"/>
                <a:cs typeface="Arial" panose="020B0604020202020204" pitchFamily="34" charset="0"/>
              </a:rPr>
              <a:t>Phase </a:t>
            </a:r>
            <a:r>
              <a:rPr lang="en-US" dirty="0" err="1">
                <a:latin typeface="Arial" panose="020B0604020202020204" pitchFamily="34" charset="0"/>
                <a:cs typeface="Arial" panose="020B0604020202020204" pitchFamily="34" charset="0"/>
              </a:rPr>
              <a:t>Ib</a:t>
            </a:r>
            <a:r>
              <a:rPr lang="en-US" dirty="0">
                <a:latin typeface="Arial" panose="020B0604020202020204" pitchFamily="34" charset="0"/>
                <a:cs typeface="Arial" panose="020B0604020202020204" pitchFamily="34" charset="0"/>
              </a:rPr>
              <a:t>/II (MSS)</a:t>
            </a:r>
          </a:p>
        </p:txBody>
      </p:sp>
      <p:sp>
        <p:nvSpPr>
          <p:cNvPr id="14" name="Rectangle 13">
            <a:extLst>
              <a:ext uri="{FF2B5EF4-FFF2-40B4-BE49-F238E27FC236}">
                <a16:creationId xmlns:a16="http://schemas.microsoft.com/office/drawing/2014/main" id="{0E5B16B7-B48E-AF00-AA8B-5CB4F7469A29}"/>
              </a:ext>
            </a:extLst>
          </p:cNvPr>
          <p:cNvSpPr/>
          <p:nvPr/>
        </p:nvSpPr>
        <p:spPr>
          <a:xfrm>
            <a:off x="6565092" y="4662643"/>
            <a:ext cx="2162908" cy="853440"/>
          </a:xfrm>
          <a:prstGeom prst="rect">
            <a:avLst/>
          </a:prstGeom>
          <a:solidFill>
            <a:srgbClr val="0045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SWOG2107</a:t>
            </a:r>
          </a:p>
          <a:p>
            <a:pPr algn="ctr"/>
            <a:r>
              <a:rPr lang="en-US" dirty="0">
                <a:latin typeface="Arial" panose="020B0604020202020204" pitchFamily="34" charset="0"/>
                <a:cs typeface="Arial" panose="020B0604020202020204" pitchFamily="34" charset="0"/>
              </a:rPr>
              <a:t>Rand Phase II</a:t>
            </a:r>
          </a:p>
        </p:txBody>
      </p:sp>
      <p:sp>
        <p:nvSpPr>
          <p:cNvPr id="15" name="TextBox 14">
            <a:extLst>
              <a:ext uri="{FF2B5EF4-FFF2-40B4-BE49-F238E27FC236}">
                <a16:creationId xmlns:a16="http://schemas.microsoft.com/office/drawing/2014/main" id="{46193EAA-49EB-6F01-DCB7-0FDD3F5B5600}"/>
              </a:ext>
            </a:extLst>
          </p:cNvPr>
          <p:cNvSpPr txBox="1"/>
          <p:nvPr/>
        </p:nvSpPr>
        <p:spPr>
          <a:xfrm>
            <a:off x="451338" y="5936081"/>
            <a:ext cx="300595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Not a comprehensive list….</a:t>
            </a:r>
          </a:p>
        </p:txBody>
      </p:sp>
      <p:sp>
        <p:nvSpPr>
          <p:cNvPr id="16" name="Arrow: Right 15">
            <a:extLst>
              <a:ext uri="{FF2B5EF4-FFF2-40B4-BE49-F238E27FC236}">
                <a16:creationId xmlns:a16="http://schemas.microsoft.com/office/drawing/2014/main" id="{B4890551-527A-6B90-79B5-2BC3AE7786AB}"/>
              </a:ext>
            </a:extLst>
          </p:cNvPr>
          <p:cNvSpPr/>
          <p:nvPr/>
        </p:nvSpPr>
        <p:spPr>
          <a:xfrm rot="5400000">
            <a:off x="7510338" y="4277215"/>
            <a:ext cx="272415"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E85F6FFA-7F60-7717-78DB-E6B3380AF24D}"/>
              </a:ext>
            </a:extLst>
          </p:cNvPr>
          <p:cNvSpPr/>
          <p:nvPr/>
        </p:nvSpPr>
        <p:spPr>
          <a:xfrm>
            <a:off x="4234942" y="3387205"/>
            <a:ext cx="1861058" cy="853440"/>
          </a:xfrm>
          <a:prstGeom prst="rect">
            <a:avLst/>
          </a:prstGeom>
          <a:solidFill>
            <a:srgbClr val="0045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SEAMARK Phase II (MSI)</a:t>
            </a:r>
          </a:p>
        </p:txBody>
      </p:sp>
      <p:sp>
        <p:nvSpPr>
          <p:cNvPr id="18" name="Rectangle 17">
            <a:extLst>
              <a:ext uri="{FF2B5EF4-FFF2-40B4-BE49-F238E27FC236}">
                <a16:creationId xmlns:a16="http://schemas.microsoft.com/office/drawing/2014/main" id="{C4D7AFE6-507F-E002-E5FB-27F20E0B301B}"/>
              </a:ext>
            </a:extLst>
          </p:cNvPr>
          <p:cNvSpPr/>
          <p:nvPr/>
        </p:nvSpPr>
        <p:spPr>
          <a:xfrm>
            <a:off x="8858634" y="6120934"/>
            <a:ext cx="361772" cy="253578"/>
          </a:xfrm>
          <a:prstGeom prst="rect">
            <a:avLst/>
          </a:prstGeom>
          <a:solidFill>
            <a:srgbClr val="0076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B6A2069-09BF-ED70-54BE-0A5652A1BEE6}"/>
              </a:ext>
            </a:extLst>
          </p:cNvPr>
          <p:cNvSpPr txBox="1"/>
          <p:nvPr/>
        </p:nvSpPr>
        <p:spPr>
          <a:xfrm>
            <a:off x="9220406" y="6074279"/>
            <a:ext cx="130035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Completed</a:t>
            </a:r>
          </a:p>
        </p:txBody>
      </p:sp>
      <p:sp>
        <p:nvSpPr>
          <p:cNvPr id="20" name="Rectangle 19">
            <a:extLst>
              <a:ext uri="{FF2B5EF4-FFF2-40B4-BE49-F238E27FC236}">
                <a16:creationId xmlns:a16="http://schemas.microsoft.com/office/drawing/2014/main" id="{8C396562-67B0-9B44-E545-BB84A105FC88}"/>
              </a:ext>
            </a:extLst>
          </p:cNvPr>
          <p:cNvSpPr/>
          <p:nvPr/>
        </p:nvSpPr>
        <p:spPr>
          <a:xfrm>
            <a:off x="10615634" y="6120934"/>
            <a:ext cx="361772" cy="253578"/>
          </a:xfrm>
          <a:prstGeom prst="rect">
            <a:avLst/>
          </a:prstGeom>
          <a:solidFill>
            <a:srgbClr val="0045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2A9099D-9910-1486-D7EF-A018D9E4391B}"/>
              </a:ext>
            </a:extLst>
          </p:cNvPr>
          <p:cNvSpPr txBox="1"/>
          <p:nvPr/>
        </p:nvSpPr>
        <p:spPr>
          <a:xfrm>
            <a:off x="10977406" y="6074279"/>
            <a:ext cx="108234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Enrolling</a:t>
            </a:r>
          </a:p>
        </p:txBody>
      </p:sp>
      <p:sp>
        <p:nvSpPr>
          <p:cNvPr id="22" name="Text Placeholder 4">
            <a:extLst>
              <a:ext uri="{FF2B5EF4-FFF2-40B4-BE49-F238E27FC236}">
                <a16:creationId xmlns:a16="http://schemas.microsoft.com/office/drawing/2014/main" id="{65416738-9851-19CF-34F1-AA0CD65C89D7}"/>
              </a:ext>
            </a:extLst>
          </p:cNvPr>
          <p:cNvSpPr txBox="1">
            <a:spLocks/>
          </p:cNvSpPr>
          <p:nvPr/>
        </p:nvSpPr>
        <p:spPr>
          <a:xfrm>
            <a:off x="10667084" y="6643443"/>
            <a:ext cx="1577529" cy="180087"/>
          </a:xfrm>
          <a:prstGeom prst="rect">
            <a:avLst/>
          </a:prstGeom>
        </p:spPr>
        <p:txBody>
          <a:bodyPr vert="horz" lIns="0" tIns="0" rIns="0" bIns="0" rtlCol="0" anchor="b" anchorCtr="0">
            <a:noAutofit/>
          </a:bodyPr>
          <a:lstStyle>
            <a:lvl1pPr marL="0" indent="0" algn="l" defTabSz="914354" rtl="0" eaLnBrk="1" latinLnBrk="0" hangingPunct="1">
              <a:lnSpc>
                <a:spcPct val="100000"/>
              </a:lnSpc>
              <a:spcBef>
                <a:spcPts val="0"/>
              </a:spcBef>
              <a:spcAft>
                <a:spcPts val="0"/>
              </a:spcAft>
              <a:buFontTx/>
              <a:buNone/>
              <a:defRPr sz="1000" kern="1200">
                <a:solidFill>
                  <a:srgbClr val="002557"/>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900" kern="1200">
                <a:solidFill>
                  <a:srgbClr val="002557"/>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900" kern="1200">
                <a:solidFill>
                  <a:srgbClr val="002557"/>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900" kern="1200">
                <a:solidFill>
                  <a:srgbClr val="002557"/>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900" kern="1200">
                <a:solidFill>
                  <a:srgbClr val="002557"/>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pitchFamily="34" charset="0"/>
                <a:cs typeface="Arial" panose="020B0604020202020204" pitchFamily="34" charset="0"/>
              </a:rPr>
              <a:t>Scott Kopetz, MD, PhD </a:t>
            </a:r>
          </a:p>
        </p:txBody>
      </p:sp>
    </p:spTree>
    <p:extLst>
      <p:ext uri="{BB962C8B-B14F-4D97-AF65-F5344CB8AC3E}">
        <p14:creationId xmlns:p14="http://schemas.microsoft.com/office/powerpoint/2010/main" val="2102609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2F3A-A791-795B-85FE-E00F2C8B5344}"/>
              </a:ext>
            </a:extLst>
          </p:cNvPr>
          <p:cNvSpPr>
            <a:spLocks noGrp="1"/>
          </p:cNvSpPr>
          <p:nvPr>
            <p:ph type="title"/>
          </p:nvPr>
        </p:nvSpPr>
        <p:spPr>
          <a:xfrm>
            <a:off x="548640" y="388546"/>
            <a:ext cx="11094720" cy="853440"/>
          </a:xfrm>
        </p:spPr>
        <p:txBody>
          <a:bodyPr>
            <a:normAutofit fontScale="90000"/>
          </a:bodyPr>
          <a:lstStyle/>
          <a:p>
            <a:pPr algn="ctr"/>
            <a:r>
              <a:rPr lang="en-US" b="1" dirty="0">
                <a:solidFill>
                  <a:srgbClr val="0070C0"/>
                </a:solidFill>
                <a:latin typeface="Arial" panose="020B0604020202020204" pitchFamily="34" charset="0"/>
                <a:cs typeface="Arial" panose="020B0604020202020204" pitchFamily="34" charset="0"/>
              </a:rPr>
              <a:t>SEAMARK Phase 2 Study</a:t>
            </a:r>
            <a:r>
              <a:rPr lang="en-US" dirty="0">
                <a:solidFill>
                  <a:srgbClr val="0070C0"/>
                </a:solidFill>
                <a:latin typeface="Arial" panose="020B0604020202020204" pitchFamily="34" charset="0"/>
                <a:cs typeface="Arial" panose="020B0604020202020204" pitchFamily="34" charset="0"/>
              </a:rPr>
              <a:t>:  </a:t>
            </a:r>
            <a:r>
              <a:rPr lang="en-US" b="0" dirty="0">
                <a:solidFill>
                  <a:srgbClr val="0070C0"/>
                </a:solidFill>
                <a:latin typeface="Arial" panose="020B0604020202020204" pitchFamily="34" charset="0"/>
                <a:cs typeface="Arial" panose="020B0604020202020204" pitchFamily="34" charset="0"/>
              </a:rPr>
              <a:t>Immunotherapy +/- </a:t>
            </a:r>
            <a:r>
              <a:rPr lang="en-US" b="0" dirty="0" err="1">
                <a:solidFill>
                  <a:srgbClr val="0070C0"/>
                </a:solidFill>
                <a:latin typeface="Arial" panose="020B0604020202020204" pitchFamily="34" charset="0"/>
                <a:cs typeface="Arial" panose="020B0604020202020204" pitchFamily="34" charset="0"/>
              </a:rPr>
              <a:t>Encorafenib</a:t>
            </a:r>
            <a:r>
              <a:rPr lang="en-US" b="0" dirty="0">
                <a:solidFill>
                  <a:srgbClr val="0070C0"/>
                </a:solidFill>
                <a:latin typeface="Arial" panose="020B0604020202020204" pitchFamily="34" charset="0"/>
                <a:cs typeface="Arial" panose="020B0604020202020204" pitchFamily="34" charset="0"/>
              </a:rPr>
              <a:t>/Cetuximab in BRAF</a:t>
            </a:r>
            <a:r>
              <a:rPr lang="en-US" b="0" baseline="30000" dirty="0">
                <a:solidFill>
                  <a:srgbClr val="0070C0"/>
                </a:solidFill>
                <a:latin typeface="Arial" panose="020B0604020202020204" pitchFamily="34" charset="0"/>
                <a:cs typeface="Arial" panose="020B0604020202020204" pitchFamily="34" charset="0"/>
              </a:rPr>
              <a:t>V600E</a:t>
            </a:r>
            <a:r>
              <a:rPr lang="en-US" b="0" dirty="0">
                <a:solidFill>
                  <a:srgbClr val="0070C0"/>
                </a:solidFill>
                <a:latin typeface="Arial" panose="020B0604020202020204" pitchFamily="34" charset="0"/>
                <a:cs typeface="Arial" panose="020B0604020202020204" pitchFamily="34" charset="0"/>
              </a:rPr>
              <a:t>, MSI-H</a:t>
            </a:r>
          </a:p>
        </p:txBody>
      </p:sp>
      <p:pic>
        <p:nvPicPr>
          <p:cNvPr id="3" name="Picture 2">
            <a:extLst>
              <a:ext uri="{FF2B5EF4-FFF2-40B4-BE49-F238E27FC236}">
                <a16:creationId xmlns:a16="http://schemas.microsoft.com/office/drawing/2014/main" id="{FE722767-F2DE-5F53-9ABC-621D78EBF99D}"/>
              </a:ext>
            </a:extLst>
          </p:cNvPr>
          <p:cNvPicPr>
            <a:picLocks noChangeAspect="1"/>
          </p:cNvPicPr>
          <p:nvPr/>
        </p:nvPicPr>
        <p:blipFill>
          <a:blip r:embed="rId2"/>
          <a:stretch>
            <a:fillRect/>
          </a:stretch>
        </p:blipFill>
        <p:spPr>
          <a:xfrm>
            <a:off x="1885950" y="1678023"/>
            <a:ext cx="8105775" cy="4647144"/>
          </a:xfrm>
          <a:prstGeom prst="rect">
            <a:avLst/>
          </a:prstGeom>
        </p:spPr>
      </p:pic>
      <p:sp>
        <p:nvSpPr>
          <p:cNvPr id="4" name="TextBox 3">
            <a:extLst>
              <a:ext uri="{FF2B5EF4-FFF2-40B4-BE49-F238E27FC236}">
                <a16:creationId xmlns:a16="http://schemas.microsoft.com/office/drawing/2014/main" id="{FE60BEE8-FBFE-177C-365A-6C9D2ECCCF6B}"/>
              </a:ext>
            </a:extLst>
          </p:cNvPr>
          <p:cNvSpPr txBox="1"/>
          <p:nvPr/>
        </p:nvSpPr>
        <p:spPr>
          <a:xfrm>
            <a:off x="253805" y="6448300"/>
            <a:ext cx="340798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Study chairs:  E. Elez, V. Morris</a:t>
            </a:r>
          </a:p>
        </p:txBody>
      </p:sp>
      <p:sp>
        <p:nvSpPr>
          <p:cNvPr id="5" name="TextBox 4">
            <a:extLst>
              <a:ext uri="{FF2B5EF4-FFF2-40B4-BE49-F238E27FC236}">
                <a16:creationId xmlns:a16="http://schemas.microsoft.com/office/drawing/2014/main" id="{0E3F5682-543A-2469-3EB1-4272A0C6EB52}"/>
              </a:ext>
            </a:extLst>
          </p:cNvPr>
          <p:cNvSpPr txBox="1"/>
          <p:nvPr/>
        </p:nvSpPr>
        <p:spPr>
          <a:xfrm>
            <a:off x="3685813" y="6343802"/>
            <a:ext cx="8506187" cy="461665"/>
          </a:xfrm>
          <a:prstGeom prst="rect">
            <a:avLst/>
          </a:prstGeom>
          <a:noFill/>
        </p:spPr>
        <p:txBody>
          <a:bodyPr wrap="square">
            <a:spAutoFit/>
          </a:bodyPr>
          <a:lstStyle/>
          <a:p>
            <a:r>
              <a:rPr lang="en-GB" sz="1200" dirty="0" err="1">
                <a:effectLst/>
                <a:latin typeface="Arial" panose="020B0604020202020204" pitchFamily="34" charset="0"/>
                <a:ea typeface="Times New Roman" panose="02020603050405020304" pitchFamily="18" charset="0"/>
                <a:cs typeface="Arial" panose="020B0604020202020204" pitchFamily="34" charset="0"/>
              </a:rPr>
              <a:t>Encorafenib</a:t>
            </a:r>
            <a:r>
              <a:rPr lang="en-GB" sz="1200" dirty="0">
                <a:effectLst/>
                <a:latin typeface="Arial" panose="020B0604020202020204" pitchFamily="34" charset="0"/>
                <a:ea typeface="Times New Roman" panose="02020603050405020304" pitchFamily="18" charset="0"/>
                <a:cs typeface="Arial" panose="020B0604020202020204" pitchFamily="34" charset="0"/>
              </a:rPr>
              <a:t> is indicated in combination with cetuximab, for the treatment of adult patients with metastatic colorectal cancer (CRC) with a BRAF V600E mutation, who have received prior systemic therapy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6327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FD5C0-1486-FBD5-3C1B-688583C4C963}"/>
              </a:ext>
            </a:extLst>
          </p:cNvPr>
          <p:cNvSpPr>
            <a:spLocks noGrp="1"/>
          </p:cNvSpPr>
          <p:nvPr>
            <p:ph type="title"/>
          </p:nvPr>
        </p:nvSpPr>
        <p:spPr>
          <a:xfrm>
            <a:off x="451106" y="542542"/>
            <a:ext cx="8954634" cy="734101"/>
          </a:xfrm>
        </p:spPr>
        <p:txBody>
          <a:bodyPr>
            <a:normAutofit fontScale="90000"/>
          </a:bodyPr>
          <a:lstStyle/>
          <a:p>
            <a:pPr algn="ctr"/>
            <a:r>
              <a:rPr lang="en-US" b="1" dirty="0">
                <a:solidFill>
                  <a:srgbClr val="0070C0"/>
                </a:solidFill>
                <a:latin typeface="Arial" panose="020B0604020202020204" pitchFamily="34" charset="0"/>
                <a:cs typeface="Arial" panose="020B0604020202020204" pitchFamily="34" charset="0"/>
              </a:rPr>
              <a:t>S2107 Study Schema</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Encorafenib</a:t>
            </a:r>
            <a:r>
              <a:rPr lang="en-US" dirty="0">
                <a:solidFill>
                  <a:srgbClr val="0070C0"/>
                </a:solidFill>
                <a:latin typeface="Arial" panose="020B0604020202020204" pitchFamily="34" charset="0"/>
                <a:cs typeface="Arial" panose="020B0604020202020204" pitchFamily="34" charset="0"/>
              </a:rPr>
              <a:t>/Cetuximab +/- Nivolumab</a:t>
            </a:r>
          </a:p>
        </p:txBody>
      </p:sp>
      <p:sp>
        <p:nvSpPr>
          <p:cNvPr id="3" name="TextBox 2">
            <a:extLst>
              <a:ext uri="{FF2B5EF4-FFF2-40B4-BE49-F238E27FC236}">
                <a16:creationId xmlns:a16="http://schemas.microsoft.com/office/drawing/2014/main" id="{BE5B3F4B-7A12-35F1-E164-8A399C0734D5}"/>
              </a:ext>
            </a:extLst>
          </p:cNvPr>
          <p:cNvSpPr txBox="1"/>
          <p:nvPr/>
        </p:nvSpPr>
        <p:spPr>
          <a:xfrm>
            <a:off x="2766047" y="1946977"/>
            <a:ext cx="6043642" cy="646331"/>
          </a:xfrm>
          <a:prstGeom prst="rect">
            <a:avLst/>
          </a:prstGeom>
          <a:noFill/>
          <a:ln w="28575">
            <a:solidFill>
              <a:schemeClr val="tx1"/>
            </a:solidFill>
          </a:ln>
        </p:spPr>
        <p:txBody>
          <a:bodyPr wrap="none" rtlCol="0">
            <a:spAutoFit/>
          </a:bodyPr>
          <a:lstStyle/>
          <a:p>
            <a:pPr algn="ctr"/>
            <a:r>
              <a:rPr lang="en-US" dirty="0" err="1">
                <a:latin typeface="Arial" panose="020B0604020202020204" pitchFamily="34" charset="0"/>
                <a:cs typeface="Arial" panose="020B0604020202020204" pitchFamily="34" charset="0"/>
              </a:rPr>
              <a:t>pMMR</a:t>
            </a:r>
            <a:r>
              <a:rPr lang="en-US" dirty="0">
                <a:latin typeface="Arial" panose="020B0604020202020204" pitchFamily="34" charset="0"/>
                <a:cs typeface="Arial" panose="020B0604020202020204" pitchFamily="34" charset="0"/>
              </a:rPr>
              <a:t> / MSS, </a:t>
            </a:r>
            <a:r>
              <a:rPr lang="en-US" i="1" dirty="0">
                <a:latin typeface="Arial" panose="020B0604020202020204" pitchFamily="34" charset="0"/>
                <a:cs typeface="Arial" panose="020B0604020202020204" pitchFamily="34" charset="0"/>
              </a:rPr>
              <a:t>BRAF</a:t>
            </a:r>
            <a:r>
              <a:rPr lang="en-US" i="1" baseline="30000" dirty="0">
                <a:latin typeface="Arial" panose="020B0604020202020204" pitchFamily="34" charset="0"/>
                <a:cs typeface="Arial" panose="020B0604020202020204" pitchFamily="34" charset="0"/>
              </a:rPr>
              <a:t>V600E</a:t>
            </a:r>
            <a:r>
              <a:rPr lang="en-US" dirty="0">
                <a:latin typeface="Arial" panose="020B0604020202020204" pitchFamily="34" charset="0"/>
                <a:cs typeface="Arial" panose="020B0604020202020204" pitchFamily="34" charset="0"/>
              </a:rPr>
              <a:t> metastatic and/or unresectable </a:t>
            </a:r>
          </a:p>
          <a:p>
            <a:pPr algn="ctr"/>
            <a:r>
              <a:rPr lang="en-US" dirty="0">
                <a:latin typeface="Arial" panose="020B0604020202020204" pitchFamily="34" charset="0"/>
                <a:cs typeface="Arial" panose="020B0604020202020204" pitchFamily="34" charset="0"/>
              </a:rPr>
              <a:t>colorectal patients with ≥1 prior line of systemic therapy</a:t>
            </a:r>
          </a:p>
        </p:txBody>
      </p:sp>
      <p:sp>
        <p:nvSpPr>
          <p:cNvPr id="4" name="TextBox 3">
            <a:extLst>
              <a:ext uri="{FF2B5EF4-FFF2-40B4-BE49-F238E27FC236}">
                <a16:creationId xmlns:a16="http://schemas.microsoft.com/office/drawing/2014/main" id="{338952D8-B043-F6A1-B022-B2CB738E192B}"/>
              </a:ext>
            </a:extLst>
          </p:cNvPr>
          <p:cNvSpPr txBox="1"/>
          <p:nvPr/>
        </p:nvSpPr>
        <p:spPr>
          <a:xfrm>
            <a:off x="1471921" y="4202643"/>
            <a:ext cx="2266565" cy="923330"/>
          </a:xfrm>
          <a:prstGeom prst="rect">
            <a:avLst/>
          </a:prstGeom>
          <a:solidFill>
            <a:srgbClr val="92D050"/>
          </a:solidFill>
          <a:ln w="28575">
            <a:solidFill>
              <a:schemeClr val="tx1"/>
            </a:solidFill>
          </a:ln>
        </p:spPr>
        <p:txBody>
          <a:bodyPr wrap="square" rtlCol="0" anchor="ctr">
            <a:spAutoFit/>
          </a:bodyPr>
          <a:lstStyle/>
          <a:p>
            <a:pPr algn="ctr"/>
            <a:r>
              <a:rPr lang="en-US" dirty="0" err="1">
                <a:latin typeface="Arial" panose="020B0604020202020204" pitchFamily="34" charset="0"/>
                <a:cs typeface="Arial" panose="020B0604020202020204" pitchFamily="34" charset="0"/>
              </a:rPr>
              <a:t>Encorafenib</a:t>
            </a:r>
            <a:r>
              <a:rPr lang="en-US" dirty="0">
                <a:latin typeface="Arial" panose="020B0604020202020204" pitchFamily="34" charset="0"/>
                <a:cs typeface="Arial" panose="020B0604020202020204" pitchFamily="34" charset="0"/>
              </a:rPr>
              <a:t> +</a:t>
            </a:r>
          </a:p>
          <a:p>
            <a:pPr algn="ctr"/>
            <a:r>
              <a:rPr lang="en-US" dirty="0">
                <a:latin typeface="Arial" panose="020B0604020202020204" pitchFamily="34" charset="0"/>
                <a:cs typeface="Arial" panose="020B0604020202020204" pitchFamily="34" charset="0"/>
              </a:rPr>
              <a:t>cetuximab + </a:t>
            </a:r>
          </a:p>
          <a:p>
            <a:pPr algn="ctr"/>
            <a:r>
              <a:rPr lang="en-US" dirty="0">
                <a:latin typeface="Arial" panose="020B0604020202020204" pitchFamily="34" charset="0"/>
                <a:cs typeface="Arial" panose="020B0604020202020204" pitchFamily="34" charset="0"/>
              </a:rPr>
              <a:t>nivolumab</a:t>
            </a:r>
          </a:p>
        </p:txBody>
      </p:sp>
      <p:sp>
        <p:nvSpPr>
          <p:cNvPr id="5" name="TextBox 4">
            <a:extLst>
              <a:ext uri="{FF2B5EF4-FFF2-40B4-BE49-F238E27FC236}">
                <a16:creationId xmlns:a16="http://schemas.microsoft.com/office/drawing/2014/main" id="{9799FF9C-EC97-B079-E96A-228D5FCE4A3E}"/>
              </a:ext>
            </a:extLst>
          </p:cNvPr>
          <p:cNvSpPr txBox="1"/>
          <p:nvPr/>
        </p:nvSpPr>
        <p:spPr>
          <a:xfrm>
            <a:off x="7837251" y="4341142"/>
            <a:ext cx="2266565" cy="646331"/>
          </a:xfrm>
          <a:prstGeom prst="rect">
            <a:avLst/>
          </a:prstGeom>
          <a:solidFill>
            <a:srgbClr val="00B0F0"/>
          </a:solidFill>
          <a:ln w="28575">
            <a:solidFill>
              <a:schemeClr val="tx1"/>
            </a:solidFill>
          </a:ln>
        </p:spPr>
        <p:txBody>
          <a:bodyPr wrap="square" rtlCol="0" anchor="ctr">
            <a:spAutoFit/>
          </a:bodyPr>
          <a:lstStyle/>
          <a:p>
            <a:pPr algn="ctr"/>
            <a:r>
              <a:rPr lang="en-US" dirty="0" err="1">
                <a:latin typeface="Arial" panose="020B0604020202020204" pitchFamily="34" charset="0"/>
                <a:cs typeface="Arial" panose="020B0604020202020204" pitchFamily="34" charset="0"/>
              </a:rPr>
              <a:t>Encorafenib</a:t>
            </a:r>
            <a:r>
              <a:rPr lang="en-US" dirty="0">
                <a:latin typeface="Arial" panose="020B0604020202020204" pitchFamily="34" charset="0"/>
                <a:cs typeface="Arial" panose="020B0604020202020204" pitchFamily="34" charset="0"/>
              </a:rPr>
              <a:t> +</a:t>
            </a:r>
          </a:p>
          <a:p>
            <a:pPr algn="ctr"/>
            <a:r>
              <a:rPr lang="en-US" dirty="0">
                <a:latin typeface="Arial" panose="020B0604020202020204" pitchFamily="34" charset="0"/>
                <a:cs typeface="Arial" panose="020B0604020202020204" pitchFamily="34" charset="0"/>
              </a:rPr>
              <a:t>cetuximab</a:t>
            </a:r>
          </a:p>
        </p:txBody>
      </p:sp>
      <p:cxnSp>
        <p:nvCxnSpPr>
          <p:cNvPr id="6" name="Straight Arrow Connector 5">
            <a:extLst>
              <a:ext uri="{FF2B5EF4-FFF2-40B4-BE49-F238E27FC236}">
                <a16:creationId xmlns:a16="http://schemas.microsoft.com/office/drawing/2014/main" id="{D80D3589-0633-EFEF-B638-E80B633A442B}"/>
              </a:ext>
            </a:extLst>
          </p:cNvPr>
          <p:cNvCxnSpPr>
            <a:cxnSpLocks/>
          </p:cNvCxnSpPr>
          <p:nvPr/>
        </p:nvCxnSpPr>
        <p:spPr>
          <a:xfrm rot="-10800000" flipV="1">
            <a:off x="2605203" y="2593308"/>
            <a:ext cx="3182665" cy="15586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497C923-D22B-3382-0A88-7FC767F51C48}"/>
              </a:ext>
            </a:extLst>
          </p:cNvPr>
          <p:cNvCxnSpPr>
            <a:cxnSpLocks/>
            <a:stCxn id="3" idx="2"/>
          </p:cNvCxnSpPr>
          <p:nvPr/>
        </p:nvCxnSpPr>
        <p:spPr>
          <a:xfrm>
            <a:off x="5787868" y="2593308"/>
            <a:ext cx="3182666" cy="16971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3708E70-14AD-93DB-AC6A-90270C3353D0}"/>
              </a:ext>
            </a:extLst>
          </p:cNvPr>
          <p:cNvSpPr txBox="1"/>
          <p:nvPr/>
        </p:nvSpPr>
        <p:spPr>
          <a:xfrm>
            <a:off x="3018728" y="3153206"/>
            <a:ext cx="80021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Arm 1</a:t>
            </a:r>
          </a:p>
        </p:txBody>
      </p:sp>
      <p:sp>
        <p:nvSpPr>
          <p:cNvPr id="9" name="TextBox 8">
            <a:extLst>
              <a:ext uri="{FF2B5EF4-FFF2-40B4-BE49-F238E27FC236}">
                <a16:creationId xmlns:a16="http://schemas.microsoft.com/office/drawing/2014/main" id="{85DEA89A-30CC-F92A-D03F-E0DCEF5CE721}"/>
              </a:ext>
            </a:extLst>
          </p:cNvPr>
          <p:cNvSpPr txBox="1"/>
          <p:nvPr/>
        </p:nvSpPr>
        <p:spPr>
          <a:xfrm>
            <a:off x="7636124" y="3187944"/>
            <a:ext cx="80021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Arm 2</a:t>
            </a:r>
          </a:p>
        </p:txBody>
      </p:sp>
      <p:sp>
        <p:nvSpPr>
          <p:cNvPr id="10" name="TextBox 9">
            <a:extLst>
              <a:ext uri="{FF2B5EF4-FFF2-40B4-BE49-F238E27FC236}">
                <a16:creationId xmlns:a16="http://schemas.microsoft.com/office/drawing/2014/main" id="{B551D57D-0B21-C498-D6F5-46FE658820A2}"/>
              </a:ext>
            </a:extLst>
          </p:cNvPr>
          <p:cNvSpPr txBox="1"/>
          <p:nvPr/>
        </p:nvSpPr>
        <p:spPr>
          <a:xfrm>
            <a:off x="5594545" y="2758625"/>
            <a:ext cx="444352"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R</a:t>
            </a:r>
          </a:p>
        </p:txBody>
      </p:sp>
      <p:sp>
        <p:nvSpPr>
          <p:cNvPr id="11" name="Oval 10">
            <a:extLst>
              <a:ext uri="{FF2B5EF4-FFF2-40B4-BE49-F238E27FC236}">
                <a16:creationId xmlns:a16="http://schemas.microsoft.com/office/drawing/2014/main" id="{2173A725-17D7-7EE3-9DE7-AD2C36100981}"/>
              </a:ext>
            </a:extLst>
          </p:cNvPr>
          <p:cNvSpPr/>
          <p:nvPr/>
        </p:nvSpPr>
        <p:spPr>
          <a:xfrm>
            <a:off x="5411802" y="2567461"/>
            <a:ext cx="752129" cy="64633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R</a:t>
            </a:r>
          </a:p>
        </p:txBody>
      </p:sp>
      <p:sp>
        <p:nvSpPr>
          <p:cNvPr id="12" name="TextBox 11">
            <a:extLst>
              <a:ext uri="{FF2B5EF4-FFF2-40B4-BE49-F238E27FC236}">
                <a16:creationId xmlns:a16="http://schemas.microsoft.com/office/drawing/2014/main" id="{D0940F0D-B338-204B-AF8D-F9FC0A335AB5}"/>
              </a:ext>
            </a:extLst>
          </p:cNvPr>
          <p:cNvSpPr txBox="1"/>
          <p:nvPr/>
        </p:nvSpPr>
        <p:spPr>
          <a:xfrm>
            <a:off x="4332036" y="4284884"/>
            <a:ext cx="3583097"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N= 75 participants</a:t>
            </a:r>
          </a:p>
          <a:p>
            <a:r>
              <a:rPr lang="en-US" dirty="0">
                <a:latin typeface="Arial" panose="020B0604020202020204" pitchFamily="34" charset="0"/>
                <a:cs typeface="Arial" panose="020B0604020202020204" pitchFamily="34" charset="0"/>
              </a:rPr>
              <a:t>2:1 randomization (Arm 1: Arm 2)</a:t>
            </a:r>
          </a:p>
        </p:txBody>
      </p:sp>
      <p:sp>
        <p:nvSpPr>
          <p:cNvPr id="13" name="TextBox 12">
            <a:extLst>
              <a:ext uri="{FF2B5EF4-FFF2-40B4-BE49-F238E27FC236}">
                <a16:creationId xmlns:a16="http://schemas.microsoft.com/office/drawing/2014/main" id="{DB517276-522E-697A-3B99-36445225A88E}"/>
              </a:ext>
            </a:extLst>
          </p:cNvPr>
          <p:cNvSpPr txBox="1"/>
          <p:nvPr/>
        </p:nvSpPr>
        <p:spPr>
          <a:xfrm>
            <a:off x="4332036" y="5393220"/>
            <a:ext cx="256993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Primary endpoint:  PFS</a:t>
            </a:r>
          </a:p>
        </p:txBody>
      </p:sp>
      <p:pic>
        <p:nvPicPr>
          <p:cNvPr id="14" name="Picture 13">
            <a:extLst>
              <a:ext uri="{FF2B5EF4-FFF2-40B4-BE49-F238E27FC236}">
                <a16:creationId xmlns:a16="http://schemas.microsoft.com/office/drawing/2014/main" id="{6B1B26F7-4D4C-9C8E-DACB-A5A2EF62D024}"/>
              </a:ext>
            </a:extLst>
          </p:cNvPr>
          <p:cNvPicPr>
            <a:picLocks noChangeAspect="1"/>
          </p:cNvPicPr>
          <p:nvPr/>
        </p:nvPicPr>
        <p:blipFill>
          <a:blip r:embed="rId2"/>
          <a:stretch>
            <a:fillRect/>
          </a:stretch>
        </p:blipFill>
        <p:spPr>
          <a:xfrm>
            <a:off x="9784606" y="787458"/>
            <a:ext cx="1987908" cy="1097325"/>
          </a:xfrm>
          <a:prstGeom prst="rect">
            <a:avLst/>
          </a:prstGeom>
        </p:spPr>
      </p:pic>
      <p:sp>
        <p:nvSpPr>
          <p:cNvPr id="15" name="TextBox 14">
            <a:extLst>
              <a:ext uri="{FF2B5EF4-FFF2-40B4-BE49-F238E27FC236}">
                <a16:creationId xmlns:a16="http://schemas.microsoft.com/office/drawing/2014/main" id="{FEC554CD-0E51-CFB9-3763-31E0A2E2C7C3}"/>
              </a:ext>
            </a:extLst>
          </p:cNvPr>
          <p:cNvSpPr txBox="1"/>
          <p:nvPr/>
        </p:nvSpPr>
        <p:spPr>
          <a:xfrm>
            <a:off x="10466765" y="6394189"/>
            <a:ext cx="162948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PI: Van Morris</a:t>
            </a:r>
          </a:p>
        </p:txBody>
      </p:sp>
      <p:pic>
        <p:nvPicPr>
          <p:cNvPr id="16" name="Picture 4" descr="National Cancer Institute – The Cancer History Project">
            <a:extLst>
              <a:ext uri="{FF2B5EF4-FFF2-40B4-BE49-F238E27FC236}">
                <a16:creationId xmlns:a16="http://schemas.microsoft.com/office/drawing/2014/main" id="{4D35D9D4-0BAF-13D3-0458-EC072F09E9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61" b="26961"/>
          <a:stretch/>
        </p:blipFill>
        <p:spPr bwMode="auto">
          <a:xfrm>
            <a:off x="9545072" y="2021542"/>
            <a:ext cx="2466975" cy="85145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908DF4E-AE01-00B8-E128-70AD7C3BF212}"/>
              </a:ext>
            </a:extLst>
          </p:cNvPr>
          <p:cNvSpPr txBox="1"/>
          <p:nvPr/>
        </p:nvSpPr>
        <p:spPr>
          <a:xfrm>
            <a:off x="1384414" y="6163357"/>
            <a:ext cx="7918206" cy="461665"/>
          </a:xfrm>
          <a:prstGeom prst="rect">
            <a:avLst/>
          </a:prstGeom>
          <a:noFill/>
        </p:spPr>
        <p:txBody>
          <a:bodyPr wrap="square">
            <a:spAutoFit/>
          </a:bodyPr>
          <a:lstStyle/>
          <a:p>
            <a:r>
              <a:rPr lang="en-GB" sz="1200" dirty="0" err="1">
                <a:effectLst/>
                <a:latin typeface="Arial" panose="020B0604020202020204" pitchFamily="34" charset="0"/>
                <a:ea typeface="Times New Roman" panose="02020603050405020304" pitchFamily="18" charset="0"/>
                <a:cs typeface="Arial" panose="020B0604020202020204" pitchFamily="34" charset="0"/>
              </a:rPr>
              <a:t>Encorafenib</a:t>
            </a:r>
            <a:r>
              <a:rPr lang="en-GB" sz="1200" dirty="0">
                <a:effectLst/>
                <a:latin typeface="Arial" panose="020B0604020202020204" pitchFamily="34" charset="0"/>
                <a:ea typeface="Times New Roman" panose="02020603050405020304" pitchFamily="18" charset="0"/>
                <a:cs typeface="Arial" panose="020B0604020202020204" pitchFamily="34" charset="0"/>
              </a:rPr>
              <a:t> is indicated in combination with cetuximab, for the treatment of adult patients with metastatic colorectal cancer (CRC) with a BRAF V600E mutation, who have received prior systemic therapy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0585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09600" y="5145775"/>
            <a:ext cx="10972800" cy="833651"/>
          </a:xfrm>
        </p:spPr>
        <p:txBody>
          <a:bodyPr/>
          <a:lstStyle/>
          <a:p>
            <a:r>
              <a:rPr lang="en-US" sz="1867" i="0" dirty="0"/>
              <a:t>John H. Strickler, Andrea Cercek, Salvatore Siena, Thierry Andre, Kimmie Ng, Eric Van Cutsem, Christina Wu, Andrew Scott Paulson, Joleen M. Hubbard, Andrew L. Coveler, Christos Fountzilas, Adel Kardosh, Pashtoon Murtaza Kasi, Heinz-Josef Lenz, Kristen Ciombor, Elena Elez, David L. Bajor, Michael Stecher, Wentao Feng, Tanios S. Bekaii-Saab </a:t>
            </a:r>
          </a:p>
        </p:txBody>
      </p:sp>
      <p:sp>
        <p:nvSpPr>
          <p:cNvPr id="7" name="Text Placeholder 5">
            <a:extLst>
              <a:ext uri="{FF2B5EF4-FFF2-40B4-BE49-F238E27FC236}">
                <a16:creationId xmlns:a16="http://schemas.microsoft.com/office/drawing/2014/main" id="{CBD8E11C-79B2-A544-97DD-C562D59DC378}"/>
              </a:ext>
            </a:extLst>
          </p:cNvPr>
          <p:cNvSpPr txBox="1">
            <a:spLocks/>
          </p:cNvSpPr>
          <p:nvPr/>
        </p:nvSpPr>
        <p:spPr>
          <a:xfrm>
            <a:off x="0" y="1976761"/>
            <a:ext cx="12192000" cy="2888201"/>
          </a:xfrm>
          <a:prstGeom prst="rect">
            <a:avLst/>
          </a:prstGeom>
          <a:noFill/>
        </p:spPr>
        <p:txBody>
          <a:bodyPr anchor="ctr"/>
          <a:lstStyle>
            <a:lvl1pPr marL="0" indent="0" algn="ctr" defTabSz="342900" rtl="0" eaLnBrk="1" latinLnBrk="0" hangingPunct="1">
              <a:lnSpc>
                <a:spcPct val="85000"/>
              </a:lnSpc>
              <a:spcBef>
                <a:spcPct val="20000"/>
              </a:spcBef>
              <a:buFont typeface="Arial"/>
              <a:buNone/>
              <a:defRPr sz="3000" kern="1200">
                <a:solidFill>
                  <a:schemeClr val="accent6"/>
                </a:solidFill>
                <a:latin typeface="+mn-lt"/>
                <a:ea typeface="+mn-ea"/>
                <a:cs typeface="+mn-cs"/>
              </a:defRPr>
            </a:lvl1pPr>
            <a:lvl2pPr marL="557213" indent="-214313" algn="l" defTabSz="342900" rtl="0" eaLnBrk="1" latinLnBrk="0" hangingPunct="1">
              <a:lnSpc>
                <a:spcPct val="85000"/>
              </a:lnSpc>
              <a:spcBef>
                <a:spcPct val="20000"/>
              </a:spcBef>
              <a:buFont typeface="Arial"/>
              <a:buChar char="–"/>
              <a:defRPr sz="1650" kern="1200">
                <a:solidFill>
                  <a:schemeClr val="tx1"/>
                </a:solidFill>
                <a:latin typeface="+mn-lt"/>
                <a:ea typeface="+mn-ea"/>
                <a:cs typeface="+mn-cs"/>
              </a:defRPr>
            </a:lvl2pPr>
            <a:lvl3pPr marL="857250" indent="-171450" algn="l" defTabSz="342900" rtl="0" eaLnBrk="1" latinLnBrk="0" hangingPunct="1">
              <a:lnSpc>
                <a:spcPct val="85000"/>
              </a:lnSpc>
              <a:spcBef>
                <a:spcPct val="20000"/>
              </a:spcBef>
              <a:buFont typeface="Arial"/>
              <a:buChar char="•"/>
              <a:defRPr sz="1500" kern="1200">
                <a:solidFill>
                  <a:schemeClr val="tx1"/>
                </a:solidFill>
                <a:latin typeface="+mn-lt"/>
                <a:ea typeface="+mn-ea"/>
                <a:cs typeface="+mn-cs"/>
              </a:defRPr>
            </a:lvl3pPr>
            <a:lvl4pPr marL="1200150" indent="-171450" algn="l" defTabSz="342900" rtl="0" eaLnBrk="1" latinLnBrk="0" hangingPunct="1">
              <a:lnSpc>
                <a:spcPct val="85000"/>
              </a:lnSpc>
              <a:spcBef>
                <a:spcPct val="20000"/>
              </a:spcBef>
              <a:buFont typeface="Arial"/>
              <a:buChar char="–"/>
              <a:defRPr sz="1350" kern="1200">
                <a:solidFill>
                  <a:schemeClr val="tx1"/>
                </a:solidFill>
                <a:latin typeface="+mn-lt"/>
                <a:ea typeface="+mn-ea"/>
                <a:cs typeface="+mn-cs"/>
              </a:defRPr>
            </a:lvl4pPr>
            <a:lvl5pPr marL="1543050" indent="-171450" algn="l" defTabSz="342900" rtl="0" eaLnBrk="1" latinLnBrk="0" hangingPunct="1">
              <a:lnSpc>
                <a:spcPct val="85000"/>
              </a:lnSpc>
              <a:spcBef>
                <a:spcPct val="20000"/>
              </a:spcBef>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457189" rtl="0" eaLnBrk="1" fontAlgn="auto" latinLnBrk="0" hangingPunct="1">
              <a:lnSpc>
                <a:spcPct val="85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mn-cs"/>
              </a:rPr>
              <a:t>Primary analysis of MOUNTAINEER: </a:t>
            </a:r>
            <a:br>
              <a:rPr kumimoji="0" lang="en-US" sz="4000" b="0" i="0" u="none" strike="noStrike" kern="1200" cap="none" spc="0" normalizeH="0" baseline="0" noProof="0" dirty="0">
                <a:ln>
                  <a:noFill/>
                </a:ln>
                <a:solidFill>
                  <a:srgbClr val="FFFFFF"/>
                </a:solidFill>
                <a:effectLst/>
                <a:uLnTx/>
                <a:uFillTx/>
                <a:latin typeface="Arial"/>
                <a:ea typeface="+mn-ea"/>
                <a:cs typeface="+mn-cs"/>
              </a:rPr>
            </a:br>
            <a:r>
              <a:rPr kumimoji="0" lang="en-US" sz="4000" b="0" i="0" u="none" strike="noStrike" kern="1200" cap="none" spc="0" normalizeH="0" baseline="0" noProof="0" dirty="0">
                <a:ln>
                  <a:noFill/>
                </a:ln>
                <a:solidFill>
                  <a:srgbClr val="FFFFFF"/>
                </a:solidFill>
                <a:effectLst/>
                <a:uLnTx/>
                <a:uFillTx/>
                <a:latin typeface="Arial"/>
                <a:ea typeface="+mn-ea"/>
                <a:cs typeface="+mn-cs"/>
              </a:rPr>
              <a:t>A phase 2 study of tucatinib and trastuzumab for </a:t>
            </a:r>
            <a:br>
              <a:rPr kumimoji="0" lang="en-US" sz="4000" b="0" i="0" u="none" strike="noStrike" kern="1200" cap="none" spc="0" normalizeH="0" baseline="0" noProof="0" dirty="0">
                <a:ln>
                  <a:noFill/>
                </a:ln>
                <a:solidFill>
                  <a:srgbClr val="FFFFFF"/>
                </a:solidFill>
                <a:effectLst/>
                <a:uLnTx/>
                <a:uFillTx/>
                <a:latin typeface="Arial"/>
                <a:ea typeface="+mn-ea"/>
                <a:cs typeface="+mn-cs"/>
              </a:rPr>
            </a:br>
            <a:r>
              <a:rPr kumimoji="0" lang="en-US" sz="4000" b="0" i="0" u="none" strike="noStrike" kern="1200" cap="none" spc="0" normalizeH="0" baseline="0" noProof="0" dirty="0">
                <a:ln>
                  <a:noFill/>
                </a:ln>
                <a:solidFill>
                  <a:srgbClr val="FFFFFF"/>
                </a:solidFill>
                <a:effectLst/>
                <a:uLnTx/>
                <a:uFillTx/>
                <a:latin typeface="Arial"/>
                <a:ea typeface="+mn-ea"/>
                <a:cs typeface="+mn-cs"/>
              </a:rPr>
              <a:t>HER2-positive mCRC</a:t>
            </a:r>
          </a:p>
        </p:txBody>
      </p:sp>
      <p:sp>
        <p:nvSpPr>
          <p:cNvPr id="2" name="TextBox 1">
            <a:extLst>
              <a:ext uri="{FF2B5EF4-FFF2-40B4-BE49-F238E27FC236}">
                <a16:creationId xmlns:a16="http://schemas.microsoft.com/office/drawing/2014/main" id="{016D191A-6E30-038D-E45A-51C3B9E30074}"/>
              </a:ext>
            </a:extLst>
          </p:cNvPr>
          <p:cNvSpPr txBox="1"/>
          <p:nvPr/>
        </p:nvSpPr>
        <p:spPr>
          <a:xfrm>
            <a:off x="108154" y="6469625"/>
            <a:ext cx="9625783" cy="2565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a:ea typeface="+mn-ea"/>
                <a:cs typeface="+mn-cs"/>
              </a:rPr>
              <a:t>European Society of Medical Oncology World Congress on Gastrointestinal Cancer. Jun 29-Jul 2, 2022. Abstract LBA-2</a:t>
            </a:r>
          </a:p>
        </p:txBody>
      </p:sp>
    </p:spTree>
    <p:extLst>
      <p:ext uri="{BB962C8B-B14F-4D97-AF65-F5344CB8AC3E}">
        <p14:creationId xmlns:p14="http://schemas.microsoft.com/office/powerpoint/2010/main" val="2437202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spcBef>
                <a:spcPts val="192"/>
              </a:spcBef>
            </a:pPr>
            <a:r>
              <a:rPr lang="en-US" sz="800" b="0" dirty="0"/>
              <a:t>Data cut-off for current analysis, March 28, 2022</a:t>
            </a:r>
          </a:p>
          <a:p>
            <a:pPr>
              <a:spcBef>
                <a:spcPts val="400"/>
              </a:spcBef>
            </a:pPr>
            <a:r>
              <a:rPr lang="en-US" sz="800" b="0" dirty="0"/>
              <a:t>a Each treatment cycle is 21 days; b Patients remained on therapy until evidence of radiographic or clinical progression, unacceptable toxicity, withdrawal of consent, or study closure; c Stratification: Left sided tumor primary vs other; d Patients were allowed to cross over and receive tucatinib and trastuzumab if they experienced radiographic progression at any time point or if they had not achieved a PR or CR by week 12; e Patients had HER2+ tumors as defined by one or more protocol </a:t>
            </a:r>
            <a:br>
              <a:rPr lang="en-US" sz="800" b="0" dirty="0"/>
            </a:br>
            <a:r>
              <a:rPr lang="en-US" sz="800" b="0" dirty="0"/>
              <a:t>required local tests: IHC 3+ (n=46), amplification by ISH (n=36), or amplification by NGS (n=69)</a:t>
            </a:r>
          </a:p>
          <a:p>
            <a:pPr>
              <a:spcBef>
                <a:spcPts val="400"/>
              </a:spcBef>
            </a:pPr>
            <a:r>
              <a:rPr lang="en-US" sz="800" b="0" dirty="0"/>
              <a:t>2L+, second line and later; BICR, blinded independent central review; BID, twice a day; C1D1, cycle 1 day 1; CR, complete response; DOR, duration of response; HER2, human epidermal growth receptor 2; IHC, immunohistochemistry; ISH, in situ hybridization; mAb, monoclonal antibody; mCRC, metastatic colorectal cancer; NGS, next-generation sequencing; ORR, objective response rate; OS, overall survival; PFS, progression-free survival; PO, orally; Q3W, every 3 weeks; PR, partial response; R, randomisation; RAS, rat sarcoma virus; RECIST, Response Evaluation Criteria in Solid Tumors; US, United States; VEGF, vascular endothelial growth factor. </a:t>
            </a:r>
          </a:p>
          <a:p>
            <a:pPr>
              <a:spcBef>
                <a:spcPts val="400"/>
              </a:spcBef>
            </a:pPr>
            <a:r>
              <a:rPr lang="en-US" sz="800" b="0" dirty="0"/>
              <a:t>https://clinicaltrials.gov/ct2/show/NCT03043313</a:t>
            </a:r>
          </a:p>
        </p:txBody>
      </p:sp>
      <p:sp>
        <p:nvSpPr>
          <p:cNvPr id="6" name="Title 5">
            <a:extLst>
              <a:ext uri="{FF2B5EF4-FFF2-40B4-BE49-F238E27FC236}">
                <a16:creationId xmlns:a16="http://schemas.microsoft.com/office/drawing/2014/main" id="{F4C9BB1A-C6BA-AF47-865F-7C2DCEA1F0D6}"/>
              </a:ext>
            </a:extLst>
          </p:cNvPr>
          <p:cNvSpPr>
            <a:spLocks noGrp="1"/>
          </p:cNvSpPr>
          <p:nvPr>
            <p:ph type="title"/>
          </p:nvPr>
        </p:nvSpPr>
        <p:spPr/>
        <p:txBody>
          <a:bodyPr/>
          <a:lstStyle/>
          <a:p>
            <a:r>
              <a:rPr lang="en-US" dirty="0">
                <a:solidFill>
                  <a:srgbClr val="0070C0"/>
                </a:solidFill>
              </a:rPr>
              <a:t>MOUNTAINEER: Global, Open-Label, Phase 2 Trial </a:t>
            </a:r>
          </a:p>
        </p:txBody>
      </p:sp>
      <p:sp>
        <p:nvSpPr>
          <p:cNvPr id="20" name="Text Placeholder 3">
            <a:extLst>
              <a:ext uri="{FF2B5EF4-FFF2-40B4-BE49-F238E27FC236}">
                <a16:creationId xmlns:a16="http://schemas.microsoft.com/office/drawing/2014/main" id="{1F94AAC2-1320-7011-0DD2-9F3971BBDEE5}"/>
              </a:ext>
            </a:extLst>
          </p:cNvPr>
          <p:cNvSpPr txBox="1">
            <a:spLocks/>
          </p:cNvSpPr>
          <p:nvPr/>
        </p:nvSpPr>
        <p:spPr>
          <a:xfrm>
            <a:off x="609600" y="4919636"/>
            <a:ext cx="10972801" cy="509597"/>
          </a:xfrm>
          <a:prstGeom prst="rect">
            <a:avLst/>
          </a:prstGeom>
          <a:solidFill>
            <a:schemeClr val="bg2">
              <a:lumMod val="40000"/>
              <a:lumOff val="60000"/>
            </a:schemeClr>
          </a:solidFill>
        </p:spPr>
        <p:txBody>
          <a:bodyPr lIns="0" rIns="0" anchor="ctr"/>
          <a:lstStyle>
            <a:lvl1pPr marL="219451" marR="0" indent="-219451" algn="l" defTabSz="1219170" rtl="0" eaLnBrk="1" fontAlgn="auto" latinLnBrk="0" hangingPunct="1">
              <a:lnSpc>
                <a:spcPct val="110000"/>
              </a:lnSpc>
              <a:spcBef>
                <a:spcPts val="0"/>
              </a:spcBef>
              <a:spcAft>
                <a:spcPts val="800"/>
              </a:spcAft>
              <a:buClr>
                <a:schemeClr val="tx1"/>
              </a:buClr>
              <a:buSzPct val="100000"/>
              <a:buFont typeface="Arial" panose="020B0604020202020204" pitchFamily="34" charset="0"/>
              <a:buChar char="•"/>
              <a:tabLst/>
              <a:defRPr sz="2000" b="0" i="0" kern="1200">
                <a:solidFill>
                  <a:schemeClr val="tx1"/>
                </a:solidFill>
                <a:latin typeface="Arial" panose="020B0604020202020204" pitchFamily="34" charset="0"/>
                <a:ea typeface="Arial" panose="020B0604020202020204" pitchFamily="34" charset="0"/>
                <a:cs typeface="Arial" charset="0"/>
              </a:defRPr>
            </a:lvl1pPr>
            <a:lvl2pPr marL="487668" indent="-243834" algn="l" defTabSz="1219170" rtl="0" eaLnBrk="1" latinLnBrk="0" hangingPunct="1">
              <a:lnSpc>
                <a:spcPct val="110000"/>
              </a:lnSpc>
              <a:spcBef>
                <a:spcPts val="0"/>
              </a:spcBef>
              <a:spcAft>
                <a:spcPts val="800"/>
              </a:spcAft>
              <a:buClr>
                <a:schemeClr val="tx1"/>
              </a:buClr>
              <a:buSzPct val="100000"/>
              <a:buFont typeface="Arial" panose="020B0604020202020204" pitchFamily="34" charset="0"/>
              <a:buChar char="•"/>
              <a:defRPr sz="1733" b="0" i="0" kern="1200">
                <a:solidFill>
                  <a:schemeClr val="tx1"/>
                </a:solidFill>
                <a:latin typeface="Arial" panose="020B0604020202020204" pitchFamily="34" charset="0"/>
                <a:ea typeface="Arial" panose="020B0604020202020204" pitchFamily="34" charset="0"/>
                <a:cs typeface="Arial" charset="0"/>
              </a:defRPr>
            </a:lvl2pPr>
            <a:lvl3pPr marL="731502" indent="-184993" algn="l" defTabSz="1219170" rtl="0" eaLnBrk="1" latinLnBrk="0" hangingPunct="1">
              <a:lnSpc>
                <a:spcPct val="110000"/>
              </a:lnSpc>
              <a:spcBef>
                <a:spcPts val="0"/>
              </a:spcBef>
              <a:spcAft>
                <a:spcPts val="800"/>
              </a:spcAft>
              <a:buClr>
                <a:schemeClr val="tx1"/>
              </a:buClr>
              <a:buSzPct val="100000"/>
              <a:buFont typeface="Arial"/>
              <a:buChar char="•"/>
              <a:defRPr sz="1467" b="0" i="0" kern="1200">
                <a:solidFill>
                  <a:schemeClr val="tx1"/>
                </a:solidFill>
                <a:latin typeface="Arial" panose="020B0604020202020204" pitchFamily="34" charset="0"/>
                <a:ea typeface="Arial" panose="020B0604020202020204" pitchFamily="34" charset="0"/>
                <a:cs typeface="Arial" charset="0"/>
              </a:defRPr>
            </a:lvl3pPr>
            <a:lvl4pPr marL="1038411" indent="-182875" algn="l" defTabSz="1219170" rtl="0" eaLnBrk="1" latinLnBrk="0" hangingPunct="1">
              <a:lnSpc>
                <a:spcPct val="100000"/>
              </a:lnSpc>
              <a:spcBef>
                <a:spcPts val="0"/>
              </a:spcBef>
              <a:spcAft>
                <a:spcPts val="800"/>
              </a:spcAft>
              <a:buClr>
                <a:schemeClr val="tx1"/>
              </a:buClr>
              <a:buSzPct val="100000"/>
              <a:buFont typeface="Arial" panose="020B0604020202020204" pitchFamily="34" charset="0"/>
              <a:buChar char="•"/>
              <a:defRPr sz="1333" b="0" i="0" kern="1200">
                <a:solidFill>
                  <a:schemeClr val="tx1"/>
                </a:solidFill>
                <a:latin typeface="Arial" panose="020B0604020202020204" pitchFamily="34" charset="0"/>
                <a:ea typeface="Arial" panose="020B0604020202020204" pitchFamily="34" charset="0"/>
                <a:cs typeface="Arial" charset="0"/>
              </a:defRPr>
            </a:lvl4pPr>
            <a:lvl5pPr marL="1278012" indent="-184993" algn="l" defTabSz="1219170" rtl="0" eaLnBrk="1" latinLnBrk="0" hangingPunct="1">
              <a:lnSpc>
                <a:spcPct val="100000"/>
              </a:lnSpc>
              <a:spcBef>
                <a:spcPts val="0"/>
              </a:spcBef>
              <a:spcAft>
                <a:spcPts val="800"/>
              </a:spcAft>
              <a:buClr>
                <a:schemeClr val="tx1"/>
              </a:buClr>
              <a:buSzPct val="100000"/>
              <a:buFont typeface="Arial"/>
              <a:buChar char="•"/>
              <a:defRPr sz="1200" b="0" i="0" kern="1200">
                <a:solidFill>
                  <a:schemeClr val="tx1"/>
                </a:solidFill>
                <a:latin typeface="Arial" panose="020B0604020202020204" pitchFamily="34" charset="0"/>
                <a:ea typeface="Arial" panose="020B0604020202020204" pitchFamily="34" charset="0"/>
                <a:cs typeface="Arial" charset="0"/>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ctr" defTabSz="1219170" rtl="0" eaLnBrk="1" fontAlgn="auto" latinLnBrk="0" hangingPunct="1">
              <a:lnSpc>
                <a:spcPct val="110000"/>
              </a:lnSpc>
              <a:spcBef>
                <a:spcPts val="0"/>
              </a:spcBef>
              <a:spcAft>
                <a:spcPts val="0"/>
              </a:spcAft>
              <a:buClr>
                <a:srgbClr val="000000"/>
              </a:buClr>
              <a:buSzPct val="100000"/>
              <a:buFont typeface="Arial" panose="020B0604020202020204" pitchFamily="34" charset="0"/>
              <a:buNone/>
              <a:tabLst/>
              <a:defRPr/>
            </a:pPr>
            <a:r>
              <a:rPr kumimoji="0" lang="en-US" sz="1467" b="0" i="0" u="none" strike="noStrike" kern="1200" cap="none" spc="0" normalizeH="0" baseline="0" noProof="0" dirty="0">
                <a:ln>
                  <a:noFill/>
                </a:ln>
                <a:solidFill>
                  <a:srgbClr val="000000"/>
                </a:solidFill>
                <a:effectLst/>
                <a:uLnTx/>
                <a:uFillTx/>
                <a:latin typeface="Arial" panose="020B0604020202020204" pitchFamily="34" charset="0"/>
                <a:cs typeface="Arial" charset="0"/>
              </a:rPr>
              <a:t>MOUNTAINEER began as a US Investigator-Sponsored Trial and initially consisted of a single cohort (Cohort A) and was expanded globally to include patients randomised to receive tucatinib + trastuzumab (Cohort B) or tucatinib monotherapy (Cohort C)</a:t>
            </a:r>
            <a:endParaRPr kumimoji="0" lang="en-US" sz="1467" b="0" i="0" u="none" strike="noStrike" kern="1200" cap="none" spc="0" normalizeH="0" baseline="30000" noProof="0" dirty="0">
              <a:ln>
                <a:noFill/>
              </a:ln>
              <a:solidFill>
                <a:srgbClr val="000000"/>
              </a:solidFill>
              <a:effectLst/>
              <a:uLnTx/>
              <a:uFillTx/>
              <a:latin typeface="Arial" panose="020B0604020202020204" pitchFamily="34" charset="0"/>
              <a:cs typeface="Arial" charset="0"/>
            </a:endParaRPr>
          </a:p>
        </p:txBody>
      </p:sp>
      <p:grpSp>
        <p:nvGrpSpPr>
          <p:cNvPr id="2" name="Group 1">
            <a:extLst>
              <a:ext uri="{FF2B5EF4-FFF2-40B4-BE49-F238E27FC236}">
                <a16:creationId xmlns:a16="http://schemas.microsoft.com/office/drawing/2014/main" id="{D98CCF7E-63D0-2B16-8AE6-CD59CDB42344}"/>
              </a:ext>
            </a:extLst>
          </p:cNvPr>
          <p:cNvGrpSpPr/>
          <p:nvPr/>
        </p:nvGrpSpPr>
        <p:grpSpPr>
          <a:xfrm>
            <a:off x="283533" y="1314921"/>
            <a:ext cx="11624931" cy="3376868"/>
            <a:chOff x="168406" y="831332"/>
            <a:chExt cx="8718698" cy="2532651"/>
          </a:xfrm>
        </p:grpSpPr>
        <p:grpSp>
          <p:nvGrpSpPr>
            <p:cNvPr id="11" name="Group 10">
              <a:extLst>
                <a:ext uri="{FF2B5EF4-FFF2-40B4-BE49-F238E27FC236}">
                  <a16:creationId xmlns:a16="http://schemas.microsoft.com/office/drawing/2014/main" id="{9D6C6CA1-C452-A7E3-C39A-0620238A1B3C}"/>
                </a:ext>
              </a:extLst>
            </p:cNvPr>
            <p:cNvGrpSpPr/>
            <p:nvPr/>
          </p:nvGrpSpPr>
          <p:grpSpPr>
            <a:xfrm>
              <a:off x="168406" y="832406"/>
              <a:ext cx="5838747" cy="2531577"/>
              <a:chOff x="1036806" y="1305778"/>
              <a:chExt cx="6779905" cy="2531577"/>
            </a:xfrm>
          </p:grpSpPr>
          <p:sp>
            <p:nvSpPr>
              <p:cNvPr id="23" name="Rectangle 22">
                <a:extLst>
                  <a:ext uri="{FF2B5EF4-FFF2-40B4-BE49-F238E27FC236}">
                    <a16:creationId xmlns:a16="http://schemas.microsoft.com/office/drawing/2014/main" id="{518A8670-9BD2-F5A0-2221-45684214DF5E}"/>
                  </a:ext>
                </a:extLst>
              </p:cNvPr>
              <p:cNvSpPr/>
              <p:nvPr/>
            </p:nvSpPr>
            <p:spPr>
              <a:xfrm>
                <a:off x="1036806" y="1305778"/>
                <a:ext cx="1764560" cy="250235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000000"/>
                    </a:solidFill>
                    <a:effectLst/>
                    <a:uLnTx/>
                    <a:uFillTx/>
                    <a:latin typeface="Arial"/>
                    <a:ea typeface="+mn-ea"/>
                    <a:cs typeface="+mn-cs"/>
                  </a:rPr>
                  <a:t>Key Eligibility Criteria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67" b="0" i="0" u="none" strike="noStrike" kern="1200" cap="none" spc="0" normalizeH="0" baseline="0" noProof="0" dirty="0">
                  <a:ln>
                    <a:noFill/>
                  </a:ln>
                  <a:solidFill>
                    <a:srgbClr val="000000"/>
                  </a:solidFill>
                  <a:effectLst/>
                  <a:uLnTx/>
                  <a:uFillTx/>
                  <a:latin typeface="Arial"/>
                  <a:ea typeface="+mn-ea"/>
                  <a:cs typeface="+mn-cs"/>
                </a:endParaRPr>
              </a:p>
              <a:p>
                <a:pPr marL="182875" marR="0" lvl="0" indent="-1828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67" b="0" i="0" u="none" strike="noStrike" kern="1200" cap="none" spc="0" normalizeH="0" baseline="0" noProof="0" dirty="0">
                    <a:ln>
                      <a:noFill/>
                    </a:ln>
                    <a:solidFill>
                      <a:srgbClr val="000000"/>
                    </a:solidFill>
                    <a:effectLst/>
                    <a:uLnTx/>
                    <a:uFillTx/>
                    <a:latin typeface="Arial"/>
                    <a:ea typeface="+mn-ea"/>
                    <a:cs typeface="+mn-cs"/>
                  </a:rPr>
                  <a:t>≥2L mCRC</a:t>
                </a:r>
              </a:p>
              <a:p>
                <a:pPr marL="182875" marR="0" lvl="0" indent="-1828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67" b="0" i="0" u="none" strike="noStrike" kern="1200" cap="none" spc="0" normalizeH="0" baseline="0" noProof="0" dirty="0">
                    <a:ln>
                      <a:noFill/>
                    </a:ln>
                    <a:solidFill>
                      <a:srgbClr val="000000"/>
                    </a:solidFill>
                    <a:effectLst/>
                    <a:uLnTx/>
                    <a:uFillTx/>
                    <a:latin typeface="Arial"/>
                    <a:ea typeface="+mn-ea"/>
                    <a:cs typeface="+mn-cs"/>
                  </a:rPr>
                  <a:t>HER2+ per local IHC/ISH/NGS testing</a:t>
                </a:r>
              </a:p>
              <a:p>
                <a:pPr marL="182875" marR="0" lvl="0" indent="-1828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67" b="0" i="0" u="none" strike="noStrike" kern="1200" cap="none" spc="0" normalizeH="0" baseline="0" noProof="0" dirty="0">
                    <a:ln>
                      <a:noFill/>
                    </a:ln>
                    <a:solidFill>
                      <a:srgbClr val="000000"/>
                    </a:solidFill>
                    <a:effectLst/>
                    <a:uLnTx/>
                    <a:uFillTx/>
                    <a:latin typeface="Arial"/>
                    <a:ea typeface="+mn-ea"/>
                    <a:cs typeface="+mn-cs"/>
                  </a:rPr>
                  <a:t>RAS wild-type</a:t>
                </a:r>
              </a:p>
              <a:p>
                <a:pPr marL="182875" marR="0" lvl="0" indent="-1828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67" b="0" i="0" u="none" strike="noStrike" kern="1200" cap="none" spc="0" normalizeH="0" baseline="0" noProof="0" dirty="0">
                    <a:ln>
                      <a:noFill/>
                    </a:ln>
                    <a:solidFill>
                      <a:srgbClr val="000000"/>
                    </a:solidFill>
                    <a:effectLst/>
                    <a:uLnTx/>
                    <a:uFillTx/>
                    <a:latin typeface="Arial"/>
                    <a:ea typeface="+mn-ea"/>
                    <a:cs typeface="+mn-cs"/>
                  </a:rPr>
                  <a:t>Measurable disease per RECIST 1.1</a:t>
                </a:r>
              </a:p>
              <a:p>
                <a:pPr marL="182875" marR="0" lvl="0" indent="-1828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67" b="0" i="0" u="none" strike="noStrike" kern="1200" cap="none" spc="0" normalizeH="0" baseline="0" noProof="0" dirty="0">
                    <a:ln>
                      <a:noFill/>
                    </a:ln>
                    <a:solidFill>
                      <a:srgbClr val="000000"/>
                    </a:solidFill>
                    <a:effectLst/>
                    <a:uLnTx/>
                    <a:uFillTx/>
                    <a:latin typeface="Arial"/>
                    <a:ea typeface="+mn-ea"/>
                    <a:cs typeface="+mn-cs"/>
                  </a:rPr>
                  <a:t>Prior fluoropyrimidines, oxaliplatin, irinotecan, and anti-VEGF mAb</a:t>
                </a:r>
              </a:p>
            </p:txBody>
          </p:sp>
          <p:sp>
            <p:nvSpPr>
              <p:cNvPr id="24" name="Rectangle 23">
                <a:extLst>
                  <a:ext uri="{FF2B5EF4-FFF2-40B4-BE49-F238E27FC236}">
                    <a16:creationId xmlns:a16="http://schemas.microsoft.com/office/drawing/2014/main" id="{47394399-B974-1B86-AB24-E1C3577F628F}"/>
                  </a:ext>
                </a:extLst>
              </p:cNvPr>
              <p:cNvSpPr/>
              <p:nvPr/>
            </p:nvSpPr>
            <p:spPr>
              <a:xfrm>
                <a:off x="3123910" y="1305779"/>
                <a:ext cx="2053511" cy="117643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a:ea typeface="+mn-ea"/>
                    <a:cs typeface="+mn-cs"/>
                  </a:rPr>
                  <a:t>Cohort A (n=45)</a:t>
                </a:r>
                <a:endParaRPr kumimoji="0" lang="en-US" sz="1333" b="1" i="0" u="none" strike="noStrike" kern="1200" cap="none" spc="0" normalizeH="0" baseline="3000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Tucatinib 300 mg PO BID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Trastuzumab 6 mg/kg Q3W (loading dose 8 mg/kg C1D1)</a:t>
                </a:r>
                <a:r>
                  <a:rPr kumimoji="0" lang="en-US" sz="1333" b="1" i="0" u="none" strike="noStrike" kern="1200" cap="none" spc="0" normalizeH="0" baseline="30000" noProof="0" dirty="0">
                    <a:ln>
                      <a:noFill/>
                    </a:ln>
                    <a:solidFill>
                      <a:srgbClr val="000000"/>
                    </a:solidFill>
                    <a:effectLst/>
                    <a:uLnTx/>
                    <a:uFillTx/>
                    <a:latin typeface="Arial"/>
                    <a:ea typeface="+mn-ea"/>
                    <a:cs typeface="+mn-cs"/>
                  </a:rPr>
                  <a:t>a,b</a:t>
                </a:r>
                <a:r>
                  <a:rPr kumimoji="0" lang="en-US" sz="1333" b="0" i="0" u="none" strike="noStrike" kern="1200" cap="none" spc="0" normalizeH="0" baseline="0" noProof="0" dirty="0">
                    <a:ln>
                      <a:noFill/>
                    </a:ln>
                    <a:solidFill>
                      <a:srgbClr val="FFFFFF"/>
                    </a:solidFill>
                    <a:effectLst/>
                    <a:uLnTx/>
                    <a:uFillTx/>
                    <a:latin typeface="Arial"/>
                    <a:ea typeface="+mn-ea"/>
                    <a:cs typeface="+mn-cs"/>
                  </a:rPr>
                  <a:t> </a:t>
                </a:r>
              </a:p>
            </p:txBody>
          </p:sp>
          <p:sp>
            <p:nvSpPr>
              <p:cNvPr id="25" name="Rectangle 24">
                <a:extLst>
                  <a:ext uri="{FF2B5EF4-FFF2-40B4-BE49-F238E27FC236}">
                    <a16:creationId xmlns:a16="http://schemas.microsoft.com/office/drawing/2014/main" id="{8C61CDC5-C67A-8D14-33DA-248BAE77891C}"/>
                  </a:ext>
                </a:extLst>
              </p:cNvPr>
              <p:cNvSpPr/>
              <p:nvPr/>
            </p:nvSpPr>
            <p:spPr>
              <a:xfrm>
                <a:off x="5909044" y="1305778"/>
                <a:ext cx="1907667" cy="1223626"/>
              </a:xfrm>
              <a:prstGeom prst="rect">
                <a:avLst/>
              </a:prstGeom>
              <a:solidFill>
                <a:srgbClr val="0070C0"/>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Arial"/>
                    <a:ea typeface="+mn-ea"/>
                    <a:cs typeface="+mn-cs"/>
                  </a:rPr>
                  <a:t>Cohort B (n=41)</a:t>
                </a:r>
                <a:endParaRPr kumimoji="0" lang="en-US" sz="1333"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rial"/>
                    <a:ea typeface="+mn-ea"/>
                    <a:cs typeface="+mn-cs"/>
                  </a:rPr>
                  <a:t>Tucatinib 300 mg PO BID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rial"/>
                    <a:ea typeface="+mn-ea"/>
                    <a:cs typeface="+mn-cs"/>
                  </a:rPr>
                  <a:t>Trastuzumab 6 mg/kg Q3W (loading dose 8 mg/kg C1D1)</a:t>
                </a:r>
                <a:r>
                  <a:rPr kumimoji="0" lang="en-US" sz="1333" b="1" i="0" u="none" strike="noStrike" kern="1200" cap="none" spc="0" normalizeH="0" baseline="30000" noProof="0" dirty="0">
                    <a:ln>
                      <a:noFill/>
                    </a:ln>
                    <a:solidFill>
                      <a:srgbClr val="FFFFFF"/>
                    </a:solidFill>
                    <a:effectLst/>
                    <a:uLnTx/>
                    <a:uFillTx/>
                    <a:latin typeface="Arial"/>
                    <a:ea typeface="+mn-ea"/>
                    <a:cs typeface="+mn-cs"/>
                  </a:rPr>
                  <a:t>a,b</a:t>
                </a:r>
              </a:p>
            </p:txBody>
          </p:sp>
          <p:sp>
            <p:nvSpPr>
              <p:cNvPr id="27" name="Rectangle 26">
                <a:extLst>
                  <a:ext uri="{FF2B5EF4-FFF2-40B4-BE49-F238E27FC236}">
                    <a16:creationId xmlns:a16="http://schemas.microsoft.com/office/drawing/2014/main" id="{80D82123-DC56-4E0C-E1AF-1F4D48E1B697}"/>
                  </a:ext>
                </a:extLst>
              </p:cNvPr>
              <p:cNvSpPr/>
              <p:nvPr/>
            </p:nvSpPr>
            <p:spPr>
              <a:xfrm>
                <a:off x="5909044" y="2613729"/>
                <a:ext cx="1907667" cy="1223626"/>
              </a:xfrm>
              <a:prstGeom prst="rect">
                <a:avLst/>
              </a:prstGeom>
              <a:solidFill>
                <a:srgbClr val="FBC0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a:ea typeface="+mn-ea"/>
                    <a:cs typeface="+mn-cs"/>
                  </a:rPr>
                  <a:t>Cohort C (n=31)</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Tucatinib 300 mg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PO BID</a:t>
                </a:r>
                <a:r>
                  <a:rPr kumimoji="0" lang="en-US" sz="1333" b="1" i="0" u="none" strike="noStrike" kern="1200" cap="none" spc="0" normalizeH="0" baseline="30000" noProof="0" dirty="0">
                    <a:ln>
                      <a:noFill/>
                    </a:ln>
                    <a:solidFill>
                      <a:srgbClr val="000000"/>
                    </a:solidFill>
                    <a:effectLst/>
                    <a:uLnTx/>
                    <a:uFillTx/>
                    <a:latin typeface="Arial"/>
                    <a:ea typeface="+mn-ea"/>
                    <a:cs typeface="+mn-cs"/>
                  </a:rPr>
                  <a:t>a,d</a:t>
                </a:r>
              </a:p>
            </p:txBody>
          </p:sp>
          <p:cxnSp>
            <p:nvCxnSpPr>
              <p:cNvPr id="67" name="Straight Arrow Connector 66">
                <a:extLst>
                  <a:ext uri="{FF2B5EF4-FFF2-40B4-BE49-F238E27FC236}">
                    <a16:creationId xmlns:a16="http://schemas.microsoft.com/office/drawing/2014/main" id="{68B27A08-DD55-1F62-BF0A-6D5DB9D1CEDF}"/>
                  </a:ext>
                </a:extLst>
              </p:cNvPr>
              <p:cNvCxnSpPr>
                <a:cxnSpLocks/>
                <a:endCxn id="24" idx="1"/>
              </p:cNvCxnSpPr>
              <p:nvPr/>
            </p:nvCxnSpPr>
            <p:spPr>
              <a:xfrm>
                <a:off x="2801366" y="1893995"/>
                <a:ext cx="32254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9" name="Connector: Elbow 38">
                <a:extLst>
                  <a:ext uri="{FF2B5EF4-FFF2-40B4-BE49-F238E27FC236}">
                    <a16:creationId xmlns:a16="http://schemas.microsoft.com/office/drawing/2014/main" id="{E561E919-9EEF-1936-DF8B-AF6F2FE338B4}"/>
                  </a:ext>
                </a:extLst>
              </p:cNvPr>
              <p:cNvCxnSpPr>
                <a:cxnSpLocks/>
                <a:stCxn id="23" idx="3"/>
                <a:endCxn id="25" idx="1"/>
              </p:cNvCxnSpPr>
              <p:nvPr/>
            </p:nvCxnSpPr>
            <p:spPr>
              <a:xfrm flipV="1">
                <a:off x="2801366" y="1917591"/>
                <a:ext cx="3107678" cy="639366"/>
              </a:xfrm>
              <a:prstGeom prst="bentConnector3">
                <a:avLst>
                  <a:gd name="adj1" fmla="val 88777"/>
                </a:avLst>
              </a:prstGeom>
              <a:ln>
                <a:tailEnd type="triangle"/>
              </a:ln>
            </p:spPr>
            <p:style>
              <a:lnRef idx="3">
                <a:schemeClr val="dk1"/>
              </a:lnRef>
              <a:fillRef idx="0">
                <a:schemeClr val="dk1"/>
              </a:fillRef>
              <a:effectRef idx="2">
                <a:schemeClr val="dk1"/>
              </a:effectRef>
              <a:fontRef idx="minor">
                <a:schemeClr val="tx1"/>
              </a:fontRef>
            </p:style>
          </p:cxnSp>
          <p:cxnSp>
            <p:nvCxnSpPr>
              <p:cNvPr id="42" name="Connector: Elbow 41">
                <a:extLst>
                  <a:ext uri="{FF2B5EF4-FFF2-40B4-BE49-F238E27FC236}">
                    <a16:creationId xmlns:a16="http://schemas.microsoft.com/office/drawing/2014/main" id="{6F5048A7-A25B-CC4D-A2ED-A8C9E5B733AE}"/>
                  </a:ext>
                </a:extLst>
              </p:cNvPr>
              <p:cNvCxnSpPr>
                <a:cxnSpLocks/>
                <a:stCxn id="23" idx="3"/>
                <a:endCxn id="27" idx="1"/>
              </p:cNvCxnSpPr>
              <p:nvPr/>
            </p:nvCxnSpPr>
            <p:spPr>
              <a:xfrm>
                <a:off x="2801366" y="2556957"/>
                <a:ext cx="3107678" cy="668585"/>
              </a:xfrm>
              <a:prstGeom prst="bentConnector3">
                <a:avLst>
                  <a:gd name="adj1" fmla="val 88777"/>
                </a:avLst>
              </a:prstGeom>
              <a:ln>
                <a:tailEnd type="triangle"/>
              </a:ln>
            </p:spPr>
            <p:style>
              <a:lnRef idx="3">
                <a:schemeClr val="dk1"/>
              </a:lnRef>
              <a:fillRef idx="0">
                <a:schemeClr val="dk1"/>
              </a:fillRef>
              <a:effectRef idx="2">
                <a:schemeClr val="dk1"/>
              </a:effectRef>
              <a:fontRef idx="minor">
                <a:schemeClr val="tx1"/>
              </a:fontRef>
            </p:style>
          </p:cxnSp>
          <p:sp>
            <p:nvSpPr>
              <p:cNvPr id="49" name="TextBox 48">
                <a:extLst>
                  <a:ext uri="{FF2B5EF4-FFF2-40B4-BE49-F238E27FC236}">
                    <a16:creationId xmlns:a16="http://schemas.microsoft.com/office/drawing/2014/main" id="{118FAB8F-8E9F-70BB-0B9F-DF67810ABE46}"/>
                  </a:ext>
                </a:extLst>
              </p:cNvPr>
              <p:cNvSpPr txBox="1"/>
              <p:nvPr/>
            </p:nvSpPr>
            <p:spPr>
              <a:xfrm>
                <a:off x="3720825" y="2601075"/>
                <a:ext cx="990076" cy="2385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Arial"/>
                    <a:ea typeface="+mn-ea"/>
                    <a:cs typeface="+mn-cs"/>
                  </a:rPr>
                  <a:t>Expansion</a:t>
                </a:r>
              </a:p>
            </p:txBody>
          </p:sp>
          <p:sp>
            <p:nvSpPr>
              <p:cNvPr id="50" name="Oval 49">
                <a:extLst>
                  <a:ext uri="{FF2B5EF4-FFF2-40B4-BE49-F238E27FC236}">
                    <a16:creationId xmlns:a16="http://schemas.microsoft.com/office/drawing/2014/main" id="{1EC30ADA-FE12-7029-C7E7-B93554288194}"/>
                  </a:ext>
                </a:extLst>
              </p:cNvPr>
              <p:cNvSpPr/>
              <p:nvPr/>
            </p:nvSpPr>
            <p:spPr>
              <a:xfrm>
                <a:off x="5334468" y="2356851"/>
                <a:ext cx="433627" cy="398064"/>
              </a:xfrm>
              <a:prstGeom prst="ellipse">
                <a:avLst/>
              </a:prstGeom>
              <a:solidFill>
                <a:schemeClr val="accent6">
                  <a:lumMod val="85000"/>
                </a:schemeClr>
              </a:solidFill>
              <a:effectLst/>
            </p:spPr>
            <p:style>
              <a:lnRef idx="1">
                <a:schemeClr val="dk1"/>
              </a:lnRef>
              <a:fillRef idx="2">
                <a:schemeClr val="dk1"/>
              </a:fillRef>
              <a:effectRef idx="1">
                <a:schemeClr val="dk1"/>
              </a:effectRef>
              <a:fontRef idx="minor">
                <a:schemeClr val="dk1"/>
              </a:fontRef>
            </p:style>
            <p:txBody>
              <a:bodyPr lIns="60960" rIns="6096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Arial"/>
                    <a:ea typeface="+mn-ea"/>
                    <a:cs typeface="+mn-cs"/>
                  </a:rPr>
                  <a:t>R</a:t>
                </a:r>
                <a:r>
                  <a:rPr kumimoji="0" lang="en-US" sz="1467" b="0" i="0" u="none" strike="noStrike" kern="1200" cap="none" spc="0" normalizeH="0" baseline="30000" noProof="0" dirty="0">
                    <a:ln>
                      <a:noFill/>
                    </a:ln>
                    <a:solidFill>
                      <a:srgbClr val="000000"/>
                    </a:solidFill>
                    <a:effectLst/>
                    <a:uLnTx/>
                    <a:uFillTx/>
                    <a:latin typeface="Arial"/>
                    <a:ea typeface="+mn-ea"/>
                    <a:cs typeface="+mn-cs"/>
                  </a:rPr>
                  <a:t>c</a:t>
                </a:r>
              </a:p>
            </p:txBody>
          </p:sp>
        </p:grpSp>
        <p:sp>
          <p:nvSpPr>
            <p:cNvPr id="15" name="Rectangle 14">
              <a:extLst>
                <a:ext uri="{FF2B5EF4-FFF2-40B4-BE49-F238E27FC236}">
                  <a16:creationId xmlns:a16="http://schemas.microsoft.com/office/drawing/2014/main" id="{C27367C4-8B7F-95EA-5331-F1473BE85ECA}"/>
                </a:ext>
              </a:extLst>
            </p:cNvPr>
            <p:cNvSpPr/>
            <p:nvPr/>
          </p:nvSpPr>
          <p:spPr>
            <a:xfrm>
              <a:off x="6128534" y="831332"/>
              <a:ext cx="2758570" cy="253265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000000"/>
                  </a:solidFill>
                  <a:effectLst/>
                  <a:uLnTx/>
                  <a:uFillTx/>
                  <a:latin typeface="Arial"/>
                  <a:ea typeface="+mn-ea"/>
                  <a:cs typeface="+mn-cs"/>
                </a:rPr>
                <a:t>Endpoints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67"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67" b="0" i="0" u="sng" strike="noStrike" kern="1200" cap="none" spc="0" normalizeH="0" baseline="0" noProof="0" dirty="0">
                  <a:ln>
                    <a:noFill/>
                  </a:ln>
                  <a:solidFill>
                    <a:srgbClr val="000000"/>
                  </a:solidFill>
                  <a:effectLst/>
                  <a:uLnTx/>
                  <a:uFillTx/>
                  <a:latin typeface="Arial"/>
                  <a:ea typeface="+mn-ea"/>
                  <a:cs typeface="+mn-cs"/>
                </a:rPr>
                <a:t>Efficacy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000000"/>
                  </a:solidFill>
                  <a:effectLst/>
                  <a:uLnTx/>
                  <a:uFillTx/>
                  <a:latin typeface="Arial"/>
                  <a:ea typeface="+mn-ea"/>
                  <a:cs typeface="+mn-cs"/>
                </a:rPr>
                <a:t>Assessed in patients who received any amount of study treatment and had HER2+ tumors</a:t>
              </a:r>
              <a:r>
                <a:rPr kumimoji="0" lang="en-US" sz="1267" b="0" i="0" u="none" strike="noStrike" kern="1200" cap="none" spc="0" normalizeH="0" baseline="30000" noProof="0" dirty="0">
                  <a:ln>
                    <a:noFill/>
                  </a:ln>
                  <a:solidFill>
                    <a:srgbClr val="000000"/>
                  </a:solidFill>
                  <a:effectLst/>
                  <a:uLnTx/>
                  <a:uFillTx/>
                  <a:latin typeface="Arial"/>
                  <a:ea typeface="+mn-ea"/>
                  <a:cs typeface="+mn-cs"/>
                </a:rPr>
                <a: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67"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000000"/>
                  </a:solidFill>
                  <a:effectLst/>
                  <a:uLnTx/>
                  <a:uFillTx/>
                  <a:latin typeface="Arial"/>
                  <a:ea typeface="+mn-ea"/>
                  <a:cs typeface="+mn-cs"/>
                </a:rPr>
                <a:t>1. Primary: Confirmed ORR in Cohorts A+B (RECIST 1.1 per BICR)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67"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000000"/>
                  </a:solidFill>
                  <a:effectLst/>
                  <a:uLnTx/>
                  <a:uFillTx/>
                  <a:latin typeface="Arial"/>
                  <a:ea typeface="+mn-ea"/>
                  <a:cs typeface="+mn-cs"/>
                </a:rPr>
                <a:t>2. Secondary: </a:t>
              </a:r>
              <a:endParaRPr kumimoji="0" lang="en-US" sz="1267" b="0" i="0" u="sng" strike="noStrike" kern="1200" cap="none" spc="0" normalizeH="0" baseline="0" noProof="0" dirty="0">
                <a:ln>
                  <a:noFill/>
                </a:ln>
                <a:solidFill>
                  <a:srgbClr val="000000"/>
                </a:solidFill>
                <a:effectLst/>
                <a:uLnTx/>
                <a:uFillTx/>
                <a:latin typeface="Arial"/>
                <a:ea typeface="+mn-ea"/>
                <a:cs typeface="+mn-cs"/>
              </a:endParaRPr>
            </a:p>
            <a:p>
              <a:pPr marL="228594" marR="0" lvl="0" indent="-22859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67" b="0" i="0" u="none" strike="noStrike" kern="1200" cap="none" spc="0" normalizeH="0" baseline="0" noProof="0" dirty="0">
                  <a:ln>
                    <a:noFill/>
                  </a:ln>
                  <a:solidFill>
                    <a:srgbClr val="000000"/>
                  </a:solidFill>
                  <a:effectLst/>
                  <a:uLnTx/>
                  <a:uFillTx/>
                  <a:latin typeface="Arial"/>
                  <a:ea typeface="+mn-ea"/>
                  <a:cs typeface="+mn-cs"/>
                </a:rPr>
                <a:t>Cohorts A+B: DOR per BICR, PFS per BICR, and OS</a:t>
              </a:r>
            </a:p>
            <a:p>
              <a:pPr marL="228594" marR="0" lvl="0" indent="-22859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67" b="0" i="0" u="none" strike="noStrike" kern="1200" cap="none" spc="0" normalizeH="0" baseline="0" noProof="0" dirty="0">
                  <a:ln>
                    <a:noFill/>
                  </a:ln>
                  <a:solidFill>
                    <a:srgbClr val="000000"/>
                  </a:solidFill>
                  <a:effectLst/>
                  <a:uLnTx/>
                  <a:uFillTx/>
                  <a:latin typeface="Arial"/>
                  <a:ea typeface="+mn-ea"/>
                  <a:cs typeface="+mn-cs"/>
                </a:rPr>
                <a:t>Cohort C: ORR by 12 weeks of treatment (RECIST 1.1 per BICR)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67"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67" b="0" i="0" u="sng" strike="noStrike" kern="1200" cap="none" spc="0" normalizeH="0" baseline="0" noProof="0" dirty="0">
                  <a:ln>
                    <a:noFill/>
                  </a:ln>
                  <a:solidFill>
                    <a:srgbClr val="000000"/>
                  </a:solidFill>
                  <a:effectLst/>
                  <a:uLnTx/>
                  <a:uFillTx/>
                  <a:latin typeface="Arial"/>
                  <a:ea typeface="+mn-ea"/>
                  <a:cs typeface="+mn-cs"/>
                </a:rPr>
                <a:t>Safety</a:t>
              </a:r>
              <a:r>
                <a:rPr kumimoji="0" lang="en-US" sz="1267" b="0" i="0" u="none" strike="noStrike" kern="1200" cap="none" spc="0" normalizeH="0" baseline="0" noProof="0" dirty="0">
                  <a:ln>
                    <a:noFill/>
                  </a:ln>
                  <a:solidFill>
                    <a:srgbClr val="000000"/>
                  </a:solidFill>
                  <a:effectLst/>
                  <a:uLnTx/>
                  <a:uFillTx/>
                  <a:latin typeface="Arial"/>
                  <a:ea typeface="+mn-ea"/>
                  <a:cs typeface="+mn-cs"/>
                </a:rPr>
                <a:t> presented in Cohorts A+B who received any amount of study treatment </a:t>
              </a:r>
            </a:p>
          </p:txBody>
        </p:sp>
      </p:grpSp>
      <p:sp>
        <p:nvSpPr>
          <p:cNvPr id="4" name="TextBox 3">
            <a:extLst>
              <a:ext uri="{FF2B5EF4-FFF2-40B4-BE49-F238E27FC236}">
                <a16:creationId xmlns:a16="http://schemas.microsoft.com/office/drawing/2014/main" id="{DDC33E53-E3B3-6E51-DDD3-BDAF9C24E27F}"/>
              </a:ext>
            </a:extLst>
          </p:cNvPr>
          <p:cNvSpPr txBox="1"/>
          <p:nvPr/>
        </p:nvSpPr>
        <p:spPr>
          <a:xfrm>
            <a:off x="10069417" y="6510041"/>
            <a:ext cx="2146613" cy="338554"/>
          </a:xfrm>
          <a:prstGeom prst="rect">
            <a:avLst/>
          </a:prstGeom>
          <a:noFill/>
        </p:spPr>
        <p:txBody>
          <a:bodyPr wrap="none" rtlCol="0">
            <a:spAutoFit/>
          </a:bodyPr>
          <a:lstStyle/>
          <a:p>
            <a:r>
              <a:rPr lang="en-US" sz="1600" dirty="0"/>
              <a:t>Strickler, ESMO 2022</a:t>
            </a:r>
          </a:p>
        </p:txBody>
      </p:sp>
    </p:spTree>
    <p:extLst>
      <p:ext uri="{BB962C8B-B14F-4D97-AF65-F5344CB8AC3E}">
        <p14:creationId xmlns:p14="http://schemas.microsoft.com/office/powerpoint/2010/main" val="601881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Tucatinib + Trastuzumab: Efficacy Outcomes</a:t>
            </a:r>
          </a:p>
        </p:txBody>
      </p:sp>
      <p:sp>
        <p:nvSpPr>
          <p:cNvPr id="3" name="Text Placeholder 2"/>
          <p:cNvSpPr>
            <a:spLocks noGrp="1"/>
          </p:cNvSpPr>
          <p:nvPr>
            <p:ph type="body" sz="quarter" idx="13"/>
          </p:nvPr>
        </p:nvSpPr>
        <p:spPr/>
        <p:txBody>
          <a:bodyPr/>
          <a:lstStyle/>
          <a:p>
            <a:r>
              <a:rPr lang="en-US" sz="800" b="0" dirty="0">
                <a:solidFill>
                  <a:srgbClr val="000000"/>
                </a:solidFill>
                <a:ea typeface="Times New Roman" panose="02020603050405020304" pitchFamily="18" charset="0"/>
              </a:rPr>
              <a:t>a Confirmed best overall response assessed per RECIST 1.1; b Includes SD and non-CR/non-PD; c Includes patients with no post-baseline response assessment and patients whose disease assessments are not evaluable; d Two-sided 95% exact confidence interval, computed using the Clopper-Pearson method (1934); e Time from the start of study treatment (Cohort A) or date of randomisation (Cohort B) to the first documentation of objective response (CR or PR that is subsequently confirmed); </a:t>
            </a:r>
            <a:br>
              <a:rPr lang="en-US" sz="800" b="0" dirty="0">
                <a:solidFill>
                  <a:srgbClr val="000000"/>
                </a:solidFill>
                <a:ea typeface="Times New Roman" panose="02020603050405020304" pitchFamily="18" charset="0"/>
              </a:rPr>
            </a:br>
            <a:r>
              <a:rPr lang="en-US" sz="800" b="0" dirty="0">
                <a:solidFill>
                  <a:srgbClr val="000000"/>
                </a:solidFill>
                <a:ea typeface="Times New Roman" panose="02020603050405020304" pitchFamily="18" charset="0"/>
              </a:rPr>
              <a:t>f Defined as sum of CR, PR, and SD </a:t>
            </a:r>
          </a:p>
          <a:p>
            <a:pPr>
              <a:spcBef>
                <a:spcPts val="400"/>
              </a:spcBef>
            </a:pPr>
            <a:r>
              <a:rPr lang="en-US" sz="800" b="0" dirty="0">
                <a:solidFill>
                  <a:srgbClr val="000000"/>
                </a:solidFill>
              </a:rPr>
              <a:t>BICR, blinded independent central review; cORR, confirmed objective response rate; CR, complete response; DCR, disease control rate; PD, progressive disease; PR, partial response; RECIST, </a:t>
            </a:r>
            <a:r>
              <a:rPr lang="en-US" sz="800" b="0" dirty="0"/>
              <a:t>Response Evaluation Criteria in Solid Tumors; </a:t>
            </a:r>
            <a:r>
              <a:rPr lang="en-US" sz="800" b="0" dirty="0">
                <a:solidFill>
                  <a:srgbClr val="000000"/>
                </a:solidFill>
              </a:rPr>
              <a:t>SD, stable disease. </a:t>
            </a:r>
          </a:p>
          <a:p>
            <a:pPr>
              <a:spcBef>
                <a:spcPts val="400"/>
              </a:spcBef>
            </a:pPr>
            <a:r>
              <a:rPr lang="en-US" sz="800" b="0" dirty="0">
                <a:solidFill>
                  <a:srgbClr val="000000"/>
                </a:solidFill>
              </a:rPr>
              <a:t>Data cutoff: 28 Mar 2022</a:t>
            </a:r>
            <a:endParaRPr lang="en-US" sz="800" b="0" dirty="0"/>
          </a:p>
        </p:txBody>
      </p:sp>
      <p:graphicFrame>
        <p:nvGraphicFramePr>
          <p:cNvPr id="5" name="Table 4">
            <a:extLst>
              <a:ext uri="{FF2B5EF4-FFF2-40B4-BE49-F238E27FC236}">
                <a16:creationId xmlns:a16="http://schemas.microsoft.com/office/drawing/2014/main" id="{E22C3D4B-32E5-C65F-31E4-7A566A77D564}"/>
              </a:ext>
            </a:extLst>
          </p:cNvPr>
          <p:cNvGraphicFramePr>
            <a:graphicFrameLocks noGrp="1"/>
          </p:cNvGraphicFramePr>
          <p:nvPr/>
        </p:nvGraphicFramePr>
        <p:xfrm>
          <a:off x="971603" y="1044013"/>
          <a:ext cx="10248794" cy="4553631"/>
        </p:xfrm>
        <a:graphic>
          <a:graphicData uri="http://schemas.openxmlformats.org/drawingml/2006/table">
            <a:tbl>
              <a:tblPr>
                <a:tableStyleId>{2D5ABB26-0587-4C30-8999-92F81FD0307C}</a:tableStyleId>
              </a:tblPr>
              <a:tblGrid>
                <a:gridCol w="6807401">
                  <a:extLst>
                    <a:ext uri="{9D8B030D-6E8A-4147-A177-3AD203B41FA5}">
                      <a16:colId xmlns:a16="http://schemas.microsoft.com/office/drawing/2014/main" val="919641491"/>
                    </a:ext>
                  </a:extLst>
                </a:gridCol>
                <a:gridCol w="3441393">
                  <a:extLst>
                    <a:ext uri="{9D8B030D-6E8A-4147-A177-3AD203B41FA5}">
                      <a16:colId xmlns:a16="http://schemas.microsoft.com/office/drawing/2014/main" val="3438218877"/>
                    </a:ext>
                  </a:extLst>
                </a:gridCol>
              </a:tblGrid>
              <a:tr h="1074320">
                <a:tc>
                  <a:txBody>
                    <a:bodyPr/>
                    <a:lstStyle/>
                    <a:p>
                      <a:pPr marL="91440" marR="0">
                        <a:lnSpc>
                          <a:spcPct val="107000"/>
                        </a:lnSpc>
                        <a:spcBef>
                          <a:spcPts val="150"/>
                        </a:spcBef>
                        <a:spcAft>
                          <a:spcPts val="150"/>
                        </a:spcAft>
                      </a:pPr>
                      <a:r>
                        <a:rPr lang="en-US" sz="1900" b="1" dirty="0">
                          <a:solidFill>
                            <a:sysClr val="windowText" lastClr="000000"/>
                          </a:solidFill>
                          <a:effectLst/>
                          <a:latin typeface="+mn-lt"/>
                          <a:ea typeface="DengXian" panose="02010600030101010101" pitchFamily="2" charset="-122"/>
                          <a:cs typeface="Times New Roman" panose="02020603050405020304" pitchFamily="18" charset="0"/>
                        </a:rPr>
                        <a:t>Responses</a:t>
                      </a:r>
                    </a:p>
                  </a:txBody>
                  <a:tcPr marL="21097" marR="21097"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150"/>
                        </a:spcBef>
                        <a:spcAft>
                          <a:spcPts val="150"/>
                        </a:spcAft>
                      </a:pPr>
                      <a:r>
                        <a:rPr lang="en-US" sz="1900" b="1" dirty="0">
                          <a:solidFill>
                            <a:schemeClr val="bg1"/>
                          </a:solidFill>
                          <a:effectLst/>
                          <a:latin typeface="+mn-lt"/>
                          <a:ea typeface="Times New Roman" panose="02020603050405020304" pitchFamily="18" charset="0"/>
                          <a:cs typeface="Times New Roman" panose="02020603050405020304" pitchFamily="18" charset="0"/>
                        </a:rPr>
                        <a:t>Tucatinib + Trastuzumab</a:t>
                      </a:r>
                    </a:p>
                    <a:p>
                      <a:pPr marL="0" marR="0" algn="ctr">
                        <a:lnSpc>
                          <a:spcPct val="107000"/>
                        </a:lnSpc>
                        <a:spcBef>
                          <a:spcPts val="150"/>
                        </a:spcBef>
                        <a:spcAft>
                          <a:spcPts val="150"/>
                        </a:spcAft>
                      </a:pPr>
                      <a:r>
                        <a:rPr lang="en-US" sz="1900" b="1" dirty="0">
                          <a:solidFill>
                            <a:schemeClr val="bg1"/>
                          </a:solidFill>
                          <a:effectLst/>
                          <a:latin typeface="+mn-lt"/>
                          <a:cs typeface="Times New Roman" panose="02020603050405020304" pitchFamily="18" charset="0"/>
                        </a:rPr>
                        <a:t>Cohorts A+B</a:t>
                      </a:r>
                      <a:br>
                        <a:rPr lang="en-US" sz="1900" b="1" dirty="0">
                          <a:solidFill>
                            <a:schemeClr val="bg1"/>
                          </a:solidFill>
                          <a:effectLst/>
                          <a:latin typeface="+mn-lt"/>
                          <a:cs typeface="Times New Roman" panose="02020603050405020304" pitchFamily="18" charset="0"/>
                        </a:rPr>
                      </a:br>
                      <a:r>
                        <a:rPr lang="en-US" sz="1900" b="1" dirty="0">
                          <a:solidFill>
                            <a:schemeClr val="bg1"/>
                          </a:solidFill>
                          <a:effectLst/>
                          <a:latin typeface="+mn-lt"/>
                          <a:cs typeface="Times New Roman" panose="02020603050405020304" pitchFamily="18" charset="0"/>
                        </a:rPr>
                        <a:t>n=84</a:t>
                      </a:r>
                    </a:p>
                  </a:txBody>
                  <a:tcPr marL="22173" marR="221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072337558"/>
                  </a:ext>
                </a:extLst>
              </a:tr>
              <a:tr h="316301">
                <a:tc>
                  <a:txBody>
                    <a:bodyPr/>
                    <a:lstStyle/>
                    <a:p>
                      <a:pPr marL="91440" marR="0">
                        <a:lnSpc>
                          <a:spcPct val="107000"/>
                        </a:lnSpc>
                        <a:spcBef>
                          <a:spcPts val="150"/>
                        </a:spcBef>
                        <a:spcAft>
                          <a:spcPts val="150"/>
                        </a:spcAft>
                      </a:pPr>
                      <a:r>
                        <a:rPr lang="en-US" sz="1900" dirty="0">
                          <a:effectLst/>
                          <a:latin typeface="+mj-lt"/>
                          <a:ea typeface="DengXian" panose="02010600030101010101" pitchFamily="2" charset="-122"/>
                          <a:cs typeface="Times New Roman" panose="02020603050405020304" pitchFamily="18" charset="0"/>
                        </a:rPr>
                        <a:t>Best overall response per BICR</a:t>
                      </a:r>
                      <a:r>
                        <a:rPr lang="en-US" sz="1900" baseline="30000" dirty="0">
                          <a:effectLst/>
                          <a:latin typeface="+mj-lt"/>
                          <a:ea typeface="DengXian" panose="02010600030101010101" pitchFamily="2" charset="-122"/>
                          <a:cs typeface="Times New Roman" panose="02020603050405020304" pitchFamily="18" charset="0"/>
                        </a:rPr>
                        <a:t>a</a:t>
                      </a:r>
                      <a:r>
                        <a:rPr lang="en-US" sz="1900" baseline="0" dirty="0">
                          <a:effectLst/>
                          <a:latin typeface="+mj-lt"/>
                          <a:ea typeface="DengXian" panose="02010600030101010101" pitchFamily="2" charset="-122"/>
                          <a:cs typeface="Times New Roman" panose="02020603050405020304" pitchFamily="18" charset="0"/>
                        </a:rPr>
                        <a:t>, n (%)</a:t>
                      </a:r>
                    </a:p>
                  </a:txBody>
                  <a:tcPr marL="21097" marR="21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lnSpc>
                          <a:spcPct val="107000"/>
                        </a:lnSpc>
                        <a:spcBef>
                          <a:spcPts val="150"/>
                        </a:spcBef>
                        <a:spcAft>
                          <a:spcPts val="150"/>
                        </a:spcAft>
                      </a:pPr>
                      <a:endParaRPr lang="en-US" sz="1900" dirty="0">
                        <a:effectLst/>
                        <a:latin typeface="+mj-lt"/>
                        <a:ea typeface="DengXian" panose="02010600030101010101" pitchFamily="2" charset="-122"/>
                        <a:cs typeface="Times New Roman" panose="02020603050405020304" pitchFamily="18" charset="0"/>
                      </a:endParaRPr>
                    </a:p>
                  </a:txBody>
                  <a:tcPr marL="21097" marR="21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45477354"/>
                  </a:ext>
                </a:extLst>
              </a:tr>
              <a:tr h="316301">
                <a:tc>
                  <a:txBody>
                    <a:bodyPr/>
                    <a:lstStyle/>
                    <a:p>
                      <a:pPr marL="91440" marR="0">
                        <a:lnSpc>
                          <a:spcPct val="107000"/>
                        </a:lnSpc>
                        <a:spcBef>
                          <a:spcPts val="150"/>
                        </a:spcBef>
                        <a:spcAft>
                          <a:spcPts val="150"/>
                        </a:spcAft>
                      </a:pPr>
                      <a:r>
                        <a:rPr lang="en-US" sz="1900" dirty="0">
                          <a:effectLst/>
                          <a:latin typeface="+mj-lt"/>
                        </a:rPr>
                        <a:t>     CR</a:t>
                      </a:r>
                      <a:endParaRPr lang="en-US" sz="1900" dirty="0">
                        <a:effectLst/>
                        <a:latin typeface="+mj-lt"/>
                        <a:ea typeface="DengXian" panose="02010600030101010101" pitchFamily="2" charset="-122"/>
                        <a:cs typeface="Times New Roman" panose="02020603050405020304" pitchFamily="18" charset="0"/>
                      </a:endParaRPr>
                    </a:p>
                  </a:txBody>
                  <a:tcPr marL="21097" marR="21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lnSpc>
                          <a:spcPct val="107000"/>
                        </a:lnSpc>
                        <a:spcBef>
                          <a:spcPts val="150"/>
                        </a:spcBef>
                        <a:spcAft>
                          <a:spcPts val="150"/>
                        </a:spcAft>
                      </a:pPr>
                      <a:r>
                        <a:rPr lang="en-US" sz="1900" dirty="0">
                          <a:solidFill>
                            <a:srgbClr val="000000"/>
                          </a:solidFill>
                          <a:effectLst/>
                          <a:latin typeface="+mj-lt"/>
                          <a:ea typeface="Times New Roman" panose="02020603050405020304" pitchFamily="18" charset="0"/>
                          <a:cs typeface="Times New Roman" panose="02020603050405020304" pitchFamily="18" charset="0"/>
                        </a:rPr>
                        <a:t>3 (3.6)</a:t>
                      </a:r>
                      <a:endParaRPr lang="en-US" sz="1900" dirty="0">
                        <a:effectLst/>
                        <a:latin typeface="+mj-lt"/>
                        <a:ea typeface="Times New Roman" panose="02020603050405020304" pitchFamily="18" charset="0"/>
                        <a:cs typeface="Times New Roman" panose="02020603050405020304" pitchFamily="18" charset="0"/>
                      </a:endParaRPr>
                    </a:p>
                  </a:txBody>
                  <a:tcPr marL="22173" marR="221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45532602"/>
                  </a:ext>
                </a:extLst>
              </a:tr>
              <a:tr h="316301">
                <a:tc>
                  <a:txBody>
                    <a:bodyPr/>
                    <a:lstStyle/>
                    <a:p>
                      <a:pPr marL="91440" marR="0">
                        <a:lnSpc>
                          <a:spcPct val="107000"/>
                        </a:lnSpc>
                        <a:spcBef>
                          <a:spcPts val="150"/>
                        </a:spcBef>
                        <a:spcAft>
                          <a:spcPts val="150"/>
                        </a:spcAft>
                      </a:pPr>
                      <a:r>
                        <a:rPr lang="en-US" sz="1900" dirty="0">
                          <a:effectLst/>
                          <a:latin typeface="+mj-lt"/>
                        </a:rPr>
                        <a:t>     PR</a:t>
                      </a:r>
                      <a:endParaRPr lang="en-US" sz="1900" dirty="0">
                        <a:effectLst/>
                        <a:latin typeface="+mj-lt"/>
                        <a:ea typeface="DengXian" panose="02010600030101010101" pitchFamily="2" charset="-122"/>
                        <a:cs typeface="Times New Roman" panose="02020603050405020304" pitchFamily="18" charset="0"/>
                      </a:endParaRPr>
                    </a:p>
                  </a:txBody>
                  <a:tcPr marL="21097" marR="21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lnSpc>
                          <a:spcPct val="107000"/>
                        </a:lnSpc>
                        <a:spcBef>
                          <a:spcPts val="150"/>
                        </a:spcBef>
                        <a:spcAft>
                          <a:spcPts val="150"/>
                        </a:spcAft>
                      </a:pPr>
                      <a:r>
                        <a:rPr lang="en-US" sz="1900" dirty="0">
                          <a:solidFill>
                            <a:srgbClr val="000000"/>
                          </a:solidFill>
                          <a:effectLst/>
                          <a:latin typeface="+mj-lt"/>
                          <a:ea typeface="Times New Roman" panose="02020603050405020304" pitchFamily="18" charset="0"/>
                          <a:cs typeface="Times New Roman" panose="02020603050405020304" pitchFamily="18" charset="0"/>
                        </a:rPr>
                        <a:t>29 (34.5)</a:t>
                      </a:r>
                      <a:endParaRPr lang="en-US" sz="1900" dirty="0">
                        <a:effectLst/>
                        <a:latin typeface="+mj-lt"/>
                        <a:ea typeface="Times New Roman" panose="02020603050405020304" pitchFamily="18" charset="0"/>
                        <a:cs typeface="Times New Roman" panose="02020603050405020304" pitchFamily="18" charset="0"/>
                      </a:endParaRPr>
                    </a:p>
                  </a:txBody>
                  <a:tcPr marL="22173" marR="221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56845101"/>
                  </a:ext>
                </a:extLst>
              </a:tr>
              <a:tr h="316301">
                <a:tc>
                  <a:txBody>
                    <a:bodyPr/>
                    <a:lstStyle/>
                    <a:p>
                      <a:pPr marL="91440" marR="0">
                        <a:lnSpc>
                          <a:spcPct val="107000"/>
                        </a:lnSpc>
                        <a:spcBef>
                          <a:spcPts val="150"/>
                        </a:spcBef>
                        <a:spcAft>
                          <a:spcPts val="150"/>
                        </a:spcAft>
                      </a:pPr>
                      <a:r>
                        <a:rPr lang="en-US" sz="1900" dirty="0">
                          <a:effectLst/>
                          <a:latin typeface="+mj-lt"/>
                        </a:rPr>
                        <a:t>     SD</a:t>
                      </a:r>
                      <a:r>
                        <a:rPr lang="en-US" sz="1900" baseline="30000" dirty="0">
                          <a:effectLst/>
                          <a:latin typeface="+mj-lt"/>
                        </a:rPr>
                        <a:t>b </a:t>
                      </a:r>
                      <a:endParaRPr lang="en-US" sz="1900" baseline="0" dirty="0">
                        <a:effectLst/>
                        <a:latin typeface="+mj-lt"/>
                        <a:ea typeface="DengXian" panose="02010600030101010101" pitchFamily="2" charset="-122"/>
                        <a:cs typeface="Times New Roman" panose="02020603050405020304" pitchFamily="18" charset="0"/>
                      </a:endParaRPr>
                    </a:p>
                  </a:txBody>
                  <a:tcPr marL="21097" marR="21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lnSpc>
                          <a:spcPct val="107000"/>
                        </a:lnSpc>
                        <a:spcBef>
                          <a:spcPts val="150"/>
                        </a:spcBef>
                        <a:spcAft>
                          <a:spcPts val="150"/>
                        </a:spcAft>
                      </a:pPr>
                      <a:r>
                        <a:rPr lang="en-US" sz="1900" dirty="0">
                          <a:solidFill>
                            <a:srgbClr val="000000"/>
                          </a:solidFill>
                          <a:effectLst/>
                          <a:latin typeface="+mj-lt"/>
                          <a:ea typeface="Times New Roman" panose="02020603050405020304" pitchFamily="18" charset="0"/>
                          <a:cs typeface="Times New Roman" panose="02020603050405020304" pitchFamily="18" charset="0"/>
                        </a:rPr>
                        <a:t>28 (33.3)</a:t>
                      </a:r>
                      <a:endParaRPr lang="en-US" sz="1900" dirty="0">
                        <a:effectLst/>
                        <a:latin typeface="+mj-lt"/>
                        <a:ea typeface="Times New Roman" panose="02020603050405020304" pitchFamily="18" charset="0"/>
                        <a:cs typeface="Times New Roman" panose="02020603050405020304" pitchFamily="18" charset="0"/>
                      </a:endParaRPr>
                    </a:p>
                  </a:txBody>
                  <a:tcPr marL="22173" marR="221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19898709"/>
                  </a:ext>
                </a:extLst>
              </a:tr>
              <a:tr h="316301">
                <a:tc>
                  <a:txBody>
                    <a:bodyPr/>
                    <a:lstStyle/>
                    <a:p>
                      <a:pPr marL="91440" marR="0">
                        <a:lnSpc>
                          <a:spcPct val="107000"/>
                        </a:lnSpc>
                        <a:spcBef>
                          <a:spcPts val="150"/>
                        </a:spcBef>
                        <a:spcAft>
                          <a:spcPts val="150"/>
                        </a:spcAft>
                      </a:pPr>
                      <a:r>
                        <a:rPr lang="en-US" sz="1900" dirty="0">
                          <a:effectLst/>
                          <a:latin typeface="+mj-lt"/>
                        </a:rPr>
                        <a:t>     PD</a:t>
                      </a:r>
                      <a:endParaRPr lang="en-US" sz="1900" dirty="0">
                        <a:effectLst/>
                        <a:latin typeface="+mj-lt"/>
                        <a:ea typeface="DengXian" panose="02010600030101010101" pitchFamily="2" charset="-122"/>
                        <a:cs typeface="Times New Roman" panose="02020603050405020304" pitchFamily="18" charset="0"/>
                      </a:endParaRPr>
                    </a:p>
                  </a:txBody>
                  <a:tcPr marL="21097" marR="21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lnSpc>
                          <a:spcPct val="107000"/>
                        </a:lnSpc>
                        <a:spcBef>
                          <a:spcPts val="150"/>
                        </a:spcBef>
                        <a:spcAft>
                          <a:spcPts val="150"/>
                        </a:spcAft>
                      </a:pPr>
                      <a:r>
                        <a:rPr lang="en-US" sz="1900" dirty="0">
                          <a:solidFill>
                            <a:srgbClr val="000000"/>
                          </a:solidFill>
                          <a:effectLst/>
                          <a:latin typeface="+mj-lt"/>
                          <a:ea typeface="Times New Roman" panose="02020603050405020304" pitchFamily="18" charset="0"/>
                          <a:cs typeface="Times New Roman" panose="02020603050405020304" pitchFamily="18" charset="0"/>
                        </a:rPr>
                        <a:t>22 (26.2)</a:t>
                      </a:r>
                      <a:endParaRPr lang="en-US" sz="1900" dirty="0">
                        <a:effectLst/>
                        <a:latin typeface="+mj-lt"/>
                        <a:ea typeface="Times New Roman" panose="02020603050405020304" pitchFamily="18" charset="0"/>
                        <a:cs typeface="Times New Roman" panose="02020603050405020304" pitchFamily="18" charset="0"/>
                      </a:endParaRPr>
                    </a:p>
                  </a:txBody>
                  <a:tcPr marL="22173" marR="221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12732519"/>
                  </a:ext>
                </a:extLst>
              </a:tr>
              <a:tr h="316301">
                <a:tc>
                  <a:txBody>
                    <a:bodyPr/>
                    <a:lstStyle/>
                    <a:p>
                      <a:pPr marL="91440" marR="0">
                        <a:lnSpc>
                          <a:spcPct val="107000"/>
                        </a:lnSpc>
                        <a:spcBef>
                          <a:spcPts val="150"/>
                        </a:spcBef>
                        <a:spcAft>
                          <a:spcPts val="150"/>
                        </a:spcAft>
                      </a:pPr>
                      <a:r>
                        <a:rPr lang="en-US" sz="1900" dirty="0">
                          <a:effectLst/>
                          <a:latin typeface="+mj-lt"/>
                        </a:rPr>
                        <a:t>     Not available</a:t>
                      </a:r>
                      <a:r>
                        <a:rPr lang="en-US" sz="1900" baseline="30000" dirty="0">
                          <a:effectLst/>
                          <a:latin typeface="+mj-lt"/>
                        </a:rPr>
                        <a:t>c</a:t>
                      </a:r>
                      <a:endParaRPr lang="en-US" sz="1900" baseline="30000" dirty="0">
                        <a:effectLst/>
                        <a:latin typeface="+mj-lt"/>
                        <a:ea typeface="DengXian" panose="02010600030101010101" pitchFamily="2" charset="-122"/>
                        <a:cs typeface="Times New Roman" panose="02020603050405020304" pitchFamily="18" charset="0"/>
                      </a:endParaRPr>
                    </a:p>
                  </a:txBody>
                  <a:tcPr marL="21097" marR="21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lnSpc>
                          <a:spcPct val="107000"/>
                        </a:lnSpc>
                        <a:spcBef>
                          <a:spcPts val="150"/>
                        </a:spcBef>
                        <a:spcAft>
                          <a:spcPts val="150"/>
                        </a:spcAft>
                      </a:pPr>
                      <a:r>
                        <a:rPr lang="en-US" sz="1900" dirty="0">
                          <a:solidFill>
                            <a:srgbClr val="000000"/>
                          </a:solidFill>
                          <a:effectLst/>
                          <a:latin typeface="+mj-lt"/>
                          <a:ea typeface="Times New Roman" panose="02020603050405020304" pitchFamily="18" charset="0"/>
                          <a:cs typeface="Times New Roman" panose="02020603050405020304" pitchFamily="18" charset="0"/>
                        </a:rPr>
                        <a:t>2 (2.4)</a:t>
                      </a:r>
                      <a:endParaRPr lang="en-US" sz="1900" dirty="0">
                        <a:effectLst/>
                        <a:latin typeface="+mj-lt"/>
                        <a:ea typeface="Times New Roman" panose="02020603050405020304" pitchFamily="18" charset="0"/>
                        <a:cs typeface="Times New Roman" panose="02020603050405020304" pitchFamily="18" charset="0"/>
                      </a:endParaRPr>
                    </a:p>
                  </a:txBody>
                  <a:tcPr marL="22173" marR="221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36659130"/>
                  </a:ext>
                </a:extLst>
              </a:tr>
              <a:tr h="316301">
                <a:tc>
                  <a:txBody>
                    <a:bodyPr/>
                    <a:lstStyle/>
                    <a:p>
                      <a:pPr marL="91440" marR="0">
                        <a:lnSpc>
                          <a:spcPct val="107000"/>
                        </a:lnSpc>
                        <a:spcBef>
                          <a:spcPts val="150"/>
                        </a:spcBef>
                        <a:spcAft>
                          <a:spcPts val="150"/>
                        </a:spcAft>
                      </a:pPr>
                      <a:r>
                        <a:rPr lang="en-US" sz="1900" b="1" baseline="0" dirty="0">
                          <a:effectLst/>
                          <a:latin typeface="+mj-lt"/>
                          <a:ea typeface="DengXian" panose="02010600030101010101" pitchFamily="2" charset="-122"/>
                          <a:cs typeface="Times New Roman" panose="02020603050405020304" pitchFamily="18" charset="0"/>
                        </a:rPr>
                        <a:t>cORR per BICR, % (95% CI)</a:t>
                      </a:r>
                      <a:r>
                        <a:rPr lang="en-US" sz="1900" b="1" kern="1200" baseline="30000" dirty="0">
                          <a:solidFill>
                            <a:schemeClr val="tx1"/>
                          </a:solidFill>
                          <a:effectLst/>
                          <a:latin typeface="+mn-lt"/>
                          <a:ea typeface="DengXian" panose="02010600030101010101" pitchFamily="2" charset="-122"/>
                          <a:cs typeface="Times New Roman" panose="02020603050405020304" pitchFamily="18" charset="0"/>
                        </a:rPr>
                        <a:t>d</a:t>
                      </a:r>
                      <a:endParaRPr lang="en-US" sz="1900" b="1" baseline="0" dirty="0">
                        <a:effectLst/>
                        <a:latin typeface="+mj-lt"/>
                        <a:ea typeface="DengXian" panose="02010600030101010101" pitchFamily="2" charset="-122"/>
                        <a:cs typeface="Times New Roman" panose="02020603050405020304" pitchFamily="18" charset="0"/>
                      </a:endParaRPr>
                    </a:p>
                  </a:txBody>
                  <a:tcPr marL="21097" marR="21097" marT="0" marB="0"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a:lnSpc>
                          <a:spcPct val="107000"/>
                        </a:lnSpc>
                        <a:spcBef>
                          <a:spcPts val="150"/>
                        </a:spcBef>
                        <a:spcAft>
                          <a:spcPts val="150"/>
                        </a:spcAft>
                      </a:pPr>
                      <a:r>
                        <a:rPr lang="en-US" sz="1900" b="1" kern="1200" dirty="0">
                          <a:solidFill>
                            <a:schemeClr val="tx1"/>
                          </a:solidFill>
                          <a:effectLst/>
                          <a:latin typeface="+mj-lt"/>
                          <a:ea typeface="+mn-ea"/>
                          <a:cs typeface="+mn-cs"/>
                        </a:rPr>
                        <a:t>38.1 (27.7, 49.3)</a:t>
                      </a:r>
                      <a:endParaRPr lang="en-US" sz="1900" b="1" dirty="0">
                        <a:effectLst/>
                        <a:latin typeface="+mj-lt"/>
                        <a:ea typeface="DengXian" panose="02010600030101010101" pitchFamily="2" charset="-122"/>
                        <a:cs typeface="Times New Roman" panose="02020603050405020304" pitchFamily="18" charset="0"/>
                      </a:endParaRPr>
                    </a:p>
                  </a:txBody>
                  <a:tcPr marL="21097" marR="21097" marT="0" marB="0" anchor="ctr">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6313100"/>
                  </a:ext>
                </a:extLst>
              </a:tr>
              <a:tr h="316301">
                <a:tc>
                  <a:txBody>
                    <a:bodyPr/>
                    <a:lstStyle/>
                    <a:p>
                      <a:pPr marL="91440" marR="0">
                        <a:lnSpc>
                          <a:spcPct val="107000"/>
                        </a:lnSpc>
                        <a:spcBef>
                          <a:spcPts val="150"/>
                        </a:spcBef>
                        <a:spcAft>
                          <a:spcPts val="150"/>
                        </a:spcAft>
                      </a:pPr>
                      <a:r>
                        <a:rPr lang="en-US" sz="1900" baseline="0" dirty="0">
                          <a:effectLst/>
                          <a:latin typeface="+mj-lt"/>
                          <a:ea typeface="DengXian" panose="02010600030101010101" pitchFamily="2" charset="-122"/>
                          <a:cs typeface="Times New Roman" panose="02020603050405020304" pitchFamily="18" charset="0"/>
                        </a:rPr>
                        <a:t>cORR per Investigator, % (95% CI)</a:t>
                      </a:r>
                      <a:r>
                        <a:rPr lang="en-US" sz="1900" b="0" kern="1200" baseline="30000" dirty="0">
                          <a:solidFill>
                            <a:schemeClr val="tx1"/>
                          </a:solidFill>
                          <a:effectLst/>
                          <a:latin typeface="+mn-lt"/>
                          <a:ea typeface="DengXian" panose="02010600030101010101" pitchFamily="2" charset="-122"/>
                          <a:cs typeface="Times New Roman" panose="02020603050405020304" pitchFamily="18" charset="0"/>
                        </a:rPr>
                        <a:t>d</a:t>
                      </a:r>
                      <a:r>
                        <a:rPr lang="en-US" sz="1900" baseline="0" dirty="0">
                          <a:effectLst/>
                          <a:latin typeface="+mj-lt"/>
                          <a:ea typeface="DengXian" panose="02010600030101010101" pitchFamily="2" charset="-122"/>
                          <a:cs typeface="Times New Roman" panose="02020603050405020304" pitchFamily="18" charset="0"/>
                        </a:rPr>
                        <a:t> </a:t>
                      </a:r>
                    </a:p>
                  </a:txBody>
                  <a:tcPr marL="21097" marR="21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a:lnSpc>
                          <a:spcPct val="107000"/>
                        </a:lnSpc>
                        <a:spcBef>
                          <a:spcPts val="150"/>
                        </a:spcBef>
                        <a:spcAft>
                          <a:spcPts val="150"/>
                        </a:spcAft>
                      </a:pPr>
                      <a:r>
                        <a:rPr lang="en-US" sz="1900" kern="1200" dirty="0">
                          <a:solidFill>
                            <a:schemeClr val="tx1"/>
                          </a:solidFill>
                          <a:effectLst/>
                          <a:latin typeface="+mj-lt"/>
                          <a:ea typeface="+mn-ea"/>
                          <a:cs typeface="+mn-cs"/>
                        </a:rPr>
                        <a:t>42.9 (32.1, 54.1)</a:t>
                      </a:r>
                      <a:endParaRPr lang="en-US" sz="1900" dirty="0">
                        <a:effectLst/>
                        <a:latin typeface="+mj-lt"/>
                        <a:ea typeface="DengXian" panose="02010600030101010101" pitchFamily="2" charset="-122"/>
                        <a:cs typeface="Times New Roman" panose="02020603050405020304" pitchFamily="18" charset="0"/>
                      </a:endParaRPr>
                    </a:p>
                  </a:txBody>
                  <a:tcPr marL="21097" marR="21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3220108"/>
                  </a:ext>
                </a:extLst>
              </a:tr>
              <a:tr h="316301">
                <a:tc>
                  <a:txBody>
                    <a:bodyPr/>
                    <a:lstStyle/>
                    <a:p>
                      <a:pPr marL="91440" marR="0">
                        <a:lnSpc>
                          <a:spcPct val="107000"/>
                        </a:lnSpc>
                        <a:spcBef>
                          <a:spcPts val="150"/>
                        </a:spcBef>
                        <a:spcAft>
                          <a:spcPts val="150"/>
                        </a:spcAft>
                      </a:pPr>
                      <a:r>
                        <a:rPr lang="en-US" sz="1900" baseline="0" dirty="0">
                          <a:effectLst/>
                          <a:latin typeface="+mj-lt"/>
                          <a:ea typeface="DengXian" panose="02010600030101010101" pitchFamily="2" charset="-122"/>
                          <a:cs typeface="Times New Roman" panose="02020603050405020304" pitchFamily="18" charset="0"/>
                        </a:rPr>
                        <a:t>Median time to objective response per BICR</a:t>
                      </a:r>
                      <a:r>
                        <a:rPr lang="en-US" sz="1900" baseline="30000" dirty="0">
                          <a:effectLst/>
                          <a:latin typeface="+mj-lt"/>
                          <a:ea typeface="DengXian" panose="02010600030101010101" pitchFamily="2" charset="-122"/>
                          <a:cs typeface="Times New Roman" panose="02020603050405020304" pitchFamily="18" charset="0"/>
                        </a:rPr>
                        <a:t>e</a:t>
                      </a:r>
                      <a:r>
                        <a:rPr lang="en-US" sz="1900" baseline="0" dirty="0">
                          <a:effectLst/>
                          <a:latin typeface="+mj-lt"/>
                          <a:ea typeface="DengXian" panose="02010600030101010101" pitchFamily="2" charset="-122"/>
                          <a:cs typeface="Times New Roman" panose="02020603050405020304" pitchFamily="18" charset="0"/>
                        </a:rPr>
                        <a:t>, months (range)</a:t>
                      </a:r>
                    </a:p>
                  </a:txBody>
                  <a:tcPr marL="21097" marR="21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a:lnSpc>
                          <a:spcPct val="107000"/>
                        </a:lnSpc>
                        <a:spcBef>
                          <a:spcPts val="150"/>
                        </a:spcBef>
                        <a:spcAft>
                          <a:spcPts val="150"/>
                        </a:spcAft>
                      </a:pPr>
                      <a:r>
                        <a:rPr lang="en-US" sz="1900" dirty="0">
                          <a:effectLst/>
                          <a:latin typeface="+mj-lt"/>
                          <a:ea typeface="DengXian" panose="02010600030101010101" pitchFamily="2" charset="-122"/>
                          <a:cs typeface="Times New Roman" panose="02020603050405020304" pitchFamily="18" charset="0"/>
                        </a:rPr>
                        <a:t>2.1 (1.2, 9.8)</a:t>
                      </a:r>
                    </a:p>
                  </a:txBody>
                  <a:tcPr marL="21097" marR="21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8063611"/>
                  </a:ext>
                </a:extLst>
              </a:tr>
              <a:tr h="316301">
                <a:tc>
                  <a:txBody>
                    <a:bodyPr/>
                    <a:lstStyle/>
                    <a:p>
                      <a:pPr marL="91440" marR="0">
                        <a:lnSpc>
                          <a:spcPct val="107000"/>
                        </a:lnSpc>
                        <a:spcBef>
                          <a:spcPts val="150"/>
                        </a:spcBef>
                        <a:spcAft>
                          <a:spcPts val="150"/>
                        </a:spcAft>
                      </a:pPr>
                      <a:r>
                        <a:rPr lang="en-US" sz="1900" baseline="0" dirty="0">
                          <a:effectLst/>
                          <a:latin typeface="+mj-lt"/>
                          <a:ea typeface="DengXian" panose="02010600030101010101" pitchFamily="2" charset="-122"/>
                          <a:cs typeface="Times New Roman" panose="02020603050405020304" pitchFamily="18" charset="0"/>
                        </a:rPr>
                        <a:t>DCR</a:t>
                      </a:r>
                      <a:r>
                        <a:rPr lang="en-US" sz="1900" baseline="30000" dirty="0">
                          <a:effectLst/>
                          <a:latin typeface="+mj-lt"/>
                          <a:ea typeface="DengXian" panose="02010600030101010101" pitchFamily="2" charset="-122"/>
                          <a:cs typeface="Times New Roman" panose="02020603050405020304" pitchFamily="18" charset="0"/>
                        </a:rPr>
                        <a:t>f</a:t>
                      </a:r>
                      <a:r>
                        <a:rPr lang="en-US" sz="1900" baseline="0" dirty="0">
                          <a:effectLst/>
                          <a:latin typeface="+mj-lt"/>
                          <a:ea typeface="DengXian" panose="02010600030101010101" pitchFamily="2" charset="-122"/>
                          <a:cs typeface="Times New Roman" panose="02020603050405020304" pitchFamily="18" charset="0"/>
                        </a:rPr>
                        <a:t> per BICR, n (%)</a:t>
                      </a:r>
                    </a:p>
                  </a:txBody>
                  <a:tcPr marL="21097" marR="21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219170" rtl="0" eaLnBrk="1" fontAlgn="auto" latinLnBrk="0" hangingPunct="1">
                        <a:lnSpc>
                          <a:spcPct val="107000"/>
                        </a:lnSpc>
                        <a:spcBef>
                          <a:spcPts val="150"/>
                        </a:spcBef>
                        <a:spcAft>
                          <a:spcPts val="150"/>
                        </a:spcAft>
                        <a:buClrTx/>
                        <a:buSzTx/>
                        <a:buFontTx/>
                        <a:buNone/>
                        <a:tabLst/>
                        <a:defRPr/>
                      </a:pPr>
                      <a:r>
                        <a:rPr lang="en-US" sz="1900" kern="1200" dirty="0">
                          <a:solidFill>
                            <a:schemeClr val="tx1"/>
                          </a:solidFill>
                          <a:effectLst/>
                          <a:latin typeface="+mn-lt"/>
                          <a:ea typeface="DengXian" panose="02010600030101010101" pitchFamily="2" charset="-122"/>
                          <a:cs typeface="Times New Roman" panose="02020603050405020304" pitchFamily="18" charset="0"/>
                        </a:rPr>
                        <a:t>60 (71.4)</a:t>
                      </a:r>
                    </a:p>
                  </a:txBody>
                  <a:tcPr marL="21097" marR="210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77755375"/>
                  </a:ext>
                </a:extLst>
              </a:tr>
              <a:tr h="316301">
                <a:tc>
                  <a:txBody>
                    <a:bodyPr/>
                    <a:lstStyle/>
                    <a:p>
                      <a:pPr marL="91440" marR="0">
                        <a:lnSpc>
                          <a:spcPct val="107000"/>
                        </a:lnSpc>
                        <a:spcBef>
                          <a:spcPts val="150"/>
                        </a:spcBef>
                        <a:spcAft>
                          <a:spcPts val="150"/>
                        </a:spcAft>
                      </a:pPr>
                      <a:r>
                        <a:rPr lang="en-US" sz="1900" b="1" baseline="0" dirty="0">
                          <a:effectLst/>
                          <a:latin typeface="+mj-lt"/>
                          <a:ea typeface="DengXian" panose="02010600030101010101" pitchFamily="2" charset="-122"/>
                          <a:cs typeface="Times New Roman" panose="02020603050405020304" pitchFamily="18" charset="0"/>
                        </a:rPr>
                        <a:t>Median DOR per BICR, months (95% CI)</a:t>
                      </a:r>
                    </a:p>
                  </a:txBody>
                  <a:tcPr marL="21097" marR="21097" marT="0" marB="0"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219170" rtl="0" eaLnBrk="1" fontAlgn="auto" latinLnBrk="0" hangingPunct="1">
                        <a:lnSpc>
                          <a:spcPct val="107000"/>
                        </a:lnSpc>
                        <a:spcBef>
                          <a:spcPts val="150"/>
                        </a:spcBef>
                        <a:spcAft>
                          <a:spcPts val="150"/>
                        </a:spcAft>
                        <a:buClrTx/>
                        <a:buSzTx/>
                        <a:buFontTx/>
                        <a:buNone/>
                        <a:tabLst/>
                        <a:defRPr/>
                      </a:pPr>
                      <a:r>
                        <a:rPr lang="en-US" sz="1900" b="1" kern="1200" dirty="0">
                          <a:solidFill>
                            <a:schemeClr val="tx1"/>
                          </a:solidFill>
                          <a:effectLst/>
                          <a:latin typeface="+mn-lt"/>
                          <a:ea typeface="DengXian" panose="02010600030101010101" pitchFamily="2" charset="-122"/>
                          <a:cs typeface="Times New Roman" panose="02020603050405020304" pitchFamily="18" charset="0"/>
                        </a:rPr>
                        <a:t>12.4 (8.5, 20.5)</a:t>
                      </a:r>
                    </a:p>
                  </a:txBody>
                  <a:tcPr marL="21097" marR="21097" marT="0" marB="0" anchor="ctr">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2369211"/>
                  </a:ext>
                </a:extLst>
              </a:tr>
            </a:tbl>
          </a:graphicData>
        </a:graphic>
      </p:graphicFrame>
      <p:sp>
        <p:nvSpPr>
          <p:cNvPr id="4" name="TextBox 3">
            <a:extLst>
              <a:ext uri="{FF2B5EF4-FFF2-40B4-BE49-F238E27FC236}">
                <a16:creationId xmlns:a16="http://schemas.microsoft.com/office/drawing/2014/main" id="{7D288EC9-542A-8C48-7D8E-1F05382BEFB0}"/>
              </a:ext>
            </a:extLst>
          </p:cNvPr>
          <p:cNvSpPr txBox="1"/>
          <p:nvPr/>
        </p:nvSpPr>
        <p:spPr>
          <a:xfrm>
            <a:off x="10069417" y="6510041"/>
            <a:ext cx="2146613" cy="338554"/>
          </a:xfrm>
          <a:prstGeom prst="rect">
            <a:avLst/>
          </a:prstGeom>
          <a:noFill/>
        </p:spPr>
        <p:txBody>
          <a:bodyPr wrap="none" rtlCol="0">
            <a:spAutoFit/>
          </a:bodyPr>
          <a:lstStyle/>
          <a:p>
            <a:r>
              <a:rPr lang="en-US" sz="1600" dirty="0"/>
              <a:t>Strickler, ESMO 2022</a:t>
            </a:r>
          </a:p>
        </p:txBody>
      </p:sp>
    </p:spTree>
    <p:extLst>
      <p:ext uri="{BB962C8B-B14F-4D97-AF65-F5344CB8AC3E}">
        <p14:creationId xmlns:p14="http://schemas.microsoft.com/office/powerpoint/2010/main" val="907090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Tucatinib + Trastuzumab: Change in Tumor Size</a:t>
            </a:r>
            <a:endParaRPr lang="en-US" baseline="30000" dirty="0">
              <a:solidFill>
                <a:srgbClr val="0070C0"/>
              </a:solidFill>
            </a:endParaRPr>
          </a:p>
        </p:txBody>
      </p:sp>
      <p:sp>
        <p:nvSpPr>
          <p:cNvPr id="3" name="Text Placeholder 2"/>
          <p:cNvSpPr>
            <a:spLocks noGrp="1"/>
          </p:cNvSpPr>
          <p:nvPr>
            <p:ph type="body" sz="quarter" idx="13"/>
          </p:nvPr>
        </p:nvSpPr>
        <p:spPr>
          <a:xfrm>
            <a:off x="-21525" y="6270172"/>
            <a:ext cx="12192000" cy="587829"/>
          </a:xfrm>
        </p:spPr>
        <p:txBody>
          <a:bodyPr/>
          <a:lstStyle/>
          <a:p>
            <a:pPr>
              <a:spcBef>
                <a:spcPts val="400"/>
              </a:spcBef>
            </a:pPr>
            <a:r>
              <a:rPr lang="en-US" sz="800" b="0" dirty="0">
                <a:solidFill>
                  <a:srgbClr val="000000"/>
                </a:solidFill>
              </a:rPr>
              <a:t>a Four patients who did not have baseline and/or post-baseline target lesion measurements are excluded</a:t>
            </a:r>
          </a:p>
          <a:p>
            <a:pPr>
              <a:spcBef>
                <a:spcPts val="400"/>
              </a:spcBef>
            </a:pPr>
            <a:r>
              <a:rPr lang="en-US" sz="800" b="0" dirty="0">
                <a:solidFill>
                  <a:srgbClr val="000000"/>
                </a:solidFill>
              </a:rPr>
              <a:t>CR, complete response; PD, progressive disease; PR, partial response; SD, stable disease. </a:t>
            </a:r>
          </a:p>
          <a:p>
            <a:pPr>
              <a:spcBef>
                <a:spcPts val="400"/>
              </a:spcBef>
            </a:pPr>
            <a:r>
              <a:rPr lang="en-US" sz="800" b="0" dirty="0">
                <a:solidFill>
                  <a:srgbClr val="000000"/>
                </a:solidFill>
              </a:rPr>
              <a:t>Data cutoff: 28 Mar 2022</a:t>
            </a:r>
            <a:endParaRPr lang="en-US" sz="800" b="0" dirty="0"/>
          </a:p>
        </p:txBody>
      </p:sp>
      <p:sp>
        <p:nvSpPr>
          <p:cNvPr id="5" name="Text Placeholder 5">
            <a:extLst>
              <a:ext uri="{FF2B5EF4-FFF2-40B4-BE49-F238E27FC236}">
                <a16:creationId xmlns:a16="http://schemas.microsoft.com/office/drawing/2014/main" id="{A4C5F925-C458-4DDF-ED20-56461EA7F5D7}"/>
              </a:ext>
            </a:extLst>
          </p:cNvPr>
          <p:cNvSpPr>
            <a:spLocks noGrp="1"/>
          </p:cNvSpPr>
          <p:nvPr/>
        </p:nvSpPr>
        <p:spPr>
          <a:xfrm>
            <a:off x="4506453" y="1054608"/>
            <a:ext cx="3179095" cy="351449"/>
          </a:xfrm>
          <a:prstGeom prst="rect">
            <a:avLst/>
          </a:prstGeom>
        </p:spPr>
        <p:txBody>
          <a:bodyPr vert="horz" lIns="0" tIns="0" rIns="0" bIns="0" rtlCol="0" anchor="t" anchorCtr="0">
            <a:noAutofit/>
          </a:bodyPr>
          <a:lstStyle>
            <a:lvl1pPr marL="0" marR="0" indent="0" algn="l" defTabSz="1219170" rtl="0" eaLnBrk="1" fontAlgn="auto" latinLnBrk="0" hangingPunct="1">
              <a:lnSpc>
                <a:spcPct val="110000"/>
              </a:lnSpc>
              <a:spcBef>
                <a:spcPts val="0"/>
              </a:spcBef>
              <a:spcAft>
                <a:spcPts val="800"/>
              </a:spcAft>
              <a:buClr>
                <a:schemeClr val="tx1"/>
              </a:buClr>
              <a:buSzPct val="100000"/>
              <a:buFont typeface="Arial" panose="020B0604020202020204" pitchFamily="34" charset="0"/>
              <a:buNone/>
              <a:tabLst/>
              <a:defRPr sz="2133" b="0" i="0" kern="1200">
                <a:solidFill>
                  <a:schemeClr val="tx1"/>
                </a:solidFill>
                <a:latin typeface="Arial" panose="020B0604020202020204" pitchFamily="34" charset="0"/>
                <a:ea typeface="Arial" panose="020B0604020202020204" pitchFamily="34" charset="0"/>
                <a:cs typeface="Arial" charset="0"/>
              </a:defRPr>
            </a:lvl1pPr>
            <a:lvl2pPr marL="609585" indent="0" algn="l" defTabSz="1219170" rtl="0" eaLnBrk="1" latinLnBrk="0" hangingPunct="1">
              <a:lnSpc>
                <a:spcPct val="110000"/>
              </a:lnSpc>
              <a:spcBef>
                <a:spcPts val="0"/>
              </a:spcBef>
              <a:spcAft>
                <a:spcPts val="800"/>
              </a:spcAft>
              <a:buClr>
                <a:schemeClr val="tx1"/>
              </a:buClr>
              <a:buSzPct val="100000"/>
              <a:buFont typeface="Arial" panose="020B0604020202020204" pitchFamily="34" charset="0"/>
              <a:buNone/>
              <a:defRPr sz="2667" b="1" i="0" kern="1200">
                <a:solidFill>
                  <a:schemeClr val="tx1"/>
                </a:solidFill>
                <a:latin typeface="Arial" panose="020B0604020202020204" pitchFamily="34" charset="0"/>
                <a:ea typeface="Arial" panose="020B0604020202020204" pitchFamily="34" charset="0"/>
                <a:cs typeface="Arial" charset="0"/>
              </a:defRPr>
            </a:lvl2pPr>
            <a:lvl3pPr marL="1219170" indent="0" algn="l" defTabSz="1219170" rtl="0" eaLnBrk="1" latinLnBrk="0" hangingPunct="1">
              <a:lnSpc>
                <a:spcPct val="110000"/>
              </a:lnSpc>
              <a:spcBef>
                <a:spcPts val="0"/>
              </a:spcBef>
              <a:spcAft>
                <a:spcPts val="800"/>
              </a:spcAft>
              <a:buClr>
                <a:schemeClr val="tx1"/>
              </a:buClr>
              <a:buSzPct val="100000"/>
              <a:buFont typeface="Arial"/>
              <a:buNone/>
              <a:defRPr sz="2400" b="1" i="0" kern="1200">
                <a:solidFill>
                  <a:schemeClr val="tx1"/>
                </a:solidFill>
                <a:latin typeface="Arial" panose="020B0604020202020204" pitchFamily="34" charset="0"/>
                <a:ea typeface="Arial" panose="020B0604020202020204" pitchFamily="34" charset="0"/>
                <a:cs typeface="Arial" charset="0"/>
              </a:defRPr>
            </a:lvl3pPr>
            <a:lvl4pPr marL="1828754" indent="0" algn="l" defTabSz="1219170" rtl="0" eaLnBrk="1" latinLnBrk="0" hangingPunct="1">
              <a:lnSpc>
                <a:spcPct val="100000"/>
              </a:lnSpc>
              <a:spcBef>
                <a:spcPts val="0"/>
              </a:spcBef>
              <a:spcAft>
                <a:spcPts val="800"/>
              </a:spcAft>
              <a:buClr>
                <a:schemeClr val="tx1"/>
              </a:buClr>
              <a:buSzPct val="100000"/>
              <a:buFont typeface="Arial" panose="020B0604020202020204" pitchFamily="34" charset="0"/>
              <a:buNone/>
              <a:defRPr sz="2133" b="1" i="0" kern="1200">
                <a:solidFill>
                  <a:schemeClr val="tx1"/>
                </a:solidFill>
                <a:latin typeface="Arial" panose="020B0604020202020204" pitchFamily="34" charset="0"/>
                <a:ea typeface="Arial" panose="020B0604020202020204" pitchFamily="34" charset="0"/>
                <a:cs typeface="Arial" charset="0"/>
              </a:defRPr>
            </a:lvl4pPr>
            <a:lvl5pPr marL="2438339" indent="0" algn="l" defTabSz="1219170" rtl="0" eaLnBrk="1" latinLnBrk="0" hangingPunct="1">
              <a:lnSpc>
                <a:spcPct val="100000"/>
              </a:lnSpc>
              <a:spcBef>
                <a:spcPts val="0"/>
              </a:spcBef>
              <a:spcAft>
                <a:spcPts val="800"/>
              </a:spcAft>
              <a:buClr>
                <a:schemeClr val="tx1"/>
              </a:buClr>
              <a:buSzPct val="100000"/>
              <a:buFont typeface="Arial"/>
              <a:buNone/>
              <a:defRPr sz="2133" b="1" i="0" kern="1200">
                <a:solidFill>
                  <a:schemeClr val="tx1"/>
                </a:solidFill>
                <a:latin typeface="Arial" panose="020B0604020202020204" pitchFamily="34" charset="0"/>
                <a:ea typeface="Arial" panose="020B0604020202020204" pitchFamily="34" charset="0"/>
                <a:cs typeface="Arial" charset="0"/>
              </a:defRPr>
            </a:lvl5pPr>
            <a:lvl6pPr marL="3047924" indent="0" algn="l" defTabSz="1219170" rtl="0" eaLnBrk="1" latinLnBrk="0" hangingPunct="1">
              <a:lnSpc>
                <a:spcPct val="90000"/>
              </a:lnSpc>
              <a:spcBef>
                <a:spcPts val="667"/>
              </a:spcBef>
              <a:buFont typeface="Arial"/>
              <a:buNone/>
              <a:defRPr sz="2133" b="1"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a:buNone/>
              <a:defRPr sz="2133" b="1"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a:buNone/>
              <a:defRPr sz="2133" b="1"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a:buNone/>
              <a:defRPr sz="2133" b="1" kern="1200">
                <a:solidFill>
                  <a:schemeClr val="tx1"/>
                </a:solidFill>
                <a:latin typeface="+mn-lt"/>
                <a:ea typeface="+mn-ea"/>
                <a:cs typeface="+mn-cs"/>
              </a:defRPr>
            </a:lvl9pPr>
          </a:lstStyle>
          <a:p>
            <a:pPr marL="0" marR="0" lvl="0" indent="0" algn="l" defTabSz="1219170" rtl="0" eaLnBrk="1" fontAlgn="auto" latinLnBrk="0" hangingPunct="1">
              <a:lnSpc>
                <a:spcPct val="110000"/>
              </a:lnSpc>
              <a:spcBef>
                <a:spcPts val="0"/>
              </a:spcBef>
              <a:spcAft>
                <a:spcPts val="800"/>
              </a:spcAft>
              <a:buClr>
                <a:srgbClr val="000000"/>
              </a:buClr>
              <a:buSzPct val="100000"/>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charset="0"/>
              </a:rPr>
              <a:t>Maximum Change in Tumor Size</a:t>
            </a:r>
          </a:p>
        </p:txBody>
      </p:sp>
      <p:sp>
        <p:nvSpPr>
          <p:cNvPr id="6" name="TextBox 5">
            <a:extLst>
              <a:ext uri="{FF2B5EF4-FFF2-40B4-BE49-F238E27FC236}">
                <a16:creationId xmlns:a16="http://schemas.microsoft.com/office/drawing/2014/main" id="{18AFBE16-135F-061C-1A23-49D2A3D4D8AA}"/>
              </a:ext>
            </a:extLst>
          </p:cNvPr>
          <p:cNvSpPr txBox="1"/>
          <p:nvPr/>
        </p:nvSpPr>
        <p:spPr>
          <a:xfrm>
            <a:off x="4055862" y="5278180"/>
            <a:ext cx="4514377" cy="297454"/>
          </a:xfrm>
          <a:prstGeom prst="rect">
            <a:avLst/>
          </a:prstGeom>
          <a:solidFill>
            <a:schemeClr val="bg2">
              <a:lumMod val="40000"/>
              <a:lumOff val="60000"/>
            </a:schemeClr>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Patients with reduction in tumor burden: n=52/80 (65.0%)</a:t>
            </a:r>
          </a:p>
        </p:txBody>
      </p:sp>
      <p:pic>
        <p:nvPicPr>
          <p:cNvPr id="14" name="Picture 13" descr="A screenshot of a computer&#10;&#10;Description automatically generated with low confidence">
            <a:extLst>
              <a:ext uri="{FF2B5EF4-FFF2-40B4-BE49-F238E27FC236}">
                <a16:creationId xmlns:a16="http://schemas.microsoft.com/office/drawing/2014/main" id="{D5A51166-050C-8DB8-8279-215D7B851DEC}"/>
              </a:ext>
            </a:extLst>
          </p:cNvPr>
          <p:cNvPicPr>
            <a:picLocks noChangeAspect="1"/>
          </p:cNvPicPr>
          <p:nvPr/>
        </p:nvPicPr>
        <p:blipFill>
          <a:blip r:embed="rId3"/>
          <a:stretch>
            <a:fillRect/>
          </a:stretch>
        </p:blipFill>
        <p:spPr>
          <a:xfrm>
            <a:off x="1106742" y="1054607"/>
            <a:ext cx="9978516" cy="5014143"/>
          </a:xfrm>
          <a:prstGeom prst="rect">
            <a:avLst/>
          </a:prstGeom>
        </p:spPr>
      </p:pic>
      <p:sp>
        <p:nvSpPr>
          <p:cNvPr id="4" name="TextBox 3">
            <a:extLst>
              <a:ext uri="{FF2B5EF4-FFF2-40B4-BE49-F238E27FC236}">
                <a16:creationId xmlns:a16="http://schemas.microsoft.com/office/drawing/2014/main" id="{A8B94570-2D84-0F34-8838-82ADCA698B2A}"/>
              </a:ext>
            </a:extLst>
          </p:cNvPr>
          <p:cNvSpPr txBox="1"/>
          <p:nvPr/>
        </p:nvSpPr>
        <p:spPr>
          <a:xfrm>
            <a:off x="10069417" y="6510041"/>
            <a:ext cx="2146613" cy="338554"/>
          </a:xfrm>
          <a:prstGeom prst="rect">
            <a:avLst/>
          </a:prstGeom>
          <a:noFill/>
        </p:spPr>
        <p:txBody>
          <a:bodyPr wrap="none" rtlCol="0">
            <a:spAutoFit/>
          </a:bodyPr>
          <a:lstStyle/>
          <a:p>
            <a:r>
              <a:rPr lang="en-US" sz="1600" dirty="0"/>
              <a:t>Strickler, ESMO 2022</a:t>
            </a:r>
          </a:p>
        </p:txBody>
      </p:sp>
    </p:spTree>
    <p:extLst>
      <p:ext uri="{BB962C8B-B14F-4D97-AF65-F5344CB8AC3E}">
        <p14:creationId xmlns:p14="http://schemas.microsoft.com/office/powerpoint/2010/main" val="4128692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E4B5-0DC7-40D0-F283-CC33A3E446C9}"/>
              </a:ext>
            </a:extLst>
          </p:cNvPr>
          <p:cNvSpPr txBox="1">
            <a:spLocks/>
          </p:cNvSpPr>
          <p:nvPr/>
        </p:nvSpPr>
        <p:spPr>
          <a:xfrm>
            <a:off x="203956" y="171451"/>
            <a:ext cx="11632366" cy="832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70C0"/>
                </a:solidFill>
                <a:latin typeface="Arial" panose="020B0604020202020204" pitchFamily="34" charset="0"/>
                <a:cs typeface="Arial" panose="020B0604020202020204" pitchFamily="34" charset="0"/>
              </a:rPr>
              <a:t>PD-1 Blockade in </a:t>
            </a:r>
            <a:r>
              <a:rPr lang="en-US" sz="4000" b="1" dirty="0" err="1">
                <a:solidFill>
                  <a:srgbClr val="0070C0"/>
                </a:solidFill>
                <a:latin typeface="Arial" panose="020B0604020202020204" pitchFamily="34" charset="0"/>
                <a:cs typeface="Arial" panose="020B0604020202020204" pitchFamily="34" charset="0"/>
              </a:rPr>
              <a:t>dMMR</a:t>
            </a:r>
            <a:r>
              <a:rPr lang="en-US" sz="4000" b="1" dirty="0">
                <a:solidFill>
                  <a:srgbClr val="0070C0"/>
                </a:solidFill>
                <a:latin typeface="Arial" panose="020B0604020202020204" pitchFamily="34" charset="0"/>
                <a:cs typeface="Arial" panose="020B0604020202020204" pitchFamily="34" charset="0"/>
              </a:rPr>
              <a:t>/MSI-H rectal cancer</a:t>
            </a:r>
          </a:p>
        </p:txBody>
      </p:sp>
      <p:sp>
        <p:nvSpPr>
          <p:cNvPr id="6" name="Content Placeholder 2">
            <a:extLst>
              <a:ext uri="{FF2B5EF4-FFF2-40B4-BE49-F238E27FC236}">
                <a16:creationId xmlns:a16="http://schemas.microsoft.com/office/drawing/2014/main" id="{FD9814F3-D9F2-8770-52F6-57BD0A43032B}"/>
              </a:ext>
            </a:extLst>
          </p:cNvPr>
          <p:cNvSpPr>
            <a:spLocks noGrp="1"/>
          </p:cNvSpPr>
          <p:nvPr>
            <p:ph idx="1"/>
          </p:nvPr>
        </p:nvSpPr>
        <p:spPr>
          <a:xfrm>
            <a:off x="473481" y="5727118"/>
            <a:ext cx="8306454" cy="832891"/>
          </a:xfrm>
        </p:spPr>
        <p:txBody>
          <a:bodyPr>
            <a:normAutofit lnSpcReduction="10000"/>
          </a:bodyPr>
          <a:lstStyle/>
          <a:p>
            <a:pPr marL="0" indent="0">
              <a:buNone/>
            </a:pPr>
            <a:r>
              <a:rPr lang="en-US" sz="2000" dirty="0" err="1">
                <a:latin typeface="Arial" panose="020B0604020202020204" pitchFamily="34" charset="0"/>
                <a:cs typeface="Arial" panose="020B0604020202020204" pitchFamily="34" charset="0"/>
              </a:rPr>
              <a:t>Dostarlimab</a:t>
            </a:r>
            <a:r>
              <a:rPr lang="en-US" sz="2000" dirty="0">
                <a:latin typeface="Arial" panose="020B0604020202020204" pitchFamily="34" charset="0"/>
                <a:cs typeface="Arial" panose="020B0604020202020204" pitchFamily="34" charset="0"/>
              </a:rPr>
              <a:t>, an anti–PD-1 monoclonal antibody, was administered every 3 weeks for 6 months in patients with stage II or III rectal adenocarcinoma</a:t>
            </a:r>
          </a:p>
        </p:txBody>
      </p:sp>
      <p:sp>
        <p:nvSpPr>
          <p:cNvPr id="8" name="TextBox 7">
            <a:extLst>
              <a:ext uri="{FF2B5EF4-FFF2-40B4-BE49-F238E27FC236}">
                <a16:creationId xmlns:a16="http://schemas.microsoft.com/office/drawing/2014/main" id="{DC88D3D9-A336-07A3-0C6A-37EA9B09B4AC}"/>
              </a:ext>
            </a:extLst>
          </p:cNvPr>
          <p:cNvSpPr txBox="1"/>
          <p:nvPr/>
        </p:nvSpPr>
        <p:spPr>
          <a:xfrm>
            <a:off x="9483628" y="6359713"/>
            <a:ext cx="2961141" cy="369332"/>
          </a:xfrm>
          <a:prstGeom prst="rect">
            <a:avLst/>
          </a:prstGeom>
          <a:noFill/>
        </p:spPr>
        <p:txBody>
          <a:bodyPr wrap="square" rtlCol="0">
            <a:spAutoFit/>
          </a:bodyPr>
          <a:lstStyle/>
          <a:p>
            <a:pPr defTabSz="914400"/>
            <a:r>
              <a:rPr lang="en-US" dirty="0" err="1">
                <a:solidFill>
                  <a:prstClr val="black"/>
                </a:solidFill>
                <a:latin typeface="Arial" panose="020B0604020202020204" pitchFamily="34" charset="0"/>
                <a:cs typeface="Arial" panose="020B0604020202020204" pitchFamily="34" charset="0"/>
              </a:rPr>
              <a:t>Cercek</a:t>
            </a:r>
            <a:r>
              <a:rPr lang="en-US" dirty="0">
                <a:solidFill>
                  <a:prstClr val="black"/>
                </a:solidFill>
                <a:latin typeface="Arial" panose="020B0604020202020204" pitchFamily="34" charset="0"/>
                <a:cs typeface="Arial" panose="020B0604020202020204" pitchFamily="34" charset="0"/>
              </a:rPr>
              <a:t>, NEJM 2022</a:t>
            </a:r>
          </a:p>
        </p:txBody>
      </p:sp>
      <p:pic>
        <p:nvPicPr>
          <p:cNvPr id="9" name="Picture 8">
            <a:extLst>
              <a:ext uri="{FF2B5EF4-FFF2-40B4-BE49-F238E27FC236}">
                <a16:creationId xmlns:a16="http://schemas.microsoft.com/office/drawing/2014/main" id="{01D69C7E-0D5E-A380-8E67-4D39E4E7835B}"/>
              </a:ext>
            </a:extLst>
          </p:cNvPr>
          <p:cNvPicPr>
            <a:picLocks noChangeAspect="1"/>
          </p:cNvPicPr>
          <p:nvPr/>
        </p:nvPicPr>
        <p:blipFill rotWithShape="1">
          <a:blip r:embed="rId2"/>
          <a:srcRect l="9138" t="17777" r="40858" b="37655"/>
          <a:stretch/>
        </p:blipFill>
        <p:spPr>
          <a:xfrm>
            <a:off x="2334196" y="1117600"/>
            <a:ext cx="7523607" cy="4318000"/>
          </a:xfrm>
          <a:prstGeom prst="rect">
            <a:avLst/>
          </a:prstGeom>
        </p:spPr>
      </p:pic>
    </p:spTree>
    <p:extLst>
      <p:ext uri="{BB962C8B-B14F-4D97-AF65-F5344CB8AC3E}">
        <p14:creationId xmlns:p14="http://schemas.microsoft.com/office/powerpoint/2010/main" val="1937932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Tucatinib + Trastuzumab: PFS and OS</a:t>
            </a:r>
          </a:p>
        </p:txBody>
      </p:sp>
      <p:sp>
        <p:nvSpPr>
          <p:cNvPr id="3" name="Text Placeholder 2"/>
          <p:cNvSpPr>
            <a:spLocks noGrp="1"/>
          </p:cNvSpPr>
          <p:nvPr>
            <p:ph type="body" sz="quarter" idx="13"/>
          </p:nvPr>
        </p:nvSpPr>
        <p:spPr/>
        <p:txBody>
          <a:bodyPr/>
          <a:lstStyle/>
          <a:p>
            <a:pPr>
              <a:spcBef>
                <a:spcPts val="400"/>
              </a:spcBef>
            </a:pPr>
            <a:r>
              <a:rPr lang="en-US" sz="800" b="0" dirty="0">
                <a:solidFill>
                  <a:srgbClr val="000000"/>
                </a:solidFill>
              </a:rPr>
              <a:t>BICR, blinded independent central review; IQR, interquartile range; OS, overall survival; PFS, progressive-free survival. </a:t>
            </a:r>
          </a:p>
          <a:p>
            <a:pPr>
              <a:spcBef>
                <a:spcPts val="400"/>
              </a:spcBef>
            </a:pPr>
            <a:r>
              <a:rPr lang="en-US" sz="800" b="0" dirty="0">
                <a:solidFill>
                  <a:srgbClr val="000000"/>
                </a:solidFill>
              </a:rPr>
              <a:t>Data cutoff: 28 Mar 2022</a:t>
            </a:r>
            <a:endParaRPr lang="en-US" sz="800" b="0" dirty="0"/>
          </a:p>
        </p:txBody>
      </p:sp>
      <p:sp>
        <p:nvSpPr>
          <p:cNvPr id="9" name="Text Placeholder 15">
            <a:extLst>
              <a:ext uri="{FF2B5EF4-FFF2-40B4-BE49-F238E27FC236}">
                <a16:creationId xmlns:a16="http://schemas.microsoft.com/office/drawing/2014/main" id="{FAD5E91A-CEB5-09E4-3832-01B61F8DBDA5}"/>
              </a:ext>
            </a:extLst>
          </p:cNvPr>
          <p:cNvSpPr txBox="1">
            <a:spLocks/>
          </p:cNvSpPr>
          <p:nvPr/>
        </p:nvSpPr>
        <p:spPr>
          <a:xfrm>
            <a:off x="970932" y="1250988"/>
            <a:ext cx="4721137" cy="351449"/>
          </a:xfrm>
          <a:prstGeom prst="rect">
            <a:avLst/>
          </a:prstGeom>
        </p:spPr>
        <p:txBody>
          <a:bodyPr/>
          <a:lstStyle>
            <a:lvl1pPr marL="257175" indent="-257175" algn="l" defTabSz="342900" rtl="0" eaLnBrk="1" latinLnBrk="0" hangingPunct="1">
              <a:lnSpc>
                <a:spcPct val="85000"/>
              </a:lnSpc>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lnSpc>
                <a:spcPct val="85000"/>
              </a:lnSpc>
              <a:spcBef>
                <a:spcPct val="20000"/>
              </a:spcBef>
              <a:buFont typeface="Arial"/>
              <a:buChar char="–"/>
              <a:defRPr sz="1650" kern="1200">
                <a:solidFill>
                  <a:schemeClr val="tx1"/>
                </a:solidFill>
                <a:latin typeface="+mn-lt"/>
                <a:ea typeface="+mn-ea"/>
                <a:cs typeface="+mn-cs"/>
              </a:defRPr>
            </a:lvl2pPr>
            <a:lvl3pPr marL="857250" indent="-171450" algn="l" defTabSz="342900" rtl="0" eaLnBrk="1" latinLnBrk="0" hangingPunct="1">
              <a:lnSpc>
                <a:spcPct val="85000"/>
              </a:lnSpc>
              <a:spcBef>
                <a:spcPct val="20000"/>
              </a:spcBef>
              <a:buFont typeface="Arial"/>
              <a:buChar char="•"/>
              <a:defRPr sz="1500" kern="1200">
                <a:solidFill>
                  <a:schemeClr val="tx1"/>
                </a:solidFill>
                <a:latin typeface="+mn-lt"/>
                <a:ea typeface="+mn-ea"/>
                <a:cs typeface="+mn-cs"/>
              </a:defRPr>
            </a:lvl3pPr>
            <a:lvl4pPr marL="1200150" indent="-171450" algn="l" defTabSz="342900" rtl="0" eaLnBrk="1" latinLnBrk="0" hangingPunct="1">
              <a:lnSpc>
                <a:spcPct val="85000"/>
              </a:lnSpc>
              <a:spcBef>
                <a:spcPct val="20000"/>
              </a:spcBef>
              <a:buFont typeface="Arial"/>
              <a:buChar char="–"/>
              <a:defRPr sz="1350" kern="1200">
                <a:solidFill>
                  <a:schemeClr val="tx1"/>
                </a:solidFill>
                <a:latin typeface="+mn-lt"/>
                <a:ea typeface="+mn-ea"/>
                <a:cs typeface="+mn-cs"/>
              </a:defRPr>
            </a:lvl4pPr>
            <a:lvl5pPr marL="1543050" indent="-171450" algn="l" defTabSz="342900" rtl="0" eaLnBrk="1" latinLnBrk="0" hangingPunct="1">
              <a:lnSpc>
                <a:spcPct val="85000"/>
              </a:lnSpc>
              <a:spcBef>
                <a:spcPct val="20000"/>
              </a:spcBef>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85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Progression-free Survival per BICR</a:t>
            </a:r>
          </a:p>
        </p:txBody>
      </p:sp>
      <p:sp>
        <p:nvSpPr>
          <p:cNvPr id="10" name="Text Placeholder 9">
            <a:extLst>
              <a:ext uri="{FF2B5EF4-FFF2-40B4-BE49-F238E27FC236}">
                <a16:creationId xmlns:a16="http://schemas.microsoft.com/office/drawing/2014/main" id="{826C0E39-A8C8-EF90-691E-3F3E8D521522}"/>
              </a:ext>
            </a:extLst>
          </p:cNvPr>
          <p:cNvSpPr txBox="1">
            <a:spLocks/>
          </p:cNvSpPr>
          <p:nvPr/>
        </p:nvSpPr>
        <p:spPr>
          <a:xfrm>
            <a:off x="6499934" y="1241914"/>
            <a:ext cx="4399585" cy="351449"/>
          </a:xfrm>
          <a:prstGeom prst="rect">
            <a:avLst/>
          </a:prstGeom>
        </p:spPr>
        <p:txBody>
          <a:bodyPr/>
          <a:lstStyle>
            <a:lvl1pPr marL="257175" indent="-257175" algn="l" defTabSz="342900" rtl="0" eaLnBrk="1" latinLnBrk="0" hangingPunct="1">
              <a:lnSpc>
                <a:spcPct val="85000"/>
              </a:lnSpc>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lnSpc>
                <a:spcPct val="85000"/>
              </a:lnSpc>
              <a:spcBef>
                <a:spcPct val="20000"/>
              </a:spcBef>
              <a:buFont typeface="Arial"/>
              <a:buChar char="–"/>
              <a:defRPr sz="1650" kern="1200">
                <a:solidFill>
                  <a:schemeClr val="tx1"/>
                </a:solidFill>
                <a:latin typeface="+mn-lt"/>
                <a:ea typeface="+mn-ea"/>
                <a:cs typeface="+mn-cs"/>
              </a:defRPr>
            </a:lvl2pPr>
            <a:lvl3pPr marL="857250" indent="-171450" algn="l" defTabSz="342900" rtl="0" eaLnBrk="1" latinLnBrk="0" hangingPunct="1">
              <a:lnSpc>
                <a:spcPct val="85000"/>
              </a:lnSpc>
              <a:spcBef>
                <a:spcPct val="20000"/>
              </a:spcBef>
              <a:buFont typeface="Arial"/>
              <a:buChar char="•"/>
              <a:defRPr sz="1500" kern="1200">
                <a:solidFill>
                  <a:schemeClr val="tx1"/>
                </a:solidFill>
                <a:latin typeface="+mn-lt"/>
                <a:ea typeface="+mn-ea"/>
                <a:cs typeface="+mn-cs"/>
              </a:defRPr>
            </a:lvl3pPr>
            <a:lvl4pPr marL="1200150" indent="-171450" algn="l" defTabSz="342900" rtl="0" eaLnBrk="1" latinLnBrk="0" hangingPunct="1">
              <a:lnSpc>
                <a:spcPct val="85000"/>
              </a:lnSpc>
              <a:spcBef>
                <a:spcPct val="20000"/>
              </a:spcBef>
              <a:buFont typeface="Arial"/>
              <a:buChar char="–"/>
              <a:defRPr sz="1350" kern="1200">
                <a:solidFill>
                  <a:schemeClr val="tx1"/>
                </a:solidFill>
                <a:latin typeface="+mn-lt"/>
                <a:ea typeface="+mn-ea"/>
                <a:cs typeface="+mn-cs"/>
              </a:defRPr>
            </a:lvl4pPr>
            <a:lvl5pPr marL="1543050" indent="-171450" algn="l" defTabSz="342900" rtl="0" eaLnBrk="1" latinLnBrk="0" hangingPunct="1">
              <a:lnSpc>
                <a:spcPct val="85000"/>
              </a:lnSpc>
              <a:spcBef>
                <a:spcPct val="20000"/>
              </a:spcBef>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900" rtl="0" eaLnBrk="1" fontAlgn="auto" latinLnBrk="0" hangingPunct="1">
              <a:lnSpc>
                <a:spcPct val="85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Overall Survival</a:t>
            </a:r>
          </a:p>
        </p:txBody>
      </p:sp>
      <p:graphicFrame>
        <p:nvGraphicFramePr>
          <p:cNvPr id="14" name="Table 5">
            <a:extLst>
              <a:ext uri="{FF2B5EF4-FFF2-40B4-BE49-F238E27FC236}">
                <a16:creationId xmlns:a16="http://schemas.microsoft.com/office/drawing/2014/main" id="{F6A126F0-0062-3104-983F-7180B0957621}"/>
              </a:ext>
            </a:extLst>
          </p:cNvPr>
          <p:cNvGraphicFramePr>
            <a:graphicFrameLocks noGrp="1"/>
          </p:cNvGraphicFramePr>
          <p:nvPr/>
        </p:nvGraphicFramePr>
        <p:xfrm>
          <a:off x="1907233" y="1819872"/>
          <a:ext cx="3768473" cy="931344"/>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1186853">
                  <a:extLst>
                    <a:ext uri="{9D8B030D-6E8A-4147-A177-3AD203B41FA5}">
                      <a16:colId xmlns:a16="http://schemas.microsoft.com/office/drawing/2014/main" val="2736694150"/>
                    </a:ext>
                  </a:extLst>
                </a:gridCol>
                <a:gridCol w="708484">
                  <a:extLst>
                    <a:ext uri="{9D8B030D-6E8A-4147-A177-3AD203B41FA5}">
                      <a16:colId xmlns:a16="http://schemas.microsoft.com/office/drawing/2014/main" val="3047454066"/>
                    </a:ext>
                  </a:extLst>
                </a:gridCol>
                <a:gridCol w="932953">
                  <a:extLst>
                    <a:ext uri="{9D8B030D-6E8A-4147-A177-3AD203B41FA5}">
                      <a16:colId xmlns:a16="http://schemas.microsoft.com/office/drawing/2014/main" val="2055386393"/>
                    </a:ext>
                  </a:extLst>
                </a:gridCol>
                <a:gridCol w="940183">
                  <a:extLst>
                    <a:ext uri="{9D8B030D-6E8A-4147-A177-3AD203B41FA5}">
                      <a16:colId xmlns:a16="http://schemas.microsoft.com/office/drawing/2014/main" val="3008951561"/>
                    </a:ext>
                  </a:extLst>
                </a:gridCol>
              </a:tblGrid>
              <a:tr h="465672">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300" b="1" dirty="0">
                          <a:solidFill>
                            <a:schemeClr val="bg1"/>
                          </a:solidFill>
                          <a:latin typeface="Arial" panose="020B0604020202020204" pitchFamily="34" charset="0"/>
                          <a:cs typeface="Arial" panose="020B0604020202020204" pitchFamily="34" charset="0"/>
                        </a:rPr>
                        <a:t>Tucatinib + Trastuzumab</a:t>
                      </a:r>
                    </a:p>
                  </a:txBody>
                  <a:tcPr marL="49392" marR="49392" marT="29636" marB="29636"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300" b="1" dirty="0">
                          <a:solidFill>
                            <a:schemeClr val="bg1"/>
                          </a:solidFill>
                          <a:latin typeface="Arial" panose="020B0604020202020204" pitchFamily="34" charset="0"/>
                          <a:cs typeface="Arial" panose="020B0604020202020204" pitchFamily="34" charset="0"/>
                        </a:rPr>
                        <a:t>Events</a:t>
                      </a:r>
                    </a:p>
                  </a:txBody>
                  <a:tcPr marL="49392" marR="49392" marT="29636" marB="29636"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300" b="1" dirty="0">
                          <a:solidFill>
                            <a:schemeClr val="bg1"/>
                          </a:solidFill>
                          <a:latin typeface="Arial" panose="020B0604020202020204" pitchFamily="34" charset="0"/>
                          <a:cs typeface="Arial" panose="020B0604020202020204" pitchFamily="34" charset="0"/>
                        </a:rPr>
                        <a:t>Median PFS</a:t>
                      </a:r>
                    </a:p>
                  </a:txBody>
                  <a:tcPr marL="49392" marR="49392" marT="29636" marB="29636"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300" b="1" dirty="0">
                          <a:solidFill>
                            <a:schemeClr val="bg1"/>
                          </a:solidFill>
                          <a:latin typeface="Arial" panose="020B0604020202020204" pitchFamily="34" charset="0"/>
                          <a:cs typeface="Arial" panose="020B0604020202020204" pitchFamily="34" charset="0"/>
                        </a:rPr>
                        <a:t>95% CI</a:t>
                      </a:r>
                    </a:p>
                  </a:txBody>
                  <a:tcPr marL="49392" marR="49392" marT="29636" marB="29636"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198883908"/>
                  </a:ext>
                </a:extLst>
              </a:tr>
              <a:tr h="465672">
                <a:tc>
                  <a:txBody>
                    <a:bodyPr/>
                    <a:lstStyle/>
                    <a:p>
                      <a:r>
                        <a:rPr lang="en-US" sz="1300" b="1" dirty="0">
                          <a:solidFill>
                            <a:srgbClr val="0070C0"/>
                          </a:solidFill>
                          <a:latin typeface="Arial" panose="020B0604020202020204" pitchFamily="34" charset="0"/>
                          <a:cs typeface="Arial" panose="020B0604020202020204" pitchFamily="34" charset="0"/>
                        </a:rPr>
                        <a:t>Cohorts A+B</a:t>
                      </a:r>
                    </a:p>
                  </a:txBody>
                  <a:tcPr marL="49392" marR="49392" marT="29636" marB="29636">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1" dirty="0">
                          <a:solidFill>
                            <a:srgbClr val="0070C0"/>
                          </a:solidFill>
                          <a:latin typeface="Arial" panose="020B0604020202020204" pitchFamily="34" charset="0"/>
                          <a:cs typeface="Arial" panose="020B0604020202020204" pitchFamily="34" charset="0"/>
                        </a:rPr>
                        <a:t>59/84</a:t>
                      </a:r>
                    </a:p>
                  </a:txBody>
                  <a:tcPr marL="49392" marR="49392" marT="29636" marB="29636">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1" dirty="0">
                          <a:solidFill>
                            <a:srgbClr val="0070C0"/>
                          </a:solidFill>
                          <a:latin typeface="Arial" panose="020B0604020202020204" pitchFamily="34" charset="0"/>
                          <a:cs typeface="Arial" panose="020B0604020202020204" pitchFamily="34" charset="0"/>
                        </a:rPr>
                        <a:t>8.2 months </a:t>
                      </a:r>
                    </a:p>
                  </a:txBody>
                  <a:tcPr marL="49392" marR="49392" marT="29636" marB="29636">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1" dirty="0">
                          <a:solidFill>
                            <a:srgbClr val="0070C0"/>
                          </a:solidFill>
                          <a:latin typeface="Arial" panose="020B0604020202020204" pitchFamily="34" charset="0"/>
                          <a:cs typeface="Arial" panose="020B0604020202020204" pitchFamily="34" charset="0"/>
                        </a:rPr>
                        <a:t>4.2, 10.3</a:t>
                      </a:r>
                    </a:p>
                  </a:txBody>
                  <a:tcPr marL="49392" marR="49392" marT="29636" marB="29636">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5603303"/>
                  </a:ext>
                </a:extLst>
              </a:tr>
            </a:tbl>
          </a:graphicData>
        </a:graphic>
      </p:graphicFrame>
      <p:graphicFrame>
        <p:nvGraphicFramePr>
          <p:cNvPr id="15" name="Table 5">
            <a:extLst>
              <a:ext uri="{FF2B5EF4-FFF2-40B4-BE49-F238E27FC236}">
                <a16:creationId xmlns:a16="http://schemas.microsoft.com/office/drawing/2014/main" id="{1B446B59-372F-C043-71B4-F84C0CFC550A}"/>
              </a:ext>
            </a:extLst>
          </p:cNvPr>
          <p:cNvGraphicFramePr>
            <a:graphicFrameLocks noGrp="1"/>
          </p:cNvGraphicFramePr>
          <p:nvPr/>
        </p:nvGraphicFramePr>
        <p:xfrm>
          <a:off x="8308717" y="1819872"/>
          <a:ext cx="3768473" cy="959104"/>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1187404">
                  <a:extLst>
                    <a:ext uri="{9D8B030D-6E8A-4147-A177-3AD203B41FA5}">
                      <a16:colId xmlns:a16="http://schemas.microsoft.com/office/drawing/2014/main" val="2736694150"/>
                    </a:ext>
                  </a:extLst>
                </a:gridCol>
                <a:gridCol w="719721">
                  <a:extLst>
                    <a:ext uri="{9D8B030D-6E8A-4147-A177-3AD203B41FA5}">
                      <a16:colId xmlns:a16="http://schemas.microsoft.com/office/drawing/2014/main" val="3047454066"/>
                    </a:ext>
                  </a:extLst>
                </a:gridCol>
                <a:gridCol w="927476">
                  <a:extLst>
                    <a:ext uri="{9D8B030D-6E8A-4147-A177-3AD203B41FA5}">
                      <a16:colId xmlns:a16="http://schemas.microsoft.com/office/drawing/2014/main" val="2055386393"/>
                    </a:ext>
                  </a:extLst>
                </a:gridCol>
                <a:gridCol w="933872">
                  <a:extLst>
                    <a:ext uri="{9D8B030D-6E8A-4147-A177-3AD203B41FA5}">
                      <a16:colId xmlns:a16="http://schemas.microsoft.com/office/drawing/2014/main" val="3008951561"/>
                    </a:ext>
                  </a:extLst>
                </a:gridCol>
              </a:tblGrid>
              <a:tr h="479552">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300" b="1" dirty="0">
                          <a:solidFill>
                            <a:schemeClr val="bg1"/>
                          </a:solidFill>
                          <a:latin typeface="Arial" panose="020B0604020202020204" pitchFamily="34" charset="0"/>
                          <a:cs typeface="Arial" panose="020B0604020202020204" pitchFamily="34" charset="0"/>
                        </a:rPr>
                        <a:t>Tucatinib + Trastuzumab</a:t>
                      </a:r>
                    </a:p>
                  </a:txBody>
                  <a:tcPr marL="60960" marR="60960" marT="36576" marB="36576"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300" b="1" dirty="0">
                          <a:solidFill>
                            <a:schemeClr val="bg1"/>
                          </a:solidFill>
                          <a:latin typeface="Arial" panose="020B0604020202020204" pitchFamily="34" charset="0"/>
                          <a:cs typeface="Arial" panose="020B0604020202020204" pitchFamily="34" charset="0"/>
                        </a:rPr>
                        <a:t>Events</a:t>
                      </a:r>
                    </a:p>
                  </a:txBody>
                  <a:tcPr marL="60960" marR="60960" marT="36576" marB="36576"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300" b="1" dirty="0">
                          <a:solidFill>
                            <a:schemeClr val="bg1"/>
                          </a:solidFill>
                          <a:latin typeface="Arial" panose="020B0604020202020204" pitchFamily="34" charset="0"/>
                          <a:cs typeface="Arial" panose="020B0604020202020204" pitchFamily="34" charset="0"/>
                        </a:rPr>
                        <a:t>Median OS</a:t>
                      </a:r>
                    </a:p>
                  </a:txBody>
                  <a:tcPr marL="60960" marR="60960" marT="36576" marB="36576"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300" b="1" dirty="0">
                          <a:solidFill>
                            <a:schemeClr val="bg1"/>
                          </a:solidFill>
                          <a:latin typeface="Arial" panose="020B0604020202020204" pitchFamily="34" charset="0"/>
                          <a:cs typeface="Arial" panose="020B0604020202020204" pitchFamily="34" charset="0"/>
                        </a:rPr>
                        <a:t>95% CI</a:t>
                      </a:r>
                    </a:p>
                  </a:txBody>
                  <a:tcPr marL="60960" marR="60960" marT="36576" marB="36576"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198883908"/>
                  </a:ext>
                </a:extLst>
              </a:tr>
              <a:tr h="479552">
                <a:tc>
                  <a:txBody>
                    <a:bodyPr/>
                    <a:lstStyle/>
                    <a:p>
                      <a:r>
                        <a:rPr lang="en-US" sz="1300" b="1" dirty="0">
                          <a:solidFill>
                            <a:srgbClr val="0070C0"/>
                          </a:solidFill>
                          <a:latin typeface="Arial" panose="020B0604020202020204" pitchFamily="34" charset="0"/>
                          <a:cs typeface="Arial" panose="020B0604020202020204" pitchFamily="34" charset="0"/>
                        </a:rPr>
                        <a:t>Cohorts A+B</a:t>
                      </a:r>
                    </a:p>
                  </a:txBody>
                  <a:tcPr marL="60960" marR="60960" marT="36576" marB="36576">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1" dirty="0">
                          <a:solidFill>
                            <a:srgbClr val="0070C0"/>
                          </a:solidFill>
                          <a:latin typeface="Arial" panose="020B0604020202020204" pitchFamily="34" charset="0"/>
                          <a:cs typeface="Arial" panose="020B0604020202020204" pitchFamily="34" charset="0"/>
                        </a:rPr>
                        <a:t>38/84</a:t>
                      </a:r>
                    </a:p>
                  </a:txBody>
                  <a:tcPr marL="60960" marR="60960" marT="36576" marB="36576">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1" dirty="0">
                          <a:solidFill>
                            <a:srgbClr val="0070C0"/>
                          </a:solidFill>
                          <a:latin typeface="Arial" panose="020B0604020202020204" pitchFamily="34" charset="0"/>
                          <a:cs typeface="Arial" panose="020B0604020202020204" pitchFamily="34" charset="0"/>
                        </a:rPr>
                        <a:t>24.1 months </a:t>
                      </a:r>
                    </a:p>
                  </a:txBody>
                  <a:tcPr marL="60960" marR="60960" marT="36576" marB="36576">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b="1" dirty="0">
                          <a:solidFill>
                            <a:srgbClr val="0070C0"/>
                          </a:solidFill>
                          <a:latin typeface="Arial" panose="020B0604020202020204" pitchFamily="34" charset="0"/>
                          <a:cs typeface="Arial" panose="020B0604020202020204" pitchFamily="34" charset="0"/>
                        </a:rPr>
                        <a:t>20.3, 36.7</a:t>
                      </a:r>
                    </a:p>
                  </a:txBody>
                  <a:tcPr marL="60960" marR="60960" marT="36576" marB="36576">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5603303"/>
                  </a:ext>
                </a:extLst>
              </a:tr>
            </a:tbl>
          </a:graphicData>
        </a:graphic>
      </p:graphicFrame>
      <p:pic>
        <p:nvPicPr>
          <p:cNvPr id="5" name="Picture 4" descr="A picture containing chart&#10;&#10;Description automatically generated">
            <a:extLst>
              <a:ext uri="{FF2B5EF4-FFF2-40B4-BE49-F238E27FC236}">
                <a16:creationId xmlns:a16="http://schemas.microsoft.com/office/drawing/2014/main" id="{E4D6C3D2-D438-1BBA-6E4C-4A67B53A9E66}"/>
              </a:ext>
            </a:extLst>
          </p:cNvPr>
          <p:cNvPicPr>
            <a:picLocks noChangeAspect="1"/>
          </p:cNvPicPr>
          <p:nvPr/>
        </p:nvPicPr>
        <p:blipFill rotWithShape="1">
          <a:blip r:embed="rId3"/>
          <a:srcRect b="6107"/>
          <a:stretch/>
        </p:blipFill>
        <p:spPr>
          <a:xfrm>
            <a:off x="357248" y="1852509"/>
            <a:ext cx="5006715" cy="3984336"/>
          </a:xfrm>
          <a:prstGeom prst="rect">
            <a:avLst/>
          </a:prstGeom>
        </p:spPr>
      </p:pic>
      <p:pic>
        <p:nvPicPr>
          <p:cNvPr id="7" name="Picture 6" descr="Chart&#10;&#10;Description automatically generated with low confidence">
            <a:extLst>
              <a:ext uri="{FF2B5EF4-FFF2-40B4-BE49-F238E27FC236}">
                <a16:creationId xmlns:a16="http://schemas.microsoft.com/office/drawing/2014/main" id="{573B2372-1A29-1979-2672-A3524516E3ED}"/>
              </a:ext>
            </a:extLst>
          </p:cNvPr>
          <p:cNvPicPr>
            <a:picLocks noChangeAspect="1"/>
          </p:cNvPicPr>
          <p:nvPr/>
        </p:nvPicPr>
        <p:blipFill rotWithShape="1">
          <a:blip r:embed="rId4"/>
          <a:srcRect b="6107"/>
          <a:stretch/>
        </p:blipFill>
        <p:spPr>
          <a:xfrm>
            <a:off x="5892803" y="1852511"/>
            <a:ext cx="5006716" cy="3979268"/>
          </a:xfrm>
          <a:prstGeom prst="rect">
            <a:avLst/>
          </a:prstGeom>
        </p:spPr>
      </p:pic>
      <p:sp>
        <p:nvSpPr>
          <p:cNvPr id="11" name="TextBox 10">
            <a:extLst>
              <a:ext uri="{FF2B5EF4-FFF2-40B4-BE49-F238E27FC236}">
                <a16:creationId xmlns:a16="http://schemas.microsoft.com/office/drawing/2014/main" id="{0E7965D0-A57D-DD8D-FF38-5FD389315322}"/>
              </a:ext>
            </a:extLst>
          </p:cNvPr>
          <p:cNvSpPr txBox="1"/>
          <p:nvPr/>
        </p:nvSpPr>
        <p:spPr>
          <a:xfrm>
            <a:off x="588998" y="5955270"/>
            <a:ext cx="11010820" cy="338554"/>
          </a:xfrm>
          <a:prstGeom prst="rect">
            <a:avLst/>
          </a:prstGeom>
          <a:solidFill>
            <a:schemeClr val="accent2">
              <a:lumMod val="40000"/>
              <a:lumOff val="60000"/>
            </a:schemeClr>
          </a:solidFill>
        </p:spPr>
        <p:txBody>
          <a:bodyPr wrap="square">
            <a:spAutoFit/>
          </a:bodyPr>
          <a:lstStyle/>
          <a:p>
            <a:pPr marL="0" marR="0" lvl="0" indent="0" algn="ctr" defTabSz="457200" rtl="0" eaLnBrk="1" fontAlgn="auto" latinLnBrk="0" hangingPunct="1">
              <a:lnSpc>
                <a:spcPct val="100000"/>
              </a:lnSpc>
              <a:spcBef>
                <a:spcPts val="1600"/>
              </a:spcBef>
              <a:spcAft>
                <a:spcPts val="1067"/>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Median follow-up for Cohorts A+B was 20.7 months (IQR, 11.7, 39.0) </a:t>
            </a:r>
          </a:p>
        </p:txBody>
      </p:sp>
      <p:sp>
        <p:nvSpPr>
          <p:cNvPr id="4" name="TextBox 3">
            <a:extLst>
              <a:ext uri="{FF2B5EF4-FFF2-40B4-BE49-F238E27FC236}">
                <a16:creationId xmlns:a16="http://schemas.microsoft.com/office/drawing/2014/main" id="{0374C728-8097-74C0-28BC-17EE7A6E2F56}"/>
              </a:ext>
            </a:extLst>
          </p:cNvPr>
          <p:cNvSpPr txBox="1"/>
          <p:nvPr/>
        </p:nvSpPr>
        <p:spPr>
          <a:xfrm>
            <a:off x="10069417" y="6510041"/>
            <a:ext cx="2146613" cy="338554"/>
          </a:xfrm>
          <a:prstGeom prst="rect">
            <a:avLst/>
          </a:prstGeom>
          <a:noFill/>
        </p:spPr>
        <p:txBody>
          <a:bodyPr wrap="none" rtlCol="0">
            <a:spAutoFit/>
          </a:bodyPr>
          <a:lstStyle/>
          <a:p>
            <a:r>
              <a:rPr lang="en-US" sz="1600" dirty="0"/>
              <a:t>Strickler, ESMO 2022</a:t>
            </a:r>
          </a:p>
        </p:txBody>
      </p:sp>
    </p:spTree>
    <p:extLst>
      <p:ext uri="{BB962C8B-B14F-4D97-AF65-F5344CB8AC3E}">
        <p14:creationId xmlns:p14="http://schemas.microsoft.com/office/powerpoint/2010/main" val="556567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Tucatinib Monotherapy: ORR by 12 Weeks of Treatment</a:t>
            </a:r>
          </a:p>
        </p:txBody>
      </p:sp>
      <p:sp>
        <p:nvSpPr>
          <p:cNvPr id="3" name="Text Placeholder 2"/>
          <p:cNvSpPr>
            <a:spLocks noGrp="1"/>
          </p:cNvSpPr>
          <p:nvPr>
            <p:ph type="body" sz="quarter" idx="13"/>
          </p:nvPr>
        </p:nvSpPr>
        <p:spPr/>
        <p:txBody>
          <a:bodyPr/>
          <a:lstStyle/>
          <a:p>
            <a:pPr>
              <a:spcBef>
                <a:spcPts val="0"/>
              </a:spcBef>
            </a:pPr>
            <a:r>
              <a:rPr lang="en-US" sz="800" b="0" dirty="0">
                <a:solidFill>
                  <a:srgbClr val="000000"/>
                </a:solidFill>
                <a:latin typeface="+mj-lt"/>
                <a:ea typeface="Times New Roman" panose="02020603050405020304" pitchFamily="18" charset="0"/>
              </a:rPr>
              <a:t>a Best overall response assessed per RECIST 1.1 by 12 weeks of treatment or before start of cross-over if the patient crosses over earlier than 12 weeks. No confirmation needed; b Includes patients with no post-baseline response assessment and patients whose disease assessment are not evaluable; c Two-sided 95% exact confidence interval, computed using the Clopper-Pearson method (1934); d </a:t>
            </a:r>
            <a:r>
              <a:rPr lang="en-US" sz="800" b="0" dirty="0">
                <a:solidFill>
                  <a:srgbClr val="000000"/>
                </a:solidFill>
                <a:ea typeface="Times New Roman" panose="02020603050405020304" pitchFamily="18" charset="0"/>
              </a:rPr>
              <a:t>Defined as sum of CR, PR, and SD </a:t>
            </a:r>
            <a:endParaRPr lang="en-US" sz="800" b="0" dirty="0">
              <a:solidFill>
                <a:srgbClr val="000000"/>
              </a:solidFill>
              <a:latin typeface="+mj-lt"/>
              <a:ea typeface="Times New Roman" panose="02020603050405020304" pitchFamily="18" charset="0"/>
            </a:endParaRPr>
          </a:p>
          <a:p>
            <a:pPr>
              <a:spcBef>
                <a:spcPts val="400"/>
              </a:spcBef>
            </a:pPr>
            <a:r>
              <a:rPr lang="en-US" sz="800" b="0" dirty="0">
                <a:solidFill>
                  <a:srgbClr val="000000"/>
                </a:solidFill>
              </a:rPr>
              <a:t>BICR, blinded independent central review; CR, complete response; DCR, disease control rate; ORR, objective response rate; PD, progressive disease; PR, partial response; RECIST, </a:t>
            </a:r>
            <a:r>
              <a:rPr lang="en-US" sz="800" b="0" dirty="0"/>
              <a:t>Response Evaluation Criteria in Solid Tumors;</a:t>
            </a:r>
            <a:r>
              <a:rPr lang="en-US" sz="800" b="0" dirty="0">
                <a:solidFill>
                  <a:srgbClr val="000000"/>
                </a:solidFill>
              </a:rPr>
              <a:t> SD, stable disease. </a:t>
            </a:r>
          </a:p>
          <a:p>
            <a:pPr>
              <a:spcBef>
                <a:spcPts val="400"/>
              </a:spcBef>
            </a:pPr>
            <a:r>
              <a:rPr lang="en-US" sz="800" b="0" dirty="0">
                <a:solidFill>
                  <a:srgbClr val="000000"/>
                </a:solidFill>
              </a:rPr>
              <a:t>Data cutoff: 28 Mar 2022</a:t>
            </a:r>
            <a:endParaRPr lang="en-US" sz="800" b="0" dirty="0"/>
          </a:p>
        </p:txBody>
      </p:sp>
      <p:graphicFrame>
        <p:nvGraphicFramePr>
          <p:cNvPr id="4" name="Table 3">
            <a:extLst>
              <a:ext uri="{FF2B5EF4-FFF2-40B4-BE49-F238E27FC236}">
                <a16:creationId xmlns:a16="http://schemas.microsoft.com/office/drawing/2014/main" id="{69372706-F08C-C8BB-F3BF-26C7F3A4AB62}"/>
              </a:ext>
            </a:extLst>
          </p:cNvPr>
          <p:cNvGraphicFramePr>
            <a:graphicFrameLocks noGrp="1"/>
          </p:cNvGraphicFramePr>
          <p:nvPr/>
        </p:nvGraphicFramePr>
        <p:xfrm>
          <a:off x="1932760" y="1217210"/>
          <a:ext cx="8326480" cy="4398231"/>
        </p:xfrm>
        <a:graphic>
          <a:graphicData uri="http://schemas.openxmlformats.org/drawingml/2006/table">
            <a:tbl>
              <a:tblPr>
                <a:tableStyleId>{2D5ABB26-0587-4C30-8999-92F81FD0307C}</a:tableStyleId>
              </a:tblPr>
              <a:tblGrid>
                <a:gridCol w="4973608">
                  <a:extLst>
                    <a:ext uri="{9D8B030D-6E8A-4147-A177-3AD203B41FA5}">
                      <a16:colId xmlns:a16="http://schemas.microsoft.com/office/drawing/2014/main" val="919641491"/>
                    </a:ext>
                  </a:extLst>
                </a:gridCol>
                <a:gridCol w="3352872">
                  <a:extLst>
                    <a:ext uri="{9D8B030D-6E8A-4147-A177-3AD203B41FA5}">
                      <a16:colId xmlns:a16="http://schemas.microsoft.com/office/drawing/2014/main" val="3438218877"/>
                    </a:ext>
                  </a:extLst>
                </a:gridCol>
              </a:tblGrid>
              <a:tr h="327615">
                <a:tc rowSpan="2">
                  <a:txBody>
                    <a:bodyPr/>
                    <a:lstStyle/>
                    <a:p>
                      <a:pPr marL="91440" marR="0">
                        <a:lnSpc>
                          <a:spcPct val="107000"/>
                        </a:lnSpc>
                        <a:spcBef>
                          <a:spcPts val="150"/>
                        </a:spcBef>
                        <a:spcAft>
                          <a:spcPts val="150"/>
                        </a:spcAft>
                      </a:pPr>
                      <a:r>
                        <a:rPr lang="en-US" sz="1900" b="1" dirty="0">
                          <a:solidFill>
                            <a:sysClr val="windowText" lastClr="000000"/>
                          </a:solidFill>
                          <a:effectLst/>
                          <a:latin typeface="Arial" panose="020B0604020202020204" pitchFamily="34" charset="0"/>
                          <a:ea typeface="DengXian" panose="02010600030101010101" pitchFamily="2" charset="-122"/>
                          <a:cs typeface="Arial" panose="020B0604020202020204" pitchFamily="34" charset="0"/>
                        </a:rPr>
                        <a:t>Responses</a:t>
                      </a:r>
                    </a:p>
                  </a:txBody>
                  <a:tcPr marL="24168" marR="241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219170" rtl="0" eaLnBrk="1" fontAlgn="auto" latinLnBrk="0" hangingPunct="1">
                        <a:lnSpc>
                          <a:spcPct val="107000"/>
                        </a:lnSpc>
                        <a:spcBef>
                          <a:spcPts val="150"/>
                        </a:spcBef>
                        <a:spcAft>
                          <a:spcPts val="150"/>
                        </a:spcAft>
                        <a:buClrTx/>
                        <a:buSzTx/>
                        <a:buFontTx/>
                        <a:buNone/>
                        <a:tabLst/>
                        <a:defRPr/>
                      </a:pPr>
                      <a:r>
                        <a:rPr lang="en-US" sz="1900" b="1" dirty="0">
                          <a:solidFill>
                            <a:schemeClr val="tx1"/>
                          </a:solidFill>
                          <a:effectLst/>
                          <a:latin typeface="Arial" panose="020B0604020202020204" pitchFamily="34" charset="0"/>
                          <a:cs typeface="Arial" panose="020B0604020202020204" pitchFamily="34" charset="0"/>
                        </a:rPr>
                        <a:t>Tucatinib Monotherapy</a:t>
                      </a:r>
                    </a:p>
                  </a:txBody>
                  <a:tcPr marL="24168" marR="241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BC079"/>
                    </a:solidFill>
                  </a:tcPr>
                </a:tc>
                <a:extLst>
                  <a:ext uri="{0D108BD9-81ED-4DB2-BD59-A6C34878D82A}">
                    <a16:rowId xmlns:a16="http://schemas.microsoft.com/office/drawing/2014/main" val="3072337558"/>
                  </a:ext>
                </a:extLst>
              </a:tr>
              <a:tr h="759489">
                <a:tc vMerge="1">
                  <a:txBody>
                    <a:bodyPr/>
                    <a:lstStyle/>
                    <a:p>
                      <a:pPr marL="91440" marR="0">
                        <a:lnSpc>
                          <a:spcPct val="107000"/>
                        </a:lnSpc>
                        <a:spcBef>
                          <a:spcPts val="150"/>
                        </a:spcBef>
                        <a:spcAft>
                          <a:spcPts val="150"/>
                        </a:spcAft>
                      </a:pPr>
                      <a:endParaRPr lang="en-US" sz="1200" b="1">
                        <a:solidFill>
                          <a:schemeClr val="bg1"/>
                        </a:solidFill>
                        <a:effectLst/>
                        <a:latin typeface="+mn-lt"/>
                        <a:ea typeface="DengXian" panose="02010600030101010101" pitchFamily="2" charset="-122"/>
                        <a:cs typeface="Times New Roman" panose="02020603050405020304" pitchFamily="18" charset="0"/>
                      </a:endParaRPr>
                    </a:p>
                  </a:txBody>
                  <a:tcPr marL="18126" marR="18126" marT="0"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5000"/>
                      </a:schemeClr>
                    </a:solidFill>
                  </a:tcPr>
                </a:tc>
                <a:tc>
                  <a:txBody>
                    <a:bodyPr/>
                    <a:lstStyle/>
                    <a:p>
                      <a:pPr marL="0" marR="0" algn="ctr">
                        <a:lnSpc>
                          <a:spcPct val="107000"/>
                        </a:lnSpc>
                        <a:spcBef>
                          <a:spcPts val="150"/>
                        </a:spcBef>
                        <a:spcAft>
                          <a:spcPts val="150"/>
                        </a:spcAft>
                      </a:pPr>
                      <a:r>
                        <a:rPr lang="en-US" sz="1900" b="1" dirty="0">
                          <a:solidFill>
                            <a:schemeClr val="tx1"/>
                          </a:solidFill>
                          <a:effectLst/>
                          <a:latin typeface="Arial" panose="020B0604020202020204" pitchFamily="34" charset="0"/>
                          <a:ea typeface="DengXian" panose="02010600030101010101" pitchFamily="2" charset="-122"/>
                          <a:cs typeface="Arial" panose="020B0604020202020204" pitchFamily="34" charset="0"/>
                        </a:rPr>
                        <a:t>Cohort C</a:t>
                      </a:r>
                    </a:p>
                    <a:p>
                      <a:pPr marL="0" marR="0" algn="ctr">
                        <a:lnSpc>
                          <a:spcPct val="107000"/>
                        </a:lnSpc>
                        <a:spcBef>
                          <a:spcPts val="150"/>
                        </a:spcBef>
                        <a:spcAft>
                          <a:spcPts val="150"/>
                        </a:spcAft>
                      </a:pPr>
                      <a:r>
                        <a:rPr lang="en-US" sz="1900" b="1" dirty="0">
                          <a:solidFill>
                            <a:schemeClr val="tx1"/>
                          </a:solidFill>
                          <a:effectLst/>
                          <a:latin typeface="Arial" panose="020B0604020202020204" pitchFamily="34" charset="0"/>
                          <a:ea typeface="DengXian" panose="02010600030101010101" pitchFamily="2" charset="-122"/>
                          <a:cs typeface="Arial" panose="020B0604020202020204" pitchFamily="34" charset="0"/>
                        </a:rPr>
                        <a:t>(n=30)</a:t>
                      </a:r>
                    </a:p>
                  </a:txBody>
                  <a:tcPr marL="24168" marR="241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C079"/>
                    </a:solidFill>
                  </a:tcPr>
                </a:tc>
                <a:extLst>
                  <a:ext uri="{0D108BD9-81ED-4DB2-BD59-A6C34878D82A}">
                    <a16:rowId xmlns:a16="http://schemas.microsoft.com/office/drawing/2014/main" val="3344571035"/>
                  </a:ext>
                </a:extLst>
              </a:tr>
              <a:tr h="367903">
                <a:tc>
                  <a:txBody>
                    <a:bodyPr/>
                    <a:lstStyle/>
                    <a:p>
                      <a:pPr marL="91440" marR="0">
                        <a:lnSpc>
                          <a:spcPct val="107000"/>
                        </a:lnSpc>
                        <a:spcBef>
                          <a:spcPts val="150"/>
                        </a:spcBef>
                        <a:spcAft>
                          <a:spcPts val="150"/>
                        </a:spcAft>
                      </a:pPr>
                      <a:r>
                        <a:rPr lang="en-US" sz="1900" dirty="0">
                          <a:effectLst/>
                          <a:latin typeface="Arial" panose="020B0604020202020204" pitchFamily="34" charset="0"/>
                          <a:ea typeface="DengXian" panose="02010600030101010101" pitchFamily="2" charset="-122"/>
                          <a:cs typeface="Arial" panose="020B0604020202020204" pitchFamily="34" charset="0"/>
                        </a:rPr>
                        <a:t>Best Overall Response per BICR</a:t>
                      </a:r>
                      <a:r>
                        <a:rPr lang="en-US" sz="1900" baseline="30000" dirty="0">
                          <a:effectLst/>
                          <a:latin typeface="Arial" panose="020B0604020202020204" pitchFamily="34" charset="0"/>
                          <a:ea typeface="DengXian" panose="02010600030101010101" pitchFamily="2" charset="-122"/>
                          <a:cs typeface="Arial" panose="020B0604020202020204" pitchFamily="34" charset="0"/>
                        </a:rPr>
                        <a:t>a</a:t>
                      </a:r>
                      <a:r>
                        <a:rPr lang="en-US" sz="1900" kern="1200" baseline="0" dirty="0">
                          <a:solidFill>
                            <a:schemeClr val="tx1"/>
                          </a:solidFill>
                          <a:effectLst/>
                          <a:latin typeface="+mn-lt"/>
                          <a:ea typeface="DengXian" panose="02010600030101010101" pitchFamily="2" charset="-122"/>
                          <a:cs typeface="Times New Roman" panose="02020603050405020304" pitchFamily="18" charset="0"/>
                        </a:rPr>
                        <a:t>, n (%)</a:t>
                      </a:r>
                      <a:endParaRPr lang="en-US" sz="1900" baseline="30000" dirty="0">
                        <a:effectLst/>
                        <a:latin typeface="Arial" panose="020B0604020202020204" pitchFamily="34" charset="0"/>
                        <a:ea typeface="DengXian" panose="02010600030101010101" pitchFamily="2" charset="-122"/>
                        <a:cs typeface="Arial" panose="020B0604020202020204" pitchFamily="34" charset="0"/>
                      </a:endParaRPr>
                    </a:p>
                  </a:txBody>
                  <a:tcPr marL="24168" marR="241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lnSpc>
                          <a:spcPct val="107000"/>
                        </a:lnSpc>
                        <a:spcBef>
                          <a:spcPts val="150"/>
                        </a:spcBef>
                        <a:spcAft>
                          <a:spcPts val="150"/>
                        </a:spcAft>
                      </a:pPr>
                      <a:endParaRPr lang="en-US" sz="1900" dirty="0">
                        <a:effectLst/>
                        <a:latin typeface="Arial" panose="020B0604020202020204" pitchFamily="34" charset="0"/>
                        <a:ea typeface="DengXian" panose="02010600030101010101" pitchFamily="2" charset="-122"/>
                        <a:cs typeface="Arial" panose="020B0604020202020204" pitchFamily="34" charset="0"/>
                      </a:endParaRPr>
                    </a:p>
                  </a:txBody>
                  <a:tcPr marL="24168" marR="241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45477354"/>
                  </a:ext>
                </a:extLst>
              </a:tr>
              <a:tr h="367903">
                <a:tc>
                  <a:txBody>
                    <a:bodyPr/>
                    <a:lstStyle/>
                    <a:p>
                      <a:pPr marL="91440" marR="0">
                        <a:lnSpc>
                          <a:spcPct val="107000"/>
                        </a:lnSpc>
                        <a:spcBef>
                          <a:spcPts val="150"/>
                        </a:spcBef>
                        <a:spcAft>
                          <a:spcPts val="150"/>
                        </a:spcAft>
                      </a:pPr>
                      <a:r>
                        <a:rPr lang="en-US" sz="1900" dirty="0">
                          <a:effectLst/>
                          <a:latin typeface="Arial" panose="020B0604020202020204" pitchFamily="34" charset="0"/>
                          <a:cs typeface="Arial" panose="020B0604020202020204" pitchFamily="34" charset="0"/>
                        </a:rPr>
                        <a:t>     CR</a:t>
                      </a:r>
                      <a:endParaRPr lang="en-US" sz="1900" dirty="0">
                        <a:effectLst/>
                        <a:latin typeface="Arial" panose="020B0604020202020204" pitchFamily="34" charset="0"/>
                        <a:ea typeface="DengXian" panose="02010600030101010101" pitchFamily="2" charset="-122"/>
                        <a:cs typeface="Arial" panose="020B0604020202020204" pitchFamily="34" charset="0"/>
                      </a:endParaRPr>
                    </a:p>
                  </a:txBody>
                  <a:tcPr marL="24168" marR="241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lnSpc>
                          <a:spcPct val="107000"/>
                        </a:lnSpc>
                        <a:spcBef>
                          <a:spcPts val="150"/>
                        </a:spcBef>
                        <a:spcAft>
                          <a:spcPts val="150"/>
                        </a:spcAft>
                      </a:pPr>
                      <a:r>
                        <a:rPr lang="en-US" sz="1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a:txBody>
                  <a:tcPr marL="25400" marR="25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45532602"/>
                  </a:ext>
                </a:extLst>
              </a:tr>
              <a:tr h="367903">
                <a:tc>
                  <a:txBody>
                    <a:bodyPr/>
                    <a:lstStyle/>
                    <a:p>
                      <a:pPr marL="91440" marR="0">
                        <a:lnSpc>
                          <a:spcPct val="107000"/>
                        </a:lnSpc>
                        <a:spcBef>
                          <a:spcPts val="150"/>
                        </a:spcBef>
                        <a:spcAft>
                          <a:spcPts val="150"/>
                        </a:spcAft>
                      </a:pPr>
                      <a:r>
                        <a:rPr lang="en-US" sz="1900" dirty="0">
                          <a:effectLst/>
                          <a:latin typeface="Arial" panose="020B0604020202020204" pitchFamily="34" charset="0"/>
                          <a:cs typeface="Arial" panose="020B0604020202020204" pitchFamily="34" charset="0"/>
                        </a:rPr>
                        <a:t>     PR</a:t>
                      </a:r>
                      <a:endParaRPr lang="en-US" sz="1900" dirty="0">
                        <a:effectLst/>
                        <a:latin typeface="Arial" panose="020B0604020202020204" pitchFamily="34" charset="0"/>
                        <a:ea typeface="DengXian" panose="02010600030101010101" pitchFamily="2" charset="-122"/>
                        <a:cs typeface="Arial" panose="020B0604020202020204" pitchFamily="34" charset="0"/>
                      </a:endParaRPr>
                    </a:p>
                  </a:txBody>
                  <a:tcPr marL="24168" marR="241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lnSpc>
                          <a:spcPct val="107000"/>
                        </a:lnSpc>
                        <a:spcBef>
                          <a:spcPts val="150"/>
                        </a:spcBef>
                        <a:spcAft>
                          <a:spcPts val="150"/>
                        </a:spcAft>
                      </a:pPr>
                      <a:r>
                        <a:rPr lang="en-US" sz="1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(3.3)</a:t>
                      </a: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a:txBody>
                  <a:tcPr marL="25400" marR="25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56845101"/>
                  </a:ext>
                </a:extLst>
              </a:tr>
              <a:tr h="367903">
                <a:tc>
                  <a:txBody>
                    <a:bodyPr/>
                    <a:lstStyle/>
                    <a:p>
                      <a:pPr marL="91440" marR="0">
                        <a:lnSpc>
                          <a:spcPct val="107000"/>
                        </a:lnSpc>
                        <a:spcBef>
                          <a:spcPts val="150"/>
                        </a:spcBef>
                        <a:spcAft>
                          <a:spcPts val="150"/>
                        </a:spcAft>
                      </a:pPr>
                      <a:r>
                        <a:rPr lang="en-US" sz="1900" dirty="0">
                          <a:effectLst/>
                          <a:latin typeface="Arial" panose="020B0604020202020204" pitchFamily="34" charset="0"/>
                          <a:cs typeface="Arial" panose="020B0604020202020204" pitchFamily="34" charset="0"/>
                        </a:rPr>
                        <a:t>     SD</a:t>
                      </a:r>
                      <a:endParaRPr lang="en-US" sz="1900" baseline="30000" dirty="0">
                        <a:effectLst/>
                        <a:latin typeface="Arial" panose="020B0604020202020204" pitchFamily="34" charset="0"/>
                        <a:ea typeface="DengXian" panose="02010600030101010101" pitchFamily="2" charset="-122"/>
                        <a:cs typeface="Arial" panose="020B0604020202020204" pitchFamily="34" charset="0"/>
                      </a:endParaRPr>
                    </a:p>
                  </a:txBody>
                  <a:tcPr marL="24168" marR="241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lnSpc>
                          <a:spcPct val="107000"/>
                        </a:lnSpc>
                        <a:spcBef>
                          <a:spcPts val="150"/>
                        </a:spcBef>
                        <a:spcAft>
                          <a:spcPts val="150"/>
                        </a:spcAft>
                      </a:pPr>
                      <a:r>
                        <a:rPr lang="en-US" sz="1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 (76.7)</a:t>
                      </a: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a:txBody>
                  <a:tcPr marL="25400" marR="25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19898709"/>
                  </a:ext>
                </a:extLst>
              </a:tr>
              <a:tr h="367903">
                <a:tc>
                  <a:txBody>
                    <a:bodyPr/>
                    <a:lstStyle/>
                    <a:p>
                      <a:pPr marL="91440" marR="0">
                        <a:lnSpc>
                          <a:spcPct val="107000"/>
                        </a:lnSpc>
                        <a:spcBef>
                          <a:spcPts val="150"/>
                        </a:spcBef>
                        <a:spcAft>
                          <a:spcPts val="150"/>
                        </a:spcAft>
                      </a:pPr>
                      <a:r>
                        <a:rPr lang="en-US" sz="1900" dirty="0">
                          <a:effectLst/>
                          <a:latin typeface="Arial" panose="020B0604020202020204" pitchFamily="34" charset="0"/>
                          <a:cs typeface="Arial" panose="020B0604020202020204" pitchFamily="34" charset="0"/>
                        </a:rPr>
                        <a:t>     PD</a:t>
                      </a:r>
                      <a:endParaRPr lang="en-US" sz="1900" dirty="0">
                        <a:effectLst/>
                        <a:latin typeface="Arial" panose="020B0604020202020204" pitchFamily="34" charset="0"/>
                        <a:ea typeface="DengXian" panose="02010600030101010101" pitchFamily="2" charset="-122"/>
                        <a:cs typeface="Arial" panose="020B0604020202020204" pitchFamily="34" charset="0"/>
                      </a:endParaRPr>
                    </a:p>
                  </a:txBody>
                  <a:tcPr marL="24168" marR="241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lnSpc>
                          <a:spcPct val="107000"/>
                        </a:lnSpc>
                        <a:spcBef>
                          <a:spcPts val="150"/>
                        </a:spcBef>
                        <a:spcAft>
                          <a:spcPts val="150"/>
                        </a:spcAft>
                      </a:pPr>
                      <a:r>
                        <a:rPr lang="en-US" sz="1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 (13.3)</a:t>
                      </a: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a:txBody>
                  <a:tcPr marL="25400" marR="25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12732519"/>
                  </a:ext>
                </a:extLst>
              </a:tr>
              <a:tr h="367903">
                <a:tc>
                  <a:txBody>
                    <a:bodyPr/>
                    <a:lstStyle/>
                    <a:p>
                      <a:pPr marL="91440" marR="0">
                        <a:lnSpc>
                          <a:spcPct val="107000"/>
                        </a:lnSpc>
                        <a:spcBef>
                          <a:spcPts val="150"/>
                        </a:spcBef>
                        <a:spcAft>
                          <a:spcPts val="150"/>
                        </a:spcAft>
                      </a:pPr>
                      <a:r>
                        <a:rPr lang="en-US" sz="1900" dirty="0">
                          <a:effectLst/>
                          <a:latin typeface="Arial" panose="020B0604020202020204" pitchFamily="34" charset="0"/>
                          <a:cs typeface="Arial" panose="020B0604020202020204" pitchFamily="34" charset="0"/>
                        </a:rPr>
                        <a:t>     Not available</a:t>
                      </a:r>
                      <a:r>
                        <a:rPr lang="en-US" sz="1900" baseline="30000" dirty="0">
                          <a:effectLst/>
                          <a:latin typeface="Arial" panose="020B0604020202020204" pitchFamily="34" charset="0"/>
                          <a:cs typeface="Arial" panose="020B0604020202020204" pitchFamily="34" charset="0"/>
                        </a:rPr>
                        <a:t>b</a:t>
                      </a:r>
                      <a:endParaRPr lang="en-US" sz="1900" baseline="30000" dirty="0">
                        <a:effectLst/>
                        <a:latin typeface="Arial" panose="020B0604020202020204" pitchFamily="34" charset="0"/>
                        <a:ea typeface="DengXian" panose="02010600030101010101" pitchFamily="2" charset="-122"/>
                        <a:cs typeface="Arial" panose="020B0604020202020204" pitchFamily="34" charset="0"/>
                      </a:endParaRPr>
                    </a:p>
                  </a:txBody>
                  <a:tcPr marL="24168" marR="241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lnSpc>
                          <a:spcPct val="107000"/>
                        </a:lnSpc>
                        <a:spcBef>
                          <a:spcPts val="150"/>
                        </a:spcBef>
                        <a:spcAft>
                          <a:spcPts val="150"/>
                        </a:spcAft>
                      </a:pPr>
                      <a:r>
                        <a:rPr lang="en-US" sz="1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(6.7)</a:t>
                      </a: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a:txBody>
                  <a:tcPr marL="25400" marR="25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36659130"/>
                  </a:ext>
                </a:extLst>
              </a:tr>
              <a:tr h="367903">
                <a:tc>
                  <a:txBody>
                    <a:bodyPr/>
                    <a:lstStyle/>
                    <a:p>
                      <a:pPr marL="91440" marR="0">
                        <a:lnSpc>
                          <a:spcPct val="107000"/>
                        </a:lnSpc>
                        <a:spcBef>
                          <a:spcPts val="150"/>
                        </a:spcBef>
                        <a:spcAft>
                          <a:spcPts val="150"/>
                        </a:spcAft>
                      </a:pPr>
                      <a:r>
                        <a:rPr lang="en-US" sz="1900" b="1" baseline="0" dirty="0">
                          <a:effectLst/>
                          <a:latin typeface="Arial" panose="020B0604020202020204" pitchFamily="34" charset="0"/>
                          <a:ea typeface="DengXian" panose="02010600030101010101" pitchFamily="2" charset="-122"/>
                          <a:cs typeface="Arial" panose="020B0604020202020204" pitchFamily="34" charset="0"/>
                        </a:rPr>
                        <a:t>ORR per BICR, % (95% CI)</a:t>
                      </a:r>
                      <a:r>
                        <a:rPr lang="en-US" sz="1900" b="1" baseline="30000" dirty="0">
                          <a:effectLst/>
                          <a:latin typeface="Arial" panose="020B0604020202020204" pitchFamily="34" charset="0"/>
                          <a:ea typeface="DengXian" panose="02010600030101010101" pitchFamily="2" charset="-122"/>
                          <a:cs typeface="Arial" panose="020B0604020202020204" pitchFamily="34" charset="0"/>
                        </a:rPr>
                        <a:t>c</a:t>
                      </a:r>
                      <a:r>
                        <a:rPr lang="en-US" sz="1900" b="1" baseline="0" dirty="0">
                          <a:effectLst/>
                          <a:latin typeface="Arial" panose="020B0604020202020204" pitchFamily="34" charset="0"/>
                          <a:ea typeface="DengXian" panose="02010600030101010101" pitchFamily="2" charset="-122"/>
                          <a:cs typeface="Arial" panose="020B0604020202020204" pitchFamily="34" charset="0"/>
                        </a:rPr>
                        <a:t> </a:t>
                      </a:r>
                    </a:p>
                  </a:txBody>
                  <a:tcPr marL="24168" marR="24168" marT="0" marB="0" anchor="ctr">
                    <a:lnL w="28575"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150"/>
                        </a:spcBef>
                        <a:spcAft>
                          <a:spcPts val="150"/>
                        </a:spcAft>
                      </a:pPr>
                      <a:r>
                        <a:rPr lang="en-US" sz="19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 (0.1, 17.2)</a:t>
                      </a:r>
                      <a:endParaRPr lang="en-US" sz="1900" b="1" dirty="0">
                        <a:effectLst/>
                        <a:latin typeface="Arial" panose="020B0604020202020204" pitchFamily="34" charset="0"/>
                        <a:ea typeface="Times New Roman" panose="02020603050405020304" pitchFamily="18" charset="0"/>
                        <a:cs typeface="Arial" panose="020B0604020202020204" pitchFamily="34" charset="0"/>
                      </a:endParaRPr>
                    </a:p>
                  </a:txBody>
                  <a:tcPr marL="25400" marR="25400" marT="0" marB="0" anchor="ctr">
                    <a:lnL w="1270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6313100"/>
                  </a:ext>
                </a:extLst>
              </a:tr>
              <a:tr h="367903">
                <a:tc>
                  <a:txBody>
                    <a:bodyPr/>
                    <a:lstStyle/>
                    <a:p>
                      <a:pPr marL="91440" marR="0">
                        <a:lnSpc>
                          <a:spcPct val="107000"/>
                        </a:lnSpc>
                        <a:spcBef>
                          <a:spcPts val="150"/>
                        </a:spcBef>
                        <a:spcAft>
                          <a:spcPts val="150"/>
                        </a:spcAft>
                      </a:pPr>
                      <a:r>
                        <a:rPr lang="en-US" sz="1900" b="0" baseline="0" dirty="0">
                          <a:effectLst/>
                          <a:latin typeface="Arial" panose="020B0604020202020204" pitchFamily="34" charset="0"/>
                          <a:ea typeface="DengXian" panose="02010600030101010101" pitchFamily="2" charset="-122"/>
                          <a:cs typeface="Arial" panose="020B0604020202020204" pitchFamily="34" charset="0"/>
                        </a:rPr>
                        <a:t>ORR per Investigator, % (95% CI)</a:t>
                      </a:r>
                      <a:r>
                        <a:rPr lang="en-US" sz="1900" b="0" baseline="30000" dirty="0">
                          <a:effectLst/>
                          <a:latin typeface="Arial" panose="020B0604020202020204" pitchFamily="34" charset="0"/>
                          <a:ea typeface="DengXian" panose="02010600030101010101" pitchFamily="2" charset="-122"/>
                          <a:cs typeface="Arial" panose="020B0604020202020204" pitchFamily="34" charset="0"/>
                        </a:rPr>
                        <a:t>c</a:t>
                      </a:r>
                      <a:endParaRPr lang="en-US" sz="1900" b="0" baseline="0" dirty="0">
                        <a:effectLst/>
                        <a:latin typeface="Arial" panose="020B0604020202020204" pitchFamily="34" charset="0"/>
                        <a:ea typeface="DengXian" panose="02010600030101010101" pitchFamily="2" charset="-122"/>
                        <a:cs typeface="Arial" panose="020B0604020202020204" pitchFamily="34" charset="0"/>
                      </a:endParaRPr>
                    </a:p>
                  </a:txBody>
                  <a:tcPr marL="24168" marR="241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lnSpc>
                          <a:spcPct val="107000"/>
                        </a:lnSpc>
                        <a:spcBef>
                          <a:spcPts val="150"/>
                        </a:spcBef>
                        <a:spcAft>
                          <a:spcPts val="150"/>
                        </a:spcAft>
                      </a:pPr>
                      <a:r>
                        <a:rPr lang="en-US" sz="19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 (0.1, 17.2)</a:t>
                      </a:r>
                      <a:endParaRPr lang="en-US" sz="1900" b="0" dirty="0">
                        <a:effectLst/>
                        <a:latin typeface="Arial" panose="020B0604020202020204" pitchFamily="34" charset="0"/>
                        <a:ea typeface="Times New Roman" panose="02020603050405020304" pitchFamily="18" charset="0"/>
                        <a:cs typeface="Arial" panose="020B0604020202020204" pitchFamily="34" charset="0"/>
                      </a:endParaRPr>
                    </a:p>
                  </a:txBody>
                  <a:tcPr marL="25400" marR="25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4802004"/>
                  </a:ext>
                </a:extLst>
              </a:tr>
              <a:tr h="367903">
                <a:tc>
                  <a:txBody>
                    <a:bodyPr/>
                    <a:lstStyle/>
                    <a:p>
                      <a:pPr marL="91440" marR="0">
                        <a:lnSpc>
                          <a:spcPct val="107000"/>
                        </a:lnSpc>
                        <a:spcBef>
                          <a:spcPts val="150"/>
                        </a:spcBef>
                        <a:spcAft>
                          <a:spcPts val="150"/>
                        </a:spcAft>
                      </a:pPr>
                      <a:r>
                        <a:rPr lang="en-US" sz="1900" baseline="0" dirty="0">
                          <a:effectLst/>
                          <a:latin typeface="Arial" panose="020B0604020202020204" pitchFamily="34" charset="0"/>
                          <a:ea typeface="DengXian" panose="02010600030101010101" pitchFamily="2" charset="-122"/>
                          <a:cs typeface="Arial" panose="020B0604020202020204" pitchFamily="34" charset="0"/>
                        </a:rPr>
                        <a:t>DCR</a:t>
                      </a:r>
                      <a:r>
                        <a:rPr lang="en-US" sz="1900" baseline="30000" dirty="0">
                          <a:effectLst/>
                          <a:latin typeface="Arial" panose="020B0604020202020204" pitchFamily="34" charset="0"/>
                          <a:ea typeface="DengXian" panose="02010600030101010101" pitchFamily="2" charset="-122"/>
                          <a:cs typeface="Arial" panose="020B0604020202020204" pitchFamily="34" charset="0"/>
                        </a:rPr>
                        <a:t>d</a:t>
                      </a:r>
                      <a:r>
                        <a:rPr lang="en-US" sz="1900" baseline="0" dirty="0">
                          <a:effectLst/>
                          <a:latin typeface="Arial" panose="020B0604020202020204" pitchFamily="34" charset="0"/>
                          <a:ea typeface="DengXian" panose="02010600030101010101" pitchFamily="2" charset="-122"/>
                          <a:cs typeface="Arial" panose="020B0604020202020204" pitchFamily="34" charset="0"/>
                        </a:rPr>
                        <a:t> per BICR</a:t>
                      </a:r>
                    </a:p>
                  </a:txBody>
                  <a:tcPr marL="24168" marR="241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150"/>
                        </a:spcBef>
                        <a:spcAft>
                          <a:spcPts val="150"/>
                        </a:spcAft>
                      </a:pPr>
                      <a:r>
                        <a:rPr lang="en-US" sz="1900" dirty="0">
                          <a:effectLst/>
                          <a:latin typeface="Arial" panose="020B0604020202020204" pitchFamily="34" charset="0"/>
                          <a:ea typeface="Times New Roman" panose="02020603050405020304" pitchFamily="18" charset="0"/>
                          <a:cs typeface="Arial" panose="020B0604020202020204" pitchFamily="34" charset="0"/>
                        </a:rPr>
                        <a:t>24 (80.0)</a:t>
                      </a:r>
                    </a:p>
                  </a:txBody>
                  <a:tcPr marL="25400" marR="254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8174333"/>
                  </a:ext>
                </a:extLst>
              </a:tr>
            </a:tbl>
          </a:graphicData>
        </a:graphic>
      </p:graphicFrame>
      <p:sp>
        <p:nvSpPr>
          <p:cNvPr id="5" name="TextBox 4">
            <a:extLst>
              <a:ext uri="{FF2B5EF4-FFF2-40B4-BE49-F238E27FC236}">
                <a16:creationId xmlns:a16="http://schemas.microsoft.com/office/drawing/2014/main" id="{C81CCCE0-94BF-5E61-83DD-E5B6EBA56757}"/>
              </a:ext>
            </a:extLst>
          </p:cNvPr>
          <p:cNvSpPr txBox="1"/>
          <p:nvPr/>
        </p:nvSpPr>
        <p:spPr>
          <a:xfrm>
            <a:off x="10069417" y="6510041"/>
            <a:ext cx="2146613" cy="338554"/>
          </a:xfrm>
          <a:prstGeom prst="rect">
            <a:avLst/>
          </a:prstGeom>
          <a:noFill/>
        </p:spPr>
        <p:txBody>
          <a:bodyPr wrap="none" rtlCol="0">
            <a:spAutoFit/>
          </a:bodyPr>
          <a:lstStyle/>
          <a:p>
            <a:r>
              <a:rPr lang="en-US" sz="1600" dirty="0"/>
              <a:t>Strickler, ESMO 2022</a:t>
            </a:r>
          </a:p>
        </p:txBody>
      </p:sp>
    </p:spTree>
    <p:extLst>
      <p:ext uri="{BB962C8B-B14F-4D97-AF65-F5344CB8AC3E}">
        <p14:creationId xmlns:p14="http://schemas.microsoft.com/office/powerpoint/2010/main" val="3929826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solidFill>
                  <a:srgbClr val="0070C0"/>
                </a:solidFill>
              </a:rPr>
              <a:t>Most Common TEAEs (≥10%) for Tucatinib + Trastuzumab</a:t>
            </a:r>
            <a:endParaRPr lang="en-US" baseline="30000" dirty="0">
              <a:solidFill>
                <a:srgbClr val="0070C0"/>
              </a:solidFill>
            </a:endParaRPr>
          </a:p>
        </p:txBody>
      </p:sp>
      <p:sp>
        <p:nvSpPr>
          <p:cNvPr id="3" name="Text Placeholder 2"/>
          <p:cNvSpPr>
            <a:spLocks noGrp="1"/>
          </p:cNvSpPr>
          <p:nvPr>
            <p:ph type="body" sz="quarter" idx="13"/>
          </p:nvPr>
        </p:nvSpPr>
        <p:spPr>
          <a:xfrm>
            <a:off x="-1" y="6324602"/>
            <a:ext cx="12192000" cy="533399"/>
          </a:xfrm>
        </p:spPr>
        <p:txBody>
          <a:bodyPr/>
          <a:lstStyle/>
          <a:p>
            <a:pPr>
              <a:spcBef>
                <a:spcPts val="400"/>
              </a:spcBef>
            </a:pPr>
            <a:r>
              <a:rPr lang="en-US" sz="800" b="0" dirty="0">
                <a:solidFill>
                  <a:srgbClr val="000000"/>
                </a:solidFill>
              </a:rPr>
              <a:t>AE, adverse event; IRR, infusion-related reaction; TEAE, treatment-emergent adverse event.</a:t>
            </a:r>
          </a:p>
          <a:p>
            <a:pPr>
              <a:spcBef>
                <a:spcPts val="400"/>
              </a:spcBef>
            </a:pPr>
            <a:r>
              <a:rPr lang="en-US" sz="800" b="0" dirty="0">
                <a:solidFill>
                  <a:srgbClr val="000000"/>
                </a:solidFill>
              </a:rPr>
              <a:t>Data cutoff: 28 Mar 2022</a:t>
            </a:r>
            <a:endParaRPr lang="en-US" sz="800" b="0" dirty="0"/>
          </a:p>
        </p:txBody>
      </p:sp>
      <p:sp>
        <p:nvSpPr>
          <p:cNvPr id="5" name="TextBox 4">
            <a:extLst>
              <a:ext uri="{FF2B5EF4-FFF2-40B4-BE49-F238E27FC236}">
                <a16:creationId xmlns:a16="http://schemas.microsoft.com/office/drawing/2014/main" id="{726D42A1-43A8-D24B-DFFC-473F001D5DA1}"/>
              </a:ext>
            </a:extLst>
          </p:cNvPr>
          <p:cNvSpPr txBox="1"/>
          <p:nvPr/>
        </p:nvSpPr>
        <p:spPr>
          <a:xfrm>
            <a:off x="588987" y="5453364"/>
            <a:ext cx="11010820" cy="810543"/>
          </a:xfrm>
          <a:prstGeom prst="rect">
            <a:avLst/>
          </a:prstGeom>
          <a:solidFill>
            <a:srgbClr val="BFD1E9"/>
          </a:solidFill>
        </p:spPr>
        <p:txBody>
          <a:bodyPr wrap="square">
            <a:spAutoFit/>
          </a:bodyPr>
          <a:lstStyle/>
          <a:p>
            <a:pPr marL="228594" marR="0" lvl="0" indent="-22859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Most common tucatinib-related AEs (≥10%): diarrhoea (52.3%), fatigue (29.1%), nausea (18.6%), and dermatitis acneiform (17.4%)</a:t>
            </a:r>
          </a:p>
          <a:p>
            <a:pPr marL="838179" marR="0" lvl="1" indent="-22859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000000"/>
                </a:solidFill>
                <a:effectLst/>
                <a:uLnTx/>
                <a:uFillTx/>
                <a:latin typeface="Arial"/>
                <a:ea typeface="+mn-ea"/>
                <a:cs typeface="+mn-cs"/>
              </a:rPr>
              <a:t>Grade ≥3 tucatinib-related AEs (≥2%): alanine aminotransferase increase (2.3%) and diarrhoea (2.3%)</a:t>
            </a:r>
          </a:p>
        </p:txBody>
      </p:sp>
      <p:sp>
        <p:nvSpPr>
          <p:cNvPr id="10" name="Text Placeholder 15">
            <a:extLst>
              <a:ext uri="{FF2B5EF4-FFF2-40B4-BE49-F238E27FC236}">
                <a16:creationId xmlns:a16="http://schemas.microsoft.com/office/drawing/2014/main" id="{18A22685-18B9-A025-CB7C-3E942EBDE33D}"/>
              </a:ext>
            </a:extLst>
          </p:cNvPr>
          <p:cNvSpPr txBox="1">
            <a:spLocks/>
          </p:cNvSpPr>
          <p:nvPr/>
        </p:nvSpPr>
        <p:spPr>
          <a:xfrm>
            <a:off x="3216422" y="1037801"/>
            <a:ext cx="6908796" cy="351449"/>
          </a:xfrm>
          <a:prstGeom prst="rect">
            <a:avLst/>
          </a:prstGeom>
        </p:spPr>
        <p:txBody>
          <a:bodyPr/>
          <a:lstStyle>
            <a:lvl1pPr marL="257175" indent="-257175" algn="l" defTabSz="342900" rtl="0" eaLnBrk="1" latinLnBrk="0" hangingPunct="1">
              <a:lnSpc>
                <a:spcPct val="85000"/>
              </a:lnSpc>
              <a:spcBef>
                <a:spcPct val="20000"/>
              </a:spcBef>
              <a:buFont typeface="Arial"/>
              <a:buChar char="•"/>
              <a:defRPr sz="1800" kern="1200">
                <a:solidFill>
                  <a:schemeClr val="tx1"/>
                </a:solidFill>
                <a:latin typeface="+mn-lt"/>
                <a:ea typeface="+mn-ea"/>
                <a:cs typeface="+mn-cs"/>
              </a:defRPr>
            </a:lvl1pPr>
            <a:lvl2pPr marL="557213" indent="-214313" algn="l" defTabSz="342900" rtl="0" eaLnBrk="1" latinLnBrk="0" hangingPunct="1">
              <a:lnSpc>
                <a:spcPct val="85000"/>
              </a:lnSpc>
              <a:spcBef>
                <a:spcPct val="20000"/>
              </a:spcBef>
              <a:buFont typeface="Arial"/>
              <a:buChar char="–"/>
              <a:defRPr sz="1650" kern="1200">
                <a:solidFill>
                  <a:schemeClr val="tx1"/>
                </a:solidFill>
                <a:latin typeface="+mn-lt"/>
                <a:ea typeface="+mn-ea"/>
                <a:cs typeface="+mn-cs"/>
              </a:defRPr>
            </a:lvl2pPr>
            <a:lvl3pPr marL="857250" indent="-171450" algn="l" defTabSz="342900" rtl="0" eaLnBrk="1" latinLnBrk="0" hangingPunct="1">
              <a:lnSpc>
                <a:spcPct val="85000"/>
              </a:lnSpc>
              <a:spcBef>
                <a:spcPct val="20000"/>
              </a:spcBef>
              <a:buFont typeface="Arial"/>
              <a:buChar char="•"/>
              <a:defRPr sz="1500" kern="1200">
                <a:solidFill>
                  <a:schemeClr val="tx1"/>
                </a:solidFill>
                <a:latin typeface="+mn-lt"/>
                <a:ea typeface="+mn-ea"/>
                <a:cs typeface="+mn-cs"/>
              </a:defRPr>
            </a:lvl3pPr>
            <a:lvl4pPr marL="1200150" indent="-171450" algn="l" defTabSz="342900" rtl="0" eaLnBrk="1" latinLnBrk="0" hangingPunct="1">
              <a:lnSpc>
                <a:spcPct val="85000"/>
              </a:lnSpc>
              <a:spcBef>
                <a:spcPct val="20000"/>
              </a:spcBef>
              <a:buFont typeface="Arial"/>
              <a:buChar char="–"/>
              <a:defRPr sz="1350" kern="1200">
                <a:solidFill>
                  <a:schemeClr val="tx1"/>
                </a:solidFill>
                <a:latin typeface="+mn-lt"/>
                <a:ea typeface="+mn-ea"/>
                <a:cs typeface="+mn-cs"/>
              </a:defRPr>
            </a:lvl4pPr>
            <a:lvl5pPr marL="1543050" indent="-171450" algn="l" defTabSz="342900" rtl="0" eaLnBrk="1" latinLnBrk="0" hangingPunct="1">
              <a:lnSpc>
                <a:spcPct val="85000"/>
              </a:lnSpc>
              <a:spcBef>
                <a:spcPct val="20000"/>
              </a:spcBef>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auto" latinLnBrk="0" hangingPunct="1">
              <a:lnSpc>
                <a:spcPct val="85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Most Common Treatment-emergent Adverse Events (≥10%)  </a:t>
            </a:r>
          </a:p>
        </p:txBody>
      </p:sp>
      <p:pic>
        <p:nvPicPr>
          <p:cNvPr id="11" name="Picture 10" descr="A picture containing icon&#10;&#10;Description automatically generated">
            <a:extLst>
              <a:ext uri="{FF2B5EF4-FFF2-40B4-BE49-F238E27FC236}">
                <a16:creationId xmlns:a16="http://schemas.microsoft.com/office/drawing/2014/main" id="{5F0F47B2-2D7A-8053-C089-0B8815CE646E}"/>
              </a:ext>
            </a:extLst>
          </p:cNvPr>
          <p:cNvPicPr>
            <a:picLocks noChangeAspect="1"/>
          </p:cNvPicPr>
          <p:nvPr/>
        </p:nvPicPr>
        <p:blipFill>
          <a:blip r:embed="rId3"/>
          <a:stretch>
            <a:fillRect/>
          </a:stretch>
        </p:blipFill>
        <p:spPr>
          <a:xfrm>
            <a:off x="934056" y="877217"/>
            <a:ext cx="10320680" cy="4508956"/>
          </a:xfrm>
          <a:prstGeom prst="rect">
            <a:avLst/>
          </a:prstGeom>
        </p:spPr>
      </p:pic>
      <p:sp>
        <p:nvSpPr>
          <p:cNvPr id="4" name="TextBox 3">
            <a:extLst>
              <a:ext uri="{FF2B5EF4-FFF2-40B4-BE49-F238E27FC236}">
                <a16:creationId xmlns:a16="http://schemas.microsoft.com/office/drawing/2014/main" id="{A78660C8-AB0C-CF28-719B-F4480817A4B5}"/>
              </a:ext>
            </a:extLst>
          </p:cNvPr>
          <p:cNvSpPr txBox="1"/>
          <p:nvPr/>
        </p:nvSpPr>
        <p:spPr>
          <a:xfrm>
            <a:off x="10069417" y="6510041"/>
            <a:ext cx="2146613" cy="338554"/>
          </a:xfrm>
          <a:prstGeom prst="rect">
            <a:avLst/>
          </a:prstGeom>
          <a:noFill/>
        </p:spPr>
        <p:txBody>
          <a:bodyPr wrap="none" rtlCol="0">
            <a:spAutoFit/>
          </a:bodyPr>
          <a:lstStyle/>
          <a:p>
            <a:r>
              <a:rPr lang="en-US" sz="1600" dirty="0"/>
              <a:t>Strickler, ESMO 2022</a:t>
            </a:r>
          </a:p>
        </p:txBody>
      </p:sp>
    </p:spTree>
    <p:extLst>
      <p:ext uri="{BB962C8B-B14F-4D97-AF65-F5344CB8AC3E}">
        <p14:creationId xmlns:p14="http://schemas.microsoft.com/office/powerpoint/2010/main" val="507677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C62D0-431B-A7B4-1741-7C87A3A7E987}"/>
              </a:ext>
            </a:extLst>
          </p:cNvPr>
          <p:cNvSpPr>
            <a:spLocks noGrp="1"/>
          </p:cNvSpPr>
          <p:nvPr>
            <p:ph type="title"/>
          </p:nvPr>
        </p:nvSpPr>
        <p:spPr/>
        <p:txBody>
          <a:bodyPr/>
          <a:lstStyle/>
          <a:p>
            <a:r>
              <a:rPr lang="en-US" dirty="0">
                <a:solidFill>
                  <a:srgbClr val="0070C0"/>
                </a:solidFill>
              </a:rPr>
              <a:t>MOUNTAINEER-03: </a:t>
            </a:r>
            <a:br>
              <a:rPr lang="en-US" dirty="0">
                <a:solidFill>
                  <a:srgbClr val="0070C0"/>
                </a:solidFill>
              </a:rPr>
            </a:br>
            <a:r>
              <a:rPr lang="en-US" dirty="0">
                <a:solidFill>
                  <a:srgbClr val="0070C0"/>
                </a:solidFill>
              </a:rPr>
              <a:t>Global, </a:t>
            </a:r>
            <a:r>
              <a:rPr lang="en-GB" dirty="0">
                <a:solidFill>
                  <a:srgbClr val="0070C0"/>
                </a:solidFill>
              </a:rPr>
              <a:t>Randomised</a:t>
            </a:r>
            <a:r>
              <a:rPr lang="en-US" dirty="0">
                <a:solidFill>
                  <a:srgbClr val="0070C0"/>
                </a:solidFill>
              </a:rPr>
              <a:t>, Open-Label, Phase 3 Trial</a:t>
            </a:r>
          </a:p>
        </p:txBody>
      </p:sp>
      <p:sp>
        <p:nvSpPr>
          <p:cNvPr id="3" name="Text Placeholder 2">
            <a:extLst>
              <a:ext uri="{FF2B5EF4-FFF2-40B4-BE49-F238E27FC236}">
                <a16:creationId xmlns:a16="http://schemas.microsoft.com/office/drawing/2014/main" id="{337D7610-98AA-9FF7-D9C2-0308010874C0}"/>
              </a:ext>
            </a:extLst>
          </p:cNvPr>
          <p:cNvSpPr>
            <a:spLocks noGrp="1"/>
          </p:cNvSpPr>
          <p:nvPr>
            <p:ph type="body" sz="quarter" idx="13"/>
          </p:nvPr>
        </p:nvSpPr>
        <p:spPr/>
        <p:txBody>
          <a:bodyPr/>
          <a:lstStyle/>
          <a:p>
            <a:pPr>
              <a:spcBef>
                <a:spcPts val="400"/>
              </a:spcBef>
            </a:pPr>
            <a:endParaRPr lang="en-US" sz="800" b="0" dirty="0"/>
          </a:p>
          <a:p>
            <a:pPr>
              <a:spcBef>
                <a:spcPts val="192"/>
              </a:spcBef>
            </a:pPr>
            <a:r>
              <a:rPr lang="en-US" sz="800" b="0" dirty="0"/>
              <a:t>a Stratification: Primary tumor sidedness, liver metastases; b Levoleucovorin may be given in place of leucovorin; c Alpha-controlled</a:t>
            </a:r>
          </a:p>
          <a:p>
            <a:pPr>
              <a:spcBef>
                <a:spcPts val="400"/>
              </a:spcBef>
            </a:pPr>
            <a:r>
              <a:rPr lang="en-US" sz="800" b="0" dirty="0"/>
              <a:t>1L, first line; BICR, blinded independent central review; ECOG, Eastern Cooperative Oncology Group; HER2, human epidermal growth factor receptor 2; IHC, immunohistochemistry; ISH, in situ hybridization; mCRC, metastatic colorectal cancer; mFOLFOX6, 5-fluorouracil, leucovorin, and oxaliplatin; ORR, objective response rate; OS, overall survival; PFS, progression-free survival; R, randomisation; RAS, rat sarcoma virus; RECIST, Response Evaluation Criteria in Solid Tumors. </a:t>
            </a:r>
          </a:p>
          <a:p>
            <a:pPr>
              <a:spcBef>
                <a:spcPts val="400"/>
              </a:spcBef>
            </a:pPr>
            <a:r>
              <a:rPr lang="en-US" sz="800" b="0" dirty="0"/>
              <a:t>https://clinicaltrials.gov/ct2/show/NCT05253651</a:t>
            </a:r>
          </a:p>
        </p:txBody>
      </p:sp>
      <p:grpSp>
        <p:nvGrpSpPr>
          <p:cNvPr id="27" name="Group 26">
            <a:extLst>
              <a:ext uri="{FF2B5EF4-FFF2-40B4-BE49-F238E27FC236}">
                <a16:creationId xmlns:a16="http://schemas.microsoft.com/office/drawing/2014/main" id="{6EB0ACAF-269F-35E4-24AD-4D80FE707FD4}"/>
              </a:ext>
            </a:extLst>
          </p:cNvPr>
          <p:cNvGrpSpPr/>
          <p:nvPr/>
        </p:nvGrpSpPr>
        <p:grpSpPr>
          <a:xfrm>
            <a:off x="707572" y="1981580"/>
            <a:ext cx="10776857" cy="3397061"/>
            <a:chOff x="-171450" y="1453528"/>
            <a:chExt cx="8082643" cy="2547796"/>
          </a:xfrm>
        </p:grpSpPr>
        <p:grpSp>
          <p:nvGrpSpPr>
            <p:cNvPr id="7" name="Group 6">
              <a:extLst>
                <a:ext uri="{FF2B5EF4-FFF2-40B4-BE49-F238E27FC236}">
                  <a16:creationId xmlns:a16="http://schemas.microsoft.com/office/drawing/2014/main" id="{20E268DF-91D5-6FBE-24EE-A86C2AA49067}"/>
                </a:ext>
              </a:extLst>
            </p:cNvPr>
            <p:cNvGrpSpPr/>
            <p:nvPr/>
          </p:nvGrpSpPr>
          <p:grpSpPr>
            <a:xfrm>
              <a:off x="-171450" y="1469748"/>
              <a:ext cx="5692167" cy="2531576"/>
              <a:chOff x="1207011" y="1305778"/>
              <a:chExt cx="6609700" cy="2531576"/>
            </a:xfrm>
          </p:grpSpPr>
          <p:sp>
            <p:nvSpPr>
              <p:cNvPr id="8" name="Rectangle 7">
                <a:extLst>
                  <a:ext uri="{FF2B5EF4-FFF2-40B4-BE49-F238E27FC236}">
                    <a16:creationId xmlns:a16="http://schemas.microsoft.com/office/drawing/2014/main" id="{C79BF6AB-454B-3BBA-3771-E55D757881C4}"/>
                  </a:ext>
                </a:extLst>
              </p:cNvPr>
              <p:cNvSpPr/>
              <p:nvPr/>
            </p:nvSpPr>
            <p:spPr>
              <a:xfrm>
                <a:off x="1207011" y="1305778"/>
                <a:ext cx="3261225" cy="250235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Key Eligibility Criteria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182875" marR="0" lvl="0" indent="-1828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HER2+ 1L mCRC assessed by central IHC/ISH testing </a:t>
                </a:r>
              </a:p>
              <a:p>
                <a:pPr marL="182875" marR="0" lvl="0" indent="-1828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RAS wild-type</a:t>
                </a:r>
              </a:p>
              <a:p>
                <a:pPr marL="182875" marR="0" lvl="0" indent="-1828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Measurable disease per RECIST 1.1</a:t>
                </a:r>
              </a:p>
              <a:p>
                <a:pPr marL="182875" marR="0" lvl="0" indent="-1828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ECOG Performance Status 0-1</a:t>
                </a:r>
              </a:p>
              <a:p>
                <a:pPr marL="182875" marR="0" lvl="0" indent="-1828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Treated, stable central nervous system metastases permitted</a:t>
                </a:r>
              </a:p>
            </p:txBody>
          </p:sp>
          <p:sp>
            <p:nvSpPr>
              <p:cNvPr id="10" name="Rectangle 9">
                <a:extLst>
                  <a:ext uri="{FF2B5EF4-FFF2-40B4-BE49-F238E27FC236}">
                    <a16:creationId xmlns:a16="http://schemas.microsoft.com/office/drawing/2014/main" id="{77EE6614-18EE-DF3B-A197-C7A70648C08A}"/>
                  </a:ext>
                </a:extLst>
              </p:cNvPr>
              <p:cNvSpPr/>
              <p:nvPr/>
            </p:nvSpPr>
            <p:spPr>
              <a:xfrm>
                <a:off x="5909044" y="1305778"/>
                <a:ext cx="1907667" cy="1176433"/>
              </a:xfrm>
              <a:prstGeom prst="rect">
                <a:avLst/>
              </a:prstGeom>
              <a:solidFill>
                <a:srgbClr val="00B050"/>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Tucatinib + Trastuzumab + mFOLFOX6</a:t>
                </a:r>
                <a:r>
                  <a:rPr kumimoji="0" lang="en-US" sz="1600" b="1" i="0" u="none" strike="noStrike" kern="1200" cap="none" spc="0" normalizeH="0" baseline="30000" noProof="0" dirty="0">
                    <a:ln>
                      <a:noFill/>
                    </a:ln>
                    <a:solidFill>
                      <a:srgbClr val="FFFFFF"/>
                    </a:solidFill>
                    <a:effectLst/>
                    <a:uLnTx/>
                    <a:uFillTx/>
                    <a:latin typeface="Arial"/>
                    <a:ea typeface="+mn-ea"/>
                    <a:cs typeface="+mn-cs"/>
                  </a:rPr>
                  <a:t>b</a:t>
                </a:r>
                <a:r>
                  <a:rPr kumimoji="0" lang="en-US" sz="1600" b="1"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(n≈200)</a:t>
                </a:r>
              </a:p>
            </p:txBody>
          </p:sp>
          <p:sp>
            <p:nvSpPr>
              <p:cNvPr id="11" name="Rectangle 10">
                <a:extLst>
                  <a:ext uri="{FF2B5EF4-FFF2-40B4-BE49-F238E27FC236}">
                    <a16:creationId xmlns:a16="http://schemas.microsoft.com/office/drawing/2014/main" id="{1331B2F3-9018-A07D-9F94-E78274EC02AD}"/>
                  </a:ext>
                </a:extLst>
              </p:cNvPr>
              <p:cNvSpPr/>
              <p:nvPr/>
            </p:nvSpPr>
            <p:spPr>
              <a:xfrm>
                <a:off x="5909044" y="2660921"/>
                <a:ext cx="1907667" cy="117643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Arial"/>
                    <a:ea typeface="+mn-ea"/>
                    <a:cs typeface="+mn-cs"/>
                  </a:rPr>
                  <a:t>mFOLFOX6</a:t>
                </a:r>
                <a:r>
                  <a:rPr kumimoji="0" lang="en-US" sz="1600" b="1" i="0" u="none" strike="noStrike" kern="1200" cap="none" spc="0" normalizeH="0" baseline="30000" noProof="0" dirty="0">
                    <a:ln>
                      <a:noFill/>
                    </a:ln>
                    <a:solidFill>
                      <a:srgbClr val="000000"/>
                    </a:solidFill>
                    <a:effectLst/>
                    <a:uLnTx/>
                    <a:uFillTx/>
                    <a:latin typeface="Arial"/>
                    <a:ea typeface="+mn-ea"/>
                    <a:cs typeface="+mn-cs"/>
                  </a:rPr>
                  <a:t>b</a:t>
                </a:r>
                <a:r>
                  <a:rPr kumimoji="0" lang="en-US" sz="1600" b="1" i="0" u="none" strike="noStrike" kern="1200" cap="none" spc="0" normalizeH="0" baseline="0" noProof="0" dirty="0">
                    <a:ln>
                      <a:noFill/>
                    </a:ln>
                    <a:solidFill>
                      <a:sysClr val="windowText" lastClr="000000"/>
                    </a:solidFill>
                    <a:effectLst/>
                    <a:uLnTx/>
                    <a:uFillTx/>
                    <a:latin typeface="Arial"/>
                    <a:ea typeface="+mn-ea"/>
                    <a:cs typeface="+mn-cs"/>
                  </a:rPr>
                  <a:t> ± Bevacizumab or Cetuximab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Arial"/>
                    <a:ea typeface="+mn-ea"/>
                    <a:cs typeface="+mn-cs"/>
                  </a:rPr>
                  <a:t>(n≈200)</a:t>
                </a:r>
                <a:endParaRPr kumimoji="0" lang="en-US" sz="1600" b="1" i="0" u="none" strike="noStrike" kern="1200" cap="none" spc="0" normalizeH="0" baseline="30000" noProof="0" dirty="0">
                  <a:ln>
                    <a:noFill/>
                  </a:ln>
                  <a:solidFill>
                    <a:sysClr val="windowText" lastClr="000000"/>
                  </a:solidFill>
                  <a:effectLst/>
                  <a:uLnTx/>
                  <a:uFillTx/>
                  <a:latin typeface="Arial"/>
                  <a:ea typeface="+mn-ea"/>
                  <a:cs typeface="+mn-cs"/>
                </a:endParaRPr>
              </a:p>
            </p:txBody>
          </p:sp>
          <p:cxnSp>
            <p:nvCxnSpPr>
              <p:cNvPr id="13" name="Connector: Elbow 12">
                <a:extLst>
                  <a:ext uri="{FF2B5EF4-FFF2-40B4-BE49-F238E27FC236}">
                    <a16:creationId xmlns:a16="http://schemas.microsoft.com/office/drawing/2014/main" id="{E3E6B24F-4D66-30D9-7AF5-DA36006A6B95}"/>
                  </a:ext>
                </a:extLst>
              </p:cNvPr>
              <p:cNvCxnSpPr>
                <a:cxnSpLocks/>
                <a:stCxn id="8" idx="3"/>
                <a:endCxn id="10" idx="1"/>
              </p:cNvCxnSpPr>
              <p:nvPr/>
            </p:nvCxnSpPr>
            <p:spPr>
              <a:xfrm flipV="1">
                <a:off x="4468236" y="1893995"/>
                <a:ext cx="1440808" cy="662962"/>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cxnSp>
            <p:nvCxnSpPr>
              <p:cNvPr id="14" name="Connector: Elbow 13">
                <a:extLst>
                  <a:ext uri="{FF2B5EF4-FFF2-40B4-BE49-F238E27FC236}">
                    <a16:creationId xmlns:a16="http://schemas.microsoft.com/office/drawing/2014/main" id="{2170D2BA-908D-88B6-8F0C-0BCF1F841B31}"/>
                  </a:ext>
                </a:extLst>
              </p:cNvPr>
              <p:cNvCxnSpPr>
                <a:cxnSpLocks/>
                <a:stCxn id="8" idx="3"/>
                <a:endCxn id="11" idx="1"/>
              </p:cNvCxnSpPr>
              <p:nvPr/>
            </p:nvCxnSpPr>
            <p:spPr>
              <a:xfrm>
                <a:off x="4468236" y="2556957"/>
                <a:ext cx="1440808" cy="692181"/>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sp>
            <p:nvSpPr>
              <p:cNvPr id="16" name="Oval 15">
                <a:extLst>
                  <a:ext uri="{FF2B5EF4-FFF2-40B4-BE49-F238E27FC236}">
                    <a16:creationId xmlns:a16="http://schemas.microsoft.com/office/drawing/2014/main" id="{BC99EFC2-5FB6-C1A7-12C2-747ABD9DA3BD}"/>
                  </a:ext>
                </a:extLst>
              </p:cNvPr>
              <p:cNvSpPr/>
              <p:nvPr/>
            </p:nvSpPr>
            <p:spPr>
              <a:xfrm>
                <a:off x="4978960" y="2356851"/>
                <a:ext cx="433628" cy="398064"/>
              </a:xfrm>
              <a:prstGeom prst="ellipse">
                <a:avLst/>
              </a:prstGeom>
              <a:solidFill>
                <a:schemeClr val="accent6">
                  <a:lumMod val="85000"/>
                </a:schemeClr>
              </a:solidFill>
              <a:effectLst/>
            </p:spPr>
            <p:style>
              <a:lnRef idx="1">
                <a:schemeClr val="dk1"/>
              </a:lnRef>
              <a:fillRef idx="2">
                <a:schemeClr val="dk1"/>
              </a:fillRef>
              <a:effectRef idx="1">
                <a:schemeClr val="dk1"/>
              </a:effectRef>
              <a:fontRef idx="minor">
                <a:schemeClr val="dk1"/>
              </a:fontRef>
            </p:style>
            <p:txBody>
              <a:bodyPr lIns="60960" rIns="6096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R</a:t>
                </a:r>
                <a:r>
                  <a:rPr kumimoji="0" lang="en-US" sz="1600" b="0" i="0" u="none" strike="noStrike" kern="1200" cap="none" spc="0" normalizeH="0" baseline="30000" noProof="0" dirty="0">
                    <a:ln>
                      <a:noFill/>
                    </a:ln>
                    <a:solidFill>
                      <a:srgbClr val="000000"/>
                    </a:solidFill>
                    <a:effectLst/>
                    <a:uLnTx/>
                    <a:uFillTx/>
                    <a:latin typeface="Arial"/>
                    <a:ea typeface="+mn-ea"/>
                    <a:cs typeface="+mn-cs"/>
                  </a:rPr>
                  <a:t>a</a:t>
                </a:r>
              </a:p>
            </p:txBody>
          </p:sp>
        </p:grpSp>
        <p:sp>
          <p:nvSpPr>
            <p:cNvPr id="17" name="Rectangle 16">
              <a:extLst>
                <a:ext uri="{FF2B5EF4-FFF2-40B4-BE49-F238E27FC236}">
                  <a16:creationId xmlns:a16="http://schemas.microsoft.com/office/drawing/2014/main" id="{558D56BF-7D17-52D8-94E4-C1531F646D66}"/>
                </a:ext>
              </a:extLst>
            </p:cNvPr>
            <p:cNvSpPr/>
            <p:nvPr/>
          </p:nvSpPr>
          <p:spPr>
            <a:xfrm>
              <a:off x="5642101" y="1453528"/>
              <a:ext cx="2269092" cy="253265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Endpoints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000000"/>
                  </a:solidFill>
                  <a:effectLst/>
                  <a:uLnTx/>
                  <a:uFillTx/>
                  <a:latin typeface="Arial"/>
                  <a:ea typeface="+mn-ea"/>
                  <a:cs typeface="+mn-cs"/>
                </a:rPr>
                <a:t>Primary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PFS per RECIST 1.1 (BICR)</a:t>
              </a:r>
              <a:endParaRPr kumimoji="0" lang="en-US" sz="1600" b="0" i="0" u="none" strike="noStrike" kern="1200" cap="none" spc="0" normalizeH="0" baseline="3000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000000"/>
                  </a:solidFill>
                  <a:effectLst/>
                  <a:uLnTx/>
                  <a:uFillTx/>
                  <a:latin typeface="Arial"/>
                  <a:ea typeface="+mn-ea"/>
                  <a:cs typeface="+mn-cs"/>
                </a:rPr>
                <a:t>Secondary</a:t>
              </a:r>
              <a:r>
                <a:rPr kumimoji="0" lang="en-US" sz="1600" b="0" i="0" u="sng" strike="noStrike" kern="1200" cap="none" spc="0" normalizeH="0" baseline="30000" noProof="0" dirty="0">
                  <a:ln>
                    <a:noFill/>
                  </a:ln>
                  <a:solidFill>
                    <a:srgbClr val="000000"/>
                  </a:solidFill>
                  <a:effectLst/>
                  <a:uLnTx/>
                  <a:uFillTx/>
                  <a:latin typeface="Arial"/>
                  <a:ea typeface="+mn-ea"/>
                  <a:cs typeface="+mn-cs"/>
                </a:rPr>
                <a:t>c</a:t>
              </a:r>
            </a:p>
            <a:p>
              <a:pPr marL="228594" marR="0" lvl="0" indent="-22859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OS</a:t>
              </a:r>
            </a:p>
            <a:p>
              <a:pPr marL="228594" marR="0" lvl="0" indent="-228594"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Confirmed ORR per RECIST 1.1 (BICR)</a:t>
              </a:r>
            </a:p>
          </p:txBody>
        </p:sp>
      </p:grpSp>
      <p:sp>
        <p:nvSpPr>
          <p:cNvPr id="4" name="TextBox 3">
            <a:extLst>
              <a:ext uri="{FF2B5EF4-FFF2-40B4-BE49-F238E27FC236}">
                <a16:creationId xmlns:a16="http://schemas.microsoft.com/office/drawing/2014/main" id="{F0A1AECA-C027-9486-BF66-BDD0689C724E}"/>
              </a:ext>
            </a:extLst>
          </p:cNvPr>
          <p:cNvSpPr txBox="1"/>
          <p:nvPr/>
        </p:nvSpPr>
        <p:spPr>
          <a:xfrm>
            <a:off x="10069417" y="6510041"/>
            <a:ext cx="2146613" cy="338554"/>
          </a:xfrm>
          <a:prstGeom prst="rect">
            <a:avLst/>
          </a:prstGeom>
          <a:noFill/>
        </p:spPr>
        <p:txBody>
          <a:bodyPr wrap="none" rtlCol="0">
            <a:spAutoFit/>
          </a:bodyPr>
          <a:lstStyle/>
          <a:p>
            <a:r>
              <a:rPr lang="en-US" sz="1600" dirty="0"/>
              <a:t>Strickler, ESMO 2022</a:t>
            </a:r>
          </a:p>
        </p:txBody>
      </p:sp>
    </p:spTree>
    <p:extLst>
      <p:ext uri="{BB962C8B-B14F-4D97-AF65-F5344CB8AC3E}">
        <p14:creationId xmlns:p14="http://schemas.microsoft.com/office/powerpoint/2010/main" val="2335697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E4B5-0DC7-40D0-F283-CC33A3E446C9}"/>
              </a:ext>
            </a:extLst>
          </p:cNvPr>
          <p:cNvSpPr txBox="1">
            <a:spLocks/>
          </p:cNvSpPr>
          <p:nvPr/>
        </p:nvSpPr>
        <p:spPr>
          <a:xfrm>
            <a:off x="203956" y="171451"/>
            <a:ext cx="11632366" cy="832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70C0"/>
                </a:solidFill>
                <a:latin typeface="Arial" panose="020B0604020202020204" pitchFamily="34" charset="0"/>
                <a:cs typeface="Arial" panose="020B0604020202020204" pitchFamily="34" charset="0"/>
              </a:rPr>
              <a:t>Targeting KRAS G12C Mutations: </a:t>
            </a:r>
            <a:r>
              <a:rPr lang="en-US" sz="4000" b="1" dirty="0" err="1">
                <a:solidFill>
                  <a:srgbClr val="0070C0"/>
                </a:solidFill>
                <a:latin typeface="Arial" panose="020B0604020202020204" pitchFamily="34" charset="0"/>
                <a:cs typeface="Arial" panose="020B0604020202020204" pitchFamily="34" charset="0"/>
              </a:rPr>
              <a:t>Adagrasib</a:t>
            </a:r>
            <a:endParaRPr lang="en-US" sz="4000" b="1" dirty="0">
              <a:solidFill>
                <a:srgbClr val="0070C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1F5681A-8E26-7465-C855-076086AFAE1F}"/>
              </a:ext>
            </a:extLst>
          </p:cNvPr>
          <p:cNvSpPr txBox="1"/>
          <p:nvPr/>
        </p:nvSpPr>
        <p:spPr>
          <a:xfrm>
            <a:off x="9586381" y="6418979"/>
            <a:ext cx="2249941" cy="369332"/>
          </a:xfrm>
          <a:prstGeom prst="rect">
            <a:avLst/>
          </a:prstGeom>
          <a:noFill/>
        </p:spPr>
        <p:txBody>
          <a:bodyPr wrap="square" rtlCol="0">
            <a:spAutoFit/>
          </a:bodyPr>
          <a:lstStyle/>
          <a:p>
            <a:pPr defTabSz="914400"/>
            <a:r>
              <a:rPr lang="en-US" dirty="0">
                <a:solidFill>
                  <a:prstClr val="black"/>
                </a:solidFill>
                <a:latin typeface="Arial" panose="020B0604020202020204" pitchFamily="34" charset="0"/>
                <a:cs typeface="Arial" panose="020B0604020202020204" pitchFamily="34" charset="0"/>
              </a:rPr>
              <a:t>Yaeger, NEJM 2023</a:t>
            </a:r>
          </a:p>
        </p:txBody>
      </p:sp>
      <p:pic>
        <p:nvPicPr>
          <p:cNvPr id="6" name="Picture 5">
            <a:extLst>
              <a:ext uri="{FF2B5EF4-FFF2-40B4-BE49-F238E27FC236}">
                <a16:creationId xmlns:a16="http://schemas.microsoft.com/office/drawing/2014/main" id="{2AE8B54D-809E-7971-56CE-E896E76722CE}"/>
              </a:ext>
            </a:extLst>
          </p:cNvPr>
          <p:cNvPicPr>
            <a:picLocks noChangeAspect="1"/>
          </p:cNvPicPr>
          <p:nvPr/>
        </p:nvPicPr>
        <p:blipFill rotWithShape="1">
          <a:blip r:embed="rId2"/>
          <a:srcRect l="26758" t="17992" r="19251" b="41044"/>
          <a:stretch/>
        </p:blipFill>
        <p:spPr>
          <a:xfrm>
            <a:off x="1355074" y="1167787"/>
            <a:ext cx="9335439" cy="4990642"/>
          </a:xfrm>
          <a:prstGeom prst="rect">
            <a:avLst/>
          </a:prstGeom>
        </p:spPr>
      </p:pic>
    </p:spTree>
    <p:extLst>
      <p:ext uri="{BB962C8B-B14F-4D97-AF65-F5344CB8AC3E}">
        <p14:creationId xmlns:p14="http://schemas.microsoft.com/office/powerpoint/2010/main" val="3970425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E4B5-0DC7-40D0-F283-CC33A3E446C9}"/>
              </a:ext>
            </a:extLst>
          </p:cNvPr>
          <p:cNvSpPr txBox="1">
            <a:spLocks/>
          </p:cNvSpPr>
          <p:nvPr/>
        </p:nvSpPr>
        <p:spPr>
          <a:xfrm>
            <a:off x="203956" y="171451"/>
            <a:ext cx="11632366" cy="832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70C0"/>
                </a:solidFill>
                <a:latin typeface="Arial" panose="020B0604020202020204" pitchFamily="34" charset="0"/>
                <a:cs typeface="Arial" panose="020B0604020202020204" pitchFamily="34" charset="0"/>
              </a:rPr>
              <a:t>Targeting KRAS G12C Mutations: </a:t>
            </a:r>
            <a:r>
              <a:rPr lang="en-US" sz="4000" b="1" dirty="0" err="1">
                <a:solidFill>
                  <a:srgbClr val="0070C0"/>
                </a:solidFill>
                <a:latin typeface="Arial" panose="020B0604020202020204" pitchFamily="34" charset="0"/>
                <a:cs typeface="Arial" panose="020B0604020202020204" pitchFamily="34" charset="0"/>
              </a:rPr>
              <a:t>Adagrasib</a:t>
            </a:r>
            <a:endParaRPr lang="en-US" sz="4000" b="1" dirty="0">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F5460D6-68B9-4985-4E25-95FA96C726CE}"/>
              </a:ext>
            </a:extLst>
          </p:cNvPr>
          <p:cNvSpPr txBox="1">
            <a:spLocks noChangeArrowheads="1"/>
          </p:cNvSpPr>
          <p:nvPr/>
        </p:nvSpPr>
        <p:spPr bwMode="auto">
          <a:xfrm>
            <a:off x="8751705" y="6486034"/>
            <a:ext cx="3374001" cy="338554"/>
          </a:xfrm>
          <a:prstGeom prst="rect">
            <a:avLst/>
          </a:prstGeom>
          <a:noFill/>
          <a:ln w="9525">
            <a:noFill/>
            <a:miter lim="800000"/>
            <a:headEnd/>
            <a:tailEnd/>
          </a:ln>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600" dirty="0">
                <a:latin typeface="Arial" panose="020B0604020202020204" pitchFamily="34" charset="0"/>
                <a:cs typeface="Arial" panose="020B0604020202020204" pitchFamily="34" charset="0"/>
              </a:rPr>
              <a:t>Johnson, EORTC NCI AACR 2020</a:t>
            </a:r>
            <a:r>
              <a:rPr lang="en-US" sz="1400" dirty="0">
                <a:latin typeface="Arial" panose="020B0604020202020204" pitchFamily="34" charset="0"/>
                <a:cs typeface="Arial" panose="020B0604020202020204" pitchFamily="34" charset="0"/>
              </a:rPr>
              <a:t>.</a:t>
            </a:r>
          </a:p>
        </p:txBody>
      </p:sp>
      <p:sp>
        <p:nvSpPr>
          <p:cNvPr id="5" name="Text Placeholder 8">
            <a:extLst>
              <a:ext uri="{FF2B5EF4-FFF2-40B4-BE49-F238E27FC236}">
                <a16:creationId xmlns:a16="http://schemas.microsoft.com/office/drawing/2014/main" id="{E384E3EE-6DFA-D1BE-BC89-AFC347722777}"/>
              </a:ext>
            </a:extLst>
          </p:cNvPr>
          <p:cNvSpPr txBox="1">
            <a:spLocks/>
          </p:cNvSpPr>
          <p:nvPr/>
        </p:nvSpPr>
        <p:spPr>
          <a:xfrm>
            <a:off x="268645" y="1564579"/>
            <a:ext cx="8606844" cy="358870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pPr>
            <a:r>
              <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KRAS</a:t>
            </a:r>
            <a:r>
              <a:rPr lang="en-US" sz="2400" baseline="30000" dirty="0">
                <a:solidFill>
                  <a:schemeClr val="tx1"/>
                </a:solidFill>
                <a:latin typeface="Arial" panose="020B0604020202020204" pitchFamily="34" charset="0"/>
                <a:ea typeface="Times New Roman" panose="02020603050405020304" pitchFamily="18" charset="0"/>
                <a:cs typeface="Arial" panose="020B0604020202020204" pitchFamily="34" charset="0"/>
              </a:rPr>
              <a:t>G12C</a:t>
            </a:r>
            <a:r>
              <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mutations act as oncogenic drivers and occur in approximately 14% of NSCLC (adenocarcinoma), 3-4% of CRC, and  1-2% of several other cancers</a:t>
            </a:r>
            <a:r>
              <a:rPr lang="en-US" sz="2400" baseline="30000" dirty="0">
                <a:solidFill>
                  <a:schemeClr val="tx1"/>
                </a:solidFill>
                <a:latin typeface="Arial" panose="020B0604020202020204" pitchFamily="34" charset="0"/>
                <a:ea typeface="Times New Roman" panose="02020603050405020304" pitchFamily="18" charset="0"/>
                <a:cs typeface="Arial" panose="020B0604020202020204" pitchFamily="34" charset="0"/>
              </a:rPr>
              <a:t>1-3</a:t>
            </a:r>
          </a:p>
          <a:p>
            <a:pPr>
              <a:spcBef>
                <a:spcPts val="600"/>
              </a:spcBef>
            </a:pPr>
            <a:r>
              <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Adagrasib</a:t>
            </a:r>
            <a:r>
              <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is a covalent inhibitor of KRAS</a:t>
            </a:r>
            <a:r>
              <a:rPr lang="en-US" sz="2400" baseline="30000" dirty="0">
                <a:solidFill>
                  <a:schemeClr val="tx1"/>
                </a:solidFill>
                <a:latin typeface="Arial" panose="020B0604020202020204" pitchFamily="34" charset="0"/>
                <a:ea typeface="Times New Roman" panose="02020603050405020304" pitchFamily="18" charset="0"/>
                <a:cs typeface="Arial" panose="020B0604020202020204" pitchFamily="34" charset="0"/>
              </a:rPr>
              <a:t>G12C</a:t>
            </a:r>
            <a:r>
              <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that irreversibly and selectively binds KRAS</a:t>
            </a:r>
            <a:r>
              <a:rPr lang="en-US" sz="2400" baseline="30000" dirty="0">
                <a:solidFill>
                  <a:schemeClr val="tx1"/>
                </a:solidFill>
                <a:latin typeface="Arial" panose="020B0604020202020204" pitchFamily="34" charset="0"/>
                <a:ea typeface="Times New Roman" panose="02020603050405020304" pitchFamily="18" charset="0"/>
                <a:cs typeface="Arial" panose="020B0604020202020204" pitchFamily="34" charset="0"/>
              </a:rPr>
              <a:t>G12C</a:t>
            </a:r>
            <a:r>
              <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in its inactive, GDP-bound state</a:t>
            </a:r>
            <a:r>
              <a:rPr lang="en-US" sz="2400" baseline="30000" dirty="0">
                <a:solidFill>
                  <a:schemeClr val="tx1"/>
                </a:solidFill>
                <a:latin typeface="Arial" panose="020B0604020202020204" pitchFamily="34" charset="0"/>
                <a:ea typeface="Times New Roman" panose="02020603050405020304" pitchFamily="18" charset="0"/>
                <a:cs typeface="Arial" panose="020B0604020202020204" pitchFamily="34" charset="0"/>
              </a:rPr>
              <a:t>4</a:t>
            </a:r>
          </a:p>
          <a:p>
            <a:pPr>
              <a:spcBef>
                <a:spcPts val="600"/>
              </a:spcBef>
            </a:pPr>
            <a:r>
              <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Adagrasib</a:t>
            </a:r>
            <a:r>
              <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was optimized for desired properties of a KRAS</a:t>
            </a:r>
            <a:r>
              <a:rPr lang="en-US" sz="2400" baseline="30000" dirty="0">
                <a:solidFill>
                  <a:schemeClr val="tx1"/>
                </a:solidFill>
                <a:latin typeface="Arial" panose="020B0604020202020204" pitchFamily="34" charset="0"/>
                <a:ea typeface="Times New Roman" panose="02020603050405020304" pitchFamily="18" charset="0"/>
                <a:cs typeface="Arial" panose="020B0604020202020204" pitchFamily="34" charset="0"/>
              </a:rPr>
              <a:t>G12C </a:t>
            </a:r>
            <a:r>
              <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rPr>
              <a:t>inhibitor:</a:t>
            </a:r>
          </a:p>
          <a:p>
            <a:pPr lvl="1">
              <a:spcAft>
                <a:spcPts val="900"/>
              </a:spcAft>
            </a:pPr>
            <a:r>
              <a:rPr lang="en-US" sz="2000" dirty="0">
                <a:latin typeface="Arial" panose="020B0604020202020204" pitchFamily="34" charset="0"/>
                <a:ea typeface="Times New Roman" panose="02020603050405020304" pitchFamily="18" charset="0"/>
                <a:cs typeface="Arial" panose="020B0604020202020204" pitchFamily="34" charset="0"/>
              </a:rPr>
              <a:t>Potent covalent inhibitor of KRAS</a:t>
            </a:r>
            <a:r>
              <a:rPr lang="en-US" sz="2000" baseline="30000" dirty="0">
                <a:latin typeface="Arial" panose="020B0604020202020204" pitchFamily="34" charset="0"/>
                <a:ea typeface="Times New Roman" panose="02020603050405020304" pitchFamily="18" charset="0"/>
                <a:cs typeface="Arial" panose="020B0604020202020204" pitchFamily="34" charset="0"/>
              </a:rPr>
              <a:t>G12C</a:t>
            </a:r>
            <a:r>
              <a:rPr lang="en-US" sz="2000" dirty="0">
                <a:latin typeface="Arial" panose="020B0604020202020204" pitchFamily="34" charset="0"/>
                <a:ea typeface="Times New Roman" panose="02020603050405020304" pitchFamily="18" charset="0"/>
                <a:cs typeface="Arial" panose="020B0604020202020204" pitchFamily="34" charset="0"/>
              </a:rPr>
              <a:t> (cellular IC</a:t>
            </a:r>
            <a:r>
              <a:rPr lang="en-US" sz="2000" baseline="-25000" dirty="0">
                <a:latin typeface="Arial" panose="020B0604020202020204" pitchFamily="34" charset="0"/>
                <a:ea typeface="Times New Roman" panose="02020603050405020304" pitchFamily="18" charset="0"/>
                <a:cs typeface="Arial" panose="020B0604020202020204" pitchFamily="34" charset="0"/>
              </a:rPr>
              <a:t>50</a:t>
            </a:r>
            <a:r>
              <a:rPr lang="en-US" sz="2000" dirty="0">
                <a:latin typeface="Arial" panose="020B0604020202020204" pitchFamily="34" charset="0"/>
                <a:ea typeface="Times New Roman" panose="02020603050405020304" pitchFamily="18" charset="0"/>
                <a:cs typeface="Arial" panose="020B0604020202020204" pitchFamily="34" charset="0"/>
              </a:rPr>
              <a:t>: ~5 </a:t>
            </a:r>
            <a:r>
              <a:rPr lang="en-US" sz="2000" dirty="0" err="1">
                <a:latin typeface="Arial" panose="020B0604020202020204" pitchFamily="34" charset="0"/>
                <a:ea typeface="Times New Roman" panose="02020603050405020304" pitchFamily="18" charset="0"/>
                <a:cs typeface="Arial" panose="020B0604020202020204" pitchFamily="34" charset="0"/>
              </a:rPr>
              <a:t>nM</a:t>
            </a:r>
            <a:r>
              <a:rPr lang="en-US" sz="2000" dirty="0">
                <a:latin typeface="Arial" panose="020B0604020202020204" pitchFamily="34" charset="0"/>
                <a:ea typeface="Times New Roman" panose="02020603050405020304" pitchFamily="18" charset="0"/>
                <a:cs typeface="Arial" panose="020B0604020202020204" pitchFamily="34" charset="0"/>
              </a:rPr>
              <a:t>)</a:t>
            </a:r>
          </a:p>
          <a:p>
            <a:pPr lvl="1">
              <a:spcAft>
                <a:spcPts val="900"/>
              </a:spcAft>
            </a:pPr>
            <a:r>
              <a:rPr lang="en-US" sz="2000" dirty="0">
                <a:latin typeface="Arial" panose="020B0604020202020204" pitchFamily="34" charset="0"/>
                <a:ea typeface="Times New Roman" panose="02020603050405020304" pitchFamily="18" charset="0"/>
                <a:cs typeface="Arial" panose="020B0604020202020204" pitchFamily="34" charset="0"/>
              </a:rPr>
              <a:t>High selectivity (&gt;1000X) for the mutant KRAS</a:t>
            </a:r>
            <a:r>
              <a:rPr lang="en-US" sz="2000" baseline="30000" dirty="0">
                <a:latin typeface="Arial" panose="020B0604020202020204" pitchFamily="34" charset="0"/>
                <a:ea typeface="Times New Roman" panose="02020603050405020304" pitchFamily="18" charset="0"/>
                <a:cs typeface="Arial" panose="020B0604020202020204" pitchFamily="34" charset="0"/>
              </a:rPr>
              <a:t>G12C </a:t>
            </a:r>
            <a:r>
              <a:rPr lang="en-US" sz="2000" dirty="0">
                <a:latin typeface="Arial" panose="020B0604020202020204" pitchFamily="34" charset="0"/>
                <a:ea typeface="Times New Roman" panose="02020603050405020304" pitchFamily="18" charset="0"/>
                <a:cs typeface="Arial" panose="020B0604020202020204" pitchFamily="34" charset="0"/>
              </a:rPr>
              <a:t>protein vs wild-type KRAS</a:t>
            </a:r>
          </a:p>
          <a:p>
            <a:pPr lvl="1">
              <a:spcAft>
                <a:spcPts val="900"/>
              </a:spcAft>
            </a:pPr>
            <a:r>
              <a:rPr lang="en-US" sz="2000" dirty="0">
                <a:latin typeface="Arial" panose="020B0604020202020204" pitchFamily="34" charset="0"/>
                <a:ea typeface="Times New Roman" panose="02020603050405020304" pitchFamily="18" charset="0"/>
                <a:cs typeface="Arial" panose="020B0604020202020204" pitchFamily="34" charset="0"/>
              </a:rPr>
              <a:t>Favorable PK properties, including oral bioavailability, long half-life (~24 h), and extensive tissue distribution</a:t>
            </a:r>
          </a:p>
        </p:txBody>
      </p:sp>
      <p:pic>
        <p:nvPicPr>
          <p:cNvPr id="6" name="Picture 5">
            <a:extLst>
              <a:ext uri="{FF2B5EF4-FFF2-40B4-BE49-F238E27FC236}">
                <a16:creationId xmlns:a16="http://schemas.microsoft.com/office/drawing/2014/main" id="{114600DB-E4A4-6121-C38B-61F622D08C4F}"/>
              </a:ext>
            </a:extLst>
          </p:cNvPr>
          <p:cNvPicPr>
            <a:picLocks noChangeAspect="1"/>
          </p:cNvPicPr>
          <p:nvPr/>
        </p:nvPicPr>
        <p:blipFill>
          <a:blip r:embed="rId2"/>
          <a:stretch>
            <a:fillRect/>
          </a:stretch>
        </p:blipFill>
        <p:spPr>
          <a:xfrm>
            <a:off x="8875489" y="1084229"/>
            <a:ext cx="3316511" cy="2523963"/>
          </a:xfrm>
          <a:prstGeom prst="rect">
            <a:avLst/>
          </a:prstGeom>
        </p:spPr>
      </p:pic>
      <p:sp>
        <p:nvSpPr>
          <p:cNvPr id="7" name="TextBox 6">
            <a:extLst>
              <a:ext uri="{FF2B5EF4-FFF2-40B4-BE49-F238E27FC236}">
                <a16:creationId xmlns:a16="http://schemas.microsoft.com/office/drawing/2014/main" id="{34A65AC1-DB22-9020-B1EA-A50E93DFDB40}"/>
              </a:ext>
            </a:extLst>
          </p:cNvPr>
          <p:cNvSpPr txBox="1"/>
          <p:nvPr/>
        </p:nvSpPr>
        <p:spPr>
          <a:xfrm>
            <a:off x="8812384" y="3645023"/>
            <a:ext cx="3031180" cy="369332"/>
          </a:xfrm>
          <a:prstGeom prst="rect">
            <a:avLst/>
          </a:prstGeom>
          <a:noFill/>
        </p:spPr>
        <p:txBody>
          <a:bodyPr wrap="square">
            <a:spAutoFit/>
          </a:bodyPr>
          <a:lstStyle/>
          <a:p>
            <a:r>
              <a:rPr lang="en-US" dirty="0" err="1">
                <a:solidFill>
                  <a:srgbClr val="0070C0"/>
                </a:solidFill>
                <a:latin typeface="Arial" panose="020B0604020202020204" pitchFamily="34" charset="0"/>
                <a:cs typeface="Arial" panose="020B0604020202020204" pitchFamily="34" charset="0"/>
              </a:rPr>
              <a:t>Adagrasib</a:t>
            </a:r>
            <a:r>
              <a:rPr lang="en-US" dirty="0">
                <a:solidFill>
                  <a:srgbClr val="0070C0"/>
                </a:solidFill>
                <a:latin typeface="Arial" panose="020B0604020202020204" pitchFamily="34" charset="0"/>
                <a:cs typeface="Arial" panose="020B0604020202020204" pitchFamily="34" charset="0"/>
              </a:rPr>
              <a:t> Crystal Structure</a:t>
            </a:r>
          </a:p>
        </p:txBody>
      </p:sp>
      <p:sp>
        <p:nvSpPr>
          <p:cNvPr id="8" name="TextBox 7">
            <a:extLst>
              <a:ext uri="{FF2B5EF4-FFF2-40B4-BE49-F238E27FC236}">
                <a16:creationId xmlns:a16="http://schemas.microsoft.com/office/drawing/2014/main" id="{A30F965A-CD35-1080-6613-654F80732CBA}"/>
              </a:ext>
            </a:extLst>
          </p:cNvPr>
          <p:cNvSpPr txBox="1"/>
          <p:nvPr/>
        </p:nvSpPr>
        <p:spPr>
          <a:xfrm>
            <a:off x="66294" y="6195562"/>
            <a:ext cx="8318754" cy="5770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a:t>
            </a:r>
            <a:r>
              <a:rPr kumimoji="0" lang="en-US" sz="105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Zehir</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 </a:t>
            </a:r>
            <a:r>
              <a:rPr kumimoji="0" lang="en-US" sz="105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Benayed</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R, Shah RH, et al. </a:t>
            </a:r>
            <a:r>
              <a:rPr kumimoji="0" lang="en-US" sz="105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Nat Med</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2017;23(6):703–713. 2. Schirripa M, </a:t>
            </a:r>
            <a:r>
              <a:rPr kumimoji="0" lang="en-US" sz="105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Nappo</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F, </a:t>
            </a:r>
            <a:r>
              <a:rPr kumimoji="0" lang="en-US" sz="105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Cremolini</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C, et al. </a:t>
            </a:r>
            <a:r>
              <a:rPr kumimoji="0" lang="en-US" sz="105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Clin Colorectal Cancer</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2020;S1533-0028(20)30067-0. 3. NIH TCGA: The Cancer Genome Atlas</a:t>
            </a:r>
            <a:r>
              <a:rPr kumimoji="0" lang="sv-SE"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r>
              <a:rPr kumimoji="0" lang="de-DE"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Hallin J, Engstrom LD, Hargis L, et al. </a:t>
            </a:r>
            <a:r>
              <a:rPr kumimoji="0" lang="en-US" sz="105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Cancer </a:t>
            </a:r>
            <a:r>
              <a:rPr kumimoji="0" lang="en-US" sz="1050" b="0" i="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Discov</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2020;10(1): 54-71.</a:t>
            </a:r>
          </a:p>
        </p:txBody>
      </p:sp>
      <p:pic>
        <p:nvPicPr>
          <p:cNvPr id="9" name="Picture 2" descr="Adagrasib - Wikipedia">
            <a:extLst>
              <a:ext uri="{FF2B5EF4-FFF2-40B4-BE49-F238E27FC236}">
                <a16:creationId xmlns:a16="http://schemas.microsoft.com/office/drawing/2014/main" id="{5A33DB38-0438-4A90-0748-042A06391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4862" y="4207562"/>
            <a:ext cx="2314575" cy="197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3022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E4B5-0DC7-40D0-F283-CC33A3E446C9}"/>
              </a:ext>
            </a:extLst>
          </p:cNvPr>
          <p:cNvSpPr txBox="1">
            <a:spLocks/>
          </p:cNvSpPr>
          <p:nvPr/>
        </p:nvSpPr>
        <p:spPr>
          <a:xfrm>
            <a:off x="203956" y="171451"/>
            <a:ext cx="11632366" cy="832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70C0"/>
                </a:solidFill>
                <a:latin typeface="Arial" panose="020B0604020202020204" pitchFamily="34" charset="0"/>
                <a:cs typeface="Arial" panose="020B0604020202020204" pitchFamily="34" charset="0"/>
              </a:rPr>
              <a:t>Targeting KRAS G12C Mutations: </a:t>
            </a:r>
            <a:r>
              <a:rPr lang="en-US" sz="4000" b="1" dirty="0" err="1">
                <a:solidFill>
                  <a:srgbClr val="0070C0"/>
                </a:solidFill>
                <a:latin typeface="Arial" panose="020B0604020202020204" pitchFamily="34" charset="0"/>
                <a:cs typeface="Arial" panose="020B0604020202020204" pitchFamily="34" charset="0"/>
              </a:rPr>
              <a:t>Adagrasib</a:t>
            </a:r>
            <a:endParaRPr lang="en-US" sz="4000" b="1" dirty="0">
              <a:solidFill>
                <a:srgbClr val="0070C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1F5681A-8E26-7465-C855-076086AFAE1F}"/>
              </a:ext>
            </a:extLst>
          </p:cNvPr>
          <p:cNvSpPr txBox="1"/>
          <p:nvPr/>
        </p:nvSpPr>
        <p:spPr>
          <a:xfrm>
            <a:off x="9586381" y="6418979"/>
            <a:ext cx="2249941" cy="369332"/>
          </a:xfrm>
          <a:prstGeom prst="rect">
            <a:avLst/>
          </a:prstGeom>
          <a:noFill/>
        </p:spPr>
        <p:txBody>
          <a:bodyPr wrap="square" rtlCol="0">
            <a:spAutoFit/>
          </a:bodyPr>
          <a:lstStyle/>
          <a:p>
            <a:pPr defTabSz="914400"/>
            <a:r>
              <a:rPr lang="en-US" dirty="0">
                <a:solidFill>
                  <a:prstClr val="black"/>
                </a:solidFill>
                <a:latin typeface="Arial" panose="020B0604020202020204" pitchFamily="34" charset="0"/>
                <a:cs typeface="Arial" panose="020B0604020202020204" pitchFamily="34" charset="0"/>
              </a:rPr>
              <a:t>Yaeger, NEJM 2023</a:t>
            </a:r>
          </a:p>
        </p:txBody>
      </p:sp>
      <p:pic>
        <p:nvPicPr>
          <p:cNvPr id="5" name="Picture 4">
            <a:extLst>
              <a:ext uri="{FF2B5EF4-FFF2-40B4-BE49-F238E27FC236}">
                <a16:creationId xmlns:a16="http://schemas.microsoft.com/office/drawing/2014/main" id="{C36A5852-F613-3980-3F5D-10B1045C2921}"/>
              </a:ext>
            </a:extLst>
          </p:cNvPr>
          <p:cNvPicPr>
            <a:picLocks noChangeAspect="1"/>
          </p:cNvPicPr>
          <p:nvPr/>
        </p:nvPicPr>
        <p:blipFill rotWithShape="1">
          <a:blip r:embed="rId3"/>
          <a:srcRect l="6188" t="43703" r="57172" b="22223"/>
          <a:stretch/>
        </p:blipFill>
        <p:spPr>
          <a:xfrm>
            <a:off x="203956" y="1315592"/>
            <a:ext cx="7372330" cy="4424807"/>
          </a:xfrm>
          <a:prstGeom prst="rect">
            <a:avLst/>
          </a:prstGeom>
        </p:spPr>
      </p:pic>
      <p:pic>
        <p:nvPicPr>
          <p:cNvPr id="7" name="Picture 6">
            <a:extLst>
              <a:ext uri="{FF2B5EF4-FFF2-40B4-BE49-F238E27FC236}">
                <a16:creationId xmlns:a16="http://schemas.microsoft.com/office/drawing/2014/main" id="{381350E7-9199-A89B-4E02-1B8AF92D9F33}"/>
              </a:ext>
            </a:extLst>
          </p:cNvPr>
          <p:cNvPicPr>
            <a:picLocks noChangeAspect="1"/>
          </p:cNvPicPr>
          <p:nvPr/>
        </p:nvPicPr>
        <p:blipFill rotWithShape="1">
          <a:blip r:embed="rId4"/>
          <a:srcRect l="5938" t="22593" r="57171" b="9753"/>
          <a:stretch/>
        </p:blipFill>
        <p:spPr>
          <a:xfrm>
            <a:off x="7746073" y="1055142"/>
            <a:ext cx="4241971" cy="5020733"/>
          </a:xfrm>
          <a:prstGeom prst="rect">
            <a:avLst/>
          </a:prstGeom>
        </p:spPr>
      </p:pic>
    </p:spTree>
    <p:extLst>
      <p:ext uri="{BB962C8B-B14F-4D97-AF65-F5344CB8AC3E}">
        <p14:creationId xmlns:p14="http://schemas.microsoft.com/office/powerpoint/2010/main" val="4217036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E4B5-0DC7-40D0-F283-CC33A3E446C9}"/>
              </a:ext>
            </a:extLst>
          </p:cNvPr>
          <p:cNvSpPr txBox="1">
            <a:spLocks/>
          </p:cNvSpPr>
          <p:nvPr/>
        </p:nvSpPr>
        <p:spPr>
          <a:xfrm>
            <a:off x="203956" y="171451"/>
            <a:ext cx="11632366" cy="832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err="1">
                <a:solidFill>
                  <a:srgbClr val="0070C0"/>
                </a:solidFill>
                <a:latin typeface="Arial" panose="020B0604020202020204" pitchFamily="34" charset="0"/>
                <a:cs typeface="Arial" panose="020B0604020202020204" pitchFamily="34" charset="0"/>
              </a:rPr>
              <a:t>Adagrasib</a:t>
            </a:r>
            <a:r>
              <a:rPr lang="en-US" sz="4000" b="1" dirty="0">
                <a:solidFill>
                  <a:srgbClr val="0070C0"/>
                </a:solidFill>
                <a:latin typeface="Arial" panose="020B0604020202020204" pitchFamily="34" charset="0"/>
                <a:cs typeface="Arial" panose="020B0604020202020204" pitchFamily="34" charset="0"/>
              </a:rPr>
              <a:t> and Cetuximab</a:t>
            </a:r>
          </a:p>
        </p:txBody>
      </p:sp>
      <p:sp>
        <p:nvSpPr>
          <p:cNvPr id="4" name="TextBox 3">
            <a:extLst>
              <a:ext uri="{FF2B5EF4-FFF2-40B4-BE49-F238E27FC236}">
                <a16:creationId xmlns:a16="http://schemas.microsoft.com/office/drawing/2014/main" id="{E1F5681A-8E26-7465-C855-076086AFAE1F}"/>
              </a:ext>
            </a:extLst>
          </p:cNvPr>
          <p:cNvSpPr txBox="1"/>
          <p:nvPr/>
        </p:nvSpPr>
        <p:spPr>
          <a:xfrm>
            <a:off x="9586381" y="6418979"/>
            <a:ext cx="2249941" cy="369332"/>
          </a:xfrm>
          <a:prstGeom prst="rect">
            <a:avLst/>
          </a:prstGeom>
          <a:noFill/>
        </p:spPr>
        <p:txBody>
          <a:bodyPr wrap="square" rtlCol="0">
            <a:spAutoFit/>
          </a:bodyPr>
          <a:lstStyle/>
          <a:p>
            <a:pPr defTabSz="914400"/>
            <a:r>
              <a:rPr lang="en-US" dirty="0">
                <a:solidFill>
                  <a:prstClr val="black"/>
                </a:solidFill>
                <a:latin typeface="Arial" panose="020B0604020202020204" pitchFamily="34" charset="0"/>
                <a:cs typeface="Arial" panose="020B0604020202020204" pitchFamily="34" charset="0"/>
              </a:rPr>
              <a:t>Yaeger, NEJM 2023</a:t>
            </a:r>
          </a:p>
        </p:txBody>
      </p:sp>
      <p:pic>
        <p:nvPicPr>
          <p:cNvPr id="5" name="Picture 4">
            <a:extLst>
              <a:ext uri="{FF2B5EF4-FFF2-40B4-BE49-F238E27FC236}">
                <a16:creationId xmlns:a16="http://schemas.microsoft.com/office/drawing/2014/main" id="{71E2BFF7-797A-760B-43F3-BC8D36F0B63E}"/>
              </a:ext>
            </a:extLst>
          </p:cNvPr>
          <p:cNvPicPr>
            <a:picLocks noChangeAspect="1"/>
          </p:cNvPicPr>
          <p:nvPr/>
        </p:nvPicPr>
        <p:blipFill rotWithShape="1">
          <a:blip r:embed="rId2"/>
          <a:srcRect l="39929" t="31190" r="23473" b="24685"/>
          <a:stretch/>
        </p:blipFill>
        <p:spPr>
          <a:xfrm>
            <a:off x="394214" y="1309174"/>
            <a:ext cx="6841577" cy="4050226"/>
          </a:xfrm>
          <a:prstGeom prst="rect">
            <a:avLst/>
          </a:prstGeom>
        </p:spPr>
      </p:pic>
      <p:pic>
        <p:nvPicPr>
          <p:cNvPr id="7" name="Picture 6">
            <a:extLst>
              <a:ext uri="{FF2B5EF4-FFF2-40B4-BE49-F238E27FC236}">
                <a16:creationId xmlns:a16="http://schemas.microsoft.com/office/drawing/2014/main" id="{69014EE4-ACA9-2BBC-EFB4-CC8C57A69652}"/>
              </a:ext>
            </a:extLst>
          </p:cNvPr>
          <p:cNvPicPr>
            <a:picLocks noChangeAspect="1"/>
          </p:cNvPicPr>
          <p:nvPr/>
        </p:nvPicPr>
        <p:blipFill rotWithShape="1">
          <a:blip r:embed="rId3"/>
          <a:srcRect l="39626" t="16173" r="23644" b="14320"/>
          <a:stretch/>
        </p:blipFill>
        <p:spPr>
          <a:xfrm>
            <a:off x="7374977" y="824354"/>
            <a:ext cx="4422808" cy="5209292"/>
          </a:xfrm>
          <a:prstGeom prst="rect">
            <a:avLst/>
          </a:prstGeom>
        </p:spPr>
      </p:pic>
    </p:spTree>
    <p:extLst>
      <p:ext uri="{BB962C8B-B14F-4D97-AF65-F5344CB8AC3E}">
        <p14:creationId xmlns:p14="http://schemas.microsoft.com/office/powerpoint/2010/main" val="3558483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E4B5-0DC7-40D0-F283-CC33A3E446C9}"/>
              </a:ext>
            </a:extLst>
          </p:cNvPr>
          <p:cNvSpPr txBox="1">
            <a:spLocks/>
          </p:cNvSpPr>
          <p:nvPr/>
        </p:nvSpPr>
        <p:spPr>
          <a:xfrm>
            <a:off x="203956" y="171451"/>
            <a:ext cx="11632366" cy="832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70C0"/>
                </a:solidFill>
                <a:latin typeface="Arial" panose="020B0604020202020204" pitchFamily="34" charset="0"/>
                <a:cs typeface="Arial" panose="020B0604020202020204" pitchFamily="34" charset="0"/>
              </a:rPr>
              <a:t>Targeting KRAS G12C Mutations: </a:t>
            </a:r>
            <a:r>
              <a:rPr lang="en-US" sz="4000" b="1" dirty="0" err="1">
                <a:solidFill>
                  <a:srgbClr val="0070C0"/>
                </a:solidFill>
                <a:latin typeface="Arial" panose="020B0604020202020204" pitchFamily="34" charset="0"/>
                <a:cs typeface="Arial" panose="020B0604020202020204" pitchFamily="34" charset="0"/>
              </a:rPr>
              <a:t>Adagrasib</a:t>
            </a:r>
            <a:endParaRPr lang="en-US" sz="4000" b="1" dirty="0">
              <a:solidFill>
                <a:srgbClr val="0070C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1F5681A-8E26-7465-C855-076086AFAE1F}"/>
              </a:ext>
            </a:extLst>
          </p:cNvPr>
          <p:cNvSpPr txBox="1"/>
          <p:nvPr/>
        </p:nvSpPr>
        <p:spPr>
          <a:xfrm>
            <a:off x="9586381" y="6418979"/>
            <a:ext cx="2249941" cy="369332"/>
          </a:xfrm>
          <a:prstGeom prst="rect">
            <a:avLst/>
          </a:prstGeom>
          <a:noFill/>
        </p:spPr>
        <p:txBody>
          <a:bodyPr wrap="square" rtlCol="0">
            <a:spAutoFit/>
          </a:bodyPr>
          <a:lstStyle/>
          <a:p>
            <a:pPr defTabSz="914400"/>
            <a:r>
              <a:rPr lang="en-US" dirty="0">
                <a:solidFill>
                  <a:prstClr val="black"/>
                </a:solidFill>
                <a:latin typeface="Arial" panose="020B0604020202020204" pitchFamily="34" charset="0"/>
                <a:cs typeface="Arial" panose="020B0604020202020204" pitchFamily="34" charset="0"/>
              </a:rPr>
              <a:t>Yaeger, NEJM 2023</a:t>
            </a:r>
          </a:p>
        </p:txBody>
      </p:sp>
      <p:pic>
        <p:nvPicPr>
          <p:cNvPr id="7" name="Picture 6">
            <a:extLst>
              <a:ext uri="{FF2B5EF4-FFF2-40B4-BE49-F238E27FC236}">
                <a16:creationId xmlns:a16="http://schemas.microsoft.com/office/drawing/2014/main" id="{A292AE64-54DD-780B-8ABA-4B646E9A4351}"/>
              </a:ext>
            </a:extLst>
          </p:cNvPr>
          <p:cNvPicPr>
            <a:picLocks noChangeAspect="1"/>
          </p:cNvPicPr>
          <p:nvPr/>
        </p:nvPicPr>
        <p:blipFill rotWithShape="1">
          <a:blip r:embed="rId2"/>
          <a:srcRect l="9922" t="14645" r="31912" b="19260"/>
          <a:stretch/>
        </p:blipFill>
        <p:spPr>
          <a:xfrm>
            <a:off x="1041400" y="1004341"/>
            <a:ext cx="7886587" cy="5783969"/>
          </a:xfrm>
          <a:prstGeom prst="rect">
            <a:avLst/>
          </a:prstGeom>
        </p:spPr>
      </p:pic>
    </p:spTree>
    <p:extLst>
      <p:ext uri="{BB962C8B-B14F-4D97-AF65-F5344CB8AC3E}">
        <p14:creationId xmlns:p14="http://schemas.microsoft.com/office/powerpoint/2010/main" val="512139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E4B5-0DC7-40D0-F283-CC33A3E446C9}"/>
              </a:ext>
            </a:extLst>
          </p:cNvPr>
          <p:cNvSpPr txBox="1">
            <a:spLocks/>
          </p:cNvSpPr>
          <p:nvPr/>
        </p:nvSpPr>
        <p:spPr>
          <a:xfrm>
            <a:off x="203956" y="171451"/>
            <a:ext cx="11632366" cy="832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70C0"/>
                </a:solidFill>
                <a:latin typeface="Arial" panose="020B0604020202020204" pitchFamily="34" charset="0"/>
                <a:cs typeface="Arial" panose="020B0604020202020204" pitchFamily="34" charset="0"/>
              </a:rPr>
              <a:t>Targeting KRAS G12C Mutations: </a:t>
            </a:r>
            <a:r>
              <a:rPr lang="en-US" sz="4000" b="1" dirty="0" err="1">
                <a:solidFill>
                  <a:srgbClr val="0070C0"/>
                </a:solidFill>
                <a:latin typeface="Arial" panose="020B0604020202020204" pitchFamily="34" charset="0"/>
                <a:cs typeface="Arial" panose="020B0604020202020204" pitchFamily="34" charset="0"/>
              </a:rPr>
              <a:t>Sotorasib</a:t>
            </a:r>
            <a:endParaRPr lang="en-US" sz="4000" b="1" dirty="0">
              <a:solidFill>
                <a:srgbClr val="0070C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1F5681A-8E26-7465-C855-076086AFAE1F}"/>
              </a:ext>
            </a:extLst>
          </p:cNvPr>
          <p:cNvSpPr txBox="1"/>
          <p:nvPr/>
        </p:nvSpPr>
        <p:spPr>
          <a:xfrm>
            <a:off x="9499601" y="6418979"/>
            <a:ext cx="2336722" cy="369332"/>
          </a:xfrm>
          <a:prstGeom prst="rect">
            <a:avLst/>
          </a:prstGeom>
          <a:noFill/>
        </p:spPr>
        <p:txBody>
          <a:bodyPr wrap="square" rtlCol="0">
            <a:spAutoFit/>
          </a:bodyPr>
          <a:lstStyle/>
          <a:p>
            <a:pPr defTabSz="914400"/>
            <a:r>
              <a:rPr lang="en-US" dirty="0" err="1">
                <a:solidFill>
                  <a:prstClr val="black"/>
                </a:solidFill>
                <a:latin typeface="Arial" panose="020B0604020202020204" pitchFamily="34" charset="0"/>
                <a:cs typeface="Arial" panose="020B0604020202020204" pitchFamily="34" charset="0"/>
              </a:rPr>
              <a:t>Kuboki</a:t>
            </a:r>
            <a:r>
              <a:rPr lang="en-US" dirty="0">
                <a:solidFill>
                  <a:prstClr val="black"/>
                </a:solidFill>
                <a:latin typeface="Arial" panose="020B0604020202020204" pitchFamily="34" charset="0"/>
                <a:cs typeface="Arial" panose="020B0604020202020204" pitchFamily="34" charset="0"/>
              </a:rPr>
              <a:t>, ESMO 2022</a:t>
            </a:r>
          </a:p>
        </p:txBody>
      </p:sp>
      <p:pic>
        <p:nvPicPr>
          <p:cNvPr id="5" name="Picture 4">
            <a:extLst>
              <a:ext uri="{FF2B5EF4-FFF2-40B4-BE49-F238E27FC236}">
                <a16:creationId xmlns:a16="http://schemas.microsoft.com/office/drawing/2014/main" id="{E1D9CC27-34AA-8586-2B03-BCD8C9BC58A2}"/>
              </a:ext>
            </a:extLst>
          </p:cNvPr>
          <p:cNvPicPr>
            <a:picLocks noChangeAspect="1"/>
          </p:cNvPicPr>
          <p:nvPr/>
        </p:nvPicPr>
        <p:blipFill rotWithShape="1">
          <a:blip r:embed="rId2"/>
          <a:srcRect l="3820" t="22222" r="4755" b="24814"/>
          <a:stretch/>
        </p:blipFill>
        <p:spPr>
          <a:xfrm>
            <a:off x="499533" y="1261532"/>
            <a:ext cx="11006667" cy="4818224"/>
          </a:xfrm>
          <a:prstGeom prst="rect">
            <a:avLst/>
          </a:prstGeom>
        </p:spPr>
      </p:pic>
    </p:spTree>
    <p:extLst>
      <p:ext uri="{BB962C8B-B14F-4D97-AF65-F5344CB8AC3E}">
        <p14:creationId xmlns:p14="http://schemas.microsoft.com/office/powerpoint/2010/main" val="4041833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E4B5-0DC7-40D0-F283-CC33A3E446C9}"/>
              </a:ext>
            </a:extLst>
          </p:cNvPr>
          <p:cNvSpPr txBox="1">
            <a:spLocks/>
          </p:cNvSpPr>
          <p:nvPr/>
        </p:nvSpPr>
        <p:spPr>
          <a:xfrm>
            <a:off x="203956" y="171451"/>
            <a:ext cx="11632366" cy="832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70C0"/>
                </a:solidFill>
                <a:latin typeface="Arial" panose="020B0604020202020204" pitchFamily="34" charset="0"/>
                <a:cs typeface="Arial" panose="020B0604020202020204" pitchFamily="34" charset="0"/>
              </a:rPr>
              <a:t>PD-1 Blockade in </a:t>
            </a:r>
            <a:r>
              <a:rPr lang="en-US" sz="4000" b="1" dirty="0" err="1">
                <a:solidFill>
                  <a:srgbClr val="0070C0"/>
                </a:solidFill>
                <a:latin typeface="Arial" panose="020B0604020202020204" pitchFamily="34" charset="0"/>
                <a:cs typeface="Arial" panose="020B0604020202020204" pitchFamily="34" charset="0"/>
              </a:rPr>
              <a:t>dMMR</a:t>
            </a:r>
            <a:r>
              <a:rPr lang="en-US" sz="4000" b="1" dirty="0">
                <a:solidFill>
                  <a:srgbClr val="0070C0"/>
                </a:solidFill>
                <a:latin typeface="Arial" panose="020B0604020202020204" pitchFamily="34" charset="0"/>
                <a:cs typeface="Arial" panose="020B0604020202020204" pitchFamily="34" charset="0"/>
              </a:rPr>
              <a:t>/MSI-H rectal cancer</a:t>
            </a:r>
          </a:p>
        </p:txBody>
      </p:sp>
      <p:pic>
        <p:nvPicPr>
          <p:cNvPr id="5" name="Picture 2">
            <a:extLst>
              <a:ext uri="{FF2B5EF4-FFF2-40B4-BE49-F238E27FC236}">
                <a16:creationId xmlns:a16="http://schemas.microsoft.com/office/drawing/2014/main" id="{4BC321BF-60C4-B96B-15E5-64DE9FAF29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56" t="4352" r="7577" b="10062"/>
          <a:stretch/>
        </p:blipFill>
        <p:spPr bwMode="auto">
          <a:xfrm>
            <a:off x="414867" y="1254372"/>
            <a:ext cx="10143066" cy="549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297EA8D2-F659-3199-4EC6-61D680747EFE}"/>
              </a:ext>
            </a:extLst>
          </p:cNvPr>
          <p:cNvSpPr txBox="1"/>
          <p:nvPr/>
        </p:nvSpPr>
        <p:spPr>
          <a:xfrm>
            <a:off x="9830761" y="6488668"/>
            <a:ext cx="2961141" cy="369332"/>
          </a:xfrm>
          <a:prstGeom prst="rect">
            <a:avLst/>
          </a:prstGeom>
          <a:noFill/>
        </p:spPr>
        <p:txBody>
          <a:bodyPr wrap="square" rtlCol="0">
            <a:spAutoFit/>
          </a:bodyPr>
          <a:lstStyle/>
          <a:p>
            <a:pPr defTabSz="914400"/>
            <a:r>
              <a:rPr lang="en-US" dirty="0" err="1">
                <a:solidFill>
                  <a:prstClr val="black"/>
                </a:solidFill>
                <a:latin typeface="Arial" panose="020B0604020202020204" pitchFamily="34" charset="0"/>
                <a:cs typeface="Arial" panose="020B0604020202020204" pitchFamily="34" charset="0"/>
              </a:rPr>
              <a:t>Cercek</a:t>
            </a:r>
            <a:r>
              <a:rPr lang="en-US" dirty="0">
                <a:solidFill>
                  <a:prstClr val="black"/>
                </a:solidFill>
                <a:latin typeface="Arial" panose="020B0604020202020204" pitchFamily="34" charset="0"/>
                <a:cs typeface="Arial" panose="020B0604020202020204" pitchFamily="34" charset="0"/>
              </a:rPr>
              <a:t>, ASCO 2022</a:t>
            </a:r>
          </a:p>
        </p:txBody>
      </p:sp>
    </p:spTree>
    <p:extLst>
      <p:ext uri="{BB962C8B-B14F-4D97-AF65-F5344CB8AC3E}">
        <p14:creationId xmlns:p14="http://schemas.microsoft.com/office/powerpoint/2010/main" val="29090976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E4B5-0DC7-40D0-F283-CC33A3E446C9}"/>
              </a:ext>
            </a:extLst>
          </p:cNvPr>
          <p:cNvSpPr txBox="1">
            <a:spLocks/>
          </p:cNvSpPr>
          <p:nvPr/>
        </p:nvSpPr>
        <p:spPr>
          <a:xfrm>
            <a:off x="203956" y="171451"/>
            <a:ext cx="11632366" cy="832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70C0"/>
                </a:solidFill>
                <a:latin typeface="Arial" panose="020B0604020202020204" pitchFamily="34" charset="0"/>
                <a:cs typeface="Arial" panose="020B0604020202020204" pitchFamily="34" charset="0"/>
              </a:rPr>
              <a:t>Targeting KRAS G12C Mutations: </a:t>
            </a:r>
            <a:r>
              <a:rPr lang="en-US" sz="4000" b="1" dirty="0" err="1">
                <a:solidFill>
                  <a:srgbClr val="0070C0"/>
                </a:solidFill>
                <a:latin typeface="Arial" panose="020B0604020202020204" pitchFamily="34" charset="0"/>
                <a:cs typeface="Arial" panose="020B0604020202020204" pitchFamily="34" charset="0"/>
              </a:rPr>
              <a:t>Sotorasib</a:t>
            </a:r>
            <a:endParaRPr lang="en-US" sz="4000" b="1" dirty="0">
              <a:solidFill>
                <a:srgbClr val="0070C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1F5681A-8E26-7465-C855-076086AFAE1F}"/>
              </a:ext>
            </a:extLst>
          </p:cNvPr>
          <p:cNvSpPr txBox="1"/>
          <p:nvPr/>
        </p:nvSpPr>
        <p:spPr>
          <a:xfrm>
            <a:off x="9499601" y="6418979"/>
            <a:ext cx="2336722" cy="369332"/>
          </a:xfrm>
          <a:prstGeom prst="rect">
            <a:avLst/>
          </a:prstGeom>
          <a:noFill/>
        </p:spPr>
        <p:txBody>
          <a:bodyPr wrap="square" rtlCol="0">
            <a:spAutoFit/>
          </a:bodyPr>
          <a:lstStyle/>
          <a:p>
            <a:pPr defTabSz="914400"/>
            <a:r>
              <a:rPr lang="en-US" dirty="0" err="1">
                <a:solidFill>
                  <a:prstClr val="black"/>
                </a:solidFill>
                <a:latin typeface="Arial" panose="020B0604020202020204" pitchFamily="34" charset="0"/>
                <a:cs typeface="Arial" panose="020B0604020202020204" pitchFamily="34" charset="0"/>
              </a:rPr>
              <a:t>Kuboki</a:t>
            </a:r>
            <a:r>
              <a:rPr lang="en-US" dirty="0">
                <a:solidFill>
                  <a:prstClr val="black"/>
                </a:solidFill>
                <a:latin typeface="Arial" panose="020B0604020202020204" pitchFamily="34" charset="0"/>
                <a:cs typeface="Arial" panose="020B0604020202020204" pitchFamily="34" charset="0"/>
              </a:rPr>
              <a:t>, ESMO 2022</a:t>
            </a:r>
          </a:p>
        </p:txBody>
      </p:sp>
      <p:pic>
        <p:nvPicPr>
          <p:cNvPr id="5" name="Picture 4">
            <a:extLst>
              <a:ext uri="{FF2B5EF4-FFF2-40B4-BE49-F238E27FC236}">
                <a16:creationId xmlns:a16="http://schemas.microsoft.com/office/drawing/2014/main" id="{879DC250-AD06-BE33-C6C2-D3C2A003E1B9}"/>
              </a:ext>
            </a:extLst>
          </p:cNvPr>
          <p:cNvPicPr>
            <a:picLocks noChangeAspect="1"/>
          </p:cNvPicPr>
          <p:nvPr/>
        </p:nvPicPr>
        <p:blipFill rotWithShape="1">
          <a:blip r:embed="rId2"/>
          <a:srcRect l="4847" t="24197" r="5780" b="10864"/>
          <a:stretch/>
        </p:blipFill>
        <p:spPr>
          <a:xfrm>
            <a:off x="1117600" y="1004342"/>
            <a:ext cx="9720589" cy="5337191"/>
          </a:xfrm>
          <a:prstGeom prst="rect">
            <a:avLst/>
          </a:prstGeom>
        </p:spPr>
      </p:pic>
    </p:spTree>
    <p:extLst>
      <p:ext uri="{BB962C8B-B14F-4D97-AF65-F5344CB8AC3E}">
        <p14:creationId xmlns:p14="http://schemas.microsoft.com/office/powerpoint/2010/main" val="41659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E4B5-0DC7-40D0-F283-CC33A3E446C9}"/>
              </a:ext>
            </a:extLst>
          </p:cNvPr>
          <p:cNvSpPr txBox="1">
            <a:spLocks/>
          </p:cNvSpPr>
          <p:nvPr/>
        </p:nvSpPr>
        <p:spPr>
          <a:xfrm>
            <a:off x="203956" y="171451"/>
            <a:ext cx="11632366" cy="832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70C0"/>
                </a:solidFill>
                <a:latin typeface="Arial" panose="020B0604020202020204" pitchFamily="34" charset="0"/>
                <a:cs typeface="Arial" panose="020B0604020202020204" pitchFamily="34" charset="0"/>
              </a:rPr>
              <a:t>Targeting KRAS G12C Mutations: </a:t>
            </a:r>
            <a:r>
              <a:rPr lang="en-US" sz="4000" b="1" dirty="0" err="1">
                <a:solidFill>
                  <a:srgbClr val="0070C0"/>
                </a:solidFill>
                <a:latin typeface="Arial" panose="020B0604020202020204" pitchFamily="34" charset="0"/>
                <a:cs typeface="Arial" panose="020B0604020202020204" pitchFamily="34" charset="0"/>
              </a:rPr>
              <a:t>Sotorasib</a:t>
            </a:r>
            <a:endParaRPr lang="en-US" sz="4000" b="1" dirty="0">
              <a:solidFill>
                <a:srgbClr val="0070C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1F5681A-8E26-7465-C855-076086AFAE1F}"/>
              </a:ext>
            </a:extLst>
          </p:cNvPr>
          <p:cNvSpPr txBox="1"/>
          <p:nvPr/>
        </p:nvSpPr>
        <p:spPr>
          <a:xfrm>
            <a:off x="9499601" y="6418979"/>
            <a:ext cx="2336722" cy="369332"/>
          </a:xfrm>
          <a:prstGeom prst="rect">
            <a:avLst/>
          </a:prstGeom>
          <a:noFill/>
        </p:spPr>
        <p:txBody>
          <a:bodyPr wrap="square" rtlCol="0">
            <a:spAutoFit/>
          </a:bodyPr>
          <a:lstStyle/>
          <a:p>
            <a:pPr defTabSz="914400"/>
            <a:r>
              <a:rPr lang="en-US" dirty="0" err="1">
                <a:solidFill>
                  <a:prstClr val="black"/>
                </a:solidFill>
                <a:latin typeface="Arial" panose="020B0604020202020204" pitchFamily="34" charset="0"/>
                <a:cs typeface="Arial" panose="020B0604020202020204" pitchFamily="34" charset="0"/>
              </a:rPr>
              <a:t>Kuboki</a:t>
            </a:r>
            <a:r>
              <a:rPr lang="en-US" dirty="0">
                <a:solidFill>
                  <a:prstClr val="black"/>
                </a:solidFill>
                <a:latin typeface="Arial" panose="020B0604020202020204" pitchFamily="34" charset="0"/>
                <a:cs typeface="Arial" panose="020B0604020202020204" pitchFamily="34" charset="0"/>
              </a:rPr>
              <a:t>, ESMO 2022</a:t>
            </a:r>
          </a:p>
        </p:txBody>
      </p:sp>
      <p:pic>
        <p:nvPicPr>
          <p:cNvPr id="5" name="Picture 4">
            <a:extLst>
              <a:ext uri="{FF2B5EF4-FFF2-40B4-BE49-F238E27FC236}">
                <a16:creationId xmlns:a16="http://schemas.microsoft.com/office/drawing/2014/main" id="{A07E68D4-3E0E-0020-1B40-86F5906E2135}"/>
              </a:ext>
            </a:extLst>
          </p:cNvPr>
          <p:cNvPicPr>
            <a:picLocks noChangeAspect="1"/>
          </p:cNvPicPr>
          <p:nvPr/>
        </p:nvPicPr>
        <p:blipFill rotWithShape="1">
          <a:blip r:embed="rId2"/>
          <a:srcRect l="4941" t="36544" r="5033" b="6400"/>
          <a:stretch/>
        </p:blipFill>
        <p:spPr>
          <a:xfrm>
            <a:off x="821266" y="1210732"/>
            <a:ext cx="10532534" cy="5044126"/>
          </a:xfrm>
          <a:prstGeom prst="rect">
            <a:avLst/>
          </a:prstGeom>
        </p:spPr>
      </p:pic>
    </p:spTree>
    <p:extLst>
      <p:ext uri="{BB962C8B-B14F-4D97-AF65-F5344CB8AC3E}">
        <p14:creationId xmlns:p14="http://schemas.microsoft.com/office/powerpoint/2010/main" val="3777560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E4B5-0DC7-40D0-F283-CC33A3E446C9}"/>
              </a:ext>
            </a:extLst>
          </p:cNvPr>
          <p:cNvSpPr txBox="1">
            <a:spLocks/>
          </p:cNvSpPr>
          <p:nvPr/>
        </p:nvSpPr>
        <p:spPr>
          <a:xfrm>
            <a:off x="203956" y="171451"/>
            <a:ext cx="11632366" cy="832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70C0"/>
                </a:solidFill>
                <a:latin typeface="Arial" panose="020B0604020202020204" pitchFamily="34" charset="0"/>
                <a:cs typeface="Arial" panose="020B0604020202020204" pitchFamily="34" charset="0"/>
              </a:rPr>
              <a:t>Targeting KRAS G12C Mutations: </a:t>
            </a:r>
            <a:r>
              <a:rPr lang="en-US" sz="4000" b="1" dirty="0" err="1">
                <a:solidFill>
                  <a:srgbClr val="0070C0"/>
                </a:solidFill>
                <a:latin typeface="Arial" panose="020B0604020202020204" pitchFamily="34" charset="0"/>
                <a:cs typeface="Arial" panose="020B0604020202020204" pitchFamily="34" charset="0"/>
              </a:rPr>
              <a:t>Sotorasib</a:t>
            </a:r>
            <a:endParaRPr lang="en-US" sz="4000" b="1" dirty="0">
              <a:solidFill>
                <a:srgbClr val="0070C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1F5681A-8E26-7465-C855-076086AFAE1F}"/>
              </a:ext>
            </a:extLst>
          </p:cNvPr>
          <p:cNvSpPr txBox="1"/>
          <p:nvPr/>
        </p:nvSpPr>
        <p:spPr>
          <a:xfrm>
            <a:off x="9499601" y="6418979"/>
            <a:ext cx="2336722" cy="369332"/>
          </a:xfrm>
          <a:prstGeom prst="rect">
            <a:avLst/>
          </a:prstGeom>
          <a:noFill/>
        </p:spPr>
        <p:txBody>
          <a:bodyPr wrap="square" rtlCol="0">
            <a:spAutoFit/>
          </a:bodyPr>
          <a:lstStyle/>
          <a:p>
            <a:pPr defTabSz="914400"/>
            <a:r>
              <a:rPr lang="en-US" dirty="0" err="1">
                <a:solidFill>
                  <a:prstClr val="black"/>
                </a:solidFill>
                <a:latin typeface="Arial" panose="020B0604020202020204" pitchFamily="34" charset="0"/>
                <a:cs typeface="Arial" panose="020B0604020202020204" pitchFamily="34" charset="0"/>
              </a:rPr>
              <a:t>Kuboki</a:t>
            </a:r>
            <a:r>
              <a:rPr lang="en-US" dirty="0">
                <a:solidFill>
                  <a:prstClr val="black"/>
                </a:solidFill>
                <a:latin typeface="Arial" panose="020B0604020202020204" pitchFamily="34" charset="0"/>
                <a:cs typeface="Arial" panose="020B0604020202020204" pitchFamily="34" charset="0"/>
              </a:rPr>
              <a:t>, ESMO 2022</a:t>
            </a:r>
          </a:p>
        </p:txBody>
      </p:sp>
      <p:pic>
        <p:nvPicPr>
          <p:cNvPr id="5" name="Picture 4">
            <a:extLst>
              <a:ext uri="{FF2B5EF4-FFF2-40B4-BE49-F238E27FC236}">
                <a16:creationId xmlns:a16="http://schemas.microsoft.com/office/drawing/2014/main" id="{EC10D58B-4583-8B46-223F-B1A2F7012357}"/>
              </a:ext>
            </a:extLst>
          </p:cNvPr>
          <p:cNvPicPr>
            <a:picLocks noChangeAspect="1"/>
          </p:cNvPicPr>
          <p:nvPr/>
        </p:nvPicPr>
        <p:blipFill rotWithShape="1">
          <a:blip r:embed="rId2"/>
          <a:srcRect l="3914" t="26790" r="4288" b="6401"/>
          <a:stretch/>
        </p:blipFill>
        <p:spPr>
          <a:xfrm>
            <a:off x="1312333" y="1236133"/>
            <a:ext cx="9424277" cy="5182846"/>
          </a:xfrm>
          <a:prstGeom prst="rect">
            <a:avLst/>
          </a:prstGeom>
        </p:spPr>
      </p:pic>
    </p:spTree>
    <p:extLst>
      <p:ext uri="{BB962C8B-B14F-4D97-AF65-F5344CB8AC3E}">
        <p14:creationId xmlns:p14="http://schemas.microsoft.com/office/powerpoint/2010/main" val="503733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002920" y="6007744"/>
            <a:ext cx="7072783" cy="570043"/>
          </a:xfrm>
        </p:spPr>
        <p:txBody>
          <a:bodyPr>
            <a:noAutofit/>
          </a:bodyPr>
          <a:lstStyle/>
          <a:p>
            <a:br>
              <a:rPr lang="en-US" sz="4400" b="1" dirty="0">
                <a:solidFill>
                  <a:schemeClr val="accent4">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400" b="1" dirty="0">
                <a:solidFill>
                  <a:schemeClr val="accent4">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a:t>
            </a:r>
            <a:endParaRPr lang="en-US" sz="1200" b="1" dirty="0">
              <a:solidFill>
                <a:schemeClr val="accent4">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7" name="Straight Connector 6"/>
          <p:cNvCxnSpPr/>
          <p:nvPr/>
        </p:nvCxnSpPr>
        <p:spPr>
          <a:xfrm flipH="1">
            <a:off x="5002920" y="5169529"/>
            <a:ext cx="1215" cy="1502875"/>
          </a:xfrm>
          <a:prstGeom prst="line">
            <a:avLst/>
          </a:prstGeom>
          <a:ln w="57150">
            <a:solidFill>
              <a:srgbClr val="CBB678"/>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16EE274-86F6-417F-BC26-841E802DE015}"/>
              </a:ext>
            </a:extLst>
          </p:cNvPr>
          <p:cNvPicPr>
            <a:picLocks noChangeAspect="1"/>
          </p:cNvPicPr>
          <p:nvPr/>
        </p:nvPicPr>
        <p:blipFill rotWithShape="1">
          <a:blip r:embed="rId3"/>
          <a:srcRect l="16435" t="38780"/>
          <a:stretch/>
        </p:blipFill>
        <p:spPr>
          <a:xfrm>
            <a:off x="-4607" y="1"/>
            <a:ext cx="12196607" cy="5032908"/>
          </a:xfrm>
          <a:prstGeom prst="rect">
            <a:avLst/>
          </a:prstGeom>
        </p:spPr>
      </p:pic>
      <p:pic>
        <p:nvPicPr>
          <p:cNvPr id="2" name="Picture 1">
            <a:extLst>
              <a:ext uri="{FF2B5EF4-FFF2-40B4-BE49-F238E27FC236}">
                <a16:creationId xmlns:a16="http://schemas.microsoft.com/office/drawing/2014/main" id="{D2A1BABF-D7BA-FE84-B609-D4F54412232A}"/>
              </a:ext>
            </a:extLst>
          </p:cNvPr>
          <p:cNvPicPr>
            <a:picLocks noChangeAspect="1"/>
          </p:cNvPicPr>
          <p:nvPr/>
        </p:nvPicPr>
        <p:blipFill rotWithShape="1">
          <a:blip r:embed="rId4"/>
          <a:srcRect l="66925" t="76251" r="2500" b="15181"/>
          <a:stretch/>
        </p:blipFill>
        <p:spPr>
          <a:xfrm>
            <a:off x="-4607" y="5359129"/>
            <a:ext cx="4966268" cy="905790"/>
          </a:xfrm>
          <a:prstGeom prst="rect">
            <a:avLst/>
          </a:prstGeom>
        </p:spPr>
      </p:pic>
    </p:spTree>
    <p:extLst>
      <p:ext uri="{BB962C8B-B14F-4D97-AF65-F5344CB8AC3E}">
        <p14:creationId xmlns:p14="http://schemas.microsoft.com/office/powerpoint/2010/main" val="3193794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4A99A-6110-7883-80F4-2B86344D3E78}"/>
              </a:ext>
            </a:extLst>
          </p:cNvPr>
          <p:cNvSpPr>
            <a:spLocks noGrp="1"/>
          </p:cNvSpPr>
          <p:nvPr>
            <p:ph type="title"/>
          </p:nvPr>
        </p:nvSpPr>
        <p:spPr>
          <a:xfrm>
            <a:off x="916516" y="2984727"/>
            <a:ext cx="10358967" cy="1143000"/>
          </a:xfrm>
        </p:spPr>
        <p:txBody>
          <a:bodyPr/>
          <a:lstStyle/>
          <a:p>
            <a:r>
              <a:rPr lang="en-US" sz="5200" dirty="0"/>
              <a:t>APPENDIX</a:t>
            </a:r>
          </a:p>
        </p:txBody>
      </p:sp>
    </p:spTree>
    <p:extLst>
      <p:ext uri="{BB962C8B-B14F-4D97-AF65-F5344CB8AC3E}">
        <p14:creationId xmlns:p14="http://schemas.microsoft.com/office/powerpoint/2010/main" val="938446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0E8B47AE-D42C-6988-5340-204DB68E04D1}"/>
              </a:ext>
            </a:extLst>
          </p:cNvPr>
          <p:cNvPicPr>
            <a:picLocks noChangeAspect="1"/>
          </p:cNvPicPr>
          <p:nvPr/>
        </p:nvPicPr>
        <p:blipFill>
          <a:blip r:embed="rId2"/>
          <a:stretch>
            <a:fillRect/>
          </a:stretch>
        </p:blipFill>
        <p:spPr>
          <a:xfrm>
            <a:off x="430060" y="1142373"/>
            <a:ext cx="11228540" cy="4448707"/>
          </a:xfrm>
          <a:prstGeom prst="rect">
            <a:avLst/>
          </a:prstGeom>
        </p:spPr>
      </p:pic>
      <p:sp>
        <p:nvSpPr>
          <p:cNvPr id="8" name="TextBox 7">
            <a:extLst>
              <a:ext uri="{FF2B5EF4-FFF2-40B4-BE49-F238E27FC236}">
                <a16:creationId xmlns:a16="http://schemas.microsoft.com/office/drawing/2014/main" id="{82A8F6BC-E8E2-1BA4-7619-518C75FEFB66}"/>
              </a:ext>
            </a:extLst>
          </p:cNvPr>
          <p:cNvSpPr txBox="1"/>
          <p:nvPr/>
        </p:nvSpPr>
        <p:spPr>
          <a:xfrm>
            <a:off x="9019634" y="2717324"/>
            <a:ext cx="2294218" cy="430887"/>
          </a:xfrm>
          <a:prstGeom prst="rect">
            <a:avLst/>
          </a:prstGeom>
          <a:noFill/>
        </p:spPr>
        <p:txBody>
          <a:bodyPr wrap="none" rtlCol="0">
            <a:spAutoFit/>
          </a:bodyPr>
          <a:lstStyle/>
          <a:p>
            <a:r>
              <a:rPr lang="en-US" sz="2200" b="1" dirty="0">
                <a:solidFill>
                  <a:srgbClr val="035128"/>
                </a:solidFill>
                <a:effectLst/>
                <a:ea typeface="Calibri" panose="020F0502020204030204" pitchFamily="34" charset="0"/>
              </a:rPr>
              <a:t>2022;7(3):100477</a:t>
            </a:r>
            <a:r>
              <a:rPr lang="en-US" sz="2200" b="1" dirty="0">
                <a:solidFill>
                  <a:srgbClr val="035128"/>
                </a:solidFill>
                <a:effectLst/>
              </a:rPr>
              <a:t> </a:t>
            </a:r>
            <a:endParaRPr lang="en-US" sz="2200" b="1" dirty="0">
              <a:solidFill>
                <a:srgbClr val="035128"/>
              </a:solidFill>
            </a:endParaRPr>
          </a:p>
        </p:txBody>
      </p:sp>
    </p:spTree>
    <p:extLst>
      <p:ext uri="{BB962C8B-B14F-4D97-AF65-F5344CB8AC3E}">
        <p14:creationId xmlns:p14="http://schemas.microsoft.com/office/powerpoint/2010/main" val="2172031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B4F2C-1958-0634-74C4-05E05B4B1D09}"/>
              </a:ext>
            </a:extLst>
          </p:cNvPr>
          <p:cNvSpPr>
            <a:spLocks noGrp="1"/>
          </p:cNvSpPr>
          <p:nvPr>
            <p:ph type="title"/>
          </p:nvPr>
        </p:nvSpPr>
        <p:spPr>
          <a:xfrm>
            <a:off x="912284" y="0"/>
            <a:ext cx="10358967" cy="1143000"/>
          </a:xfrm>
        </p:spPr>
        <p:txBody>
          <a:bodyPr/>
          <a:lstStyle/>
          <a:p>
            <a:pPr algn="l"/>
            <a:r>
              <a:rPr lang="en-US" dirty="0"/>
              <a:t>BEACON CRC Median Time to Definitive Deterioration: EORTC Global Health Status </a:t>
            </a:r>
          </a:p>
        </p:txBody>
      </p:sp>
      <p:sp>
        <p:nvSpPr>
          <p:cNvPr id="3" name="TextBox 2">
            <a:extLst>
              <a:ext uri="{FF2B5EF4-FFF2-40B4-BE49-F238E27FC236}">
                <a16:creationId xmlns:a16="http://schemas.microsoft.com/office/drawing/2014/main" id="{F5AE7377-810E-249C-D124-16588D9AF83D}"/>
              </a:ext>
            </a:extLst>
          </p:cNvPr>
          <p:cNvSpPr txBox="1"/>
          <p:nvPr/>
        </p:nvSpPr>
        <p:spPr>
          <a:xfrm>
            <a:off x="110746" y="6528452"/>
            <a:ext cx="3745577" cy="323165"/>
          </a:xfrm>
          <a:prstGeom prst="rect">
            <a:avLst/>
          </a:prstGeom>
          <a:noFill/>
        </p:spPr>
        <p:txBody>
          <a:bodyPr wrap="none" rtlCol="0">
            <a:spAutoFit/>
          </a:bodyPr>
          <a:lstStyle/>
          <a:p>
            <a:r>
              <a:rPr lang="en-US" sz="1500" dirty="0" err="1"/>
              <a:t>Kopetz</a:t>
            </a:r>
            <a:r>
              <a:rPr lang="en-US" sz="1500" dirty="0"/>
              <a:t> S et al. </a:t>
            </a:r>
            <a:r>
              <a:rPr lang="en-US" sz="1500" i="1" dirty="0">
                <a:effectLst/>
                <a:ea typeface="Calibri" panose="020F0502020204030204" pitchFamily="34" charset="0"/>
              </a:rPr>
              <a:t>ESMO Open </a:t>
            </a:r>
            <a:r>
              <a:rPr lang="en-US" sz="1500" dirty="0">
                <a:effectLst/>
                <a:ea typeface="Calibri" panose="020F0502020204030204" pitchFamily="34" charset="0"/>
              </a:rPr>
              <a:t>2022;7(3):100477</a:t>
            </a:r>
            <a:r>
              <a:rPr lang="en-US" sz="1500" dirty="0">
                <a:ea typeface="Calibri" panose="020F0502020204030204" pitchFamily="34" charset="0"/>
              </a:rPr>
              <a:t>.</a:t>
            </a:r>
            <a:endParaRPr lang="en-US" sz="1500" dirty="0"/>
          </a:p>
        </p:txBody>
      </p:sp>
      <p:pic>
        <p:nvPicPr>
          <p:cNvPr id="5" name="Picture 4" descr="Chart, line chart&#10;&#10;Description automatically generated">
            <a:extLst>
              <a:ext uri="{FF2B5EF4-FFF2-40B4-BE49-F238E27FC236}">
                <a16:creationId xmlns:a16="http://schemas.microsoft.com/office/drawing/2014/main" id="{A81FBDB4-F876-582D-744A-F870E33C71EC}"/>
              </a:ext>
            </a:extLst>
          </p:cNvPr>
          <p:cNvPicPr>
            <a:picLocks noChangeAspect="1"/>
          </p:cNvPicPr>
          <p:nvPr/>
        </p:nvPicPr>
        <p:blipFill>
          <a:blip r:embed="rId2"/>
          <a:stretch>
            <a:fillRect/>
          </a:stretch>
        </p:blipFill>
        <p:spPr>
          <a:xfrm>
            <a:off x="1154038" y="1041400"/>
            <a:ext cx="9875457" cy="5353536"/>
          </a:xfrm>
          <a:prstGeom prst="rect">
            <a:avLst/>
          </a:prstGeom>
        </p:spPr>
      </p:pic>
      <p:sp>
        <p:nvSpPr>
          <p:cNvPr id="6" name="Rectangle 5">
            <a:extLst>
              <a:ext uri="{FF2B5EF4-FFF2-40B4-BE49-F238E27FC236}">
                <a16:creationId xmlns:a16="http://schemas.microsoft.com/office/drawing/2014/main" id="{4AF7ACF6-21F3-BF23-6329-32C8D46B29BA}"/>
              </a:ext>
            </a:extLst>
          </p:cNvPr>
          <p:cNvSpPr/>
          <p:nvPr/>
        </p:nvSpPr>
        <p:spPr bwMode="auto">
          <a:xfrm>
            <a:off x="1154038" y="1143000"/>
            <a:ext cx="511476" cy="424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721070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B4F2C-1958-0634-74C4-05E05B4B1D09}"/>
              </a:ext>
            </a:extLst>
          </p:cNvPr>
          <p:cNvSpPr>
            <a:spLocks noGrp="1"/>
          </p:cNvSpPr>
          <p:nvPr>
            <p:ph type="title"/>
          </p:nvPr>
        </p:nvSpPr>
        <p:spPr>
          <a:xfrm>
            <a:off x="912284" y="0"/>
            <a:ext cx="10358967" cy="1143000"/>
          </a:xfrm>
        </p:spPr>
        <p:txBody>
          <a:bodyPr/>
          <a:lstStyle/>
          <a:p>
            <a:pPr algn="l"/>
            <a:r>
              <a:rPr lang="en-US" dirty="0"/>
              <a:t>BEACON CRC Median Time to Definitive Deterioration: FACT-C Functional Well-Being</a:t>
            </a:r>
          </a:p>
        </p:txBody>
      </p:sp>
      <p:pic>
        <p:nvPicPr>
          <p:cNvPr id="7" name="Picture 6" descr="Chart, line chart&#10;&#10;Description automatically generated">
            <a:extLst>
              <a:ext uri="{FF2B5EF4-FFF2-40B4-BE49-F238E27FC236}">
                <a16:creationId xmlns:a16="http://schemas.microsoft.com/office/drawing/2014/main" id="{4A58EE9C-E98A-7B41-47BD-59C2422601E8}"/>
              </a:ext>
            </a:extLst>
          </p:cNvPr>
          <p:cNvPicPr>
            <a:picLocks noChangeAspect="1"/>
          </p:cNvPicPr>
          <p:nvPr/>
        </p:nvPicPr>
        <p:blipFill>
          <a:blip r:embed="rId2"/>
          <a:stretch>
            <a:fillRect/>
          </a:stretch>
        </p:blipFill>
        <p:spPr>
          <a:xfrm>
            <a:off x="1223168" y="1037772"/>
            <a:ext cx="9737197" cy="5233614"/>
          </a:xfrm>
          <a:prstGeom prst="rect">
            <a:avLst/>
          </a:prstGeom>
        </p:spPr>
      </p:pic>
      <p:sp>
        <p:nvSpPr>
          <p:cNvPr id="6" name="Rectangle 5">
            <a:extLst>
              <a:ext uri="{FF2B5EF4-FFF2-40B4-BE49-F238E27FC236}">
                <a16:creationId xmlns:a16="http://schemas.microsoft.com/office/drawing/2014/main" id="{4AF7ACF6-21F3-BF23-6329-32C8D46B29BA}"/>
              </a:ext>
            </a:extLst>
          </p:cNvPr>
          <p:cNvSpPr/>
          <p:nvPr/>
        </p:nvSpPr>
        <p:spPr bwMode="auto">
          <a:xfrm>
            <a:off x="1223168" y="1153886"/>
            <a:ext cx="511476" cy="4245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TextBox 7">
            <a:extLst>
              <a:ext uri="{FF2B5EF4-FFF2-40B4-BE49-F238E27FC236}">
                <a16:creationId xmlns:a16="http://schemas.microsoft.com/office/drawing/2014/main" id="{C087893A-E02C-5C47-A872-4E035991D248}"/>
              </a:ext>
            </a:extLst>
          </p:cNvPr>
          <p:cNvSpPr txBox="1"/>
          <p:nvPr/>
        </p:nvSpPr>
        <p:spPr>
          <a:xfrm>
            <a:off x="110746" y="6528452"/>
            <a:ext cx="3745577" cy="323165"/>
          </a:xfrm>
          <a:prstGeom prst="rect">
            <a:avLst/>
          </a:prstGeom>
          <a:noFill/>
        </p:spPr>
        <p:txBody>
          <a:bodyPr wrap="none" rtlCol="0">
            <a:spAutoFit/>
          </a:bodyPr>
          <a:lstStyle/>
          <a:p>
            <a:r>
              <a:rPr lang="en-US" sz="1500" dirty="0" err="1"/>
              <a:t>Kopetz</a:t>
            </a:r>
            <a:r>
              <a:rPr lang="en-US" sz="1500" dirty="0"/>
              <a:t> S et al. </a:t>
            </a:r>
            <a:r>
              <a:rPr lang="en-US" sz="1500" i="1" dirty="0">
                <a:effectLst/>
                <a:ea typeface="Calibri" panose="020F0502020204030204" pitchFamily="34" charset="0"/>
              </a:rPr>
              <a:t>ESMO Open </a:t>
            </a:r>
            <a:r>
              <a:rPr lang="en-US" sz="1500" dirty="0">
                <a:effectLst/>
                <a:ea typeface="Calibri" panose="020F0502020204030204" pitchFamily="34" charset="0"/>
              </a:rPr>
              <a:t>2022;7(3):100477</a:t>
            </a:r>
            <a:r>
              <a:rPr lang="en-US" sz="1500" dirty="0">
                <a:ea typeface="Calibri" panose="020F0502020204030204" pitchFamily="34" charset="0"/>
              </a:rPr>
              <a:t>.</a:t>
            </a:r>
            <a:endParaRPr lang="en-US" sz="1500" dirty="0"/>
          </a:p>
        </p:txBody>
      </p:sp>
    </p:spTree>
    <p:extLst>
      <p:ext uri="{BB962C8B-B14F-4D97-AF65-F5344CB8AC3E}">
        <p14:creationId xmlns:p14="http://schemas.microsoft.com/office/powerpoint/2010/main" val="2798404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F93A0E38-D41C-5D2C-2382-F28A4E23816F}"/>
              </a:ext>
            </a:extLst>
          </p:cNvPr>
          <p:cNvPicPr>
            <a:picLocks noChangeAspect="1"/>
          </p:cNvPicPr>
          <p:nvPr/>
        </p:nvPicPr>
        <p:blipFill>
          <a:blip r:embed="rId2"/>
          <a:stretch>
            <a:fillRect/>
          </a:stretch>
        </p:blipFill>
        <p:spPr>
          <a:xfrm>
            <a:off x="415197" y="618661"/>
            <a:ext cx="10995866" cy="4179370"/>
          </a:xfrm>
          <a:prstGeom prst="rect">
            <a:avLst/>
          </a:prstGeom>
        </p:spPr>
      </p:pic>
      <p:sp>
        <p:nvSpPr>
          <p:cNvPr id="5" name="Rectangle 4">
            <a:extLst>
              <a:ext uri="{FF2B5EF4-FFF2-40B4-BE49-F238E27FC236}">
                <a16:creationId xmlns:a16="http://schemas.microsoft.com/office/drawing/2014/main" id="{F76F8FF4-7FE2-9F35-4DAA-4081DE56E0A0}"/>
              </a:ext>
            </a:extLst>
          </p:cNvPr>
          <p:cNvSpPr/>
          <p:nvPr/>
        </p:nvSpPr>
        <p:spPr bwMode="auto">
          <a:xfrm>
            <a:off x="9133726" y="770562"/>
            <a:ext cx="2260314" cy="7397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Rectangle 5">
            <a:extLst>
              <a:ext uri="{FF2B5EF4-FFF2-40B4-BE49-F238E27FC236}">
                <a16:creationId xmlns:a16="http://schemas.microsoft.com/office/drawing/2014/main" id="{47866C88-0B45-27F0-B98E-026D37571B40}"/>
              </a:ext>
            </a:extLst>
          </p:cNvPr>
          <p:cNvSpPr/>
          <p:nvPr/>
        </p:nvSpPr>
        <p:spPr bwMode="auto">
          <a:xfrm>
            <a:off x="415197" y="4664467"/>
            <a:ext cx="10995866" cy="6986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TextBox 6">
            <a:extLst>
              <a:ext uri="{FF2B5EF4-FFF2-40B4-BE49-F238E27FC236}">
                <a16:creationId xmlns:a16="http://schemas.microsoft.com/office/drawing/2014/main" id="{D5BE6AC0-AC47-0773-601C-9363CDCEEB0F}"/>
              </a:ext>
            </a:extLst>
          </p:cNvPr>
          <p:cNvSpPr txBox="1"/>
          <p:nvPr/>
        </p:nvSpPr>
        <p:spPr>
          <a:xfrm>
            <a:off x="3497583" y="4752178"/>
            <a:ext cx="7896457" cy="523220"/>
          </a:xfrm>
          <a:prstGeom prst="rect">
            <a:avLst/>
          </a:prstGeom>
          <a:noFill/>
        </p:spPr>
        <p:txBody>
          <a:bodyPr wrap="none" rtlCol="0">
            <a:spAutoFit/>
          </a:bodyPr>
          <a:lstStyle/>
          <a:p>
            <a:r>
              <a:rPr lang="en-US" sz="2800" b="1" i="1" dirty="0">
                <a:solidFill>
                  <a:srgbClr val="1372A5"/>
                </a:solidFill>
                <a:effectLst/>
                <a:ea typeface="Calibri" panose="020F0502020204030204" pitchFamily="34" charset="0"/>
              </a:rPr>
              <a:t>J Clin Oncol </a:t>
            </a:r>
            <a:r>
              <a:rPr lang="en-US" sz="2800" b="1" dirty="0">
                <a:solidFill>
                  <a:srgbClr val="1372A5"/>
                </a:solidFill>
                <a:effectLst/>
                <a:ea typeface="Calibri" panose="020F0502020204030204" pitchFamily="34" charset="0"/>
              </a:rPr>
              <a:t>2023;January 9;[Online ahead of print].</a:t>
            </a:r>
            <a:r>
              <a:rPr lang="en-US" sz="2800" b="1" dirty="0">
                <a:solidFill>
                  <a:srgbClr val="1372A5"/>
                </a:solidFill>
                <a:effectLst/>
              </a:rPr>
              <a:t> </a:t>
            </a:r>
            <a:endParaRPr lang="en-US" sz="2800" b="1" dirty="0">
              <a:solidFill>
                <a:srgbClr val="1372A5"/>
              </a:solidFill>
            </a:endParaRPr>
          </a:p>
        </p:txBody>
      </p:sp>
    </p:spTree>
    <p:extLst>
      <p:ext uri="{BB962C8B-B14F-4D97-AF65-F5344CB8AC3E}">
        <p14:creationId xmlns:p14="http://schemas.microsoft.com/office/powerpoint/2010/main" val="3463948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B9160-F146-8C9D-7333-1767790E18AD}"/>
              </a:ext>
            </a:extLst>
          </p:cNvPr>
          <p:cNvSpPr>
            <a:spLocks noGrp="1"/>
          </p:cNvSpPr>
          <p:nvPr>
            <p:ph type="title"/>
          </p:nvPr>
        </p:nvSpPr>
        <p:spPr/>
        <p:txBody>
          <a:bodyPr/>
          <a:lstStyle/>
          <a:p>
            <a:pPr algn="l"/>
            <a:r>
              <a:rPr lang="en-US" dirty="0"/>
              <a:t>Tumor Responses After Neoadjuvant Pembrolizumab</a:t>
            </a:r>
          </a:p>
        </p:txBody>
      </p:sp>
      <p:sp>
        <p:nvSpPr>
          <p:cNvPr id="4" name="TextBox 3">
            <a:extLst>
              <a:ext uri="{FF2B5EF4-FFF2-40B4-BE49-F238E27FC236}">
                <a16:creationId xmlns:a16="http://schemas.microsoft.com/office/drawing/2014/main" id="{853F31FD-C25E-629A-051E-F83AB6ABCBBA}"/>
              </a:ext>
            </a:extLst>
          </p:cNvPr>
          <p:cNvSpPr txBox="1"/>
          <p:nvPr/>
        </p:nvSpPr>
        <p:spPr>
          <a:xfrm>
            <a:off x="163104" y="6477098"/>
            <a:ext cx="539872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Ludford</a:t>
            </a:r>
            <a:r>
              <a:rPr kumimoji="0" lang="en-US" sz="1500" b="0" i="0" u="none" strike="noStrike" kern="1200" cap="none" spc="0" normalizeH="0" baseline="0" noProof="0" dirty="0">
                <a:ln>
                  <a:noFill/>
                </a:ln>
                <a:solidFill>
                  <a:srgbClr val="000000"/>
                </a:solidFill>
                <a:effectLst/>
                <a:uLnTx/>
                <a:uFillTx/>
                <a:latin typeface="Calibri"/>
                <a:ea typeface="+mn-ea"/>
                <a:cs typeface="+mn-cs"/>
              </a:rPr>
              <a:t> K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J Clin Oncol </a:t>
            </a:r>
            <a:r>
              <a:rPr kumimoji="0" lang="en-US" sz="1500" b="0" i="0" u="none" strike="noStrike" kern="1200" cap="none" spc="0" normalizeH="0" baseline="0" noProof="0">
                <a:ln>
                  <a:noFill/>
                </a:ln>
                <a:solidFill>
                  <a:srgbClr val="000000"/>
                </a:solidFill>
                <a:effectLst/>
                <a:uLnTx/>
                <a:uFillTx/>
                <a:latin typeface="Calibri"/>
                <a:ea typeface="+mn-ea"/>
                <a:cs typeface="+mn-cs"/>
              </a:rPr>
              <a:t>2023;January </a:t>
            </a:r>
            <a:r>
              <a:rPr kumimoji="0" lang="en-US" sz="1500" b="0" i="0" u="none" strike="noStrike" kern="1200" cap="none" spc="0" normalizeH="0" baseline="0" noProof="0" dirty="0">
                <a:ln>
                  <a:noFill/>
                </a:ln>
                <a:solidFill>
                  <a:srgbClr val="000000"/>
                </a:solidFill>
                <a:effectLst/>
                <a:uLnTx/>
                <a:uFillTx/>
                <a:latin typeface="Calibri"/>
                <a:ea typeface="+mn-ea"/>
                <a:cs typeface="+mn-cs"/>
              </a:rPr>
              <a:t>9;[Online ahead of print].</a:t>
            </a:r>
          </a:p>
        </p:txBody>
      </p:sp>
      <p:pic>
        <p:nvPicPr>
          <p:cNvPr id="7" name="Picture 6" descr="Chart, bar chart&#10;&#10;Description automatically generated">
            <a:extLst>
              <a:ext uri="{FF2B5EF4-FFF2-40B4-BE49-F238E27FC236}">
                <a16:creationId xmlns:a16="http://schemas.microsoft.com/office/drawing/2014/main" id="{81EC1848-A3ED-1B5B-F50B-3F16D8C9B79F}"/>
              </a:ext>
            </a:extLst>
          </p:cNvPr>
          <p:cNvPicPr>
            <a:picLocks noChangeAspect="1"/>
          </p:cNvPicPr>
          <p:nvPr/>
        </p:nvPicPr>
        <p:blipFill>
          <a:blip r:embed="rId2"/>
          <a:stretch>
            <a:fillRect/>
          </a:stretch>
        </p:blipFill>
        <p:spPr>
          <a:xfrm>
            <a:off x="639552" y="2088964"/>
            <a:ext cx="5456448" cy="3252097"/>
          </a:xfrm>
          <a:prstGeom prst="rect">
            <a:avLst/>
          </a:prstGeom>
        </p:spPr>
      </p:pic>
      <p:sp>
        <p:nvSpPr>
          <p:cNvPr id="8" name="TextBox 7">
            <a:extLst>
              <a:ext uri="{FF2B5EF4-FFF2-40B4-BE49-F238E27FC236}">
                <a16:creationId xmlns:a16="http://schemas.microsoft.com/office/drawing/2014/main" id="{9F46EE58-1873-E9D7-C621-4DD37D355B34}"/>
              </a:ext>
            </a:extLst>
          </p:cNvPr>
          <p:cNvSpPr txBox="1"/>
          <p:nvPr/>
        </p:nvSpPr>
        <p:spPr>
          <a:xfrm>
            <a:off x="347077" y="1582988"/>
            <a:ext cx="6041397" cy="400110"/>
          </a:xfrm>
          <a:prstGeom prst="rect">
            <a:avLst/>
          </a:prstGeom>
          <a:noFill/>
        </p:spPr>
        <p:txBody>
          <a:bodyPr wrap="none" rtlCol="0">
            <a:spAutoFit/>
          </a:bodyPr>
          <a:lstStyle/>
          <a:p>
            <a:r>
              <a:rPr lang="en-US" sz="2000" b="1" dirty="0"/>
              <a:t>Pathologic Response in Patients with Resection (n = 17)</a:t>
            </a:r>
          </a:p>
        </p:txBody>
      </p:sp>
      <p:sp>
        <p:nvSpPr>
          <p:cNvPr id="9" name="TextBox 8">
            <a:extLst>
              <a:ext uri="{FF2B5EF4-FFF2-40B4-BE49-F238E27FC236}">
                <a16:creationId xmlns:a16="http://schemas.microsoft.com/office/drawing/2014/main" id="{E58BFF3B-ED65-AAFC-6B72-BD927DDFA2ED}"/>
              </a:ext>
            </a:extLst>
          </p:cNvPr>
          <p:cNvSpPr txBox="1"/>
          <p:nvPr/>
        </p:nvSpPr>
        <p:spPr>
          <a:xfrm>
            <a:off x="7711440" y="1582988"/>
            <a:ext cx="3509487" cy="400110"/>
          </a:xfrm>
          <a:prstGeom prst="rect">
            <a:avLst/>
          </a:prstGeom>
          <a:noFill/>
        </p:spPr>
        <p:txBody>
          <a:bodyPr wrap="none" rtlCol="0">
            <a:spAutoFit/>
          </a:bodyPr>
          <a:lstStyle/>
          <a:p>
            <a:r>
              <a:rPr lang="en-US" sz="2000" b="1" dirty="0"/>
              <a:t>Radiographic Response (n = 33)</a:t>
            </a:r>
          </a:p>
        </p:txBody>
      </p:sp>
      <p:pic>
        <p:nvPicPr>
          <p:cNvPr id="11" name="Picture 10" descr="Chart, bar chart, histogram&#10;&#10;Description automatically generated">
            <a:extLst>
              <a:ext uri="{FF2B5EF4-FFF2-40B4-BE49-F238E27FC236}">
                <a16:creationId xmlns:a16="http://schemas.microsoft.com/office/drawing/2014/main" id="{B62C5C1C-B06F-E154-9162-00FB3066CEAC}"/>
              </a:ext>
            </a:extLst>
          </p:cNvPr>
          <p:cNvPicPr>
            <a:picLocks noChangeAspect="1"/>
          </p:cNvPicPr>
          <p:nvPr/>
        </p:nvPicPr>
        <p:blipFill>
          <a:blip r:embed="rId3"/>
          <a:stretch>
            <a:fillRect/>
          </a:stretch>
        </p:blipFill>
        <p:spPr>
          <a:xfrm>
            <a:off x="6842589" y="2088965"/>
            <a:ext cx="4617002" cy="3219479"/>
          </a:xfrm>
          <a:prstGeom prst="rect">
            <a:avLst/>
          </a:prstGeom>
        </p:spPr>
      </p:pic>
      <p:sp>
        <p:nvSpPr>
          <p:cNvPr id="12" name="Rectangle 11">
            <a:extLst>
              <a:ext uri="{FF2B5EF4-FFF2-40B4-BE49-F238E27FC236}">
                <a16:creationId xmlns:a16="http://schemas.microsoft.com/office/drawing/2014/main" id="{996D3145-B514-F623-0793-8DF26D653C98}"/>
              </a:ext>
            </a:extLst>
          </p:cNvPr>
          <p:cNvSpPr/>
          <p:nvPr/>
        </p:nvSpPr>
        <p:spPr bwMode="auto">
          <a:xfrm>
            <a:off x="6852863" y="2088965"/>
            <a:ext cx="236306" cy="27409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3" name="TextBox 12">
            <a:extLst>
              <a:ext uri="{FF2B5EF4-FFF2-40B4-BE49-F238E27FC236}">
                <a16:creationId xmlns:a16="http://schemas.microsoft.com/office/drawing/2014/main" id="{26A8D851-08FF-C2F4-0127-FD73AB9CAE3E}"/>
              </a:ext>
            </a:extLst>
          </p:cNvPr>
          <p:cNvSpPr txBox="1"/>
          <p:nvPr/>
        </p:nvSpPr>
        <p:spPr>
          <a:xfrm>
            <a:off x="4798031" y="4222678"/>
            <a:ext cx="1175322" cy="369332"/>
          </a:xfrm>
          <a:prstGeom prst="rect">
            <a:avLst/>
          </a:prstGeom>
          <a:noFill/>
        </p:spPr>
        <p:txBody>
          <a:bodyPr wrap="none" rtlCol="0">
            <a:spAutoFit/>
          </a:bodyPr>
          <a:lstStyle/>
          <a:p>
            <a:r>
              <a:rPr lang="en-US" dirty="0" err="1"/>
              <a:t>pCR</a:t>
            </a:r>
            <a:r>
              <a:rPr lang="en-US" dirty="0"/>
              <a:t> = 65%</a:t>
            </a:r>
          </a:p>
        </p:txBody>
      </p:sp>
      <p:sp>
        <p:nvSpPr>
          <p:cNvPr id="14" name="TextBox 13">
            <a:extLst>
              <a:ext uri="{FF2B5EF4-FFF2-40B4-BE49-F238E27FC236}">
                <a16:creationId xmlns:a16="http://schemas.microsoft.com/office/drawing/2014/main" id="{879A5323-24E8-9422-0AA6-B6E33C768024}"/>
              </a:ext>
            </a:extLst>
          </p:cNvPr>
          <p:cNvSpPr txBox="1"/>
          <p:nvPr/>
        </p:nvSpPr>
        <p:spPr>
          <a:xfrm>
            <a:off x="9686818" y="2246289"/>
            <a:ext cx="1207382" cy="369332"/>
          </a:xfrm>
          <a:prstGeom prst="rect">
            <a:avLst/>
          </a:prstGeom>
          <a:noFill/>
        </p:spPr>
        <p:txBody>
          <a:bodyPr wrap="none" rtlCol="0">
            <a:spAutoFit/>
          </a:bodyPr>
          <a:lstStyle/>
          <a:p>
            <a:r>
              <a:rPr lang="en-US" dirty="0"/>
              <a:t>ORR = 82%</a:t>
            </a:r>
          </a:p>
        </p:txBody>
      </p:sp>
      <p:sp>
        <p:nvSpPr>
          <p:cNvPr id="15" name="TextBox 14">
            <a:extLst>
              <a:ext uri="{FF2B5EF4-FFF2-40B4-BE49-F238E27FC236}">
                <a16:creationId xmlns:a16="http://schemas.microsoft.com/office/drawing/2014/main" id="{952AD08A-9CB8-0487-DE47-67E3E7A2A231}"/>
              </a:ext>
            </a:extLst>
          </p:cNvPr>
          <p:cNvSpPr txBox="1"/>
          <p:nvPr/>
        </p:nvSpPr>
        <p:spPr>
          <a:xfrm>
            <a:off x="1175725" y="5724413"/>
            <a:ext cx="8419934" cy="369332"/>
          </a:xfrm>
          <a:prstGeom prst="rect">
            <a:avLst/>
          </a:prstGeom>
          <a:noFill/>
        </p:spPr>
        <p:txBody>
          <a:bodyPr wrap="none" rtlCol="0">
            <a:spAutoFit/>
          </a:bodyPr>
          <a:lstStyle/>
          <a:p>
            <a:r>
              <a:rPr lang="en-US" dirty="0"/>
              <a:t>Endoscopic complete response was seen in 12/19 patients (63%) evaluable for response.</a:t>
            </a:r>
          </a:p>
        </p:txBody>
      </p:sp>
    </p:spTree>
    <p:extLst>
      <p:ext uri="{BB962C8B-B14F-4D97-AF65-F5344CB8AC3E}">
        <p14:creationId xmlns:p14="http://schemas.microsoft.com/office/powerpoint/2010/main" val="299519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E4B5-0DC7-40D0-F283-CC33A3E446C9}"/>
              </a:ext>
            </a:extLst>
          </p:cNvPr>
          <p:cNvSpPr txBox="1">
            <a:spLocks/>
          </p:cNvSpPr>
          <p:nvPr/>
        </p:nvSpPr>
        <p:spPr>
          <a:xfrm>
            <a:off x="203956" y="171451"/>
            <a:ext cx="11632366" cy="832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70C0"/>
                </a:solidFill>
                <a:latin typeface="Arial" panose="020B0604020202020204" pitchFamily="34" charset="0"/>
                <a:cs typeface="Arial" panose="020B0604020202020204" pitchFamily="34" charset="0"/>
              </a:rPr>
              <a:t>PD-1 Blockade in </a:t>
            </a:r>
            <a:r>
              <a:rPr lang="en-US" sz="4000" b="1" dirty="0" err="1">
                <a:solidFill>
                  <a:srgbClr val="0070C0"/>
                </a:solidFill>
                <a:latin typeface="Arial" panose="020B0604020202020204" pitchFamily="34" charset="0"/>
                <a:cs typeface="Arial" panose="020B0604020202020204" pitchFamily="34" charset="0"/>
              </a:rPr>
              <a:t>dMMR</a:t>
            </a:r>
            <a:r>
              <a:rPr lang="en-US" sz="4000" b="1" dirty="0">
                <a:solidFill>
                  <a:srgbClr val="0070C0"/>
                </a:solidFill>
                <a:latin typeface="Arial" panose="020B0604020202020204" pitchFamily="34" charset="0"/>
                <a:cs typeface="Arial" panose="020B0604020202020204" pitchFamily="34" charset="0"/>
              </a:rPr>
              <a:t>/MSI-H rectal cancer</a:t>
            </a:r>
          </a:p>
        </p:txBody>
      </p:sp>
      <p:sp>
        <p:nvSpPr>
          <p:cNvPr id="8" name="TextBox 7">
            <a:extLst>
              <a:ext uri="{FF2B5EF4-FFF2-40B4-BE49-F238E27FC236}">
                <a16:creationId xmlns:a16="http://schemas.microsoft.com/office/drawing/2014/main" id="{DC88D3D9-A336-07A3-0C6A-37EA9B09B4AC}"/>
              </a:ext>
            </a:extLst>
          </p:cNvPr>
          <p:cNvSpPr txBox="1"/>
          <p:nvPr/>
        </p:nvSpPr>
        <p:spPr>
          <a:xfrm>
            <a:off x="9483628" y="6359713"/>
            <a:ext cx="2961141" cy="369332"/>
          </a:xfrm>
          <a:prstGeom prst="rect">
            <a:avLst/>
          </a:prstGeom>
          <a:noFill/>
        </p:spPr>
        <p:txBody>
          <a:bodyPr wrap="square" rtlCol="0">
            <a:spAutoFit/>
          </a:bodyPr>
          <a:lstStyle/>
          <a:p>
            <a:pPr defTabSz="914400"/>
            <a:r>
              <a:rPr lang="en-US" dirty="0" err="1">
                <a:solidFill>
                  <a:prstClr val="black"/>
                </a:solidFill>
                <a:latin typeface="Arial" panose="020B0604020202020204" pitchFamily="34" charset="0"/>
                <a:cs typeface="Arial" panose="020B0604020202020204" pitchFamily="34" charset="0"/>
              </a:rPr>
              <a:t>Cercek</a:t>
            </a:r>
            <a:r>
              <a:rPr lang="en-US" dirty="0">
                <a:solidFill>
                  <a:prstClr val="black"/>
                </a:solidFill>
                <a:latin typeface="Arial" panose="020B0604020202020204" pitchFamily="34" charset="0"/>
                <a:cs typeface="Arial" panose="020B0604020202020204" pitchFamily="34" charset="0"/>
              </a:rPr>
              <a:t>, NEJM 2022</a:t>
            </a:r>
          </a:p>
        </p:txBody>
      </p:sp>
      <p:pic>
        <p:nvPicPr>
          <p:cNvPr id="4" name="Picture 3">
            <a:extLst>
              <a:ext uri="{FF2B5EF4-FFF2-40B4-BE49-F238E27FC236}">
                <a16:creationId xmlns:a16="http://schemas.microsoft.com/office/drawing/2014/main" id="{35135840-AE18-037F-7496-60AD8152ECC7}"/>
              </a:ext>
            </a:extLst>
          </p:cNvPr>
          <p:cNvPicPr>
            <a:picLocks noChangeAspect="1"/>
          </p:cNvPicPr>
          <p:nvPr/>
        </p:nvPicPr>
        <p:blipFill rotWithShape="1">
          <a:blip r:embed="rId2"/>
          <a:srcRect l="5799" t="19013" r="55883" b="11605"/>
          <a:stretch/>
        </p:blipFill>
        <p:spPr>
          <a:xfrm>
            <a:off x="558799" y="855250"/>
            <a:ext cx="5037668" cy="5873795"/>
          </a:xfrm>
          <a:prstGeom prst="rect">
            <a:avLst/>
          </a:prstGeom>
        </p:spPr>
      </p:pic>
      <p:pic>
        <p:nvPicPr>
          <p:cNvPr id="11" name="Picture 10">
            <a:extLst>
              <a:ext uri="{FF2B5EF4-FFF2-40B4-BE49-F238E27FC236}">
                <a16:creationId xmlns:a16="http://schemas.microsoft.com/office/drawing/2014/main" id="{D54FB4CE-3FCD-2281-1F3D-376D2378F921}"/>
              </a:ext>
            </a:extLst>
          </p:cNvPr>
          <p:cNvPicPr>
            <a:picLocks noChangeAspect="1"/>
          </p:cNvPicPr>
          <p:nvPr/>
        </p:nvPicPr>
        <p:blipFill rotWithShape="1">
          <a:blip r:embed="rId3"/>
          <a:srcRect l="20426" t="23086" r="29569" b="14444"/>
          <a:stretch/>
        </p:blipFill>
        <p:spPr>
          <a:xfrm>
            <a:off x="5645951" y="1004342"/>
            <a:ext cx="6213581" cy="4998525"/>
          </a:xfrm>
          <a:prstGeom prst="rect">
            <a:avLst/>
          </a:prstGeom>
        </p:spPr>
      </p:pic>
    </p:spTree>
    <p:extLst>
      <p:ext uri="{BB962C8B-B14F-4D97-AF65-F5344CB8AC3E}">
        <p14:creationId xmlns:p14="http://schemas.microsoft.com/office/powerpoint/2010/main" val="3252405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0F18123-11BC-C586-9880-56681EB9C3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619" y="526368"/>
            <a:ext cx="10298762" cy="5805264"/>
          </a:xfrm>
          <a:prstGeom prst="rect">
            <a:avLst/>
          </a:prstGeom>
        </p:spPr>
      </p:pic>
    </p:spTree>
    <p:extLst>
      <p:ext uri="{BB962C8B-B14F-4D97-AF65-F5344CB8AC3E}">
        <p14:creationId xmlns:p14="http://schemas.microsoft.com/office/powerpoint/2010/main" val="4278891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F53226-B6F1-50A6-A902-750119FC2E1B}"/>
              </a:ext>
            </a:extLst>
          </p:cNvPr>
          <p:cNvPicPr>
            <a:picLocks noChangeAspect="1"/>
          </p:cNvPicPr>
          <p:nvPr/>
        </p:nvPicPr>
        <p:blipFill rotWithShape="1">
          <a:blip r:embed="rId2">
            <a:extLst>
              <a:ext uri="{28A0092B-C50C-407E-A947-70E740481C1C}">
                <a14:useLocalDpi xmlns:a14="http://schemas.microsoft.com/office/drawing/2010/main" val="0"/>
              </a:ext>
            </a:extLst>
          </a:blip>
          <a:srcRect r="2439"/>
          <a:stretch/>
        </p:blipFill>
        <p:spPr>
          <a:xfrm>
            <a:off x="522514" y="304801"/>
            <a:ext cx="10707216" cy="5919210"/>
          </a:xfrm>
          <a:prstGeom prst="rect">
            <a:avLst/>
          </a:prstGeom>
        </p:spPr>
      </p:pic>
      <p:sp>
        <p:nvSpPr>
          <p:cNvPr id="4" name="TextBox 3">
            <a:extLst>
              <a:ext uri="{FF2B5EF4-FFF2-40B4-BE49-F238E27FC236}">
                <a16:creationId xmlns:a16="http://schemas.microsoft.com/office/drawing/2014/main" id="{F93A3A30-1180-C825-6D07-0E5FEA3D7250}"/>
              </a:ext>
            </a:extLst>
          </p:cNvPr>
          <p:cNvSpPr txBox="1"/>
          <p:nvPr/>
        </p:nvSpPr>
        <p:spPr>
          <a:xfrm>
            <a:off x="0" y="6534835"/>
            <a:ext cx="371223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Strickler JH et al. ESMO 2022;Abstract LBA27.</a:t>
            </a:r>
          </a:p>
        </p:txBody>
      </p:sp>
    </p:spTree>
    <p:extLst>
      <p:ext uri="{BB962C8B-B14F-4D97-AF65-F5344CB8AC3E}">
        <p14:creationId xmlns:p14="http://schemas.microsoft.com/office/powerpoint/2010/main" val="2971572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11B7EB-DDF8-D26D-73D5-E025A35EAF49}"/>
              </a:ext>
            </a:extLst>
          </p:cNvPr>
          <p:cNvSpPr txBox="1"/>
          <p:nvPr/>
        </p:nvSpPr>
        <p:spPr>
          <a:xfrm>
            <a:off x="0" y="6534835"/>
            <a:ext cx="371223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Strickler JH et al. ESMO 2022;Abstract LBA27.</a:t>
            </a:r>
          </a:p>
        </p:txBody>
      </p:sp>
      <p:pic>
        <p:nvPicPr>
          <p:cNvPr id="4" name="Picture 3">
            <a:extLst>
              <a:ext uri="{FF2B5EF4-FFF2-40B4-BE49-F238E27FC236}">
                <a16:creationId xmlns:a16="http://schemas.microsoft.com/office/drawing/2014/main" id="{FBBE0BE2-98BA-8885-0494-8DA982444792}"/>
              </a:ext>
            </a:extLst>
          </p:cNvPr>
          <p:cNvPicPr>
            <a:picLocks noChangeAspect="1"/>
          </p:cNvPicPr>
          <p:nvPr/>
        </p:nvPicPr>
        <p:blipFill rotWithShape="1">
          <a:blip r:embed="rId2">
            <a:extLst>
              <a:ext uri="{28A0092B-C50C-407E-A947-70E740481C1C}">
                <a14:useLocalDpi xmlns:a14="http://schemas.microsoft.com/office/drawing/2010/main" val="0"/>
              </a:ext>
            </a:extLst>
          </a:blip>
          <a:srcRect r="2833"/>
          <a:stretch/>
        </p:blipFill>
        <p:spPr>
          <a:xfrm>
            <a:off x="246743" y="423123"/>
            <a:ext cx="10853360" cy="6011754"/>
          </a:xfrm>
          <a:prstGeom prst="rect">
            <a:avLst/>
          </a:prstGeom>
        </p:spPr>
      </p:pic>
    </p:spTree>
    <p:extLst>
      <p:ext uri="{BB962C8B-B14F-4D97-AF65-F5344CB8AC3E}">
        <p14:creationId xmlns:p14="http://schemas.microsoft.com/office/powerpoint/2010/main" val="2116195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E4B5-0DC7-40D0-F283-CC33A3E446C9}"/>
              </a:ext>
            </a:extLst>
          </p:cNvPr>
          <p:cNvSpPr txBox="1">
            <a:spLocks/>
          </p:cNvSpPr>
          <p:nvPr/>
        </p:nvSpPr>
        <p:spPr>
          <a:xfrm>
            <a:off x="203956" y="171451"/>
            <a:ext cx="11632366" cy="832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70C0"/>
                </a:solidFill>
                <a:latin typeface="Arial" panose="020B0604020202020204" pitchFamily="34" charset="0"/>
                <a:cs typeface="Arial" panose="020B0604020202020204" pitchFamily="34" charset="0"/>
              </a:rPr>
              <a:t>PD-1 Blockade in </a:t>
            </a:r>
            <a:r>
              <a:rPr lang="en-US" sz="4000" b="1" dirty="0" err="1">
                <a:solidFill>
                  <a:srgbClr val="0070C0"/>
                </a:solidFill>
                <a:latin typeface="Arial" panose="020B0604020202020204" pitchFamily="34" charset="0"/>
                <a:cs typeface="Arial" panose="020B0604020202020204" pitchFamily="34" charset="0"/>
              </a:rPr>
              <a:t>dMMR</a:t>
            </a:r>
            <a:r>
              <a:rPr lang="en-US" sz="4000" b="1" dirty="0">
                <a:solidFill>
                  <a:srgbClr val="0070C0"/>
                </a:solidFill>
                <a:latin typeface="Arial" panose="020B0604020202020204" pitchFamily="34" charset="0"/>
                <a:cs typeface="Arial" panose="020B0604020202020204" pitchFamily="34" charset="0"/>
              </a:rPr>
              <a:t>/MSI-H rectal cancer</a:t>
            </a:r>
          </a:p>
        </p:txBody>
      </p:sp>
      <p:sp>
        <p:nvSpPr>
          <p:cNvPr id="8" name="TextBox 7">
            <a:extLst>
              <a:ext uri="{FF2B5EF4-FFF2-40B4-BE49-F238E27FC236}">
                <a16:creationId xmlns:a16="http://schemas.microsoft.com/office/drawing/2014/main" id="{DC88D3D9-A336-07A3-0C6A-37EA9B09B4AC}"/>
              </a:ext>
            </a:extLst>
          </p:cNvPr>
          <p:cNvSpPr txBox="1"/>
          <p:nvPr/>
        </p:nvSpPr>
        <p:spPr>
          <a:xfrm>
            <a:off x="9483628" y="6359713"/>
            <a:ext cx="2961141" cy="369332"/>
          </a:xfrm>
          <a:prstGeom prst="rect">
            <a:avLst/>
          </a:prstGeom>
          <a:noFill/>
        </p:spPr>
        <p:txBody>
          <a:bodyPr wrap="square" rtlCol="0">
            <a:spAutoFit/>
          </a:bodyPr>
          <a:lstStyle/>
          <a:p>
            <a:pPr defTabSz="914400"/>
            <a:r>
              <a:rPr lang="en-US" dirty="0" err="1">
                <a:solidFill>
                  <a:prstClr val="black"/>
                </a:solidFill>
                <a:latin typeface="Arial" panose="020B0604020202020204" pitchFamily="34" charset="0"/>
                <a:cs typeface="Arial" panose="020B0604020202020204" pitchFamily="34" charset="0"/>
              </a:rPr>
              <a:t>Cercek</a:t>
            </a:r>
            <a:r>
              <a:rPr lang="en-US" dirty="0">
                <a:solidFill>
                  <a:prstClr val="black"/>
                </a:solidFill>
                <a:latin typeface="Arial" panose="020B0604020202020204" pitchFamily="34" charset="0"/>
                <a:cs typeface="Arial" panose="020B0604020202020204" pitchFamily="34" charset="0"/>
              </a:rPr>
              <a:t>, NEJM 2022</a:t>
            </a:r>
          </a:p>
        </p:txBody>
      </p:sp>
      <p:pic>
        <p:nvPicPr>
          <p:cNvPr id="5" name="Picture 4">
            <a:extLst>
              <a:ext uri="{FF2B5EF4-FFF2-40B4-BE49-F238E27FC236}">
                <a16:creationId xmlns:a16="http://schemas.microsoft.com/office/drawing/2014/main" id="{17C5F3FA-9113-0CA5-3A69-388644685773}"/>
              </a:ext>
            </a:extLst>
          </p:cNvPr>
          <p:cNvPicPr>
            <a:picLocks noChangeAspect="1"/>
          </p:cNvPicPr>
          <p:nvPr/>
        </p:nvPicPr>
        <p:blipFill rotWithShape="1">
          <a:blip r:embed="rId3"/>
          <a:srcRect l="40392" t="24921" r="28311" b="30924"/>
          <a:stretch/>
        </p:blipFill>
        <p:spPr>
          <a:xfrm>
            <a:off x="187264" y="1278466"/>
            <a:ext cx="5434603" cy="4937313"/>
          </a:xfrm>
          <a:prstGeom prst="rect">
            <a:avLst/>
          </a:prstGeom>
        </p:spPr>
      </p:pic>
      <p:sp>
        <p:nvSpPr>
          <p:cNvPr id="6" name="Content Placeholder 2">
            <a:extLst>
              <a:ext uri="{FF2B5EF4-FFF2-40B4-BE49-F238E27FC236}">
                <a16:creationId xmlns:a16="http://schemas.microsoft.com/office/drawing/2014/main" id="{B50E18CF-D293-0A0D-8A00-E75BB2DC4583}"/>
              </a:ext>
            </a:extLst>
          </p:cNvPr>
          <p:cNvSpPr>
            <a:spLocks noGrp="1"/>
          </p:cNvSpPr>
          <p:nvPr>
            <p:ph idx="1"/>
          </p:nvPr>
        </p:nvSpPr>
        <p:spPr>
          <a:xfrm>
            <a:off x="1358101" y="2256151"/>
            <a:ext cx="3544099" cy="1062783"/>
          </a:xfrm>
        </p:spPr>
        <p:txBody>
          <a:bodyPr>
            <a:normAutofit fontScale="92500" lnSpcReduction="10000"/>
          </a:bodyPr>
          <a:lstStyle/>
          <a:p>
            <a:pPr marL="0" indent="0">
              <a:buNone/>
            </a:pPr>
            <a:r>
              <a:rPr lang="en-US" sz="2000" dirty="0">
                <a:latin typeface="Arial" panose="020B0604020202020204" pitchFamily="34" charset="0"/>
                <a:cs typeface="Arial" panose="020B0604020202020204" pitchFamily="34" charset="0"/>
              </a:rPr>
              <a:t>Biopsy Specimens of the Rectum before and after PD-1 Blockade and Viable Tumor Cell Content.</a:t>
            </a:r>
          </a:p>
        </p:txBody>
      </p:sp>
      <p:pic>
        <p:nvPicPr>
          <p:cNvPr id="12" name="Picture 11">
            <a:extLst>
              <a:ext uri="{FF2B5EF4-FFF2-40B4-BE49-F238E27FC236}">
                <a16:creationId xmlns:a16="http://schemas.microsoft.com/office/drawing/2014/main" id="{9EFFF91B-D466-19B4-A85F-6DB9044811EB}"/>
              </a:ext>
            </a:extLst>
          </p:cNvPr>
          <p:cNvPicPr>
            <a:picLocks noChangeAspect="1"/>
          </p:cNvPicPr>
          <p:nvPr/>
        </p:nvPicPr>
        <p:blipFill rotWithShape="1">
          <a:blip r:embed="rId4"/>
          <a:srcRect l="47546" t="28890" r="24650" b="7265"/>
          <a:stretch/>
        </p:blipFill>
        <p:spPr>
          <a:xfrm>
            <a:off x="5795335" y="1004342"/>
            <a:ext cx="3614213" cy="5344183"/>
          </a:xfrm>
          <a:prstGeom prst="rect">
            <a:avLst/>
          </a:prstGeom>
        </p:spPr>
      </p:pic>
      <p:sp>
        <p:nvSpPr>
          <p:cNvPr id="13" name="Content Placeholder 2">
            <a:extLst>
              <a:ext uri="{FF2B5EF4-FFF2-40B4-BE49-F238E27FC236}">
                <a16:creationId xmlns:a16="http://schemas.microsoft.com/office/drawing/2014/main" id="{ADC8D5E3-DE8F-29AB-29CC-52742E7AC891}"/>
              </a:ext>
            </a:extLst>
          </p:cNvPr>
          <p:cNvSpPr txBox="1">
            <a:spLocks/>
          </p:cNvSpPr>
          <p:nvPr/>
        </p:nvSpPr>
        <p:spPr>
          <a:xfrm>
            <a:off x="9753423" y="3145041"/>
            <a:ext cx="2160951" cy="106278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Increased T-cells (CD8) and B cells after treatment.</a:t>
            </a:r>
          </a:p>
        </p:txBody>
      </p:sp>
      <p:sp>
        <p:nvSpPr>
          <p:cNvPr id="3" name="Rectangle 2">
            <a:extLst>
              <a:ext uri="{FF2B5EF4-FFF2-40B4-BE49-F238E27FC236}">
                <a16:creationId xmlns:a16="http://schemas.microsoft.com/office/drawing/2014/main" id="{9F60860E-A7E6-084C-829D-179DB73D0C3E}"/>
              </a:ext>
            </a:extLst>
          </p:cNvPr>
          <p:cNvSpPr/>
          <p:nvPr/>
        </p:nvSpPr>
        <p:spPr>
          <a:xfrm>
            <a:off x="0" y="1158240"/>
            <a:ext cx="438912" cy="451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9846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E4B5-0DC7-40D0-F283-CC33A3E446C9}"/>
              </a:ext>
            </a:extLst>
          </p:cNvPr>
          <p:cNvSpPr txBox="1">
            <a:spLocks/>
          </p:cNvSpPr>
          <p:nvPr/>
        </p:nvSpPr>
        <p:spPr>
          <a:xfrm>
            <a:off x="203956" y="171451"/>
            <a:ext cx="11632366" cy="832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70C0"/>
                </a:solidFill>
                <a:latin typeface="Arial" panose="020B0604020202020204" pitchFamily="34" charset="0"/>
                <a:cs typeface="Arial" panose="020B0604020202020204" pitchFamily="34" charset="0"/>
              </a:rPr>
              <a:t>Dual Blockade in </a:t>
            </a:r>
            <a:r>
              <a:rPr lang="en-US" sz="4000" b="1" dirty="0" err="1">
                <a:solidFill>
                  <a:srgbClr val="0070C0"/>
                </a:solidFill>
                <a:latin typeface="Arial" panose="020B0604020202020204" pitchFamily="34" charset="0"/>
                <a:cs typeface="Arial" panose="020B0604020202020204" pitchFamily="34" charset="0"/>
              </a:rPr>
              <a:t>dMMR</a:t>
            </a:r>
            <a:r>
              <a:rPr lang="en-US" sz="4000" b="1" dirty="0">
                <a:solidFill>
                  <a:srgbClr val="0070C0"/>
                </a:solidFill>
                <a:latin typeface="Arial" panose="020B0604020202020204" pitchFamily="34" charset="0"/>
                <a:cs typeface="Arial" panose="020B0604020202020204" pitchFamily="34" charset="0"/>
              </a:rPr>
              <a:t>/MSI-H rectal cancer</a:t>
            </a:r>
          </a:p>
        </p:txBody>
      </p:sp>
      <p:sp>
        <p:nvSpPr>
          <p:cNvPr id="8" name="TextBox 7">
            <a:extLst>
              <a:ext uri="{FF2B5EF4-FFF2-40B4-BE49-F238E27FC236}">
                <a16:creationId xmlns:a16="http://schemas.microsoft.com/office/drawing/2014/main" id="{DC88D3D9-A336-07A3-0C6A-37EA9B09B4AC}"/>
              </a:ext>
            </a:extLst>
          </p:cNvPr>
          <p:cNvSpPr txBox="1"/>
          <p:nvPr/>
        </p:nvSpPr>
        <p:spPr>
          <a:xfrm>
            <a:off x="9483628" y="6359713"/>
            <a:ext cx="2961141" cy="369332"/>
          </a:xfrm>
          <a:prstGeom prst="rect">
            <a:avLst/>
          </a:prstGeom>
          <a:noFill/>
        </p:spPr>
        <p:txBody>
          <a:bodyPr wrap="square" rtlCol="0">
            <a:spAutoFit/>
          </a:bodyPr>
          <a:lstStyle/>
          <a:p>
            <a:pPr defTabSz="914400"/>
            <a:r>
              <a:rPr lang="en-US" dirty="0">
                <a:solidFill>
                  <a:prstClr val="black"/>
                </a:solidFill>
                <a:latin typeface="Arial" panose="020B0604020202020204" pitchFamily="34" charset="0"/>
                <a:cs typeface="Arial" panose="020B0604020202020204" pitchFamily="34" charset="0"/>
              </a:rPr>
              <a:t>Chalabi, ESMO 2022</a:t>
            </a:r>
          </a:p>
        </p:txBody>
      </p:sp>
      <p:pic>
        <p:nvPicPr>
          <p:cNvPr id="4" name="Picture 3">
            <a:extLst>
              <a:ext uri="{FF2B5EF4-FFF2-40B4-BE49-F238E27FC236}">
                <a16:creationId xmlns:a16="http://schemas.microsoft.com/office/drawing/2014/main" id="{3CEE3185-73EC-3289-045D-65856F724441}"/>
              </a:ext>
            </a:extLst>
          </p:cNvPr>
          <p:cNvPicPr>
            <a:picLocks noChangeAspect="1"/>
          </p:cNvPicPr>
          <p:nvPr/>
        </p:nvPicPr>
        <p:blipFill rotWithShape="1">
          <a:blip r:embed="rId3"/>
          <a:srcRect l="9512" t="26543" r="14642" b="27284"/>
          <a:stretch/>
        </p:blipFill>
        <p:spPr>
          <a:xfrm>
            <a:off x="736602" y="1058333"/>
            <a:ext cx="10306694" cy="4741334"/>
          </a:xfrm>
          <a:prstGeom prst="rect">
            <a:avLst/>
          </a:prstGeom>
        </p:spPr>
      </p:pic>
      <p:sp>
        <p:nvSpPr>
          <p:cNvPr id="14" name="TextBox 13">
            <a:extLst>
              <a:ext uri="{FF2B5EF4-FFF2-40B4-BE49-F238E27FC236}">
                <a16:creationId xmlns:a16="http://schemas.microsoft.com/office/drawing/2014/main" id="{23B7344D-9609-A083-46C4-0333CD2EE4D6}"/>
              </a:ext>
            </a:extLst>
          </p:cNvPr>
          <p:cNvSpPr txBox="1"/>
          <p:nvPr/>
        </p:nvSpPr>
        <p:spPr>
          <a:xfrm>
            <a:off x="287866" y="5763219"/>
            <a:ext cx="9482667" cy="923330"/>
          </a:xfrm>
          <a:prstGeom prst="rect">
            <a:avLst/>
          </a:prstGeom>
          <a:noFill/>
        </p:spPr>
        <p:txBody>
          <a:bodyPr wrap="square">
            <a:spAutoFit/>
          </a:bodyPr>
          <a:lstStyle/>
          <a:p>
            <a:r>
              <a:rPr lang="en-US" dirty="0">
                <a:solidFill>
                  <a:srgbClr val="0070C0"/>
                </a:solidFill>
              </a:rPr>
              <a:t>Primary Objectives- </a:t>
            </a:r>
            <a:r>
              <a:rPr lang="en-US" dirty="0"/>
              <a:t>Safety and feasibility-3-year disease-free survival (DFS)</a:t>
            </a:r>
          </a:p>
          <a:p>
            <a:r>
              <a:rPr lang="en-US" dirty="0">
                <a:solidFill>
                  <a:srgbClr val="0070C0"/>
                </a:solidFill>
              </a:rPr>
              <a:t>Secondary Objectives- </a:t>
            </a:r>
            <a:r>
              <a:rPr lang="en-US" dirty="0"/>
              <a:t>Major and complete pathologic response rate in post-treatment surgical specimen-Circulating tumor DNA dynamics</a:t>
            </a:r>
          </a:p>
        </p:txBody>
      </p:sp>
    </p:spTree>
    <p:extLst>
      <p:ext uri="{BB962C8B-B14F-4D97-AF65-F5344CB8AC3E}">
        <p14:creationId xmlns:p14="http://schemas.microsoft.com/office/powerpoint/2010/main" val="2642918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C88D3D9-A336-07A3-0C6A-37EA9B09B4AC}"/>
              </a:ext>
            </a:extLst>
          </p:cNvPr>
          <p:cNvSpPr txBox="1"/>
          <p:nvPr/>
        </p:nvSpPr>
        <p:spPr>
          <a:xfrm>
            <a:off x="9483628" y="6359713"/>
            <a:ext cx="2961141" cy="369332"/>
          </a:xfrm>
          <a:prstGeom prst="rect">
            <a:avLst/>
          </a:prstGeom>
          <a:noFill/>
        </p:spPr>
        <p:txBody>
          <a:bodyPr wrap="square" rtlCol="0">
            <a:spAutoFit/>
          </a:bodyPr>
          <a:lstStyle/>
          <a:p>
            <a:pPr defTabSz="914400"/>
            <a:r>
              <a:rPr lang="en-US" dirty="0">
                <a:solidFill>
                  <a:prstClr val="black"/>
                </a:solidFill>
                <a:latin typeface="Arial" panose="020B0604020202020204" pitchFamily="34" charset="0"/>
                <a:cs typeface="Arial" panose="020B0604020202020204" pitchFamily="34" charset="0"/>
              </a:rPr>
              <a:t>Chalabi, ESMO 2022</a:t>
            </a:r>
          </a:p>
        </p:txBody>
      </p:sp>
      <p:sp>
        <p:nvSpPr>
          <p:cNvPr id="16" name="TextBox 15">
            <a:extLst>
              <a:ext uri="{FF2B5EF4-FFF2-40B4-BE49-F238E27FC236}">
                <a16:creationId xmlns:a16="http://schemas.microsoft.com/office/drawing/2014/main" id="{DDA47F66-1310-C370-53A1-4D87C72165E5}"/>
              </a:ext>
            </a:extLst>
          </p:cNvPr>
          <p:cNvSpPr txBox="1"/>
          <p:nvPr/>
        </p:nvSpPr>
        <p:spPr>
          <a:xfrm>
            <a:off x="7326518" y="5387077"/>
            <a:ext cx="3579607"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Major pathologic response in 95% of patients; 67% </a:t>
            </a:r>
            <a:r>
              <a:rPr lang="en-US" dirty="0" err="1">
                <a:latin typeface="Arial" panose="020B0604020202020204" pitchFamily="34" charset="0"/>
                <a:cs typeface="Arial" panose="020B0604020202020204" pitchFamily="34" charset="0"/>
              </a:rPr>
              <a:t>pCR</a:t>
            </a:r>
            <a:endParaRPr lang="en-US" dirty="0">
              <a:latin typeface="Arial" panose="020B0604020202020204" pitchFamily="34" charset="0"/>
              <a:cs typeface="Arial" panose="020B0604020202020204" pitchFamily="34" charset="0"/>
            </a:endParaRPr>
          </a:p>
        </p:txBody>
      </p:sp>
      <p:pic>
        <p:nvPicPr>
          <p:cNvPr id="1025" name="Picture 1" descr="Chalabi Proc ESMO 2022;Abstract LBA7 Slides.pdf">
            <a:extLst>
              <a:ext uri="{FF2B5EF4-FFF2-40B4-BE49-F238E27FC236}">
                <a16:creationId xmlns:a16="http://schemas.microsoft.com/office/drawing/2014/main" id="{61EDCEF8-7D5B-A548-8789-D6458FB94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605" y="492580"/>
            <a:ext cx="10906125" cy="6134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43D49BE-9655-FACA-21E5-34F747357B56}"/>
              </a:ext>
            </a:extLst>
          </p:cNvPr>
          <p:cNvSpPr/>
          <p:nvPr/>
        </p:nvSpPr>
        <p:spPr>
          <a:xfrm>
            <a:off x="5987143" y="6128657"/>
            <a:ext cx="5540828" cy="413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2282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E4B5-0DC7-40D0-F283-CC33A3E446C9}"/>
              </a:ext>
            </a:extLst>
          </p:cNvPr>
          <p:cNvSpPr txBox="1">
            <a:spLocks/>
          </p:cNvSpPr>
          <p:nvPr/>
        </p:nvSpPr>
        <p:spPr>
          <a:xfrm>
            <a:off x="203956" y="171451"/>
            <a:ext cx="11632366" cy="832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70C0"/>
                </a:solidFill>
                <a:latin typeface="Arial" panose="020B0604020202020204" pitchFamily="34" charset="0"/>
                <a:cs typeface="Arial" panose="020B0604020202020204" pitchFamily="34" charset="0"/>
              </a:rPr>
              <a:t>Dual Blockade in </a:t>
            </a:r>
            <a:r>
              <a:rPr lang="en-US" sz="4000" b="1" dirty="0" err="1">
                <a:solidFill>
                  <a:srgbClr val="0070C0"/>
                </a:solidFill>
                <a:latin typeface="Arial" panose="020B0604020202020204" pitchFamily="34" charset="0"/>
                <a:cs typeface="Arial" panose="020B0604020202020204" pitchFamily="34" charset="0"/>
              </a:rPr>
              <a:t>dMMR</a:t>
            </a:r>
            <a:r>
              <a:rPr lang="en-US" sz="4000" b="1" dirty="0">
                <a:solidFill>
                  <a:srgbClr val="0070C0"/>
                </a:solidFill>
                <a:latin typeface="Arial" panose="020B0604020202020204" pitchFamily="34" charset="0"/>
                <a:cs typeface="Arial" panose="020B0604020202020204" pitchFamily="34" charset="0"/>
              </a:rPr>
              <a:t>/MSI-H rectal cancer</a:t>
            </a:r>
          </a:p>
        </p:txBody>
      </p:sp>
      <p:sp>
        <p:nvSpPr>
          <p:cNvPr id="8" name="TextBox 7">
            <a:extLst>
              <a:ext uri="{FF2B5EF4-FFF2-40B4-BE49-F238E27FC236}">
                <a16:creationId xmlns:a16="http://schemas.microsoft.com/office/drawing/2014/main" id="{DC88D3D9-A336-07A3-0C6A-37EA9B09B4AC}"/>
              </a:ext>
            </a:extLst>
          </p:cNvPr>
          <p:cNvSpPr txBox="1"/>
          <p:nvPr/>
        </p:nvSpPr>
        <p:spPr>
          <a:xfrm>
            <a:off x="9483628" y="6359713"/>
            <a:ext cx="2961141" cy="369332"/>
          </a:xfrm>
          <a:prstGeom prst="rect">
            <a:avLst/>
          </a:prstGeom>
          <a:noFill/>
        </p:spPr>
        <p:txBody>
          <a:bodyPr wrap="square" rtlCol="0">
            <a:spAutoFit/>
          </a:bodyPr>
          <a:lstStyle/>
          <a:p>
            <a:pPr defTabSz="914400"/>
            <a:r>
              <a:rPr lang="en-US" dirty="0">
                <a:solidFill>
                  <a:prstClr val="black"/>
                </a:solidFill>
                <a:latin typeface="Arial" panose="020B0604020202020204" pitchFamily="34" charset="0"/>
                <a:cs typeface="Arial" panose="020B0604020202020204" pitchFamily="34" charset="0"/>
              </a:rPr>
              <a:t>Chalabi, ESMO 2022</a:t>
            </a:r>
          </a:p>
        </p:txBody>
      </p:sp>
      <p:sp>
        <p:nvSpPr>
          <p:cNvPr id="13" name="Content Placeholder 2">
            <a:extLst>
              <a:ext uri="{FF2B5EF4-FFF2-40B4-BE49-F238E27FC236}">
                <a16:creationId xmlns:a16="http://schemas.microsoft.com/office/drawing/2014/main" id="{ADC8D5E3-DE8F-29AB-29CC-52742E7AC891}"/>
              </a:ext>
            </a:extLst>
          </p:cNvPr>
          <p:cNvSpPr txBox="1">
            <a:spLocks/>
          </p:cNvSpPr>
          <p:nvPr/>
        </p:nvSpPr>
        <p:spPr>
          <a:xfrm>
            <a:off x="465491" y="1244601"/>
            <a:ext cx="3183644" cy="357667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Arial" panose="020B0604020202020204" pitchFamily="34" charset="0"/>
                <a:cs typeface="Arial" panose="020B0604020202020204" pitchFamily="34" charset="0"/>
              </a:rPr>
              <a:t>NICHE-2 study</a:t>
            </a:r>
            <a:r>
              <a:rPr lang="en-US" sz="2400" dirty="0">
                <a:latin typeface="Arial" panose="020B0604020202020204" pitchFamily="34" charset="0"/>
                <a:cs typeface="Arial" panose="020B0604020202020204" pitchFamily="34" charset="0"/>
              </a:rPr>
              <a:t>: pts with non-metastatic </a:t>
            </a:r>
            <a:r>
              <a:rPr lang="en-US" sz="2400" dirty="0" err="1">
                <a:latin typeface="Arial" panose="020B0604020202020204" pitchFamily="34" charset="0"/>
                <a:cs typeface="Arial" panose="020B0604020202020204" pitchFamily="34" charset="0"/>
              </a:rPr>
              <a:t>dMMR</a:t>
            </a:r>
            <a:r>
              <a:rPr lang="en-US" sz="2400" dirty="0">
                <a:latin typeface="Arial" panose="020B0604020202020204" pitchFamily="34" charset="0"/>
                <a:cs typeface="Arial" panose="020B0604020202020204" pitchFamily="34" charset="0"/>
              </a:rPr>
              <a:t> CC were treated with one dose of</a:t>
            </a:r>
            <a:r>
              <a:rPr lang="en-US" sz="2400" dirty="0">
                <a:solidFill>
                  <a:srgbClr val="FF0000"/>
                </a:solidFill>
                <a:latin typeface="Arial" panose="020B0604020202020204" pitchFamily="34" charset="0"/>
                <a:cs typeface="Arial" panose="020B0604020202020204" pitchFamily="34" charset="0"/>
              </a:rPr>
              <a:t> ipilimumab </a:t>
            </a:r>
            <a:r>
              <a:rPr lang="en-US" sz="2400" dirty="0">
                <a:latin typeface="Arial" panose="020B0604020202020204" pitchFamily="34" charset="0"/>
                <a:cs typeface="Arial" panose="020B0604020202020204" pitchFamily="34" charset="0"/>
              </a:rPr>
              <a:t>(1mg/kg) and two doses of </a:t>
            </a:r>
            <a:r>
              <a:rPr lang="en-US" sz="2400" dirty="0">
                <a:solidFill>
                  <a:srgbClr val="FF0000"/>
                </a:solidFill>
                <a:latin typeface="Arial" panose="020B0604020202020204" pitchFamily="34" charset="0"/>
                <a:cs typeface="Arial" panose="020B0604020202020204" pitchFamily="34" charset="0"/>
              </a:rPr>
              <a:t>nivolumab</a:t>
            </a:r>
            <a:r>
              <a:rPr lang="en-US" sz="2400" dirty="0">
                <a:latin typeface="Arial" panose="020B0604020202020204" pitchFamily="34" charset="0"/>
                <a:cs typeface="Arial" panose="020B0604020202020204" pitchFamily="34" charset="0"/>
              </a:rPr>
              <a:t> (3mg/kg) and underwent surgery within 6 weeks of registration</a:t>
            </a:r>
            <a:r>
              <a:rPr lang="en-US" sz="1600" dirty="0">
                <a:latin typeface="Arial" panose="020B0604020202020204" pitchFamily="34" charset="0"/>
                <a:cs typeface="Arial" panose="020B0604020202020204" pitchFamily="34" charset="0"/>
              </a:rPr>
              <a:t>.</a:t>
            </a:r>
          </a:p>
        </p:txBody>
      </p:sp>
      <p:pic>
        <p:nvPicPr>
          <p:cNvPr id="11" name="Picture 10">
            <a:extLst>
              <a:ext uri="{FF2B5EF4-FFF2-40B4-BE49-F238E27FC236}">
                <a16:creationId xmlns:a16="http://schemas.microsoft.com/office/drawing/2014/main" id="{3EEA7E55-116D-4B41-75E2-AC1E229779E0}"/>
              </a:ext>
            </a:extLst>
          </p:cNvPr>
          <p:cNvPicPr>
            <a:picLocks noChangeAspect="1"/>
          </p:cNvPicPr>
          <p:nvPr/>
        </p:nvPicPr>
        <p:blipFill rotWithShape="1">
          <a:blip r:embed="rId3"/>
          <a:srcRect l="21998" t="49023" r="17628" b="11234"/>
          <a:stretch/>
        </p:blipFill>
        <p:spPr>
          <a:xfrm>
            <a:off x="3842827" y="1004342"/>
            <a:ext cx="8145217" cy="3873010"/>
          </a:xfrm>
          <a:prstGeom prst="rect">
            <a:avLst/>
          </a:prstGeom>
        </p:spPr>
      </p:pic>
      <p:sp>
        <p:nvSpPr>
          <p:cNvPr id="16" name="TextBox 15">
            <a:extLst>
              <a:ext uri="{FF2B5EF4-FFF2-40B4-BE49-F238E27FC236}">
                <a16:creationId xmlns:a16="http://schemas.microsoft.com/office/drawing/2014/main" id="{DDA47F66-1310-C370-53A1-4D87C72165E5}"/>
              </a:ext>
            </a:extLst>
          </p:cNvPr>
          <p:cNvSpPr txBox="1"/>
          <p:nvPr/>
        </p:nvSpPr>
        <p:spPr>
          <a:xfrm>
            <a:off x="7326518" y="5387077"/>
            <a:ext cx="3579607"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Major pathologic response in 95% of patients; 67% </a:t>
            </a:r>
            <a:r>
              <a:rPr lang="en-US" dirty="0" err="1">
                <a:latin typeface="Arial" panose="020B0604020202020204" pitchFamily="34" charset="0"/>
                <a:cs typeface="Arial" panose="020B0604020202020204" pitchFamily="34" charset="0"/>
              </a:rPr>
              <a:t>pCR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22496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Bahnschrift Light"/>
        <a:ea typeface=""/>
        <a:cs typeface=""/>
      </a:majorFont>
      <a:minorFont>
        <a:latin typeface="Bahnschrift Semi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chemeClr val="bg1"/>
          </a:solidFill>
          <a:round/>
          <a:headEnd/>
          <a:tailEnd/>
        </a:ln>
        <a:extLst>
          <a:ext uri="{909E8E84-426E-40DD-AFC4-6F175D3DCCD1}">
            <a14:hiddenFill xmlns:a14="http://schemas.microsoft.com/office/drawing/2010/main">
              <a:noFill/>
            </a14:hiddenFill>
          </a:ext>
        </a:extLst>
      </a:spPr>
      <a:bodyPr/>
      <a:lstStyle>
        <a:defPPr algn="l">
          <a:defRPr>
            <a:solidFill>
              <a:schemeClr val="bg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3.xml><?xml version="1.0" encoding="utf-8"?>
<a:theme xmlns:a="http://schemas.openxmlformats.org/drawingml/2006/main" name="1_Office Theme">
  <a:themeElements>
    <a:clrScheme name="NCAD">
      <a:dk1>
        <a:srgbClr val="000000"/>
      </a:dk1>
      <a:lt1>
        <a:srgbClr val="FFFFFF"/>
      </a:lt1>
      <a:dk2>
        <a:srgbClr val="2C024B"/>
      </a:dk2>
      <a:lt2>
        <a:srgbClr val="608BC7"/>
      </a:lt2>
      <a:accent1>
        <a:srgbClr val="2C024B"/>
      </a:accent1>
      <a:accent2>
        <a:srgbClr val="608BC7"/>
      </a:accent2>
      <a:accent3>
        <a:srgbClr val="99ADB9"/>
      </a:accent3>
      <a:accent4>
        <a:srgbClr val="4569B2"/>
      </a:accent4>
      <a:accent5>
        <a:srgbClr val="65151D"/>
      </a:accent5>
      <a:accent6>
        <a:srgbClr val="FFFFFF"/>
      </a:accent6>
      <a:hlink>
        <a:srgbClr val="608BC7"/>
      </a:hlink>
      <a:folHlink>
        <a:srgbClr val="2C024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aculty Slide" id="{652F240F-8AD5-8C4C-B104-8C2CDD007EE3}" vid="{E9404ED7-72CA-7546-A615-04D754F51F9F}"/>
    </a:ext>
  </a:ext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9" ma:contentTypeDescription="Create a new document." ma:contentTypeScope="" ma:versionID="83bf1051954f228ef3dccc82cfc58357">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1f103e14bcb636125a88c7b57b71e20"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33E76D-BB4A-4BF7-BA50-C4828D744B63}"/>
</file>

<file path=customXml/itemProps2.xml><?xml version="1.0" encoding="utf-8"?>
<ds:datastoreItem xmlns:ds="http://schemas.openxmlformats.org/officeDocument/2006/customXml" ds:itemID="{9811C319-C6EC-467C-97EB-11EBB0F83060}"/>
</file>

<file path=docProps/app.xml><?xml version="1.0" encoding="utf-8"?>
<Properties xmlns="http://schemas.openxmlformats.org/officeDocument/2006/extended-properties" xmlns:vt="http://schemas.openxmlformats.org/officeDocument/2006/docPropsVTypes">
  <Template>Facet</Template>
  <TotalTime>14423</TotalTime>
  <Words>3933</Words>
  <Application>Microsoft Macintosh PowerPoint</Application>
  <PresentationFormat>Widescreen</PresentationFormat>
  <Paragraphs>579</Paragraphs>
  <Slides>52</Slides>
  <Notes>14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52</vt:i4>
      </vt:variant>
    </vt:vector>
  </HeadingPairs>
  <TitlesOfParts>
    <vt:vector size="64" baseType="lpstr">
      <vt:lpstr>Arial</vt:lpstr>
      <vt:lpstr>Bahnschrift Light</vt:lpstr>
      <vt:lpstr>Bahnschrift SemiCondensed</vt:lpstr>
      <vt:lpstr>Calibri</vt:lpstr>
      <vt:lpstr>Symbol</vt:lpstr>
      <vt:lpstr>Times New Roman</vt:lpstr>
      <vt:lpstr>Trebuchet MS</vt:lpstr>
      <vt:lpstr>Wingdings</vt:lpstr>
      <vt:lpstr>Office Theme</vt:lpstr>
      <vt:lpstr>9_2017_HTAA_Diabetes</vt:lpstr>
      <vt:lpstr>1_Office Theme</vt:lpstr>
      <vt:lpstr>3_Default Design</vt:lpstr>
      <vt:lpstr> Targeted Therapy for Colorectal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Targeting BRAF MT mCRC: BEACON</vt:lpstr>
      <vt:lpstr>Overall Survival: ENCO/CETUX vs Control</vt:lpstr>
      <vt:lpstr>PowerPoint Presentation</vt:lpstr>
      <vt:lpstr>PowerPoint Presentation</vt:lpstr>
      <vt:lpstr>Overview of Response by Blinded Review</vt:lpstr>
      <vt:lpstr>PowerPoint Presentation</vt:lpstr>
      <vt:lpstr>What is next for BRAF MT mCRC?</vt:lpstr>
      <vt:lpstr>SEAMARK Phase 2 Study:  Immunotherapy +/- Encorafenib/Cetuximab in BRAFV600E, MSI-H</vt:lpstr>
      <vt:lpstr>S2107 Study Schema:  Encorafenib/Cetuximab +/- Nivolumab</vt:lpstr>
      <vt:lpstr>PowerPoint Presentation</vt:lpstr>
      <vt:lpstr>MOUNTAINEER: Global, Open-Label, Phase 2 Trial </vt:lpstr>
      <vt:lpstr>Tucatinib + Trastuzumab: Efficacy Outcomes</vt:lpstr>
      <vt:lpstr>Tucatinib + Trastuzumab: Change in Tumor Size</vt:lpstr>
      <vt:lpstr>Tucatinib + Trastuzumab: PFS and OS</vt:lpstr>
      <vt:lpstr>Tucatinib Monotherapy: ORR by 12 Weeks of Treatment</vt:lpstr>
      <vt:lpstr>Most Common TEAEs (≥10%) for Tucatinib + Trastuzumab</vt:lpstr>
      <vt:lpstr>MOUNTAINEER-03:  Global, Randomised, Open-Label, Phase 3 Trial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 you!</vt:lpstr>
      <vt:lpstr>APPENDIX</vt:lpstr>
      <vt:lpstr>PowerPoint Presentation</vt:lpstr>
      <vt:lpstr>BEACON CRC Median Time to Definitive Deterioration: EORTC Global Health Status </vt:lpstr>
      <vt:lpstr>BEACON CRC Median Time to Definitive Deterioration: FACT-C Functional Well-Being</vt:lpstr>
      <vt:lpstr>PowerPoint Presentation</vt:lpstr>
      <vt:lpstr>Tumor Responses After Neoadjuvant Pembrolizumab</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Santos, Crystal</dc:creator>
  <cp:lastModifiedBy>Silvana Izquierdo</cp:lastModifiedBy>
  <cp:revision>461</cp:revision>
  <dcterms:created xsi:type="dcterms:W3CDTF">2018-08-08T17:03:54Z</dcterms:created>
  <dcterms:modified xsi:type="dcterms:W3CDTF">2023-04-06T13:50:42Z</dcterms:modified>
</cp:coreProperties>
</file>