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3.xml" ContentType="application/vnd.openxmlformats-officedocument.theme+xml"/>
  <Override PartName="/ppt/theme/theme2.xml" ContentType="application/vnd.openxmlformats-officedocument.theme+xml"/>
  <Override PartName="/ppt/ink/ink4.xml" ContentType="application/inkml+xml"/>
  <Override PartName="/ppt/ink/ink3.xml" ContentType="application/inkml+xml"/>
  <Override PartName="/ppt/ink/ink2.xml" ContentType="application/inkml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ink/ink1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6"/>
  </p:notesMasterIdLst>
  <p:sldIdLst>
    <p:sldId id="3159" r:id="rId3"/>
    <p:sldId id="3215" r:id="rId4"/>
    <p:sldId id="256" r:id="rId5"/>
    <p:sldId id="3171" r:id="rId6"/>
    <p:sldId id="3198" r:id="rId7"/>
    <p:sldId id="3160" r:id="rId8"/>
    <p:sldId id="3216" r:id="rId9"/>
    <p:sldId id="3217" r:id="rId10"/>
    <p:sldId id="3218" r:id="rId11"/>
    <p:sldId id="3219" r:id="rId12"/>
    <p:sldId id="3220" r:id="rId13"/>
    <p:sldId id="3223" r:id="rId14"/>
    <p:sldId id="3221" r:id="rId15"/>
    <p:sldId id="3224" r:id="rId16"/>
    <p:sldId id="3222" r:id="rId17"/>
    <p:sldId id="3225" r:id="rId18"/>
    <p:sldId id="3226" r:id="rId19"/>
    <p:sldId id="3228" r:id="rId20"/>
    <p:sldId id="3227" r:id="rId21"/>
    <p:sldId id="3229" r:id="rId22"/>
    <p:sldId id="3230" r:id="rId23"/>
    <p:sldId id="3231" r:id="rId24"/>
    <p:sldId id="3232" r:id="rId25"/>
    <p:sldId id="3233" r:id="rId26"/>
    <p:sldId id="3234" r:id="rId27"/>
    <p:sldId id="3237" r:id="rId28"/>
    <p:sldId id="3238" r:id="rId29"/>
    <p:sldId id="3173" r:id="rId30"/>
    <p:sldId id="3241" r:id="rId31"/>
    <p:sldId id="3240" r:id="rId32"/>
    <p:sldId id="3242" r:id="rId33"/>
    <p:sldId id="3243" r:id="rId34"/>
    <p:sldId id="3244" r:id="rId35"/>
    <p:sldId id="3245" r:id="rId36"/>
    <p:sldId id="3246" r:id="rId37"/>
    <p:sldId id="3247" r:id="rId38"/>
    <p:sldId id="3248" r:id="rId39"/>
    <p:sldId id="3249" r:id="rId40"/>
    <p:sldId id="3250" r:id="rId41"/>
    <p:sldId id="3252" r:id="rId42"/>
    <p:sldId id="3253" r:id="rId43"/>
    <p:sldId id="3254" r:id="rId44"/>
    <p:sldId id="325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6F6F"/>
    <a:srgbClr val="ADADAD"/>
    <a:srgbClr val="D5D5D5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45" autoAdjust="0"/>
    <p:restoredTop sz="94345"/>
  </p:normalViewPr>
  <p:slideViewPr>
    <p:cSldViewPr snapToGrid="0">
      <p:cViewPr varScale="1">
        <p:scale>
          <a:sx n="104" d="100"/>
          <a:sy n="104" d="100"/>
        </p:scale>
        <p:origin x="22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customXml" Target="../customXml/item3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customXml" Target="../customXml/item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A23EDE-FF03-AA43-A9D7-9B2F9F4283FF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CC8E806-A2B4-E04C-8311-4523AE50A740}">
      <dgm:prSet phldrT="[Text]"/>
      <dgm:spPr/>
      <dgm:t>
        <a:bodyPr/>
        <a:lstStyle/>
        <a:p>
          <a:r>
            <a:rPr lang="en-US"/>
            <a:t>Diagnosis</a:t>
          </a:r>
        </a:p>
      </dgm:t>
    </dgm:pt>
    <dgm:pt modelId="{0937A21D-5AD8-FB4C-816A-8B6E69235A00}" type="parTrans" cxnId="{5ED1544D-0F2C-DE48-9E72-CBA9F2E0EF08}">
      <dgm:prSet/>
      <dgm:spPr/>
      <dgm:t>
        <a:bodyPr/>
        <a:lstStyle/>
        <a:p>
          <a:endParaRPr lang="en-US"/>
        </a:p>
      </dgm:t>
    </dgm:pt>
    <dgm:pt modelId="{85ABB543-1385-E245-87AA-1D46A1AD6DD1}" type="sibTrans" cxnId="{5ED1544D-0F2C-DE48-9E72-CBA9F2E0EF08}">
      <dgm:prSet/>
      <dgm:spPr/>
      <dgm:t>
        <a:bodyPr/>
        <a:lstStyle/>
        <a:p>
          <a:endParaRPr lang="en-US"/>
        </a:p>
      </dgm:t>
    </dgm:pt>
    <dgm:pt modelId="{3B1CF4A1-9DF2-3E4D-9A94-CAF641CC22C9}">
      <dgm:prSet phldrT="[Text]"/>
      <dgm:spPr/>
      <dgm:t>
        <a:bodyPr/>
        <a:lstStyle/>
        <a:p>
          <a:r>
            <a:rPr lang="en-US"/>
            <a:t>Minimal Residual Disease</a:t>
          </a:r>
        </a:p>
      </dgm:t>
    </dgm:pt>
    <dgm:pt modelId="{A3CA23BF-7203-4C45-8F7C-25870D856102}" type="parTrans" cxnId="{4323EFB3-C097-484F-9587-13E93567C2E1}">
      <dgm:prSet/>
      <dgm:spPr/>
      <dgm:t>
        <a:bodyPr/>
        <a:lstStyle/>
        <a:p>
          <a:endParaRPr lang="en-US"/>
        </a:p>
      </dgm:t>
    </dgm:pt>
    <dgm:pt modelId="{E5B62AA5-5956-2A4F-A2AA-7CA9084373F8}" type="sibTrans" cxnId="{4323EFB3-C097-484F-9587-13E93567C2E1}">
      <dgm:prSet/>
      <dgm:spPr/>
      <dgm:t>
        <a:bodyPr/>
        <a:lstStyle/>
        <a:p>
          <a:endParaRPr lang="en-US"/>
        </a:p>
      </dgm:t>
    </dgm:pt>
    <dgm:pt modelId="{95A53D0F-7DB1-5A4F-8534-2A51EE26D8C4}">
      <dgm:prSet phldrT="[Text]"/>
      <dgm:spPr/>
      <dgm:t>
        <a:bodyPr/>
        <a:lstStyle/>
        <a:p>
          <a:r>
            <a:rPr lang="en-US"/>
            <a:t>Treatment Response</a:t>
          </a:r>
        </a:p>
      </dgm:t>
    </dgm:pt>
    <dgm:pt modelId="{6D32DEDB-F44E-314D-ABB4-62C3BB1C025D}" type="parTrans" cxnId="{26102785-8F98-2943-A77A-B994F7490C92}">
      <dgm:prSet/>
      <dgm:spPr/>
      <dgm:t>
        <a:bodyPr/>
        <a:lstStyle/>
        <a:p>
          <a:endParaRPr lang="en-US"/>
        </a:p>
      </dgm:t>
    </dgm:pt>
    <dgm:pt modelId="{7CEEB7A3-3520-EF42-99AE-6B7160C7FC1B}" type="sibTrans" cxnId="{26102785-8F98-2943-A77A-B994F7490C92}">
      <dgm:prSet/>
      <dgm:spPr/>
      <dgm:t>
        <a:bodyPr/>
        <a:lstStyle/>
        <a:p>
          <a:endParaRPr lang="en-US"/>
        </a:p>
      </dgm:t>
    </dgm:pt>
    <dgm:pt modelId="{B91D3D1E-1E6C-A347-9F85-E09929F35D4A}">
      <dgm:prSet phldrT="[Text]"/>
      <dgm:spPr/>
      <dgm:t>
        <a:bodyPr/>
        <a:lstStyle/>
        <a:p>
          <a:r>
            <a:rPr lang="en-US"/>
            <a:t>Acquired Resistance</a:t>
          </a:r>
        </a:p>
      </dgm:t>
    </dgm:pt>
    <dgm:pt modelId="{B23B0226-C009-EB4D-8671-B462F3910C9A}" type="parTrans" cxnId="{630596F5-968E-AA47-B472-C791F26BCDCE}">
      <dgm:prSet/>
      <dgm:spPr/>
      <dgm:t>
        <a:bodyPr/>
        <a:lstStyle/>
        <a:p>
          <a:endParaRPr lang="en-US"/>
        </a:p>
      </dgm:t>
    </dgm:pt>
    <dgm:pt modelId="{0DFD7B3E-657A-694E-9C7F-54D04AB24204}" type="sibTrans" cxnId="{630596F5-968E-AA47-B472-C791F26BCDCE}">
      <dgm:prSet/>
      <dgm:spPr/>
      <dgm:t>
        <a:bodyPr/>
        <a:lstStyle/>
        <a:p>
          <a:endParaRPr lang="en-US"/>
        </a:p>
      </dgm:t>
    </dgm:pt>
    <dgm:pt modelId="{00BF0C25-77E2-2B4D-9855-F53C5400AAFF}" type="pres">
      <dgm:prSet presAssocID="{CEA23EDE-FF03-AA43-A9D7-9B2F9F4283FF}" presName="outerComposite" presStyleCnt="0">
        <dgm:presLayoutVars>
          <dgm:chMax val="5"/>
          <dgm:dir/>
          <dgm:resizeHandles val="exact"/>
        </dgm:presLayoutVars>
      </dgm:prSet>
      <dgm:spPr/>
    </dgm:pt>
    <dgm:pt modelId="{3D3B5700-8B38-644C-822B-80EFAFB80C06}" type="pres">
      <dgm:prSet presAssocID="{CEA23EDE-FF03-AA43-A9D7-9B2F9F4283FF}" presName="dummyMaxCanvas" presStyleCnt="0">
        <dgm:presLayoutVars/>
      </dgm:prSet>
      <dgm:spPr/>
    </dgm:pt>
    <dgm:pt modelId="{FDB058CC-E560-3447-A95B-C85267F94CCC}" type="pres">
      <dgm:prSet presAssocID="{CEA23EDE-FF03-AA43-A9D7-9B2F9F4283FF}" presName="FourNodes_1" presStyleLbl="node1" presStyleIdx="0" presStyleCnt="4">
        <dgm:presLayoutVars>
          <dgm:bulletEnabled val="1"/>
        </dgm:presLayoutVars>
      </dgm:prSet>
      <dgm:spPr/>
    </dgm:pt>
    <dgm:pt modelId="{16F62DB1-CE3B-5647-A5E0-31CB2DBD2683}" type="pres">
      <dgm:prSet presAssocID="{CEA23EDE-FF03-AA43-A9D7-9B2F9F4283FF}" presName="FourNodes_2" presStyleLbl="node1" presStyleIdx="1" presStyleCnt="4">
        <dgm:presLayoutVars>
          <dgm:bulletEnabled val="1"/>
        </dgm:presLayoutVars>
      </dgm:prSet>
      <dgm:spPr/>
    </dgm:pt>
    <dgm:pt modelId="{57CFE128-204E-9241-980E-C62F70E4539F}" type="pres">
      <dgm:prSet presAssocID="{CEA23EDE-FF03-AA43-A9D7-9B2F9F4283FF}" presName="FourNodes_3" presStyleLbl="node1" presStyleIdx="2" presStyleCnt="4">
        <dgm:presLayoutVars>
          <dgm:bulletEnabled val="1"/>
        </dgm:presLayoutVars>
      </dgm:prSet>
      <dgm:spPr/>
    </dgm:pt>
    <dgm:pt modelId="{FB07ED8A-5741-D74D-A088-CF0ABDB29E3C}" type="pres">
      <dgm:prSet presAssocID="{CEA23EDE-FF03-AA43-A9D7-9B2F9F4283FF}" presName="FourNodes_4" presStyleLbl="node1" presStyleIdx="3" presStyleCnt="4">
        <dgm:presLayoutVars>
          <dgm:bulletEnabled val="1"/>
        </dgm:presLayoutVars>
      </dgm:prSet>
      <dgm:spPr/>
    </dgm:pt>
    <dgm:pt modelId="{08DD51B4-04E9-3641-8605-F835FE9CBABC}" type="pres">
      <dgm:prSet presAssocID="{CEA23EDE-FF03-AA43-A9D7-9B2F9F4283FF}" presName="FourConn_1-2" presStyleLbl="fgAccFollowNode1" presStyleIdx="0" presStyleCnt="3">
        <dgm:presLayoutVars>
          <dgm:bulletEnabled val="1"/>
        </dgm:presLayoutVars>
      </dgm:prSet>
      <dgm:spPr/>
    </dgm:pt>
    <dgm:pt modelId="{5746CE8E-3AFB-3F40-AE5C-5713D2E11C2A}" type="pres">
      <dgm:prSet presAssocID="{CEA23EDE-FF03-AA43-A9D7-9B2F9F4283FF}" presName="FourConn_2-3" presStyleLbl="fgAccFollowNode1" presStyleIdx="1" presStyleCnt="3">
        <dgm:presLayoutVars>
          <dgm:bulletEnabled val="1"/>
        </dgm:presLayoutVars>
      </dgm:prSet>
      <dgm:spPr/>
    </dgm:pt>
    <dgm:pt modelId="{C078157C-5631-314E-9CE9-C65AF48F17D4}" type="pres">
      <dgm:prSet presAssocID="{CEA23EDE-FF03-AA43-A9D7-9B2F9F4283FF}" presName="FourConn_3-4" presStyleLbl="fgAccFollowNode1" presStyleIdx="2" presStyleCnt="3">
        <dgm:presLayoutVars>
          <dgm:bulletEnabled val="1"/>
        </dgm:presLayoutVars>
      </dgm:prSet>
      <dgm:spPr/>
    </dgm:pt>
    <dgm:pt modelId="{8AE32109-EE95-E642-95C5-334A93C93A1F}" type="pres">
      <dgm:prSet presAssocID="{CEA23EDE-FF03-AA43-A9D7-9B2F9F4283FF}" presName="FourNodes_1_text" presStyleLbl="node1" presStyleIdx="3" presStyleCnt="4">
        <dgm:presLayoutVars>
          <dgm:bulletEnabled val="1"/>
        </dgm:presLayoutVars>
      </dgm:prSet>
      <dgm:spPr/>
    </dgm:pt>
    <dgm:pt modelId="{1C294254-DE32-CF4F-8C34-64AEC422D876}" type="pres">
      <dgm:prSet presAssocID="{CEA23EDE-FF03-AA43-A9D7-9B2F9F4283FF}" presName="FourNodes_2_text" presStyleLbl="node1" presStyleIdx="3" presStyleCnt="4">
        <dgm:presLayoutVars>
          <dgm:bulletEnabled val="1"/>
        </dgm:presLayoutVars>
      </dgm:prSet>
      <dgm:spPr/>
    </dgm:pt>
    <dgm:pt modelId="{980E16F2-3FDB-AE42-AA7D-35C022FB18A6}" type="pres">
      <dgm:prSet presAssocID="{CEA23EDE-FF03-AA43-A9D7-9B2F9F4283FF}" presName="FourNodes_3_text" presStyleLbl="node1" presStyleIdx="3" presStyleCnt="4">
        <dgm:presLayoutVars>
          <dgm:bulletEnabled val="1"/>
        </dgm:presLayoutVars>
      </dgm:prSet>
      <dgm:spPr/>
    </dgm:pt>
    <dgm:pt modelId="{6CA248DE-3723-CB49-A423-F96D5D26941A}" type="pres">
      <dgm:prSet presAssocID="{CEA23EDE-FF03-AA43-A9D7-9B2F9F4283FF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164304-D145-E645-98EC-4C4FCC82AE12}" type="presOf" srcId="{85ABB543-1385-E245-87AA-1D46A1AD6DD1}" destId="{08DD51B4-04E9-3641-8605-F835FE9CBABC}" srcOrd="0" destOrd="0" presId="urn:microsoft.com/office/officeart/2005/8/layout/vProcess5"/>
    <dgm:cxn modelId="{AD739706-E734-514B-B13B-F49055B64A52}" type="presOf" srcId="{3B1CF4A1-9DF2-3E4D-9A94-CAF641CC22C9}" destId="{1C294254-DE32-CF4F-8C34-64AEC422D876}" srcOrd="1" destOrd="0" presId="urn:microsoft.com/office/officeart/2005/8/layout/vProcess5"/>
    <dgm:cxn modelId="{860A8E0B-D831-BE4C-93AC-6828180F350B}" type="presOf" srcId="{3B1CF4A1-9DF2-3E4D-9A94-CAF641CC22C9}" destId="{16F62DB1-CE3B-5647-A5E0-31CB2DBD2683}" srcOrd="0" destOrd="0" presId="urn:microsoft.com/office/officeart/2005/8/layout/vProcess5"/>
    <dgm:cxn modelId="{EE8FD40E-4D8C-FD4B-B629-89F98EB7FB95}" type="presOf" srcId="{B91D3D1E-1E6C-A347-9F85-E09929F35D4A}" destId="{FB07ED8A-5741-D74D-A088-CF0ABDB29E3C}" srcOrd="0" destOrd="0" presId="urn:microsoft.com/office/officeart/2005/8/layout/vProcess5"/>
    <dgm:cxn modelId="{C34BC511-DDDA-C746-9276-A4251E85B213}" type="presOf" srcId="{7CEEB7A3-3520-EF42-99AE-6B7160C7FC1B}" destId="{C078157C-5631-314E-9CE9-C65AF48F17D4}" srcOrd="0" destOrd="0" presId="urn:microsoft.com/office/officeart/2005/8/layout/vProcess5"/>
    <dgm:cxn modelId="{58C87117-0FDF-314E-8D7D-09245D14C680}" type="presOf" srcId="{95A53D0F-7DB1-5A4F-8534-2A51EE26D8C4}" destId="{57CFE128-204E-9241-980E-C62F70E4539F}" srcOrd="0" destOrd="0" presId="urn:microsoft.com/office/officeart/2005/8/layout/vProcess5"/>
    <dgm:cxn modelId="{95DDA81D-EA95-6E47-9B4C-5181B00FBE49}" type="presOf" srcId="{CEA23EDE-FF03-AA43-A9D7-9B2F9F4283FF}" destId="{00BF0C25-77E2-2B4D-9855-F53C5400AAFF}" srcOrd="0" destOrd="0" presId="urn:microsoft.com/office/officeart/2005/8/layout/vProcess5"/>
    <dgm:cxn modelId="{5ED1544D-0F2C-DE48-9E72-CBA9F2E0EF08}" srcId="{CEA23EDE-FF03-AA43-A9D7-9B2F9F4283FF}" destId="{4CC8E806-A2B4-E04C-8311-4523AE50A740}" srcOrd="0" destOrd="0" parTransId="{0937A21D-5AD8-FB4C-816A-8B6E69235A00}" sibTransId="{85ABB543-1385-E245-87AA-1D46A1AD6DD1}"/>
    <dgm:cxn modelId="{83F13F4E-952D-A348-91B0-A143CA979F47}" type="presOf" srcId="{95A53D0F-7DB1-5A4F-8534-2A51EE26D8C4}" destId="{980E16F2-3FDB-AE42-AA7D-35C022FB18A6}" srcOrd="1" destOrd="0" presId="urn:microsoft.com/office/officeart/2005/8/layout/vProcess5"/>
    <dgm:cxn modelId="{26102785-8F98-2943-A77A-B994F7490C92}" srcId="{CEA23EDE-FF03-AA43-A9D7-9B2F9F4283FF}" destId="{95A53D0F-7DB1-5A4F-8534-2A51EE26D8C4}" srcOrd="2" destOrd="0" parTransId="{6D32DEDB-F44E-314D-ABB4-62C3BB1C025D}" sibTransId="{7CEEB7A3-3520-EF42-99AE-6B7160C7FC1B}"/>
    <dgm:cxn modelId="{2DA35CB1-314D-A642-BE3C-AA3B1D90540A}" type="presOf" srcId="{4CC8E806-A2B4-E04C-8311-4523AE50A740}" destId="{FDB058CC-E560-3447-A95B-C85267F94CCC}" srcOrd="0" destOrd="0" presId="urn:microsoft.com/office/officeart/2005/8/layout/vProcess5"/>
    <dgm:cxn modelId="{4323EFB3-C097-484F-9587-13E93567C2E1}" srcId="{CEA23EDE-FF03-AA43-A9D7-9B2F9F4283FF}" destId="{3B1CF4A1-9DF2-3E4D-9A94-CAF641CC22C9}" srcOrd="1" destOrd="0" parTransId="{A3CA23BF-7203-4C45-8F7C-25870D856102}" sibTransId="{E5B62AA5-5956-2A4F-A2AA-7CA9084373F8}"/>
    <dgm:cxn modelId="{2FA6A1B8-295A-634D-ACFA-C7C9C231E7EC}" type="presOf" srcId="{E5B62AA5-5956-2A4F-A2AA-7CA9084373F8}" destId="{5746CE8E-3AFB-3F40-AE5C-5713D2E11C2A}" srcOrd="0" destOrd="0" presId="urn:microsoft.com/office/officeart/2005/8/layout/vProcess5"/>
    <dgm:cxn modelId="{B0174FEC-7384-F34A-ABF9-7202B39C02A0}" type="presOf" srcId="{4CC8E806-A2B4-E04C-8311-4523AE50A740}" destId="{8AE32109-EE95-E642-95C5-334A93C93A1F}" srcOrd="1" destOrd="0" presId="urn:microsoft.com/office/officeart/2005/8/layout/vProcess5"/>
    <dgm:cxn modelId="{630596F5-968E-AA47-B472-C791F26BCDCE}" srcId="{CEA23EDE-FF03-AA43-A9D7-9B2F9F4283FF}" destId="{B91D3D1E-1E6C-A347-9F85-E09929F35D4A}" srcOrd="3" destOrd="0" parTransId="{B23B0226-C009-EB4D-8671-B462F3910C9A}" sibTransId="{0DFD7B3E-657A-694E-9C7F-54D04AB24204}"/>
    <dgm:cxn modelId="{A5E2D7FA-0161-E84C-AAFE-562918FA802A}" type="presOf" srcId="{B91D3D1E-1E6C-A347-9F85-E09929F35D4A}" destId="{6CA248DE-3723-CB49-A423-F96D5D26941A}" srcOrd="1" destOrd="0" presId="urn:microsoft.com/office/officeart/2005/8/layout/vProcess5"/>
    <dgm:cxn modelId="{88C91FC9-A85C-3043-9AF4-2BCB21564AFB}" type="presParOf" srcId="{00BF0C25-77E2-2B4D-9855-F53C5400AAFF}" destId="{3D3B5700-8B38-644C-822B-80EFAFB80C06}" srcOrd="0" destOrd="0" presId="urn:microsoft.com/office/officeart/2005/8/layout/vProcess5"/>
    <dgm:cxn modelId="{892100FA-2E45-414A-96A7-D0FEB845316F}" type="presParOf" srcId="{00BF0C25-77E2-2B4D-9855-F53C5400AAFF}" destId="{FDB058CC-E560-3447-A95B-C85267F94CCC}" srcOrd="1" destOrd="0" presId="urn:microsoft.com/office/officeart/2005/8/layout/vProcess5"/>
    <dgm:cxn modelId="{21084EDB-D298-4B47-A8AA-24727C2C343F}" type="presParOf" srcId="{00BF0C25-77E2-2B4D-9855-F53C5400AAFF}" destId="{16F62DB1-CE3B-5647-A5E0-31CB2DBD2683}" srcOrd="2" destOrd="0" presId="urn:microsoft.com/office/officeart/2005/8/layout/vProcess5"/>
    <dgm:cxn modelId="{D82A546E-012D-E844-9A4A-0A73C6F8D501}" type="presParOf" srcId="{00BF0C25-77E2-2B4D-9855-F53C5400AAFF}" destId="{57CFE128-204E-9241-980E-C62F70E4539F}" srcOrd="3" destOrd="0" presId="urn:microsoft.com/office/officeart/2005/8/layout/vProcess5"/>
    <dgm:cxn modelId="{8A28408C-E2B1-6444-AB98-065560B3E97F}" type="presParOf" srcId="{00BF0C25-77E2-2B4D-9855-F53C5400AAFF}" destId="{FB07ED8A-5741-D74D-A088-CF0ABDB29E3C}" srcOrd="4" destOrd="0" presId="urn:microsoft.com/office/officeart/2005/8/layout/vProcess5"/>
    <dgm:cxn modelId="{CEAD9130-ECC8-3047-9207-A47644D183E2}" type="presParOf" srcId="{00BF0C25-77E2-2B4D-9855-F53C5400AAFF}" destId="{08DD51B4-04E9-3641-8605-F835FE9CBABC}" srcOrd="5" destOrd="0" presId="urn:microsoft.com/office/officeart/2005/8/layout/vProcess5"/>
    <dgm:cxn modelId="{0058D86C-246D-B549-9D78-50E2DD7E8FE7}" type="presParOf" srcId="{00BF0C25-77E2-2B4D-9855-F53C5400AAFF}" destId="{5746CE8E-3AFB-3F40-AE5C-5713D2E11C2A}" srcOrd="6" destOrd="0" presId="urn:microsoft.com/office/officeart/2005/8/layout/vProcess5"/>
    <dgm:cxn modelId="{EEA6935F-5340-BF4C-ABCF-F4EBE39B6052}" type="presParOf" srcId="{00BF0C25-77E2-2B4D-9855-F53C5400AAFF}" destId="{C078157C-5631-314E-9CE9-C65AF48F17D4}" srcOrd="7" destOrd="0" presId="urn:microsoft.com/office/officeart/2005/8/layout/vProcess5"/>
    <dgm:cxn modelId="{0DA4A39E-7972-DB4F-BB85-DCCFA34581AF}" type="presParOf" srcId="{00BF0C25-77E2-2B4D-9855-F53C5400AAFF}" destId="{8AE32109-EE95-E642-95C5-334A93C93A1F}" srcOrd="8" destOrd="0" presId="urn:microsoft.com/office/officeart/2005/8/layout/vProcess5"/>
    <dgm:cxn modelId="{B0F148EA-1C79-ED4C-8248-7A779DD9FA24}" type="presParOf" srcId="{00BF0C25-77E2-2B4D-9855-F53C5400AAFF}" destId="{1C294254-DE32-CF4F-8C34-64AEC422D876}" srcOrd="9" destOrd="0" presId="urn:microsoft.com/office/officeart/2005/8/layout/vProcess5"/>
    <dgm:cxn modelId="{A88C40A3-B580-8247-994B-952FD85B3633}" type="presParOf" srcId="{00BF0C25-77E2-2B4D-9855-F53C5400AAFF}" destId="{980E16F2-3FDB-AE42-AA7D-35C022FB18A6}" srcOrd="10" destOrd="0" presId="urn:microsoft.com/office/officeart/2005/8/layout/vProcess5"/>
    <dgm:cxn modelId="{8389364E-0551-7C41-A77D-A763BC939272}" type="presParOf" srcId="{00BF0C25-77E2-2B4D-9855-F53C5400AAFF}" destId="{6CA248DE-3723-CB49-A423-F96D5D26941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058CC-E560-3447-A95B-C85267F94CCC}">
      <dsp:nvSpPr>
        <dsp:cNvPr id="0" name=""/>
        <dsp:cNvSpPr/>
      </dsp:nvSpPr>
      <dsp:spPr>
        <a:xfrm>
          <a:off x="0" y="0"/>
          <a:ext cx="3427814" cy="6889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Diagnosis</a:t>
          </a:r>
        </a:p>
      </dsp:txBody>
      <dsp:txXfrm>
        <a:off x="20177" y="20177"/>
        <a:ext cx="2626225" cy="648546"/>
      </dsp:txXfrm>
    </dsp:sp>
    <dsp:sp modelId="{16F62DB1-CE3B-5647-A5E0-31CB2DBD2683}">
      <dsp:nvSpPr>
        <dsp:cNvPr id="0" name=""/>
        <dsp:cNvSpPr/>
      </dsp:nvSpPr>
      <dsp:spPr>
        <a:xfrm>
          <a:off x="287079" y="814154"/>
          <a:ext cx="3427814" cy="6889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Minimal Residual Disease</a:t>
          </a:r>
        </a:p>
      </dsp:txBody>
      <dsp:txXfrm>
        <a:off x="307256" y="834331"/>
        <a:ext cx="2652595" cy="648546"/>
      </dsp:txXfrm>
    </dsp:sp>
    <dsp:sp modelId="{57CFE128-204E-9241-980E-C62F70E4539F}">
      <dsp:nvSpPr>
        <dsp:cNvPr id="0" name=""/>
        <dsp:cNvSpPr/>
      </dsp:nvSpPr>
      <dsp:spPr>
        <a:xfrm>
          <a:off x="569874" y="1628309"/>
          <a:ext cx="3427814" cy="6889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Treatment Response</a:t>
          </a:r>
        </a:p>
      </dsp:txBody>
      <dsp:txXfrm>
        <a:off x="590051" y="1648486"/>
        <a:ext cx="2656880" cy="648546"/>
      </dsp:txXfrm>
    </dsp:sp>
    <dsp:sp modelId="{FB07ED8A-5741-D74D-A088-CF0ABDB29E3C}">
      <dsp:nvSpPr>
        <dsp:cNvPr id="0" name=""/>
        <dsp:cNvSpPr/>
      </dsp:nvSpPr>
      <dsp:spPr>
        <a:xfrm>
          <a:off x="856953" y="2442463"/>
          <a:ext cx="3427814" cy="6889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Acquired Resistance</a:t>
          </a:r>
        </a:p>
      </dsp:txBody>
      <dsp:txXfrm>
        <a:off x="877130" y="2462640"/>
        <a:ext cx="2652595" cy="648546"/>
      </dsp:txXfrm>
    </dsp:sp>
    <dsp:sp modelId="{08DD51B4-04E9-3641-8605-F835FE9CBABC}">
      <dsp:nvSpPr>
        <dsp:cNvPr id="0" name=""/>
        <dsp:cNvSpPr/>
      </dsp:nvSpPr>
      <dsp:spPr>
        <a:xfrm>
          <a:off x="2980029" y="527634"/>
          <a:ext cx="447785" cy="44778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080781" y="527634"/>
        <a:ext cx="246281" cy="336958"/>
      </dsp:txXfrm>
    </dsp:sp>
    <dsp:sp modelId="{5746CE8E-3AFB-3F40-AE5C-5713D2E11C2A}">
      <dsp:nvSpPr>
        <dsp:cNvPr id="0" name=""/>
        <dsp:cNvSpPr/>
      </dsp:nvSpPr>
      <dsp:spPr>
        <a:xfrm>
          <a:off x="3267108" y="1341789"/>
          <a:ext cx="447785" cy="44778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367860" y="1341789"/>
        <a:ext cx="246281" cy="336958"/>
      </dsp:txXfrm>
    </dsp:sp>
    <dsp:sp modelId="{C078157C-5631-314E-9CE9-C65AF48F17D4}">
      <dsp:nvSpPr>
        <dsp:cNvPr id="0" name=""/>
        <dsp:cNvSpPr/>
      </dsp:nvSpPr>
      <dsp:spPr>
        <a:xfrm>
          <a:off x="3549903" y="2155944"/>
          <a:ext cx="447785" cy="44778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650655" y="2155944"/>
        <a:ext cx="246281" cy="336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9T18:09:57.0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3T19:05:12.542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6045 3 24575,'-121'-2'0,"-131"4"0,231 1 0,0 1 0,1 1 0,-24 8 0,22-5 0,0-2 0,-34 5 0,-136 27 0,127-23 0,-123 41 0,-12 3 0,127-42 0,1 4 0,1 2 0,-85 41 0,-188 125 0,308-169 0,-2-2 0,-66 22 0,-7 4 0,46-19 0,37-14 0,-41 20 0,-202 145 0,56-32 0,188-125 0,0 1 0,-26 26 0,31-27 0,-253 209 0,-15 5 0,130-128 0,136-90 0,0-2 0,-1-1 0,-1 0 0,0-2 0,-34 8 0,-2 2 0,32-10 0,0-1 0,0-2 0,-1-1 0,-39 3 0,45-6 0,0 2 0,1 1 0,-41 16 0,39-12 0,0-2 0,-1-1 0,-28 5 0,15-4 0,0 2 0,0 1 0,1 3 0,1 1 0,-41 22 0,-42 16 0,19-6 0,67-28 0,-56 19 0,6-7 0,56-19 0,0 0 0,-2-3 0,1 0 0,-1-2 0,-45 5 0,47-8 0,0 0 0,0 2 0,0 2 0,1 0 0,1 2 0,-32 15 0,35-11 0,1 1 0,0 1 0,1 1 0,0 1 0,2 1 0,-32 37 0,32-31 0,1 0 0,-29 54 0,18-28 0,15-23 0,1 0 0,-15 45 0,-4 8 0,26-58 0,0 0 0,1 0 0,1 1 0,1 0 0,-1 46 0,3-41 0,-5 97 0,11 152 0,0-253 0,1-1 0,1 0 0,1 0 0,1 0 0,1-1 0,15 29 0,-7-17 0,16 53 0,-22-55 0,2-1 0,1 0 0,19 29 0,-15-28 0,-1 1 0,14 40 0,-21-52 0,1 0 0,0 0 0,2-1 0,0-1 0,2 0 0,0-1 0,36 34 0,-21-20 0,-17-20 0,1-1 0,21 16 0,22 19 0,-47-39 0,-1 0 0,1-1 0,1 0 0,-1-1 0,14 7 0,34 21 0,-44-25 0,1-1 0,0 0 0,0-1 0,1 0 0,0-1 0,32 7 0,-26-8 0,-1 1 0,0 2 0,26 12 0,-26-11 0,0-2 0,0 0 0,1-2 0,-1 0 0,1-1 0,0-2 0,36 1 0,14 3 0,137 7 0,-176-13 0,0-1 0,-1-2 0,1-2 0,42-11 0,-23-2 0,-2-2 0,0-3 0,-1-1 0,-1-3 0,-2-2 0,69-55 0,21-34 0,44-34 0,-150 132 0,-20 14 0,0-1 0,0 0 0,13-13 0,-13 13 0,0 0 0,1 0 0,0 1 0,0 0 0,1 1 0,0 0 0,0 1 0,0 0 0,17-2 0,13-6 0,-20 5 0,0-1 0,0-1 0,-1-1 0,-1 0 0,1-2 0,-2-1 0,24-19 0,119-114 0,-145 130 0,39-32 0,65-45 0,17-13 0,234-187 0,-118 94 0,-169 148 0,-61 39 0,0-2 0,-1-1 0,24-20 0,25-17 0,-58 43 0,1-1 0,-1 0 0,0-1 0,-1-1 0,-1 0 0,21-26 0,-13 8 0,2 1 0,1 0 0,41-39 0,-21 35 0,3 2 0,0 2 0,85-38 0,-63 33 0,-39 21 0,1 2 0,0 0 0,0 2 0,1 2 0,-1 0 0,60-3 0,-24-1 0,-40 6 0,1 2 0,28-1 0,-36 3 0,28 2 0,0-3 0,63-10 0,-79 8 0,1 1 0,37 1 0,-44 3 0,-1-2 0,1 0 0,-1-2 0,41-10 0,-52 8 0,-1-1 0,0 0 0,0-1 0,-1-1 0,0 0 0,0 0 0,10-12 0,16-10 0,2-3 0,-1-2 0,35-40 0,13-14 0,-62 68 0,-1-1 0,-1-2 0,-2 0 0,0-1 0,-1-1 0,15-28 0,41-112 0,-67 139 0,-1 1 0,-1-1 0,-2 1 0,3-47 0,4-34 0,-2 35 0,-4 0 0,-7-117 0,0 59 0,3 46 0,-3-97 0,-21 45 0,18 107 0,-2 9 0,0 0 0,-1 0 0,-1 0 0,-1 1 0,-1 0 0,-1 1 0,0 1 0,-28-31 0,2-1 0,33 44 0,0 0 0,0 0 0,0 0 0,-1 1 0,0 0 0,0 0 0,0 1 0,0-1 0,0 1 0,-1 1 0,0-1 0,1 1 0,-1 0 0,0 1 0,-12-2 0,-12 0 0,0 1 0,-38 2 0,46 1 0,-26 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3T19:05:15.962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1 24575,'2'6'0,"-1"1"0,1-1 0,0 1 0,1-1 0,0 0 0,0 0 0,0 0 0,1 0 0,-1-1 0,1 1 0,1-1 0,-1 0 0,10 8 0,19 28 0,-19-14 0,-1 0 0,-1 1 0,14 51 0,-16-47 0,0 0 0,30 57 0,95 133 0,-80-118 39,-33-58-1443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3T19:05:17.12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0 475 24575,'3'-6'0,"-1"0"0,1 0 0,0 1 0,1-1 0,0 1 0,0-1 0,0 1 0,0 0 0,10-8 0,-1-1 0,41-52 0,34-39 0,-66 83 0,1 1 0,1 1 0,1 1 0,1 0 0,1 3 0,0 0 0,1 1 0,40-14 0,6-7-57,-49 23-1251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259F1-39B1-4DD1-ADA3-7047E4A2DB09}" type="datetimeFigureOut">
              <a:rPr lang="en-US" smtClean="0"/>
              <a:t>4/18/23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7C53F-605D-47F8-B5C3-A0F7B4BD7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90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7C53F-605D-47F8-B5C3-A0F7B4BD73F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35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7C53F-605D-47F8-B5C3-A0F7B4BD73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750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https://www.postersessiononline.eu/173580348_eu/congresos/WCGIC2022/aula/-P_44_WCGIC2022.pdf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7C53F-605D-47F8-B5C3-A0F7B4BD73F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07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https://www.postersessiononline.eu/173580348_eu/congresos/WCGIC2022/aula/-P_44_WCGIC2022.pdf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7C53F-605D-47F8-B5C3-A0F7B4BD73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332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7C53F-605D-47F8-B5C3-A0F7B4BD73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00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7C53F-605D-47F8-B5C3-A0F7B4BD73F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08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7C53F-605D-47F8-B5C3-A0F7B4BD73F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63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7C53F-605D-47F8-B5C3-A0F7B4BD73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442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7C53F-605D-47F8-B5C3-A0F7B4BD73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976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7C53F-605D-47F8-B5C3-A0F7B4BD73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661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EE5A6-B643-1C10-B290-2FBEEE54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EF189F-E279-836F-4866-39C571D9F2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8833F-B622-B588-0673-B17B7C41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A65F-991A-4055-928B-EEF8BC6D0904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F01D6-33A9-1D12-C1F2-CA0ED780B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FF924-D2AF-184D-9C79-8794AFA04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BA46-4D35-4B4D-867C-D70A50C2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82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2CE2D-57DE-B70E-6952-B99CBE60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AE0C0-B95F-5941-E450-9B1FE9F6E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8687-4B12-4A1B-2530-07293D56B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A65F-991A-4055-928B-EEF8BC6D0904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AE427-5948-322B-2C1A-17EEC2ED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CCB45-EC48-CBCD-96BC-8E23DEFCE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BA46-4D35-4B4D-867C-D70A50C2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71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27D32E-0A3B-852D-7D7E-E8D12E405D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16284D-3965-9D66-63F3-6D404D6B80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78022-125E-9134-4D98-88D4386B2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A65F-991A-4055-928B-EEF8BC6D0904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83E73-515B-53A0-3BE3-B8441F87B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6ACC2-3A9E-F417-95FA-AA99FE480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BA46-4D35-4B4D-867C-D70A50C2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1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63145-7255-A24C-B995-D23E009B5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FF08-F671-6E4B-8C38-61AD77944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3C5DB-5F68-A048-8C40-551BE0FB5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FA83-1D17-4265-A233-052FF47DA64F}" type="datetime1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0A045-5E39-C542-9F06-2FE945D8C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384C5-F50D-C445-AE20-F106A3B68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F2226-1A10-7748-90E7-0B0D11C94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74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AC7-C8F9-C642-805B-010DA7997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A958A-1FFD-224C-B329-B8E43BF13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90759-534D-8446-9D3D-93F328900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ADF6D-51E0-4DDA-B1A5-925900F5956B}" type="datetime1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23F36-CE75-474A-A846-DE8D3B1B5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EFB46-0219-0440-86B2-B406CA0ED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F2226-1A10-7748-90E7-0B0D11C94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54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8041C-3EEA-834D-8438-8D28F2E33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A2D3D-248B-0040-8713-A678B10AA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76853-3FD6-CD41-ABB7-27CEB6F98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3FF3D-2BF7-4004-A3FD-D5A5D21D8FAC}" type="datetime1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3C3D1-495E-674E-AC61-472B6358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BF24D-09FD-AC46-BA51-767D84242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F2226-1A10-7748-90E7-0B0D11C94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5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80D95-71B1-6A4C-A8B2-59805641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5A74B-6882-5F49-B77D-479F2E1B8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1050C-9006-0E44-BE17-0A155D2BC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A279D-6034-AA43-82D9-F5CBB2631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A77E1-D9D8-4BA0-81FD-392804D06216}" type="datetime1">
              <a:rPr lang="en-US" smtClean="0"/>
              <a:t>4/18/23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19999-5B4E-6B4F-AC81-088ED77BB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218A-F89C-F545-9A53-BB786186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F2226-1A10-7748-90E7-0B0D11C94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88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8BAF8-63CD-E441-93DE-682EAB850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45446-7090-0D46-887B-1A4B4B16F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3B444-594D-4E45-9C54-F8E7AF4FB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322DA0-8A6F-374A-81CD-B7CD4603CB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7D9CEF-2077-7044-A2F0-C361D6A54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CCA3A8-B82B-2B4A-8B01-E9724F10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CD4A1-AF25-4851-8299-13172E662D15}" type="datetime1">
              <a:rPr lang="en-US" smtClean="0"/>
              <a:t>4/18/23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B39AD4-33A1-A743-86D1-37A561D27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667A90-B3D8-D44E-8315-867FC174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F2226-1A10-7748-90E7-0B0D11C94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43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68817-311A-DF48-9681-4D8AE27AC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D32C7-D20E-4142-82FF-249FF7E4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33C2B-6B79-4514-B0F9-E5C0A7E46E5A}" type="datetime1">
              <a:rPr lang="en-US" smtClean="0"/>
              <a:t>4/18/23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354B5-0AD9-104C-9B8C-DB3555B6C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53B43-4F36-4146-A5A7-9D5613AE0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F2226-1A10-7748-90E7-0B0D11C94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02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8DA4F4-100D-944D-B17E-75318C99A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528C9-9372-4C54-A2F4-C31FAE0CF973}" type="datetime1">
              <a:rPr lang="en-US" smtClean="0"/>
              <a:t>4/18/23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C6CA3-74F5-CF49-AA35-AF69CB5D6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AF966-6F2B-3248-A2C7-774B4125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F2226-1A10-7748-90E7-0B0D11C94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69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D439-6F32-504C-9966-1856DE84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AEEAC-2EF7-BE4C-A511-69ED82FF2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93640-1642-694E-80F2-CF49D5820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7B109-32C3-8842-980C-9A0B1C23A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A9E3-F09C-43D8-A4F9-9EECA2A8A110}" type="datetime1">
              <a:rPr lang="en-US" smtClean="0"/>
              <a:t>4/18/23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2563A7-ED16-5D49-A26E-D5744073A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4CAAC-3E1F-354A-9DF8-AC55DF35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F2226-1A10-7748-90E7-0B0D11C94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2952-29BF-A861-5AC4-89375F9B2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2E814-7F9B-AF1D-5173-68805AD76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D8248-B16A-09FF-B209-0B02B75F8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A65F-991A-4055-928B-EEF8BC6D0904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66F6F-90B1-1D17-EA80-470142EA7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1E32E-E5B5-08A2-A907-2A8F029E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BA46-4D35-4B4D-867C-D70A50C2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99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9DD45-15A3-5649-A7C3-38197FD6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ECD2E2-8EA5-8748-B9C2-EC64141A3F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94968-9541-6248-9BB9-4FBC15EF3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224143-5277-8E45-AEA8-52A65191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C523-3C2C-48F4-8B14-2456EEBEC665}" type="datetime1">
              <a:rPr lang="en-US" smtClean="0"/>
              <a:t>4/18/23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60288-F22C-0343-96BD-41868B82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AC8A2-70AE-A34E-9932-0BC3B6EC0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F2226-1A10-7748-90E7-0B0D11C94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16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836A0-8204-B546-8EF0-6113F9D56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F2905B-4C14-B847-9E6F-A029A10752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721D4-A12F-FB40-8DC4-79F92643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E834-EE41-4BF2-9A6B-11C4C798AE58}" type="datetime1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2359A-46F6-9142-9E2B-6EAE42F8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40519-B84A-8D45-B345-EFD4F464F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F2226-1A10-7748-90E7-0B0D11C94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48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2F4A16-F31F-FE49-80E9-D52AD8C6F0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17869D-9099-5147-A099-7B977B9C0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5D3E6-3AE2-CB41-BE48-CC75E9CEB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49F51-E339-495E-936B-966FD188E371}" type="datetime1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CD23B-F930-C74E-8350-FE46BB71F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8BDE4-E120-F240-B234-7B40BE8CE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F2226-1A10-7748-90E7-0B0D11C94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05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81000"/>
            <a:ext cx="10644170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 kern="600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39997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023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E37C3-A4F6-B796-BCDB-F1AF43A8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E4164-681B-04F1-FFE8-98833AD1D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FD542-9D9B-9F13-6E58-18BE20ED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A65F-991A-4055-928B-EEF8BC6D0904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B0E52-3FAA-D573-A5E0-551A5A03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2B06E-2553-F89F-398C-105BE3784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BA46-4D35-4B4D-867C-D70A50C2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8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920B2-21C6-97BC-D4DA-B4BB5FB67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82B01-FC48-DEAD-B253-D676E5D58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5153C-3BC0-6BA1-40ED-B5032806F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EF7675-1A17-DAF8-461A-0A2EEE761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A65F-991A-4055-928B-EEF8BC6D0904}" type="datetimeFigureOut">
              <a:rPr lang="en-US" smtClean="0"/>
              <a:t>4/18/23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6AD02F-86E8-735D-D0E5-62F9C4A6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518C0-3456-1282-8504-373FD4654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BA46-4D35-4B4D-867C-D70A50C2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9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8C30-D44A-7611-9F07-F19A5AB58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E97B8-E755-B81A-A783-55D28509D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62D2D-BE99-FDF9-522A-0C3EE5466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5CA5F2-6EC2-D3E6-7779-370BC1083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CC9DFB-E5FD-2013-2D2A-B353DEC1E0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1AA683-4B13-6D53-ACE7-B102F21D5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A65F-991A-4055-928B-EEF8BC6D0904}" type="datetimeFigureOut">
              <a:rPr lang="en-US" smtClean="0"/>
              <a:t>4/18/23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6C1110-F983-CBA5-6D7F-AC93DB8D5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744E57-3B05-3182-217C-6CEDB3DB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BA46-4D35-4B4D-867C-D70A50C2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7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16545-9C13-F69C-118E-4C16C89E3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0AD1B0-80FF-6223-33A6-5BC4528B8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A65F-991A-4055-928B-EEF8BC6D0904}" type="datetimeFigureOut">
              <a:rPr lang="en-US" smtClean="0"/>
              <a:t>4/18/23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DA64E-CE38-EF64-C787-7008F27F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1178C-7C43-654E-6E18-FE6EECB7E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BA46-4D35-4B4D-867C-D70A50C2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43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20D43A-B238-D648-8E61-63487F3B7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A65F-991A-4055-928B-EEF8BC6D0904}" type="datetimeFigureOut">
              <a:rPr lang="en-US" smtClean="0"/>
              <a:t>4/18/23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09BB66-E931-87B9-8887-DE031507A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34029-32FF-748E-C7DD-375386707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BA46-4D35-4B4D-867C-D70A50C2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6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4625D-9E27-2A1F-6D00-215867CB6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15B5C-02BA-EBC9-0FE7-370A872F6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B27CAB-98F0-29E1-818E-17D2EF9F8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9C8EE-F3E1-6DF1-87D1-311791A88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A65F-991A-4055-928B-EEF8BC6D0904}" type="datetimeFigureOut">
              <a:rPr lang="en-US" smtClean="0"/>
              <a:t>4/18/23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3BB8D-7474-6141-C7C7-21874152B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6D8BD9-F2B3-6D7E-0B71-10C87C05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BA46-4D35-4B4D-867C-D70A50C2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50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1FA84-0DD7-B89D-74E3-DD6B48ED1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786273-E5AF-1B0A-4F75-CBEC37BAC6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94B3E-91FA-B4E1-ED0D-99FF08689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7D503-C311-751E-19DD-A6B988310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A65F-991A-4055-928B-EEF8BC6D0904}" type="datetimeFigureOut">
              <a:rPr lang="en-US" smtClean="0"/>
              <a:t>4/18/23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88543-E3D9-81E2-7071-CA7488BF2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CE904-B173-B7B5-B422-DC605F51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BA46-4D35-4B4D-867C-D70A50C2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7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1537BA-5632-B4CA-7F7C-E20F709EC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6E3ED-937A-BEC9-3148-7BB8F58CA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FA798-5DE2-8994-1790-64D2F75305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A65F-991A-4055-928B-EEF8BC6D0904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F2901-04F8-3504-5310-EB04ED227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6AB31-6186-AC4E-1966-CB8FA1FDA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7BA46-4D35-4B4D-867C-D70A50C28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5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130B1A-2F69-2D48-AFF9-57552B778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43A15-E7B3-954F-8242-06B80886D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A0461-8B74-DC4D-9C37-CF616D9036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0A988-5D42-474B-9BDF-6A73422BDD7D}" type="datetime1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7A97F-57A0-0C42-82C3-8CF23FF49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8CE03-F755-4049-A942-4129357E6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F2226-1A10-7748-90E7-0B0D11C94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08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mailto:pmk4001@med.cornell.edu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3.xml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customXml" Target="../ink/ink2.xml"/><Relationship Id="rId9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customXml" Target="../ink/ink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0494082-2CB8-6A45-AAFB-281B50F2A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637" y="3016821"/>
            <a:ext cx="9144000" cy="3152674"/>
          </a:xfrm>
        </p:spPr>
        <p:txBody>
          <a:bodyPr>
            <a:normAutofit/>
          </a:bodyPr>
          <a:lstStyle/>
          <a:p>
            <a:r>
              <a:rPr lang="en-US" dirty="0"/>
              <a:t>Pashtoon Kasi, MD, MS</a:t>
            </a:r>
          </a:p>
          <a:p>
            <a:r>
              <a:rPr lang="en-US" dirty="0"/>
              <a:t>Director, Colon Cancer Research </a:t>
            </a:r>
          </a:p>
          <a:p>
            <a:r>
              <a:rPr lang="en-US" dirty="0"/>
              <a:t>Director, Precision Medicine Research for Liquid Biopsies</a:t>
            </a:r>
          </a:p>
          <a:p>
            <a:r>
              <a:rPr lang="en-US" dirty="0">
                <a:hlinkClick r:id="rId2"/>
              </a:rPr>
              <a:t>pmk4001@med.cornell.edu</a:t>
            </a:r>
            <a:r>
              <a:rPr lang="en-US" dirty="0"/>
              <a:t> </a:t>
            </a:r>
          </a:p>
          <a:p>
            <a:r>
              <a:rPr lang="en-US" b="1" dirty="0"/>
              <a:t>@pashtoonkasi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8C2E2D-FC97-2846-80A4-B46F5617B1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77" t="10158" r="25932" b="16557"/>
          <a:stretch/>
        </p:blipFill>
        <p:spPr>
          <a:xfrm>
            <a:off x="4790647" y="4868984"/>
            <a:ext cx="419388" cy="341488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147B796-5DE2-4325-A22C-6D6C7D6A5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09"/>
          <a:stretch/>
        </p:blipFill>
        <p:spPr bwMode="auto">
          <a:xfrm>
            <a:off x="101115" y="6061635"/>
            <a:ext cx="4357376" cy="44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ndra and Edward Meyer Cancer Center">
            <a:extLst>
              <a:ext uri="{FF2B5EF4-FFF2-40B4-BE49-F238E27FC236}">
                <a16:creationId xmlns:a16="http://schemas.microsoft.com/office/drawing/2014/main" id="{8F0CBE36-5338-4A4D-8711-64D9729EC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31"/>
          <a:stretch/>
        </p:blipFill>
        <p:spPr bwMode="auto">
          <a:xfrm>
            <a:off x="8136242" y="6131647"/>
            <a:ext cx="4388269" cy="7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43193B8-1258-4DB7-BBE6-D398DF356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 t="36656"/>
          <a:stretch/>
        </p:blipFill>
        <p:spPr bwMode="auto">
          <a:xfrm>
            <a:off x="4627984" y="6119431"/>
            <a:ext cx="3982616" cy="72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ewYork-Presbyterian, Best Companies | Working Mother">
            <a:extLst>
              <a:ext uri="{FF2B5EF4-FFF2-40B4-BE49-F238E27FC236}">
                <a16:creationId xmlns:a16="http://schemas.microsoft.com/office/drawing/2014/main" id="{06F8A4CC-DC5C-4904-B200-E9CCCF3E4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71" b="40500"/>
          <a:stretch/>
        </p:blipFill>
        <p:spPr bwMode="auto">
          <a:xfrm>
            <a:off x="803428" y="6435346"/>
            <a:ext cx="2952750" cy="36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D65B73D-83CB-BB4C-BA99-A54FF740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61168"/>
            <a:ext cx="12192000" cy="1458065"/>
          </a:xfrm>
        </p:spPr>
        <p:txBody>
          <a:bodyPr>
            <a:noAutofit/>
          </a:bodyPr>
          <a:lstStyle/>
          <a:p>
            <a:r>
              <a:rPr lang="en-US" sz="4800" b="1" i="1" dirty="0"/>
              <a:t>Other Therapeutic Considerations </a:t>
            </a:r>
            <a:br>
              <a:rPr lang="en-US" sz="4800" b="1" i="1" dirty="0"/>
            </a:br>
            <a:r>
              <a:rPr lang="en-US" sz="4800" b="1" i="1" dirty="0"/>
              <a:t>in Colorectal Cancer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224619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33264-D5CB-A7E3-CE43-B19D2F69A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167" y="5753"/>
            <a:ext cx="2753109" cy="381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C73C8F-086C-E21C-D4E3-FD985871C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147" y="0"/>
            <a:ext cx="6861921" cy="64392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Kotani D et al.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Molecular residual disease and efficacy of adjuvant chemotherapy in patients with colorectal cancer.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Nat Med 2023;29(1):127-34.</a:t>
            </a:r>
          </a:p>
        </p:txBody>
      </p:sp>
    </p:spTree>
    <p:extLst>
      <p:ext uri="{BB962C8B-B14F-4D97-AF65-F5344CB8AC3E}">
        <p14:creationId xmlns:p14="http://schemas.microsoft.com/office/powerpoint/2010/main" val="3798057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22267-1423-26D4-B972-22B8C63D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Conclusion/Key Takeaways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66635-63D5-714A-141C-031BC9B84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Large dataset again showing the </a:t>
            </a:r>
            <a:r>
              <a:rPr lang="en-US" sz="1700" b="1" u="sng" dirty="0"/>
              <a:t>feasibility</a:t>
            </a:r>
            <a:r>
              <a:rPr lang="en-US" sz="1700" dirty="0"/>
              <a:t> of using minimal residual disease (MRD) testing in patients with resected colorectal cancer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b="1" u="sng" dirty="0"/>
              <a:t>Beyond prognostic</a:t>
            </a:r>
            <a:r>
              <a:rPr lang="en-US" sz="1700" dirty="0"/>
              <a:t>; </a:t>
            </a:r>
            <a:r>
              <a:rPr lang="en-US" sz="1700" b="1" i="1" dirty="0"/>
              <a:t>predictive</a:t>
            </a:r>
            <a:r>
              <a:rPr lang="en-US" sz="1700" dirty="0"/>
              <a:t> of benefit from adjuvant chemotherapy?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ctDNA</a:t>
            </a:r>
            <a:r>
              <a:rPr lang="en-US" sz="1700" dirty="0"/>
              <a:t>+ is more than predictive/prognostic </a:t>
            </a:r>
            <a:r>
              <a:rPr lang="en-US" sz="1700" dirty="0">
                <a:sym typeface="Wingdings" panose="05000000000000000000" pitchFamily="2" charset="2"/>
              </a:rPr>
              <a:t> </a:t>
            </a:r>
            <a:r>
              <a:rPr lang="en-US" sz="1700" b="1" u="sng" dirty="0">
                <a:sym typeface="Wingdings" panose="05000000000000000000" pitchFamily="2" charset="2"/>
              </a:rPr>
              <a:t>persistence</a:t>
            </a:r>
            <a:r>
              <a:rPr lang="en-US" sz="1700" dirty="0">
                <a:sym typeface="Wingdings" panose="05000000000000000000" pitchFamily="2" charset="2"/>
              </a:rPr>
              <a:t> of disease.</a:t>
            </a:r>
            <a:endParaRPr lang="en-US" sz="17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0DB9B41-A37E-1074-86D2-73CBD3CAA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9666" y="841248"/>
            <a:ext cx="5065044" cy="5276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935B6B-06A6-AEAE-5C72-3D3B3FCAE3E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Kotani D et al.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Molecular residual disease and efficacy of adjuvant chemotherapy in patients with colorectal cancer.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Nat Med 2023;29(1):127-34.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0D1B38-EA2A-4EE7-EE84-895D44E29183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603C98-D632-B5B3-9E38-06B624604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167" y="5753"/>
            <a:ext cx="275310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62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512E32-84C5-A5F6-FC64-20A76D41D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719" y="255333"/>
            <a:ext cx="9868562" cy="6148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Tie J et al.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Circulating tumor DNA analysis guiding adjuvant therapy in Stage II colon cancer.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Engl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J Med 2022;386(24):2261-72.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9D6F58-3218-6319-5B01-CD47B184E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340" y="0"/>
            <a:ext cx="2079935" cy="44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54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12C2BB-9096-F3F3-1795-CFC736C8F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854" y="562053"/>
            <a:ext cx="9072600" cy="5669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Tie J et al.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Circulating tumor DNA analysis guiding adjuvant therapy in Stage II colon cancer.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Engl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J Med 2022;386(24):2261-72.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9D6F58-3218-6319-5B01-CD47B184E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6062" y="0"/>
            <a:ext cx="2610214" cy="562053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4A5F19BB-EA3D-61A8-EFAE-E688F0E8B21C}"/>
              </a:ext>
            </a:extLst>
          </p:cNvPr>
          <p:cNvSpPr/>
          <p:nvPr/>
        </p:nvSpPr>
        <p:spPr>
          <a:xfrm>
            <a:off x="8009440" y="1641765"/>
            <a:ext cx="775677" cy="3851469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0917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22267-1423-26D4-B972-22B8C63D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Conclusion/Key Takeaways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66635-63D5-714A-141C-031BC9B84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3"/>
            <a:ext cx="3715714" cy="3999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A ctDNA-guided approach to the treatment of stage II colon cancer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</a:rPr>
              <a:t>reduced adjuvant chemotherapy use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without compromising recurrence-free survival</a:t>
            </a:r>
            <a:r>
              <a:rPr lang="en-US" sz="2000" dirty="0"/>
              <a:t>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u="sng" dirty="0"/>
              <a:t>Real-world utility especially in stage-II colon cancer where the ctDNA is positive</a:t>
            </a:r>
            <a:r>
              <a:rPr lang="en-US" sz="2000" dirty="0"/>
              <a:t>.</a:t>
            </a:r>
            <a:endParaRPr lang="en-US" sz="17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45964F-07E7-CA0C-C5BE-FC6DDB04A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795135"/>
            <a:ext cx="6172200" cy="32582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35E6D9-C5F5-E42A-52F7-9FF2D0FB458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Tie J et al.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Circulating tumor DNA analysis guiding adjuvant therapy in Stage II colon cancer.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Engl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J Med 2022;386(24):2261-72.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87F3B1-A453-1CA5-83C9-F7D1D41C4F30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8DCBFF-5F7C-E19D-E59B-75F014686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6062" y="0"/>
            <a:ext cx="261021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27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Morris VK et al.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Treatment of metastatic colorectal cancer: ASCO guideline.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J Clin Oncol 2023;41(3):678-700.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6B9C1-FE4D-2A22-F7B7-A36C4FFED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334" y="46807"/>
            <a:ext cx="2938942" cy="414858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2825F250-8FB2-FC30-CB57-F09DB2785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 key practice questions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7E746EE-13A6-E418-8787-DB055CDCB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1. For patients with previously untreated, initially unresectable mCRC who are candidates for chemotherapy plus bevacizumab, is </a:t>
            </a:r>
            <a:r>
              <a:rPr lang="en-US" b="1" u="sng" dirty="0">
                <a:highlight>
                  <a:srgbClr val="FFFF00"/>
                </a:highlight>
              </a:rPr>
              <a:t>doublet</a:t>
            </a:r>
            <a:r>
              <a:rPr lang="en-US" dirty="0"/>
              <a:t> (</a:t>
            </a:r>
            <a:r>
              <a:rPr lang="en-US" dirty="0" err="1"/>
              <a:t>folinic</a:t>
            </a:r>
            <a:r>
              <a:rPr lang="en-US" dirty="0"/>
              <a:t> acid, FU, and oxaliplatin [FOLFOX], or </a:t>
            </a:r>
            <a:r>
              <a:rPr lang="en-US" dirty="0" err="1"/>
              <a:t>folinic</a:t>
            </a:r>
            <a:r>
              <a:rPr lang="en-US" dirty="0"/>
              <a:t> acid, FU, and irinotecan [FOLFIRI]) or </a:t>
            </a:r>
            <a:r>
              <a:rPr lang="en-US" b="1" u="sng" dirty="0">
                <a:highlight>
                  <a:srgbClr val="FFFF00"/>
                </a:highlight>
              </a:rPr>
              <a:t>triplet</a:t>
            </a:r>
            <a:r>
              <a:rPr lang="en-US" dirty="0"/>
              <a:t> (</a:t>
            </a:r>
            <a:r>
              <a:rPr lang="en-US" dirty="0" err="1"/>
              <a:t>folinic</a:t>
            </a:r>
            <a:r>
              <a:rPr lang="en-US" dirty="0"/>
              <a:t> acid, FU, oxaliplatin, and irinotecan [FOLFOXIRI]) cytotoxic chemotherapy recommended?</a:t>
            </a:r>
          </a:p>
          <a:p>
            <a:pPr marL="0" indent="0">
              <a:buNone/>
            </a:pPr>
            <a:r>
              <a:rPr lang="en-US" dirty="0"/>
              <a:t>2a. In the first-line setting, are outcomes for patients with </a:t>
            </a:r>
            <a:r>
              <a:rPr lang="en-US" b="1" u="sng" dirty="0">
                <a:highlight>
                  <a:srgbClr val="FFFF00"/>
                </a:highlight>
              </a:rPr>
              <a:t>microsatellite instability-high (MSI-H)</a:t>
            </a:r>
            <a:r>
              <a:rPr lang="en-US" dirty="0"/>
              <a:t> or deficient mismatch repair (dMMR) mCRC improved with pembrolizumab immunotherapy versus chemotherapy with or without bevacizumab or cetuximab?</a:t>
            </a:r>
          </a:p>
          <a:p>
            <a:pPr marL="0" indent="0">
              <a:buNone/>
            </a:pPr>
            <a:r>
              <a:rPr lang="en-US" dirty="0"/>
              <a:t>2b. Is pembrolizumab recommended as later-line therapy for patients with microsatellite stable (MSS) or proficient mismatch repair (pMMR) mCRC and high tumor mutational burden (</a:t>
            </a:r>
            <a:r>
              <a:rPr lang="en-US"/>
              <a:t>TMB = </a:t>
            </a:r>
            <a:r>
              <a:rPr lang="en-US" dirty="0"/>
              <a:t>10 mutations/ Mb)?</a:t>
            </a:r>
          </a:p>
          <a:p>
            <a:pPr marL="0" indent="0">
              <a:buNone/>
            </a:pPr>
            <a:r>
              <a:rPr lang="en-US" dirty="0"/>
              <a:t>3. For patients with treatment-naive </a:t>
            </a:r>
            <a:r>
              <a:rPr lang="en-US" b="1" u="sng" dirty="0">
                <a:highlight>
                  <a:srgbClr val="FFFF00"/>
                </a:highlight>
              </a:rPr>
              <a:t>RAS wild-type mCRC</a:t>
            </a:r>
            <a:r>
              <a:rPr lang="en-US" dirty="0"/>
              <a:t>, are anti–epidermal growth factor receptor (EGFR) antibodies (</a:t>
            </a:r>
            <a:r>
              <a:rPr lang="en-US" dirty="0" err="1"/>
              <a:t>ie</a:t>
            </a:r>
            <a:r>
              <a:rPr lang="en-US" dirty="0"/>
              <a:t>, panitumumab and cetuximab) recommended for patients with right-sided or left-sided primary tumors?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0DADEFB-420E-7F23-7E46-7BBE532B6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241" y="0"/>
            <a:ext cx="1300855" cy="169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05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Morris VK et al.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Treatment of metastatic colorectal cancer: ASCO guideline.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J Clin Oncol 2023;41(3):678-700.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6B9C1-FE4D-2A22-F7B7-A36C4FFED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334" y="46807"/>
            <a:ext cx="2938942" cy="414858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2825F250-8FB2-FC30-CB57-F09DB2785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 key practice questions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7E746EE-13A6-E418-8787-DB055CDCB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4. For patients with previously treated </a:t>
            </a:r>
            <a:r>
              <a:rPr lang="en-US" b="1" u="sng" dirty="0">
                <a:highlight>
                  <a:srgbClr val="FFFF00"/>
                </a:highlight>
              </a:rPr>
              <a:t>BRAF V600E– mutant </a:t>
            </a:r>
            <a:r>
              <a:rPr lang="en-US" dirty="0"/>
              <a:t>mCRC, does treatment with </a:t>
            </a:r>
            <a:r>
              <a:rPr lang="en-US" dirty="0" err="1"/>
              <a:t>encorafenib</a:t>
            </a:r>
            <a:r>
              <a:rPr lang="en-US" dirty="0"/>
              <a:t> plus cetuximab result in better outcomes compared with chemotherapy plus targeted therapy?</a:t>
            </a:r>
          </a:p>
          <a:p>
            <a:pPr marL="0" indent="0">
              <a:buNone/>
            </a:pPr>
            <a:r>
              <a:rPr lang="en-US" dirty="0"/>
              <a:t>5. For patients with colorectal </a:t>
            </a:r>
            <a:r>
              <a:rPr lang="en-US" b="1" u="sng" dirty="0">
                <a:highlight>
                  <a:srgbClr val="FFFF00"/>
                </a:highlight>
              </a:rPr>
              <a:t>peritoneal metastases</a:t>
            </a:r>
            <a:r>
              <a:rPr lang="en-US" dirty="0"/>
              <a:t>, are outcomes improved with cytoreductive surgery (CRS) with or without hyperthermic intraperitoneal chemotherapy (HIPEC) plus chemotherapy, compared with chemotherapy alone?</a:t>
            </a:r>
          </a:p>
          <a:p>
            <a:pPr marL="0" indent="0">
              <a:buNone/>
            </a:pPr>
            <a:r>
              <a:rPr lang="en-US" dirty="0"/>
              <a:t>6. For patients with </a:t>
            </a:r>
            <a:r>
              <a:rPr lang="en-US" b="1" u="sng" dirty="0">
                <a:highlight>
                  <a:srgbClr val="FFFF00"/>
                </a:highlight>
              </a:rPr>
              <a:t>unresectable liver-limited mCRC</a:t>
            </a:r>
            <a:r>
              <a:rPr lang="en-US" dirty="0"/>
              <a:t>, are liver-directed therapies stereotactic body radiation therapy (SBRT) and selective internal radiation therapy (SIRT) recommended?</a:t>
            </a:r>
          </a:p>
          <a:p>
            <a:pPr marL="0" indent="0">
              <a:buNone/>
            </a:pPr>
            <a:r>
              <a:rPr lang="en-US" dirty="0"/>
              <a:t>7. For patients with mCRC and potentially curable </a:t>
            </a:r>
            <a:r>
              <a:rPr lang="en-US" b="1" u="sng" dirty="0">
                <a:highlight>
                  <a:srgbClr val="FFFF00"/>
                </a:highlight>
              </a:rPr>
              <a:t>oligometastatic liver metastases</a:t>
            </a:r>
            <a:r>
              <a:rPr lang="en-US" dirty="0"/>
              <a:t>, is perioperative chemotherapy recommended?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687EF-3943-E690-8DDE-44218F394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241" y="0"/>
            <a:ext cx="1300855" cy="169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50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22267-1423-26D4-B972-22B8C63D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Conclusion/Key Takeaways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66635-63D5-714A-141C-031BC9B84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3" y="2718054"/>
            <a:ext cx="3790359" cy="394586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Doublet/Triplet chemo as options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Candidate for anti-EGFR versus anti-VEGF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Pembrolizumab – MSI-High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Encorafenib/anti-EGFR – BRAF V600E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Cytoreductive surgery – peritoneal metastases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Liver metastases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Perioperative chemo/surgery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Surgery alone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SBRT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SIRT</a:t>
            </a:r>
            <a:endParaRPr lang="en-US" sz="15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CCB15DB-906D-543B-1494-689549337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781907"/>
            <a:ext cx="6172200" cy="328466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B30CC4-AEC5-3D2F-8004-4FB1FDFAE60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Morris VK et al.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Treatment of metastatic colorectal cancer: ASCO guideline.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J Clin Oncol 2023;41(3):678-700.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A17210-C97D-10FA-DFB8-2C389FBC1C06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211E80-8C68-476F-0B0E-CF016A9EA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334" y="46807"/>
            <a:ext cx="2938942" cy="4148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20828-1B8A-08E3-E544-CA9CF11A5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241" y="0"/>
            <a:ext cx="1300855" cy="169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56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Yoshino T et al.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Panitumumab (PAN) plus mFOLFOX6 versus bevacizumab (BEV) plus mFOLFOX6 as first-line treatment in patients with RAS wild-type (WT) metastatic colorectal cancer (mCRC): Results from the phase 3 PARADIGM trial. ASCO 2022;Abstract LBA1.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C94B015-9566-83A1-6DDB-9C56E3AE2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7" y="0"/>
            <a:ext cx="11042967" cy="621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76AB9D-B344-5A17-BED3-866097C9BB3A}"/>
              </a:ext>
            </a:extLst>
          </p:cNvPr>
          <p:cNvSpPr txBox="1"/>
          <p:nvPr/>
        </p:nvSpPr>
        <p:spPr>
          <a:xfrm>
            <a:off x="7609398" y="5764695"/>
            <a:ext cx="21309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7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Yoshino T et al.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Panitumumab (PAN) plus mFOLFOX6 versus bevacizumab (BEV) plus mFOLFOX6 as first-line treatment in patients with RAS wild-type (WT) metastatic colorectal cancer (mCRC): Results from the phase 3 PARADIGM trial. ASCO 2022;Abstract LBA1.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E30C397-CF1E-685B-7375-9E684C89F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88" y="0"/>
            <a:ext cx="11036808" cy="620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361D0E-97F3-011E-1281-EA8A4C61BDEB}"/>
              </a:ext>
            </a:extLst>
          </p:cNvPr>
          <p:cNvSpPr txBox="1"/>
          <p:nvPr/>
        </p:nvSpPr>
        <p:spPr>
          <a:xfrm>
            <a:off x="7609398" y="5756744"/>
            <a:ext cx="21309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DD8143-5117-CA42-82AD-70B6C1D9EC02}"/>
              </a:ext>
            </a:extLst>
          </p:cNvPr>
          <p:cNvSpPr/>
          <p:nvPr/>
        </p:nvSpPr>
        <p:spPr>
          <a:xfrm>
            <a:off x="11105322" y="145774"/>
            <a:ext cx="357808" cy="397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77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F36656-2E89-4352-BFD1-4203A50A9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335" y="0"/>
            <a:ext cx="5598533" cy="6858000"/>
          </a:xfrm>
          <a:prstGeom prst="rect">
            <a:avLst/>
          </a:prstGeom>
        </p:spPr>
      </p:pic>
      <p:pic>
        <p:nvPicPr>
          <p:cNvPr id="89090" name="Picture 2" descr="2022 ASCO Annual Meeting">
            <a:extLst>
              <a:ext uri="{FF2B5EF4-FFF2-40B4-BE49-F238E27FC236}">
                <a16:creationId xmlns:a16="http://schemas.microsoft.com/office/drawing/2014/main" id="{E791CAC7-AF8E-463A-8963-37504498E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5314950"/>
            <a:ext cx="29527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36F431-2EC5-494C-9C36-505A45D7A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4427474"/>
            <a:ext cx="2743200" cy="9387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0F04BE-6033-9D61-7E0E-A0EC8452ECE7}"/>
              </a:ext>
            </a:extLst>
          </p:cNvPr>
          <p:cNvSpPr/>
          <p:nvPr/>
        </p:nvSpPr>
        <p:spPr>
          <a:xfrm>
            <a:off x="11656277" y="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48100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22267-1423-26D4-B972-22B8C63D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Conclusion/Key Takeaways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66635-63D5-714A-141C-031BC9B84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u="sng" dirty="0"/>
              <a:t>Selection</a:t>
            </a:r>
            <a:r>
              <a:rPr lang="en-US" sz="2000" dirty="0"/>
              <a:t> of the patient for anti-EGFR – tissue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LEFT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RAS-wildtype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BRAF-wildtype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HER2-negative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Role for </a:t>
            </a:r>
            <a:r>
              <a:rPr lang="en-US" sz="2000" b="1" u="sng" dirty="0"/>
              <a:t>liquid biopsies</a:t>
            </a:r>
            <a:r>
              <a:rPr lang="en-US" sz="2000" dirty="0"/>
              <a:t>?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A17210-C97D-10FA-DFB8-2C389FBC1C06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04AA5D-687A-A9DC-4EE1-5D5465EC8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515" y="781094"/>
            <a:ext cx="6744641" cy="51442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DB40FA-611D-184F-0A70-4F135E96820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Yoshino T et al.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Panitumumab (PAN) plus mFOLFOX6 versus bevacizumab (BEV) plus mFOLFOX6 as first-line treatment in patients with RAS wild-type (WT) metastatic colorectal cancer (mCRC): Results from the phase 3 PARADIGM trial. ASCO 2022;Abstract LBA1.</a:t>
            </a:r>
          </a:p>
        </p:txBody>
      </p:sp>
    </p:spTree>
    <p:extLst>
      <p:ext uri="{BB962C8B-B14F-4D97-AF65-F5344CB8AC3E}">
        <p14:creationId xmlns:p14="http://schemas.microsoft.com/office/powerpoint/2010/main" val="2843508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05753056-B472-2A20-E1A7-6CC434659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Shitara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K et al.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Negative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hyperselection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of patients with RAS wild-type metastatic colorectal cancer for panitumumab: A biomarker study of the phase III PARADIGM trial.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DOI: 10.1200/JCO.2023.41.4_suppl.11 Journal of Clinical Oncology 41, no. 4_suppl (February 01, 2023)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06016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D3849DAF-B6A7-7235-40D2-9055D19B1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" y="0"/>
            <a:ext cx="11361420" cy="63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Shitara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K et al.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Negative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hyperselection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of patients with RAS wild-type metastatic colorectal cancer for panitumumab: A biomarker study of the phase III PARADIGM trial.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DOI: 10.1200/JCO.2023.41.4_suppl.11 Journal of Clinical Oncology 41, no. 4_suppl (February 01, 2023)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04874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22267-1423-26D4-B972-22B8C63D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Conclusion/Key Takeaways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66635-63D5-714A-141C-031BC9B84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u="sng" dirty="0"/>
              <a:t>Selection</a:t>
            </a:r>
            <a:r>
              <a:rPr lang="en-US" sz="2000" dirty="0"/>
              <a:t> of the patient for anti-EGFR – tissue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LEFT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RAS-wildtype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BRAF-wildtype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HER2-negative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Role for </a:t>
            </a:r>
            <a:r>
              <a:rPr lang="en-US" sz="2000" b="1" u="sng" dirty="0"/>
              <a:t>liquid biopsies (YES)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AC60628-CA24-1452-17AB-F29BA7123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615981"/>
              </p:ext>
            </p:extLst>
          </p:nvPr>
        </p:nvGraphicFramePr>
        <p:xfrm>
          <a:off x="4851565" y="284605"/>
          <a:ext cx="6347738" cy="5386353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333006">
                  <a:extLst>
                    <a:ext uri="{9D8B030D-6E8A-4147-A177-3AD203B41FA5}">
                      <a16:colId xmlns:a16="http://schemas.microsoft.com/office/drawing/2014/main" val="2155384592"/>
                    </a:ext>
                  </a:extLst>
                </a:gridCol>
                <a:gridCol w="2043405">
                  <a:extLst>
                    <a:ext uri="{9D8B030D-6E8A-4147-A177-3AD203B41FA5}">
                      <a16:colId xmlns:a16="http://schemas.microsoft.com/office/drawing/2014/main" val="1346841952"/>
                    </a:ext>
                  </a:extLst>
                </a:gridCol>
                <a:gridCol w="1971327">
                  <a:extLst>
                    <a:ext uri="{9D8B030D-6E8A-4147-A177-3AD203B41FA5}">
                      <a16:colId xmlns:a16="http://schemas.microsoft.com/office/drawing/2014/main" val="1768058268"/>
                    </a:ext>
                  </a:extLst>
                </a:gridCol>
              </a:tblGrid>
              <a:tr h="9539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443" marR="9444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</a:rPr>
                        <a:t>Anti-EGFR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</a:rPr>
                        <a:t>OS (months)</a:t>
                      </a:r>
                    </a:p>
                  </a:txBody>
                  <a:tcPr marL="94443" marR="94443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</a:rPr>
                        <a:t>Anti-VEGF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</a:rPr>
                        <a:t>OS (months)</a:t>
                      </a:r>
                    </a:p>
                  </a:txBody>
                  <a:tcPr marL="94443" marR="9444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093560"/>
                  </a:ext>
                </a:extLst>
              </a:tr>
              <a:tr h="631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NCDB</a:t>
                      </a:r>
                    </a:p>
                  </a:txBody>
                  <a:tcPr marL="94443" marR="944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</a:rPr>
                        <a:t>42.9</a:t>
                      </a:r>
                    </a:p>
                  </a:txBody>
                  <a:tcPr marL="94443" marR="94443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27.5</a:t>
                      </a:r>
                    </a:p>
                  </a:txBody>
                  <a:tcPr marL="94443" marR="9444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306278"/>
                  </a:ext>
                </a:extLst>
              </a:tr>
              <a:tr h="631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CALGB 80405</a:t>
                      </a:r>
                    </a:p>
                  </a:txBody>
                  <a:tcPr marL="94443" marR="944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</a:rPr>
                        <a:t>39.3</a:t>
                      </a:r>
                    </a:p>
                  </a:txBody>
                  <a:tcPr marL="94443" marR="94443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32.6</a:t>
                      </a:r>
                    </a:p>
                  </a:txBody>
                  <a:tcPr marL="94443" marR="9444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630121"/>
                  </a:ext>
                </a:extLst>
              </a:tr>
              <a:tr h="631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PEAK</a:t>
                      </a:r>
                    </a:p>
                  </a:txBody>
                  <a:tcPr marL="94443" marR="944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</a:rPr>
                        <a:t>43.4</a:t>
                      </a:r>
                    </a:p>
                  </a:txBody>
                  <a:tcPr marL="94443" marR="94443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32.0</a:t>
                      </a:r>
                    </a:p>
                  </a:txBody>
                  <a:tcPr marL="94443" marR="9444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401499"/>
                  </a:ext>
                </a:extLst>
              </a:tr>
              <a:tr h="631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FIRE-3</a:t>
                      </a:r>
                    </a:p>
                  </a:txBody>
                  <a:tcPr marL="94443" marR="944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</a:rPr>
                        <a:t>38.3</a:t>
                      </a:r>
                    </a:p>
                  </a:txBody>
                  <a:tcPr marL="94443" marR="94443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28.0</a:t>
                      </a:r>
                    </a:p>
                  </a:txBody>
                  <a:tcPr marL="94443" marR="9444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330934"/>
                  </a:ext>
                </a:extLst>
              </a:tr>
              <a:tr h="631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PARADIGM</a:t>
                      </a:r>
                    </a:p>
                  </a:txBody>
                  <a:tcPr marL="94443" marR="944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</a:rPr>
                        <a:t>37.9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443" marR="94443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34.7</a:t>
                      </a:r>
                    </a:p>
                  </a:txBody>
                  <a:tcPr marL="94443" marR="9444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063328"/>
                  </a:ext>
                </a:extLst>
              </a:tr>
              <a:tr h="12766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PARADIGM (ctDNA hyper-selected)</a:t>
                      </a:r>
                    </a:p>
                  </a:txBody>
                  <a:tcPr marL="94443" marR="944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</a:rPr>
                        <a:t>42.1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443" marR="94443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35.5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443" marR="9444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99644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FDA8623-6852-41BC-1C35-52891274C2B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Shitara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K et al.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Negative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hyperselection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of patients with RAS wild-type metastatic colorectal cancer for panitumumab: A biomarker study of the phase III PARADIGM trial.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DOI: 10.1200/JCO.2023.41.4_suppl.11 Journal of Clinical Oncology 41, no. 4_suppl (February 01, 2023)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35237-AFB2-1F9D-A1B3-7EDD708B6252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01946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CD9392-8C29-9223-A407-9309CACD5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8"/>
          <a:stretch/>
        </p:blipFill>
        <p:spPr>
          <a:xfrm>
            <a:off x="1545730" y="65547"/>
            <a:ext cx="8664801" cy="6076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Rossini D, et al. Upfront Modified Fluorouracil, Leucovorin, Oxaliplatin, and Irinotecan Plus Panitumumab Versus Fluorouracil, Leucovorin, and Oxaliplatin Plus Panitumumab for Patients With RAS/BRAF Wild-Type Metastatic Colorectal Cancer: The Phase III TRIPLETE Study by GONO.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J Clin Oncol. 2022 Sep 1;40(25):2878-2888.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4D07A-C22F-C26D-BBD5-54BA1B6EE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334" y="0"/>
            <a:ext cx="2938942" cy="41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33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C4E8BF-40D0-A9F9-6CAE-F1912B779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080" y="0"/>
            <a:ext cx="6934254" cy="62050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Rossini D, et al. Upfront Modified Fluorouracil, Leucovorin, Oxaliplatin, and Irinotecan Plus Panitumumab Versus Fluorouracil, Leucovorin, and Oxaliplatin Plus Panitumumab for Patients With RAS/BRAF Wild-Type Metastatic Colorectal Cancer: The Phase III TRIPLETE Study by GONO.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J Clin Oncol. 2022 Sep 1;40(25):2878-2888.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DDC46-9687-027E-B81E-1C23FC8FC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334" y="0"/>
            <a:ext cx="2938942" cy="41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36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22267-1423-26D4-B972-22B8C63D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Conclusion/Key Takeaways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66635-63D5-714A-141C-031BC9B84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u="sng" dirty="0"/>
              <a:t>Selection</a:t>
            </a:r>
            <a:r>
              <a:rPr lang="en-US" sz="2000" dirty="0"/>
              <a:t> of the patient for anti-EGFR – tissue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LEFT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RAS-wildtype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BRAF-wildtype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HER2-negative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Role for </a:t>
            </a:r>
            <a:r>
              <a:rPr lang="en-US" sz="2000" b="1" u="sng" dirty="0"/>
              <a:t>liquid biopsies (YES)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732BE8-311E-8326-770C-A4915AE62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705" y="119341"/>
            <a:ext cx="3370262" cy="23905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5819C8-F073-FD8C-861E-0E3392A88D31}"/>
              </a:ext>
            </a:extLst>
          </p:cNvPr>
          <p:cNvGrpSpPr/>
          <p:nvPr/>
        </p:nvGrpSpPr>
        <p:grpSpPr>
          <a:xfrm>
            <a:off x="6471603" y="2867166"/>
            <a:ext cx="4865666" cy="2981341"/>
            <a:chOff x="6664775" y="3087149"/>
            <a:chExt cx="4865666" cy="298134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23F4F85F-323C-EA21-959F-9ECB6BCB4D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42" r="42615" b="13272"/>
            <a:stretch/>
          </p:blipFill>
          <p:spPr bwMode="auto">
            <a:xfrm>
              <a:off x="6664775" y="3093083"/>
              <a:ext cx="4865666" cy="2975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4292D3-925F-3B8D-9B2A-94BB2789CB88}"/>
                </a:ext>
              </a:extLst>
            </p:cNvPr>
            <p:cNvSpPr/>
            <p:nvPr/>
          </p:nvSpPr>
          <p:spPr>
            <a:xfrm>
              <a:off x="10981189" y="3087149"/>
              <a:ext cx="536895" cy="23153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D2EE897-60D2-A4FA-1351-E3171842EBC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Rossini D, et al. Upfront Modified Fluorouracil, Leucovorin, Oxaliplatin, and Irinotecan Plus Panitumumab Versus Fluorouracil, Leucovorin, and Oxaliplatin Plus Panitumumab for Patients With RAS/BRAF Wild-Type Metastatic Colorectal Cancer: The Phase III TRIPLETE Study by GONO.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J Clin Oncol. 2022 Sep 1;40(25):2878-2888.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669C2A-D29B-7D4A-C678-0862E1F6AE80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477086-A46F-C3F4-8958-F18FCCD8D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334" y="0"/>
            <a:ext cx="2938942" cy="41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32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8CBF59-A0CC-8493-584C-5ADCDE886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167" y="0"/>
            <a:ext cx="2572109" cy="4858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Martini G, et al.  Cetuximab as third-line rechallenge plus either irinotecan or avelumab is an effective treatment in metastatic colorectal cancer patients with baseline plasma RAS/BRAF wild-type circulating tumor DNA: Individual patient data pooled analysis of CRICKET and CAVE trials.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Cancer Med. 2023 Mar 7.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4B5FFE-BF80-A0AB-0440-D9AD21BB6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91"/>
            <a:ext cx="4966283" cy="16058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EAF2A0-A853-390B-30B8-6CE68AED3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41577"/>
            <a:ext cx="4966283" cy="1761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2EBA42-CF25-9E2D-2875-C51D15059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1487"/>
            <a:ext cx="4966283" cy="17647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B82024-B021-A1A0-F43B-B40109EAD0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5719" y="1043927"/>
            <a:ext cx="4913849" cy="22693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A587FE-EA87-D881-348B-3211A783B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5719" y="3298276"/>
            <a:ext cx="4966283" cy="2223174"/>
          </a:xfrm>
          <a:prstGeom prst="rect">
            <a:avLst/>
          </a:prstGeom>
        </p:spPr>
      </p:pic>
      <p:sp>
        <p:nvSpPr>
          <p:cNvPr id="18" name="Callout: Right Arrow 17">
            <a:extLst>
              <a:ext uri="{FF2B5EF4-FFF2-40B4-BE49-F238E27FC236}">
                <a16:creationId xmlns:a16="http://schemas.microsoft.com/office/drawing/2014/main" id="{8E04D2FD-3727-92C9-57E6-60D0C34CC209}"/>
              </a:ext>
            </a:extLst>
          </p:cNvPr>
          <p:cNvSpPr/>
          <p:nvPr/>
        </p:nvSpPr>
        <p:spPr>
          <a:xfrm>
            <a:off x="6243392" y="1073030"/>
            <a:ext cx="1317072" cy="3146632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42633E-E9F3-8487-B9C0-EF38A17A773C}"/>
              </a:ext>
            </a:extLst>
          </p:cNvPr>
          <p:cNvSpPr/>
          <p:nvPr/>
        </p:nvSpPr>
        <p:spPr>
          <a:xfrm>
            <a:off x="4397594" y="1043927"/>
            <a:ext cx="2298834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CAVE</a:t>
            </a:r>
          </a:p>
          <a:p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CRICKET</a:t>
            </a:r>
          </a:p>
          <a:p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CHRONOS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27E05C-BB59-99D7-928C-FF6C7FD2EDAA}"/>
              </a:ext>
            </a:extLst>
          </p:cNvPr>
          <p:cNvSpPr/>
          <p:nvPr/>
        </p:nvSpPr>
        <p:spPr>
          <a:xfrm>
            <a:off x="0" y="-204402"/>
            <a:ext cx="5331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EGFR-Rechallenge</a:t>
            </a:r>
          </a:p>
        </p:txBody>
      </p:sp>
    </p:spTree>
    <p:extLst>
      <p:ext uri="{BB962C8B-B14F-4D97-AF65-F5344CB8AC3E}">
        <p14:creationId xmlns:p14="http://schemas.microsoft.com/office/powerpoint/2010/main" val="65471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AFA2A6-0ABD-144B-C103-B8C9303F363B}"/>
              </a:ext>
            </a:extLst>
          </p:cNvPr>
          <p:cNvSpPr/>
          <p:nvPr/>
        </p:nvSpPr>
        <p:spPr>
          <a:xfrm>
            <a:off x="821094" y="886408"/>
            <a:ext cx="10431624" cy="5971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5954E1-FFC9-A443-86DB-C14442C395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664" t="11673" r="-10253"/>
          <a:stretch/>
        </p:blipFill>
        <p:spPr>
          <a:xfrm>
            <a:off x="735563" y="10"/>
            <a:ext cx="10720874" cy="6669039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99BFF5-C273-4781-B4F9-1A65144AAAA6}"/>
              </a:ext>
            </a:extLst>
          </p:cNvPr>
          <p:cNvSpPr txBox="1"/>
          <p:nvPr/>
        </p:nvSpPr>
        <p:spPr>
          <a:xfrm>
            <a:off x="0" y="6488668"/>
            <a:ext cx="11966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Kasi PM.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ctDNA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Assays: Exploring Their Clinical Use in Oncology Care. January 2022. ASCO Daily News. </a:t>
            </a:r>
          </a:p>
        </p:txBody>
      </p:sp>
      <p:pic>
        <p:nvPicPr>
          <p:cNvPr id="7" name="Picture 2" descr="ASCO Daily News">
            <a:extLst>
              <a:ext uri="{FF2B5EF4-FFF2-40B4-BE49-F238E27FC236}">
                <a16:creationId xmlns:a16="http://schemas.microsoft.com/office/drawing/2014/main" id="{866A729F-2188-494D-8245-298BB4FF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76" y="5885786"/>
            <a:ext cx="3624481" cy="48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A3572E-0148-144B-A3FF-771ADDD2BAC6}"/>
              </a:ext>
            </a:extLst>
          </p:cNvPr>
          <p:cNvSpPr txBox="1"/>
          <p:nvPr/>
        </p:nvSpPr>
        <p:spPr>
          <a:xfrm>
            <a:off x="151411" y="195345"/>
            <a:ext cx="609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Resensitization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Rechallenge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9844A5-0E06-6F4B-93D2-E92CD9B09D25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3587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22267-1423-26D4-B972-22B8C63D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Conclusion/Key Takeaways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66635-63D5-714A-141C-031BC9B84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Anti-EGFR rechallenge is an option for patients with </a:t>
            </a:r>
            <a:r>
              <a:rPr lang="en-US" sz="2000" b="1" i="1" dirty="0"/>
              <a:t>liquid</a:t>
            </a:r>
            <a:r>
              <a:rPr lang="en-US" sz="2000" dirty="0"/>
              <a:t> RAS/RAF-wildtype HER2-negative colorectal cancer (</a:t>
            </a:r>
            <a:r>
              <a:rPr lang="en-US" sz="2000" b="1" u="sng" dirty="0">
                <a:highlight>
                  <a:srgbClr val="FFFF00"/>
                </a:highlight>
              </a:rPr>
              <a:t>ZERO Mutation ctDNA triage</a:t>
            </a:r>
            <a:r>
              <a:rPr lang="en-US" sz="2000" dirty="0"/>
              <a:t>).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While the benefit is not tremendous in ctDNA negative, the ones who are ctDNA+ derive only harm/toxicity.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Can at least </a:t>
            </a:r>
            <a:r>
              <a:rPr lang="en-US" sz="2000" b="1" u="sng" dirty="0"/>
              <a:t>spare the toxicity </a:t>
            </a:r>
            <a:r>
              <a:rPr lang="en-US" sz="2000" dirty="0"/>
              <a:t>to those who don’t need it.  </a:t>
            </a:r>
            <a:endParaRPr lang="en-US" sz="15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A17210-C97D-10FA-DFB8-2C389FBC1C06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6B67BD-71B2-D757-33B1-7FFF93E09ED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Martini G, et al.  Cetuximab as third-line rechallenge plus either irinotecan or avelumab is an effective treatment in metastatic colorectal cancer patients with baseline plasma RAS/BRAF wild-type circulating tumor DNA: Individual patient data pooled analysis of CRICKET and CAVE trials.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Cancer Med. 2023 Mar 7.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E38D5B8-EC02-A5EE-5BEE-A5F9A293C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915605"/>
            <a:ext cx="6172200" cy="3017265"/>
          </a:xfrm>
        </p:spPr>
      </p:pic>
    </p:spTree>
    <p:extLst>
      <p:ext uri="{BB962C8B-B14F-4D97-AF65-F5344CB8AC3E}">
        <p14:creationId xmlns:p14="http://schemas.microsoft.com/office/powerpoint/2010/main" val="2683682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D8D031-67AF-794A-EAA8-0D94405B0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858" y="5889144"/>
            <a:ext cx="2938942" cy="4148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4BBAFC-F334-FACF-CE7C-C6BB75F85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68" y="0"/>
            <a:ext cx="787212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304002"/>
            <a:ext cx="12192000" cy="553998"/>
          </a:xfrm>
          <a:prstGeom prst="rect">
            <a:avLst/>
          </a:prstGeom>
          <a:solidFill>
            <a:srgbClr val="D5D5D5">
              <a:alpha val="9804"/>
            </a:srgbClr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0" dirty="0">
                <a:solidFill>
                  <a:srgbClr val="212121"/>
                </a:solidFill>
                <a:effectLst/>
                <a:latin typeface="BlinkMacSystemFont"/>
              </a:rPr>
              <a:t>Malla M, Loree JM, Kasi PM, Parikh AR.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0" dirty="0">
                <a:solidFill>
                  <a:srgbClr val="212121"/>
                </a:solidFill>
                <a:effectLst/>
                <a:latin typeface="BlinkMacSystemFont"/>
              </a:rPr>
              <a:t>Using Circulating Tumor DNA in Colorectal Cancer: Current and Evolving Practices</a:t>
            </a:r>
            <a:r>
              <a:rPr lang="en-US" sz="1000" i="0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0" dirty="0">
                <a:solidFill>
                  <a:srgbClr val="212121"/>
                </a:solidFill>
                <a:effectLst/>
                <a:latin typeface="BlinkMacSystemFont"/>
              </a:rPr>
              <a:t>J Clin Oncol. 2022 Aug 20;40(24):2846-2857. PMID: 35839443.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9F5B93-8385-1E2F-9C9C-2DF4E667BC35}"/>
              </a:ext>
            </a:extLst>
          </p:cNvPr>
          <p:cNvSpPr/>
          <p:nvPr/>
        </p:nvSpPr>
        <p:spPr>
          <a:xfrm>
            <a:off x="11656277" y="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67148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10.	Burnett H et al. Impact of regorafenib dose optimization on comparative outcomes in the treatment of relapsed/refractory metastatic colorectal cancer (mCRC). ESMO 2022;Abstract 400P.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305219" y="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357DB5-3795-EC8E-EE5E-97832FB5D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219" y="1479158"/>
            <a:ext cx="6915174" cy="3705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56DD8-B6B0-9164-81E0-34819D001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70485" cy="62246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28DA4D-C758-8345-0AC5-A873E9723314}"/>
              </a:ext>
            </a:extLst>
          </p:cNvPr>
          <p:cNvSpPr txBox="1"/>
          <p:nvPr/>
        </p:nvSpPr>
        <p:spPr>
          <a:xfrm>
            <a:off x="0" y="6172205"/>
            <a:ext cx="28774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ESMO World Congress GI 2022. Bekaii-Saab et al. </a:t>
            </a:r>
          </a:p>
        </p:txBody>
      </p:sp>
    </p:spTree>
    <p:extLst>
      <p:ext uri="{BB962C8B-B14F-4D97-AF65-F5344CB8AC3E}">
        <p14:creationId xmlns:p14="http://schemas.microsoft.com/office/powerpoint/2010/main" val="1374023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22267-1423-26D4-B972-22B8C63D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Conclusion/Key Takeaways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66635-63D5-714A-141C-031BC9B84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</a:rPr>
              <a:t>With TKIs, less is more</a:t>
            </a:r>
            <a:r>
              <a:rPr lang="en-US" sz="2000" dirty="0"/>
              <a:t>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u="sng" dirty="0" err="1"/>
              <a:t>ReDOS</a:t>
            </a:r>
            <a:r>
              <a:rPr lang="en-US" sz="2000" b="1" u="sng" dirty="0"/>
              <a:t> strategy </a:t>
            </a:r>
            <a:r>
              <a:rPr lang="en-US" sz="2000" dirty="0"/>
              <a:t>of 80 mg starting dose with </a:t>
            </a:r>
            <a:r>
              <a:rPr lang="en-US" sz="2000" b="1" u="sng" dirty="0"/>
              <a:t>weekly escalation</a:t>
            </a:r>
            <a:r>
              <a:rPr lang="en-US" sz="2000" dirty="0"/>
              <a:t> as tolerated, and </a:t>
            </a:r>
            <a:r>
              <a:rPr lang="en-US" sz="2000" b="1" u="sng" dirty="0"/>
              <a:t>pre-emptive versus reactive treatment </a:t>
            </a:r>
            <a:r>
              <a:rPr lang="en-US" sz="2000" dirty="0"/>
              <a:t>with clobetasol should/is clinical practice.</a:t>
            </a:r>
            <a:endParaRPr lang="en-US" sz="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9B03C3-6929-96D4-9CB9-B70B9D312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565" y="923330"/>
            <a:ext cx="3480138" cy="50513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6AEB8E-163B-3CA3-9678-704F3BABA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183" y="991547"/>
            <a:ext cx="3382723" cy="46457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A17210-C97D-10FA-DFB8-2C389FBC1C06}"/>
              </a:ext>
            </a:extLst>
          </p:cNvPr>
          <p:cNvSpPr/>
          <p:nvPr/>
        </p:nvSpPr>
        <p:spPr>
          <a:xfrm>
            <a:off x="11305219" y="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DA9B35-8B08-74A4-D5AE-32FEDCAC6BF1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10.	Burnett H et al. Impact of regorafenib dose optimization on comparative outcomes in the treatment of relapsed/refractory metastatic colorectal cancer (mCRC). ESMO 2022;Abstract 400P. </a:t>
            </a:r>
          </a:p>
        </p:txBody>
      </p:sp>
    </p:spTree>
    <p:extLst>
      <p:ext uri="{BB962C8B-B14F-4D97-AF65-F5344CB8AC3E}">
        <p14:creationId xmlns:p14="http://schemas.microsoft.com/office/powerpoint/2010/main" val="1981751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C20B630-17BC-5432-CEC7-806981AF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42531"/>
            <a:ext cx="5570377" cy="313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Tabernero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J et al. Trifluridine/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tipiracil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plus bevacizumab for third-line treatment of refractory metastatic colorectal cancer: The phase 3 randomized SUNLIGHT study. Gastrointestinal Cancers Symposium 2023; Abstract 4.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305219" y="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7AC0EB-F084-CA0F-C4B3-FAA177008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70378" cy="313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AEEBBB-5546-2381-5E0A-DFD0434A8F83}"/>
              </a:ext>
            </a:extLst>
          </p:cNvPr>
          <p:cNvSpPr/>
          <p:nvPr/>
        </p:nvSpPr>
        <p:spPr>
          <a:xfrm>
            <a:off x="5844959" y="2175353"/>
            <a:ext cx="590365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Median OS: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10.8m versus 7.5m</a:t>
            </a:r>
          </a:p>
          <a:p>
            <a:pPr algn="ctr"/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Median PFS: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5.6m versus 2.4m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4FD413-3222-3544-25C9-2B0DCD6E06C4}"/>
              </a:ext>
            </a:extLst>
          </p:cNvPr>
          <p:cNvSpPr/>
          <p:nvPr/>
        </p:nvSpPr>
        <p:spPr>
          <a:xfrm>
            <a:off x="6564442" y="0"/>
            <a:ext cx="44646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Sunlight: 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FTD/TPI+/-BEV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031FCC-7F15-5335-9B20-B47CCD9F7764}"/>
              </a:ext>
            </a:extLst>
          </p:cNvPr>
          <p:cNvSpPr txBox="1"/>
          <p:nvPr/>
        </p:nvSpPr>
        <p:spPr>
          <a:xfrm>
            <a:off x="1469028" y="6248942"/>
            <a:ext cx="1920240" cy="91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EF78EB-F230-CF9A-A7D9-489B821AF377}"/>
              </a:ext>
            </a:extLst>
          </p:cNvPr>
          <p:cNvSpPr txBox="1"/>
          <p:nvPr/>
        </p:nvSpPr>
        <p:spPr>
          <a:xfrm>
            <a:off x="1482539" y="3015770"/>
            <a:ext cx="1920240" cy="91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13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B4C2C77F-A1EF-0892-9E61-84E004B93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8105"/>
            <a:ext cx="5495732" cy="309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Tabernero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J et al. Trifluridine/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tipiracil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plus bevacizumab for third-line treatment of refractory metastatic colorectal cancer: The phase 3 randomized SUNLIGHT study. Gastrointestinal Cancers Symposium 2023; Abstract 4.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305219" y="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AEEBBB-5546-2381-5E0A-DFD0434A8F83}"/>
              </a:ext>
            </a:extLst>
          </p:cNvPr>
          <p:cNvSpPr/>
          <p:nvPr/>
        </p:nvSpPr>
        <p:spPr>
          <a:xfrm>
            <a:off x="5844959" y="2175353"/>
            <a:ext cx="590365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Benefit across subsets and patient population.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Delayed time to deterioration in global health status.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4FD413-3222-3544-25C9-2B0DCD6E06C4}"/>
              </a:ext>
            </a:extLst>
          </p:cNvPr>
          <p:cNvSpPr/>
          <p:nvPr/>
        </p:nvSpPr>
        <p:spPr>
          <a:xfrm>
            <a:off x="6564442" y="0"/>
            <a:ext cx="44646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Sunlight: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FTD/TPI+/-BEV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99DA1EC-62AA-ED6B-E8B0-D8AF296FC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495732" cy="309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EF9C64-1542-E665-6CEC-A25818778423}"/>
              </a:ext>
            </a:extLst>
          </p:cNvPr>
          <p:cNvSpPr txBox="1"/>
          <p:nvPr/>
        </p:nvSpPr>
        <p:spPr>
          <a:xfrm>
            <a:off x="1469028" y="6248942"/>
            <a:ext cx="1920240" cy="91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C9371-B6DC-0851-1BC6-249BCA8261CC}"/>
              </a:ext>
            </a:extLst>
          </p:cNvPr>
          <p:cNvSpPr txBox="1"/>
          <p:nvPr/>
        </p:nvSpPr>
        <p:spPr>
          <a:xfrm>
            <a:off x="1449978" y="2959642"/>
            <a:ext cx="1920240" cy="91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088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22267-1423-26D4-B972-22B8C63D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Conclusion/Key Takeaways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66635-63D5-714A-141C-031BC9B84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TAS-102+BEV or </a:t>
            </a:r>
            <a:r>
              <a:rPr lang="en-US" sz="2000" b="1" u="sng" dirty="0">
                <a:highlight>
                  <a:srgbClr val="FFFF00"/>
                </a:highlight>
              </a:rPr>
              <a:t>FTD/TPI+BEV represents a new standard of care</a:t>
            </a:r>
            <a:r>
              <a:rPr lang="en-US" sz="2000" dirty="0"/>
              <a:t>.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3</a:t>
            </a:r>
            <a:r>
              <a:rPr lang="en-US" sz="2000" baseline="30000" dirty="0"/>
              <a:t>rd</a:t>
            </a:r>
            <a:r>
              <a:rPr lang="en-US" sz="2000" dirty="0"/>
              <a:t> line or post-progression on maintenance CAPE+BEV for those getting </a:t>
            </a:r>
            <a:r>
              <a:rPr lang="en-US" sz="2000" dirty="0" err="1"/>
              <a:t>triplet+biologic</a:t>
            </a:r>
            <a:r>
              <a:rPr lang="en-US" sz="2000" dirty="0"/>
              <a:t>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PFS and OS very meaningful.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u="sng" dirty="0"/>
              <a:t>Was already in use</a:t>
            </a:r>
            <a:r>
              <a:rPr lang="en-US" sz="2000" dirty="0"/>
              <a:t> since NCCN guideline inclusion in 2022.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A17210-C97D-10FA-DFB8-2C389FBC1C06}"/>
              </a:ext>
            </a:extLst>
          </p:cNvPr>
          <p:cNvSpPr/>
          <p:nvPr/>
        </p:nvSpPr>
        <p:spPr>
          <a:xfrm>
            <a:off x="11305219" y="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DA9B35-8B08-74A4-D5AE-32FEDCAC6BF1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10.	Burnett H et al. Impact of regorafenib dose optimization on comparative outcomes in the treatment of relapsed/refractory metastatic colorectal cancer (mCRC). ESMO 2022;Abstract 400P.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F9F58D4-927A-959A-B4A6-AB3200B9C372}"/>
              </a:ext>
            </a:extLst>
          </p:cNvPr>
          <p:cNvGrpSpPr/>
          <p:nvPr/>
        </p:nvGrpSpPr>
        <p:grpSpPr>
          <a:xfrm>
            <a:off x="5036088" y="1933028"/>
            <a:ext cx="6575495" cy="2914058"/>
            <a:chOff x="5036088" y="1933028"/>
            <a:chExt cx="6575495" cy="29140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8F1591-D8D7-800F-ED09-BEFB06F0E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6088" y="1933028"/>
              <a:ext cx="6575495" cy="246529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4988B57-741B-44ED-DA84-B1A5CBE73CD6}"/>
                    </a:ext>
                  </a:extLst>
                </p14:cNvPr>
                <p14:cNvContentPartPr/>
                <p14:nvPr/>
              </p14:nvContentPartPr>
              <p14:xfrm>
                <a:off x="7136294" y="2307153"/>
                <a:ext cx="2302560" cy="1689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4988B57-741B-44ED-DA84-B1A5CBE73CD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100294" y="2271513"/>
                  <a:ext cx="2374200" cy="1761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43F462B-1374-2658-4AD5-8B2566640D97}"/>
                </a:ext>
              </a:extLst>
            </p:cNvPr>
            <p:cNvGrpSpPr/>
            <p:nvPr/>
          </p:nvGrpSpPr>
          <p:grpSpPr>
            <a:xfrm>
              <a:off x="8140694" y="3018153"/>
              <a:ext cx="205200" cy="294840"/>
              <a:chOff x="8140694" y="3018153"/>
              <a:chExt cx="205200" cy="294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3E482FDC-82DB-61A8-AC9D-1925ACE3D7A0}"/>
                      </a:ext>
                    </a:extLst>
                  </p14:cNvPr>
                  <p14:cNvContentPartPr/>
                  <p14:nvPr/>
                </p14:nvContentPartPr>
                <p14:xfrm>
                  <a:off x="8184974" y="3018153"/>
                  <a:ext cx="152640" cy="29484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3E482FDC-82DB-61A8-AC9D-1925ACE3D7A0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148974" y="2982513"/>
                    <a:ext cx="224280" cy="366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40249BA2-B4FE-A9C4-72F9-29A19034578F}"/>
                      </a:ext>
                    </a:extLst>
                  </p14:cNvPr>
                  <p14:cNvContentPartPr/>
                  <p14:nvPr/>
                </p14:nvContentPartPr>
                <p14:xfrm>
                  <a:off x="8140694" y="3051273"/>
                  <a:ext cx="205200" cy="1713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40249BA2-B4FE-A9C4-72F9-29A19034578F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8104694" y="3015633"/>
                    <a:ext cx="276840" cy="243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36D07261-CAD8-6EAC-2678-FD6A17449F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2824" y="4398318"/>
              <a:ext cx="394335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Kasi PM et al. Colorectal Cancer. Lancet Oct 2019.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F75B00-5A72-08D3-2747-D022B5CFB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4931" y="4637402"/>
              <a:ext cx="1231047" cy="20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5100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12.	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Taieb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J et al. Safety and efficacy of trifluridine/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tipiracil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in previously treated metastatic colorectal cancer: Final results from the phase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IIIb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single-arm PRECONNECT study by duration of therapy. BMC Cancer 2023;23(1):94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305219" y="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38FF1-B54C-AC61-1DFE-CC8B97DF7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86346" cy="607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65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12.	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Taieb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J et al. Safety and efficacy of trifluridine/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tipiracil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in previously treated metastatic colorectal cancer: Final results from the phase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IIIb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single-arm PRECONNECT study by duration of therapy. BMC Cancer 2023;23(1):94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305219" y="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95DA36-D613-8AFE-51A7-7111A3916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721447" cy="62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885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22267-1423-26D4-B972-22B8C63D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Conclusion/Key Takeaways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66635-63D5-714A-141C-031BC9B84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TAS-102 or FTD/TPI and now with the recent SUNLIGHT DATA on this oral systemic therapy with BEV patients rarely have to come off due to toxicity. 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u="sng" dirty="0"/>
              <a:t>Chemotherapy-induced neutropenia</a:t>
            </a:r>
            <a:r>
              <a:rPr lang="en-US" sz="2000" dirty="0"/>
              <a:t> – not necessarily an adverse issue.</a:t>
            </a:r>
            <a:endParaRPr lang="en-US" sz="2000" b="1" u="sng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A17210-C97D-10FA-DFB8-2C389FBC1C06}"/>
              </a:ext>
            </a:extLst>
          </p:cNvPr>
          <p:cNvSpPr/>
          <p:nvPr/>
        </p:nvSpPr>
        <p:spPr>
          <a:xfrm>
            <a:off x="11305219" y="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DA9B35-8B08-74A4-D5AE-32FEDCAC6BF1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10.	Burnett H et al. Impact of regorafenib dose optimization on comparative outcomes in the treatment of relapsed/refractory metastatic colorectal cancer (mCRC). ESMO 2022;Abstract 400P.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FFC817-B3B5-E8FD-33CE-CEC91163973D}"/>
              </a:ext>
            </a:extLst>
          </p:cNvPr>
          <p:cNvGrpSpPr/>
          <p:nvPr/>
        </p:nvGrpSpPr>
        <p:grpSpPr>
          <a:xfrm>
            <a:off x="4592698" y="27231"/>
            <a:ext cx="6575495" cy="2914058"/>
            <a:chOff x="5036088" y="1933028"/>
            <a:chExt cx="6575495" cy="29140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8F1591-D8D7-800F-ED09-BEFB06F0E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6088" y="1933028"/>
              <a:ext cx="6575495" cy="2465290"/>
            </a:xfrm>
            <a:prstGeom prst="rect">
              <a:avLst/>
            </a:prstGeom>
          </p:spPr>
        </p:pic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36D07261-CAD8-6EAC-2678-FD6A17449F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2824" y="4398318"/>
              <a:ext cx="394335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Kasi PM et al. Colorectal Cancer. Lancet Oct 2019.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F75B00-5A72-08D3-2747-D022B5CFB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4931" y="4637402"/>
              <a:ext cx="1231047" cy="209684"/>
            </a:xfrm>
            <a:prstGeom prst="rect">
              <a:avLst/>
            </a:prstGeom>
          </p:spPr>
        </p:pic>
      </p:grp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EFA13D-A795-E6AF-29EC-F598F086EC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t="3091" r="11034" b="5501"/>
          <a:stretch/>
        </p:blipFill>
        <p:spPr bwMode="auto">
          <a:xfrm>
            <a:off x="8429587" y="3273435"/>
            <a:ext cx="3762413" cy="22579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02A2FC0-7A4F-80A3-C5F0-3D066594E063}"/>
              </a:ext>
            </a:extLst>
          </p:cNvPr>
          <p:cNvGrpSpPr/>
          <p:nvPr/>
        </p:nvGrpSpPr>
        <p:grpSpPr>
          <a:xfrm>
            <a:off x="4826766" y="3581149"/>
            <a:ext cx="3485170" cy="2003556"/>
            <a:chOff x="4817623" y="3149869"/>
            <a:chExt cx="3485170" cy="20035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A2AF6B-899A-3B29-BCA2-84FA705B7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17623" y="3149869"/>
              <a:ext cx="3485170" cy="1749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A87569-1A15-8929-4C8A-6EB027DCB527}"/>
                </a:ext>
              </a:extLst>
            </p:cNvPr>
            <p:cNvSpPr txBox="1"/>
            <p:nvPr/>
          </p:nvSpPr>
          <p:spPr>
            <a:xfrm>
              <a:off x="5170068" y="4899509"/>
              <a:ext cx="2710377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b="0" i="0" dirty="0">
                  <a:solidFill>
                    <a:srgbClr val="212121"/>
                  </a:solidFill>
                  <a:effectLst/>
                  <a:latin typeface="BlinkMacSystemFont"/>
                </a:rPr>
                <a:t>Kasi PM. BMC Cancer. 2016. PMID: 27412464.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256086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CE3A9-A59D-095B-BEEC-E6A26BF19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14" y="699612"/>
            <a:ext cx="9732932" cy="55951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Dasari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NA et al. FRESCO-2: A global phase III multiregional clinical trial (MRCT) evaluating the efficacy and safety of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fruquintinib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in patients with refractory metastatic colorectal cancer. ESMO 2022;Abstract LBA25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305219" y="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B09381-7065-CC8E-C56F-B92E39DF8A21}"/>
              </a:ext>
            </a:extLst>
          </p:cNvPr>
          <p:cNvSpPr/>
          <p:nvPr/>
        </p:nvSpPr>
        <p:spPr>
          <a:xfrm>
            <a:off x="3413214" y="0"/>
            <a:ext cx="53655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Fruquintinib</a:t>
            </a:r>
            <a:r>
              <a:rPr lang="en-US" sz="3600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 (FRESCO-2)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5D6969-834B-0451-3179-D58D6907D01C}"/>
              </a:ext>
            </a:extLst>
          </p:cNvPr>
          <p:cNvSpPr txBox="1"/>
          <p:nvPr/>
        </p:nvSpPr>
        <p:spPr>
          <a:xfrm>
            <a:off x="5723526" y="6000151"/>
            <a:ext cx="4937760" cy="274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05464-935B-C6BD-D8F2-1796E852F8B9}"/>
              </a:ext>
            </a:extLst>
          </p:cNvPr>
          <p:cNvSpPr txBox="1"/>
          <p:nvPr/>
        </p:nvSpPr>
        <p:spPr>
          <a:xfrm>
            <a:off x="9497961" y="646331"/>
            <a:ext cx="12146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450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Dasari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NA et al. FRESCO-2: A global phase III multiregional clinical trial (MRCT) evaluating the efficacy and safety of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fruquintinib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in patients with refractory metastatic colorectal cancer. ESMO 2022;Abstract LBA25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305219" y="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E83855-EE30-B1C8-E83B-58A9308B0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03249" cy="6396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D25952-0149-838F-8A9A-AD90C2DF2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682" y="1139200"/>
            <a:ext cx="6252927" cy="379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58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C55CA-6A6F-4644-AD31-70681BBF9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54" y="0"/>
            <a:ext cx="638269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018B72-AF3D-5643-9ED5-29108FE513CF}"/>
              </a:ext>
            </a:extLst>
          </p:cNvPr>
          <p:cNvSpPr/>
          <p:nvPr/>
        </p:nvSpPr>
        <p:spPr>
          <a:xfrm>
            <a:off x="7309468" y="2101444"/>
            <a:ext cx="4047455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Tumor-informed Platforms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Versus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Tumor-agnostic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(tumor-uninformed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plasma-only)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Platforms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BAB515-0DBA-4387-BF6E-972255B887C3}"/>
              </a:ext>
            </a:extLst>
          </p:cNvPr>
          <p:cNvSpPr txBox="1"/>
          <p:nvPr/>
        </p:nvSpPr>
        <p:spPr>
          <a:xfrm>
            <a:off x="1560352" y="6581001"/>
            <a:ext cx="106316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Kasi PM. ctDNA Assays: Exploring Their Clinical Use in Oncology Care. January 2022. ASCO Daily News. </a:t>
            </a:r>
          </a:p>
        </p:txBody>
      </p:sp>
      <p:pic>
        <p:nvPicPr>
          <p:cNvPr id="6" name="Picture 2" descr="ASCO Daily News">
            <a:extLst>
              <a:ext uri="{FF2B5EF4-FFF2-40B4-BE49-F238E27FC236}">
                <a16:creationId xmlns:a16="http://schemas.microsoft.com/office/drawing/2014/main" id="{0CEABCBB-4566-4C4B-86EB-54289EF25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95" y="5727700"/>
            <a:ext cx="4810125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80A1DD0-E786-412B-948E-1267C13AC872}"/>
                  </a:ext>
                </a:extLst>
              </p14:cNvPr>
              <p14:cNvContentPartPr/>
              <p14:nvPr/>
            </p14:nvContentPartPr>
            <p14:xfrm>
              <a:off x="3261210" y="195111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80A1DD0-E786-412B-948E-1267C13AC8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07570" y="1843115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BF97587D-CF47-E1C5-1C57-9697E96B50B5}"/>
              </a:ext>
            </a:extLst>
          </p:cNvPr>
          <p:cNvSpPr/>
          <p:nvPr/>
        </p:nvSpPr>
        <p:spPr>
          <a:xfrm>
            <a:off x="11656277" y="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2944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22267-1423-26D4-B972-22B8C63D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Conclusion/Key Takeaways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66635-63D5-714A-141C-031BC9B84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Advances in patients with colorectal cancer has been a </a:t>
            </a:r>
            <a:r>
              <a:rPr lang="en-US" sz="2000" b="1" u="sng" dirty="0"/>
              <a:t>continuum of care</a:t>
            </a:r>
            <a:r>
              <a:rPr lang="en-US" sz="2000" dirty="0"/>
              <a:t>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“FRESCO-2 results are consistent with FRESCO and should support a </a:t>
            </a:r>
            <a:r>
              <a:rPr lang="en-US" sz="2000" b="1" u="sng" dirty="0"/>
              <a:t>new treatment option in refractory mCRC</a:t>
            </a:r>
            <a:r>
              <a:rPr lang="en-US" sz="2000" dirty="0"/>
              <a:t>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D5B086-B83E-7C7E-748A-324312D0EB57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Dasari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NA et al. FRESCO-2: A global phase III multiregional clinical trial (MRCT) evaluating the efficacy and safety of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fruquintinib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in patients with refractory metastatic colorectal cancer. ESMO 2022;Abstract LBA25.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7ADCC1-32EF-CB59-7FB7-C24F24FA518F}"/>
              </a:ext>
            </a:extLst>
          </p:cNvPr>
          <p:cNvSpPr/>
          <p:nvPr/>
        </p:nvSpPr>
        <p:spPr>
          <a:xfrm>
            <a:off x="11305219" y="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D837CF-DC13-63EE-66D5-BD71F64B6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165" y="1038740"/>
            <a:ext cx="6691444" cy="450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774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36CD0B-9F7A-0358-C2CF-0E2FB984F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64" y="0"/>
            <a:ext cx="11461072" cy="6342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396335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El-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Khoueiry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A. Botensilimab, a novel innate/adaptive immune activator, plus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balstilimab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(anti-PD-1) for metastatic heavily pretreated microsatellite stable colorectal cancer.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0000"/>
                </a:solidFill>
                <a:latin typeface="Lato" panose="020F0502020204030203" pitchFamily="34" charset="0"/>
              </a:rPr>
              <a:t>ESMO World GI 2022.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305219" y="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9564282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517C76-E645-8451-0CE0-7B13B020CAD5}"/>
              </a:ext>
            </a:extLst>
          </p:cNvPr>
          <p:cNvSpPr txBox="1"/>
          <p:nvPr/>
        </p:nvSpPr>
        <p:spPr>
          <a:xfrm>
            <a:off x="0" y="6396335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El-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Khoueiry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A. Botensilimab, a novel innate/adaptive immune activator, plus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balstilimab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(anti-PD-1) for metastatic heavily pretreated microsatellite stable colorectal cancer.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0000"/>
                </a:solidFill>
                <a:latin typeface="Lato" panose="020F0502020204030203" pitchFamily="34" charset="0"/>
              </a:rPr>
              <a:t>ESMO World GI 2022.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5F6598-8EBC-0D21-D7D3-323B93598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12" y="0"/>
            <a:ext cx="11495776" cy="63963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305219" y="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442511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22267-1423-26D4-B972-22B8C63D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Conclusion/Key Takeaways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66635-63D5-714A-141C-031BC9B84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Whether it is </a:t>
            </a:r>
            <a:r>
              <a:rPr lang="en-US" sz="2000" b="1" u="sng" dirty="0"/>
              <a:t>novelty of bot</a:t>
            </a:r>
            <a:r>
              <a:rPr lang="en-US" sz="2000" dirty="0"/>
              <a:t>/</a:t>
            </a:r>
            <a:r>
              <a:rPr lang="en-US" sz="2000" dirty="0" err="1"/>
              <a:t>bal</a:t>
            </a:r>
            <a:r>
              <a:rPr lang="en-US" sz="2000" dirty="0"/>
              <a:t>, or the </a:t>
            </a:r>
            <a:r>
              <a:rPr lang="en-US" sz="2000" b="1" u="sng" dirty="0">
                <a:highlight>
                  <a:srgbClr val="FFFF00"/>
                </a:highlight>
              </a:rPr>
              <a:t>lung-only metastases biology</a:t>
            </a:r>
            <a:r>
              <a:rPr lang="en-US" sz="2000" dirty="0"/>
              <a:t>, it is for the first time we are seeing activity of an immunotherapy-based regimen in pMMR/MSS metastatic colorectal cancer.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7ADCC1-32EF-CB59-7FB7-C24F24FA518F}"/>
              </a:ext>
            </a:extLst>
          </p:cNvPr>
          <p:cNvSpPr/>
          <p:nvPr/>
        </p:nvSpPr>
        <p:spPr>
          <a:xfrm>
            <a:off x="11305219" y="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6DF690-51FE-BFEA-D6FD-53232CB80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750" y="145412"/>
            <a:ext cx="5326181" cy="29473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C70106-3EFD-7404-D877-1CC72B9DDB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04" r="48104" b="7363"/>
          <a:stretch/>
        </p:blipFill>
        <p:spPr>
          <a:xfrm>
            <a:off x="5930647" y="3429000"/>
            <a:ext cx="2862386" cy="27875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BE37E1-A7A2-EA4B-8E5D-88E0BCFFA2FA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El-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Khoueiry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A. Botensilimab, a novel innate/adaptive immune activator, plus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balstilimab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(anti-PD-1) for metastatic heavily pretreated microsatellite stable colorectal cancer.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0000"/>
                </a:solidFill>
                <a:latin typeface="Lato" panose="020F0502020204030203" pitchFamily="34" charset="0"/>
              </a:rPr>
              <a:t>ESMO World GI 2022.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3972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81C18B-5FE8-DC4B-A6C4-096AC8728DAC}"/>
              </a:ext>
            </a:extLst>
          </p:cNvPr>
          <p:cNvSpPr txBox="1"/>
          <p:nvPr/>
        </p:nvSpPr>
        <p:spPr>
          <a:xfrm>
            <a:off x="0" y="6582975"/>
            <a:ext cx="1219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Kasi PM. ctDNA Assays: Exploring Their Clinical Use in Oncology Care. January 2022. ASCO Daily News. </a:t>
            </a:r>
          </a:p>
        </p:txBody>
      </p:sp>
      <p:pic>
        <p:nvPicPr>
          <p:cNvPr id="13314" name="Picture 2" descr="ASCO Daily News">
            <a:extLst>
              <a:ext uri="{FF2B5EF4-FFF2-40B4-BE49-F238E27FC236}">
                <a16:creationId xmlns:a16="http://schemas.microsoft.com/office/drawing/2014/main" id="{3A76E61D-7BB3-8848-B58F-C1DD27E60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5727700"/>
            <a:ext cx="4810125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C86345-A0D2-4F43-8FAE-925572BD0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70912" cy="6356350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E6768BF-108F-F940-A211-A28BE1A0D0CD}"/>
              </a:ext>
            </a:extLst>
          </p:cNvPr>
          <p:cNvGraphicFramePr/>
          <p:nvPr/>
        </p:nvGraphicFramePr>
        <p:xfrm>
          <a:off x="7069032" y="1344979"/>
          <a:ext cx="4284768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8675C38-7EB7-4F94-216F-2F6C1D317B66}"/>
              </a:ext>
            </a:extLst>
          </p:cNvPr>
          <p:cNvSpPr/>
          <p:nvPr/>
        </p:nvSpPr>
        <p:spPr>
          <a:xfrm>
            <a:off x="11656277" y="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3575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Cohen SA et al.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Real-world monitoring of circulating tumor DNA reliably predicts cancer recurrence in patients with resected stages I-III colorectal cancer.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ESMO 2022; Abstract 319MO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044919-37EF-495A-CFFF-5710A70A8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982"/>
            <a:ext cx="12192000" cy="50440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B8441F-54F5-D445-066A-C39A7B83B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470" y="0"/>
            <a:ext cx="2724530" cy="638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6ED00E-5F3E-2A61-9222-D698DD8FC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0"/>
            <a:ext cx="6382641" cy="7716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7045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14067-07BE-A06D-7BA4-3093A85FA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091"/>
            <a:ext cx="12192000" cy="45258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1FFA95-484B-57FD-6FB3-09058D86304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Cohen SA et al.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Real-world monitoring of circulating tumor DNA reliably predicts cancer recurrence in patients with resected stages I-III colorectal cancer.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ESMO 2022; Abstract 319MO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0CDE7-C7D6-8FEB-B50E-E7A35953F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470" y="8067"/>
            <a:ext cx="2724530" cy="638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E0D24A-87C5-BD70-3F5A-E1161E1CA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0"/>
            <a:ext cx="6382641" cy="7716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C85EAD-B2B6-6104-6EA5-CA71B7E2A70B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CEDBB-8952-1E48-9584-2B872E3BC18A}"/>
              </a:ext>
            </a:extLst>
          </p:cNvPr>
          <p:cNvSpPr txBox="1"/>
          <p:nvPr/>
        </p:nvSpPr>
        <p:spPr>
          <a:xfrm rot="16200000">
            <a:off x="7644036" y="3847799"/>
            <a:ext cx="1537600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  <a:effectLst/>
                <a:latin typeface="Helvetica" pitchFamily="2" charset="0"/>
              </a:rPr>
              <a:t>Recurrence-free survival</a:t>
            </a:r>
          </a:p>
        </p:txBody>
      </p:sp>
    </p:spTree>
    <p:extLst>
      <p:ext uri="{BB962C8B-B14F-4D97-AF65-F5344CB8AC3E}">
        <p14:creationId xmlns:p14="http://schemas.microsoft.com/office/powerpoint/2010/main" val="2668906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9D587-A851-D4E3-56BE-AF930E23C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Conclusion/Key Takeaways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6C6B1-79FF-F6D2-529F-F2CF2BCAD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b="1" u="sng" dirty="0"/>
              <a:t>Feasibility</a:t>
            </a:r>
            <a:r>
              <a:rPr lang="en-US" sz="1400" dirty="0"/>
              <a:t> of using liquid biopsies in patients with resected stage II/III colon cancer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b="1" u="sng" dirty="0"/>
              <a:t>Higher MRD rates </a:t>
            </a:r>
            <a:r>
              <a:rPr lang="en-US" sz="1400" dirty="0"/>
              <a:t>for stage III versus stage II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ctDNA testing in patients with </a:t>
            </a:r>
            <a:r>
              <a:rPr lang="en-US" sz="1400" b="1" u="sng" dirty="0"/>
              <a:t>stage II </a:t>
            </a:r>
            <a:r>
              <a:rPr lang="en-US" sz="1400" dirty="0"/>
              <a:t>CRC may identify patients with high risk of recurrence, enabling timely therapeutic decision-making to ultimately improve patient outcomes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Enrollment in clinical trials (</a:t>
            </a:r>
            <a:r>
              <a:rPr lang="en-US" sz="1400" b="1" u="sng" dirty="0"/>
              <a:t>CIRCULATE-US) – escalation/de-escalation for ctDNA positive versus negative respectively.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52E2C7-8107-D3D1-22E2-9374A9151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184" y="1610350"/>
            <a:ext cx="6922008" cy="37378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FD18B8-A5C4-2486-C9A1-335EA42BBE72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E56984-3836-01E6-19E7-19DFC2E120C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Cohen SA et al.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Real-world monitoring of circulating tumor DNA reliably predicts cancer recurrence in patients with resected stages I-III colorectal cancer.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ESMO 2022; Abstract 319MO</a:t>
            </a:r>
          </a:p>
        </p:txBody>
      </p:sp>
    </p:spTree>
    <p:extLst>
      <p:ext uri="{BB962C8B-B14F-4D97-AF65-F5344CB8AC3E}">
        <p14:creationId xmlns:p14="http://schemas.microsoft.com/office/powerpoint/2010/main" val="930106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5C352F-4EE7-B671-BECB-7FFA642AB2C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Kotani D et al.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Molecular residual disease and efficacy of adjuvant chemotherapy in patients with colorectal cancer.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Nat Med 2023;29(1):127-34.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C01E-FFE9-E63D-AD2A-82B32B7F9449}"/>
              </a:ext>
            </a:extLst>
          </p:cNvPr>
          <p:cNvSpPr/>
          <p:nvPr/>
        </p:nvSpPr>
        <p:spPr>
          <a:xfrm>
            <a:off x="11656276" y="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33264-D5CB-A7E3-CE43-B19D2F69A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167" y="80612"/>
            <a:ext cx="2753109" cy="3810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FA2B6B-1DA6-E847-BB05-537CA49AF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47338"/>
            <a:ext cx="12192000" cy="543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951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FF343375-FC78-46EF-A07B-67399DBFD494}"/>
</file>

<file path=customXml/itemProps2.xml><?xml version="1.0" encoding="utf-8"?>
<ds:datastoreItem xmlns:ds="http://schemas.openxmlformats.org/officeDocument/2006/customXml" ds:itemID="{700A4D42-1C7E-4B92-9227-E02EC69C3984}"/>
</file>

<file path=customXml/itemProps3.xml><?xml version="1.0" encoding="utf-8"?>
<ds:datastoreItem xmlns:ds="http://schemas.openxmlformats.org/officeDocument/2006/customXml" ds:itemID="{19672DD6-2B69-4123-B4B4-BD6670BEE844}"/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2612</Words>
  <Application>Microsoft Macintosh PowerPoint</Application>
  <PresentationFormat>Widescreen</PresentationFormat>
  <Paragraphs>279</Paragraphs>
  <Slides>43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BlinkMacSystemFont</vt:lpstr>
      <vt:lpstr>Calibri</vt:lpstr>
      <vt:lpstr>Calibri Light</vt:lpstr>
      <vt:lpstr>Helvetica</vt:lpstr>
      <vt:lpstr>Lato</vt:lpstr>
      <vt:lpstr>Office Theme</vt:lpstr>
      <vt:lpstr>1_Office Theme</vt:lpstr>
      <vt:lpstr>think-cell Slide</vt:lpstr>
      <vt:lpstr>Other Therapeutic Considerations  in Colorectal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Conclusion/Key Takeaways</vt:lpstr>
      <vt:lpstr>PowerPoint Presentation</vt:lpstr>
      <vt:lpstr>PowerPoint Presentation</vt:lpstr>
      <vt:lpstr>Conclusion/Key Takeaways</vt:lpstr>
      <vt:lpstr>PowerPoint Presentation</vt:lpstr>
      <vt:lpstr>PowerPoint Presentation</vt:lpstr>
      <vt:lpstr>Conclusion/Key Takeaways</vt:lpstr>
      <vt:lpstr>7 key practice questions</vt:lpstr>
      <vt:lpstr>7 key practice questions</vt:lpstr>
      <vt:lpstr>Conclusion/Key Takeaways</vt:lpstr>
      <vt:lpstr>PowerPoint Presentation</vt:lpstr>
      <vt:lpstr>PowerPoint Presentation</vt:lpstr>
      <vt:lpstr>Conclusion/Key Takeaways</vt:lpstr>
      <vt:lpstr>PowerPoint Presentation</vt:lpstr>
      <vt:lpstr>PowerPoint Presentation</vt:lpstr>
      <vt:lpstr>Conclusion/Key Takeaways</vt:lpstr>
      <vt:lpstr>PowerPoint Presentation</vt:lpstr>
      <vt:lpstr>PowerPoint Presentation</vt:lpstr>
      <vt:lpstr>Conclusion/Key Takeaways</vt:lpstr>
      <vt:lpstr>PowerPoint Presentation</vt:lpstr>
      <vt:lpstr>PowerPoint Presentation</vt:lpstr>
      <vt:lpstr>Conclusion/Key Takeaways</vt:lpstr>
      <vt:lpstr>PowerPoint Presentation</vt:lpstr>
      <vt:lpstr>Conclusion/Key Takeaways</vt:lpstr>
      <vt:lpstr>PowerPoint Presentation</vt:lpstr>
      <vt:lpstr>PowerPoint Presentation</vt:lpstr>
      <vt:lpstr>Conclusion/Key Takeaways</vt:lpstr>
      <vt:lpstr>PowerPoint Presentation</vt:lpstr>
      <vt:lpstr>PowerPoint Presentation</vt:lpstr>
      <vt:lpstr>Conclusion/Key Takeaways</vt:lpstr>
      <vt:lpstr>PowerPoint Presentation</vt:lpstr>
      <vt:lpstr>PowerPoint Presentation</vt:lpstr>
      <vt:lpstr>Conclusion/Key Takeaways</vt:lpstr>
      <vt:lpstr>PowerPoint Presentation</vt:lpstr>
      <vt:lpstr>PowerPoint Presentation</vt:lpstr>
      <vt:lpstr>Conclusion/Key Takeaways</vt:lpstr>
    </vt:vector>
  </TitlesOfParts>
  <Company>Weill Cornell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Other Therapeutic Considerations in Colorectal Cancer</dc:title>
  <dc:creator>Pashtoon Kasi</dc:creator>
  <cp:lastModifiedBy>Silvana Izquierdo</cp:lastModifiedBy>
  <cp:revision>24</cp:revision>
  <dcterms:created xsi:type="dcterms:W3CDTF">2023-04-13T11:37:27Z</dcterms:created>
  <dcterms:modified xsi:type="dcterms:W3CDTF">2023-04-18T17:39:16Z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