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06" r:id="rId2"/>
  </p:sldMasterIdLst>
  <p:notesMasterIdLst>
    <p:notesMasterId r:id="rId93"/>
  </p:notesMasterIdLst>
  <p:handoutMasterIdLst>
    <p:handoutMasterId r:id="rId94"/>
  </p:handoutMasterIdLst>
  <p:sldIdLst>
    <p:sldId id="2147471304" r:id="rId3"/>
    <p:sldId id="2147470606" r:id="rId4"/>
    <p:sldId id="13407" r:id="rId5"/>
    <p:sldId id="2147471305" r:id="rId6"/>
    <p:sldId id="2147472772" r:id="rId7"/>
    <p:sldId id="2147470562" r:id="rId8"/>
    <p:sldId id="2147472740" r:id="rId9"/>
    <p:sldId id="2147472744" r:id="rId10"/>
    <p:sldId id="2147472762" r:id="rId11"/>
    <p:sldId id="2147472745" r:id="rId12"/>
    <p:sldId id="2147472761" r:id="rId13"/>
    <p:sldId id="2147472746" r:id="rId14"/>
    <p:sldId id="2147472747" r:id="rId15"/>
    <p:sldId id="2147471357" r:id="rId16"/>
    <p:sldId id="2147471148" r:id="rId17"/>
    <p:sldId id="2147472771" r:id="rId18"/>
    <p:sldId id="2135715187" r:id="rId19"/>
    <p:sldId id="2135715189" r:id="rId20"/>
    <p:sldId id="2135715186" r:id="rId21"/>
    <p:sldId id="2135715196" r:id="rId22"/>
    <p:sldId id="2147472823" r:id="rId23"/>
    <p:sldId id="2147472824" r:id="rId24"/>
    <p:sldId id="2147472836" r:id="rId25"/>
    <p:sldId id="2147472837" r:id="rId26"/>
    <p:sldId id="2147472845" r:id="rId27"/>
    <p:sldId id="2147472779" r:id="rId28"/>
    <p:sldId id="2147472768" r:id="rId29"/>
    <p:sldId id="2147471811" r:id="rId30"/>
    <p:sldId id="2135715199" r:id="rId31"/>
    <p:sldId id="2147472787" r:id="rId32"/>
    <p:sldId id="2135715214" r:id="rId33"/>
    <p:sldId id="2135715220" r:id="rId34"/>
    <p:sldId id="2147472854" r:id="rId35"/>
    <p:sldId id="2147472855" r:id="rId36"/>
    <p:sldId id="2147472856" r:id="rId37"/>
    <p:sldId id="2147472795" r:id="rId38"/>
    <p:sldId id="2147472796" r:id="rId39"/>
    <p:sldId id="2147472798" r:id="rId40"/>
    <p:sldId id="2147472799" r:id="rId41"/>
    <p:sldId id="2147472800" r:id="rId42"/>
    <p:sldId id="2147472801" r:id="rId43"/>
    <p:sldId id="2147472790" r:id="rId44"/>
    <p:sldId id="2147472780" r:id="rId45"/>
    <p:sldId id="2147472765" r:id="rId46"/>
    <p:sldId id="2147472766" r:id="rId47"/>
    <p:sldId id="2135715206" r:id="rId48"/>
    <p:sldId id="2135715201" r:id="rId49"/>
    <p:sldId id="2135715207" r:id="rId50"/>
    <p:sldId id="2135715208" r:id="rId51"/>
    <p:sldId id="2147472804" r:id="rId52"/>
    <p:sldId id="2147472806" r:id="rId53"/>
    <p:sldId id="2147472809" r:id="rId54"/>
    <p:sldId id="2147472811" r:id="rId55"/>
    <p:sldId id="2147472812" r:id="rId56"/>
    <p:sldId id="2147472813" r:id="rId57"/>
    <p:sldId id="2147472815" r:id="rId58"/>
    <p:sldId id="2147472818" r:id="rId59"/>
    <p:sldId id="2147472781" r:id="rId60"/>
    <p:sldId id="2147472767" r:id="rId61"/>
    <p:sldId id="2147472785" r:id="rId62"/>
    <p:sldId id="2147472764" r:id="rId63"/>
    <p:sldId id="2135715222" r:id="rId64"/>
    <p:sldId id="2135715229" r:id="rId65"/>
    <p:sldId id="2135715232" r:id="rId66"/>
    <p:sldId id="2135715233" r:id="rId67"/>
    <p:sldId id="2135715238" r:id="rId68"/>
    <p:sldId id="2135715240" r:id="rId69"/>
    <p:sldId id="2147472828" r:id="rId70"/>
    <p:sldId id="2147472829" r:id="rId71"/>
    <p:sldId id="2147472867" r:id="rId72"/>
    <p:sldId id="2147472868" r:id="rId73"/>
    <p:sldId id="2147472871" r:id="rId74"/>
    <p:sldId id="2147472874" r:id="rId75"/>
    <p:sldId id="2147472782" r:id="rId76"/>
    <p:sldId id="2147472754" r:id="rId77"/>
    <p:sldId id="2147472783" r:id="rId78"/>
    <p:sldId id="2147472886" r:id="rId79"/>
    <p:sldId id="2147472838" r:id="rId80"/>
    <p:sldId id="2147472839" r:id="rId81"/>
    <p:sldId id="2147472840" r:id="rId82"/>
    <p:sldId id="2147472841" r:id="rId83"/>
    <p:sldId id="2147472842" r:id="rId84"/>
    <p:sldId id="2147472847" r:id="rId85"/>
    <p:sldId id="2147472885" r:id="rId86"/>
    <p:sldId id="2147472861" r:id="rId87"/>
    <p:sldId id="2147471832" r:id="rId88"/>
    <p:sldId id="2147471786" r:id="rId89"/>
    <p:sldId id="2147471787" r:id="rId90"/>
    <p:sldId id="2147472820" r:id="rId91"/>
    <p:sldId id="2147472821" r:id="rId92"/>
  </p:sldIdLst>
  <p:sldSz cx="12192000" cy="6858000"/>
  <p:notesSz cx="7772400" cy="10058400"/>
  <p:custDataLst>
    <p:tags r:id="rId9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62060"/>
    <a:srgbClr val="CDCDCD"/>
    <a:srgbClr val="D81735"/>
    <a:srgbClr val="1690AB"/>
    <a:srgbClr val="ECF4FA"/>
    <a:srgbClr val="002D5A"/>
    <a:srgbClr val="183161"/>
    <a:srgbClr val="147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1" autoAdjust="0"/>
    <p:restoredTop sz="93175" autoAdjust="0"/>
  </p:normalViewPr>
  <p:slideViewPr>
    <p:cSldViewPr>
      <p:cViewPr varScale="1">
        <p:scale>
          <a:sx n="100" d="100"/>
          <a:sy n="100" d="100"/>
        </p:scale>
        <p:origin x="184" y="16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1" d="100"/>
        <a:sy n="13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ustomXml" Target="../customXml/item2.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10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2/23/23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29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9749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4074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6448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55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4596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045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120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680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8511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38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2DE61-6FE8-534E-9BA7-3DC91B42EACB}" type="slidenum">
              <a:rPr lang="en-US" smtClean="0"/>
              <a:t>27</a:t>
            </a:fld>
            <a:endParaRPr lang="en-US"/>
          </a:p>
        </p:txBody>
      </p:sp>
    </p:spTree>
    <p:extLst>
      <p:ext uri="{BB962C8B-B14F-4D97-AF65-F5344CB8AC3E}">
        <p14:creationId xmlns:p14="http://schemas.microsoft.com/office/powerpoint/2010/main" val="200584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930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44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0670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657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2359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34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053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145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15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32270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6793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0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172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90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20181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6444485"/>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1880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09142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95157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88223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484690"/>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3190368"/>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58863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700808"/>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88223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92280" y="2484690"/>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3190368"/>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58863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700808"/>
            <a:ext cx="420624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29503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529503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49398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4805160"/>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6490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564904"/>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538181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894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621095528"/>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 id="2147485218" r:id="rId12"/>
    <p:sldLayoutId id="2147485219" r:id="rId13"/>
    <p:sldLayoutId id="2147485220" r:id="rId14"/>
    <p:sldLayoutId id="2147485221" r:id="rId15"/>
    <p:sldLayoutId id="2147485222" r:id="rId16"/>
    <p:sldLayoutId id="2147485223" r:id="rId17"/>
    <p:sldLayoutId id="2147485227" r:id="rId18"/>
    <p:sldLayoutId id="2147485228" r:id="rId19"/>
    <p:sldLayoutId id="214748522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solidFill>
                  <a:srgbClr val="0432FF"/>
                </a:solidFill>
                <a:effectLst/>
                <a:latin typeface="+mn-lt"/>
              </a:rPr>
              <a:t>Optimizing the Management of Colorectal Cancer</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8498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lnSpc>
                <a:spcPts val="3160"/>
              </a:lnSpc>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Christopher Lieu, MD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Associate Professor of Medicine</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Associate Director for Clinical Research</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Co-Director, GI Medical Oncology</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University of Colorado Cancer Center</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Aurora, Colorado</a:t>
            </a:r>
          </a:p>
        </p:txBody>
      </p:sp>
    </p:spTree>
    <p:custDataLst>
      <p:tags r:id="rId1"/>
    </p:custDataLst>
    <p:extLst>
      <p:ext uri="{BB962C8B-B14F-4D97-AF65-F5344CB8AC3E}">
        <p14:creationId xmlns:p14="http://schemas.microsoft.com/office/powerpoint/2010/main" val="853656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Title 2">
            <a:extLst>
              <a:ext uri="{FF2B5EF4-FFF2-40B4-BE49-F238E27FC236}">
                <a16:creationId xmlns:a16="http://schemas.microsoft.com/office/drawing/2014/main" id="{02EAFCC2-F60E-0DA8-D9A9-9D79A4C11A3B}"/>
              </a:ext>
            </a:extLst>
          </p:cNvPr>
          <p:cNvSpPr>
            <a:spLocks noGrp="1"/>
          </p:cNvSpPr>
          <p:nvPr>
            <p:ph type="title"/>
          </p:nvPr>
        </p:nvSpPr>
        <p:spPr>
          <a:xfrm>
            <a:off x="912286" y="122098"/>
            <a:ext cx="10358967" cy="1143000"/>
          </a:xfrm>
        </p:spPr>
        <p:txBody>
          <a:bodyPr/>
          <a:lstStyle/>
          <a:p>
            <a:pPr algn="l"/>
            <a:r>
              <a:rPr lang="en-US" b="1" dirty="0">
                <a:solidFill>
                  <a:srgbClr val="0432FF"/>
                </a:solidFill>
                <a:effectLst/>
                <a:latin typeface="Calibri" panose="020F0502020204030204" pitchFamily="34" charset="0"/>
                <a:cs typeface="Calibri" panose="020F0502020204030204" pitchFamily="34" charset="0"/>
              </a:rPr>
              <a:t>Proposed Conceptual Framework for Cancer Care for Early-Onset </a:t>
            </a:r>
            <a:r>
              <a:rPr lang="en-US" dirty="0">
                <a:solidFill>
                  <a:srgbClr val="0432FF"/>
                </a:solidFill>
                <a:latin typeface="Calibri" panose="020F0502020204030204" pitchFamily="34" charset="0"/>
                <a:cs typeface="Calibri" panose="020F0502020204030204" pitchFamily="34" charset="0"/>
              </a:rPr>
              <a:t>C</a:t>
            </a:r>
            <a:r>
              <a:rPr lang="en-US" b="1" dirty="0">
                <a:solidFill>
                  <a:srgbClr val="0432FF"/>
                </a:solidFill>
                <a:effectLst/>
                <a:latin typeface="Calibri" panose="020F0502020204030204" pitchFamily="34" charset="0"/>
                <a:cs typeface="Calibri" panose="020F0502020204030204" pitchFamily="34" charset="0"/>
              </a:rPr>
              <a:t>olorectal </a:t>
            </a:r>
            <a:r>
              <a:rPr lang="en-US" dirty="0">
                <a:solidFill>
                  <a:srgbClr val="0432FF"/>
                </a:solidFill>
                <a:latin typeface="Calibri" panose="020F0502020204030204" pitchFamily="34" charset="0"/>
                <a:cs typeface="Calibri" panose="020F0502020204030204" pitchFamily="34" charset="0"/>
              </a:rPr>
              <a:t>C</a:t>
            </a:r>
            <a:r>
              <a:rPr lang="en-US" b="1" dirty="0">
                <a:solidFill>
                  <a:srgbClr val="0432FF"/>
                </a:solidFill>
                <a:effectLst/>
                <a:latin typeface="Calibri" panose="020F0502020204030204" pitchFamily="34" charset="0"/>
                <a:cs typeface="Calibri" panose="020F0502020204030204" pitchFamily="34" charset="0"/>
              </a:rPr>
              <a:t>ancer </a:t>
            </a:r>
            <a:endParaRPr lang="en-US" dirty="0">
              <a:solidFill>
                <a:srgbClr val="0432FF"/>
              </a:solidFill>
              <a:latin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2ED71664-6BCA-BC04-46C3-66AD21F48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688" y="1224645"/>
            <a:ext cx="5805092" cy="5304145"/>
          </a:xfrm>
          <a:prstGeom prst="rect">
            <a:avLst/>
          </a:prstGeom>
        </p:spPr>
      </p:pic>
      <p:sp>
        <p:nvSpPr>
          <p:cNvPr id="8" name="TextBox 7">
            <a:extLst>
              <a:ext uri="{FF2B5EF4-FFF2-40B4-BE49-F238E27FC236}">
                <a16:creationId xmlns:a16="http://schemas.microsoft.com/office/drawing/2014/main" id="{38DAB2A6-DD81-0240-AB3E-528BE10C980F}"/>
              </a:ext>
            </a:extLst>
          </p:cNvPr>
          <p:cNvSpPr txBox="1"/>
          <p:nvPr/>
        </p:nvSpPr>
        <p:spPr>
          <a:xfrm>
            <a:off x="0" y="6543597"/>
            <a:ext cx="3775329" cy="323165"/>
          </a:xfrm>
          <a:prstGeom prst="rect">
            <a:avLst/>
          </a:prstGeom>
          <a:noFill/>
        </p:spPr>
        <p:txBody>
          <a:bodyPr wrap="none" rtlCol="0">
            <a:spAutoFit/>
          </a:bodyPr>
          <a:lstStyle/>
          <a:p>
            <a:r>
              <a:rPr lang="en-US" sz="1500" b="0" dirty="0" err="1">
                <a:solidFill>
                  <a:schemeClr val="tx1"/>
                </a:solidFill>
                <a:latin typeface="+mn-lt"/>
              </a:rPr>
              <a:t>Eng</a:t>
            </a:r>
            <a:r>
              <a:rPr lang="en-US" sz="1500" b="0" dirty="0">
                <a:solidFill>
                  <a:schemeClr val="tx1"/>
                </a:solidFill>
                <a:latin typeface="+mn-lt"/>
              </a:rPr>
              <a:t> C et al. </a:t>
            </a:r>
            <a:r>
              <a:rPr lang="en-US" sz="1500" b="0" i="1" dirty="0">
                <a:solidFill>
                  <a:schemeClr val="tx1"/>
                </a:solidFill>
                <a:effectLst/>
                <a:latin typeface="+mn-lt"/>
              </a:rPr>
              <a:t>Lancet Oncol </a:t>
            </a:r>
            <a:r>
              <a:rPr lang="en-US" sz="1500" b="0" dirty="0">
                <a:solidFill>
                  <a:schemeClr val="tx1"/>
                </a:solidFill>
                <a:effectLst/>
                <a:latin typeface="+mn-lt"/>
              </a:rPr>
              <a:t>2022;23(3):e116-28.</a:t>
            </a:r>
          </a:p>
        </p:txBody>
      </p:sp>
    </p:spTree>
    <p:extLst>
      <p:ext uri="{BB962C8B-B14F-4D97-AF65-F5344CB8AC3E}">
        <p14:creationId xmlns:p14="http://schemas.microsoft.com/office/powerpoint/2010/main" val="3289815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Title 2">
            <a:extLst>
              <a:ext uri="{FF2B5EF4-FFF2-40B4-BE49-F238E27FC236}">
                <a16:creationId xmlns:a16="http://schemas.microsoft.com/office/drawing/2014/main" id="{02EAFCC2-F60E-0DA8-D9A9-9D79A4C11A3B}"/>
              </a:ext>
            </a:extLst>
          </p:cNvPr>
          <p:cNvSpPr>
            <a:spLocks noGrp="1"/>
          </p:cNvSpPr>
          <p:nvPr>
            <p:ph type="title"/>
          </p:nvPr>
        </p:nvSpPr>
        <p:spPr>
          <a:xfrm>
            <a:off x="912286" y="129188"/>
            <a:ext cx="10358967" cy="1143000"/>
          </a:xfrm>
        </p:spPr>
        <p:txBody>
          <a:bodyPr/>
          <a:lstStyle/>
          <a:p>
            <a:pPr algn="l"/>
            <a:r>
              <a:rPr lang="en-US" b="1" dirty="0">
                <a:solidFill>
                  <a:srgbClr val="0432FF"/>
                </a:solidFill>
                <a:effectLst/>
                <a:latin typeface="Calibri" panose="020F0502020204030204" pitchFamily="34" charset="0"/>
                <a:cs typeface="Calibri" panose="020F0502020204030204" pitchFamily="34" charset="0"/>
              </a:rPr>
              <a:t>Economic Consequences of Cancer </a:t>
            </a:r>
            <a:r>
              <a:rPr lang="en-US" dirty="0">
                <a:solidFill>
                  <a:srgbClr val="0432FF"/>
                </a:solidFill>
                <a:latin typeface="Calibri" panose="020F0502020204030204" pitchFamily="34" charset="0"/>
                <a:cs typeface="Calibri" panose="020F0502020204030204" pitchFamily="34" charset="0"/>
              </a:rPr>
              <a:t>T</a:t>
            </a:r>
            <a:r>
              <a:rPr lang="en-US" b="1" dirty="0">
                <a:solidFill>
                  <a:srgbClr val="0432FF"/>
                </a:solidFill>
                <a:effectLst/>
                <a:latin typeface="Calibri" panose="020F0502020204030204" pitchFamily="34" charset="0"/>
                <a:cs typeface="Calibri" panose="020F0502020204030204" pitchFamily="34" charset="0"/>
              </a:rPr>
              <a:t>reatment for Adults with Colorectal </a:t>
            </a:r>
            <a:r>
              <a:rPr lang="en-US" dirty="0">
                <a:solidFill>
                  <a:srgbClr val="0432FF"/>
                </a:solidFill>
                <a:latin typeface="Calibri" panose="020F0502020204030204" pitchFamily="34" charset="0"/>
                <a:cs typeface="Calibri" panose="020F0502020204030204" pitchFamily="34" charset="0"/>
              </a:rPr>
              <a:t>C</a:t>
            </a:r>
            <a:r>
              <a:rPr lang="en-US" b="1" dirty="0">
                <a:solidFill>
                  <a:srgbClr val="0432FF"/>
                </a:solidFill>
                <a:effectLst/>
                <a:latin typeface="Calibri" panose="020F0502020204030204" pitchFamily="34" charset="0"/>
                <a:cs typeface="Calibri" panose="020F0502020204030204" pitchFamily="34" charset="0"/>
              </a:rPr>
              <a:t>ancer </a:t>
            </a:r>
            <a:endParaRPr lang="en-US" dirty="0">
              <a:solidFill>
                <a:srgbClr val="0432FF"/>
              </a:solidFill>
              <a:latin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025EF737-7D39-2FCC-EB5F-C1B91ED0B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1272188"/>
            <a:ext cx="7992888" cy="5250045"/>
          </a:xfrm>
          <a:prstGeom prst="rect">
            <a:avLst/>
          </a:prstGeom>
        </p:spPr>
      </p:pic>
      <p:sp>
        <p:nvSpPr>
          <p:cNvPr id="8" name="TextBox 7">
            <a:extLst>
              <a:ext uri="{FF2B5EF4-FFF2-40B4-BE49-F238E27FC236}">
                <a16:creationId xmlns:a16="http://schemas.microsoft.com/office/drawing/2014/main" id="{B86D9B93-66F9-D944-9ECD-CEC2DEF78104}"/>
              </a:ext>
            </a:extLst>
          </p:cNvPr>
          <p:cNvSpPr txBox="1"/>
          <p:nvPr/>
        </p:nvSpPr>
        <p:spPr>
          <a:xfrm>
            <a:off x="0" y="6543597"/>
            <a:ext cx="3775329" cy="323165"/>
          </a:xfrm>
          <a:prstGeom prst="rect">
            <a:avLst/>
          </a:prstGeom>
          <a:noFill/>
        </p:spPr>
        <p:txBody>
          <a:bodyPr wrap="none" rtlCol="0">
            <a:spAutoFit/>
          </a:bodyPr>
          <a:lstStyle/>
          <a:p>
            <a:r>
              <a:rPr lang="en-US" sz="1500" b="0" dirty="0" err="1">
                <a:solidFill>
                  <a:schemeClr val="tx1"/>
                </a:solidFill>
                <a:latin typeface="+mn-lt"/>
              </a:rPr>
              <a:t>Eng</a:t>
            </a:r>
            <a:r>
              <a:rPr lang="en-US" sz="1500" b="0" dirty="0">
                <a:solidFill>
                  <a:schemeClr val="tx1"/>
                </a:solidFill>
                <a:latin typeface="+mn-lt"/>
              </a:rPr>
              <a:t> C et al. </a:t>
            </a:r>
            <a:r>
              <a:rPr lang="en-US" sz="1500" b="0" i="1" dirty="0">
                <a:solidFill>
                  <a:schemeClr val="tx1"/>
                </a:solidFill>
                <a:effectLst/>
                <a:latin typeface="+mn-lt"/>
              </a:rPr>
              <a:t>Lancet Oncol </a:t>
            </a:r>
            <a:r>
              <a:rPr lang="en-US" sz="1500" b="0" dirty="0">
                <a:solidFill>
                  <a:schemeClr val="tx1"/>
                </a:solidFill>
                <a:effectLst/>
                <a:latin typeface="+mn-lt"/>
              </a:rPr>
              <a:t>2022;23(3):e116-28.</a:t>
            </a:r>
          </a:p>
        </p:txBody>
      </p:sp>
    </p:spTree>
    <p:extLst>
      <p:ext uri="{BB962C8B-B14F-4D97-AF65-F5344CB8AC3E}">
        <p14:creationId xmlns:p14="http://schemas.microsoft.com/office/powerpoint/2010/main" val="303632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chat or text message&#10;&#10;Description automatically generated">
            <a:extLst>
              <a:ext uri="{FF2B5EF4-FFF2-40B4-BE49-F238E27FC236}">
                <a16:creationId xmlns:a16="http://schemas.microsoft.com/office/drawing/2014/main" id="{66B45EAC-5DD9-9D09-F994-ACF11EACF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95" y="620688"/>
            <a:ext cx="10723810" cy="5272040"/>
          </a:xfrm>
          <a:prstGeom prst="rect">
            <a:avLst/>
          </a:prstGeom>
        </p:spPr>
      </p:pic>
      <p:sp>
        <p:nvSpPr>
          <p:cNvPr id="5" name="Rectangle 4">
            <a:extLst>
              <a:ext uri="{FF2B5EF4-FFF2-40B4-BE49-F238E27FC236}">
                <a16:creationId xmlns:a16="http://schemas.microsoft.com/office/drawing/2014/main" id="{1C3A8BA6-80BC-C0C0-2F48-DF44FD8E39F3}"/>
              </a:ext>
            </a:extLst>
          </p:cNvPr>
          <p:cNvSpPr/>
          <p:nvPr/>
        </p:nvSpPr>
        <p:spPr bwMode="auto">
          <a:xfrm>
            <a:off x="8976320" y="2780928"/>
            <a:ext cx="1872208" cy="475780"/>
          </a:xfrm>
          <a:prstGeom prst="rect">
            <a:avLst/>
          </a:prstGeom>
          <a:solidFill>
            <a:schemeClr val="bg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87C89759-B7E0-0197-541A-D3747878975E}"/>
              </a:ext>
            </a:extLst>
          </p:cNvPr>
          <p:cNvSpPr txBox="1"/>
          <p:nvPr/>
        </p:nvSpPr>
        <p:spPr>
          <a:xfrm>
            <a:off x="983432" y="1700808"/>
            <a:ext cx="4760727" cy="430887"/>
          </a:xfrm>
          <a:prstGeom prst="rect">
            <a:avLst/>
          </a:prstGeom>
          <a:noFill/>
        </p:spPr>
        <p:txBody>
          <a:bodyPr wrap="none" rtlCol="0">
            <a:spAutoFit/>
          </a:bodyPr>
          <a:lstStyle/>
          <a:p>
            <a:r>
              <a:rPr lang="en-US" sz="2200" i="1" dirty="0">
                <a:solidFill>
                  <a:srgbClr val="1690AB"/>
                </a:solidFill>
                <a:effectLst/>
                <a:latin typeface="+mn-lt"/>
                <a:ea typeface="Calibri" panose="020F0502020204030204" pitchFamily="34" charset="0"/>
              </a:rPr>
              <a:t>Nat Rev Cancer </a:t>
            </a:r>
            <a:r>
              <a:rPr lang="en-US" sz="2200" dirty="0">
                <a:solidFill>
                  <a:srgbClr val="1690AB"/>
                </a:solidFill>
                <a:effectLst/>
                <a:latin typeface="+mn-lt"/>
                <a:ea typeface="Calibri" panose="020F0502020204030204" pitchFamily="34" charset="0"/>
              </a:rPr>
              <a:t>2021 Jun;21(6):339-40.</a:t>
            </a:r>
            <a:endParaRPr lang="en-US" sz="2200" dirty="0">
              <a:solidFill>
                <a:srgbClr val="1690AB"/>
              </a:solidFill>
              <a:latin typeface="+mn-lt"/>
            </a:endParaRPr>
          </a:p>
        </p:txBody>
      </p:sp>
    </p:spTree>
    <p:extLst>
      <p:ext uri="{BB962C8B-B14F-4D97-AF65-F5344CB8AC3E}">
        <p14:creationId xmlns:p14="http://schemas.microsoft.com/office/powerpoint/2010/main" val="2659945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C5F1CFFD-2DE9-6104-9261-DB82979A8372}"/>
              </a:ext>
            </a:extLst>
          </p:cNvPr>
          <p:cNvSpPr txBox="1"/>
          <p:nvPr/>
        </p:nvSpPr>
        <p:spPr>
          <a:xfrm>
            <a:off x="119336" y="6530345"/>
            <a:ext cx="4451475" cy="323165"/>
          </a:xfrm>
          <a:prstGeom prst="rect">
            <a:avLst/>
          </a:prstGeom>
          <a:noFill/>
        </p:spPr>
        <p:txBody>
          <a:bodyPr wrap="none" rtlCol="0">
            <a:spAutoFit/>
          </a:bodyPr>
          <a:lstStyle/>
          <a:p>
            <a:r>
              <a:rPr lang="en-US" sz="15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Holowatyj</a:t>
            </a:r>
            <a:r>
              <a:rPr lang="en-US" sz="15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 et al. </a:t>
            </a:r>
            <a:r>
              <a:rPr lang="en-US" sz="15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Nat Rev Cancer </a:t>
            </a:r>
            <a:r>
              <a:rPr lang="en-US" sz="15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2021;21(6):339-40.</a:t>
            </a:r>
            <a:endParaRPr lang="en-US" sz="1500" b="0" dirty="0">
              <a:solidFill>
                <a:schemeClr val="tx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1BD9F0E-9047-060E-E5A0-71D46A0ECA75}"/>
              </a:ext>
            </a:extLst>
          </p:cNvPr>
          <p:cNvSpPr>
            <a:spLocks noGrp="1"/>
          </p:cNvSpPr>
          <p:nvPr>
            <p:ph type="title"/>
          </p:nvPr>
        </p:nvSpPr>
        <p:spPr>
          <a:xfrm>
            <a:off x="912287" y="138091"/>
            <a:ext cx="9936241" cy="1143000"/>
          </a:xfrm>
        </p:spPr>
        <p:txBody>
          <a:bodyPr/>
          <a:lstStyle/>
          <a:p>
            <a:pPr algn="l"/>
            <a:r>
              <a:rPr lang="en-US" dirty="0">
                <a:effectLst/>
                <a:latin typeface="Calibri" panose="020F0502020204030204" pitchFamily="34" charset="0"/>
                <a:cs typeface="Calibri" panose="020F0502020204030204" pitchFamily="34" charset="0"/>
              </a:rPr>
              <a:t>Multilevel Factors and Domains Contributing to Early-Onset CRC Disparities</a:t>
            </a:r>
            <a:endParaRPr lang="en-US" dirty="0">
              <a:latin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E3AEDB30-3F27-AA9E-015E-1A278AACB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190" y="1178092"/>
            <a:ext cx="8568952" cy="5149813"/>
          </a:xfrm>
          <a:prstGeom prst="rect">
            <a:avLst/>
          </a:prstGeom>
        </p:spPr>
      </p:pic>
    </p:spTree>
    <p:extLst>
      <p:ext uri="{BB962C8B-B14F-4D97-AF65-F5344CB8AC3E}">
        <p14:creationId xmlns:p14="http://schemas.microsoft.com/office/powerpoint/2010/main" val="196616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1844824"/>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bg1"/>
                </a:solidFill>
              </a:rPr>
              <a:t>MODULE 1: Localized Disease</a:t>
            </a:r>
          </a:p>
          <a:p>
            <a:pPr marL="342900" marR="0" lvl="0" indent="-342900">
              <a:spcBef>
                <a:spcPts val="8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Mitchell: 36-year-old woman with left-sided T3N0 Grade II obstructing adenocarcinoma of the colon </a:t>
            </a:r>
          </a:p>
          <a:p>
            <a:pPr marL="342900" marR="0" lvl="0" indent="-342900">
              <a:spcBef>
                <a:spcPts val="4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Rudolph: 50-year-old woman with Stage II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pMMR</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sigmoid colon cancer with focal intramural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lymphovascular</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invasion, s/p 6 cycles of adjuvant capecitabine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tx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161017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31254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20688"/>
            <a:ext cx="10062756"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36-year-old woman with left-sided T3N0 Grade II obstructing adenocarcinoma of the colon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3202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William Mitchell (Charlotte, North Carolina)</a:t>
            </a:r>
          </a:p>
        </p:txBody>
      </p:sp>
      <p:pic>
        <p:nvPicPr>
          <p:cNvPr id="7" name="Picture 6" descr="A person wearing headphones&#10;&#10;Description automatically generated">
            <a:extLst>
              <a:ext uri="{FF2B5EF4-FFF2-40B4-BE49-F238E27FC236}">
                <a16:creationId xmlns:a16="http://schemas.microsoft.com/office/drawing/2014/main" id="{03257465-0FBA-5FF6-262C-5A19F1661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39" y="2229680"/>
            <a:ext cx="6480721" cy="36454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6470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281671"/>
            <a:ext cx="10177560" cy="1563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476672"/>
            <a:ext cx="9614802" cy="1296144"/>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50-year-old woman with Stage II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pMMR</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sigmoid colon cancer with focal intramural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lymphovascular</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invasion, s/p 6 cycles of adjuvant capecitabine</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85390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51E60"/>
                </a:solidFill>
                <a:effectLst/>
                <a:uLnTx/>
                <a:uFillTx/>
                <a:latin typeface="Calibri"/>
                <a:ea typeface="MS PGothic" pitchFamily="34" charset="-128"/>
                <a:cs typeface="Calibri"/>
              </a:rPr>
              <a:t>Dr Priya Rudolph (Athens, Georgia)</a:t>
            </a:r>
          </a:p>
        </p:txBody>
      </p:sp>
      <p:pic>
        <p:nvPicPr>
          <p:cNvPr id="4" name="Picture 3" descr="A person wearing headphones&#10;&#10;Description automatically generated with medium confidence">
            <a:extLst>
              <a:ext uri="{FF2B5EF4-FFF2-40B4-BE49-F238E27FC236}">
                <a16:creationId xmlns:a16="http://schemas.microsoft.com/office/drawing/2014/main" id="{1738DE74-B0FA-EA06-02A4-9E30ADC439A4}"/>
              </a:ext>
            </a:extLst>
          </p:cNvPr>
          <p:cNvPicPr>
            <a:picLocks noChangeAspect="1"/>
          </p:cNvPicPr>
          <p:nvPr/>
        </p:nvPicPr>
        <p:blipFill>
          <a:blip r:embed="rId2"/>
          <a:stretch>
            <a:fillRect/>
          </a:stretch>
        </p:blipFill>
        <p:spPr>
          <a:xfrm>
            <a:off x="2932174" y="2319563"/>
            <a:ext cx="6283264" cy="35343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994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13AE-6FDE-6E41-8C91-66CFE2F0A7D1}"/>
              </a:ext>
            </a:extLst>
          </p:cNvPr>
          <p:cNvSpPr>
            <a:spLocks noGrp="1"/>
          </p:cNvSpPr>
          <p:nvPr>
            <p:ph type="title"/>
          </p:nvPr>
        </p:nvSpPr>
        <p:spPr/>
        <p:txBody>
          <a:bodyPr/>
          <a:lstStyle/>
          <a:p>
            <a:r>
              <a:rPr lang="en-US" dirty="0"/>
              <a:t>In general, in which settings, if any, do you order a circulating tumor DNA (</a:t>
            </a:r>
            <a:r>
              <a:rPr lang="en-US" dirty="0" err="1"/>
              <a:t>ctDNA</a:t>
            </a:r>
            <a:r>
              <a:rPr lang="en-US" dirty="0"/>
              <a:t>) assay for your patients with colorectal cancer (CRC) outside of a clinical trial? </a:t>
            </a:r>
          </a:p>
        </p:txBody>
      </p:sp>
      <p:sp>
        <p:nvSpPr>
          <p:cNvPr id="4" name="Content Placeholder 3">
            <a:extLst>
              <a:ext uri="{FF2B5EF4-FFF2-40B4-BE49-F238E27FC236}">
                <a16:creationId xmlns:a16="http://schemas.microsoft.com/office/drawing/2014/main" id="{C79B810E-30EC-9242-8AE5-64C697C24C49}"/>
              </a:ext>
            </a:extLst>
          </p:cNvPr>
          <p:cNvSpPr>
            <a:spLocks noGrp="1"/>
          </p:cNvSpPr>
          <p:nvPr>
            <p:ph idx="36"/>
          </p:nvPr>
        </p:nvSpPr>
        <p:spPr/>
        <p:txBody>
          <a:bodyPr/>
          <a:lstStyle/>
          <a:p>
            <a:pPr>
              <a:lnSpc>
                <a:spcPts val="2180"/>
              </a:lnSpc>
            </a:pPr>
            <a:r>
              <a:rPr lang="en-US" dirty="0"/>
              <a:t>Across any stage, but only in specific circumstances</a:t>
            </a:r>
          </a:p>
        </p:txBody>
      </p:sp>
      <p:sp>
        <p:nvSpPr>
          <p:cNvPr id="5" name="Content Placeholder 4">
            <a:extLst>
              <a:ext uri="{FF2B5EF4-FFF2-40B4-BE49-F238E27FC236}">
                <a16:creationId xmlns:a16="http://schemas.microsoft.com/office/drawing/2014/main" id="{D2B78136-27E2-1F4B-8F41-634B55FC7218}"/>
              </a:ext>
            </a:extLst>
          </p:cNvPr>
          <p:cNvSpPr>
            <a:spLocks noGrp="1"/>
          </p:cNvSpPr>
          <p:nvPr>
            <p:ph idx="41"/>
          </p:nvPr>
        </p:nvSpPr>
        <p:spPr/>
        <p:txBody>
          <a:bodyPr/>
          <a:lstStyle/>
          <a:p>
            <a:r>
              <a:rPr lang="en-US" dirty="0"/>
              <a:t>Stage II after surgery</a:t>
            </a:r>
          </a:p>
        </p:txBody>
      </p:sp>
      <p:sp>
        <p:nvSpPr>
          <p:cNvPr id="6" name="Content Placeholder 5">
            <a:extLst>
              <a:ext uri="{FF2B5EF4-FFF2-40B4-BE49-F238E27FC236}">
                <a16:creationId xmlns:a16="http://schemas.microsoft.com/office/drawing/2014/main" id="{03F69FF9-2189-C24E-86F1-7649A93A5F93}"/>
              </a:ext>
            </a:extLst>
          </p:cNvPr>
          <p:cNvSpPr>
            <a:spLocks noGrp="1"/>
          </p:cNvSpPr>
          <p:nvPr>
            <p:ph idx="44"/>
          </p:nvPr>
        </p:nvSpPr>
        <p:spPr/>
        <p:txBody>
          <a:bodyPr/>
          <a:lstStyle/>
          <a:p>
            <a:pPr>
              <a:lnSpc>
                <a:spcPts val="2180"/>
              </a:lnSpc>
            </a:pPr>
            <a:r>
              <a:rPr lang="en-US" sz="2200" dirty="0"/>
              <a:t>Stage II after surgery, Stage III after adjuvant  </a:t>
            </a:r>
            <a:r>
              <a:rPr lang="en-US" sz="2200" dirty="0" err="1"/>
              <a:t>tx</a:t>
            </a:r>
            <a:r>
              <a:rPr lang="en-US" sz="2200" dirty="0"/>
              <a:t>, metastatic during </a:t>
            </a:r>
            <a:r>
              <a:rPr lang="en-US" sz="2200" dirty="0" err="1"/>
              <a:t>tx</a:t>
            </a:r>
            <a:endParaRPr lang="en-US" sz="2200" dirty="0"/>
          </a:p>
        </p:txBody>
      </p:sp>
      <p:sp>
        <p:nvSpPr>
          <p:cNvPr id="7" name="Content Placeholder 6">
            <a:extLst>
              <a:ext uri="{FF2B5EF4-FFF2-40B4-BE49-F238E27FC236}">
                <a16:creationId xmlns:a16="http://schemas.microsoft.com/office/drawing/2014/main" id="{67D21EEE-A2F2-1447-AC98-B44EFC58D1B1}"/>
              </a:ext>
            </a:extLst>
          </p:cNvPr>
          <p:cNvSpPr>
            <a:spLocks noGrp="1"/>
          </p:cNvSpPr>
          <p:nvPr>
            <p:ph idx="45"/>
          </p:nvPr>
        </p:nvSpPr>
        <p:spPr/>
        <p:txBody>
          <a:bodyPr/>
          <a:lstStyle/>
          <a:p>
            <a:r>
              <a:rPr lang="en-US" dirty="0"/>
              <a:t>Stage II after surgery</a:t>
            </a:r>
          </a:p>
        </p:txBody>
      </p:sp>
      <p:sp>
        <p:nvSpPr>
          <p:cNvPr id="8" name="Content Placeholder 7">
            <a:extLst>
              <a:ext uri="{FF2B5EF4-FFF2-40B4-BE49-F238E27FC236}">
                <a16:creationId xmlns:a16="http://schemas.microsoft.com/office/drawing/2014/main" id="{B5F363A0-596C-C74C-89AD-A96036F26302}"/>
              </a:ext>
            </a:extLst>
          </p:cNvPr>
          <p:cNvSpPr>
            <a:spLocks noGrp="1"/>
          </p:cNvSpPr>
          <p:nvPr>
            <p:ph idx="46"/>
          </p:nvPr>
        </p:nvSpPr>
        <p:spPr/>
        <p:txBody>
          <a:bodyPr/>
          <a:lstStyle/>
          <a:p>
            <a:pPr>
              <a:lnSpc>
                <a:spcPts val="2180"/>
              </a:lnSpc>
            </a:pPr>
            <a:r>
              <a:rPr lang="en-US" sz="1800" dirty="0"/>
              <a:t>Stage II after surgery, Stage III after adjuvant </a:t>
            </a:r>
            <a:r>
              <a:rPr lang="en-US" sz="1800" dirty="0" err="1"/>
              <a:t>tx</a:t>
            </a:r>
            <a:r>
              <a:rPr lang="en-US" sz="1800" dirty="0"/>
              <a:t>, any stage after definitive management</a:t>
            </a:r>
          </a:p>
        </p:txBody>
      </p:sp>
    </p:spTree>
    <p:extLst>
      <p:ext uri="{BB962C8B-B14F-4D97-AF65-F5344CB8AC3E}">
        <p14:creationId xmlns:p14="http://schemas.microsoft.com/office/powerpoint/2010/main" val="2068999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13AE-6FDE-6E41-8C91-66CFE2F0A7D1}"/>
              </a:ext>
            </a:extLst>
          </p:cNvPr>
          <p:cNvSpPr>
            <a:spLocks noGrp="1"/>
          </p:cNvSpPr>
          <p:nvPr>
            <p:ph type="title"/>
          </p:nvPr>
        </p:nvSpPr>
        <p:spPr/>
        <p:txBody>
          <a:bodyPr/>
          <a:lstStyle/>
          <a:p>
            <a:pPr marL="0" marR="0" indent="0">
              <a:spcBef>
                <a:spcPts val="0"/>
              </a:spcBef>
              <a:spcAft>
                <a:spcPts val="0"/>
              </a:spcAft>
            </a:pPr>
            <a:r>
              <a:rPr lang="en-US" dirty="0"/>
              <a:t>A patient presents with Stage II CRC with no high-risk features and undergoes R0 resection. What would be your approach to adjuvant therapy?	</a:t>
            </a:r>
          </a:p>
        </p:txBody>
      </p:sp>
      <p:sp>
        <p:nvSpPr>
          <p:cNvPr id="4" name="Content Placeholder 3">
            <a:extLst>
              <a:ext uri="{FF2B5EF4-FFF2-40B4-BE49-F238E27FC236}">
                <a16:creationId xmlns:a16="http://schemas.microsoft.com/office/drawing/2014/main" id="{C79B810E-30EC-9242-8AE5-64C697C24C49}"/>
              </a:ext>
            </a:extLst>
          </p:cNvPr>
          <p:cNvSpPr>
            <a:spLocks noGrp="1"/>
          </p:cNvSpPr>
          <p:nvPr>
            <p:ph idx="36"/>
          </p:nvPr>
        </p:nvSpPr>
        <p:spPr/>
        <p:txBody>
          <a:bodyPr/>
          <a:lstStyle/>
          <a:p>
            <a:r>
              <a:rPr lang="en-US" dirty="0"/>
              <a:t>Observation</a:t>
            </a:r>
          </a:p>
        </p:txBody>
      </p:sp>
      <p:sp>
        <p:nvSpPr>
          <p:cNvPr id="5" name="Content Placeholder 4">
            <a:extLst>
              <a:ext uri="{FF2B5EF4-FFF2-40B4-BE49-F238E27FC236}">
                <a16:creationId xmlns:a16="http://schemas.microsoft.com/office/drawing/2014/main" id="{D2B78136-27E2-1F4B-8F41-634B55FC7218}"/>
              </a:ext>
            </a:extLst>
          </p:cNvPr>
          <p:cNvSpPr>
            <a:spLocks noGrp="1"/>
          </p:cNvSpPr>
          <p:nvPr>
            <p:ph idx="41"/>
          </p:nvPr>
        </p:nvSpPr>
        <p:spPr/>
        <p:txBody>
          <a:bodyPr/>
          <a:lstStyle/>
          <a:p>
            <a:r>
              <a:rPr lang="en-US" dirty="0"/>
              <a:t>Order </a:t>
            </a:r>
            <a:r>
              <a:rPr lang="en-US" dirty="0" err="1"/>
              <a:t>ctDNA</a:t>
            </a:r>
            <a:r>
              <a:rPr lang="en-US" dirty="0"/>
              <a:t> assay, then decide</a:t>
            </a:r>
          </a:p>
        </p:txBody>
      </p:sp>
      <p:sp>
        <p:nvSpPr>
          <p:cNvPr id="6" name="Content Placeholder 5">
            <a:extLst>
              <a:ext uri="{FF2B5EF4-FFF2-40B4-BE49-F238E27FC236}">
                <a16:creationId xmlns:a16="http://schemas.microsoft.com/office/drawing/2014/main" id="{03F69FF9-2189-C24E-86F1-7649A93A5F93}"/>
              </a:ext>
            </a:extLst>
          </p:cNvPr>
          <p:cNvSpPr>
            <a:spLocks noGrp="1"/>
          </p:cNvSpPr>
          <p:nvPr>
            <p:ph idx="44"/>
          </p:nvPr>
        </p:nvSpPr>
        <p:spPr/>
        <p:txBody>
          <a:bodyPr/>
          <a:lstStyle/>
          <a:p>
            <a:r>
              <a:rPr lang="en-US" dirty="0"/>
              <a:t>Order </a:t>
            </a:r>
            <a:r>
              <a:rPr lang="en-US" dirty="0" err="1"/>
              <a:t>ctDNA</a:t>
            </a:r>
            <a:r>
              <a:rPr lang="en-US" dirty="0"/>
              <a:t> assay, then decide</a:t>
            </a:r>
          </a:p>
        </p:txBody>
      </p:sp>
      <p:sp>
        <p:nvSpPr>
          <p:cNvPr id="7" name="Content Placeholder 6">
            <a:extLst>
              <a:ext uri="{FF2B5EF4-FFF2-40B4-BE49-F238E27FC236}">
                <a16:creationId xmlns:a16="http://schemas.microsoft.com/office/drawing/2014/main" id="{67D21EEE-A2F2-1447-AC98-B44EFC58D1B1}"/>
              </a:ext>
            </a:extLst>
          </p:cNvPr>
          <p:cNvSpPr>
            <a:spLocks noGrp="1"/>
          </p:cNvSpPr>
          <p:nvPr>
            <p:ph idx="45"/>
          </p:nvPr>
        </p:nvSpPr>
        <p:spPr/>
        <p:txBody>
          <a:bodyPr/>
          <a:lstStyle/>
          <a:p>
            <a:r>
              <a:rPr lang="en-US" dirty="0"/>
              <a:t>Order </a:t>
            </a:r>
            <a:r>
              <a:rPr lang="en-US" dirty="0" err="1"/>
              <a:t>ctDNA</a:t>
            </a:r>
            <a:r>
              <a:rPr lang="en-US" dirty="0"/>
              <a:t> assay, then decide</a:t>
            </a:r>
          </a:p>
        </p:txBody>
      </p:sp>
      <p:sp>
        <p:nvSpPr>
          <p:cNvPr id="8" name="Content Placeholder 7">
            <a:extLst>
              <a:ext uri="{FF2B5EF4-FFF2-40B4-BE49-F238E27FC236}">
                <a16:creationId xmlns:a16="http://schemas.microsoft.com/office/drawing/2014/main" id="{B5F363A0-596C-C74C-89AD-A96036F26302}"/>
              </a:ext>
            </a:extLst>
          </p:cNvPr>
          <p:cNvSpPr>
            <a:spLocks noGrp="1"/>
          </p:cNvSpPr>
          <p:nvPr>
            <p:ph idx="46"/>
          </p:nvPr>
        </p:nvSpPr>
        <p:spPr/>
        <p:txBody>
          <a:bodyPr/>
          <a:lstStyle/>
          <a:p>
            <a:r>
              <a:rPr lang="en-US" dirty="0"/>
              <a:t>Order </a:t>
            </a:r>
            <a:r>
              <a:rPr lang="en-US" dirty="0" err="1"/>
              <a:t>ctDNA</a:t>
            </a:r>
            <a:r>
              <a:rPr lang="en-US" dirty="0"/>
              <a:t> assay, then decide</a:t>
            </a:r>
          </a:p>
        </p:txBody>
      </p:sp>
    </p:spTree>
    <p:extLst>
      <p:ext uri="{BB962C8B-B14F-4D97-AF65-F5344CB8AC3E}">
        <p14:creationId xmlns:p14="http://schemas.microsoft.com/office/powerpoint/2010/main" val="2282735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0FC012-8D3C-2143-9F0E-C98C3A4BF48B}"/>
              </a:ext>
            </a:extLst>
          </p:cNvPr>
          <p:cNvSpPr>
            <a:spLocks noGrp="1"/>
          </p:cNvSpPr>
          <p:nvPr>
            <p:ph idx="46"/>
          </p:nvPr>
        </p:nvSpPr>
        <p:spPr/>
        <p:txBody>
          <a:bodyPr/>
          <a:lstStyle/>
          <a:p>
            <a:r>
              <a:rPr lang="en-US" dirty="0"/>
              <a:t>Observation</a:t>
            </a:r>
          </a:p>
        </p:txBody>
      </p:sp>
      <p:sp>
        <p:nvSpPr>
          <p:cNvPr id="3" name="Content Placeholder 2">
            <a:extLst>
              <a:ext uri="{FF2B5EF4-FFF2-40B4-BE49-F238E27FC236}">
                <a16:creationId xmlns:a16="http://schemas.microsoft.com/office/drawing/2014/main" id="{225DC9D7-DCF7-1947-A7CE-4C2650B40017}"/>
              </a:ext>
            </a:extLst>
          </p:cNvPr>
          <p:cNvSpPr>
            <a:spLocks noGrp="1"/>
          </p:cNvSpPr>
          <p:nvPr>
            <p:ph idx="47"/>
          </p:nvPr>
        </p:nvSpPr>
        <p:spPr/>
        <p:txBody>
          <a:bodyPr/>
          <a:lstStyle/>
          <a:p>
            <a:r>
              <a:rPr lang="en-US" dirty="0"/>
              <a:t>Observation</a:t>
            </a:r>
          </a:p>
        </p:txBody>
      </p:sp>
      <p:sp>
        <p:nvSpPr>
          <p:cNvPr id="4" name="Content Placeholder 3">
            <a:extLst>
              <a:ext uri="{FF2B5EF4-FFF2-40B4-BE49-F238E27FC236}">
                <a16:creationId xmlns:a16="http://schemas.microsoft.com/office/drawing/2014/main" id="{9A4F74EF-9F4A-5F47-A8A7-C70A2D8943B8}"/>
              </a:ext>
            </a:extLst>
          </p:cNvPr>
          <p:cNvSpPr>
            <a:spLocks noGrp="1"/>
          </p:cNvSpPr>
          <p:nvPr>
            <p:ph idx="48"/>
          </p:nvPr>
        </p:nvSpPr>
        <p:spPr/>
        <p:txBody>
          <a:bodyPr/>
          <a:lstStyle/>
          <a:p>
            <a:r>
              <a:rPr lang="en-US" dirty="0"/>
              <a:t>Observation</a:t>
            </a:r>
          </a:p>
        </p:txBody>
      </p:sp>
      <p:sp>
        <p:nvSpPr>
          <p:cNvPr id="5" name="Content Placeholder 4">
            <a:extLst>
              <a:ext uri="{FF2B5EF4-FFF2-40B4-BE49-F238E27FC236}">
                <a16:creationId xmlns:a16="http://schemas.microsoft.com/office/drawing/2014/main" id="{B85280C9-4DEC-824A-8314-186B36F089CB}"/>
              </a:ext>
            </a:extLst>
          </p:cNvPr>
          <p:cNvSpPr>
            <a:spLocks noGrp="1"/>
          </p:cNvSpPr>
          <p:nvPr>
            <p:ph idx="49"/>
          </p:nvPr>
        </p:nvSpPr>
        <p:spPr/>
        <p:txBody>
          <a:bodyPr/>
          <a:lstStyle/>
          <a:p>
            <a:r>
              <a:rPr lang="en-US" dirty="0"/>
              <a:t>Observation</a:t>
            </a:r>
          </a:p>
        </p:txBody>
      </p:sp>
      <p:sp>
        <p:nvSpPr>
          <p:cNvPr id="7" name="Content Placeholder 6">
            <a:extLst>
              <a:ext uri="{FF2B5EF4-FFF2-40B4-BE49-F238E27FC236}">
                <a16:creationId xmlns:a16="http://schemas.microsoft.com/office/drawing/2014/main" id="{9EEAF32A-88B6-DF4D-B739-2D33D0DE5F2E}"/>
              </a:ext>
            </a:extLst>
          </p:cNvPr>
          <p:cNvSpPr>
            <a:spLocks noGrp="1"/>
          </p:cNvSpPr>
          <p:nvPr>
            <p:ph idx="58"/>
          </p:nvPr>
        </p:nvSpPr>
        <p:spPr/>
        <p:txBody>
          <a:bodyPr/>
          <a:lstStyle/>
          <a:p>
            <a:r>
              <a:rPr lang="en-US" dirty="0"/>
              <a:t>Negative</a:t>
            </a:r>
          </a:p>
        </p:txBody>
      </p:sp>
      <p:sp>
        <p:nvSpPr>
          <p:cNvPr id="8" name="Content Placeholder 7">
            <a:extLst>
              <a:ext uri="{FF2B5EF4-FFF2-40B4-BE49-F238E27FC236}">
                <a16:creationId xmlns:a16="http://schemas.microsoft.com/office/drawing/2014/main" id="{DFE6CC6B-C9B0-344C-8F32-CB1F016D236F}"/>
              </a:ext>
            </a:extLst>
          </p:cNvPr>
          <p:cNvSpPr>
            <a:spLocks noGrp="1"/>
          </p:cNvSpPr>
          <p:nvPr>
            <p:ph idx="59"/>
          </p:nvPr>
        </p:nvSpPr>
        <p:spPr/>
        <p:txBody>
          <a:bodyPr/>
          <a:lstStyle/>
          <a:p>
            <a:r>
              <a:rPr lang="en-US" dirty="0"/>
              <a:t>FOLFOX/CAPOX</a:t>
            </a:r>
          </a:p>
        </p:txBody>
      </p:sp>
      <p:sp>
        <p:nvSpPr>
          <p:cNvPr id="9" name="Content Placeholder 8">
            <a:extLst>
              <a:ext uri="{FF2B5EF4-FFF2-40B4-BE49-F238E27FC236}">
                <a16:creationId xmlns:a16="http://schemas.microsoft.com/office/drawing/2014/main" id="{3378551D-FAD9-3F4F-B300-01DFF3C86C6B}"/>
              </a:ext>
            </a:extLst>
          </p:cNvPr>
          <p:cNvSpPr>
            <a:spLocks noGrp="1"/>
          </p:cNvSpPr>
          <p:nvPr>
            <p:ph idx="60"/>
          </p:nvPr>
        </p:nvSpPr>
        <p:spPr/>
        <p:txBody>
          <a:bodyPr/>
          <a:lstStyle/>
          <a:p>
            <a:r>
              <a:rPr lang="en-US" dirty="0"/>
              <a:t>FOLFOX/CAPOX</a:t>
            </a:r>
          </a:p>
        </p:txBody>
      </p:sp>
      <p:sp>
        <p:nvSpPr>
          <p:cNvPr id="10" name="Content Placeholder 9">
            <a:extLst>
              <a:ext uri="{FF2B5EF4-FFF2-40B4-BE49-F238E27FC236}">
                <a16:creationId xmlns:a16="http://schemas.microsoft.com/office/drawing/2014/main" id="{17C47CF0-708E-9749-BDDB-A04E6B626B40}"/>
              </a:ext>
            </a:extLst>
          </p:cNvPr>
          <p:cNvSpPr>
            <a:spLocks noGrp="1"/>
          </p:cNvSpPr>
          <p:nvPr>
            <p:ph idx="61"/>
          </p:nvPr>
        </p:nvSpPr>
        <p:spPr/>
        <p:txBody>
          <a:bodyPr/>
          <a:lstStyle/>
          <a:p>
            <a:r>
              <a:rPr lang="en-US" dirty="0"/>
              <a:t>FOLFOX/CAPOX</a:t>
            </a:r>
          </a:p>
        </p:txBody>
      </p:sp>
      <p:sp>
        <p:nvSpPr>
          <p:cNvPr id="11" name="Content Placeholder 10">
            <a:extLst>
              <a:ext uri="{FF2B5EF4-FFF2-40B4-BE49-F238E27FC236}">
                <a16:creationId xmlns:a16="http://schemas.microsoft.com/office/drawing/2014/main" id="{1E675D09-DA1E-B24F-8B05-1BE0A1AE6A1C}"/>
              </a:ext>
            </a:extLst>
          </p:cNvPr>
          <p:cNvSpPr>
            <a:spLocks noGrp="1"/>
          </p:cNvSpPr>
          <p:nvPr>
            <p:ph idx="62"/>
          </p:nvPr>
        </p:nvSpPr>
        <p:spPr/>
        <p:txBody>
          <a:bodyPr/>
          <a:lstStyle/>
          <a:p>
            <a:r>
              <a:rPr lang="en-US" dirty="0"/>
              <a:t>FOLFOX/CAPOX</a:t>
            </a:r>
          </a:p>
        </p:txBody>
      </p:sp>
      <p:sp>
        <p:nvSpPr>
          <p:cNvPr id="13" name="Content Placeholder 12">
            <a:extLst>
              <a:ext uri="{FF2B5EF4-FFF2-40B4-BE49-F238E27FC236}">
                <a16:creationId xmlns:a16="http://schemas.microsoft.com/office/drawing/2014/main" id="{C02F4FB3-70BC-C744-A0C9-3A8A72685985}"/>
              </a:ext>
            </a:extLst>
          </p:cNvPr>
          <p:cNvSpPr>
            <a:spLocks noGrp="1"/>
          </p:cNvSpPr>
          <p:nvPr>
            <p:ph idx="64"/>
          </p:nvPr>
        </p:nvSpPr>
        <p:spPr/>
        <p:txBody>
          <a:bodyPr/>
          <a:lstStyle/>
          <a:p>
            <a:r>
              <a:rPr lang="en-US" dirty="0"/>
              <a:t>Positive</a:t>
            </a:r>
          </a:p>
        </p:txBody>
      </p:sp>
      <p:sp>
        <p:nvSpPr>
          <p:cNvPr id="14" name="Content Placeholder 13">
            <a:extLst>
              <a:ext uri="{FF2B5EF4-FFF2-40B4-BE49-F238E27FC236}">
                <a16:creationId xmlns:a16="http://schemas.microsoft.com/office/drawing/2014/main" id="{F4C96BFA-BB1A-C54D-B76A-169682CAB013}"/>
              </a:ext>
            </a:extLst>
          </p:cNvPr>
          <p:cNvSpPr>
            <a:spLocks noGrp="1"/>
          </p:cNvSpPr>
          <p:nvPr>
            <p:ph idx="71"/>
          </p:nvPr>
        </p:nvSpPr>
        <p:spPr/>
        <p:txBody>
          <a:bodyPr/>
          <a:lstStyle/>
          <a:p>
            <a:r>
              <a:rPr lang="en-US" dirty="0"/>
              <a:t>Observation</a:t>
            </a:r>
          </a:p>
        </p:txBody>
      </p:sp>
      <p:sp>
        <p:nvSpPr>
          <p:cNvPr id="15" name="Content Placeholder 14">
            <a:extLst>
              <a:ext uri="{FF2B5EF4-FFF2-40B4-BE49-F238E27FC236}">
                <a16:creationId xmlns:a16="http://schemas.microsoft.com/office/drawing/2014/main" id="{373D54BA-DCFE-904E-BA3E-F8403E9A9BD1}"/>
              </a:ext>
            </a:extLst>
          </p:cNvPr>
          <p:cNvSpPr>
            <a:spLocks noGrp="1"/>
          </p:cNvSpPr>
          <p:nvPr>
            <p:ph idx="72"/>
          </p:nvPr>
        </p:nvSpPr>
        <p:spPr/>
        <p:txBody>
          <a:bodyPr/>
          <a:lstStyle/>
          <a:p>
            <a:r>
              <a:rPr lang="en-US" dirty="0"/>
              <a:t>FOLFOX/CAPOX</a:t>
            </a:r>
          </a:p>
        </p:txBody>
      </p:sp>
      <p:sp>
        <p:nvSpPr>
          <p:cNvPr id="16" name="Title 15">
            <a:extLst>
              <a:ext uri="{FF2B5EF4-FFF2-40B4-BE49-F238E27FC236}">
                <a16:creationId xmlns:a16="http://schemas.microsoft.com/office/drawing/2014/main" id="{CC339758-C49D-3841-ACE0-9C2FF7FC2DEC}"/>
              </a:ext>
            </a:extLst>
          </p:cNvPr>
          <p:cNvSpPr>
            <a:spLocks noGrp="1"/>
          </p:cNvSpPr>
          <p:nvPr>
            <p:ph type="title"/>
          </p:nvPr>
        </p:nvSpPr>
        <p:spPr>
          <a:xfrm>
            <a:off x="912285" y="0"/>
            <a:ext cx="10358967" cy="1557006"/>
          </a:xfrm>
        </p:spPr>
        <p:txBody>
          <a:bodyPr/>
          <a:lstStyle/>
          <a:p>
            <a:r>
              <a:rPr lang="en-US" sz="2800" dirty="0"/>
              <a:t>If a </a:t>
            </a:r>
            <a:r>
              <a:rPr lang="en-US" sz="2800" dirty="0" err="1"/>
              <a:t>ctDNA</a:t>
            </a:r>
            <a:r>
              <a:rPr lang="en-US" sz="2800" dirty="0"/>
              <a:t> assay was ordered for a patient with Stage II CRC with no high-risk features who underwent an R0 resection, what would be your approach to treatment if the results were…? </a:t>
            </a:r>
          </a:p>
        </p:txBody>
      </p:sp>
    </p:spTree>
    <p:extLst>
      <p:ext uri="{BB962C8B-B14F-4D97-AF65-F5344CB8AC3E}">
        <p14:creationId xmlns:p14="http://schemas.microsoft.com/office/powerpoint/2010/main" val="1529647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3" name="Text Box 7">
            <a:extLst>
              <a:ext uri="{FF2B5EF4-FFF2-40B4-BE49-F238E27FC236}">
                <a16:creationId xmlns:a16="http://schemas.microsoft.com/office/drawing/2014/main" id="{EBC6F1CD-76F8-DD40-B460-6AF712A93CFC}"/>
              </a:ext>
            </a:extLst>
          </p:cNvPr>
          <p:cNvSpPr txBox="1">
            <a:spLocks noChangeArrowheads="1"/>
          </p:cNvSpPr>
          <p:nvPr/>
        </p:nvSpPr>
        <p:spPr bwMode="auto">
          <a:xfrm>
            <a:off x="8102035" y="2970974"/>
            <a:ext cx="3275229"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John Strickler, MD</a:t>
            </a:r>
          </a:p>
          <a:p>
            <a:pPr>
              <a:lnSpc>
                <a:spcPts val="1850"/>
              </a:lnSpc>
            </a:pPr>
            <a:r>
              <a:rPr lang="en-US" sz="1600" b="0" dirty="0">
                <a:solidFill>
                  <a:schemeClr val="tx1"/>
                </a:solidFill>
                <a:latin typeface="+mn-lt"/>
              </a:rPr>
              <a:t>Associate Professor</a:t>
            </a:r>
          </a:p>
          <a:p>
            <a:pPr>
              <a:lnSpc>
                <a:spcPts val="1850"/>
              </a:lnSpc>
            </a:pPr>
            <a:r>
              <a:rPr lang="en-US" sz="1600" b="0" dirty="0">
                <a:solidFill>
                  <a:schemeClr val="tx1"/>
                </a:solidFill>
                <a:latin typeface="+mn-lt"/>
              </a:rPr>
              <a:t>Duke University</a:t>
            </a:r>
          </a:p>
          <a:p>
            <a:pPr>
              <a:lnSpc>
                <a:spcPts val="1850"/>
              </a:lnSpc>
            </a:pPr>
            <a:r>
              <a:rPr lang="en-US" sz="1600" b="0" dirty="0">
                <a:solidFill>
                  <a:schemeClr val="tx1"/>
                </a:solidFill>
                <a:latin typeface="+mn-lt"/>
              </a:rPr>
              <a:t>Durham, North Carolina</a:t>
            </a:r>
          </a:p>
        </p:txBody>
      </p:sp>
      <p:pic>
        <p:nvPicPr>
          <p:cNvPr id="4" name="Picture 3">
            <a:extLst>
              <a:ext uri="{FF2B5EF4-FFF2-40B4-BE49-F238E27FC236}">
                <a16:creationId xmlns:a16="http://schemas.microsoft.com/office/drawing/2014/main" id="{A8EEF385-B661-3745-969A-1E2364B3EF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51805" y="2970974"/>
            <a:ext cx="1417320" cy="1417320"/>
          </a:xfrm>
          <a:prstGeom prst="rect">
            <a:avLst/>
          </a:prstGeom>
        </p:spPr>
      </p:pic>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8082894" y="1170757"/>
            <a:ext cx="3779285"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Christopher Lieu, MD</a:t>
            </a:r>
            <a:br>
              <a:rPr lang="en-US" sz="1600" dirty="0">
                <a:solidFill>
                  <a:schemeClr val="tx1"/>
                </a:solidFill>
                <a:latin typeface="+mn-lt"/>
              </a:rPr>
            </a:br>
            <a:r>
              <a:rPr lang="en-US" sz="1600" b="0" dirty="0">
                <a:solidFill>
                  <a:schemeClr val="tx1"/>
                </a:solidFill>
                <a:latin typeface="+mn-lt"/>
              </a:rPr>
              <a:t>Associate Professor of Medicine</a:t>
            </a:r>
            <a:br>
              <a:rPr lang="en-US" sz="1600" b="0" dirty="0">
                <a:solidFill>
                  <a:schemeClr val="tx1"/>
                </a:solidFill>
                <a:latin typeface="+mn-lt"/>
              </a:rPr>
            </a:br>
            <a:r>
              <a:rPr lang="en-US" sz="1600" b="0" dirty="0">
                <a:solidFill>
                  <a:schemeClr val="tx1"/>
                </a:solidFill>
                <a:latin typeface="+mn-lt"/>
              </a:rPr>
              <a:t>Associate Director for Clinical Research</a:t>
            </a:r>
            <a:br>
              <a:rPr lang="en-US" sz="1600" b="0" dirty="0">
                <a:solidFill>
                  <a:schemeClr val="tx1"/>
                </a:solidFill>
                <a:latin typeface="+mn-lt"/>
              </a:rPr>
            </a:br>
            <a:r>
              <a:rPr lang="en-US" sz="1600" b="0" dirty="0">
                <a:solidFill>
                  <a:schemeClr val="tx1"/>
                </a:solidFill>
                <a:latin typeface="+mn-lt"/>
              </a:rPr>
              <a:t>Co-Director, GI Medical Oncology</a:t>
            </a:r>
            <a:br>
              <a:rPr lang="en-US" sz="1600" b="0" dirty="0">
                <a:solidFill>
                  <a:schemeClr val="tx1"/>
                </a:solidFill>
                <a:latin typeface="+mn-lt"/>
              </a:rPr>
            </a:br>
            <a:r>
              <a:rPr lang="en-US" sz="1600" b="0" dirty="0">
                <a:solidFill>
                  <a:schemeClr val="tx1"/>
                </a:solidFill>
                <a:latin typeface="+mn-lt"/>
              </a:rPr>
              <a:t>University of Colorado Cancer Center</a:t>
            </a:r>
            <a:br>
              <a:rPr lang="en-US" sz="1600" b="0" dirty="0">
                <a:solidFill>
                  <a:schemeClr val="tx1"/>
                </a:solidFill>
                <a:latin typeface="+mn-lt"/>
              </a:rPr>
            </a:br>
            <a:r>
              <a:rPr lang="en-US" sz="1600" b="0" dirty="0">
                <a:solidFill>
                  <a:schemeClr val="tx1"/>
                </a:solidFill>
                <a:latin typeface="+mn-lt"/>
              </a:rPr>
              <a:t>Aurora, Colorado</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1805" y="1170757"/>
            <a:ext cx="1417320" cy="1417320"/>
          </a:xfrm>
          <a:prstGeom prst="rect">
            <a:avLst/>
          </a:prstGeom>
        </p:spPr>
      </p:pic>
      <p:sp>
        <p:nvSpPr>
          <p:cNvPr id="10" name="Text Box 7">
            <a:extLst>
              <a:ext uri="{FF2B5EF4-FFF2-40B4-BE49-F238E27FC236}">
                <a16:creationId xmlns:a16="http://schemas.microsoft.com/office/drawing/2014/main" id="{E0C76AB0-8FE2-0F48-B707-EFDEFFCE7F9E}"/>
              </a:ext>
            </a:extLst>
          </p:cNvPr>
          <p:cNvSpPr txBox="1">
            <a:spLocks noChangeArrowheads="1"/>
          </p:cNvSpPr>
          <p:nvPr/>
        </p:nvSpPr>
        <p:spPr bwMode="auto">
          <a:xfrm>
            <a:off x="8102035" y="4964008"/>
            <a:ext cx="377928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a:lnSpc>
                <a:spcPts val="1850"/>
              </a:lnSpc>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1" name="Picture 10">
            <a:extLst>
              <a:ext uri="{FF2B5EF4-FFF2-40B4-BE49-F238E27FC236}">
                <a16:creationId xmlns:a16="http://schemas.microsoft.com/office/drawing/2014/main" id="{8C741222-B381-9D40-9993-C5C5CF1ECC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805" y="4964008"/>
            <a:ext cx="1417320" cy="1417320"/>
          </a:xfrm>
          <a:prstGeom prst="rect">
            <a:avLst/>
          </a:prstGeom>
        </p:spPr>
      </p:pic>
      <p:sp>
        <p:nvSpPr>
          <p:cNvPr id="9" name="Text Box 7">
            <a:extLst>
              <a:ext uri="{FF2B5EF4-FFF2-40B4-BE49-F238E27FC236}">
                <a16:creationId xmlns:a16="http://schemas.microsoft.com/office/drawing/2014/main" id="{160DDE74-6777-8341-B987-4B5810744461}"/>
              </a:ext>
            </a:extLst>
          </p:cNvPr>
          <p:cNvSpPr txBox="1">
            <a:spLocks noChangeArrowheads="1"/>
          </p:cNvSpPr>
          <p:nvPr/>
        </p:nvSpPr>
        <p:spPr bwMode="auto">
          <a:xfrm>
            <a:off x="2063552" y="1170757"/>
            <a:ext cx="4028871"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Stacey A Cohen, MD</a:t>
            </a:r>
          </a:p>
          <a:p>
            <a:pPr>
              <a:lnSpc>
                <a:spcPts val="1850"/>
              </a:lnSpc>
            </a:pPr>
            <a:r>
              <a:rPr lang="en-US" sz="1600" b="0" dirty="0">
                <a:solidFill>
                  <a:schemeClr val="tx1"/>
                </a:solidFill>
                <a:latin typeface="+mn-lt"/>
              </a:rPr>
              <a:t>Associate Professor</a:t>
            </a:r>
          </a:p>
          <a:p>
            <a:pPr>
              <a:lnSpc>
                <a:spcPts val="1850"/>
              </a:lnSpc>
            </a:pPr>
            <a:r>
              <a:rPr lang="en-US" sz="1600" b="0" dirty="0">
                <a:solidFill>
                  <a:schemeClr val="tx1"/>
                </a:solidFill>
                <a:latin typeface="+mn-lt"/>
              </a:rPr>
              <a:t>Fred Hutchinson Cancer Center</a:t>
            </a:r>
          </a:p>
          <a:p>
            <a:pPr>
              <a:lnSpc>
                <a:spcPts val="1850"/>
              </a:lnSpc>
            </a:pPr>
            <a:r>
              <a:rPr lang="en-US" sz="1600" b="0" dirty="0">
                <a:solidFill>
                  <a:schemeClr val="tx1"/>
                </a:solidFill>
                <a:latin typeface="+mn-lt"/>
              </a:rPr>
              <a:t>University of Washington</a:t>
            </a:r>
          </a:p>
          <a:p>
            <a:pPr>
              <a:lnSpc>
                <a:spcPts val="1850"/>
              </a:lnSpc>
            </a:pPr>
            <a:r>
              <a:rPr lang="en-US" sz="1600" b="0" dirty="0">
                <a:solidFill>
                  <a:schemeClr val="tx1"/>
                </a:solidFill>
                <a:latin typeface="+mn-lt"/>
              </a:rPr>
              <a:t>Seattle, Washington</a:t>
            </a:r>
          </a:p>
        </p:txBody>
      </p:sp>
      <p:pic>
        <p:nvPicPr>
          <p:cNvPr id="12" name="Picture 11">
            <a:extLst>
              <a:ext uri="{FF2B5EF4-FFF2-40B4-BE49-F238E27FC236}">
                <a16:creationId xmlns:a16="http://schemas.microsoft.com/office/drawing/2014/main" id="{CA88E0E2-63A5-8045-86D8-886EA0BF26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463" y="1170757"/>
            <a:ext cx="1417320" cy="1417320"/>
          </a:xfrm>
          <a:prstGeom prst="rect">
            <a:avLst/>
          </a:prstGeom>
        </p:spPr>
      </p:pic>
      <p:sp>
        <p:nvSpPr>
          <p:cNvPr id="14" name="Text Box 7">
            <a:extLst>
              <a:ext uri="{FF2B5EF4-FFF2-40B4-BE49-F238E27FC236}">
                <a16:creationId xmlns:a16="http://schemas.microsoft.com/office/drawing/2014/main" id="{F4B3FBD8-5D1E-0A43-98FE-D9506C38F498}"/>
              </a:ext>
            </a:extLst>
          </p:cNvPr>
          <p:cNvSpPr txBox="1">
            <a:spLocks noChangeArrowheads="1"/>
          </p:cNvSpPr>
          <p:nvPr/>
        </p:nvSpPr>
        <p:spPr bwMode="auto">
          <a:xfrm>
            <a:off x="2063552" y="2970974"/>
            <a:ext cx="4321700"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Arvind </a:t>
            </a:r>
            <a:r>
              <a:rPr lang="en-US" sz="1600" dirty="0" err="1">
                <a:solidFill>
                  <a:schemeClr val="tx1"/>
                </a:solidFill>
                <a:latin typeface="+mn-lt"/>
              </a:rPr>
              <a:t>Dasari</a:t>
            </a:r>
            <a:r>
              <a:rPr lang="en-US" sz="1600" dirty="0">
                <a:solidFill>
                  <a:schemeClr val="tx1"/>
                </a:solidFill>
                <a:latin typeface="+mn-lt"/>
              </a:rPr>
              <a:t>, MD, MS</a:t>
            </a:r>
          </a:p>
          <a:p>
            <a:pPr>
              <a:lnSpc>
                <a:spcPts val="1850"/>
              </a:lnSpc>
            </a:pPr>
            <a:r>
              <a:rPr lang="en-US" sz="1600" b="0" dirty="0">
                <a:solidFill>
                  <a:schemeClr val="tx1"/>
                </a:solidFill>
                <a:latin typeface="+mn-lt"/>
              </a:rPr>
              <a:t>Associate Professor</a:t>
            </a:r>
          </a:p>
          <a:p>
            <a:pPr>
              <a:lnSpc>
                <a:spcPts val="1850"/>
              </a:lnSpc>
            </a:pPr>
            <a:r>
              <a:rPr lang="en-US" sz="1600" b="0" dirty="0">
                <a:solidFill>
                  <a:schemeClr val="tx1"/>
                </a:solidFill>
                <a:latin typeface="+mn-lt"/>
              </a:rPr>
              <a:t>Department of Gastrointestinal Medical Oncology</a:t>
            </a:r>
          </a:p>
          <a:p>
            <a:pPr>
              <a:lnSpc>
                <a:spcPts val="1850"/>
              </a:lnSpc>
            </a:pPr>
            <a:r>
              <a:rPr lang="en-US" sz="1600" b="0" dirty="0">
                <a:solidFill>
                  <a:schemeClr val="tx1"/>
                </a:solidFill>
                <a:latin typeface="+mn-lt"/>
              </a:rPr>
              <a:t>The University of Texas </a:t>
            </a:r>
          </a:p>
          <a:p>
            <a:pPr>
              <a:lnSpc>
                <a:spcPts val="1850"/>
              </a:lnSpc>
            </a:pPr>
            <a:r>
              <a:rPr lang="en-US" sz="1600" b="0" dirty="0">
                <a:solidFill>
                  <a:schemeClr val="tx1"/>
                </a:solidFill>
                <a:latin typeface="+mn-lt"/>
              </a:rPr>
              <a:t>MD Anderson Cancer Center</a:t>
            </a:r>
          </a:p>
          <a:p>
            <a:pPr>
              <a:lnSpc>
                <a:spcPts val="1850"/>
              </a:lnSpc>
            </a:pPr>
            <a:r>
              <a:rPr lang="en-US" sz="1600" b="0" dirty="0">
                <a:solidFill>
                  <a:schemeClr val="tx1"/>
                </a:solidFill>
                <a:latin typeface="+mn-lt"/>
              </a:rPr>
              <a:t>Houston, Texas</a:t>
            </a:r>
          </a:p>
        </p:txBody>
      </p:sp>
      <p:pic>
        <p:nvPicPr>
          <p:cNvPr id="16" name="Picture 15">
            <a:extLst>
              <a:ext uri="{FF2B5EF4-FFF2-40B4-BE49-F238E27FC236}">
                <a16:creationId xmlns:a16="http://schemas.microsoft.com/office/drawing/2014/main" id="{5BC8EBFA-EBF8-C749-A49A-FF9796AFD3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2463" y="2970974"/>
            <a:ext cx="1417320" cy="1417320"/>
          </a:xfrm>
          <a:prstGeom prst="rect">
            <a:avLst/>
          </a:prstGeom>
        </p:spPr>
      </p:pic>
      <p:sp>
        <p:nvSpPr>
          <p:cNvPr id="17" name="Text Box 7">
            <a:extLst>
              <a:ext uri="{FF2B5EF4-FFF2-40B4-BE49-F238E27FC236}">
                <a16:creationId xmlns:a16="http://schemas.microsoft.com/office/drawing/2014/main" id="{3DAD1F1D-EF60-2B41-8716-B44950AEC9AC}"/>
              </a:ext>
            </a:extLst>
          </p:cNvPr>
          <p:cNvSpPr txBox="1">
            <a:spLocks noChangeArrowheads="1"/>
          </p:cNvSpPr>
          <p:nvPr/>
        </p:nvSpPr>
        <p:spPr bwMode="auto">
          <a:xfrm>
            <a:off x="2063552" y="4964008"/>
            <a:ext cx="4321700" cy="1143000"/>
          </a:xfrm>
          <a:prstGeom prst="rect">
            <a:avLst/>
          </a:prstGeom>
          <a:noFill/>
          <a:ln w="9525">
            <a:noFill/>
            <a:miter lim="800000"/>
            <a:headEnd/>
            <a:tailEnd/>
          </a:ln>
        </p:spPr>
        <p:txBody>
          <a:bodyPr lIns="68580" tIns="0" rIns="0" bIns="0">
            <a:prstTxWarp prst="textNoShape">
              <a:avLst/>
            </a:prstTxWarp>
          </a:bodyPr>
          <a:lstStyle/>
          <a:p>
            <a:pPr>
              <a:lnSpc>
                <a:spcPts val="1850"/>
              </a:lnSpc>
            </a:pPr>
            <a:r>
              <a:rPr lang="en-US" sz="1600" dirty="0">
                <a:solidFill>
                  <a:schemeClr val="tx1"/>
                </a:solidFill>
                <a:latin typeface="+mn-lt"/>
              </a:rPr>
              <a:t>Dustin Deming, MD</a:t>
            </a:r>
          </a:p>
          <a:p>
            <a:pPr>
              <a:lnSpc>
                <a:spcPts val="1850"/>
              </a:lnSpc>
            </a:pPr>
            <a:r>
              <a:rPr lang="en-US" sz="1600" b="0" dirty="0">
                <a:solidFill>
                  <a:schemeClr val="tx1"/>
                </a:solidFill>
                <a:latin typeface="+mn-lt"/>
              </a:rPr>
              <a:t>ACI/</a:t>
            </a:r>
            <a:r>
              <a:rPr lang="en-US" sz="1600" b="0" dirty="0" err="1">
                <a:solidFill>
                  <a:schemeClr val="tx1"/>
                </a:solidFill>
                <a:latin typeface="+mn-lt"/>
              </a:rPr>
              <a:t>Schwenn</a:t>
            </a:r>
            <a:r>
              <a:rPr lang="en-US" sz="1600" b="0" dirty="0">
                <a:solidFill>
                  <a:schemeClr val="tx1"/>
                </a:solidFill>
                <a:latin typeface="+mn-lt"/>
              </a:rPr>
              <a:t> Family Associate Professor</a:t>
            </a:r>
          </a:p>
          <a:p>
            <a:pPr>
              <a:lnSpc>
                <a:spcPts val="1850"/>
              </a:lnSpc>
            </a:pPr>
            <a:r>
              <a:rPr lang="en-US" sz="1600" b="0" dirty="0">
                <a:solidFill>
                  <a:schemeClr val="tx1"/>
                </a:solidFill>
                <a:latin typeface="+mn-lt"/>
              </a:rPr>
              <a:t>University of Wisconsin Carbone Cancer Center</a:t>
            </a:r>
          </a:p>
          <a:p>
            <a:pPr>
              <a:lnSpc>
                <a:spcPts val="1850"/>
              </a:lnSpc>
            </a:pPr>
            <a:r>
              <a:rPr lang="en-US" sz="1600" b="0" dirty="0">
                <a:solidFill>
                  <a:schemeClr val="tx1"/>
                </a:solidFill>
                <a:latin typeface="+mn-lt"/>
              </a:rPr>
              <a:t>Madison, Wisconsin</a:t>
            </a:r>
          </a:p>
        </p:txBody>
      </p:sp>
      <p:pic>
        <p:nvPicPr>
          <p:cNvPr id="18" name="Picture 17">
            <a:extLst>
              <a:ext uri="{FF2B5EF4-FFF2-40B4-BE49-F238E27FC236}">
                <a16:creationId xmlns:a16="http://schemas.microsoft.com/office/drawing/2014/main" id="{A5C0F7C7-8FDA-854B-BDE3-2962689593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2463" y="4964008"/>
            <a:ext cx="1417320" cy="1417320"/>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13AE-6FDE-6E41-8C91-66CFE2F0A7D1}"/>
              </a:ext>
            </a:extLst>
          </p:cNvPr>
          <p:cNvSpPr>
            <a:spLocks noGrp="1"/>
          </p:cNvSpPr>
          <p:nvPr>
            <p:ph type="title"/>
          </p:nvPr>
        </p:nvSpPr>
        <p:spPr/>
        <p:txBody>
          <a:bodyPr/>
          <a:lstStyle/>
          <a:p>
            <a:pPr>
              <a:spcBef>
                <a:spcPts val="0"/>
              </a:spcBef>
              <a:spcAft>
                <a:spcPts val="0"/>
              </a:spcAft>
            </a:pPr>
            <a:r>
              <a:rPr lang="en-US" dirty="0"/>
              <a:t>For a patient with CRC and a solitary hepatic metastasis who receives neoadjuvant FOLFOX and undergoes hepatic resection, would you assess </a:t>
            </a:r>
            <a:r>
              <a:rPr lang="en-US" dirty="0" err="1"/>
              <a:t>ctDNA</a:t>
            </a:r>
            <a:r>
              <a:rPr lang="en-US" dirty="0"/>
              <a:t> as part of the postoperative workup? </a:t>
            </a:r>
            <a:r>
              <a:rPr lang="en-US" sz="1800" b="1" dirty="0">
                <a:solidFill>
                  <a:srgbClr val="000000"/>
                </a:solidFill>
                <a:effectLst/>
                <a:latin typeface="Arial" panose="020B0604020202020204" pitchFamily="34" charset="0"/>
                <a:ea typeface="Calibri" panose="020F0502020204030204" pitchFamily="34" charset="0"/>
              </a:rPr>
              <a:t>	</a:t>
            </a:r>
            <a:r>
              <a:rPr lang="en-US" dirty="0">
                <a:effectLst/>
              </a:rPr>
              <a:t> </a:t>
            </a:r>
            <a:r>
              <a:rPr lang="en-US" dirty="0"/>
              <a:t>	</a:t>
            </a:r>
          </a:p>
        </p:txBody>
      </p:sp>
      <p:sp>
        <p:nvSpPr>
          <p:cNvPr id="4" name="Content Placeholder 3">
            <a:extLst>
              <a:ext uri="{FF2B5EF4-FFF2-40B4-BE49-F238E27FC236}">
                <a16:creationId xmlns:a16="http://schemas.microsoft.com/office/drawing/2014/main" id="{C79B810E-30EC-9242-8AE5-64C697C24C49}"/>
              </a:ext>
            </a:extLst>
          </p:cNvPr>
          <p:cNvSpPr>
            <a:spLocks noGrp="1"/>
          </p:cNvSpPr>
          <p:nvPr>
            <p:ph idx="36"/>
          </p:nvPr>
        </p:nvSpPr>
        <p:spPr/>
        <p:txBody>
          <a:bodyPr/>
          <a:lstStyle/>
          <a:p>
            <a:r>
              <a:rPr lang="en-US" dirty="0"/>
              <a:t>No</a:t>
            </a:r>
          </a:p>
        </p:txBody>
      </p:sp>
      <p:sp>
        <p:nvSpPr>
          <p:cNvPr id="5" name="Content Placeholder 4">
            <a:extLst>
              <a:ext uri="{FF2B5EF4-FFF2-40B4-BE49-F238E27FC236}">
                <a16:creationId xmlns:a16="http://schemas.microsoft.com/office/drawing/2014/main" id="{D2B78136-27E2-1F4B-8F41-634B55FC7218}"/>
              </a:ext>
            </a:extLst>
          </p:cNvPr>
          <p:cNvSpPr>
            <a:spLocks noGrp="1"/>
          </p:cNvSpPr>
          <p:nvPr>
            <p:ph idx="41"/>
          </p:nvPr>
        </p:nvSpPr>
        <p:spPr/>
        <p:txBody>
          <a:bodyPr/>
          <a:lstStyle/>
          <a:p>
            <a:r>
              <a:rPr lang="en-US" dirty="0"/>
              <a:t>No</a:t>
            </a:r>
          </a:p>
        </p:txBody>
      </p:sp>
      <p:sp>
        <p:nvSpPr>
          <p:cNvPr id="6" name="Content Placeholder 5">
            <a:extLst>
              <a:ext uri="{FF2B5EF4-FFF2-40B4-BE49-F238E27FC236}">
                <a16:creationId xmlns:a16="http://schemas.microsoft.com/office/drawing/2014/main" id="{03F69FF9-2189-C24E-86F1-7649A93A5F93}"/>
              </a:ext>
            </a:extLst>
          </p:cNvPr>
          <p:cNvSpPr>
            <a:spLocks noGrp="1"/>
          </p:cNvSpPr>
          <p:nvPr>
            <p:ph idx="44"/>
          </p:nvPr>
        </p:nvSpPr>
        <p:spPr/>
        <p:txBody>
          <a:bodyPr/>
          <a:lstStyle/>
          <a:p>
            <a:r>
              <a:rPr lang="en-US" dirty="0"/>
              <a:t>Yes</a:t>
            </a:r>
          </a:p>
        </p:txBody>
      </p:sp>
      <p:sp>
        <p:nvSpPr>
          <p:cNvPr id="7" name="Content Placeholder 6">
            <a:extLst>
              <a:ext uri="{FF2B5EF4-FFF2-40B4-BE49-F238E27FC236}">
                <a16:creationId xmlns:a16="http://schemas.microsoft.com/office/drawing/2014/main" id="{67D21EEE-A2F2-1447-AC98-B44EFC58D1B1}"/>
              </a:ext>
            </a:extLst>
          </p:cNvPr>
          <p:cNvSpPr>
            <a:spLocks noGrp="1"/>
          </p:cNvSpPr>
          <p:nvPr>
            <p:ph idx="45"/>
          </p:nvPr>
        </p:nvSpPr>
        <p:spPr/>
        <p:txBody>
          <a:bodyPr/>
          <a:lstStyle/>
          <a:p>
            <a:r>
              <a:rPr lang="en-US" dirty="0"/>
              <a:t>Yes, if patient agreeable to additional “adjuvant” </a:t>
            </a:r>
            <a:r>
              <a:rPr lang="en-US" dirty="0" err="1"/>
              <a:t>tx</a:t>
            </a:r>
            <a:endParaRPr lang="en-US" dirty="0"/>
          </a:p>
        </p:txBody>
      </p:sp>
      <p:sp>
        <p:nvSpPr>
          <p:cNvPr id="8" name="Content Placeholder 7">
            <a:extLst>
              <a:ext uri="{FF2B5EF4-FFF2-40B4-BE49-F238E27FC236}">
                <a16:creationId xmlns:a16="http://schemas.microsoft.com/office/drawing/2014/main" id="{B5F363A0-596C-C74C-89AD-A96036F26302}"/>
              </a:ext>
            </a:extLst>
          </p:cNvPr>
          <p:cNvSpPr>
            <a:spLocks noGrp="1"/>
          </p:cNvSpPr>
          <p:nvPr>
            <p:ph idx="46"/>
          </p:nvPr>
        </p:nvSpPr>
        <p:spPr/>
        <p:txBody>
          <a:bodyPr/>
          <a:lstStyle/>
          <a:p>
            <a:r>
              <a:rPr lang="en-US" dirty="0"/>
              <a:t>Yes</a:t>
            </a:r>
          </a:p>
        </p:txBody>
      </p:sp>
    </p:spTree>
    <p:extLst>
      <p:ext uri="{BB962C8B-B14F-4D97-AF65-F5344CB8AC3E}">
        <p14:creationId xmlns:p14="http://schemas.microsoft.com/office/powerpoint/2010/main" val="1572722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AE0CB60-06D5-2B1A-EF58-6DF120C3E966}"/>
              </a:ext>
            </a:extLst>
          </p:cNvPr>
          <p:cNvPicPr>
            <a:picLocks noChangeAspect="1"/>
          </p:cNvPicPr>
          <p:nvPr/>
        </p:nvPicPr>
        <p:blipFill>
          <a:blip r:embed="rId2"/>
          <a:stretch>
            <a:fillRect/>
          </a:stretch>
        </p:blipFill>
        <p:spPr>
          <a:xfrm>
            <a:off x="505771" y="275405"/>
            <a:ext cx="10973117" cy="5762139"/>
          </a:xfrm>
          <a:prstGeom prst="rect">
            <a:avLst/>
          </a:prstGeom>
        </p:spPr>
      </p:pic>
    </p:spTree>
    <p:extLst>
      <p:ext uri="{BB962C8B-B14F-4D97-AF65-F5344CB8AC3E}">
        <p14:creationId xmlns:p14="http://schemas.microsoft.com/office/powerpoint/2010/main" val="811969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34C13A-B98B-0145-BCAA-C09D891EDC78}"/>
              </a:ext>
            </a:extLst>
          </p:cNvPr>
          <p:cNvSpPr/>
          <p:nvPr/>
        </p:nvSpPr>
        <p:spPr bwMode="auto">
          <a:xfrm>
            <a:off x="588722" y="851770"/>
            <a:ext cx="10690991" cy="56113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E422600C-9E8A-A6EB-DB0D-B465F26B33B0}"/>
              </a:ext>
            </a:extLst>
          </p:cNvPr>
          <p:cNvSpPr txBox="1"/>
          <p:nvPr/>
        </p:nvSpPr>
        <p:spPr>
          <a:xfrm>
            <a:off x="32170" y="6463163"/>
            <a:ext cx="4128566"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Tie J et al. </a:t>
            </a:r>
            <a:r>
              <a:rPr kumimoji="0" lang="en-US" sz="1600" b="0" i="1" u="none" strike="noStrike" kern="1200" cap="none" spc="0" normalizeH="0" baseline="0" noProof="0" dirty="0">
                <a:ln>
                  <a:noFill/>
                </a:ln>
                <a:solidFill>
                  <a:srgbClr val="000000"/>
                </a:solidFill>
                <a:effectLst/>
                <a:uLnTx/>
                <a:uFillTx/>
                <a:latin typeface="Calibri"/>
                <a:ea typeface="MS PGothic" charset="0"/>
                <a:cs typeface="+mn-cs"/>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cs typeface="+mn-cs"/>
              </a:rPr>
              <a:t>Engl</a:t>
            </a:r>
            <a:r>
              <a:rPr kumimoji="0" lang="en-US" sz="1600" b="0" i="1" u="none" strike="noStrike" kern="1200" cap="none" spc="0" normalizeH="0" baseline="0" noProof="0" dirty="0">
                <a:ln>
                  <a:noFill/>
                </a:ln>
                <a:solidFill>
                  <a:srgbClr val="000000"/>
                </a:solidFill>
                <a:effectLst/>
                <a:uLnTx/>
                <a:uFillTx/>
                <a:latin typeface="Calibri"/>
                <a:ea typeface="MS PGothic" charset="0"/>
                <a:cs typeface="+mn-cs"/>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2022;386(24):2261-72.</a:t>
            </a:r>
          </a:p>
        </p:txBody>
      </p:sp>
      <p:sp>
        <p:nvSpPr>
          <p:cNvPr id="3" name="Title 2">
            <a:extLst>
              <a:ext uri="{FF2B5EF4-FFF2-40B4-BE49-F238E27FC236}">
                <a16:creationId xmlns:a16="http://schemas.microsoft.com/office/drawing/2014/main" id="{2CCF6850-3325-676F-F151-6CDE5D6F5576}"/>
              </a:ext>
            </a:extLst>
          </p:cNvPr>
          <p:cNvSpPr>
            <a:spLocks noGrp="1"/>
          </p:cNvSpPr>
          <p:nvPr>
            <p:ph type="title"/>
          </p:nvPr>
        </p:nvSpPr>
        <p:spPr>
          <a:xfrm>
            <a:off x="912286" y="-61085"/>
            <a:ext cx="10358967" cy="1143000"/>
          </a:xfrm>
        </p:spPr>
        <p:txBody>
          <a:bodyPr/>
          <a:lstStyle/>
          <a:p>
            <a:r>
              <a:rPr lang="en-US" dirty="0"/>
              <a:t>DYNAMIC: Results Summary</a:t>
            </a:r>
          </a:p>
        </p:txBody>
      </p:sp>
      <p:pic>
        <p:nvPicPr>
          <p:cNvPr id="5" name="Picture 4" descr="A picture containing diagram&#10;&#10;Description automatically generated">
            <a:extLst>
              <a:ext uri="{FF2B5EF4-FFF2-40B4-BE49-F238E27FC236}">
                <a16:creationId xmlns:a16="http://schemas.microsoft.com/office/drawing/2014/main" id="{6194EE2F-7B5D-8C90-8FC5-181072AA1784}"/>
              </a:ext>
            </a:extLst>
          </p:cNvPr>
          <p:cNvPicPr>
            <a:picLocks noChangeAspect="1"/>
          </p:cNvPicPr>
          <p:nvPr/>
        </p:nvPicPr>
        <p:blipFill>
          <a:blip r:embed="rId2"/>
          <a:stretch>
            <a:fillRect/>
          </a:stretch>
        </p:blipFill>
        <p:spPr>
          <a:xfrm>
            <a:off x="759378" y="1713282"/>
            <a:ext cx="5282155" cy="3146816"/>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AC36D385-9DE0-AD5E-0566-4F51CD00EECE}"/>
              </a:ext>
            </a:extLst>
          </p:cNvPr>
          <p:cNvPicPr>
            <a:picLocks noChangeAspect="1"/>
          </p:cNvPicPr>
          <p:nvPr/>
        </p:nvPicPr>
        <p:blipFill>
          <a:blip r:embed="rId3"/>
          <a:stretch>
            <a:fillRect/>
          </a:stretch>
        </p:blipFill>
        <p:spPr>
          <a:xfrm>
            <a:off x="6376500" y="1023251"/>
            <a:ext cx="4684907" cy="5439912"/>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AE79D198-8219-C0A8-ACC5-65BCC538F479}"/>
              </a:ext>
            </a:extLst>
          </p:cNvPr>
          <p:cNvPicPr>
            <a:picLocks noChangeAspect="1"/>
          </p:cNvPicPr>
          <p:nvPr/>
        </p:nvPicPr>
        <p:blipFill>
          <a:blip r:embed="rId4"/>
          <a:stretch>
            <a:fillRect/>
          </a:stretch>
        </p:blipFill>
        <p:spPr>
          <a:xfrm>
            <a:off x="1228942" y="5051539"/>
            <a:ext cx="4411194" cy="1280034"/>
          </a:xfrm>
          <a:prstGeom prst="rect">
            <a:avLst/>
          </a:prstGeom>
        </p:spPr>
      </p:pic>
    </p:spTree>
    <p:extLst>
      <p:ext uri="{BB962C8B-B14F-4D97-AF65-F5344CB8AC3E}">
        <p14:creationId xmlns:p14="http://schemas.microsoft.com/office/powerpoint/2010/main" val="2178043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AF23E31-D7FA-FFCA-D7CF-3467626F3DA0}"/>
              </a:ext>
            </a:extLst>
          </p:cNvPr>
          <p:cNvPicPr>
            <a:picLocks noChangeAspect="1"/>
          </p:cNvPicPr>
          <p:nvPr/>
        </p:nvPicPr>
        <p:blipFill>
          <a:blip r:embed="rId2"/>
          <a:stretch>
            <a:fillRect/>
          </a:stretch>
        </p:blipFill>
        <p:spPr>
          <a:xfrm>
            <a:off x="895368" y="286869"/>
            <a:ext cx="10401263" cy="5974771"/>
          </a:xfrm>
          <a:prstGeom prst="rect">
            <a:avLst/>
          </a:prstGeom>
        </p:spPr>
      </p:pic>
      <p:sp>
        <p:nvSpPr>
          <p:cNvPr id="6" name="Rectangle 5">
            <a:extLst>
              <a:ext uri="{FF2B5EF4-FFF2-40B4-BE49-F238E27FC236}">
                <a16:creationId xmlns:a16="http://schemas.microsoft.com/office/drawing/2014/main" id="{89420940-B212-7157-D585-87532B78E14D}"/>
              </a:ext>
            </a:extLst>
          </p:cNvPr>
          <p:cNvSpPr/>
          <p:nvPr/>
        </p:nvSpPr>
        <p:spPr bwMode="auto">
          <a:xfrm>
            <a:off x="1089764" y="5611660"/>
            <a:ext cx="1828800" cy="2880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78E613B1-22ED-2E24-976A-D9D1096D831F}"/>
              </a:ext>
            </a:extLst>
          </p:cNvPr>
          <p:cNvSpPr txBox="1"/>
          <p:nvPr/>
        </p:nvSpPr>
        <p:spPr>
          <a:xfrm>
            <a:off x="4158641" y="696568"/>
            <a:ext cx="4963218"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D1A34"/>
                </a:solidFill>
                <a:effectLst/>
                <a:uLnTx/>
                <a:uFillTx/>
                <a:latin typeface="Arial" pitchFamily="-72" charset="0"/>
                <a:ea typeface="MS PGothic" charset="0"/>
              </a:rPr>
              <a:t>2023 Jan 16;[Online ahead of print].</a:t>
            </a:r>
          </a:p>
        </p:txBody>
      </p:sp>
    </p:spTree>
    <p:extLst>
      <p:ext uri="{BB962C8B-B14F-4D97-AF65-F5344CB8AC3E}">
        <p14:creationId xmlns:p14="http://schemas.microsoft.com/office/powerpoint/2010/main" val="739781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6" y="39594"/>
            <a:ext cx="10358967" cy="1143000"/>
          </a:xfrm>
        </p:spPr>
        <p:txBody>
          <a:bodyPr/>
          <a:lstStyle/>
          <a:p>
            <a:r>
              <a:rPr lang="en-US" dirty="0"/>
              <a:t>Overview of the CIRCULATE-JAPAN Study </a:t>
            </a:r>
          </a:p>
        </p:txBody>
      </p:sp>
      <p:sp>
        <p:nvSpPr>
          <p:cNvPr id="3" name="TextBox 2">
            <a:extLst>
              <a:ext uri="{FF2B5EF4-FFF2-40B4-BE49-F238E27FC236}">
                <a16:creationId xmlns:a16="http://schemas.microsoft.com/office/drawing/2014/main" id="{965F25AB-3C66-CBB0-587B-C7F4D7FE7674}"/>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pic>
        <p:nvPicPr>
          <p:cNvPr id="5" name="Picture 4" descr="Timeline&#10;&#10;Description automatically generated">
            <a:extLst>
              <a:ext uri="{FF2B5EF4-FFF2-40B4-BE49-F238E27FC236}">
                <a16:creationId xmlns:a16="http://schemas.microsoft.com/office/drawing/2014/main" id="{C2D39AFC-9ABF-10DD-FC49-230281C16540}"/>
              </a:ext>
            </a:extLst>
          </p:cNvPr>
          <p:cNvPicPr>
            <a:picLocks noChangeAspect="1"/>
          </p:cNvPicPr>
          <p:nvPr/>
        </p:nvPicPr>
        <p:blipFill>
          <a:blip r:embed="rId2"/>
          <a:stretch>
            <a:fillRect/>
          </a:stretch>
        </p:blipFill>
        <p:spPr>
          <a:xfrm>
            <a:off x="505012" y="1182594"/>
            <a:ext cx="11181976" cy="4853994"/>
          </a:xfrm>
          <a:prstGeom prst="rect">
            <a:avLst/>
          </a:prstGeom>
        </p:spPr>
      </p:pic>
      <p:sp>
        <p:nvSpPr>
          <p:cNvPr id="6" name="Rectangle 5">
            <a:extLst>
              <a:ext uri="{FF2B5EF4-FFF2-40B4-BE49-F238E27FC236}">
                <a16:creationId xmlns:a16="http://schemas.microsoft.com/office/drawing/2014/main" id="{7A5791CD-EC14-2F4E-0928-7F7C600BB9D7}"/>
              </a:ext>
            </a:extLst>
          </p:cNvPr>
          <p:cNvSpPr/>
          <p:nvPr/>
        </p:nvSpPr>
        <p:spPr bwMode="auto">
          <a:xfrm>
            <a:off x="613775" y="1327759"/>
            <a:ext cx="438412" cy="363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A4D5BDA9-BD3E-10BA-E99E-E3BBE65783FC}"/>
              </a:ext>
            </a:extLst>
          </p:cNvPr>
          <p:cNvSpPr/>
          <p:nvPr/>
        </p:nvSpPr>
        <p:spPr bwMode="auto">
          <a:xfrm>
            <a:off x="10208712" y="2918564"/>
            <a:ext cx="1240077" cy="275573"/>
          </a:xfrm>
          <a:prstGeom prst="rect">
            <a:avLst/>
          </a:prstGeom>
          <a:noFill/>
          <a:ln w="38100" cap="flat" cmpd="sng" algn="ctr">
            <a:solidFill>
              <a:srgbClr val="ED1A3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51273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86D20-7D9C-44F5-4778-41DBEF59FC56}"/>
              </a:ext>
            </a:extLst>
          </p:cNvPr>
          <p:cNvSpPr>
            <a:spLocks noGrp="1"/>
          </p:cNvSpPr>
          <p:nvPr>
            <p:ph type="title"/>
          </p:nvPr>
        </p:nvSpPr>
        <p:spPr>
          <a:xfrm>
            <a:off x="912286" y="82409"/>
            <a:ext cx="10358967" cy="1143000"/>
          </a:xfrm>
        </p:spPr>
        <p:txBody>
          <a:bodyPr/>
          <a:lstStyle/>
          <a:p>
            <a:r>
              <a:rPr lang="en-US" dirty="0"/>
              <a:t>CIRCULATE-US</a:t>
            </a:r>
          </a:p>
        </p:txBody>
      </p:sp>
      <p:pic>
        <p:nvPicPr>
          <p:cNvPr id="6" name="Picture 5" descr="Diagram&#10;&#10;Description automatically generated">
            <a:extLst>
              <a:ext uri="{FF2B5EF4-FFF2-40B4-BE49-F238E27FC236}">
                <a16:creationId xmlns:a16="http://schemas.microsoft.com/office/drawing/2014/main" id="{46386799-E8E4-51AB-206B-B9B080B53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91" y="1124744"/>
            <a:ext cx="9720218" cy="4905213"/>
          </a:xfrm>
          <a:prstGeom prst="rect">
            <a:avLst/>
          </a:prstGeom>
        </p:spPr>
      </p:pic>
      <p:sp>
        <p:nvSpPr>
          <p:cNvPr id="7" name="Rectangle 6">
            <a:extLst>
              <a:ext uri="{FF2B5EF4-FFF2-40B4-BE49-F238E27FC236}">
                <a16:creationId xmlns:a16="http://schemas.microsoft.com/office/drawing/2014/main" id="{ACC131B6-7004-B823-94AE-1322A1D22260}"/>
              </a:ext>
            </a:extLst>
          </p:cNvPr>
          <p:cNvSpPr/>
          <p:nvPr/>
        </p:nvSpPr>
        <p:spPr bwMode="auto">
          <a:xfrm>
            <a:off x="1235891" y="1124744"/>
            <a:ext cx="3131917"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BF3AFC1E-9ED8-79ED-A497-C838E16AC3B7}"/>
              </a:ext>
            </a:extLst>
          </p:cNvPr>
          <p:cNvSpPr txBox="1"/>
          <p:nvPr/>
        </p:nvSpPr>
        <p:spPr>
          <a:xfrm>
            <a:off x="119336" y="6469404"/>
            <a:ext cx="357238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Sahin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Oncology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2022;36(10):604-9.</a:t>
            </a:r>
          </a:p>
        </p:txBody>
      </p:sp>
    </p:spTree>
    <p:extLst>
      <p:ext uri="{BB962C8B-B14F-4D97-AF65-F5344CB8AC3E}">
        <p14:creationId xmlns:p14="http://schemas.microsoft.com/office/powerpoint/2010/main" val="125769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2276872"/>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124744"/>
            <a:ext cx="10801200" cy="5589240"/>
          </a:xfrm>
        </p:spPr>
        <p:txBody>
          <a:bodyPr/>
          <a:lstStyle/>
          <a:p>
            <a:pPr marL="98425" indent="0">
              <a:spcBef>
                <a:spcPts val="1600"/>
              </a:spcBef>
              <a:spcAft>
                <a:spcPts val="0"/>
              </a:spcAft>
              <a:buNone/>
            </a:pPr>
            <a:r>
              <a:rPr lang="en-US" sz="2400" dirty="0">
                <a:solidFill>
                  <a:schemeClr val="tx1"/>
                </a:solidFill>
              </a:rPr>
              <a:t>Introduction: Early-Onset Colorectal Cancer</a:t>
            </a:r>
          </a:p>
          <a:p>
            <a:pPr marL="98425" indent="0">
              <a:spcBef>
                <a:spcPts val="1600"/>
              </a:spcBef>
              <a:spcAft>
                <a:spcPts val="0"/>
              </a:spcAft>
              <a:buNone/>
            </a:pPr>
            <a:r>
              <a:rPr lang="en-US" sz="2400" dirty="0">
                <a:solidFill>
                  <a:schemeClr val="tx1"/>
                </a:solidFill>
              </a:rPr>
              <a:t>MODULE 1: Localized Disease</a:t>
            </a:r>
          </a:p>
          <a:p>
            <a:pPr marL="98425" indent="0">
              <a:spcBef>
                <a:spcPts val="1600"/>
              </a:spcBef>
              <a:spcAft>
                <a:spcPts val="0"/>
              </a:spcAft>
              <a:buNone/>
            </a:pPr>
            <a:r>
              <a:rPr lang="en-US" sz="2400" dirty="0">
                <a:solidFill>
                  <a:schemeClr val="bg1"/>
                </a:solidFill>
              </a:rPr>
              <a:t>MODULE 2: Metastatic Disease</a:t>
            </a:r>
          </a:p>
          <a:p>
            <a:pPr marL="342900" marR="0" lvl="0" indent="-342900">
              <a:spcBef>
                <a:spcPts val="8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Lee: 84-year-old woman with pan-RAS WT metastatic rectal cancer with poor tolerance to chemotherapy, now receiving regorafenib with slowly progressive disease</a:t>
            </a:r>
          </a:p>
          <a:p>
            <a:pPr marL="342900" marR="0" lvl="0" indent="-342900">
              <a:spcBef>
                <a:spcPts val="4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Vishwanathan</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62-year-old man with recurrent MSS, HER2-negative, RAS WT rectal cancer, currently receiving TAS-102/bevacizumab</a:t>
            </a:r>
          </a:p>
          <a:p>
            <a:pPr marL="98425" indent="0">
              <a:spcBef>
                <a:spcPts val="1600"/>
              </a:spcBef>
              <a:spcAft>
                <a:spcPts val="0"/>
              </a:spcAft>
              <a:buNone/>
            </a:pPr>
            <a:r>
              <a:rPr lang="en-US" sz="2400" dirty="0">
                <a:solidFill>
                  <a:schemeClr val="tx1"/>
                </a:solidFill>
              </a:rPr>
              <a:t>MODULE 3: HER2-Positive Disease</a:t>
            </a:r>
          </a:p>
          <a:p>
            <a:pPr marL="98425" indent="0">
              <a:spcBef>
                <a:spcPts val="1600"/>
              </a:spcBef>
              <a:spcAft>
                <a:spcPts val="0"/>
              </a:spcAft>
              <a:buNone/>
            </a:pPr>
            <a:r>
              <a:rPr lang="en-US" sz="2400" dirty="0">
                <a:solidFill>
                  <a:schemeClr val="tx1"/>
                </a:solidFill>
              </a:rPr>
              <a:t>MODULE 4: MSI-H Disease; BRAF-Mutant Disease</a:t>
            </a:r>
          </a:p>
          <a:p>
            <a:pPr marL="98425" indent="0">
              <a:spcBef>
                <a:spcPts val="1600"/>
              </a:spcBef>
              <a:spcAft>
                <a:spcPts val="0"/>
              </a:spcAft>
              <a:buNone/>
            </a:pPr>
            <a:r>
              <a:rPr lang="en-US" sz="2400" dirty="0">
                <a:solidFill>
                  <a:schemeClr val="tx1"/>
                </a:solidFill>
              </a:rPr>
              <a:t>MODULE 5: Journal Club with Dr Lieu</a:t>
            </a:r>
          </a:p>
          <a:p>
            <a:pPr marL="98425" indent="0">
              <a:spcBef>
                <a:spcPts val="1600"/>
              </a:spcBef>
              <a:spcAft>
                <a:spcPts val="0"/>
              </a:spcAft>
              <a:buNone/>
            </a:pPr>
            <a:r>
              <a:rPr lang="en-US" sz="2400" dirty="0">
                <a:solidFill>
                  <a:schemeClr val="tx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2962572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983432" y="188641"/>
            <a:ext cx="10201347" cy="180020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476672"/>
            <a:ext cx="9511564" cy="1323180"/>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84-year-old woman with pan-RAS WT metastatic rectal cancer with poor tolerance to chemotherapy, now receiving regorafenib with slowly progressive disease</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2648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b="1" dirty="0">
                <a:solidFill>
                  <a:srgbClr val="062060"/>
                </a:solidFill>
              </a:rPr>
              <a:t>Eric Lee (</a:t>
            </a:r>
            <a:r>
              <a:rPr lang="en-US" sz="2800" dirty="0">
                <a:solidFill>
                  <a:srgbClr val="062060"/>
                </a:solidFill>
              </a:rPr>
              <a:t>Fountain Valley, California)</a:t>
            </a:r>
          </a:p>
        </p:txBody>
      </p:sp>
      <p:pic>
        <p:nvPicPr>
          <p:cNvPr id="2" name="Picture 1" descr="A picture containing person, indoor, wall, posing&#10;&#10;Description automatically generated">
            <a:extLst>
              <a:ext uri="{FF2B5EF4-FFF2-40B4-BE49-F238E27FC236}">
                <a16:creationId xmlns:a16="http://schemas.microsoft.com/office/drawing/2014/main" id="{3459D0D2-F913-83F9-3A18-D9DB0C4E07FB}"/>
              </a:ext>
            </a:extLst>
          </p:cNvPr>
          <p:cNvPicPr>
            <a:picLocks noChangeAspect="1"/>
          </p:cNvPicPr>
          <p:nvPr/>
        </p:nvPicPr>
        <p:blipFill>
          <a:blip r:embed="rId3"/>
          <a:stretch>
            <a:fillRect/>
          </a:stretch>
        </p:blipFill>
        <p:spPr>
          <a:xfrm>
            <a:off x="3143672" y="2338078"/>
            <a:ext cx="6379390" cy="35884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259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71035"/>
            <a:ext cx="10177559" cy="16457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31851" y="546071"/>
            <a:ext cx="10062756"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62-year-old man with recurrent MSS, HER2-negative, RAS WT rectal cancer, currently receiving </a:t>
            </a:r>
            <a:b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TAS-102/bevacizumab</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1651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Swati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Vishwanathan</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(Bridgeport, West Virginia)</a:t>
            </a:r>
          </a:p>
        </p:txBody>
      </p:sp>
      <p:pic>
        <p:nvPicPr>
          <p:cNvPr id="3" name="Picture 2" descr="A person wearing headphones&#10;&#10;Description automatically generated with low confidence">
            <a:extLst>
              <a:ext uri="{FF2B5EF4-FFF2-40B4-BE49-F238E27FC236}">
                <a16:creationId xmlns:a16="http://schemas.microsoft.com/office/drawing/2014/main" id="{5F9E9EEC-C91C-1C54-4B81-BDB06BDDA7EB}"/>
              </a:ext>
            </a:extLst>
          </p:cNvPr>
          <p:cNvPicPr>
            <a:picLocks noChangeAspect="1"/>
          </p:cNvPicPr>
          <p:nvPr/>
        </p:nvPicPr>
        <p:blipFill>
          <a:blip r:embed="rId2"/>
          <a:stretch>
            <a:fillRect/>
          </a:stretch>
        </p:blipFill>
        <p:spPr>
          <a:xfrm>
            <a:off x="2864732" y="2281334"/>
            <a:ext cx="6462534" cy="36351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525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0FC012-8D3C-2143-9F0E-C98C3A4BF48B}"/>
              </a:ext>
            </a:extLst>
          </p:cNvPr>
          <p:cNvSpPr>
            <a:spLocks noGrp="1"/>
          </p:cNvSpPr>
          <p:nvPr>
            <p:ph idx="46"/>
          </p:nvPr>
        </p:nvSpPr>
        <p:spPr/>
        <p:txBody>
          <a:bodyPr/>
          <a:lstStyle/>
          <a:p>
            <a:r>
              <a:rPr lang="en-US" dirty="0"/>
              <a:t>FOLFOX/CAPOX + </a:t>
            </a:r>
            <a:r>
              <a:rPr lang="en-US" dirty="0" err="1"/>
              <a:t>bev</a:t>
            </a:r>
            <a:endParaRPr lang="en-US" dirty="0"/>
          </a:p>
        </p:txBody>
      </p:sp>
      <p:sp>
        <p:nvSpPr>
          <p:cNvPr id="3" name="Content Placeholder 2">
            <a:extLst>
              <a:ext uri="{FF2B5EF4-FFF2-40B4-BE49-F238E27FC236}">
                <a16:creationId xmlns:a16="http://schemas.microsoft.com/office/drawing/2014/main" id="{225DC9D7-DCF7-1947-A7CE-4C2650B40017}"/>
              </a:ext>
            </a:extLst>
          </p:cNvPr>
          <p:cNvSpPr>
            <a:spLocks noGrp="1"/>
          </p:cNvSpPr>
          <p:nvPr>
            <p:ph idx="47"/>
          </p:nvPr>
        </p:nvSpPr>
        <p:spPr/>
        <p:txBody>
          <a:bodyPr/>
          <a:lstStyle/>
          <a:p>
            <a:r>
              <a:rPr lang="en-US" dirty="0"/>
              <a:t>FOLFOXIRI + </a:t>
            </a:r>
            <a:r>
              <a:rPr lang="en-US" dirty="0" err="1"/>
              <a:t>bev</a:t>
            </a:r>
            <a:endParaRPr lang="en-US" dirty="0"/>
          </a:p>
        </p:txBody>
      </p:sp>
      <p:sp>
        <p:nvSpPr>
          <p:cNvPr id="4" name="Content Placeholder 3">
            <a:extLst>
              <a:ext uri="{FF2B5EF4-FFF2-40B4-BE49-F238E27FC236}">
                <a16:creationId xmlns:a16="http://schemas.microsoft.com/office/drawing/2014/main" id="{9A4F74EF-9F4A-5F47-A8A7-C70A2D8943B8}"/>
              </a:ext>
            </a:extLst>
          </p:cNvPr>
          <p:cNvSpPr>
            <a:spLocks noGrp="1"/>
          </p:cNvSpPr>
          <p:nvPr>
            <p:ph idx="48"/>
          </p:nvPr>
        </p:nvSpPr>
        <p:spPr/>
        <p:txBody>
          <a:bodyPr/>
          <a:lstStyle/>
          <a:p>
            <a:r>
              <a:rPr lang="en-US" dirty="0"/>
              <a:t>FOLFOX/CAPOX + </a:t>
            </a:r>
            <a:r>
              <a:rPr lang="en-US" dirty="0" err="1"/>
              <a:t>bev</a:t>
            </a:r>
            <a:endParaRPr lang="en-US" dirty="0"/>
          </a:p>
        </p:txBody>
      </p:sp>
      <p:sp>
        <p:nvSpPr>
          <p:cNvPr id="5" name="Content Placeholder 4">
            <a:extLst>
              <a:ext uri="{FF2B5EF4-FFF2-40B4-BE49-F238E27FC236}">
                <a16:creationId xmlns:a16="http://schemas.microsoft.com/office/drawing/2014/main" id="{B85280C9-4DEC-824A-8314-186B36F089CB}"/>
              </a:ext>
            </a:extLst>
          </p:cNvPr>
          <p:cNvSpPr>
            <a:spLocks noGrp="1"/>
          </p:cNvSpPr>
          <p:nvPr>
            <p:ph idx="49"/>
          </p:nvPr>
        </p:nvSpPr>
        <p:spPr/>
        <p:txBody>
          <a:bodyPr/>
          <a:lstStyle/>
          <a:p>
            <a:r>
              <a:rPr lang="en-US" dirty="0"/>
              <a:t>FOLFOX/CAPOX + </a:t>
            </a:r>
            <a:r>
              <a:rPr lang="en-US" dirty="0" err="1"/>
              <a:t>bev</a:t>
            </a:r>
            <a:endParaRPr lang="en-US" dirty="0"/>
          </a:p>
        </p:txBody>
      </p:sp>
      <p:sp>
        <p:nvSpPr>
          <p:cNvPr id="7" name="Content Placeholder 6">
            <a:extLst>
              <a:ext uri="{FF2B5EF4-FFF2-40B4-BE49-F238E27FC236}">
                <a16:creationId xmlns:a16="http://schemas.microsoft.com/office/drawing/2014/main" id="{9EEAF32A-88B6-DF4D-B739-2D33D0DE5F2E}"/>
              </a:ext>
            </a:extLst>
          </p:cNvPr>
          <p:cNvSpPr>
            <a:spLocks noGrp="1"/>
          </p:cNvSpPr>
          <p:nvPr>
            <p:ph idx="58"/>
          </p:nvPr>
        </p:nvSpPr>
        <p:spPr/>
        <p:txBody>
          <a:bodyPr/>
          <a:lstStyle/>
          <a:p>
            <a:r>
              <a:rPr lang="en-US" dirty="0"/>
              <a:t>Right sided</a:t>
            </a:r>
          </a:p>
        </p:txBody>
      </p:sp>
      <p:sp>
        <p:nvSpPr>
          <p:cNvPr id="8" name="Content Placeholder 7">
            <a:extLst>
              <a:ext uri="{FF2B5EF4-FFF2-40B4-BE49-F238E27FC236}">
                <a16:creationId xmlns:a16="http://schemas.microsoft.com/office/drawing/2014/main" id="{DFE6CC6B-C9B0-344C-8F32-CB1F016D236F}"/>
              </a:ext>
            </a:extLst>
          </p:cNvPr>
          <p:cNvSpPr>
            <a:spLocks noGrp="1"/>
          </p:cNvSpPr>
          <p:nvPr>
            <p:ph idx="59"/>
          </p:nvPr>
        </p:nvSpPr>
        <p:spPr/>
        <p:txBody>
          <a:bodyPr/>
          <a:lstStyle/>
          <a:p>
            <a:r>
              <a:rPr lang="en-US" dirty="0"/>
              <a:t>FOLFOX/CAPOX + </a:t>
            </a:r>
            <a:r>
              <a:rPr lang="en-US" dirty="0" err="1"/>
              <a:t>bev</a:t>
            </a:r>
            <a:endParaRPr lang="en-US" dirty="0"/>
          </a:p>
        </p:txBody>
      </p:sp>
      <p:sp>
        <p:nvSpPr>
          <p:cNvPr id="9" name="Content Placeholder 8">
            <a:extLst>
              <a:ext uri="{FF2B5EF4-FFF2-40B4-BE49-F238E27FC236}">
                <a16:creationId xmlns:a16="http://schemas.microsoft.com/office/drawing/2014/main" id="{3378551D-FAD9-3F4F-B300-01DFF3C86C6B}"/>
              </a:ext>
            </a:extLst>
          </p:cNvPr>
          <p:cNvSpPr>
            <a:spLocks noGrp="1"/>
          </p:cNvSpPr>
          <p:nvPr>
            <p:ph idx="60"/>
          </p:nvPr>
        </p:nvSpPr>
        <p:spPr/>
        <p:txBody>
          <a:bodyPr/>
          <a:lstStyle/>
          <a:p>
            <a:r>
              <a:rPr lang="en-US" dirty="0"/>
              <a:t>FOLFOX/CAPOX + cetuximab</a:t>
            </a:r>
          </a:p>
        </p:txBody>
      </p:sp>
      <p:sp>
        <p:nvSpPr>
          <p:cNvPr id="10" name="Content Placeholder 9">
            <a:extLst>
              <a:ext uri="{FF2B5EF4-FFF2-40B4-BE49-F238E27FC236}">
                <a16:creationId xmlns:a16="http://schemas.microsoft.com/office/drawing/2014/main" id="{17C47CF0-708E-9749-BDDB-A04E6B626B40}"/>
              </a:ext>
            </a:extLst>
          </p:cNvPr>
          <p:cNvSpPr>
            <a:spLocks noGrp="1"/>
          </p:cNvSpPr>
          <p:nvPr>
            <p:ph idx="61"/>
          </p:nvPr>
        </p:nvSpPr>
        <p:spPr/>
        <p:txBody>
          <a:bodyPr/>
          <a:lstStyle/>
          <a:p>
            <a:r>
              <a:rPr lang="en-US" dirty="0"/>
              <a:t>FOLFOX/CAPOX + cetuximab</a:t>
            </a:r>
          </a:p>
        </p:txBody>
      </p:sp>
      <p:sp>
        <p:nvSpPr>
          <p:cNvPr id="11" name="Content Placeholder 10">
            <a:extLst>
              <a:ext uri="{FF2B5EF4-FFF2-40B4-BE49-F238E27FC236}">
                <a16:creationId xmlns:a16="http://schemas.microsoft.com/office/drawing/2014/main" id="{1E675D09-DA1E-B24F-8B05-1BE0A1AE6A1C}"/>
              </a:ext>
            </a:extLst>
          </p:cNvPr>
          <p:cNvSpPr>
            <a:spLocks noGrp="1"/>
          </p:cNvSpPr>
          <p:nvPr>
            <p:ph idx="62"/>
          </p:nvPr>
        </p:nvSpPr>
        <p:spPr/>
        <p:txBody>
          <a:bodyPr/>
          <a:lstStyle/>
          <a:p>
            <a:r>
              <a:rPr lang="en-US" dirty="0"/>
              <a:t>FOLFOX/CAPOX + panitumumab</a:t>
            </a:r>
          </a:p>
        </p:txBody>
      </p:sp>
      <p:sp>
        <p:nvSpPr>
          <p:cNvPr id="13" name="Content Placeholder 12">
            <a:extLst>
              <a:ext uri="{FF2B5EF4-FFF2-40B4-BE49-F238E27FC236}">
                <a16:creationId xmlns:a16="http://schemas.microsoft.com/office/drawing/2014/main" id="{C02F4FB3-70BC-C744-A0C9-3A8A72685985}"/>
              </a:ext>
            </a:extLst>
          </p:cNvPr>
          <p:cNvSpPr>
            <a:spLocks noGrp="1"/>
          </p:cNvSpPr>
          <p:nvPr>
            <p:ph idx="64"/>
          </p:nvPr>
        </p:nvSpPr>
        <p:spPr/>
        <p:txBody>
          <a:bodyPr/>
          <a:lstStyle/>
          <a:p>
            <a:r>
              <a:rPr lang="en-US" dirty="0"/>
              <a:t>Left sided</a:t>
            </a:r>
          </a:p>
        </p:txBody>
      </p:sp>
      <p:sp>
        <p:nvSpPr>
          <p:cNvPr id="14" name="Content Placeholder 13">
            <a:extLst>
              <a:ext uri="{FF2B5EF4-FFF2-40B4-BE49-F238E27FC236}">
                <a16:creationId xmlns:a16="http://schemas.microsoft.com/office/drawing/2014/main" id="{F4C96BFA-BB1A-C54D-B76A-169682CAB013}"/>
              </a:ext>
            </a:extLst>
          </p:cNvPr>
          <p:cNvSpPr>
            <a:spLocks noGrp="1"/>
          </p:cNvSpPr>
          <p:nvPr>
            <p:ph idx="71"/>
          </p:nvPr>
        </p:nvSpPr>
        <p:spPr/>
        <p:txBody>
          <a:bodyPr/>
          <a:lstStyle/>
          <a:p>
            <a:r>
              <a:rPr lang="en-US" dirty="0"/>
              <a:t>FOLFOX/CAPOX + </a:t>
            </a:r>
            <a:r>
              <a:rPr lang="en-US" dirty="0" err="1"/>
              <a:t>bev</a:t>
            </a:r>
            <a:endParaRPr lang="en-US" dirty="0"/>
          </a:p>
        </p:txBody>
      </p:sp>
      <p:sp>
        <p:nvSpPr>
          <p:cNvPr id="15" name="Content Placeholder 14">
            <a:extLst>
              <a:ext uri="{FF2B5EF4-FFF2-40B4-BE49-F238E27FC236}">
                <a16:creationId xmlns:a16="http://schemas.microsoft.com/office/drawing/2014/main" id="{373D54BA-DCFE-904E-BA3E-F8403E9A9BD1}"/>
              </a:ext>
            </a:extLst>
          </p:cNvPr>
          <p:cNvSpPr>
            <a:spLocks noGrp="1"/>
          </p:cNvSpPr>
          <p:nvPr>
            <p:ph idx="72"/>
          </p:nvPr>
        </p:nvSpPr>
        <p:spPr/>
        <p:txBody>
          <a:bodyPr/>
          <a:lstStyle/>
          <a:p>
            <a:r>
              <a:rPr lang="en-US" dirty="0"/>
              <a:t>FOLFOX/CAPOX + panitumumab</a:t>
            </a:r>
          </a:p>
        </p:txBody>
      </p:sp>
      <p:sp>
        <p:nvSpPr>
          <p:cNvPr id="16" name="Title 15">
            <a:extLst>
              <a:ext uri="{FF2B5EF4-FFF2-40B4-BE49-F238E27FC236}">
                <a16:creationId xmlns:a16="http://schemas.microsoft.com/office/drawing/2014/main" id="{CC339758-C49D-3841-ACE0-9C2FF7FC2DEC}"/>
              </a:ext>
            </a:extLst>
          </p:cNvPr>
          <p:cNvSpPr>
            <a:spLocks noGrp="1"/>
          </p:cNvSpPr>
          <p:nvPr>
            <p:ph type="title"/>
          </p:nvPr>
        </p:nvSpPr>
        <p:spPr>
          <a:xfrm>
            <a:off x="912285" y="0"/>
            <a:ext cx="10586235" cy="1557006"/>
          </a:xfrm>
        </p:spPr>
        <p:txBody>
          <a:bodyPr/>
          <a:lstStyle/>
          <a:p>
            <a:r>
              <a:rPr lang="en-US" sz="2800" dirty="0"/>
              <a:t>What is your usual first-line treatment recommendation for a clinically stable 60-year-old patient with microsatellite stable (MSS), pan-RAS wild-type, BRAF wild-type metastatic CRC (mCRC) if the tumor is…?	</a:t>
            </a:r>
          </a:p>
        </p:txBody>
      </p:sp>
      <p:sp>
        <p:nvSpPr>
          <p:cNvPr id="18" name="TextBox 17">
            <a:extLst>
              <a:ext uri="{FF2B5EF4-FFF2-40B4-BE49-F238E27FC236}">
                <a16:creationId xmlns:a16="http://schemas.microsoft.com/office/drawing/2014/main" id="{89372E98-8666-D94E-8F3E-2CAE14617DF4}"/>
              </a:ext>
            </a:extLst>
          </p:cNvPr>
          <p:cNvSpPr txBox="1"/>
          <p:nvPr/>
        </p:nvSpPr>
        <p:spPr>
          <a:xfrm>
            <a:off x="479376" y="6425844"/>
            <a:ext cx="6096000"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FOLFOXIRI = FOLFOX/irinotecan;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bev</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a:t>
            </a:r>
            <a:r>
              <a:rPr kumimoji="0" lang="en-US" sz="1600" b="0" i="0" u="none" strike="noStrike" kern="1200" cap="none" spc="0" normalizeH="0" baseline="0" noProof="0" dirty="0">
                <a:ln>
                  <a:noFill/>
                </a:ln>
                <a:solidFill>
                  <a:srgbClr val="18181A"/>
                </a:solidFill>
                <a:effectLst/>
                <a:uLnTx/>
                <a:uFillTx/>
                <a:latin typeface="Calibri" panose="020F0502020204030204" pitchFamily="34" charset="0"/>
                <a:ea typeface="MS PGothic" charset="0"/>
                <a:cs typeface="Calibri" panose="020F0502020204030204" pitchFamily="34" charset="0"/>
              </a:rPr>
              <a:t>bevacizumab</a:t>
            </a:r>
          </a:p>
        </p:txBody>
      </p:sp>
    </p:spTree>
    <p:extLst>
      <p:ext uri="{BB962C8B-B14F-4D97-AF65-F5344CB8AC3E}">
        <p14:creationId xmlns:p14="http://schemas.microsoft.com/office/powerpoint/2010/main" val="180084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436848" cy="1323951"/>
          </a:xfrm>
        </p:spPr>
        <p:txBody>
          <a:bodyPr/>
          <a:lstStyle/>
          <a:p>
            <a:pPr marL="98425" indent="0">
              <a:buNone/>
            </a:pPr>
            <a:r>
              <a:rPr lang="en-US" sz="2500" b="0" dirty="0">
                <a:solidFill>
                  <a:schemeClr val="tx1"/>
                </a:solidFill>
              </a:rPr>
              <a:t>This activity is supported by educational grants from Lilly, </a:t>
            </a:r>
            <a:r>
              <a:rPr lang="en-US" sz="2500" b="0" dirty="0" err="1">
                <a:solidFill>
                  <a:schemeClr val="tx1"/>
                </a:solidFill>
              </a:rPr>
              <a:t>Natera</a:t>
            </a:r>
            <a:r>
              <a:rPr lang="en-US" sz="2500" b="0" dirty="0">
                <a:solidFill>
                  <a:schemeClr val="tx1"/>
                </a:solidFill>
              </a:rPr>
              <a:t> Inc, and </a:t>
            </a:r>
            <a:r>
              <a:rPr lang="en-US" sz="2500" b="0" dirty="0" err="1">
                <a:solidFill>
                  <a:schemeClr val="tx1"/>
                </a:solidFill>
              </a:rPr>
              <a:t>Seagen</a:t>
            </a:r>
            <a:r>
              <a:rPr lang="en-US" sz="2500" b="0" dirty="0">
                <a:solidFill>
                  <a:schemeClr val="tx1"/>
                </a:solidFill>
              </a:rPr>
              <a:t>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What is your preferred sequence for administering regorafenib and TAS-102 with or without bevacizumab for your patients with </a:t>
            </a:r>
            <a:r>
              <a:rPr lang="en-US" dirty="0" err="1"/>
              <a:t>multiregimen</a:t>
            </a:r>
            <a:r>
              <a:rPr lang="en-US" dirty="0"/>
              <a:t>-relapsed mCRC?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TAS-102 +/- </a:t>
            </a:r>
            <a:r>
              <a:rPr lang="en-US" dirty="0" err="1"/>
              <a:t>bev</a:t>
            </a:r>
            <a:r>
              <a:rPr lang="en-US" dirty="0"/>
              <a:t> → regorafenib</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TAS-102 +/- </a:t>
            </a:r>
            <a:r>
              <a:rPr lang="en-US" dirty="0" err="1"/>
              <a:t>bev</a:t>
            </a:r>
            <a:r>
              <a:rPr lang="en-US" dirty="0"/>
              <a:t> → regorafenib</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TAS-102 +/- </a:t>
            </a:r>
            <a:r>
              <a:rPr lang="en-US" dirty="0" err="1"/>
              <a:t>bev</a:t>
            </a:r>
            <a:r>
              <a:rPr lang="en-US" dirty="0"/>
              <a:t> → regorafenib</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TAS-102 + </a:t>
            </a:r>
            <a:r>
              <a:rPr lang="en-US" dirty="0" err="1"/>
              <a:t>bev</a:t>
            </a:r>
            <a:r>
              <a:rPr lang="en-US" dirty="0"/>
              <a:t> → regorafenib</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TAS-102 +/- </a:t>
            </a:r>
            <a:r>
              <a:rPr lang="en-US" dirty="0" err="1"/>
              <a:t>bev</a:t>
            </a:r>
            <a:r>
              <a:rPr lang="en-US" dirty="0"/>
              <a:t> → regorafenib</a:t>
            </a:r>
          </a:p>
        </p:txBody>
      </p:sp>
    </p:spTree>
    <p:extLst>
      <p:ext uri="{BB962C8B-B14F-4D97-AF65-F5344CB8AC3E}">
        <p14:creationId xmlns:p14="http://schemas.microsoft.com/office/powerpoint/2010/main" val="1307798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In general, when you administer TAS-102 for mCRC, do you add bevacizumab?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Yes</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Yes</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Yes</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Yes</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Yes</a:t>
            </a:r>
          </a:p>
        </p:txBody>
      </p:sp>
    </p:spTree>
    <p:extLst>
      <p:ext uri="{BB962C8B-B14F-4D97-AF65-F5344CB8AC3E}">
        <p14:creationId xmlns:p14="http://schemas.microsoft.com/office/powerpoint/2010/main" val="284746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For a patient with mCRC who has received EGFR antibody-containing therapy and experienced disease progression, are there any circumstances in which you will rechallenge with the same or a different EGFR antibody later in the treatment course?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pPr>
              <a:lnSpc>
                <a:spcPts val="2280"/>
              </a:lnSpc>
            </a:pPr>
            <a:r>
              <a:rPr lang="en-US" dirty="0"/>
              <a:t>Yes, if prior response </a:t>
            </a:r>
            <a:br>
              <a:rPr lang="en-US" dirty="0"/>
            </a:br>
            <a:r>
              <a:rPr lang="en-US" dirty="0"/>
              <a:t>or durable SD and </a:t>
            </a:r>
            <a:br>
              <a:rPr lang="en-US" dirty="0"/>
            </a:br>
            <a:r>
              <a:rPr lang="en-US" dirty="0"/>
              <a:t>≥4 </a:t>
            </a:r>
            <a:r>
              <a:rPr lang="en-US" dirty="0" err="1"/>
              <a:t>mos</a:t>
            </a:r>
            <a:r>
              <a:rPr lang="en-US" dirty="0"/>
              <a:t> since last given </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pPr>
              <a:lnSpc>
                <a:spcPts val="2180"/>
              </a:lnSpc>
            </a:pPr>
            <a:r>
              <a:rPr lang="en-US" sz="2000" dirty="0"/>
              <a:t>Yes, if no other </a:t>
            </a:r>
            <a:r>
              <a:rPr lang="en-US" sz="2000" dirty="0" err="1"/>
              <a:t>tx</a:t>
            </a:r>
            <a:r>
              <a:rPr lang="en-US" sz="2000" dirty="0"/>
              <a:t> options </a:t>
            </a:r>
            <a:br>
              <a:rPr lang="en-US" sz="2000" dirty="0"/>
            </a:br>
            <a:r>
              <a:rPr lang="en-US" sz="2000" dirty="0"/>
              <a:t>and </a:t>
            </a:r>
            <a:r>
              <a:rPr lang="en-US" sz="2000" dirty="0" err="1"/>
              <a:t>ctDNA</a:t>
            </a:r>
            <a:r>
              <a:rPr lang="en-US" sz="2000" dirty="0"/>
              <a:t> is negative for resistance mutations</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pPr>
              <a:lnSpc>
                <a:spcPts val="2280"/>
              </a:lnSpc>
            </a:pPr>
            <a:r>
              <a:rPr lang="en-US" dirty="0"/>
              <a:t>Yes, after </a:t>
            </a:r>
            <a:r>
              <a:rPr lang="en-US" dirty="0" err="1"/>
              <a:t>tx</a:t>
            </a:r>
            <a:r>
              <a:rPr lang="en-US" dirty="0"/>
              <a:t> holiday if liquid biopsy does not show alterations</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pPr>
              <a:lnSpc>
                <a:spcPts val="2280"/>
              </a:lnSpc>
            </a:pPr>
            <a:r>
              <a:rPr lang="en-US" sz="2400" dirty="0"/>
              <a:t>Yes, if </a:t>
            </a:r>
            <a:r>
              <a:rPr lang="en-US" sz="2400" dirty="0" err="1"/>
              <a:t>ctDNA</a:t>
            </a:r>
            <a:r>
              <a:rPr lang="en-US" sz="2400" dirty="0"/>
              <a:t> is</a:t>
            </a:r>
            <a:br>
              <a:rPr lang="en-US" sz="2400" dirty="0"/>
            </a:br>
            <a:r>
              <a:rPr lang="en-US" sz="2400" dirty="0"/>
              <a:t> negative for </a:t>
            </a:r>
            <a:br>
              <a:rPr lang="en-US" sz="2400" dirty="0"/>
            </a:br>
            <a:r>
              <a:rPr lang="en-US" sz="2400" dirty="0"/>
              <a:t>resistance mutations</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Yes, if new chemo partner</a:t>
            </a:r>
          </a:p>
        </p:txBody>
      </p:sp>
    </p:spTree>
    <p:extLst>
      <p:ext uri="{BB962C8B-B14F-4D97-AF65-F5344CB8AC3E}">
        <p14:creationId xmlns:p14="http://schemas.microsoft.com/office/powerpoint/2010/main" val="199934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995C567-291F-FAA8-1EA5-2CAAA11BC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69" y="953014"/>
            <a:ext cx="11512457" cy="4587671"/>
          </a:xfrm>
          <a:prstGeom prst="rect">
            <a:avLst/>
          </a:prstGeom>
        </p:spPr>
      </p:pic>
      <p:sp>
        <p:nvSpPr>
          <p:cNvPr id="6" name="TextBox 5">
            <a:extLst>
              <a:ext uri="{FF2B5EF4-FFF2-40B4-BE49-F238E27FC236}">
                <a16:creationId xmlns:a16="http://schemas.microsoft.com/office/drawing/2014/main" id="{82D9B300-8B24-BB5C-5EC8-76D067D99A4D}"/>
              </a:ext>
            </a:extLst>
          </p:cNvPr>
          <p:cNvSpPr txBox="1"/>
          <p:nvPr/>
        </p:nvSpPr>
        <p:spPr>
          <a:xfrm>
            <a:off x="3800667" y="1331108"/>
            <a:ext cx="2324675"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rPr>
              <a:t>Abstract LBA1</a:t>
            </a:r>
          </a:p>
        </p:txBody>
      </p:sp>
    </p:spTree>
    <p:extLst>
      <p:ext uri="{BB962C8B-B14F-4D97-AF65-F5344CB8AC3E}">
        <p14:creationId xmlns:p14="http://schemas.microsoft.com/office/powerpoint/2010/main" val="43377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80F8A5-8BA2-D54A-BA9D-5F304F96FB10}"/>
              </a:ext>
            </a:extLst>
          </p:cNvPr>
          <p:cNvSpPr>
            <a:spLocks noGrp="1"/>
          </p:cNvSpPr>
          <p:nvPr>
            <p:ph type="title"/>
          </p:nvPr>
        </p:nvSpPr>
        <p:spPr/>
        <p:txBody>
          <a:bodyPr/>
          <a:lstStyle/>
          <a:p>
            <a:pPr algn="l"/>
            <a:r>
              <a:rPr lang="en-US" dirty="0"/>
              <a:t>PARADIGM: Overall Survival in Left-Sided Population</a:t>
            </a:r>
            <a:br>
              <a:rPr lang="en-US" dirty="0"/>
            </a:br>
            <a:r>
              <a:rPr lang="en-US" dirty="0"/>
              <a:t>(Primary Endpoint 1)</a:t>
            </a:r>
          </a:p>
        </p:txBody>
      </p:sp>
      <p:sp>
        <p:nvSpPr>
          <p:cNvPr id="5" name="TextBox 4">
            <a:extLst>
              <a:ext uri="{FF2B5EF4-FFF2-40B4-BE49-F238E27FC236}">
                <a16:creationId xmlns:a16="http://schemas.microsoft.com/office/drawing/2014/main" id="{033C0AFC-9A6B-A34E-8487-8981A2DA6C00}"/>
              </a:ext>
            </a:extLst>
          </p:cNvPr>
          <p:cNvSpPr txBox="1"/>
          <p:nvPr/>
        </p:nvSpPr>
        <p:spPr>
          <a:xfrm>
            <a:off x="335360" y="6469404"/>
            <a:ext cx="34399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Yoshino T et al. ASCO 2022;Abstract LBA1.</a:t>
            </a:r>
          </a:p>
        </p:txBody>
      </p:sp>
      <p:pic>
        <p:nvPicPr>
          <p:cNvPr id="3" name="Picture 2" descr="Chart, line chart&#10;&#10;Description automatically generated">
            <a:extLst>
              <a:ext uri="{FF2B5EF4-FFF2-40B4-BE49-F238E27FC236}">
                <a16:creationId xmlns:a16="http://schemas.microsoft.com/office/drawing/2014/main" id="{A1215467-5714-1A7E-A933-BA53C008A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90" y="1573289"/>
            <a:ext cx="11149358" cy="4219227"/>
          </a:xfrm>
          <a:prstGeom prst="rect">
            <a:avLst/>
          </a:prstGeom>
        </p:spPr>
      </p:pic>
    </p:spTree>
    <p:extLst>
      <p:ext uri="{BB962C8B-B14F-4D97-AF65-F5344CB8AC3E}">
        <p14:creationId xmlns:p14="http://schemas.microsoft.com/office/powerpoint/2010/main" val="615478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80F8A5-8BA2-D54A-BA9D-5F304F96FB10}"/>
              </a:ext>
            </a:extLst>
          </p:cNvPr>
          <p:cNvSpPr>
            <a:spLocks noGrp="1"/>
          </p:cNvSpPr>
          <p:nvPr>
            <p:ph type="title"/>
          </p:nvPr>
        </p:nvSpPr>
        <p:spPr/>
        <p:txBody>
          <a:bodyPr/>
          <a:lstStyle/>
          <a:p>
            <a:pPr algn="l"/>
            <a:r>
              <a:rPr lang="en-US" dirty="0"/>
              <a:t>PARADIGM: Overall Survival in Overall Population</a:t>
            </a:r>
            <a:br>
              <a:rPr lang="en-US" dirty="0"/>
            </a:br>
            <a:r>
              <a:rPr lang="en-US" dirty="0"/>
              <a:t>(Primary Endpoint 2)</a:t>
            </a:r>
          </a:p>
        </p:txBody>
      </p:sp>
      <p:sp>
        <p:nvSpPr>
          <p:cNvPr id="5" name="TextBox 4">
            <a:extLst>
              <a:ext uri="{FF2B5EF4-FFF2-40B4-BE49-F238E27FC236}">
                <a16:creationId xmlns:a16="http://schemas.microsoft.com/office/drawing/2014/main" id="{033C0AFC-9A6B-A34E-8487-8981A2DA6C00}"/>
              </a:ext>
            </a:extLst>
          </p:cNvPr>
          <p:cNvSpPr txBox="1"/>
          <p:nvPr/>
        </p:nvSpPr>
        <p:spPr>
          <a:xfrm>
            <a:off x="335360" y="6469404"/>
            <a:ext cx="34399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Yoshino T et al. ASCO 2022;Abstract LBA1.</a:t>
            </a:r>
          </a:p>
        </p:txBody>
      </p:sp>
      <p:pic>
        <p:nvPicPr>
          <p:cNvPr id="3" name="Picture 2" descr="Chart, line chart&#10;&#10;Description automatically generated">
            <a:extLst>
              <a:ext uri="{FF2B5EF4-FFF2-40B4-BE49-F238E27FC236}">
                <a16:creationId xmlns:a16="http://schemas.microsoft.com/office/drawing/2014/main" id="{639A8F80-2A19-038D-0285-05FA033E3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573761"/>
            <a:ext cx="11445957" cy="4242898"/>
          </a:xfrm>
          <a:prstGeom prst="rect">
            <a:avLst/>
          </a:prstGeom>
        </p:spPr>
      </p:pic>
    </p:spTree>
    <p:extLst>
      <p:ext uri="{BB962C8B-B14F-4D97-AF65-F5344CB8AC3E}">
        <p14:creationId xmlns:p14="http://schemas.microsoft.com/office/powerpoint/2010/main" val="3308045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20B0405-EDF2-5242-BA74-1722981D2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970508"/>
            <a:ext cx="11117883" cy="4434150"/>
          </a:xfrm>
          <a:prstGeom prst="rect">
            <a:avLst/>
          </a:prstGeom>
        </p:spPr>
      </p:pic>
      <p:sp>
        <p:nvSpPr>
          <p:cNvPr id="10" name="TextBox 9">
            <a:extLst>
              <a:ext uri="{FF2B5EF4-FFF2-40B4-BE49-F238E27FC236}">
                <a16:creationId xmlns:a16="http://schemas.microsoft.com/office/drawing/2014/main" id="{059F45B8-60EF-D048-AC47-64F7E18DEB45}"/>
              </a:ext>
            </a:extLst>
          </p:cNvPr>
          <p:cNvSpPr txBox="1"/>
          <p:nvPr/>
        </p:nvSpPr>
        <p:spPr>
          <a:xfrm>
            <a:off x="788083" y="980728"/>
            <a:ext cx="10615832"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C00000"/>
                </a:solidFill>
                <a:effectLst/>
                <a:uLnTx/>
                <a:uFillTx/>
                <a:latin typeface="Arial" pitchFamily="-72" charset="0"/>
                <a:ea typeface="MS PGothic" charset="0"/>
              </a:rPr>
              <a:t>2020;21(3):412-20. </a:t>
            </a:r>
          </a:p>
        </p:txBody>
      </p:sp>
    </p:spTree>
    <p:extLst>
      <p:ext uri="{BB962C8B-B14F-4D97-AF65-F5344CB8AC3E}">
        <p14:creationId xmlns:p14="http://schemas.microsoft.com/office/powerpoint/2010/main" val="342449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903C1B-0E57-AA48-973F-3E0A44EB9D34}"/>
              </a:ext>
            </a:extLst>
          </p:cNvPr>
          <p:cNvSpPr/>
          <p:nvPr/>
        </p:nvSpPr>
        <p:spPr bwMode="auto">
          <a:xfrm>
            <a:off x="191344" y="1151185"/>
            <a:ext cx="11809312" cy="40060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3384FC4-7F02-3E49-801A-2E07B799B8A6}"/>
              </a:ext>
            </a:extLst>
          </p:cNvPr>
          <p:cNvSpPr>
            <a:spLocks noGrp="1"/>
          </p:cNvSpPr>
          <p:nvPr>
            <p:ph type="title"/>
          </p:nvPr>
        </p:nvSpPr>
        <p:spPr>
          <a:xfrm>
            <a:off x="758947" y="8185"/>
            <a:ext cx="10512306" cy="1143000"/>
          </a:xfrm>
        </p:spPr>
        <p:txBody>
          <a:bodyPr/>
          <a:lstStyle/>
          <a:p>
            <a:r>
              <a:rPr lang="en-US" dirty="0"/>
              <a:t>TAS-102 with </a:t>
            </a:r>
            <a:r>
              <a:rPr lang="en-US"/>
              <a:t>or without </a:t>
            </a:r>
            <a:r>
              <a:rPr lang="en-US" dirty="0"/>
              <a:t>Bevacizumab for Refractory mCRC</a:t>
            </a:r>
          </a:p>
        </p:txBody>
      </p:sp>
      <p:sp>
        <p:nvSpPr>
          <p:cNvPr id="3" name="TextBox 2">
            <a:extLst>
              <a:ext uri="{FF2B5EF4-FFF2-40B4-BE49-F238E27FC236}">
                <a16:creationId xmlns:a16="http://schemas.microsoft.com/office/drawing/2014/main" id="{7C5506E0-A448-564C-8A5C-8694AFD2FA4E}"/>
              </a:ext>
            </a:extLst>
          </p:cNvPr>
          <p:cNvSpPr txBox="1"/>
          <p:nvPr/>
        </p:nvSpPr>
        <p:spPr>
          <a:xfrm>
            <a:off x="137455" y="6413096"/>
            <a:ext cx="39188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Pfeiffer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2020;21(3):412-20.</a:t>
            </a:r>
          </a:p>
        </p:txBody>
      </p:sp>
      <p:pic>
        <p:nvPicPr>
          <p:cNvPr id="6" name="Picture 5" descr="Chart, line chart&#10;&#10;Description automatically generated">
            <a:extLst>
              <a:ext uri="{FF2B5EF4-FFF2-40B4-BE49-F238E27FC236}">
                <a16:creationId xmlns:a16="http://schemas.microsoft.com/office/drawing/2014/main" id="{5F9050EE-A892-3D46-955F-A9DB4BFC6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28800"/>
            <a:ext cx="5715000" cy="2882900"/>
          </a:xfrm>
          <a:prstGeom prst="rect">
            <a:avLst/>
          </a:prstGeom>
        </p:spPr>
      </p:pic>
      <p:pic>
        <p:nvPicPr>
          <p:cNvPr id="8" name="Picture 7" descr="Chart, line chart&#10;&#10;Description automatically generated">
            <a:extLst>
              <a:ext uri="{FF2B5EF4-FFF2-40B4-BE49-F238E27FC236}">
                <a16:creationId xmlns:a16="http://schemas.microsoft.com/office/drawing/2014/main" id="{98A54755-3247-614E-930F-8D36F41DB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100" y="1340768"/>
            <a:ext cx="5753100" cy="3111500"/>
          </a:xfrm>
          <a:prstGeom prst="rect">
            <a:avLst/>
          </a:prstGeom>
        </p:spPr>
      </p:pic>
      <p:sp>
        <p:nvSpPr>
          <p:cNvPr id="10" name="Rectangle 9">
            <a:extLst>
              <a:ext uri="{FF2B5EF4-FFF2-40B4-BE49-F238E27FC236}">
                <a16:creationId xmlns:a16="http://schemas.microsoft.com/office/drawing/2014/main" id="{CA091491-25D9-8446-BC3E-2D438BC83383}"/>
              </a:ext>
            </a:extLst>
          </p:cNvPr>
          <p:cNvSpPr/>
          <p:nvPr/>
        </p:nvSpPr>
        <p:spPr bwMode="auto">
          <a:xfrm>
            <a:off x="7608168" y="1268760"/>
            <a:ext cx="3600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65821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p:txBody>
          <a:bodyPr/>
          <a:lstStyle/>
          <a:p>
            <a:r>
              <a:rPr lang="en-US" dirty="0"/>
              <a:t>SUNLIGHT Phase III Study Design</a:t>
            </a:r>
          </a:p>
        </p:txBody>
      </p:sp>
      <p:sp>
        <p:nvSpPr>
          <p:cNvPr id="4" name="TextBox 3">
            <a:extLst>
              <a:ext uri="{FF2B5EF4-FFF2-40B4-BE49-F238E27FC236}">
                <a16:creationId xmlns:a16="http://schemas.microsoft.com/office/drawing/2014/main" id="{853F31FD-C25E-629A-051E-F83AB6ABCBBA}"/>
              </a:ext>
            </a:extLst>
          </p:cNvPr>
          <p:cNvSpPr txBox="1"/>
          <p:nvPr/>
        </p:nvSpPr>
        <p:spPr>
          <a:xfrm>
            <a:off x="163104" y="6477098"/>
            <a:ext cx="592033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Tabernero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J et al. Gastrointestinal Cancers Symposium 2023;Abstract 4.</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AF4578B1-1D5C-A636-7C39-F8F709AA3095}"/>
              </a:ext>
            </a:extLst>
          </p:cNvPr>
          <p:cNvPicPr>
            <a:picLocks noChangeAspect="1"/>
          </p:cNvPicPr>
          <p:nvPr/>
        </p:nvPicPr>
        <p:blipFill>
          <a:blip r:embed="rId2"/>
          <a:stretch>
            <a:fillRect/>
          </a:stretch>
        </p:blipFill>
        <p:spPr>
          <a:xfrm>
            <a:off x="267726" y="1539503"/>
            <a:ext cx="11527292" cy="3970648"/>
          </a:xfrm>
          <a:prstGeom prst="rect">
            <a:avLst/>
          </a:prstGeom>
        </p:spPr>
      </p:pic>
      <p:sp>
        <p:nvSpPr>
          <p:cNvPr id="5" name="TextBox 4">
            <a:extLst>
              <a:ext uri="{FF2B5EF4-FFF2-40B4-BE49-F238E27FC236}">
                <a16:creationId xmlns:a16="http://schemas.microsoft.com/office/drawing/2014/main" id="{85EAF4D3-B896-A044-949D-1CF2727E68B4}"/>
              </a:ext>
            </a:extLst>
          </p:cNvPr>
          <p:cNvSpPr txBox="1"/>
          <p:nvPr/>
        </p:nvSpPr>
        <p:spPr>
          <a:xfrm>
            <a:off x="384330" y="5592195"/>
            <a:ext cx="247298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FTD/TPI = trifluridine/</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tipiracil</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84441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a:xfrm>
            <a:off x="761532" y="0"/>
            <a:ext cx="10668938" cy="1143000"/>
          </a:xfrm>
        </p:spPr>
        <p:txBody>
          <a:bodyPr/>
          <a:lstStyle/>
          <a:p>
            <a:r>
              <a:rPr lang="en-US" dirty="0"/>
              <a:t>SUNLIGHT: Overall Survival in Full Analysis Set (Primary Endpoint)</a:t>
            </a:r>
          </a:p>
        </p:txBody>
      </p:sp>
      <p:pic>
        <p:nvPicPr>
          <p:cNvPr id="5" name="Picture 4" descr="Graphical user interface&#10;&#10;Description automatically generated">
            <a:extLst>
              <a:ext uri="{FF2B5EF4-FFF2-40B4-BE49-F238E27FC236}">
                <a16:creationId xmlns:a16="http://schemas.microsoft.com/office/drawing/2014/main" id="{A5854C9C-F3FF-D80F-7A95-FBEC1880E355}"/>
              </a:ext>
            </a:extLst>
          </p:cNvPr>
          <p:cNvPicPr>
            <a:picLocks noChangeAspect="1"/>
          </p:cNvPicPr>
          <p:nvPr/>
        </p:nvPicPr>
        <p:blipFill>
          <a:blip r:embed="rId2"/>
          <a:stretch>
            <a:fillRect/>
          </a:stretch>
        </p:blipFill>
        <p:spPr>
          <a:xfrm>
            <a:off x="753068" y="1208148"/>
            <a:ext cx="10677401" cy="4848269"/>
          </a:xfrm>
          <a:prstGeom prst="rect">
            <a:avLst/>
          </a:prstGeom>
        </p:spPr>
      </p:pic>
      <p:sp>
        <p:nvSpPr>
          <p:cNvPr id="6" name="TextBox 5">
            <a:extLst>
              <a:ext uri="{FF2B5EF4-FFF2-40B4-BE49-F238E27FC236}">
                <a16:creationId xmlns:a16="http://schemas.microsoft.com/office/drawing/2014/main" id="{662FFE63-79F6-D747-A187-0663B89EA4AB}"/>
              </a:ext>
            </a:extLst>
          </p:cNvPr>
          <p:cNvSpPr txBox="1"/>
          <p:nvPr/>
        </p:nvSpPr>
        <p:spPr>
          <a:xfrm>
            <a:off x="163104" y="6477098"/>
            <a:ext cx="57215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Tabernero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J et al. Gastrointestinal Cancers Symposium 2023;Abstract 4.</a:t>
            </a:r>
          </a:p>
        </p:txBody>
      </p:sp>
    </p:spTree>
    <p:extLst>
      <p:ext uri="{BB962C8B-B14F-4D97-AF65-F5344CB8AC3E}">
        <p14:creationId xmlns:p14="http://schemas.microsoft.com/office/powerpoint/2010/main" val="359281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484784"/>
          </a:xfrm>
        </p:spPr>
        <p:txBody>
          <a:bodyPr/>
          <a:lstStyle/>
          <a:p>
            <a:r>
              <a:rPr lang="en-US" sz="3200" dirty="0"/>
              <a:t>Dr Lieu </a:t>
            </a:r>
            <a:r>
              <a:rPr lang="en-US" sz="3200" dirty="0">
                <a:solidFill>
                  <a:srgbClr val="0432FF"/>
                </a:solidFill>
              </a:rPr>
              <a:t>— Disclosures</a:t>
            </a:r>
          </a:p>
        </p:txBody>
      </p:sp>
      <p:graphicFrame>
        <p:nvGraphicFramePr>
          <p:cNvPr id="5" name="Content Placeholder 3">
            <a:extLst>
              <a:ext uri="{FF2B5EF4-FFF2-40B4-BE49-F238E27FC236}">
                <a16:creationId xmlns:a16="http://schemas.microsoft.com/office/drawing/2014/main" id="{5747E089-B139-6C3A-F1B9-8269D6F531BA}"/>
              </a:ext>
            </a:extLst>
          </p:cNvPr>
          <p:cNvGraphicFramePr>
            <a:graphicFrameLocks/>
          </p:cNvGraphicFramePr>
          <p:nvPr>
            <p:extLst>
              <p:ext uri="{D42A27DB-BD31-4B8C-83A1-F6EECF244321}">
                <p14:modId xmlns:p14="http://schemas.microsoft.com/office/powerpoint/2010/main" val="3592639892"/>
              </p:ext>
            </p:extLst>
          </p:nvPr>
        </p:nvGraphicFramePr>
        <p:xfrm>
          <a:off x="1631504" y="2204864"/>
          <a:ext cx="8536820" cy="1080120"/>
        </p:xfrm>
        <a:graphic>
          <a:graphicData uri="http://schemas.openxmlformats.org/drawingml/2006/table">
            <a:tbl>
              <a:tblPr firstRow="1" bandRow="1">
                <a:tableStyleId>{F2DE63D5-997A-4646-A377-4702673A728D}</a:tableStyleId>
              </a:tblPr>
              <a:tblGrid>
                <a:gridCol w="2952328">
                  <a:extLst>
                    <a:ext uri="{9D8B030D-6E8A-4147-A177-3AD203B41FA5}">
                      <a16:colId xmlns:a16="http://schemas.microsoft.com/office/drawing/2014/main" val="20000"/>
                    </a:ext>
                  </a:extLst>
                </a:gridCol>
                <a:gridCol w="5584492">
                  <a:extLst>
                    <a:ext uri="{9D8B030D-6E8A-4147-A177-3AD203B41FA5}">
                      <a16:colId xmlns:a16="http://schemas.microsoft.com/office/drawing/2014/main" val="762323566"/>
                    </a:ext>
                  </a:extLst>
                </a:gridCol>
              </a:tblGrid>
              <a:tr h="1080120">
                <a:tc>
                  <a:txBody>
                    <a:bodyPr/>
                    <a:lstStyle/>
                    <a:p>
                      <a:pPr algn="l"/>
                      <a:r>
                        <a:rPr lang="en-US" sz="2000" b="1" dirty="0">
                          <a:solidFill>
                            <a:schemeClr val="tx1"/>
                          </a:solidFill>
                        </a:rPr>
                        <a:t>Consulting Agreement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Amgen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307041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a:xfrm>
            <a:off x="912286" y="36081"/>
            <a:ext cx="10358967" cy="1143000"/>
          </a:xfrm>
        </p:spPr>
        <p:txBody>
          <a:bodyPr/>
          <a:lstStyle/>
          <a:p>
            <a:r>
              <a:rPr lang="en-US" dirty="0"/>
              <a:t>SUNLIGHT: Progression-Free Survival in Full Analysis Set</a:t>
            </a:r>
          </a:p>
        </p:txBody>
      </p:sp>
      <p:pic>
        <p:nvPicPr>
          <p:cNvPr id="6" name="Picture 5" descr="Chart, histogram&#10;&#10;Description automatically generated">
            <a:extLst>
              <a:ext uri="{FF2B5EF4-FFF2-40B4-BE49-F238E27FC236}">
                <a16:creationId xmlns:a16="http://schemas.microsoft.com/office/drawing/2014/main" id="{E45AE842-3CAB-449F-8764-72DD69B84CE3}"/>
              </a:ext>
            </a:extLst>
          </p:cNvPr>
          <p:cNvPicPr>
            <a:picLocks noChangeAspect="1"/>
          </p:cNvPicPr>
          <p:nvPr/>
        </p:nvPicPr>
        <p:blipFill>
          <a:blip r:embed="rId2"/>
          <a:stretch>
            <a:fillRect/>
          </a:stretch>
        </p:blipFill>
        <p:spPr>
          <a:xfrm>
            <a:off x="729233" y="1177225"/>
            <a:ext cx="10725071" cy="4842238"/>
          </a:xfrm>
          <a:prstGeom prst="rect">
            <a:avLst/>
          </a:prstGeom>
        </p:spPr>
      </p:pic>
      <p:sp>
        <p:nvSpPr>
          <p:cNvPr id="5" name="TextBox 4">
            <a:extLst>
              <a:ext uri="{FF2B5EF4-FFF2-40B4-BE49-F238E27FC236}">
                <a16:creationId xmlns:a16="http://schemas.microsoft.com/office/drawing/2014/main" id="{8E2825C1-F250-6D43-8FB9-99D7A3CB614A}"/>
              </a:ext>
            </a:extLst>
          </p:cNvPr>
          <p:cNvSpPr txBox="1"/>
          <p:nvPr/>
        </p:nvSpPr>
        <p:spPr>
          <a:xfrm>
            <a:off x="163104" y="6477098"/>
            <a:ext cx="57215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Tabernero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J et al. Gastrointestinal Cancers Symposium 2023;Abstract 4.</a:t>
            </a:r>
          </a:p>
        </p:txBody>
      </p:sp>
    </p:spTree>
    <p:extLst>
      <p:ext uri="{BB962C8B-B14F-4D97-AF65-F5344CB8AC3E}">
        <p14:creationId xmlns:p14="http://schemas.microsoft.com/office/powerpoint/2010/main" val="3008378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a:xfrm>
            <a:off x="803862" y="29895"/>
            <a:ext cx="10800338" cy="1143000"/>
          </a:xfrm>
        </p:spPr>
        <p:txBody>
          <a:bodyPr/>
          <a:lstStyle/>
          <a:p>
            <a:pPr algn="l"/>
            <a:r>
              <a:rPr lang="en-US" dirty="0"/>
              <a:t>SUNLIGHT: ORR and DCR for Patients Evaluable for Tumor Response</a:t>
            </a:r>
          </a:p>
        </p:txBody>
      </p:sp>
      <p:pic>
        <p:nvPicPr>
          <p:cNvPr id="5" name="Picture 4" descr="Diagram&#10;&#10;Description automatically generated with low confidence">
            <a:extLst>
              <a:ext uri="{FF2B5EF4-FFF2-40B4-BE49-F238E27FC236}">
                <a16:creationId xmlns:a16="http://schemas.microsoft.com/office/drawing/2014/main" id="{C6B6DEA3-CE7B-B0CE-4B8B-822D9915EBE6}"/>
              </a:ext>
            </a:extLst>
          </p:cNvPr>
          <p:cNvPicPr>
            <a:picLocks noChangeAspect="1"/>
          </p:cNvPicPr>
          <p:nvPr/>
        </p:nvPicPr>
        <p:blipFill>
          <a:blip r:embed="rId2"/>
          <a:stretch>
            <a:fillRect/>
          </a:stretch>
        </p:blipFill>
        <p:spPr>
          <a:xfrm>
            <a:off x="1831408" y="980728"/>
            <a:ext cx="8703294" cy="5034005"/>
          </a:xfrm>
          <a:prstGeom prst="rect">
            <a:avLst/>
          </a:prstGeom>
        </p:spPr>
      </p:pic>
      <p:sp>
        <p:nvSpPr>
          <p:cNvPr id="6" name="TextBox 5">
            <a:extLst>
              <a:ext uri="{FF2B5EF4-FFF2-40B4-BE49-F238E27FC236}">
                <a16:creationId xmlns:a16="http://schemas.microsoft.com/office/drawing/2014/main" id="{8CBDA19C-8D28-364A-B776-9ADEFCB50D3E}"/>
              </a:ext>
            </a:extLst>
          </p:cNvPr>
          <p:cNvSpPr txBox="1"/>
          <p:nvPr/>
        </p:nvSpPr>
        <p:spPr>
          <a:xfrm>
            <a:off x="163104" y="6477098"/>
            <a:ext cx="57215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Tabernero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J et al. Gastrointestinal Cancers Symposium 2023;Abstract 4.</a:t>
            </a:r>
          </a:p>
        </p:txBody>
      </p:sp>
      <p:sp>
        <p:nvSpPr>
          <p:cNvPr id="7" name="TextBox 6">
            <a:extLst>
              <a:ext uri="{FF2B5EF4-FFF2-40B4-BE49-F238E27FC236}">
                <a16:creationId xmlns:a16="http://schemas.microsoft.com/office/drawing/2014/main" id="{8B1CF0EC-EDDA-6247-B223-42C4C5E5CA3C}"/>
              </a:ext>
            </a:extLst>
          </p:cNvPr>
          <p:cNvSpPr txBox="1"/>
          <p:nvPr/>
        </p:nvSpPr>
        <p:spPr>
          <a:xfrm>
            <a:off x="1847528" y="6049395"/>
            <a:ext cx="44718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ORR = overall response rate; DCR = disease control rate</a:t>
            </a:r>
          </a:p>
        </p:txBody>
      </p:sp>
    </p:spTree>
    <p:extLst>
      <p:ext uri="{BB962C8B-B14F-4D97-AF65-F5344CB8AC3E}">
        <p14:creationId xmlns:p14="http://schemas.microsoft.com/office/powerpoint/2010/main" val="1495630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7B5385-353F-7442-AA90-1D4C7D12EB08}"/>
              </a:ext>
            </a:extLst>
          </p:cNvPr>
          <p:cNvSpPr>
            <a:spLocks noGrp="1"/>
          </p:cNvSpPr>
          <p:nvPr>
            <p:ph type="title"/>
          </p:nvPr>
        </p:nvSpPr>
        <p:spPr>
          <a:xfrm>
            <a:off x="912285" y="416196"/>
            <a:ext cx="10358967" cy="1143000"/>
          </a:xfrm>
        </p:spPr>
        <p:txBody>
          <a:bodyPr/>
          <a:lstStyle/>
          <a:p>
            <a:pPr algn="l"/>
            <a:r>
              <a:rPr lang="en-US" dirty="0" err="1"/>
              <a:t>Fruquintinib</a:t>
            </a:r>
            <a:r>
              <a:rPr lang="en-US" dirty="0"/>
              <a:t> Global Phase III FRESCO-2 Study Has Met Its Primary Endpoint in Metastatic Colorectal Cancer</a:t>
            </a:r>
            <a:br>
              <a:rPr lang="en-US" dirty="0"/>
            </a:br>
            <a:r>
              <a:rPr lang="en-US" sz="2200" dirty="0"/>
              <a:t>Press Release: August 8, 2022</a:t>
            </a:r>
          </a:p>
        </p:txBody>
      </p:sp>
      <p:sp>
        <p:nvSpPr>
          <p:cNvPr id="5" name="Content Placeholder 4">
            <a:extLst>
              <a:ext uri="{FF2B5EF4-FFF2-40B4-BE49-F238E27FC236}">
                <a16:creationId xmlns:a16="http://schemas.microsoft.com/office/drawing/2014/main" id="{6DE76B68-4973-F04D-BC11-93E4575BE2A7}"/>
              </a:ext>
            </a:extLst>
          </p:cNvPr>
          <p:cNvSpPr>
            <a:spLocks noGrp="1"/>
          </p:cNvSpPr>
          <p:nvPr>
            <p:ph idx="1"/>
          </p:nvPr>
        </p:nvSpPr>
        <p:spPr>
          <a:xfrm>
            <a:off x="912285" y="1845795"/>
            <a:ext cx="10358967" cy="4320480"/>
          </a:xfrm>
        </p:spPr>
        <p:txBody>
          <a:bodyPr/>
          <a:lstStyle/>
          <a:p>
            <a:pPr marL="98425" indent="0">
              <a:buNone/>
            </a:pPr>
            <a:r>
              <a:rPr lang="en-US" sz="2200" b="0" dirty="0"/>
              <a:t>“[Manufacturer] today announces that the pivotal global Phase 3 FRESCO-2 trial evaluating the investigational use of </a:t>
            </a:r>
            <a:r>
              <a:rPr lang="en-US" sz="2200" b="0" dirty="0" err="1"/>
              <a:t>fruquintinib</a:t>
            </a:r>
            <a:r>
              <a:rPr lang="en-US" sz="2200" b="0" dirty="0"/>
              <a:t> met its primary endpoint of overall survival (“OS”) in patients with advanced, refractory metastatic colorectal cancer (“CRC”).</a:t>
            </a:r>
          </a:p>
          <a:p>
            <a:pPr marL="98425" indent="0">
              <a:buNone/>
            </a:pPr>
            <a:r>
              <a:rPr lang="en-US" sz="2200" b="0" dirty="0"/>
              <a:t>The FRESCO-2 study was a multi-regional clinical trial conducted in the U.S., Europe, Japan and Australia that investigated </a:t>
            </a:r>
            <a:r>
              <a:rPr lang="en-US" sz="2200" b="0" dirty="0" err="1"/>
              <a:t>fruquintinib</a:t>
            </a:r>
            <a:r>
              <a:rPr lang="en-US" sz="2200" b="0" dirty="0"/>
              <a:t> plus best supportive care (“BSC”) vs placebo plus BSC in patients with metastatic CRC who had progressed on standard chemotherapy and relevant biologic agents and who had progressed on, or were intolerant to, TAS-102 and/or regorafenib. In addition to OS, a statistically-significant improvement in progression-free survival (“PFS”), a key secondary endpoint, was observed. The safety profile of </a:t>
            </a:r>
            <a:r>
              <a:rPr lang="en-US" sz="2200" b="0" dirty="0" err="1"/>
              <a:t>fruquintinib</a:t>
            </a:r>
            <a:r>
              <a:rPr lang="en-US" sz="2200" b="0" dirty="0"/>
              <a:t> in FRESCO-2 was consistent with previously reported studies.”</a:t>
            </a:r>
          </a:p>
        </p:txBody>
      </p:sp>
      <p:sp>
        <p:nvSpPr>
          <p:cNvPr id="7" name="TextBox 6">
            <a:extLst>
              <a:ext uri="{FF2B5EF4-FFF2-40B4-BE49-F238E27FC236}">
                <a16:creationId xmlns:a16="http://schemas.microsoft.com/office/drawing/2014/main" id="{5519529D-E911-384C-A651-185DF39C1365}"/>
              </a:ext>
            </a:extLst>
          </p:cNvPr>
          <p:cNvSpPr txBox="1"/>
          <p:nvPr/>
        </p:nvSpPr>
        <p:spPr>
          <a:xfrm>
            <a:off x="0" y="6477098"/>
            <a:ext cx="11173711"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www.hutch-med.com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/fresco-2-met-primary-endpoint/</a:t>
            </a:r>
          </a:p>
        </p:txBody>
      </p:sp>
    </p:spTree>
    <p:extLst>
      <p:ext uri="{BB962C8B-B14F-4D97-AF65-F5344CB8AC3E}">
        <p14:creationId xmlns:p14="http://schemas.microsoft.com/office/powerpoint/2010/main" val="4146117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33467" y="3068960"/>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268760"/>
            <a:ext cx="10647109"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bg1"/>
                </a:solidFill>
              </a:rPr>
              <a:t>MODULE 3: HER2-Positive Disease</a:t>
            </a:r>
          </a:p>
          <a:p>
            <a:pPr marL="342900" marR="0" lvl="0" indent="-342900">
              <a:spcBef>
                <a:spcPts val="8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Chen: 54-year-old woman with RAS WT, HER2-amplified metastatic colon adenocarcinoma </a:t>
            </a:r>
          </a:p>
          <a:p>
            <a:pPr marL="342900" indent="-342900">
              <a:spcBef>
                <a:spcPts val="8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Gandhi: 66-year-old woman with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multiregimen</a:t>
            </a:r>
            <a:r>
              <a:rPr lang="en-US" sz="2000" b="0" dirty="0">
                <a:effectLst/>
                <a:latin typeface="Calibri" panose="020F0502020204030204" pitchFamily="34" charset="0"/>
                <a:ea typeface="Calibri" panose="020F0502020204030204" pitchFamily="34" charset="0"/>
                <a:cs typeface="Times New Roman" panose="02020603050405020304" pitchFamily="18" charset="0"/>
              </a:rPr>
              <a:t>-relapsed RAS WT, HER2-positive metastatic rectal cancer, now receiving trastuzumab/tucatinib</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tx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2875931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61257"/>
            <a:ext cx="10177559" cy="161072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90004"/>
            <a:ext cx="9510481"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54-year-old woman with RAS WT, HER2-amplified metastatic colon adenocarcinoma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9021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800" dirty="0">
                <a:solidFill>
                  <a:srgbClr val="062060"/>
                </a:solidFill>
              </a:rPr>
              <a:t>Dr </a:t>
            </a:r>
            <a:r>
              <a:rPr lang="en-US" sz="2800" dirty="0">
                <a:solidFill>
                  <a:srgbClr val="051F60"/>
                </a:solidFill>
              </a:rPr>
              <a:t>Gigi Chen (Pleasant Hill, California)</a:t>
            </a:r>
          </a:p>
        </p:txBody>
      </p:sp>
      <p:pic>
        <p:nvPicPr>
          <p:cNvPr id="4" name="Picture 3" descr="A person wearing headphones&#10;&#10;Description automatically generated with medium confidence">
            <a:extLst>
              <a:ext uri="{FF2B5EF4-FFF2-40B4-BE49-F238E27FC236}">
                <a16:creationId xmlns:a16="http://schemas.microsoft.com/office/drawing/2014/main" id="{2738533E-2484-3A02-90B0-AFAC14BDC2AF}"/>
              </a:ext>
            </a:extLst>
          </p:cNvPr>
          <p:cNvPicPr>
            <a:picLocks noChangeAspect="1"/>
          </p:cNvPicPr>
          <p:nvPr/>
        </p:nvPicPr>
        <p:blipFill>
          <a:blip r:embed="rId2"/>
          <a:stretch>
            <a:fillRect/>
          </a:stretch>
        </p:blipFill>
        <p:spPr>
          <a:xfrm>
            <a:off x="2998700" y="2276551"/>
            <a:ext cx="6194599" cy="34844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68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01204"/>
            <a:ext cx="10177559" cy="180713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476672"/>
            <a:ext cx="9654496" cy="130988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66-year-old woman with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mutiregimen</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-relapsed RAS WT, HER2-positive metastatic rectal cancer, now receiving trastuzumab/tucatinib</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93607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b="1" dirty="0">
                <a:solidFill>
                  <a:srgbClr val="051F60"/>
                </a:solidFill>
              </a:rPr>
              <a:t>Sunil Gandhi (</a:t>
            </a:r>
            <a:r>
              <a:rPr lang="en-US" sz="2800" dirty="0">
                <a:solidFill>
                  <a:srgbClr val="051F60"/>
                </a:solidFill>
              </a:rPr>
              <a:t>Lecanto, Florida)</a:t>
            </a:r>
          </a:p>
        </p:txBody>
      </p:sp>
      <p:pic>
        <p:nvPicPr>
          <p:cNvPr id="3" name="Picture 2" descr="A person wearing headphones&#10;&#10;Description automatically generated with medium confidence">
            <a:extLst>
              <a:ext uri="{FF2B5EF4-FFF2-40B4-BE49-F238E27FC236}">
                <a16:creationId xmlns:a16="http://schemas.microsoft.com/office/drawing/2014/main" id="{20DA544E-65AB-07D3-761B-67CE0AEEFC68}"/>
              </a:ext>
            </a:extLst>
          </p:cNvPr>
          <p:cNvPicPr>
            <a:picLocks noChangeAspect="1"/>
          </p:cNvPicPr>
          <p:nvPr/>
        </p:nvPicPr>
        <p:blipFill>
          <a:blip r:embed="rId2"/>
          <a:stretch>
            <a:fillRect/>
          </a:stretch>
        </p:blipFill>
        <p:spPr>
          <a:xfrm>
            <a:off x="2932175" y="2388033"/>
            <a:ext cx="6327650" cy="35593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9816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13AE-6FDE-6E41-8C91-66CFE2F0A7D1}"/>
              </a:ext>
            </a:extLst>
          </p:cNvPr>
          <p:cNvSpPr>
            <a:spLocks noGrp="1"/>
          </p:cNvSpPr>
          <p:nvPr>
            <p:ph type="title"/>
          </p:nvPr>
        </p:nvSpPr>
        <p:spPr/>
        <p:txBody>
          <a:bodyPr/>
          <a:lstStyle/>
          <a:p>
            <a:pPr>
              <a:spcBef>
                <a:spcPts val="0"/>
              </a:spcBef>
              <a:spcAft>
                <a:spcPts val="0"/>
              </a:spcAft>
            </a:pPr>
            <a:r>
              <a:rPr lang="en-US" dirty="0"/>
              <a:t>Regulatory and reimbursement issues aside, for a patient with HER2-overexpressing or amplified mCRC, in which line of therapy would you generally administer anti-HER2 therapy?	 </a:t>
            </a:r>
          </a:p>
        </p:txBody>
      </p:sp>
      <p:sp>
        <p:nvSpPr>
          <p:cNvPr id="4" name="Content Placeholder 3">
            <a:extLst>
              <a:ext uri="{FF2B5EF4-FFF2-40B4-BE49-F238E27FC236}">
                <a16:creationId xmlns:a16="http://schemas.microsoft.com/office/drawing/2014/main" id="{C79B810E-30EC-9242-8AE5-64C697C24C49}"/>
              </a:ext>
            </a:extLst>
          </p:cNvPr>
          <p:cNvSpPr>
            <a:spLocks noGrp="1"/>
          </p:cNvSpPr>
          <p:nvPr>
            <p:ph idx="36"/>
          </p:nvPr>
        </p:nvSpPr>
        <p:spPr/>
        <p:txBody>
          <a:bodyPr/>
          <a:lstStyle/>
          <a:p>
            <a:r>
              <a:rPr lang="en-US" dirty="0"/>
              <a:t>Second line</a:t>
            </a:r>
          </a:p>
        </p:txBody>
      </p:sp>
      <p:sp>
        <p:nvSpPr>
          <p:cNvPr id="5" name="Content Placeholder 4">
            <a:extLst>
              <a:ext uri="{FF2B5EF4-FFF2-40B4-BE49-F238E27FC236}">
                <a16:creationId xmlns:a16="http://schemas.microsoft.com/office/drawing/2014/main" id="{D2B78136-27E2-1F4B-8F41-634B55FC7218}"/>
              </a:ext>
            </a:extLst>
          </p:cNvPr>
          <p:cNvSpPr>
            <a:spLocks noGrp="1"/>
          </p:cNvSpPr>
          <p:nvPr>
            <p:ph idx="41"/>
          </p:nvPr>
        </p:nvSpPr>
        <p:spPr/>
        <p:txBody>
          <a:bodyPr/>
          <a:lstStyle/>
          <a:p>
            <a:r>
              <a:rPr lang="en-US" dirty="0"/>
              <a:t>Second line</a:t>
            </a:r>
          </a:p>
        </p:txBody>
      </p:sp>
      <p:sp>
        <p:nvSpPr>
          <p:cNvPr id="6" name="Content Placeholder 5">
            <a:extLst>
              <a:ext uri="{FF2B5EF4-FFF2-40B4-BE49-F238E27FC236}">
                <a16:creationId xmlns:a16="http://schemas.microsoft.com/office/drawing/2014/main" id="{03F69FF9-2189-C24E-86F1-7649A93A5F93}"/>
              </a:ext>
            </a:extLst>
          </p:cNvPr>
          <p:cNvSpPr>
            <a:spLocks noGrp="1"/>
          </p:cNvSpPr>
          <p:nvPr>
            <p:ph idx="44"/>
          </p:nvPr>
        </p:nvSpPr>
        <p:spPr/>
        <p:txBody>
          <a:bodyPr/>
          <a:lstStyle/>
          <a:p>
            <a:r>
              <a:rPr lang="en-US" dirty="0"/>
              <a:t>Third line or beyond</a:t>
            </a:r>
          </a:p>
        </p:txBody>
      </p:sp>
      <p:sp>
        <p:nvSpPr>
          <p:cNvPr id="7" name="Content Placeholder 6">
            <a:extLst>
              <a:ext uri="{FF2B5EF4-FFF2-40B4-BE49-F238E27FC236}">
                <a16:creationId xmlns:a16="http://schemas.microsoft.com/office/drawing/2014/main" id="{67D21EEE-A2F2-1447-AC98-B44EFC58D1B1}"/>
              </a:ext>
            </a:extLst>
          </p:cNvPr>
          <p:cNvSpPr>
            <a:spLocks noGrp="1"/>
          </p:cNvSpPr>
          <p:nvPr>
            <p:ph idx="45"/>
          </p:nvPr>
        </p:nvSpPr>
        <p:spPr/>
        <p:txBody>
          <a:bodyPr/>
          <a:lstStyle/>
          <a:p>
            <a:r>
              <a:rPr lang="en-US" dirty="0"/>
              <a:t>Second line</a:t>
            </a:r>
          </a:p>
        </p:txBody>
      </p:sp>
      <p:sp>
        <p:nvSpPr>
          <p:cNvPr id="8" name="Content Placeholder 7">
            <a:extLst>
              <a:ext uri="{FF2B5EF4-FFF2-40B4-BE49-F238E27FC236}">
                <a16:creationId xmlns:a16="http://schemas.microsoft.com/office/drawing/2014/main" id="{B5F363A0-596C-C74C-89AD-A96036F26302}"/>
              </a:ext>
            </a:extLst>
          </p:cNvPr>
          <p:cNvSpPr>
            <a:spLocks noGrp="1"/>
          </p:cNvSpPr>
          <p:nvPr>
            <p:ph idx="46"/>
          </p:nvPr>
        </p:nvSpPr>
        <p:spPr/>
        <p:txBody>
          <a:bodyPr/>
          <a:lstStyle/>
          <a:p>
            <a:r>
              <a:rPr lang="en-US" dirty="0"/>
              <a:t>Second line</a:t>
            </a:r>
          </a:p>
        </p:txBody>
      </p:sp>
    </p:spTree>
    <p:extLst>
      <p:ext uri="{BB962C8B-B14F-4D97-AF65-F5344CB8AC3E}">
        <p14:creationId xmlns:p14="http://schemas.microsoft.com/office/powerpoint/2010/main" val="1657653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27A9B-B3B0-7881-F370-8588BF2AF657}"/>
              </a:ext>
            </a:extLst>
          </p:cNvPr>
          <p:cNvSpPr>
            <a:spLocks noGrp="1"/>
          </p:cNvSpPr>
          <p:nvPr>
            <p:ph idx="46"/>
          </p:nvPr>
        </p:nvSpPr>
        <p:spPr/>
        <p:txBody>
          <a:bodyPr/>
          <a:lstStyle/>
          <a:p>
            <a:r>
              <a:rPr lang="en-US" dirty="0"/>
              <a:t>Trastuzumab/</a:t>
            </a:r>
            <a:r>
              <a:rPr lang="en-US" dirty="0" err="1"/>
              <a:t>pertuzumab</a:t>
            </a:r>
            <a:endParaRPr lang="en-US" dirty="0"/>
          </a:p>
        </p:txBody>
      </p:sp>
      <p:sp>
        <p:nvSpPr>
          <p:cNvPr id="3" name="Content Placeholder 2">
            <a:extLst>
              <a:ext uri="{FF2B5EF4-FFF2-40B4-BE49-F238E27FC236}">
                <a16:creationId xmlns:a16="http://schemas.microsoft.com/office/drawing/2014/main" id="{9EED97B5-A8F3-83EF-E153-C3B9A641D6EE}"/>
              </a:ext>
            </a:extLst>
          </p:cNvPr>
          <p:cNvSpPr>
            <a:spLocks noGrp="1"/>
          </p:cNvSpPr>
          <p:nvPr>
            <p:ph idx="47"/>
          </p:nvPr>
        </p:nvSpPr>
        <p:spPr/>
        <p:txBody>
          <a:bodyPr/>
          <a:lstStyle/>
          <a:p>
            <a:r>
              <a:rPr lang="en-US" dirty="0"/>
              <a:t>Tucatinib + trastuzumab</a:t>
            </a:r>
          </a:p>
        </p:txBody>
      </p:sp>
      <p:sp>
        <p:nvSpPr>
          <p:cNvPr id="4" name="Content Placeholder 3">
            <a:extLst>
              <a:ext uri="{FF2B5EF4-FFF2-40B4-BE49-F238E27FC236}">
                <a16:creationId xmlns:a16="http://schemas.microsoft.com/office/drawing/2014/main" id="{6974AAD4-3F57-3245-3CC8-65959713651C}"/>
              </a:ext>
            </a:extLst>
          </p:cNvPr>
          <p:cNvSpPr>
            <a:spLocks noGrp="1"/>
          </p:cNvSpPr>
          <p:nvPr>
            <p:ph idx="48"/>
          </p:nvPr>
        </p:nvSpPr>
        <p:spPr/>
        <p:txBody>
          <a:bodyPr/>
          <a:lstStyle/>
          <a:p>
            <a:r>
              <a:rPr lang="en-US" dirty="0"/>
              <a:t>Tucatinib + trastuzumab</a:t>
            </a:r>
          </a:p>
        </p:txBody>
      </p:sp>
      <p:sp>
        <p:nvSpPr>
          <p:cNvPr id="5" name="Content Placeholder 4">
            <a:extLst>
              <a:ext uri="{FF2B5EF4-FFF2-40B4-BE49-F238E27FC236}">
                <a16:creationId xmlns:a16="http://schemas.microsoft.com/office/drawing/2014/main" id="{A3141585-CAC8-DE13-1391-04B95AD50CC8}"/>
              </a:ext>
            </a:extLst>
          </p:cNvPr>
          <p:cNvSpPr>
            <a:spLocks noGrp="1"/>
          </p:cNvSpPr>
          <p:nvPr>
            <p:ph idx="49"/>
          </p:nvPr>
        </p:nvSpPr>
        <p:spPr/>
        <p:txBody>
          <a:bodyPr/>
          <a:lstStyle/>
          <a:p>
            <a:r>
              <a:rPr lang="en-US" dirty="0"/>
              <a:t>Tucatinib + trastuzumab</a:t>
            </a:r>
          </a:p>
        </p:txBody>
      </p:sp>
      <p:sp>
        <p:nvSpPr>
          <p:cNvPr id="7" name="Content Placeholder 6">
            <a:extLst>
              <a:ext uri="{FF2B5EF4-FFF2-40B4-BE49-F238E27FC236}">
                <a16:creationId xmlns:a16="http://schemas.microsoft.com/office/drawing/2014/main" id="{E2E0E64E-A198-A5C1-CCB8-D631782B5491}"/>
              </a:ext>
            </a:extLst>
          </p:cNvPr>
          <p:cNvSpPr>
            <a:spLocks noGrp="1"/>
          </p:cNvSpPr>
          <p:nvPr>
            <p:ph idx="58"/>
          </p:nvPr>
        </p:nvSpPr>
        <p:spPr/>
        <p:txBody>
          <a:bodyPr/>
          <a:lstStyle/>
          <a:p>
            <a:r>
              <a:rPr lang="en-US" dirty="0"/>
              <a:t>Initial targeted therapy</a:t>
            </a:r>
          </a:p>
        </p:txBody>
      </p:sp>
      <p:sp>
        <p:nvSpPr>
          <p:cNvPr id="8" name="Content Placeholder 7">
            <a:extLst>
              <a:ext uri="{FF2B5EF4-FFF2-40B4-BE49-F238E27FC236}">
                <a16:creationId xmlns:a16="http://schemas.microsoft.com/office/drawing/2014/main" id="{C291E006-B09B-CDD8-4FB4-367F732A0A6C}"/>
              </a:ext>
            </a:extLst>
          </p:cNvPr>
          <p:cNvSpPr>
            <a:spLocks noGrp="1"/>
          </p:cNvSpPr>
          <p:nvPr>
            <p:ph idx="59"/>
          </p:nvPr>
        </p:nvSpPr>
        <p:spPr/>
        <p:txBody>
          <a:bodyPr/>
          <a:lstStyle/>
          <a:p>
            <a:r>
              <a:rPr lang="en-US" dirty="0"/>
              <a:t>Tucatinib + trastuzumab</a:t>
            </a:r>
          </a:p>
        </p:txBody>
      </p:sp>
      <p:sp>
        <p:nvSpPr>
          <p:cNvPr id="9" name="Content Placeholder 8">
            <a:extLst>
              <a:ext uri="{FF2B5EF4-FFF2-40B4-BE49-F238E27FC236}">
                <a16:creationId xmlns:a16="http://schemas.microsoft.com/office/drawing/2014/main" id="{90CA8CDA-60A7-DD18-7781-B9B017906915}"/>
              </a:ext>
            </a:extLst>
          </p:cNvPr>
          <p:cNvSpPr>
            <a:spLocks noGrp="1"/>
          </p:cNvSpPr>
          <p:nvPr>
            <p:ph idx="60"/>
          </p:nvPr>
        </p:nvSpPr>
        <p:spPr/>
        <p:txBody>
          <a:bodyPr/>
          <a:lstStyle/>
          <a:p>
            <a:r>
              <a:rPr lang="en-US" dirty="0"/>
              <a:t>Trastuzumab </a:t>
            </a:r>
            <a:r>
              <a:rPr lang="en-US" dirty="0" err="1"/>
              <a:t>deruxtecan</a:t>
            </a:r>
            <a:endParaRPr lang="en-US" dirty="0"/>
          </a:p>
        </p:txBody>
      </p:sp>
      <p:sp>
        <p:nvSpPr>
          <p:cNvPr id="10" name="Content Placeholder 9">
            <a:extLst>
              <a:ext uri="{FF2B5EF4-FFF2-40B4-BE49-F238E27FC236}">
                <a16:creationId xmlns:a16="http://schemas.microsoft.com/office/drawing/2014/main" id="{77519089-A13E-0E77-2100-EBD15641BCEA}"/>
              </a:ext>
            </a:extLst>
          </p:cNvPr>
          <p:cNvSpPr>
            <a:spLocks noGrp="1"/>
          </p:cNvSpPr>
          <p:nvPr>
            <p:ph idx="61"/>
          </p:nvPr>
        </p:nvSpPr>
        <p:spPr/>
        <p:txBody>
          <a:bodyPr/>
          <a:lstStyle/>
          <a:p>
            <a:r>
              <a:rPr lang="en-US" dirty="0"/>
              <a:t>Trastuzumab </a:t>
            </a:r>
            <a:r>
              <a:rPr lang="en-US" dirty="0" err="1"/>
              <a:t>deruxtecan</a:t>
            </a:r>
            <a:endParaRPr lang="en-US" dirty="0"/>
          </a:p>
        </p:txBody>
      </p:sp>
      <p:sp>
        <p:nvSpPr>
          <p:cNvPr id="11" name="Content Placeholder 10">
            <a:extLst>
              <a:ext uri="{FF2B5EF4-FFF2-40B4-BE49-F238E27FC236}">
                <a16:creationId xmlns:a16="http://schemas.microsoft.com/office/drawing/2014/main" id="{55926D0A-51C4-69C8-A371-47B15C31420B}"/>
              </a:ext>
            </a:extLst>
          </p:cNvPr>
          <p:cNvSpPr>
            <a:spLocks noGrp="1"/>
          </p:cNvSpPr>
          <p:nvPr>
            <p:ph idx="62"/>
          </p:nvPr>
        </p:nvSpPr>
        <p:spPr/>
        <p:txBody>
          <a:bodyPr/>
          <a:lstStyle/>
          <a:p>
            <a:r>
              <a:rPr lang="en-US" dirty="0"/>
              <a:t>Trastuzumab </a:t>
            </a:r>
            <a:r>
              <a:rPr lang="en-US" dirty="0" err="1"/>
              <a:t>deruxtecan</a:t>
            </a:r>
            <a:endParaRPr lang="en-US" dirty="0"/>
          </a:p>
        </p:txBody>
      </p:sp>
      <p:sp>
        <p:nvSpPr>
          <p:cNvPr id="13" name="Content Placeholder 12">
            <a:extLst>
              <a:ext uri="{FF2B5EF4-FFF2-40B4-BE49-F238E27FC236}">
                <a16:creationId xmlns:a16="http://schemas.microsoft.com/office/drawing/2014/main" id="{74B86F8A-F92D-238C-7185-0BE31795C7A0}"/>
              </a:ext>
            </a:extLst>
          </p:cNvPr>
          <p:cNvSpPr>
            <a:spLocks noGrp="1"/>
          </p:cNvSpPr>
          <p:nvPr>
            <p:ph idx="64"/>
          </p:nvPr>
        </p:nvSpPr>
        <p:spPr/>
        <p:txBody>
          <a:bodyPr/>
          <a:lstStyle/>
          <a:p>
            <a:r>
              <a:rPr lang="en-US" dirty="0"/>
              <a:t>Second line targeted therapy</a:t>
            </a:r>
          </a:p>
        </p:txBody>
      </p:sp>
      <p:sp>
        <p:nvSpPr>
          <p:cNvPr id="14" name="Content Placeholder 13">
            <a:extLst>
              <a:ext uri="{FF2B5EF4-FFF2-40B4-BE49-F238E27FC236}">
                <a16:creationId xmlns:a16="http://schemas.microsoft.com/office/drawing/2014/main" id="{9D728CEF-CF4C-0FBE-26F3-8FF590D54578}"/>
              </a:ext>
            </a:extLst>
          </p:cNvPr>
          <p:cNvSpPr>
            <a:spLocks noGrp="1"/>
          </p:cNvSpPr>
          <p:nvPr>
            <p:ph idx="71"/>
          </p:nvPr>
        </p:nvSpPr>
        <p:spPr/>
        <p:txBody>
          <a:bodyPr/>
          <a:lstStyle/>
          <a:p>
            <a:r>
              <a:rPr lang="en-US" dirty="0"/>
              <a:t>Tucatinib + trastuzumab</a:t>
            </a:r>
          </a:p>
        </p:txBody>
      </p:sp>
      <p:sp>
        <p:nvSpPr>
          <p:cNvPr id="15" name="Content Placeholder 14">
            <a:extLst>
              <a:ext uri="{FF2B5EF4-FFF2-40B4-BE49-F238E27FC236}">
                <a16:creationId xmlns:a16="http://schemas.microsoft.com/office/drawing/2014/main" id="{DE87F616-2AE8-4821-E26F-5E93FACCDC95}"/>
              </a:ext>
            </a:extLst>
          </p:cNvPr>
          <p:cNvSpPr>
            <a:spLocks noGrp="1"/>
          </p:cNvSpPr>
          <p:nvPr>
            <p:ph idx="72"/>
          </p:nvPr>
        </p:nvSpPr>
        <p:spPr/>
        <p:txBody>
          <a:bodyPr/>
          <a:lstStyle/>
          <a:p>
            <a:r>
              <a:rPr lang="en-US" dirty="0"/>
              <a:t>Trastuzumab </a:t>
            </a:r>
            <a:r>
              <a:rPr lang="en-US" dirty="0" err="1"/>
              <a:t>deruxtecan</a:t>
            </a:r>
            <a:endParaRPr lang="en-US" dirty="0"/>
          </a:p>
        </p:txBody>
      </p:sp>
      <p:sp>
        <p:nvSpPr>
          <p:cNvPr id="16" name="Title 15">
            <a:extLst>
              <a:ext uri="{FF2B5EF4-FFF2-40B4-BE49-F238E27FC236}">
                <a16:creationId xmlns:a16="http://schemas.microsoft.com/office/drawing/2014/main" id="{8E7F0F22-56BB-576F-6FE2-D8842054BD27}"/>
              </a:ext>
            </a:extLst>
          </p:cNvPr>
          <p:cNvSpPr>
            <a:spLocks noGrp="1"/>
          </p:cNvSpPr>
          <p:nvPr>
            <p:ph type="title"/>
          </p:nvPr>
        </p:nvSpPr>
        <p:spPr>
          <a:xfrm>
            <a:off x="912285" y="0"/>
            <a:ext cx="10358967" cy="1557006"/>
          </a:xfrm>
        </p:spPr>
        <p:txBody>
          <a:bodyPr/>
          <a:lstStyle/>
          <a:p>
            <a:r>
              <a:rPr lang="en-US" sz="2800" dirty="0"/>
              <a:t>Regulatory and reimbursement issues aside, what would be your most likely anti-HER2 treatment for a patient with HER2-positive mCRC in the scenarios below?</a:t>
            </a:r>
          </a:p>
        </p:txBody>
      </p:sp>
    </p:spTree>
    <p:extLst>
      <p:ext uri="{BB962C8B-B14F-4D97-AF65-F5344CB8AC3E}">
        <p14:creationId xmlns:p14="http://schemas.microsoft.com/office/powerpoint/2010/main" val="1125135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Regulatory and reimbursement issues aside, what would be your most likely anti-HER2 treatment for a patient with HER2-positive mCRC and brain metastases?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Tucatinib + trastuzumab</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Trastuzumab </a:t>
            </a:r>
            <a:r>
              <a:rPr lang="en-US" dirty="0" err="1"/>
              <a:t>deruxtecan</a:t>
            </a:r>
            <a:endParaRPr lang="en-US" dirty="0"/>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Tucatinib + trastuzumab</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Tucatinib + trastuzumab</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Tucatinib + trastuzumab</a:t>
            </a:r>
          </a:p>
        </p:txBody>
      </p:sp>
    </p:spTree>
    <p:extLst>
      <p:ext uri="{BB962C8B-B14F-4D97-AF65-F5344CB8AC3E}">
        <p14:creationId xmlns:p14="http://schemas.microsoft.com/office/powerpoint/2010/main" val="4196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a:xfrm>
            <a:off x="912285" y="0"/>
            <a:ext cx="10440299" cy="2276872"/>
          </a:xfrm>
        </p:spPr>
        <p:txBody>
          <a:bodyPr/>
          <a:lstStyle/>
          <a:p>
            <a:r>
              <a:rPr lang="en-US" dirty="0"/>
              <a:t>Regulatory and reimbursement issues aside, what would be your likely second-line treatment for a patient with pan-RAS wild-type, MSS, HER2-positive mCRC who receives FOLFOX/bevacizumab and experiences disease progression after receiving 9 months of maintenance bevacizumab?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Trastuzumab/</a:t>
            </a:r>
            <a:br>
              <a:rPr lang="en-US" dirty="0"/>
            </a:br>
            <a:r>
              <a:rPr lang="en-US" dirty="0" err="1"/>
              <a:t>pertuzumab</a:t>
            </a:r>
            <a:endParaRPr lang="en-US" dirty="0"/>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Tucatinib + trastuzumab</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FOLFIRI/CAPIRI + </a:t>
            </a:r>
            <a:r>
              <a:rPr lang="en-US" dirty="0" err="1"/>
              <a:t>bev</a:t>
            </a:r>
            <a:endParaRPr lang="en-US" dirty="0"/>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Tucatinib + trastuzumab</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Tucatinib + trastuzumab</a:t>
            </a:r>
          </a:p>
        </p:txBody>
      </p:sp>
    </p:spTree>
    <p:extLst>
      <p:ext uri="{BB962C8B-B14F-4D97-AF65-F5344CB8AC3E}">
        <p14:creationId xmlns:p14="http://schemas.microsoft.com/office/powerpoint/2010/main" val="2625870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headphones&#10;&#10;Description automatically generated with medium confidence">
            <a:extLst>
              <a:ext uri="{FF2B5EF4-FFF2-40B4-BE49-F238E27FC236}">
                <a16:creationId xmlns:a16="http://schemas.microsoft.com/office/drawing/2014/main" id="{2CD854FC-DF8E-4E6C-49BE-7D6807CC1697}"/>
              </a:ext>
            </a:extLst>
          </p:cNvPr>
          <p:cNvPicPr>
            <a:picLocks noChangeAspect="1"/>
          </p:cNvPicPr>
          <p:nvPr/>
        </p:nvPicPr>
        <p:blipFill>
          <a:blip r:embed="rId2"/>
          <a:stretch>
            <a:fillRect/>
          </a:stretch>
        </p:blipFill>
        <p:spPr>
          <a:xfrm>
            <a:off x="263351" y="216515"/>
            <a:ext cx="2560320" cy="144018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9E7C9EC9-7A93-EF8F-68BE-B913DF6254AE}"/>
              </a:ext>
            </a:extLst>
          </p:cNvPr>
          <p:cNvSpPr txBox="1"/>
          <p:nvPr/>
        </p:nvSpPr>
        <p:spPr>
          <a:xfrm>
            <a:off x="2837259" y="216515"/>
            <a:ext cx="2169953" cy="830997"/>
          </a:xfrm>
          <a:prstGeom prst="rect">
            <a:avLst/>
          </a:prstGeom>
          <a:noFill/>
        </p:spPr>
        <p:txBody>
          <a:bodyPr wrap="none" rtlCol="0">
            <a:spAutoFit/>
          </a:bodyPr>
          <a:lstStyle/>
          <a:p>
            <a:r>
              <a:rPr lang="en-US" sz="1600" b="1" dirty="0">
                <a:solidFill>
                  <a:schemeClr val="tx1"/>
                </a:solidFill>
                <a:latin typeface="Calibri" panose="020F0502020204030204" pitchFamily="34" charset="0"/>
                <a:cs typeface="Calibri" panose="020F0502020204030204" pitchFamily="34" charset="0"/>
              </a:rPr>
              <a:t>Georges </a:t>
            </a:r>
            <a:r>
              <a:rPr lang="en-US" sz="1600" b="1" dirty="0" err="1">
                <a:solidFill>
                  <a:schemeClr val="tx1"/>
                </a:solidFill>
                <a:latin typeface="Calibri" panose="020F0502020204030204" pitchFamily="34" charset="0"/>
                <a:cs typeface="Calibri" panose="020F0502020204030204" pitchFamily="34" charset="0"/>
              </a:rPr>
              <a:t>Azzi</a:t>
            </a:r>
            <a:r>
              <a:rPr lang="en-US" sz="1600" b="1"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Holy Cross Health  </a:t>
            </a:r>
          </a:p>
          <a:p>
            <a:r>
              <a:rPr lang="en-US" sz="1600" b="0" dirty="0">
                <a:solidFill>
                  <a:schemeClr val="tx1"/>
                </a:solidFill>
                <a:latin typeface="Calibri" panose="020F0502020204030204" pitchFamily="34" charset="0"/>
                <a:cs typeface="Calibri" panose="020F0502020204030204" pitchFamily="34" charset="0"/>
              </a:rPr>
              <a:t>Fort Lauderdale, Florida</a:t>
            </a:r>
          </a:p>
        </p:txBody>
      </p:sp>
      <p:sp>
        <p:nvSpPr>
          <p:cNvPr id="7" name="TextBox 6">
            <a:extLst>
              <a:ext uri="{FF2B5EF4-FFF2-40B4-BE49-F238E27FC236}">
                <a16:creationId xmlns:a16="http://schemas.microsoft.com/office/drawing/2014/main" id="{BD825511-2A32-DFC4-6501-EB323BBF2FA8}"/>
              </a:ext>
            </a:extLst>
          </p:cNvPr>
          <p:cNvSpPr txBox="1"/>
          <p:nvPr/>
        </p:nvSpPr>
        <p:spPr>
          <a:xfrm>
            <a:off x="2837259" y="1818132"/>
            <a:ext cx="2322637"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Gigi Chen, MD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John Muir Health</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Pleasant Hill, California</a:t>
            </a:r>
          </a:p>
        </p:txBody>
      </p:sp>
      <p:pic>
        <p:nvPicPr>
          <p:cNvPr id="8" name="Picture 7" descr="A person wearing headphones&#10;&#10;Description automatically generated with medium confidence">
            <a:extLst>
              <a:ext uri="{FF2B5EF4-FFF2-40B4-BE49-F238E27FC236}">
                <a16:creationId xmlns:a16="http://schemas.microsoft.com/office/drawing/2014/main" id="{894D6430-DFFD-F7BB-6034-46253F9AC460}"/>
              </a:ext>
            </a:extLst>
          </p:cNvPr>
          <p:cNvPicPr>
            <a:picLocks noChangeAspect="1"/>
          </p:cNvPicPr>
          <p:nvPr/>
        </p:nvPicPr>
        <p:blipFill>
          <a:blip r:embed="rId3"/>
          <a:stretch>
            <a:fillRect/>
          </a:stretch>
        </p:blipFill>
        <p:spPr>
          <a:xfrm>
            <a:off x="263351" y="1818132"/>
            <a:ext cx="2560320" cy="1440180"/>
          </a:xfrm>
          <a:prstGeom prst="rect">
            <a:avLst/>
          </a:prstGeom>
          <a:effectLst>
            <a:outerShdw blurRad="50800" dist="38100" dir="2700000" algn="tl" rotWithShape="0">
              <a:prstClr val="black">
                <a:alpha val="40000"/>
              </a:prstClr>
            </a:outerShdw>
          </a:effectLst>
        </p:spPr>
      </p:pic>
      <p:pic>
        <p:nvPicPr>
          <p:cNvPr id="13" name="Picture 12" descr="A person wearing headphones&#10;&#10;Description automatically generated with medium confidence">
            <a:extLst>
              <a:ext uri="{FF2B5EF4-FFF2-40B4-BE49-F238E27FC236}">
                <a16:creationId xmlns:a16="http://schemas.microsoft.com/office/drawing/2014/main" id="{74A89C0B-3E66-83EA-28DE-4D9461D07743}"/>
              </a:ext>
            </a:extLst>
          </p:cNvPr>
          <p:cNvPicPr>
            <a:picLocks noChangeAspect="1"/>
          </p:cNvPicPr>
          <p:nvPr/>
        </p:nvPicPr>
        <p:blipFill>
          <a:blip r:embed="rId4"/>
          <a:stretch>
            <a:fillRect/>
          </a:stretch>
        </p:blipFill>
        <p:spPr>
          <a:xfrm>
            <a:off x="276939" y="3500988"/>
            <a:ext cx="2560320" cy="1440180"/>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41623AD5-41EA-C18C-7585-FE6CFBD5A655}"/>
              </a:ext>
            </a:extLst>
          </p:cNvPr>
          <p:cNvSpPr txBox="1"/>
          <p:nvPr/>
        </p:nvSpPr>
        <p:spPr>
          <a:xfrm>
            <a:off x="2837259" y="3500988"/>
            <a:ext cx="2328779" cy="830997"/>
          </a:xfrm>
          <a:prstGeom prst="rect">
            <a:avLst/>
          </a:prstGeom>
          <a:noFill/>
        </p:spPr>
        <p:txBody>
          <a:bodyPr wrap="none" rtlCol="0">
            <a:spAutoFit/>
          </a:bodyPr>
          <a:lstStyle/>
          <a:p>
            <a:r>
              <a:rPr lang="en-US" sz="1600" b="1" dirty="0">
                <a:solidFill>
                  <a:schemeClr val="tx1"/>
                </a:solidFill>
                <a:latin typeface="Calibri" panose="020F0502020204030204" pitchFamily="34" charset="0"/>
                <a:cs typeface="Calibri" panose="020F0502020204030204" pitchFamily="34" charset="0"/>
              </a:rPr>
              <a:t>Sunil Gandhi, MD </a:t>
            </a:r>
          </a:p>
          <a:p>
            <a:r>
              <a:rPr lang="en-US" sz="1600" b="0" dirty="0">
                <a:solidFill>
                  <a:schemeClr val="tx1"/>
                </a:solidFill>
                <a:latin typeface="Calibri" panose="020F0502020204030204" pitchFamily="34" charset="0"/>
                <a:cs typeface="Calibri" panose="020F0502020204030204" pitchFamily="34" charset="0"/>
              </a:rPr>
              <a:t>Florida Cancer Specialists </a:t>
            </a:r>
          </a:p>
          <a:p>
            <a:r>
              <a:rPr lang="en-US" sz="1600" b="0" dirty="0">
                <a:solidFill>
                  <a:schemeClr val="tx1"/>
                </a:solidFill>
                <a:latin typeface="Calibri" panose="020F0502020204030204" pitchFamily="34" charset="0"/>
                <a:cs typeface="Calibri" panose="020F0502020204030204" pitchFamily="34" charset="0"/>
              </a:rPr>
              <a:t>Lecanto, Florida</a:t>
            </a:r>
          </a:p>
        </p:txBody>
      </p:sp>
      <p:pic>
        <p:nvPicPr>
          <p:cNvPr id="15" name="Picture 14" descr="A person wearing headphones&#10;&#10;Description automatically generated with medium confidence">
            <a:extLst>
              <a:ext uri="{FF2B5EF4-FFF2-40B4-BE49-F238E27FC236}">
                <a16:creationId xmlns:a16="http://schemas.microsoft.com/office/drawing/2014/main" id="{D8C53FEF-7844-30F2-527B-4CD130CF134F}"/>
              </a:ext>
            </a:extLst>
          </p:cNvPr>
          <p:cNvPicPr>
            <a:picLocks noChangeAspect="1"/>
          </p:cNvPicPr>
          <p:nvPr/>
        </p:nvPicPr>
        <p:blipFill>
          <a:blip r:embed="rId5"/>
          <a:stretch>
            <a:fillRect/>
          </a:stretch>
        </p:blipFill>
        <p:spPr>
          <a:xfrm>
            <a:off x="263351" y="5170227"/>
            <a:ext cx="2560320" cy="144018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A3C184BA-6945-E48A-4023-6A71F55C2326}"/>
              </a:ext>
            </a:extLst>
          </p:cNvPr>
          <p:cNvSpPr txBox="1"/>
          <p:nvPr/>
        </p:nvSpPr>
        <p:spPr>
          <a:xfrm>
            <a:off x="2823671" y="5170227"/>
            <a:ext cx="3049083" cy="1077218"/>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Victoria </a:t>
            </a:r>
            <a:r>
              <a:rPr lang="en-US" sz="1600" b="1" dirty="0" err="1">
                <a:solidFill>
                  <a:schemeClr val="tx1"/>
                </a:solidFill>
                <a:latin typeface="Calibri" panose="020F0502020204030204" pitchFamily="34" charset="0"/>
                <a:cs typeface="Calibri" panose="020F0502020204030204" pitchFamily="34" charset="0"/>
              </a:rPr>
              <a:t>Giffi</a:t>
            </a:r>
            <a:r>
              <a:rPr lang="en-US" sz="1600" b="1" dirty="0">
                <a:solidFill>
                  <a:schemeClr val="tx1"/>
                </a:solidFill>
                <a:latin typeface="Calibri" panose="020F0502020204030204" pitchFamily="34" charset="0"/>
                <a:cs typeface="Calibri" panose="020F0502020204030204" pitchFamily="34" charset="0"/>
              </a:rPr>
              <a:t>, MD </a:t>
            </a:r>
          </a:p>
          <a:p>
            <a:r>
              <a:rPr lang="en-US" sz="1600" b="0" dirty="0" err="1">
                <a:solidFill>
                  <a:schemeClr val="tx1"/>
                </a:solidFill>
                <a:latin typeface="Calibri" panose="020F0502020204030204" pitchFamily="34" charset="0"/>
                <a:cs typeface="Calibri" panose="020F0502020204030204" pitchFamily="34" charset="0"/>
              </a:rPr>
              <a:t>Meritus</a:t>
            </a:r>
            <a:r>
              <a:rPr lang="en-US" sz="1600" b="0" dirty="0">
                <a:solidFill>
                  <a:schemeClr val="tx1"/>
                </a:solidFill>
                <a:latin typeface="Calibri" panose="020F0502020204030204" pitchFamily="34" charset="0"/>
                <a:cs typeface="Calibri" panose="020F0502020204030204" pitchFamily="34" charset="0"/>
              </a:rPr>
              <a:t> Hematology and Oncology Specialists </a:t>
            </a:r>
          </a:p>
          <a:p>
            <a:r>
              <a:rPr lang="en-US" sz="1600" b="0" dirty="0">
                <a:solidFill>
                  <a:schemeClr val="tx1"/>
                </a:solidFill>
                <a:latin typeface="Calibri" panose="020F0502020204030204" pitchFamily="34" charset="0"/>
                <a:cs typeface="Calibri" panose="020F0502020204030204" pitchFamily="34" charset="0"/>
              </a:rPr>
              <a:t>Hagerstown, Maryland</a:t>
            </a:r>
          </a:p>
        </p:txBody>
      </p:sp>
      <p:sp>
        <p:nvSpPr>
          <p:cNvPr id="17" name="TextBox 16">
            <a:extLst>
              <a:ext uri="{FF2B5EF4-FFF2-40B4-BE49-F238E27FC236}">
                <a16:creationId xmlns:a16="http://schemas.microsoft.com/office/drawing/2014/main" id="{49E3F6EC-1996-3A1A-7058-55E2E26FF968}"/>
              </a:ext>
            </a:extLst>
          </p:cNvPr>
          <p:cNvSpPr txBox="1"/>
          <p:nvPr/>
        </p:nvSpPr>
        <p:spPr>
          <a:xfrm>
            <a:off x="8729257" y="240856"/>
            <a:ext cx="3166438" cy="1077218"/>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Eric H Lee, MD, PhD </a:t>
            </a:r>
          </a:p>
          <a:p>
            <a:r>
              <a:rPr lang="en-US" sz="1600" b="0" dirty="0">
                <a:solidFill>
                  <a:schemeClr val="tx1"/>
                </a:solidFill>
                <a:latin typeface="Calibri" panose="020F0502020204030204" pitchFamily="34" charset="0"/>
                <a:cs typeface="Calibri" panose="020F0502020204030204" pitchFamily="34" charset="0"/>
              </a:rPr>
              <a:t>Compassionate Cancer Care Medical Group </a:t>
            </a:r>
          </a:p>
          <a:p>
            <a:r>
              <a:rPr lang="en-US" sz="1600" b="0" dirty="0">
                <a:solidFill>
                  <a:schemeClr val="tx1"/>
                </a:solidFill>
                <a:latin typeface="Calibri" panose="020F0502020204030204" pitchFamily="34" charset="0"/>
                <a:cs typeface="Calibri" panose="020F0502020204030204" pitchFamily="34" charset="0"/>
              </a:rPr>
              <a:t>Fountain Valley, California</a:t>
            </a:r>
          </a:p>
        </p:txBody>
      </p:sp>
      <p:pic>
        <p:nvPicPr>
          <p:cNvPr id="18" name="Picture 17" descr="A picture containing person, indoor, wall, posing&#10;&#10;Description automatically generated">
            <a:extLst>
              <a:ext uri="{FF2B5EF4-FFF2-40B4-BE49-F238E27FC236}">
                <a16:creationId xmlns:a16="http://schemas.microsoft.com/office/drawing/2014/main" id="{C2354300-2978-0A9A-FCAB-9CBD114BBEB0}"/>
              </a:ext>
            </a:extLst>
          </p:cNvPr>
          <p:cNvPicPr>
            <a:picLocks noChangeAspect="1"/>
          </p:cNvPicPr>
          <p:nvPr/>
        </p:nvPicPr>
        <p:blipFill>
          <a:blip r:embed="rId6"/>
          <a:stretch>
            <a:fillRect/>
          </a:stretch>
        </p:blipFill>
        <p:spPr>
          <a:xfrm>
            <a:off x="6168937" y="240856"/>
            <a:ext cx="2560320" cy="1440180"/>
          </a:xfrm>
          <a:prstGeom prst="rect">
            <a:avLst/>
          </a:prstGeom>
          <a:effectLst>
            <a:outerShdw blurRad="50800" dist="38100" dir="2700000" algn="tl" rotWithShape="0">
              <a:prstClr val="black">
                <a:alpha val="40000"/>
              </a:prstClr>
            </a:outerShdw>
          </a:effectLst>
        </p:spPr>
      </p:pic>
      <p:pic>
        <p:nvPicPr>
          <p:cNvPr id="26" name="Picture 25" descr="A person wearing headphones&#10;&#10;Description automatically generated">
            <a:extLst>
              <a:ext uri="{FF2B5EF4-FFF2-40B4-BE49-F238E27FC236}">
                <a16:creationId xmlns:a16="http://schemas.microsoft.com/office/drawing/2014/main" id="{ACE5096C-4F66-8BE2-675A-53BCA2392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8937" y="1890751"/>
            <a:ext cx="2560320" cy="1440179"/>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01427D5C-C814-E9FD-AF75-FD9D72653600}"/>
              </a:ext>
            </a:extLst>
          </p:cNvPr>
          <p:cNvSpPr txBox="1"/>
          <p:nvPr/>
        </p:nvSpPr>
        <p:spPr>
          <a:xfrm>
            <a:off x="8724374" y="1890751"/>
            <a:ext cx="2773155" cy="830997"/>
          </a:xfrm>
          <a:prstGeom prst="rect">
            <a:avLst/>
          </a:prstGeom>
          <a:noFill/>
        </p:spPr>
        <p:txBody>
          <a:bodyPr wrap="square" rtlCol="0">
            <a:spAutoFit/>
          </a:bodyPr>
          <a:lstStyle/>
          <a:p>
            <a:r>
              <a:rPr lang="en-US" sz="1600" b="1" dirty="0">
                <a:solidFill>
                  <a:schemeClr val="tx1"/>
                </a:solidFill>
                <a:latin typeface="+mn-lt"/>
              </a:rPr>
              <a:t>William R Mitchell, MD  </a:t>
            </a:r>
          </a:p>
          <a:p>
            <a:r>
              <a:rPr lang="en-US" sz="1600" b="0" dirty="0">
                <a:solidFill>
                  <a:schemeClr val="tx1"/>
                </a:solidFill>
                <a:latin typeface="+mn-lt"/>
              </a:rPr>
              <a:t>Southern Oncology Specialists  </a:t>
            </a:r>
          </a:p>
          <a:p>
            <a:r>
              <a:rPr lang="en-US" sz="1600" b="0" dirty="0">
                <a:solidFill>
                  <a:schemeClr val="tx1"/>
                </a:solidFill>
                <a:latin typeface="+mn-lt"/>
              </a:rPr>
              <a:t>Charlotte, North Carolina</a:t>
            </a:r>
          </a:p>
        </p:txBody>
      </p:sp>
      <p:pic>
        <p:nvPicPr>
          <p:cNvPr id="28" name="Picture 27" descr="A person wearing headphones&#10;&#10;Description automatically generated with medium confidence">
            <a:extLst>
              <a:ext uri="{FF2B5EF4-FFF2-40B4-BE49-F238E27FC236}">
                <a16:creationId xmlns:a16="http://schemas.microsoft.com/office/drawing/2014/main" id="{71DC2AF6-B204-5D95-B161-249944BC49D3}"/>
              </a:ext>
            </a:extLst>
          </p:cNvPr>
          <p:cNvPicPr>
            <a:picLocks noChangeAspect="1"/>
          </p:cNvPicPr>
          <p:nvPr/>
        </p:nvPicPr>
        <p:blipFill>
          <a:blip r:embed="rId8"/>
          <a:stretch>
            <a:fillRect/>
          </a:stretch>
        </p:blipFill>
        <p:spPr>
          <a:xfrm>
            <a:off x="6240758" y="3540645"/>
            <a:ext cx="2560320" cy="1440181"/>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3E06C387-6276-AAFE-0D6A-D91F2F98EC79}"/>
              </a:ext>
            </a:extLst>
          </p:cNvPr>
          <p:cNvSpPr txBox="1"/>
          <p:nvPr/>
        </p:nvSpPr>
        <p:spPr>
          <a:xfrm>
            <a:off x="8813181" y="3540645"/>
            <a:ext cx="2406108" cy="830997"/>
          </a:xfrm>
          <a:prstGeom prst="rect">
            <a:avLst/>
          </a:prstGeom>
          <a:noFill/>
        </p:spPr>
        <p:txBody>
          <a:bodyPr wrap="none" rtlCol="0">
            <a:spAutoFit/>
          </a:bodyPr>
          <a:lstStyle/>
          <a:p>
            <a:r>
              <a:rPr lang="en-US" sz="1600" b="1" dirty="0">
                <a:solidFill>
                  <a:schemeClr val="tx1"/>
                </a:solidFill>
                <a:latin typeface="+mn-lt"/>
              </a:rPr>
              <a:t>Priya Rudolph, MD, PhD </a:t>
            </a:r>
          </a:p>
          <a:p>
            <a:r>
              <a:rPr lang="en-US" sz="1600" b="0" dirty="0">
                <a:solidFill>
                  <a:schemeClr val="tx1"/>
                </a:solidFill>
                <a:latin typeface="+mn-lt"/>
              </a:rPr>
              <a:t>Georgia Cancer Specialists </a:t>
            </a:r>
          </a:p>
          <a:p>
            <a:r>
              <a:rPr lang="en-US" sz="1600" b="0" dirty="0">
                <a:solidFill>
                  <a:schemeClr val="tx1"/>
                </a:solidFill>
                <a:latin typeface="+mn-lt"/>
              </a:rPr>
              <a:t>Athens, Georgia</a:t>
            </a:r>
          </a:p>
        </p:txBody>
      </p:sp>
      <p:sp>
        <p:nvSpPr>
          <p:cNvPr id="2" name="TextBox 1">
            <a:extLst>
              <a:ext uri="{FF2B5EF4-FFF2-40B4-BE49-F238E27FC236}">
                <a16:creationId xmlns:a16="http://schemas.microsoft.com/office/drawing/2014/main" id="{F19B8EB9-9CFC-0053-39FF-796BDC7FE858}"/>
              </a:ext>
            </a:extLst>
          </p:cNvPr>
          <p:cNvSpPr txBox="1"/>
          <p:nvPr/>
        </p:nvSpPr>
        <p:spPr>
          <a:xfrm>
            <a:off x="8813181" y="5211634"/>
            <a:ext cx="2582292" cy="1077218"/>
          </a:xfrm>
          <a:prstGeom prst="rect">
            <a:avLst/>
          </a:prstGeom>
          <a:noFill/>
        </p:spPr>
        <p:txBody>
          <a:bodyPr wrap="square" rtlCol="0">
            <a:spAutoFit/>
          </a:bodyPr>
          <a:lstStyle/>
          <a:p>
            <a:r>
              <a:rPr lang="en-US" sz="1600" b="1" dirty="0">
                <a:solidFill>
                  <a:schemeClr val="tx1"/>
                </a:solidFill>
                <a:latin typeface="+mn-lt"/>
              </a:rPr>
              <a:t>Swati </a:t>
            </a:r>
            <a:r>
              <a:rPr lang="en-US" sz="1600" b="1" dirty="0" err="1">
                <a:solidFill>
                  <a:schemeClr val="tx1"/>
                </a:solidFill>
                <a:latin typeface="+mn-lt"/>
              </a:rPr>
              <a:t>Vishwanathan</a:t>
            </a:r>
            <a:r>
              <a:rPr lang="en-US" sz="1600" b="1" dirty="0">
                <a:solidFill>
                  <a:schemeClr val="tx1"/>
                </a:solidFill>
                <a:latin typeface="+mn-lt"/>
              </a:rPr>
              <a:t>, MD  </a:t>
            </a:r>
          </a:p>
          <a:p>
            <a:r>
              <a:rPr lang="en-US" sz="1600" b="0" dirty="0">
                <a:solidFill>
                  <a:schemeClr val="tx1"/>
                </a:solidFill>
                <a:latin typeface="+mn-lt"/>
              </a:rPr>
              <a:t>United Hospital Center </a:t>
            </a:r>
            <a:br>
              <a:rPr lang="en-US" sz="1600" b="0" dirty="0">
                <a:solidFill>
                  <a:schemeClr val="tx1"/>
                </a:solidFill>
                <a:latin typeface="+mn-lt"/>
              </a:rPr>
            </a:br>
            <a:r>
              <a:rPr lang="en-US" sz="1600" b="0" dirty="0">
                <a:solidFill>
                  <a:schemeClr val="tx1"/>
                </a:solidFill>
                <a:latin typeface="+mn-lt"/>
              </a:rPr>
              <a:t>WVU Medicine  </a:t>
            </a:r>
          </a:p>
          <a:p>
            <a:r>
              <a:rPr lang="en-US" sz="1600" b="0" dirty="0">
                <a:solidFill>
                  <a:schemeClr val="tx1"/>
                </a:solidFill>
                <a:latin typeface="+mn-lt"/>
              </a:rPr>
              <a:t>Bridgeport, West Virginia</a:t>
            </a:r>
          </a:p>
        </p:txBody>
      </p:sp>
      <p:pic>
        <p:nvPicPr>
          <p:cNvPr id="5" name="Picture 4" descr="A person wearing headphones&#10;&#10;Description automatically generated with low confidence">
            <a:extLst>
              <a:ext uri="{FF2B5EF4-FFF2-40B4-BE49-F238E27FC236}">
                <a16:creationId xmlns:a16="http://schemas.microsoft.com/office/drawing/2014/main" id="{39857FFB-F340-9AD8-2BFD-4A7BCF4FA216}"/>
              </a:ext>
            </a:extLst>
          </p:cNvPr>
          <p:cNvPicPr>
            <a:picLocks noChangeAspect="1"/>
          </p:cNvPicPr>
          <p:nvPr/>
        </p:nvPicPr>
        <p:blipFill>
          <a:blip r:embed="rId9"/>
          <a:stretch>
            <a:fillRect/>
          </a:stretch>
        </p:blipFill>
        <p:spPr>
          <a:xfrm>
            <a:off x="6240758" y="5211634"/>
            <a:ext cx="2560320" cy="1440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1284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5BC0338-84ED-A507-E053-EBFE093B3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413883"/>
            <a:ext cx="9289032" cy="5893183"/>
          </a:xfrm>
          <a:prstGeom prst="rect">
            <a:avLst/>
          </a:prstGeom>
        </p:spPr>
      </p:pic>
      <p:sp>
        <p:nvSpPr>
          <p:cNvPr id="6" name="Rectangle 5">
            <a:extLst>
              <a:ext uri="{FF2B5EF4-FFF2-40B4-BE49-F238E27FC236}">
                <a16:creationId xmlns:a16="http://schemas.microsoft.com/office/drawing/2014/main" id="{B4BB650F-90FD-AC8F-1F33-797899888733}"/>
              </a:ext>
            </a:extLst>
          </p:cNvPr>
          <p:cNvSpPr/>
          <p:nvPr/>
        </p:nvSpPr>
        <p:spPr bwMode="auto">
          <a:xfrm>
            <a:off x="1847528" y="620688"/>
            <a:ext cx="720080" cy="432048"/>
          </a:xfrm>
          <a:prstGeom prst="rect">
            <a:avLst/>
          </a:prstGeom>
          <a:solidFill>
            <a:srgbClr val="135BA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32D95A99-CB15-D6F2-F144-51EA160148C3}"/>
              </a:ext>
            </a:extLst>
          </p:cNvPr>
          <p:cNvSpPr txBox="1"/>
          <p:nvPr/>
        </p:nvSpPr>
        <p:spPr>
          <a:xfrm>
            <a:off x="1343472" y="581313"/>
            <a:ext cx="9289032"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Gastrointestinal Cancers Symposium 2022;Abstract 119.</a:t>
            </a:r>
          </a:p>
        </p:txBody>
      </p:sp>
    </p:spTree>
    <p:extLst>
      <p:ext uri="{BB962C8B-B14F-4D97-AF65-F5344CB8AC3E}">
        <p14:creationId xmlns:p14="http://schemas.microsoft.com/office/powerpoint/2010/main" val="2924738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01267-8308-02C0-5EC0-CA25C7A8244D}"/>
              </a:ext>
            </a:extLst>
          </p:cNvPr>
          <p:cNvSpPr txBox="1"/>
          <p:nvPr/>
        </p:nvSpPr>
        <p:spPr>
          <a:xfrm>
            <a:off x="161684" y="6530751"/>
            <a:ext cx="573708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Yoshino T et al. Gastrointestinal Cancers Symposium 2022;Abstract 119.</a:t>
            </a:r>
          </a:p>
        </p:txBody>
      </p:sp>
      <p:sp>
        <p:nvSpPr>
          <p:cNvPr id="3" name="Title 2">
            <a:extLst>
              <a:ext uri="{FF2B5EF4-FFF2-40B4-BE49-F238E27FC236}">
                <a16:creationId xmlns:a16="http://schemas.microsoft.com/office/drawing/2014/main" id="{7D2D7CA8-8794-18F7-AE1F-25B818E1E659}"/>
              </a:ext>
            </a:extLst>
          </p:cNvPr>
          <p:cNvSpPr>
            <a:spLocks noGrp="1"/>
          </p:cNvSpPr>
          <p:nvPr>
            <p:ph type="title"/>
          </p:nvPr>
        </p:nvSpPr>
        <p:spPr/>
        <p:txBody>
          <a:bodyPr/>
          <a:lstStyle/>
          <a:p>
            <a:r>
              <a:rPr lang="en-US" dirty="0"/>
              <a:t>DESTINY-CRC01 Primary Endpoint: Objective Response Rate (ORR) in Cohort A </a:t>
            </a:r>
            <a:br>
              <a:rPr lang="en-US" dirty="0"/>
            </a:br>
            <a:r>
              <a:rPr lang="en-US" dirty="0"/>
              <a:t>(IHC 3+ or IHC 2+/ISH+, N = 53) </a:t>
            </a:r>
          </a:p>
        </p:txBody>
      </p:sp>
      <p:pic>
        <p:nvPicPr>
          <p:cNvPr id="5" name="Picture 4" descr="Chart, bar chart&#10;&#10;Description automatically generated">
            <a:extLst>
              <a:ext uri="{FF2B5EF4-FFF2-40B4-BE49-F238E27FC236}">
                <a16:creationId xmlns:a16="http://schemas.microsoft.com/office/drawing/2014/main" id="{836AA876-9110-64DD-A80C-6FAD1F00B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19" y="1370013"/>
            <a:ext cx="10225136" cy="4923213"/>
          </a:xfrm>
          <a:prstGeom prst="rect">
            <a:avLst/>
          </a:prstGeom>
        </p:spPr>
      </p:pic>
      <p:sp>
        <p:nvSpPr>
          <p:cNvPr id="6" name="TextBox 5">
            <a:extLst>
              <a:ext uri="{FF2B5EF4-FFF2-40B4-BE49-F238E27FC236}">
                <a16:creationId xmlns:a16="http://schemas.microsoft.com/office/drawing/2014/main" id="{8AB5BD6F-6922-B9A5-272F-BDA2AD2C884C}"/>
              </a:ext>
            </a:extLst>
          </p:cNvPr>
          <p:cNvSpPr txBox="1"/>
          <p:nvPr/>
        </p:nvSpPr>
        <p:spPr>
          <a:xfrm>
            <a:off x="5591944" y="1607538"/>
            <a:ext cx="4019049"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45.3%</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Median duration of response: 7 </a:t>
            </a:r>
            <a:r>
              <a:rPr kumimoji="0" lang="en-US" sz="1800" b="1" i="0" u="none" strike="noStrike" kern="1200" cap="none" spc="0" normalizeH="0" baseline="0" noProof="0" dirty="0" err="1">
                <a:ln>
                  <a:noFill/>
                </a:ln>
                <a:solidFill>
                  <a:srgbClr val="000000"/>
                </a:solidFill>
                <a:effectLst/>
                <a:uLnTx/>
                <a:uFillTx/>
                <a:latin typeface="Arial" pitchFamily="-72" charset="0"/>
                <a:ea typeface="MS PGothic" charset="0"/>
              </a:rPr>
              <a:t>mo</a:t>
            </a:r>
            <a:endParaRPr kumimoji="0" lang="en-US" sz="18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31434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3B79765C-824E-F654-E35F-A7F057A01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16" y="404664"/>
            <a:ext cx="10358967" cy="5802787"/>
          </a:xfrm>
          <a:prstGeom prst="rect">
            <a:avLst/>
          </a:prstGeom>
        </p:spPr>
      </p:pic>
      <p:sp>
        <p:nvSpPr>
          <p:cNvPr id="3" name="TextBox 2">
            <a:extLst>
              <a:ext uri="{FF2B5EF4-FFF2-40B4-BE49-F238E27FC236}">
                <a16:creationId xmlns:a16="http://schemas.microsoft.com/office/drawing/2014/main" id="{4F8B823E-7F8A-E67B-B85B-2490304037A7}"/>
              </a:ext>
            </a:extLst>
          </p:cNvPr>
          <p:cNvSpPr txBox="1"/>
          <p:nvPr/>
        </p:nvSpPr>
        <p:spPr>
          <a:xfrm>
            <a:off x="4367808" y="836712"/>
            <a:ext cx="2146742"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D21F54"/>
                </a:solidFill>
                <a:effectLst/>
                <a:uLnTx/>
                <a:uFillTx/>
                <a:latin typeface="Arial" pitchFamily="-72" charset="0"/>
                <a:ea typeface="MS PGothic" charset="0"/>
              </a:rPr>
              <a:t>Abstract LBA2</a:t>
            </a:r>
          </a:p>
        </p:txBody>
      </p:sp>
    </p:spTree>
    <p:extLst>
      <p:ext uri="{BB962C8B-B14F-4D97-AF65-F5344CB8AC3E}">
        <p14:creationId xmlns:p14="http://schemas.microsoft.com/office/powerpoint/2010/main" val="1864487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101EC6-86AD-97C4-BB35-5FB4F00D5CDC}"/>
              </a:ext>
            </a:extLst>
          </p:cNvPr>
          <p:cNvSpPr txBox="1"/>
          <p:nvPr/>
        </p:nvSpPr>
        <p:spPr>
          <a:xfrm>
            <a:off x="0" y="6550223"/>
            <a:ext cx="3642857"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Strickler JH et al. ESMO GI 2022;Abstract LBA-2.</a:t>
            </a:r>
          </a:p>
        </p:txBody>
      </p:sp>
      <p:sp>
        <p:nvSpPr>
          <p:cNvPr id="2" name="Title 2">
            <a:extLst>
              <a:ext uri="{FF2B5EF4-FFF2-40B4-BE49-F238E27FC236}">
                <a16:creationId xmlns:a16="http://schemas.microsoft.com/office/drawing/2014/main" id="{C3F5FA38-822A-9AA4-115D-ECABAB37D417}"/>
              </a:ext>
            </a:extLst>
          </p:cNvPr>
          <p:cNvSpPr>
            <a:spLocks noGrp="1"/>
          </p:cNvSpPr>
          <p:nvPr>
            <p:ph type="title"/>
          </p:nvPr>
        </p:nvSpPr>
        <p:spPr>
          <a:xfrm>
            <a:off x="719283" y="541"/>
            <a:ext cx="10358967" cy="1143000"/>
          </a:xfrm>
        </p:spPr>
        <p:txBody>
          <a:bodyPr/>
          <a:lstStyle/>
          <a:p>
            <a:r>
              <a:rPr lang="en-US" dirty="0"/>
              <a:t>MOUNTAINEER: Tucatinib with Trastuzumab Efficacy Outcomes</a:t>
            </a:r>
          </a:p>
        </p:txBody>
      </p:sp>
      <p:pic>
        <p:nvPicPr>
          <p:cNvPr id="11" name="Picture 10" descr="Table&#10;&#10;Description automatically generated">
            <a:extLst>
              <a:ext uri="{FF2B5EF4-FFF2-40B4-BE49-F238E27FC236}">
                <a16:creationId xmlns:a16="http://schemas.microsoft.com/office/drawing/2014/main" id="{292FFD8C-2F5C-AA54-A829-A9BFBF24C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98" y="980728"/>
            <a:ext cx="11066804" cy="5072285"/>
          </a:xfrm>
          <a:prstGeom prst="rect">
            <a:avLst/>
          </a:prstGeom>
        </p:spPr>
      </p:pic>
    </p:spTree>
    <p:extLst>
      <p:ext uri="{BB962C8B-B14F-4D97-AF65-F5344CB8AC3E}">
        <p14:creationId xmlns:p14="http://schemas.microsoft.com/office/powerpoint/2010/main" val="4239528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075F20-BA9E-5670-61FE-ECE8C9BF2D3D}"/>
              </a:ext>
            </a:extLst>
          </p:cNvPr>
          <p:cNvSpPr txBox="1"/>
          <p:nvPr/>
        </p:nvSpPr>
        <p:spPr>
          <a:xfrm>
            <a:off x="0" y="6550223"/>
            <a:ext cx="3642857"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Strickler JH et al. ESMO GI 2022;Abstract LBA-2.</a:t>
            </a:r>
          </a:p>
        </p:txBody>
      </p:sp>
      <p:sp>
        <p:nvSpPr>
          <p:cNvPr id="2" name="Title 2">
            <a:extLst>
              <a:ext uri="{FF2B5EF4-FFF2-40B4-BE49-F238E27FC236}">
                <a16:creationId xmlns:a16="http://schemas.microsoft.com/office/drawing/2014/main" id="{9465382A-58F5-05BC-E0EE-C719DD38BD53}"/>
              </a:ext>
            </a:extLst>
          </p:cNvPr>
          <p:cNvSpPr>
            <a:spLocks noGrp="1"/>
          </p:cNvSpPr>
          <p:nvPr>
            <p:ph type="title"/>
          </p:nvPr>
        </p:nvSpPr>
        <p:spPr>
          <a:xfrm>
            <a:off x="719283" y="541"/>
            <a:ext cx="9481173" cy="1143000"/>
          </a:xfrm>
        </p:spPr>
        <p:txBody>
          <a:bodyPr/>
          <a:lstStyle/>
          <a:p>
            <a:pPr algn="l"/>
            <a:r>
              <a:rPr lang="en-US" dirty="0"/>
              <a:t>MOUNTAINEER: Tucatinib with Trastuzumab Change in Tumor Size</a:t>
            </a:r>
          </a:p>
        </p:txBody>
      </p:sp>
      <p:pic>
        <p:nvPicPr>
          <p:cNvPr id="4" name="Picture 3" descr="Chart&#10;&#10;Description automatically generated">
            <a:extLst>
              <a:ext uri="{FF2B5EF4-FFF2-40B4-BE49-F238E27FC236}">
                <a16:creationId xmlns:a16="http://schemas.microsoft.com/office/drawing/2014/main" id="{2358B087-A004-4B24-1584-988685797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83" y="1143541"/>
            <a:ext cx="10081120" cy="5104770"/>
          </a:xfrm>
          <a:prstGeom prst="rect">
            <a:avLst/>
          </a:prstGeom>
        </p:spPr>
      </p:pic>
    </p:spTree>
    <p:extLst>
      <p:ext uri="{BB962C8B-B14F-4D97-AF65-F5344CB8AC3E}">
        <p14:creationId xmlns:p14="http://schemas.microsoft.com/office/powerpoint/2010/main" val="250956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873FDB-A2A7-8655-11F5-0A98CC5A73BF}"/>
              </a:ext>
            </a:extLst>
          </p:cNvPr>
          <p:cNvSpPr txBox="1"/>
          <p:nvPr/>
        </p:nvSpPr>
        <p:spPr>
          <a:xfrm>
            <a:off x="0" y="6550223"/>
            <a:ext cx="3642857"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Strickler JH et al. ESMO GI 2022;Abstract LBA-2.</a:t>
            </a:r>
          </a:p>
        </p:txBody>
      </p:sp>
      <p:sp>
        <p:nvSpPr>
          <p:cNvPr id="2" name="Title 2">
            <a:extLst>
              <a:ext uri="{FF2B5EF4-FFF2-40B4-BE49-F238E27FC236}">
                <a16:creationId xmlns:a16="http://schemas.microsoft.com/office/drawing/2014/main" id="{4F103F2E-0435-3A4A-D85E-E82CEDEF4A8C}"/>
              </a:ext>
            </a:extLst>
          </p:cNvPr>
          <p:cNvSpPr>
            <a:spLocks noGrp="1"/>
          </p:cNvSpPr>
          <p:nvPr>
            <p:ph type="title"/>
          </p:nvPr>
        </p:nvSpPr>
        <p:spPr>
          <a:xfrm>
            <a:off x="719283" y="541"/>
            <a:ext cx="10358967" cy="1143000"/>
          </a:xfrm>
        </p:spPr>
        <p:txBody>
          <a:bodyPr/>
          <a:lstStyle/>
          <a:p>
            <a:pPr algn="l"/>
            <a:r>
              <a:rPr lang="en-US" dirty="0"/>
              <a:t>MOUNTAINEER: Tucatinib with Trastuzumab Safety Summary</a:t>
            </a:r>
          </a:p>
        </p:txBody>
      </p:sp>
      <p:pic>
        <p:nvPicPr>
          <p:cNvPr id="4" name="Picture 3" descr="Application, table&#10;&#10;Description automatically generated with medium confidence">
            <a:extLst>
              <a:ext uri="{FF2B5EF4-FFF2-40B4-BE49-F238E27FC236}">
                <a16:creationId xmlns:a16="http://schemas.microsoft.com/office/drawing/2014/main" id="{E1385530-3712-929E-B869-90C74A2A7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72" y="1110681"/>
            <a:ext cx="10454858" cy="5174732"/>
          </a:xfrm>
          <a:prstGeom prst="rect">
            <a:avLst/>
          </a:prstGeom>
        </p:spPr>
      </p:pic>
    </p:spTree>
    <p:extLst>
      <p:ext uri="{BB962C8B-B14F-4D97-AF65-F5344CB8AC3E}">
        <p14:creationId xmlns:p14="http://schemas.microsoft.com/office/powerpoint/2010/main" val="4186943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F18123-11BC-C586-9880-56681EB9C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439797"/>
            <a:ext cx="9829901" cy="5540974"/>
          </a:xfrm>
          <a:prstGeom prst="rect">
            <a:avLst/>
          </a:prstGeom>
        </p:spPr>
      </p:pic>
      <p:sp>
        <p:nvSpPr>
          <p:cNvPr id="2" name="TextBox 1">
            <a:extLst>
              <a:ext uri="{FF2B5EF4-FFF2-40B4-BE49-F238E27FC236}">
                <a16:creationId xmlns:a16="http://schemas.microsoft.com/office/drawing/2014/main" id="{081E5986-2039-1BF6-0B4B-F4F77FCFFF08}"/>
              </a:ext>
            </a:extLst>
          </p:cNvPr>
          <p:cNvSpPr txBox="1"/>
          <p:nvPr/>
        </p:nvSpPr>
        <p:spPr>
          <a:xfrm>
            <a:off x="4933661" y="6222503"/>
            <a:ext cx="249619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87BE"/>
                </a:solidFill>
                <a:effectLst/>
                <a:uLnTx/>
                <a:uFillTx/>
                <a:latin typeface="Arial" pitchFamily="-72" charset="0"/>
                <a:ea typeface="MS PGothic" charset="0"/>
              </a:rPr>
              <a:t>Abstract LBA27</a:t>
            </a:r>
          </a:p>
        </p:txBody>
      </p:sp>
    </p:spTree>
    <p:extLst>
      <p:ext uri="{BB962C8B-B14F-4D97-AF65-F5344CB8AC3E}">
        <p14:creationId xmlns:p14="http://schemas.microsoft.com/office/powerpoint/2010/main" val="905322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14413D-050F-2740-A4DC-66154609A6BB}"/>
              </a:ext>
            </a:extLst>
          </p:cNvPr>
          <p:cNvSpPr txBox="1">
            <a:spLocks/>
          </p:cNvSpPr>
          <p:nvPr/>
        </p:nvSpPr>
        <p:spPr>
          <a:xfrm>
            <a:off x="695400" y="332656"/>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MOUNTAINEER-03 Ongoing Phase III Trial</a:t>
            </a:r>
          </a:p>
        </p:txBody>
      </p:sp>
      <p:pic>
        <p:nvPicPr>
          <p:cNvPr id="7" name="Picture 6" descr="Diagram, text&#10;&#10;Description automatically generated">
            <a:extLst>
              <a:ext uri="{FF2B5EF4-FFF2-40B4-BE49-F238E27FC236}">
                <a16:creationId xmlns:a16="http://schemas.microsoft.com/office/drawing/2014/main" id="{C466D87E-A796-13D2-1C37-24FBB541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55" y="1229184"/>
            <a:ext cx="11083690" cy="4399632"/>
          </a:xfrm>
          <a:prstGeom prst="rect">
            <a:avLst/>
          </a:prstGeom>
        </p:spPr>
      </p:pic>
      <p:sp>
        <p:nvSpPr>
          <p:cNvPr id="9" name="TextBox 8">
            <a:extLst>
              <a:ext uri="{FF2B5EF4-FFF2-40B4-BE49-F238E27FC236}">
                <a16:creationId xmlns:a16="http://schemas.microsoft.com/office/drawing/2014/main" id="{2AD6D2A8-3F89-13FB-E502-0BF801E23A05}"/>
              </a:ext>
            </a:extLst>
          </p:cNvPr>
          <p:cNvSpPr txBox="1"/>
          <p:nvPr/>
        </p:nvSpPr>
        <p:spPr>
          <a:xfrm>
            <a:off x="0" y="6534835"/>
            <a:ext cx="34722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 T et al. ESMO 2022;Abstract 438TiP.</a:t>
            </a:r>
          </a:p>
        </p:txBody>
      </p:sp>
    </p:spTree>
    <p:extLst>
      <p:ext uri="{BB962C8B-B14F-4D97-AF65-F5344CB8AC3E}">
        <p14:creationId xmlns:p14="http://schemas.microsoft.com/office/powerpoint/2010/main" val="1899697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3501008"/>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080120"/>
            <a:ext cx="10945216"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bg1"/>
                </a:solidFill>
              </a:rPr>
              <a:t>MODULE 4: MSI-H Disease; BRAF-Mutant Disease</a:t>
            </a:r>
          </a:p>
          <a:p>
            <a:pPr marL="342900" indent="-342900">
              <a:spcBef>
                <a:spcPts val="800"/>
              </a:spcBef>
              <a:spcAft>
                <a:spcPts val="0"/>
              </a:spcAft>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Giffi</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77-year-old woman with HER2-negative, BRAF V600E-mutant, MSS metastatic colon cancer, s/p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mFOLFOX</a:t>
            </a:r>
            <a:r>
              <a:rPr lang="en-US" sz="2000" b="0" dirty="0">
                <a:effectLst/>
                <a:latin typeface="Calibri" panose="020F0502020204030204" pitchFamily="34" charset="0"/>
                <a:ea typeface="Calibri" panose="020F0502020204030204" pitchFamily="34" charset="0"/>
                <a:cs typeface="Times New Roman" panose="02020603050405020304" pitchFamily="18" charset="0"/>
              </a:rPr>
              <a:t>/bevacizumab </a:t>
            </a:r>
            <a:r>
              <a:rPr lang="en-US" sz="2000" b="0" dirty="0">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maintenance 5-FU/bevacizumab</a:t>
            </a:r>
          </a:p>
          <a:p>
            <a:pPr marL="342900" indent="-342900">
              <a:spcBef>
                <a:spcPts val="400"/>
              </a:spcBef>
              <a:spcAft>
                <a:spcPts val="0"/>
              </a:spcAft>
              <a:buFont typeface="Arial" panose="020B0604020202020204" pitchFamily="34" charset="0"/>
              <a:buChar char="•"/>
              <a:tabLst>
                <a:tab pos="457200" algn="l"/>
              </a:tabLst>
            </a:pPr>
            <a:r>
              <a:rPr lang="en-US" sz="2000" b="0" dirty="0">
                <a:effectLst/>
                <a:latin typeface="Calibri" panose="020F0502020204030204" pitchFamily="34" charset="0"/>
                <a:ea typeface="Calibri" panose="020F0502020204030204" pitchFamily="34" charset="0"/>
                <a:cs typeface="Times New Roman" panose="02020603050405020304" pitchFamily="18" charset="0"/>
              </a:rPr>
              <a:t>Dr </a:t>
            </a:r>
            <a:r>
              <a:rPr lang="en-US" sz="2000" b="0" dirty="0" err="1">
                <a:effectLst/>
                <a:latin typeface="Calibri" panose="020F0502020204030204" pitchFamily="34" charset="0"/>
                <a:ea typeface="Calibri" panose="020F0502020204030204" pitchFamily="34" charset="0"/>
                <a:cs typeface="Times New Roman" panose="02020603050405020304" pitchFamily="18" charset="0"/>
              </a:rPr>
              <a:t>Azzi</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78-year-old man with metastatic rectal adenocarcinoma, s/p FOLFIRI/bevacizumab and FOLFOX/bevacizumab, with KRAS G12C mutation identified</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tx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7808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188641"/>
            <a:ext cx="10177559"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73459"/>
            <a:ext cx="10062756"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77-year-old woman with HER2-negative, BRAF V600E-mutant, MSS metastatic colon cancer, s/p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mFOLFOX</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/bevacizumab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maintenance 5-FU/bevacizumab</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Victoria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Giffi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(Hagerstown, Maryland)</a:t>
            </a:r>
          </a:p>
        </p:txBody>
      </p:sp>
      <p:pic>
        <p:nvPicPr>
          <p:cNvPr id="3" name="Picture 2" descr="A person wearing headphones&#10;&#10;Description automatically generated with medium confidence">
            <a:extLst>
              <a:ext uri="{FF2B5EF4-FFF2-40B4-BE49-F238E27FC236}">
                <a16:creationId xmlns:a16="http://schemas.microsoft.com/office/drawing/2014/main" id="{538C3428-C605-0715-2074-9ABCCD8F4173}"/>
              </a:ext>
            </a:extLst>
          </p:cNvPr>
          <p:cNvPicPr>
            <a:picLocks noChangeAspect="1"/>
          </p:cNvPicPr>
          <p:nvPr/>
        </p:nvPicPr>
        <p:blipFill>
          <a:blip r:embed="rId2"/>
          <a:stretch>
            <a:fillRect/>
          </a:stretch>
        </p:blipFill>
        <p:spPr>
          <a:xfrm>
            <a:off x="2837230" y="2377150"/>
            <a:ext cx="6283106" cy="3534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6191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sz="2800" dirty="0">
              <a:solidFill>
                <a:srgbClr val="0432FF"/>
              </a:solidFill>
            </a:endParaRPr>
          </a:p>
        </p:txBody>
      </p:sp>
      <p:sp>
        <p:nvSpPr>
          <p:cNvPr id="6" name="Content Placeholder 5"/>
          <p:cNvSpPr>
            <a:spLocks noGrp="1"/>
          </p:cNvSpPr>
          <p:nvPr>
            <p:ph idx="1"/>
          </p:nvPr>
        </p:nvSpPr>
        <p:spPr>
          <a:xfrm>
            <a:off x="904528" y="1268760"/>
            <a:ext cx="11240144"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tx1"/>
                </a:solidFill>
              </a:rPr>
              <a:t>MODULE 6: Appendix</a:t>
            </a:r>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wer, lit, plant&#10;&#10;Description automatically generated">
            <a:extLst>
              <a:ext uri="{FF2B5EF4-FFF2-40B4-BE49-F238E27FC236}">
                <a16:creationId xmlns:a16="http://schemas.microsoft.com/office/drawing/2014/main" id="{A527DEC3-8309-442B-30B6-C21778547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38" y="254824"/>
            <a:ext cx="5785326" cy="5334415"/>
          </a:xfrm>
          <a:prstGeom prst="rect">
            <a:avLst/>
          </a:prstGeom>
        </p:spPr>
      </p:pic>
      <p:sp>
        <p:nvSpPr>
          <p:cNvPr id="4" name="TextBox 3">
            <a:extLst>
              <a:ext uri="{FF2B5EF4-FFF2-40B4-BE49-F238E27FC236}">
                <a16:creationId xmlns:a16="http://schemas.microsoft.com/office/drawing/2014/main" id="{7F953D55-8232-E9BA-5EA5-AF673DEEA2B7}"/>
              </a:ext>
            </a:extLst>
          </p:cNvPr>
          <p:cNvSpPr txBox="1"/>
          <p:nvPr/>
        </p:nvSpPr>
        <p:spPr>
          <a:xfrm>
            <a:off x="371019" y="5665932"/>
            <a:ext cx="5388537" cy="400110"/>
          </a:xfrm>
          <a:prstGeom prst="rect">
            <a:avLst/>
          </a:prstGeom>
          <a:noFill/>
        </p:spPr>
        <p:txBody>
          <a:bodyPr wrap="square" rtlCol="0">
            <a:spAutoFit/>
          </a:bodyPr>
          <a:lstStyle/>
          <a:p>
            <a:pPr algn="ctr"/>
            <a:r>
              <a:rPr lang="en-US" sz="2000" dirty="0">
                <a:solidFill>
                  <a:schemeClr val="tx1"/>
                </a:solidFill>
                <a:latin typeface="+mn-lt"/>
              </a:rPr>
              <a:t>PET CT at diagnosis: Liver metastases</a:t>
            </a:r>
          </a:p>
        </p:txBody>
      </p:sp>
      <p:pic>
        <p:nvPicPr>
          <p:cNvPr id="6" name="Picture 5" descr="A close-up of the moon&#10;&#10;Description automatically generated with low confidence">
            <a:extLst>
              <a:ext uri="{FF2B5EF4-FFF2-40B4-BE49-F238E27FC236}">
                <a16:creationId xmlns:a16="http://schemas.microsoft.com/office/drawing/2014/main" id="{828EFEDD-5D4E-E1B0-2765-06D825BC3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112" y="260647"/>
            <a:ext cx="5389088" cy="5328591"/>
          </a:xfrm>
          <a:prstGeom prst="rect">
            <a:avLst/>
          </a:prstGeom>
        </p:spPr>
      </p:pic>
      <p:sp>
        <p:nvSpPr>
          <p:cNvPr id="7" name="TextBox 6">
            <a:extLst>
              <a:ext uri="{FF2B5EF4-FFF2-40B4-BE49-F238E27FC236}">
                <a16:creationId xmlns:a16="http://schemas.microsoft.com/office/drawing/2014/main" id="{414314BD-CC10-FD03-76C7-3102236A8E12}"/>
              </a:ext>
            </a:extLst>
          </p:cNvPr>
          <p:cNvSpPr txBox="1"/>
          <p:nvPr/>
        </p:nvSpPr>
        <p:spPr>
          <a:xfrm>
            <a:off x="6261048" y="5665932"/>
            <a:ext cx="5363151" cy="707886"/>
          </a:xfrm>
          <a:prstGeom prst="rect">
            <a:avLst/>
          </a:prstGeom>
          <a:noFill/>
        </p:spPr>
        <p:txBody>
          <a:bodyPr wrap="square" rtlCol="0">
            <a:spAutoFit/>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CT after 6 cycles of</a:t>
            </a:r>
            <a:r>
              <a:rPr lang="en-US" sz="2000" dirty="0">
                <a:solidFill>
                  <a:schemeClr val="tx1"/>
                </a:solidFill>
                <a:latin typeface="+mn-lt"/>
                <a:ea typeface="Calibri" panose="020F0502020204030204" pitchFamily="34" charset="0"/>
                <a:cs typeface="Times New Roman" panose="02020603050405020304" pitchFamily="18" charset="0"/>
              </a:rPr>
              <a:t> </a:t>
            </a:r>
            <a:r>
              <a:rPr lang="en-US" sz="2000" b="1" dirty="0" err="1">
                <a:solidFill>
                  <a:schemeClr val="tx1"/>
                </a:solidFill>
                <a:effectLst/>
                <a:latin typeface="+mn-lt"/>
                <a:ea typeface="Calibri" panose="020F0502020204030204" pitchFamily="34" charset="0"/>
                <a:cs typeface="Times New Roman" panose="02020603050405020304" pitchFamily="18" charset="0"/>
              </a:rPr>
              <a:t>mFOLFOX</a:t>
            </a:r>
            <a:r>
              <a:rPr lang="en-US" sz="2000" b="1" dirty="0">
                <a:solidFill>
                  <a:schemeClr val="tx1"/>
                </a:solidFill>
                <a:effectLst/>
                <a:latin typeface="+mn-lt"/>
                <a:ea typeface="Calibri" panose="020F0502020204030204" pitchFamily="34" charset="0"/>
                <a:cs typeface="Times New Roman" panose="02020603050405020304" pitchFamily="18" charset="0"/>
              </a:rPr>
              <a:t>/bevacizumab</a:t>
            </a:r>
            <a:endParaRPr lang="en-US" sz="2000" dirty="0">
              <a:solidFill>
                <a:schemeClr val="tx1"/>
              </a:solidFill>
              <a:effectLst/>
              <a:latin typeface="+mn-lt"/>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showing improved metastases</a:t>
            </a:r>
            <a:endParaRPr lang="en-US" sz="200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8529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98476"/>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78-year-old man with metastatic rectal adenocarcinoma, s/p FOLFIRI/bevacizumab</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FOLFOX/bevacizumab, with KRAS G12C mutation identified</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57402" y="590087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Georges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Azzi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(Fort Lauderdale, Florida)</a:t>
            </a:r>
          </a:p>
        </p:txBody>
      </p:sp>
      <p:pic>
        <p:nvPicPr>
          <p:cNvPr id="4" name="Picture 3" descr="A person wearing headphones&#10;&#10;Description automatically generated with medium confidence">
            <a:extLst>
              <a:ext uri="{FF2B5EF4-FFF2-40B4-BE49-F238E27FC236}">
                <a16:creationId xmlns:a16="http://schemas.microsoft.com/office/drawing/2014/main" id="{3C3E6BA6-48A6-D25A-74C1-7EB301B5AE38}"/>
              </a:ext>
            </a:extLst>
          </p:cNvPr>
          <p:cNvPicPr>
            <a:picLocks noChangeAspect="1"/>
          </p:cNvPicPr>
          <p:nvPr/>
        </p:nvPicPr>
        <p:blipFill>
          <a:blip r:embed="rId2"/>
          <a:stretch>
            <a:fillRect/>
          </a:stretch>
        </p:blipFill>
        <p:spPr>
          <a:xfrm>
            <a:off x="3206593" y="2331884"/>
            <a:ext cx="6344867" cy="35689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1219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What is your usual first-line treatment for microsatellite instability (MSI)-high mCRC?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pPr>
              <a:lnSpc>
                <a:spcPts val="2280"/>
              </a:lnSpc>
            </a:pPr>
            <a:r>
              <a:rPr lang="en-US" dirty="0"/>
              <a:t>Nivolumab/ipilimumab if fit, otherwise pembrolizumab</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Pembrolizumab</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Pembrolizumab</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Pembrolizumab</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Pembrolizumab</a:t>
            </a:r>
          </a:p>
        </p:txBody>
      </p:sp>
    </p:spTree>
    <p:extLst>
      <p:ext uri="{BB962C8B-B14F-4D97-AF65-F5344CB8AC3E}">
        <p14:creationId xmlns:p14="http://schemas.microsoft.com/office/powerpoint/2010/main" val="83540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a:xfrm>
            <a:off x="912285" y="0"/>
            <a:ext cx="9648211" cy="2276872"/>
          </a:xfrm>
        </p:spPr>
        <p:txBody>
          <a:bodyPr/>
          <a:lstStyle/>
          <a:p>
            <a:r>
              <a:rPr lang="en-US" dirty="0"/>
              <a:t>What is your most likely first-line treatment for a younger patient with left-sided, MSS, pan-RAS wild-type, BRAF V600E-mutant mCRC?</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FOLFOXIRI + </a:t>
            </a:r>
            <a:r>
              <a:rPr lang="en-US" dirty="0" err="1"/>
              <a:t>bev</a:t>
            </a:r>
            <a:endParaRPr lang="en-US" dirty="0"/>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FOLFOXIRI + </a:t>
            </a:r>
            <a:r>
              <a:rPr lang="en-US" dirty="0" err="1"/>
              <a:t>bev</a:t>
            </a:r>
            <a:endParaRPr lang="en-US" dirty="0"/>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FOLFOXIRI + </a:t>
            </a:r>
            <a:r>
              <a:rPr lang="en-US" dirty="0" err="1"/>
              <a:t>bev</a:t>
            </a:r>
            <a:endParaRPr lang="en-US" dirty="0"/>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FOLFOXIRI + </a:t>
            </a:r>
            <a:r>
              <a:rPr lang="en-US" dirty="0" err="1"/>
              <a:t>bev</a:t>
            </a:r>
            <a:endParaRPr lang="en-US" dirty="0"/>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FOLFOXIRI + </a:t>
            </a:r>
            <a:r>
              <a:rPr lang="en-US" dirty="0" err="1"/>
              <a:t>bev</a:t>
            </a:r>
            <a:endParaRPr lang="en-US" dirty="0"/>
          </a:p>
        </p:txBody>
      </p:sp>
    </p:spTree>
    <p:extLst>
      <p:ext uri="{BB962C8B-B14F-4D97-AF65-F5344CB8AC3E}">
        <p14:creationId xmlns:p14="http://schemas.microsoft.com/office/powerpoint/2010/main" val="704165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a:xfrm>
            <a:off x="912285" y="0"/>
            <a:ext cx="9720219" cy="2276872"/>
          </a:xfrm>
        </p:spPr>
        <p:txBody>
          <a:bodyPr/>
          <a:lstStyle/>
          <a:p>
            <a:r>
              <a:rPr lang="en-US" dirty="0"/>
              <a:t>Regulatory and reimbursement issues aside, for a patient with pan-RAS wild-type mCRC with a BRAF V600E mutation, in which line of therapy would you generally administer BRAF-targeted therapy?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Second line</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a:t>Second line</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Second line</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Second line</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a:t>Second line</a:t>
            </a:r>
          </a:p>
        </p:txBody>
      </p:sp>
    </p:spTree>
    <p:extLst>
      <p:ext uri="{BB962C8B-B14F-4D97-AF65-F5344CB8AC3E}">
        <p14:creationId xmlns:p14="http://schemas.microsoft.com/office/powerpoint/2010/main" val="4207396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Regulatory and reimbursement issues aside, for a patient with mCRC with a BRAF V600E mutation to whom you would administer BRAF-targeted therapy, what would be your preferred treatment? </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err="1"/>
              <a:t>Encorafenib</a:t>
            </a:r>
            <a:r>
              <a:rPr lang="en-US" dirty="0"/>
              <a:t> + panitumumab</a:t>
            </a:r>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err="1"/>
              <a:t>Encorafenib</a:t>
            </a:r>
            <a:r>
              <a:rPr lang="en-US" dirty="0"/>
              <a:t> + cetuximab</a:t>
            </a:r>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err="1"/>
              <a:t>Encorafenib</a:t>
            </a:r>
            <a:r>
              <a:rPr lang="en-US" dirty="0"/>
              <a:t> + cetuximab</a:t>
            </a:r>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err="1"/>
              <a:t>Encorafenib</a:t>
            </a:r>
            <a:r>
              <a:rPr lang="en-US" dirty="0"/>
              <a:t> + panitumumab</a:t>
            </a:r>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err="1"/>
              <a:t>Encorafenib</a:t>
            </a:r>
            <a:r>
              <a:rPr lang="en-US" dirty="0"/>
              <a:t> + cetuximab</a:t>
            </a:r>
          </a:p>
        </p:txBody>
      </p:sp>
    </p:spTree>
    <p:extLst>
      <p:ext uri="{BB962C8B-B14F-4D97-AF65-F5344CB8AC3E}">
        <p14:creationId xmlns:p14="http://schemas.microsoft.com/office/powerpoint/2010/main" val="285531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a:xfrm>
            <a:off x="912285" y="0"/>
            <a:ext cx="10080259" cy="2276872"/>
          </a:xfrm>
        </p:spPr>
        <p:txBody>
          <a:bodyPr/>
          <a:lstStyle/>
          <a:p>
            <a:r>
              <a:rPr lang="en-US" dirty="0"/>
              <a:t>In general, which KRAS G12C inhibitor would you most likely use if you were going to administer such an agent to a patient with mCRC?</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err="1"/>
              <a:t>Adagrasib</a:t>
            </a:r>
            <a:endParaRPr lang="en-US" dirty="0"/>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err="1"/>
              <a:t>Adagrasib</a:t>
            </a:r>
            <a:endParaRPr lang="en-US" dirty="0"/>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err="1"/>
              <a:t>Adagrasib</a:t>
            </a:r>
            <a:endParaRPr lang="en-US" dirty="0"/>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err="1"/>
              <a:t>Sotorasib</a:t>
            </a:r>
            <a:endParaRPr lang="en-US" dirty="0"/>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err="1"/>
              <a:t>Adagrasib</a:t>
            </a:r>
            <a:endParaRPr lang="en-US" dirty="0"/>
          </a:p>
        </p:txBody>
      </p:sp>
    </p:spTree>
    <p:extLst>
      <p:ext uri="{BB962C8B-B14F-4D97-AF65-F5344CB8AC3E}">
        <p14:creationId xmlns:p14="http://schemas.microsoft.com/office/powerpoint/2010/main" val="3598740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D241-04F2-00CC-8D62-51C89A40A730}"/>
              </a:ext>
            </a:extLst>
          </p:cNvPr>
          <p:cNvSpPr>
            <a:spLocks noGrp="1"/>
          </p:cNvSpPr>
          <p:nvPr>
            <p:ph type="title"/>
          </p:nvPr>
        </p:nvSpPr>
        <p:spPr/>
        <p:txBody>
          <a:bodyPr/>
          <a:lstStyle/>
          <a:p>
            <a:r>
              <a:rPr lang="en-US" dirty="0"/>
              <a:t>Regulatory and reimbursement issues aside, what would be your likely second-line treatment for a patient with MSS mCRC with a KRAS p.G12C mutation who receives FOLFOX/bevacizumab and experiences disease progression after receiving 9 months of maintenance bevacizumab?</a:t>
            </a:r>
          </a:p>
        </p:txBody>
      </p:sp>
      <p:sp>
        <p:nvSpPr>
          <p:cNvPr id="4" name="Content Placeholder 3">
            <a:extLst>
              <a:ext uri="{FF2B5EF4-FFF2-40B4-BE49-F238E27FC236}">
                <a16:creationId xmlns:a16="http://schemas.microsoft.com/office/drawing/2014/main" id="{0D278560-DC19-A229-142C-579D6EB7D420}"/>
              </a:ext>
            </a:extLst>
          </p:cNvPr>
          <p:cNvSpPr>
            <a:spLocks noGrp="1"/>
          </p:cNvSpPr>
          <p:nvPr>
            <p:ph idx="36"/>
          </p:nvPr>
        </p:nvSpPr>
        <p:spPr/>
        <p:txBody>
          <a:bodyPr/>
          <a:lstStyle/>
          <a:p>
            <a:r>
              <a:rPr lang="en-US" dirty="0"/>
              <a:t>FOLFIRI/CAPIRI + </a:t>
            </a:r>
            <a:r>
              <a:rPr lang="en-US" dirty="0" err="1"/>
              <a:t>bev</a:t>
            </a:r>
            <a:endParaRPr lang="en-US" dirty="0"/>
          </a:p>
        </p:txBody>
      </p:sp>
      <p:sp>
        <p:nvSpPr>
          <p:cNvPr id="5" name="Content Placeholder 4">
            <a:extLst>
              <a:ext uri="{FF2B5EF4-FFF2-40B4-BE49-F238E27FC236}">
                <a16:creationId xmlns:a16="http://schemas.microsoft.com/office/drawing/2014/main" id="{5C34EEF4-7F65-0D86-F55C-1CAEAC93633B}"/>
              </a:ext>
            </a:extLst>
          </p:cNvPr>
          <p:cNvSpPr>
            <a:spLocks noGrp="1"/>
          </p:cNvSpPr>
          <p:nvPr>
            <p:ph idx="41"/>
          </p:nvPr>
        </p:nvSpPr>
        <p:spPr/>
        <p:txBody>
          <a:bodyPr/>
          <a:lstStyle/>
          <a:p>
            <a:r>
              <a:rPr lang="en-US" dirty="0" err="1"/>
              <a:t>Adagrasib</a:t>
            </a:r>
            <a:endParaRPr lang="en-US" dirty="0"/>
          </a:p>
        </p:txBody>
      </p:sp>
      <p:sp>
        <p:nvSpPr>
          <p:cNvPr id="6" name="Content Placeholder 5">
            <a:extLst>
              <a:ext uri="{FF2B5EF4-FFF2-40B4-BE49-F238E27FC236}">
                <a16:creationId xmlns:a16="http://schemas.microsoft.com/office/drawing/2014/main" id="{71B030B3-96D6-B9C8-5988-97B5FF7DE950}"/>
              </a:ext>
            </a:extLst>
          </p:cNvPr>
          <p:cNvSpPr>
            <a:spLocks noGrp="1"/>
          </p:cNvSpPr>
          <p:nvPr>
            <p:ph idx="44"/>
          </p:nvPr>
        </p:nvSpPr>
        <p:spPr/>
        <p:txBody>
          <a:bodyPr/>
          <a:lstStyle/>
          <a:p>
            <a:r>
              <a:rPr lang="en-US" dirty="0"/>
              <a:t>FOLFIRI/CAPIRI + </a:t>
            </a:r>
            <a:r>
              <a:rPr lang="en-US" dirty="0" err="1"/>
              <a:t>bev</a:t>
            </a:r>
            <a:endParaRPr lang="en-US" dirty="0"/>
          </a:p>
        </p:txBody>
      </p:sp>
      <p:sp>
        <p:nvSpPr>
          <p:cNvPr id="7" name="Content Placeholder 6">
            <a:extLst>
              <a:ext uri="{FF2B5EF4-FFF2-40B4-BE49-F238E27FC236}">
                <a16:creationId xmlns:a16="http://schemas.microsoft.com/office/drawing/2014/main" id="{F2CBD631-2A49-7642-9F26-658324C1E78D}"/>
              </a:ext>
            </a:extLst>
          </p:cNvPr>
          <p:cNvSpPr>
            <a:spLocks noGrp="1"/>
          </p:cNvSpPr>
          <p:nvPr>
            <p:ph idx="45"/>
          </p:nvPr>
        </p:nvSpPr>
        <p:spPr/>
        <p:txBody>
          <a:bodyPr/>
          <a:lstStyle/>
          <a:p>
            <a:r>
              <a:rPr lang="en-US" dirty="0"/>
              <a:t>FOLFIRI/CAPIRI + </a:t>
            </a:r>
            <a:r>
              <a:rPr lang="en-US" dirty="0" err="1"/>
              <a:t>bev</a:t>
            </a:r>
            <a:endParaRPr lang="en-US" dirty="0"/>
          </a:p>
        </p:txBody>
      </p:sp>
      <p:sp>
        <p:nvSpPr>
          <p:cNvPr id="8" name="Content Placeholder 7">
            <a:extLst>
              <a:ext uri="{FF2B5EF4-FFF2-40B4-BE49-F238E27FC236}">
                <a16:creationId xmlns:a16="http://schemas.microsoft.com/office/drawing/2014/main" id="{27A3ADC8-296F-86E8-34E5-52721D76F333}"/>
              </a:ext>
            </a:extLst>
          </p:cNvPr>
          <p:cNvSpPr>
            <a:spLocks noGrp="1"/>
          </p:cNvSpPr>
          <p:nvPr>
            <p:ph idx="46"/>
          </p:nvPr>
        </p:nvSpPr>
        <p:spPr/>
        <p:txBody>
          <a:bodyPr/>
          <a:lstStyle/>
          <a:p>
            <a:r>
              <a:rPr lang="en-US" dirty="0" err="1"/>
              <a:t>Adagrasib</a:t>
            </a:r>
            <a:r>
              <a:rPr lang="en-US" dirty="0"/>
              <a:t> + cetuximab</a:t>
            </a:r>
          </a:p>
        </p:txBody>
      </p:sp>
    </p:spTree>
    <p:extLst>
      <p:ext uri="{BB962C8B-B14F-4D97-AF65-F5344CB8AC3E}">
        <p14:creationId xmlns:p14="http://schemas.microsoft.com/office/powerpoint/2010/main" val="51223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6D9DD2AB-7C5F-32A6-1CBA-E9860B97EF4C}"/>
              </a:ext>
            </a:extLst>
          </p:cNvPr>
          <p:cNvCxnSpPr/>
          <p:nvPr/>
        </p:nvCxnSpPr>
        <p:spPr bwMode="auto">
          <a:xfrm>
            <a:off x="6542884" y="3079925"/>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424404"/>
            <a:ext cx="10363200" cy="702307"/>
          </a:xfrm>
        </p:spPr>
        <p:txBody>
          <a:bodyPr/>
          <a:lstStyle/>
          <a:p>
            <a:r>
              <a:rPr lang="en-US" dirty="0"/>
              <a:t>COMMIT</a:t>
            </a:r>
            <a:r>
              <a:rPr lang="en-US" dirty="0">
                <a:solidFill>
                  <a:srgbClr val="0432FF"/>
                </a:solidFill>
                <a:latin typeface="Calibri" panose="020F0502020204030204" pitchFamily="34" charset="0"/>
                <a:cs typeface="Calibri" panose="020F0502020204030204" pitchFamily="34" charset="0"/>
              </a:rPr>
              <a:t> Phase III Study Schema</a:t>
            </a:r>
          </a:p>
        </p:txBody>
      </p:sp>
      <p:sp>
        <p:nvSpPr>
          <p:cNvPr id="4" name="TextBox 3">
            <a:extLst>
              <a:ext uri="{FF2B5EF4-FFF2-40B4-BE49-F238E27FC236}">
                <a16:creationId xmlns:a16="http://schemas.microsoft.com/office/drawing/2014/main" id="{65079D5C-EA1B-8A41-A1FC-E5516B15D171}"/>
              </a:ext>
            </a:extLst>
          </p:cNvPr>
          <p:cNvSpPr txBox="1"/>
          <p:nvPr/>
        </p:nvSpPr>
        <p:spPr>
          <a:xfrm>
            <a:off x="774795" y="4941168"/>
            <a:ext cx="10216767" cy="81560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a:t>
            </a: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Secondary endpoints: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Overall survival, objective response rate, others</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11380" y="3253686"/>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H="1" flipV="1">
            <a:off x="6426853" y="1988840"/>
            <a:ext cx="26528" cy="2232248"/>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453383" y="4221088"/>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426853" y="1988840"/>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767408" y="1700810"/>
          <a:ext cx="5036581" cy="3140931"/>
        </p:xfrm>
        <a:graphic>
          <a:graphicData uri="http://schemas.openxmlformats.org/drawingml/2006/table">
            <a:tbl>
              <a:tblPr/>
              <a:tblGrid>
                <a:gridCol w="5036581">
                  <a:extLst>
                    <a:ext uri="{9D8B030D-6E8A-4147-A177-3AD203B41FA5}">
                      <a16:colId xmlns:a16="http://schemas.microsoft.com/office/drawing/2014/main" val="20000"/>
                    </a:ext>
                  </a:extLst>
                </a:gridCol>
              </a:tblGrid>
              <a:tr h="87053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231)</a:t>
                      </a: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primary completion: Nov 2024</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270400">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 CRC</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dMMR</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by IHC and/or MSI-high by PCR or NGS</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No prior systemic treatment for metastatic disease</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042326" y="2595591"/>
            <a:ext cx="4325117" cy="990559"/>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Atezolizumab</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050903" y="3711689"/>
            <a:ext cx="4325117" cy="1130048"/>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Atezolizumab + mFOLFOX6/bevacizumab</a:t>
            </a:r>
          </a:p>
        </p:txBody>
      </p:sp>
      <p:sp>
        <p:nvSpPr>
          <p:cNvPr id="18" name="TextBox 17">
            <a:extLst>
              <a:ext uri="{FF2B5EF4-FFF2-40B4-BE49-F238E27FC236}">
                <a16:creationId xmlns:a16="http://schemas.microsoft.com/office/drawing/2014/main" id="{8BDBAFCD-3212-2E45-8E59-92373180CF6D}"/>
              </a:ext>
            </a:extLst>
          </p:cNvPr>
          <p:cNvSpPr txBox="1"/>
          <p:nvPr/>
        </p:nvSpPr>
        <p:spPr>
          <a:xfrm>
            <a:off x="263352" y="6471790"/>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NCT02997228. Accessed February 2023.</a:t>
            </a: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5969653" y="2653471"/>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15" name="Rectangle 18">
            <a:extLst>
              <a:ext uri="{FF2B5EF4-FFF2-40B4-BE49-F238E27FC236}">
                <a16:creationId xmlns:a16="http://schemas.microsoft.com/office/drawing/2014/main" id="{F1E017BD-47C9-1878-E391-3842BE4AC74B}"/>
              </a:ext>
            </a:extLst>
          </p:cNvPr>
          <p:cNvSpPr>
            <a:spLocks noChangeArrowheads="1"/>
          </p:cNvSpPr>
          <p:nvPr/>
        </p:nvSpPr>
        <p:spPr bwMode="auto">
          <a:xfrm>
            <a:off x="7050903" y="1531317"/>
            <a:ext cx="4325117" cy="990559"/>
          </a:xfrm>
          <a:prstGeom prst="rect">
            <a:avLst/>
          </a:prstGeom>
          <a:solidFill>
            <a:schemeClr val="accent2">
              <a:lumMod val="40000"/>
              <a:lumOff val="60000"/>
            </a:schemeClr>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mFOLFOX6/bevacizumab</a:t>
            </a:r>
          </a:p>
        </p:txBody>
      </p:sp>
      <p:sp>
        <p:nvSpPr>
          <p:cNvPr id="19" name="TextBox 18">
            <a:extLst>
              <a:ext uri="{FF2B5EF4-FFF2-40B4-BE49-F238E27FC236}">
                <a16:creationId xmlns:a16="http://schemas.microsoft.com/office/drawing/2014/main" id="{11BBBFD6-E618-5E46-B66C-A8CB13076238}"/>
              </a:ext>
            </a:extLst>
          </p:cNvPr>
          <p:cNvSpPr txBox="1"/>
          <p:nvPr/>
        </p:nvSpPr>
        <p:spPr>
          <a:xfrm>
            <a:off x="774795" y="5841287"/>
            <a:ext cx="102167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dMMR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 mismatch repair deficient; IHC = immunohistochemistry; MSI = microsatellite instability; PCR = polymerase chain reaction; NGS = next-generation sequencing</a:t>
            </a:r>
          </a:p>
        </p:txBody>
      </p:sp>
    </p:spTree>
    <p:custDataLst>
      <p:tags r:id="rId1"/>
    </p:custDataLst>
    <p:extLst>
      <p:ext uri="{BB962C8B-B14F-4D97-AF65-F5344CB8AC3E}">
        <p14:creationId xmlns:p14="http://schemas.microsoft.com/office/powerpoint/2010/main" val="3722811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F91BF2-7C5E-75CC-02A8-D4D847A6B8D0}"/>
              </a:ext>
            </a:extLst>
          </p:cNvPr>
          <p:cNvSpPr/>
          <p:nvPr/>
        </p:nvSpPr>
        <p:spPr bwMode="auto">
          <a:xfrm>
            <a:off x="263352" y="1484784"/>
            <a:ext cx="11737304" cy="40324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itle 2">
            <a:extLst>
              <a:ext uri="{FF2B5EF4-FFF2-40B4-BE49-F238E27FC236}">
                <a16:creationId xmlns:a16="http://schemas.microsoft.com/office/drawing/2014/main" id="{DEF425DB-5FAF-554A-D601-A1FBA322220F}"/>
              </a:ext>
            </a:extLst>
          </p:cNvPr>
          <p:cNvSpPr>
            <a:spLocks noGrp="1"/>
          </p:cNvSpPr>
          <p:nvPr>
            <p:ph type="title"/>
          </p:nvPr>
        </p:nvSpPr>
        <p:spPr/>
        <p:txBody>
          <a:bodyPr/>
          <a:lstStyle/>
          <a:p>
            <a:r>
              <a:rPr lang="en-US" dirty="0"/>
              <a:t>LEAP-017 Phase III Study Design</a:t>
            </a:r>
          </a:p>
        </p:txBody>
      </p:sp>
      <p:sp>
        <p:nvSpPr>
          <p:cNvPr id="4" name="TextBox 3">
            <a:extLst>
              <a:ext uri="{FF2B5EF4-FFF2-40B4-BE49-F238E27FC236}">
                <a16:creationId xmlns:a16="http://schemas.microsoft.com/office/drawing/2014/main" id="{F4796F9C-61F0-5105-9BAE-B0FBCE4715E9}"/>
              </a:ext>
            </a:extLst>
          </p:cNvPr>
          <p:cNvSpPr txBox="1"/>
          <p:nvPr/>
        </p:nvSpPr>
        <p:spPr>
          <a:xfrm>
            <a:off x="47328" y="6490211"/>
            <a:ext cx="36447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Yoshino T et al. ESMO 2021;Abstract 506TiP.</a:t>
            </a:r>
          </a:p>
        </p:txBody>
      </p:sp>
      <p:pic>
        <p:nvPicPr>
          <p:cNvPr id="6" name="Picture 5" descr="Diagram&#10;&#10;Description automatically generated">
            <a:extLst>
              <a:ext uri="{FF2B5EF4-FFF2-40B4-BE49-F238E27FC236}">
                <a16:creationId xmlns:a16="http://schemas.microsoft.com/office/drawing/2014/main" id="{CE694CFC-B2A2-40B4-98C7-EEC0C8122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59" y="1628800"/>
            <a:ext cx="11526533" cy="3168352"/>
          </a:xfrm>
          <a:prstGeom prst="rect">
            <a:avLst/>
          </a:prstGeom>
        </p:spPr>
      </p:pic>
      <p:sp>
        <p:nvSpPr>
          <p:cNvPr id="7" name="TextBox 6">
            <a:extLst>
              <a:ext uri="{FF2B5EF4-FFF2-40B4-BE49-F238E27FC236}">
                <a16:creationId xmlns:a16="http://schemas.microsoft.com/office/drawing/2014/main" id="{1B6C6882-F3ED-480B-40A7-DBB9EC99F573}"/>
              </a:ext>
            </a:extLst>
          </p:cNvPr>
          <p:cNvSpPr txBox="1"/>
          <p:nvPr/>
        </p:nvSpPr>
        <p:spPr>
          <a:xfrm>
            <a:off x="623392" y="1673405"/>
            <a:ext cx="816249"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N = 434</a:t>
            </a:r>
          </a:p>
        </p:txBody>
      </p:sp>
      <p:sp>
        <p:nvSpPr>
          <p:cNvPr id="8" name="TextBox 7">
            <a:extLst>
              <a:ext uri="{FF2B5EF4-FFF2-40B4-BE49-F238E27FC236}">
                <a16:creationId xmlns:a16="http://schemas.microsoft.com/office/drawing/2014/main" id="{A7FAEFDA-BB7B-FF38-BB0E-18A9BC2815C4}"/>
              </a:ext>
            </a:extLst>
          </p:cNvPr>
          <p:cNvSpPr txBox="1"/>
          <p:nvPr/>
        </p:nvSpPr>
        <p:spPr>
          <a:xfrm>
            <a:off x="623392" y="4841757"/>
            <a:ext cx="4618059"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Primary Endpoint: </a:t>
            </a: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Overall Survival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72" charset="0"/>
                <a:ea typeface="MS PGothic" charset="0"/>
              </a:rPr>
              <a:t>Secondary Endpoints: </a:t>
            </a: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PFS, OR, DOR, Safety, others</a:t>
            </a:r>
          </a:p>
        </p:txBody>
      </p:sp>
    </p:spTree>
    <p:extLst>
      <p:ext uri="{BB962C8B-B14F-4D97-AF65-F5344CB8AC3E}">
        <p14:creationId xmlns:p14="http://schemas.microsoft.com/office/powerpoint/2010/main" val="46361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1234129"/>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1800"/>
              </a:spcBef>
              <a:spcAft>
                <a:spcPts val="0"/>
              </a:spcAft>
              <a:buNone/>
            </a:pPr>
            <a:r>
              <a:rPr lang="en-US" sz="2400" dirty="0">
                <a:solidFill>
                  <a:schemeClr val="bg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tx1"/>
                </a:solidFill>
              </a:rPr>
              <a:t>MODULE 6: Appendix</a:t>
            </a:r>
          </a:p>
        </p:txBody>
      </p:sp>
    </p:spTree>
    <p:custDataLst>
      <p:tags r:id="rId1"/>
    </p:custDataLst>
    <p:extLst>
      <p:ext uri="{BB962C8B-B14F-4D97-AF65-F5344CB8AC3E}">
        <p14:creationId xmlns:p14="http://schemas.microsoft.com/office/powerpoint/2010/main" val="346068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0669B6-2589-113E-4D16-3EDDC5ED32CC}"/>
              </a:ext>
            </a:extLst>
          </p:cNvPr>
          <p:cNvSpPr/>
          <p:nvPr/>
        </p:nvSpPr>
        <p:spPr bwMode="auto">
          <a:xfrm>
            <a:off x="191344" y="1521654"/>
            <a:ext cx="11809312" cy="45716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F776321-26DA-15D4-7B0D-1721726EE7BD}"/>
              </a:ext>
            </a:extLst>
          </p:cNvPr>
          <p:cNvSpPr>
            <a:spLocks noGrp="1"/>
          </p:cNvSpPr>
          <p:nvPr>
            <p:ph type="title"/>
          </p:nvPr>
        </p:nvSpPr>
        <p:spPr/>
        <p:txBody>
          <a:bodyPr/>
          <a:lstStyle/>
          <a:p>
            <a:r>
              <a:rPr lang="en-US" dirty="0" err="1"/>
              <a:t>CodeBreaK</a:t>
            </a:r>
            <a:r>
              <a:rPr lang="en-US" dirty="0"/>
              <a:t> 300 Phase III Study Design</a:t>
            </a:r>
          </a:p>
        </p:txBody>
      </p:sp>
      <p:pic>
        <p:nvPicPr>
          <p:cNvPr id="4" name="Picture 3" descr="Text&#10;&#10;Description automatically generated">
            <a:extLst>
              <a:ext uri="{FF2B5EF4-FFF2-40B4-BE49-F238E27FC236}">
                <a16:creationId xmlns:a16="http://schemas.microsoft.com/office/drawing/2014/main" id="{063D0BFA-2F01-4E46-822D-112E0AC4E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628800"/>
            <a:ext cx="11593288" cy="3707546"/>
          </a:xfrm>
          <a:prstGeom prst="rect">
            <a:avLst/>
          </a:prstGeom>
        </p:spPr>
      </p:pic>
      <p:sp>
        <p:nvSpPr>
          <p:cNvPr id="5" name="TextBox 4">
            <a:extLst>
              <a:ext uri="{FF2B5EF4-FFF2-40B4-BE49-F238E27FC236}">
                <a16:creationId xmlns:a16="http://schemas.microsoft.com/office/drawing/2014/main" id="{996993F8-94D1-A385-4EA7-F3D86A75B4CB}"/>
              </a:ext>
            </a:extLst>
          </p:cNvPr>
          <p:cNvSpPr txBox="1"/>
          <p:nvPr/>
        </p:nvSpPr>
        <p:spPr>
          <a:xfrm>
            <a:off x="551384" y="5445224"/>
            <a:ext cx="4364785" cy="58477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83161"/>
                </a:solidFill>
                <a:effectLst/>
                <a:uLnTx/>
                <a:uFillTx/>
                <a:latin typeface="Arial" pitchFamily="-72" charset="0"/>
                <a:ea typeface="MS PGothic" charset="0"/>
              </a:rPr>
              <a:t>Primary Endpoint: </a:t>
            </a:r>
            <a:r>
              <a:rPr kumimoji="0" lang="en-US" sz="1600" b="0" i="0" u="none" strike="noStrike" kern="1200" cap="none" spc="0" normalizeH="0" baseline="0" noProof="0" dirty="0">
                <a:ln>
                  <a:noFill/>
                </a:ln>
                <a:solidFill>
                  <a:srgbClr val="000000"/>
                </a:solidFill>
                <a:effectLst/>
                <a:uLnTx/>
                <a:uFillTx/>
                <a:latin typeface="Arial" pitchFamily="-72" charset="0"/>
                <a:ea typeface="MS PGothic" charset="0"/>
              </a:rPr>
              <a:t>PFS by BICR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83161"/>
                </a:solidFill>
                <a:effectLst/>
                <a:uLnTx/>
                <a:uFillTx/>
                <a:latin typeface="Arial" pitchFamily="-72" charset="0"/>
                <a:ea typeface="MS PGothic" charset="0"/>
              </a:rPr>
              <a:t>Secondary Endpoints:</a:t>
            </a:r>
            <a:r>
              <a:rPr kumimoji="0" lang="en-US" sz="1600" b="0" i="0" u="none" strike="noStrike" kern="1200" cap="none" spc="0" normalizeH="0" baseline="0" noProof="0" dirty="0">
                <a:ln>
                  <a:noFill/>
                </a:ln>
                <a:solidFill>
                  <a:srgbClr val="000000"/>
                </a:solidFill>
                <a:effectLst/>
                <a:uLnTx/>
                <a:uFillTx/>
                <a:latin typeface="Arial" pitchFamily="-72" charset="0"/>
                <a:ea typeface="MS PGothic" charset="0"/>
              </a:rPr>
              <a:t> OS, ORR, DOR, TTR</a:t>
            </a:r>
            <a:endParaRPr kumimoji="0" lang="en-US" sz="1600" b="1" i="0" u="none" strike="noStrike" kern="1200" cap="none" spc="0" normalizeH="0" baseline="0" noProof="0" dirty="0">
              <a:ln>
                <a:noFill/>
              </a:ln>
              <a:solidFill>
                <a:srgbClr val="183161"/>
              </a:solidFill>
              <a:effectLst/>
              <a:uLnTx/>
              <a:uFillTx/>
              <a:latin typeface="Arial" pitchFamily="-72" charset="0"/>
              <a:ea typeface="MS PGothic" charset="0"/>
            </a:endParaRPr>
          </a:p>
        </p:txBody>
      </p:sp>
      <p:sp>
        <p:nvSpPr>
          <p:cNvPr id="7" name="TextBox 6">
            <a:extLst>
              <a:ext uri="{FF2B5EF4-FFF2-40B4-BE49-F238E27FC236}">
                <a16:creationId xmlns:a16="http://schemas.microsoft.com/office/drawing/2014/main" id="{5A38914F-BB94-EDA8-190A-CFCDD7EB4D19}"/>
              </a:ext>
            </a:extLst>
          </p:cNvPr>
          <p:cNvSpPr txBox="1"/>
          <p:nvPr/>
        </p:nvSpPr>
        <p:spPr>
          <a:xfrm>
            <a:off x="191344" y="6469404"/>
            <a:ext cx="416287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Lopez-Bravo DP et al. ESMO 2022;Abstract 437TiP.  </a:t>
            </a:r>
          </a:p>
        </p:txBody>
      </p:sp>
    </p:spTree>
    <p:extLst>
      <p:ext uri="{BB962C8B-B14F-4D97-AF65-F5344CB8AC3E}">
        <p14:creationId xmlns:p14="http://schemas.microsoft.com/office/powerpoint/2010/main" val="1505003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3852DC6-541F-C57E-C7D0-389DB687E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76672"/>
            <a:ext cx="10153128" cy="6008426"/>
          </a:xfrm>
          <a:prstGeom prst="rect">
            <a:avLst/>
          </a:prstGeom>
        </p:spPr>
      </p:pic>
      <p:sp>
        <p:nvSpPr>
          <p:cNvPr id="5" name="TextBox 4">
            <a:extLst>
              <a:ext uri="{FF2B5EF4-FFF2-40B4-BE49-F238E27FC236}">
                <a16:creationId xmlns:a16="http://schemas.microsoft.com/office/drawing/2014/main" id="{AE144483-7D9A-608D-9A4D-8B26A26230D5}"/>
              </a:ext>
            </a:extLst>
          </p:cNvPr>
          <p:cNvSpPr txBox="1"/>
          <p:nvPr/>
        </p:nvSpPr>
        <p:spPr>
          <a:xfrm>
            <a:off x="2672627" y="513546"/>
            <a:ext cx="684674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EF1A16"/>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EF1A16"/>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EF1A16"/>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EF1A16"/>
                </a:solidFill>
                <a:effectLst/>
                <a:uLnTx/>
                <a:uFillTx/>
                <a:latin typeface="Arial" pitchFamily="-72" charset="0"/>
                <a:ea typeface="MS PGothic" charset="0"/>
              </a:rPr>
              <a:t>2022 Dec 21;[Online ahead of print].</a:t>
            </a:r>
          </a:p>
        </p:txBody>
      </p:sp>
    </p:spTree>
    <p:extLst>
      <p:ext uri="{BB962C8B-B14F-4D97-AF65-F5344CB8AC3E}">
        <p14:creationId xmlns:p14="http://schemas.microsoft.com/office/powerpoint/2010/main" val="215302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74A2-9F1C-508D-5BFA-4B372F26D692}"/>
              </a:ext>
            </a:extLst>
          </p:cNvPr>
          <p:cNvSpPr>
            <a:spLocks noGrp="1"/>
          </p:cNvSpPr>
          <p:nvPr>
            <p:ph type="title"/>
          </p:nvPr>
        </p:nvSpPr>
        <p:spPr/>
        <p:txBody>
          <a:bodyPr/>
          <a:lstStyle/>
          <a:p>
            <a:r>
              <a:rPr lang="en-US" dirty="0"/>
              <a:t>KRYSTAL-1: Response</a:t>
            </a:r>
          </a:p>
        </p:txBody>
      </p:sp>
      <p:pic>
        <p:nvPicPr>
          <p:cNvPr id="5" name="Picture 4" descr="Chart&#10;&#10;Description automatically generated">
            <a:extLst>
              <a:ext uri="{FF2B5EF4-FFF2-40B4-BE49-F238E27FC236}">
                <a16:creationId xmlns:a16="http://schemas.microsoft.com/office/drawing/2014/main" id="{BB6EBCFB-914B-D55B-6454-390907515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35" y="1916832"/>
            <a:ext cx="5801234" cy="3384376"/>
          </a:xfrm>
          <a:prstGeom prst="rect">
            <a:avLst/>
          </a:prstGeom>
        </p:spPr>
      </p:pic>
      <p:pic>
        <p:nvPicPr>
          <p:cNvPr id="8" name="Picture 7" descr="A picture containing text, music&#10;&#10;Description automatically generated">
            <a:extLst>
              <a:ext uri="{FF2B5EF4-FFF2-40B4-BE49-F238E27FC236}">
                <a16:creationId xmlns:a16="http://schemas.microsoft.com/office/drawing/2014/main" id="{291246F9-833D-2EEB-3C42-CC8DFEE78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127" y="1916832"/>
            <a:ext cx="5743337" cy="3384376"/>
          </a:xfrm>
          <a:prstGeom prst="rect">
            <a:avLst/>
          </a:prstGeom>
        </p:spPr>
      </p:pic>
      <p:sp>
        <p:nvSpPr>
          <p:cNvPr id="9" name="TextBox 8">
            <a:extLst>
              <a:ext uri="{FF2B5EF4-FFF2-40B4-BE49-F238E27FC236}">
                <a16:creationId xmlns:a16="http://schemas.microsoft.com/office/drawing/2014/main" id="{357254F4-9CDE-0CC4-B729-B41C48A13C54}"/>
              </a:ext>
            </a:extLst>
          </p:cNvPr>
          <p:cNvSpPr txBox="1"/>
          <p:nvPr/>
        </p:nvSpPr>
        <p:spPr>
          <a:xfrm>
            <a:off x="2471243" y="2276872"/>
            <a:ext cx="1439818"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itchFamily="-72" charset="0"/>
                <a:ea typeface="MS PGothic" charset="0"/>
              </a:rPr>
              <a:t>Adagrasib</a:t>
            </a:r>
            <a:endParaRPr kumimoji="0" lang="en-US" sz="20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
        <p:nvSpPr>
          <p:cNvPr id="10" name="TextBox 9">
            <a:extLst>
              <a:ext uri="{FF2B5EF4-FFF2-40B4-BE49-F238E27FC236}">
                <a16:creationId xmlns:a16="http://schemas.microsoft.com/office/drawing/2014/main" id="{DD97C94F-6633-5A6E-E313-522E3C6128C5}"/>
              </a:ext>
            </a:extLst>
          </p:cNvPr>
          <p:cNvSpPr txBox="1"/>
          <p:nvPr/>
        </p:nvSpPr>
        <p:spPr>
          <a:xfrm>
            <a:off x="8112224" y="2275096"/>
            <a:ext cx="277832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itchFamily="-72" charset="0"/>
                <a:ea typeface="MS PGothic" charset="0"/>
              </a:rPr>
              <a:t>Adagrasib</a:t>
            </a: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/cetuximab</a:t>
            </a:r>
          </a:p>
        </p:txBody>
      </p:sp>
      <p:sp>
        <p:nvSpPr>
          <p:cNvPr id="11" name="TextBox 10">
            <a:extLst>
              <a:ext uri="{FF2B5EF4-FFF2-40B4-BE49-F238E27FC236}">
                <a16:creationId xmlns:a16="http://schemas.microsoft.com/office/drawing/2014/main" id="{507190CC-827A-6EC8-0D2E-78920A874A1C}"/>
              </a:ext>
            </a:extLst>
          </p:cNvPr>
          <p:cNvSpPr txBox="1"/>
          <p:nvPr/>
        </p:nvSpPr>
        <p:spPr>
          <a:xfrm>
            <a:off x="2471243" y="4181019"/>
            <a:ext cx="1300356"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19%</a:t>
            </a:r>
          </a:p>
        </p:txBody>
      </p:sp>
      <p:sp>
        <p:nvSpPr>
          <p:cNvPr id="12" name="TextBox 11">
            <a:extLst>
              <a:ext uri="{FF2B5EF4-FFF2-40B4-BE49-F238E27FC236}">
                <a16:creationId xmlns:a16="http://schemas.microsoft.com/office/drawing/2014/main" id="{0F50F8CD-1F55-5F55-748B-425B450824B0}"/>
              </a:ext>
            </a:extLst>
          </p:cNvPr>
          <p:cNvSpPr txBox="1"/>
          <p:nvPr/>
        </p:nvSpPr>
        <p:spPr>
          <a:xfrm>
            <a:off x="8544272" y="4181019"/>
            <a:ext cx="1300356"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46%</a:t>
            </a:r>
          </a:p>
        </p:txBody>
      </p:sp>
      <p:sp>
        <p:nvSpPr>
          <p:cNvPr id="14" name="TextBox 13">
            <a:extLst>
              <a:ext uri="{FF2B5EF4-FFF2-40B4-BE49-F238E27FC236}">
                <a16:creationId xmlns:a16="http://schemas.microsoft.com/office/drawing/2014/main" id="{B14F0EF0-0AA6-ED49-812A-6383C7B780AA}"/>
              </a:ext>
            </a:extLst>
          </p:cNvPr>
          <p:cNvSpPr txBox="1"/>
          <p:nvPr/>
        </p:nvSpPr>
        <p:spPr>
          <a:xfrm>
            <a:off x="119336" y="6477098"/>
            <a:ext cx="52267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Yaeger 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Dec 21;[Online ahead of print].</a:t>
            </a:r>
          </a:p>
        </p:txBody>
      </p:sp>
    </p:spTree>
    <p:extLst>
      <p:ext uri="{BB962C8B-B14F-4D97-AF65-F5344CB8AC3E}">
        <p14:creationId xmlns:p14="http://schemas.microsoft.com/office/powerpoint/2010/main" val="3745385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424404"/>
            <a:ext cx="10363200" cy="702307"/>
          </a:xfrm>
        </p:spPr>
        <p:txBody>
          <a:bodyPr/>
          <a:lstStyle/>
          <a:p>
            <a:r>
              <a:rPr lang="en-US" dirty="0"/>
              <a:t>KRYSTAL-10</a:t>
            </a:r>
            <a:r>
              <a:rPr lang="en-US" dirty="0">
                <a:solidFill>
                  <a:srgbClr val="0432FF"/>
                </a:solidFill>
                <a:latin typeface="Calibri" panose="020F0502020204030204" pitchFamily="34" charset="0"/>
                <a:cs typeface="Calibri" panose="020F0502020204030204" pitchFamily="34" charset="0"/>
              </a:rPr>
              <a:t> Phase III Study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745728" y="5191980"/>
            <a:ext cx="10216767" cy="81560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overall survival</a:t>
            </a: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Secondary endpoints: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Safety, ORR,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DoR</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1-year survival, others</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11380" y="3253686"/>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453381" y="2404895"/>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453383" y="3816312"/>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453386" y="2404895"/>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745728" y="1862085"/>
          <a:ext cx="5036581" cy="2728032"/>
        </p:xfrm>
        <a:graphic>
          <a:graphicData uri="http://schemas.openxmlformats.org/drawingml/2006/table">
            <a:tbl>
              <a:tblPr/>
              <a:tblGrid>
                <a:gridCol w="5036581">
                  <a:extLst>
                    <a:ext uri="{9D8B030D-6E8A-4147-A177-3AD203B41FA5}">
                      <a16:colId xmlns:a16="http://schemas.microsoft.com/office/drawing/2014/main" val="20000"/>
                    </a:ext>
                  </a:extLst>
                </a:gridCol>
              </a:tblGrid>
              <a:tr h="754253">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420)</a:t>
                      </a:r>
                    </a:p>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primary completion: Sept 2023</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172181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Previously untreated advanced CRC</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Prior receipt of first-line treatment with fluoropyrimidine-based chemotherapy regimen containing oxaliplatin or irinotecan</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KRAS G12C mutation</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041465" y="1313994"/>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Adagrasib</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 cetuximab</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047445" y="3330258"/>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FOLFIRI or mFOLFOX6</a:t>
            </a:r>
          </a:p>
        </p:txBody>
      </p:sp>
      <p:sp>
        <p:nvSpPr>
          <p:cNvPr id="18" name="TextBox 17">
            <a:extLst>
              <a:ext uri="{FF2B5EF4-FFF2-40B4-BE49-F238E27FC236}">
                <a16:creationId xmlns:a16="http://schemas.microsoft.com/office/drawing/2014/main" id="{8BDBAFCD-3212-2E45-8E59-92373180CF6D}"/>
              </a:ext>
            </a:extLst>
          </p:cNvPr>
          <p:cNvSpPr txBox="1"/>
          <p:nvPr/>
        </p:nvSpPr>
        <p:spPr>
          <a:xfrm>
            <a:off x="119336" y="6445059"/>
            <a:ext cx="10585176"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NCT04793958. Accessed January 2023.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Tabernero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J et al. ESMO World Congress on GI Cancers 2021;Poster 200. </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5969653" y="2623310"/>
            <a:ext cx="914400" cy="944563"/>
            <a:chOff x="1872" y="1565"/>
            <a:chExt cx="576" cy="595"/>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565"/>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3" name="TextBox 2">
            <a:extLst>
              <a:ext uri="{FF2B5EF4-FFF2-40B4-BE49-F238E27FC236}">
                <a16:creationId xmlns:a16="http://schemas.microsoft.com/office/drawing/2014/main" id="{60BDB10C-9342-5C70-D773-08B9A18B22C1}"/>
              </a:ext>
            </a:extLst>
          </p:cNvPr>
          <p:cNvSpPr txBox="1"/>
          <p:nvPr/>
        </p:nvSpPr>
        <p:spPr>
          <a:xfrm>
            <a:off x="6168008" y="3140968"/>
            <a:ext cx="548548"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1:1</a:t>
            </a:r>
          </a:p>
        </p:txBody>
      </p:sp>
    </p:spTree>
    <p:custDataLst>
      <p:tags r:id="rId1"/>
    </p:custDataLst>
    <p:extLst>
      <p:ext uri="{BB962C8B-B14F-4D97-AF65-F5344CB8AC3E}">
        <p14:creationId xmlns:p14="http://schemas.microsoft.com/office/powerpoint/2010/main" val="232131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4293096"/>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bg1"/>
                </a:solidFill>
              </a:rPr>
              <a:t>MODULE 5: Journal Club with Dr Lieu</a:t>
            </a:r>
          </a:p>
          <a:p>
            <a:pPr marL="98425" indent="0">
              <a:spcBef>
                <a:spcPts val="1800"/>
              </a:spcBef>
              <a:spcAft>
                <a:spcPts val="0"/>
              </a:spcAft>
              <a:buNone/>
            </a:pPr>
            <a:r>
              <a:rPr lang="en-US" sz="2400" dirty="0">
                <a:solidFill>
                  <a:schemeClr val="tx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497514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ECCDC896-27CB-7182-B1E5-156FA543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468" y="476672"/>
            <a:ext cx="9577064" cy="5465218"/>
          </a:xfrm>
          <a:prstGeom prst="rect">
            <a:avLst/>
          </a:prstGeom>
        </p:spPr>
      </p:pic>
      <p:sp>
        <p:nvSpPr>
          <p:cNvPr id="5" name="TextBox 4">
            <a:extLst>
              <a:ext uri="{FF2B5EF4-FFF2-40B4-BE49-F238E27FC236}">
                <a16:creationId xmlns:a16="http://schemas.microsoft.com/office/drawing/2014/main" id="{CD869689-68E2-ECC5-DA0A-B0BC0257C79C}"/>
              </a:ext>
            </a:extLst>
          </p:cNvPr>
          <p:cNvSpPr txBox="1"/>
          <p:nvPr/>
        </p:nvSpPr>
        <p:spPr>
          <a:xfrm>
            <a:off x="5109425" y="5498563"/>
            <a:ext cx="5775107" cy="430887"/>
          </a:xfrm>
          <a:prstGeom prst="rect">
            <a:avLst/>
          </a:prstGeom>
          <a:noFill/>
        </p:spPr>
        <p:txBody>
          <a:bodyPr wrap="none" rtlCol="0">
            <a:spAutoFit/>
          </a:bodyPr>
          <a:lstStyle/>
          <a:p>
            <a:r>
              <a:rPr lang="en-US" sz="2200" i="1" dirty="0">
                <a:solidFill>
                  <a:srgbClr val="000000"/>
                </a:solidFill>
                <a:effectLst/>
                <a:latin typeface="+mn-lt"/>
                <a:ea typeface="Calibri" panose="020F0502020204030204" pitchFamily="34" charset="0"/>
              </a:rPr>
              <a:t>Clin Adv </a:t>
            </a:r>
            <a:r>
              <a:rPr lang="en-US" sz="2200" i="1" dirty="0" err="1">
                <a:solidFill>
                  <a:srgbClr val="000000"/>
                </a:solidFill>
                <a:effectLst/>
                <a:latin typeface="+mn-lt"/>
                <a:ea typeface="Calibri" panose="020F0502020204030204" pitchFamily="34" charset="0"/>
              </a:rPr>
              <a:t>Hematol</a:t>
            </a:r>
            <a:r>
              <a:rPr lang="en-US" sz="2200" i="1" dirty="0">
                <a:solidFill>
                  <a:srgbClr val="000000"/>
                </a:solidFill>
                <a:effectLst/>
                <a:latin typeface="+mn-lt"/>
                <a:ea typeface="Calibri" panose="020F0502020204030204" pitchFamily="34" charset="0"/>
              </a:rPr>
              <a:t> Oncol </a:t>
            </a:r>
            <a:r>
              <a:rPr lang="en-US" sz="2200" dirty="0">
                <a:solidFill>
                  <a:srgbClr val="000000"/>
                </a:solidFill>
                <a:effectLst/>
                <a:latin typeface="+mn-lt"/>
                <a:ea typeface="Calibri" panose="020F0502020204030204" pitchFamily="34" charset="0"/>
              </a:rPr>
              <a:t>2022 Dec;20(12):703-4.</a:t>
            </a:r>
            <a:r>
              <a:rPr lang="en-US" sz="2200" dirty="0">
                <a:effectLst/>
                <a:latin typeface="+mn-lt"/>
              </a:rPr>
              <a:t> </a:t>
            </a:r>
            <a:endParaRPr lang="en-US" sz="2200" dirty="0">
              <a:latin typeface="+mn-lt"/>
            </a:endParaRPr>
          </a:p>
        </p:txBody>
      </p:sp>
    </p:spTree>
    <p:extLst>
      <p:ext uri="{BB962C8B-B14F-4D97-AF65-F5344CB8AC3E}">
        <p14:creationId xmlns:p14="http://schemas.microsoft.com/office/powerpoint/2010/main" val="46324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D0013D-786D-7264-1072-6C279DD79DD7}"/>
              </a:ext>
            </a:extLst>
          </p:cNvPr>
          <p:cNvSpPr/>
          <p:nvPr/>
        </p:nvSpPr>
        <p:spPr bwMode="auto">
          <a:xfrm>
            <a:off x="623392" y="4941168"/>
            <a:ext cx="11456168"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Meet The Professor with Dr Lieu</a:t>
            </a:r>
            <a:endParaRPr lang="en-US" dirty="0">
              <a:solidFill>
                <a:srgbClr val="FF40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1800"/>
              </a:spcBef>
              <a:spcAft>
                <a:spcPts val="0"/>
              </a:spcAft>
              <a:buNone/>
            </a:pPr>
            <a:r>
              <a:rPr lang="en-US" sz="2400" dirty="0">
                <a:solidFill>
                  <a:schemeClr val="tx1"/>
                </a:solidFill>
              </a:rPr>
              <a:t>Introduction: Early-Onset Colorectal Cancer</a:t>
            </a:r>
          </a:p>
          <a:p>
            <a:pPr marL="98425" indent="0">
              <a:spcBef>
                <a:spcPts val="1800"/>
              </a:spcBef>
              <a:spcAft>
                <a:spcPts val="0"/>
              </a:spcAft>
              <a:buNone/>
            </a:pPr>
            <a:r>
              <a:rPr lang="en-US" sz="2400" dirty="0">
                <a:solidFill>
                  <a:schemeClr val="tx1"/>
                </a:solidFill>
              </a:rPr>
              <a:t>MODULE 1: Localized Disease</a:t>
            </a:r>
          </a:p>
          <a:p>
            <a:pPr marL="98425" indent="0">
              <a:spcBef>
                <a:spcPts val="1800"/>
              </a:spcBef>
              <a:spcAft>
                <a:spcPts val="0"/>
              </a:spcAft>
              <a:buNone/>
            </a:pPr>
            <a:r>
              <a:rPr lang="en-US" sz="2400" dirty="0">
                <a:solidFill>
                  <a:schemeClr val="tx1"/>
                </a:solidFill>
              </a:rPr>
              <a:t>MODULE 2: Metastatic Disease</a:t>
            </a:r>
          </a:p>
          <a:p>
            <a:pPr marL="98425" indent="0">
              <a:spcBef>
                <a:spcPts val="1800"/>
              </a:spcBef>
              <a:spcAft>
                <a:spcPts val="0"/>
              </a:spcAft>
              <a:buNone/>
            </a:pPr>
            <a:r>
              <a:rPr lang="en-US" sz="2400" dirty="0">
                <a:solidFill>
                  <a:schemeClr val="tx1"/>
                </a:solidFill>
              </a:rPr>
              <a:t>MODULE 3: HER2-Positive Disease</a:t>
            </a:r>
          </a:p>
          <a:p>
            <a:pPr marL="98425" indent="0">
              <a:spcBef>
                <a:spcPts val="1800"/>
              </a:spcBef>
              <a:spcAft>
                <a:spcPts val="0"/>
              </a:spcAft>
              <a:buNone/>
            </a:pPr>
            <a:r>
              <a:rPr lang="en-US" sz="2400" dirty="0">
                <a:solidFill>
                  <a:schemeClr val="tx1"/>
                </a:solidFill>
              </a:rPr>
              <a:t>MODULE 4: MSI-H Disease; BRAF-Mutant Disease</a:t>
            </a:r>
          </a:p>
          <a:p>
            <a:pPr marL="98425" indent="0">
              <a:spcBef>
                <a:spcPts val="1800"/>
              </a:spcBef>
              <a:spcAft>
                <a:spcPts val="0"/>
              </a:spcAft>
              <a:buNone/>
            </a:pPr>
            <a:r>
              <a:rPr lang="en-US" sz="2400" dirty="0">
                <a:solidFill>
                  <a:schemeClr val="tx1"/>
                </a:solidFill>
              </a:rPr>
              <a:t>MODULE 5: Journal Club with Dr Lieu</a:t>
            </a:r>
          </a:p>
          <a:p>
            <a:pPr marL="98425" indent="0">
              <a:spcBef>
                <a:spcPts val="1800"/>
              </a:spcBef>
              <a:spcAft>
                <a:spcPts val="0"/>
              </a:spcAft>
              <a:buNone/>
            </a:pPr>
            <a:r>
              <a:rPr lang="en-US" sz="2400" dirty="0">
                <a:solidFill>
                  <a:schemeClr val="bg1"/>
                </a:solidFill>
              </a:rPr>
              <a:t>MODULE 6: Appendix</a:t>
            </a:r>
          </a:p>
          <a:p>
            <a:pPr marL="98425" indent="0">
              <a:spcBef>
                <a:spcPts val="1800"/>
              </a:spcBef>
              <a:spcAft>
                <a:spcPts val="0"/>
              </a:spcAft>
              <a:buNone/>
            </a:pPr>
            <a:endParaRPr lang="en-US" sz="2400" dirty="0">
              <a:solidFill>
                <a:schemeClr val="tx1"/>
              </a:solidFill>
            </a:endParaRPr>
          </a:p>
        </p:txBody>
      </p:sp>
    </p:spTree>
    <p:custDataLst>
      <p:tags r:id="rId1"/>
    </p:custDataLst>
    <p:extLst>
      <p:ext uri="{BB962C8B-B14F-4D97-AF65-F5344CB8AC3E}">
        <p14:creationId xmlns:p14="http://schemas.microsoft.com/office/powerpoint/2010/main" val="2612310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AF23E31-D7FA-FFCA-D7CF-3467626F3DA0}"/>
              </a:ext>
            </a:extLst>
          </p:cNvPr>
          <p:cNvPicPr>
            <a:picLocks noChangeAspect="1"/>
          </p:cNvPicPr>
          <p:nvPr/>
        </p:nvPicPr>
        <p:blipFill>
          <a:blip r:embed="rId2"/>
          <a:stretch>
            <a:fillRect/>
          </a:stretch>
        </p:blipFill>
        <p:spPr>
          <a:xfrm>
            <a:off x="895368" y="286869"/>
            <a:ext cx="10401263" cy="5974771"/>
          </a:xfrm>
          <a:prstGeom prst="rect">
            <a:avLst/>
          </a:prstGeom>
        </p:spPr>
      </p:pic>
      <p:sp>
        <p:nvSpPr>
          <p:cNvPr id="6" name="Rectangle 5">
            <a:extLst>
              <a:ext uri="{FF2B5EF4-FFF2-40B4-BE49-F238E27FC236}">
                <a16:creationId xmlns:a16="http://schemas.microsoft.com/office/drawing/2014/main" id="{89420940-B212-7157-D585-87532B78E14D}"/>
              </a:ext>
            </a:extLst>
          </p:cNvPr>
          <p:cNvSpPr/>
          <p:nvPr/>
        </p:nvSpPr>
        <p:spPr bwMode="auto">
          <a:xfrm>
            <a:off x="1089764" y="5611660"/>
            <a:ext cx="1828800" cy="2880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78E613B1-22ED-2E24-976A-D9D1096D831F}"/>
              </a:ext>
            </a:extLst>
          </p:cNvPr>
          <p:cNvSpPr txBox="1"/>
          <p:nvPr/>
        </p:nvSpPr>
        <p:spPr>
          <a:xfrm>
            <a:off x="4158641" y="696568"/>
            <a:ext cx="4963218"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ED1A34"/>
                </a:solidFill>
                <a:effectLst/>
                <a:uLnTx/>
                <a:uFillTx/>
                <a:latin typeface="Arial" pitchFamily="-72" charset="0"/>
                <a:ea typeface="MS PGothic" charset="0"/>
              </a:rPr>
              <a:t>2023 Jan 16;[Online ahead of print].</a:t>
            </a:r>
          </a:p>
        </p:txBody>
      </p:sp>
    </p:spTree>
    <p:extLst>
      <p:ext uri="{BB962C8B-B14F-4D97-AF65-F5344CB8AC3E}">
        <p14:creationId xmlns:p14="http://schemas.microsoft.com/office/powerpoint/2010/main" val="4023387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E84329-184B-4958-8C40-61ED58AEDA37}"/>
              </a:ext>
            </a:extLst>
          </p:cNvPr>
          <p:cNvSpPr/>
          <p:nvPr/>
        </p:nvSpPr>
        <p:spPr bwMode="auto">
          <a:xfrm>
            <a:off x="166958" y="1257278"/>
            <a:ext cx="11849622" cy="47696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6" y="68741"/>
            <a:ext cx="10358967" cy="1143000"/>
          </a:xfrm>
        </p:spPr>
        <p:txBody>
          <a:bodyPr/>
          <a:lstStyle/>
          <a:p>
            <a:pPr algn="l"/>
            <a:r>
              <a:rPr lang="en-US" dirty="0"/>
              <a:t>GALAXY: </a:t>
            </a:r>
            <a:r>
              <a:rPr lang="en-US" dirty="0" err="1"/>
              <a:t>ctDNA</a:t>
            </a:r>
            <a:r>
              <a:rPr lang="en-US" dirty="0"/>
              <a:t>-Based Minimal Residual Disease Is Predictive of Survival Outcomes Among Postsurgical Patients with CRC</a:t>
            </a:r>
          </a:p>
        </p:txBody>
      </p:sp>
      <p:pic>
        <p:nvPicPr>
          <p:cNvPr id="8" name="Picture 7" descr="Chart, line chart&#10;&#10;Description automatically generated">
            <a:extLst>
              <a:ext uri="{FF2B5EF4-FFF2-40B4-BE49-F238E27FC236}">
                <a16:creationId xmlns:a16="http://schemas.microsoft.com/office/drawing/2014/main" id="{69CCF6D6-F646-552D-6970-5A87E9AEC4F6}"/>
              </a:ext>
            </a:extLst>
          </p:cNvPr>
          <p:cNvPicPr>
            <a:picLocks noChangeAspect="1"/>
          </p:cNvPicPr>
          <p:nvPr/>
        </p:nvPicPr>
        <p:blipFill>
          <a:blip r:embed="rId2"/>
          <a:stretch>
            <a:fillRect/>
          </a:stretch>
        </p:blipFill>
        <p:spPr>
          <a:xfrm>
            <a:off x="298404" y="1425974"/>
            <a:ext cx="5461000" cy="4432300"/>
          </a:xfrm>
          <a:prstGeom prst="rect">
            <a:avLst/>
          </a:prstGeom>
        </p:spPr>
      </p:pic>
      <p:pic>
        <p:nvPicPr>
          <p:cNvPr id="10" name="Picture 9" descr="Table&#10;&#10;Description automatically generated">
            <a:extLst>
              <a:ext uri="{FF2B5EF4-FFF2-40B4-BE49-F238E27FC236}">
                <a16:creationId xmlns:a16="http://schemas.microsoft.com/office/drawing/2014/main" id="{A53E0473-5ED9-BC17-5226-03C380A13FDF}"/>
              </a:ext>
            </a:extLst>
          </p:cNvPr>
          <p:cNvPicPr>
            <a:picLocks noChangeAspect="1"/>
          </p:cNvPicPr>
          <p:nvPr/>
        </p:nvPicPr>
        <p:blipFill>
          <a:blip r:embed="rId3"/>
          <a:stretch>
            <a:fillRect/>
          </a:stretch>
        </p:blipFill>
        <p:spPr>
          <a:xfrm>
            <a:off x="5882947" y="1425974"/>
            <a:ext cx="6010090" cy="1748968"/>
          </a:xfrm>
          <a:prstGeom prst="rect">
            <a:avLst/>
          </a:prstGeom>
        </p:spPr>
      </p:pic>
      <p:sp>
        <p:nvSpPr>
          <p:cNvPr id="11" name="Rectangle 10">
            <a:extLst>
              <a:ext uri="{FF2B5EF4-FFF2-40B4-BE49-F238E27FC236}">
                <a16:creationId xmlns:a16="http://schemas.microsoft.com/office/drawing/2014/main" id="{08730E8A-4E61-C887-FDB6-FA7ED414AE2F}"/>
              </a:ext>
            </a:extLst>
          </p:cNvPr>
          <p:cNvSpPr/>
          <p:nvPr/>
        </p:nvSpPr>
        <p:spPr bwMode="auto">
          <a:xfrm>
            <a:off x="555265" y="1578278"/>
            <a:ext cx="311037" cy="2880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TextBox 12">
            <a:extLst>
              <a:ext uri="{FF2B5EF4-FFF2-40B4-BE49-F238E27FC236}">
                <a16:creationId xmlns:a16="http://schemas.microsoft.com/office/drawing/2014/main" id="{D267F128-0EE9-724B-B64B-CE67A4D9C956}"/>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spTree>
    <p:extLst>
      <p:ext uri="{BB962C8B-B14F-4D97-AF65-F5344CB8AC3E}">
        <p14:creationId xmlns:p14="http://schemas.microsoft.com/office/powerpoint/2010/main" val="551128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EB8F1D-9DC8-4869-C0FD-B2B0FA4BF01B}"/>
              </a:ext>
            </a:extLst>
          </p:cNvPr>
          <p:cNvSpPr/>
          <p:nvPr/>
        </p:nvSpPr>
        <p:spPr bwMode="auto">
          <a:xfrm>
            <a:off x="1189973" y="1370013"/>
            <a:ext cx="9695145" cy="47301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6" y="89171"/>
            <a:ext cx="10358967" cy="1143000"/>
          </a:xfrm>
        </p:spPr>
        <p:txBody>
          <a:bodyPr/>
          <a:lstStyle/>
          <a:p>
            <a:pPr algn="l"/>
            <a:r>
              <a:rPr lang="en-US" dirty="0"/>
              <a:t>GALAXY: Forest Plot Depicting Multivariate Analysis for Recurrence in Patients with Pathological Stage II to III CRC</a:t>
            </a:r>
          </a:p>
        </p:txBody>
      </p:sp>
      <p:pic>
        <p:nvPicPr>
          <p:cNvPr id="7" name="Picture 6">
            <a:extLst>
              <a:ext uri="{FF2B5EF4-FFF2-40B4-BE49-F238E27FC236}">
                <a16:creationId xmlns:a16="http://schemas.microsoft.com/office/drawing/2014/main" id="{38184B3B-FB04-CD6F-48F0-D1787A371E30}"/>
              </a:ext>
            </a:extLst>
          </p:cNvPr>
          <p:cNvPicPr>
            <a:picLocks noChangeAspect="1"/>
          </p:cNvPicPr>
          <p:nvPr/>
        </p:nvPicPr>
        <p:blipFill>
          <a:blip r:embed="rId2"/>
          <a:stretch>
            <a:fillRect/>
          </a:stretch>
        </p:blipFill>
        <p:spPr>
          <a:xfrm>
            <a:off x="1427967" y="1475027"/>
            <a:ext cx="9278033" cy="980074"/>
          </a:xfrm>
          <a:prstGeom prst="rect">
            <a:avLst/>
          </a:prstGeom>
        </p:spPr>
      </p:pic>
      <p:pic>
        <p:nvPicPr>
          <p:cNvPr id="13" name="Picture 12" descr="Chart, box and whisker chart&#10;&#10;Description automatically generated">
            <a:extLst>
              <a:ext uri="{FF2B5EF4-FFF2-40B4-BE49-F238E27FC236}">
                <a16:creationId xmlns:a16="http://schemas.microsoft.com/office/drawing/2014/main" id="{609B3968-4197-44BE-F82A-298FA81F45C3}"/>
              </a:ext>
            </a:extLst>
          </p:cNvPr>
          <p:cNvPicPr>
            <a:picLocks noChangeAspect="1"/>
          </p:cNvPicPr>
          <p:nvPr/>
        </p:nvPicPr>
        <p:blipFill>
          <a:blip r:embed="rId3"/>
          <a:stretch>
            <a:fillRect/>
          </a:stretch>
        </p:blipFill>
        <p:spPr>
          <a:xfrm>
            <a:off x="1427966" y="2455101"/>
            <a:ext cx="9278033" cy="3114534"/>
          </a:xfrm>
          <a:prstGeom prst="rect">
            <a:avLst/>
          </a:prstGeom>
        </p:spPr>
      </p:pic>
      <p:sp>
        <p:nvSpPr>
          <p:cNvPr id="14" name="TextBox 13">
            <a:extLst>
              <a:ext uri="{FF2B5EF4-FFF2-40B4-BE49-F238E27FC236}">
                <a16:creationId xmlns:a16="http://schemas.microsoft.com/office/drawing/2014/main" id="{8B0A0756-E265-2D1E-B586-574070F4C285}"/>
              </a:ext>
            </a:extLst>
          </p:cNvPr>
          <p:cNvSpPr txBox="1"/>
          <p:nvPr/>
        </p:nvSpPr>
        <p:spPr>
          <a:xfrm>
            <a:off x="5807968" y="5487987"/>
            <a:ext cx="1494448"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Hazard Ratios</a:t>
            </a:r>
          </a:p>
        </p:txBody>
      </p:sp>
      <p:sp>
        <p:nvSpPr>
          <p:cNvPr id="9" name="TextBox 8">
            <a:extLst>
              <a:ext uri="{FF2B5EF4-FFF2-40B4-BE49-F238E27FC236}">
                <a16:creationId xmlns:a16="http://schemas.microsoft.com/office/drawing/2014/main" id="{868DA0D7-C9B9-8A49-AB1A-E16D422E437D}"/>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spTree>
    <p:extLst>
      <p:ext uri="{BB962C8B-B14F-4D97-AF65-F5344CB8AC3E}">
        <p14:creationId xmlns:p14="http://schemas.microsoft.com/office/powerpoint/2010/main" val="303503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5CBAB382-4908-EC28-C119-C1B65B79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03" y="1754536"/>
            <a:ext cx="11382194" cy="3600400"/>
          </a:xfrm>
          <a:prstGeom prst="rect">
            <a:avLst/>
          </a:prstGeom>
        </p:spPr>
      </p:pic>
      <p:sp>
        <p:nvSpPr>
          <p:cNvPr id="5" name="TextBox 4">
            <a:extLst>
              <a:ext uri="{FF2B5EF4-FFF2-40B4-BE49-F238E27FC236}">
                <a16:creationId xmlns:a16="http://schemas.microsoft.com/office/drawing/2014/main" id="{840AC529-A464-D9CF-EFF4-E28A9E31F40F}"/>
              </a:ext>
            </a:extLst>
          </p:cNvPr>
          <p:cNvSpPr txBox="1"/>
          <p:nvPr/>
        </p:nvSpPr>
        <p:spPr>
          <a:xfrm>
            <a:off x="7680176" y="1988840"/>
            <a:ext cx="4095801" cy="430887"/>
          </a:xfrm>
          <a:prstGeom prst="rect">
            <a:avLst/>
          </a:prstGeom>
          <a:noFill/>
        </p:spPr>
        <p:txBody>
          <a:bodyPr wrap="none" rtlCol="0">
            <a:spAutoFit/>
          </a:bodyPr>
          <a:lstStyle/>
          <a:p>
            <a:r>
              <a:rPr lang="en-US" sz="2200" b="1" i="1" dirty="0">
                <a:solidFill>
                  <a:srgbClr val="006F3B"/>
                </a:solidFill>
                <a:effectLst/>
                <a:latin typeface="+mn-lt"/>
              </a:rPr>
              <a:t>Lancet Oncol </a:t>
            </a:r>
            <a:r>
              <a:rPr lang="en-US" sz="2200" b="1" dirty="0">
                <a:solidFill>
                  <a:srgbClr val="006F3B"/>
                </a:solidFill>
                <a:effectLst/>
                <a:latin typeface="+mn-lt"/>
              </a:rPr>
              <a:t>2022;23(3):e116-28.</a:t>
            </a:r>
          </a:p>
        </p:txBody>
      </p:sp>
    </p:spTree>
    <p:extLst>
      <p:ext uri="{BB962C8B-B14F-4D97-AF65-F5344CB8AC3E}">
        <p14:creationId xmlns:p14="http://schemas.microsoft.com/office/powerpoint/2010/main" val="200958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1F404-FD7F-5D28-2903-3D8D25F945FC}"/>
              </a:ext>
            </a:extLst>
          </p:cNvPr>
          <p:cNvSpPr/>
          <p:nvPr/>
        </p:nvSpPr>
        <p:spPr bwMode="auto">
          <a:xfrm>
            <a:off x="223551" y="1102291"/>
            <a:ext cx="11736435" cy="49437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7" y="61837"/>
            <a:ext cx="9648210" cy="1143000"/>
          </a:xfrm>
        </p:spPr>
        <p:txBody>
          <a:bodyPr/>
          <a:lstStyle/>
          <a:p>
            <a:pPr algn="l"/>
            <a:r>
              <a:rPr lang="en-US" dirty="0"/>
              <a:t>GALAXY: Disease-Free Survival — </a:t>
            </a:r>
            <a:r>
              <a:rPr lang="en-US" dirty="0" err="1"/>
              <a:t>ctDNA</a:t>
            </a:r>
            <a:r>
              <a:rPr lang="en-US" dirty="0"/>
              <a:t>-Positive 4 Weeks After Surgery</a:t>
            </a:r>
          </a:p>
        </p:txBody>
      </p:sp>
      <p:pic>
        <p:nvPicPr>
          <p:cNvPr id="5" name="Picture 4" descr="Chart, line chart&#10;&#10;Description automatically generated">
            <a:extLst>
              <a:ext uri="{FF2B5EF4-FFF2-40B4-BE49-F238E27FC236}">
                <a16:creationId xmlns:a16="http://schemas.microsoft.com/office/drawing/2014/main" id="{A550AFB9-3484-9FE4-E13B-1D2C156C6A7B}"/>
              </a:ext>
            </a:extLst>
          </p:cNvPr>
          <p:cNvPicPr>
            <a:picLocks noChangeAspect="1"/>
          </p:cNvPicPr>
          <p:nvPr/>
        </p:nvPicPr>
        <p:blipFill>
          <a:blip r:embed="rId2"/>
          <a:stretch>
            <a:fillRect/>
          </a:stretch>
        </p:blipFill>
        <p:spPr>
          <a:xfrm>
            <a:off x="332285" y="1194649"/>
            <a:ext cx="5461000" cy="4851400"/>
          </a:xfrm>
          <a:prstGeom prst="rect">
            <a:avLst/>
          </a:prstGeom>
        </p:spPr>
      </p:pic>
      <p:pic>
        <p:nvPicPr>
          <p:cNvPr id="8" name="Picture 7" descr="Table&#10;&#10;Description automatically generated">
            <a:extLst>
              <a:ext uri="{FF2B5EF4-FFF2-40B4-BE49-F238E27FC236}">
                <a16:creationId xmlns:a16="http://schemas.microsoft.com/office/drawing/2014/main" id="{08CD6A12-417A-C1C8-1FD2-E8D346C95674}"/>
              </a:ext>
            </a:extLst>
          </p:cNvPr>
          <p:cNvPicPr>
            <a:picLocks noChangeAspect="1"/>
          </p:cNvPicPr>
          <p:nvPr/>
        </p:nvPicPr>
        <p:blipFill>
          <a:blip r:embed="rId3"/>
          <a:stretch>
            <a:fillRect/>
          </a:stretch>
        </p:blipFill>
        <p:spPr>
          <a:xfrm>
            <a:off x="5973693" y="1194649"/>
            <a:ext cx="5986293" cy="1799072"/>
          </a:xfrm>
          <a:prstGeom prst="rect">
            <a:avLst/>
          </a:prstGeom>
        </p:spPr>
      </p:pic>
      <p:sp>
        <p:nvSpPr>
          <p:cNvPr id="9" name="Rectangle 8">
            <a:extLst>
              <a:ext uri="{FF2B5EF4-FFF2-40B4-BE49-F238E27FC236}">
                <a16:creationId xmlns:a16="http://schemas.microsoft.com/office/drawing/2014/main" id="{C3D6CE5D-F5BF-B243-688E-77938B35CC2E}"/>
              </a:ext>
            </a:extLst>
          </p:cNvPr>
          <p:cNvSpPr/>
          <p:nvPr/>
        </p:nvSpPr>
        <p:spPr bwMode="auto">
          <a:xfrm>
            <a:off x="536702" y="1340285"/>
            <a:ext cx="398719" cy="3131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C2823473-BE75-084E-A78D-2A5ED6D1C899}"/>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spTree>
    <p:extLst>
      <p:ext uri="{BB962C8B-B14F-4D97-AF65-F5344CB8AC3E}">
        <p14:creationId xmlns:p14="http://schemas.microsoft.com/office/powerpoint/2010/main" val="2673095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1F404-FD7F-5D28-2903-3D8D25F945FC}"/>
              </a:ext>
            </a:extLst>
          </p:cNvPr>
          <p:cNvSpPr/>
          <p:nvPr/>
        </p:nvSpPr>
        <p:spPr bwMode="auto">
          <a:xfrm>
            <a:off x="223551" y="1102291"/>
            <a:ext cx="11736435" cy="49437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7" y="61837"/>
            <a:ext cx="10080258" cy="1143000"/>
          </a:xfrm>
        </p:spPr>
        <p:txBody>
          <a:bodyPr/>
          <a:lstStyle/>
          <a:p>
            <a:pPr algn="l"/>
            <a:r>
              <a:rPr lang="en-US" dirty="0"/>
              <a:t>GALAXY: Disease-Free Survival — </a:t>
            </a:r>
            <a:r>
              <a:rPr lang="en-US" dirty="0" err="1"/>
              <a:t>ctDNA</a:t>
            </a:r>
            <a:r>
              <a:rPr lang="en-US" dirty="0"/>
              <a:t>-Negative 4 Weeks After Surgery</a:t>
            </a:r>
          </a:p>
        </p:txBody>
      </p:sp>
      <p:sp>
        <p:nvSpPr>
          <p:cNvPr id="9" name="Rectangle 8">
            <a:extLst>
              <a:ext uri="{FF2B5EF4-FFF2-40B4-BE49-F238E27FC236}">
                <a16:creationId xmlns:a16="http://schemas.microsoft.com/office/drawing/2014/main" id="{C3D6CE5D-F5BF-B243-688E-77938B35CC2E}"/>
              </a:ext>
            </a:extLst>
          </p:cNvPr>
          <p:cNvSpPr/>
          <p:nvPr/>
        </p:nvSpPr>
        <p:spPr bwMode="auto">
          <a:xfrm>
            <a:off x="536702" y="1340285"/>
            <a:ext cx="398719" cy="3131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Chart&#10;&#10;Description automatically generated with medium confidence">
            <a:extLst>
              <a:ext uri="{FF2B5EF4-FFF2-40B4-BE49-F238E27FC236}">
                <a16:creationId xmlns:a16="http://schemas.microsoft.com/office/drawing/2014/main" id="{AA1457F6-9EB6-94D4-A1E2-5EE8EB36D854}"/>
              </a:ext>
            </a:extLst>
          </p:cNvPr>
          <p:cNvPicPr>
            <a:picLocks noChangeAspect="1"/>
          </p:cNvPicPr>
          <p:nvPr/>
        </p:nvPicPr>
        <p:blipFill>
          <a:blip r:embed="rId2"/>
          <a:stretch>
            <a:fillRect/>
          </a:stretch>
        </p:blipFill>
        <p:spPr>
          <a:xfrm>
            <a:off x="391003" y="1102291"/>
            <a:ext cx="5397500" cy="4762500"/>
          </a:xfrm>
          <a:prstGeom prst="rect">
            <a:avLst/>
          </a:prstGeom>
        </p:spPr>
      </p:pic>
      <p:pic>
        <p:nvPicPr>
          <p:cNvPr id="11" name="Picture 10" descr="Table&#10;&#10;Description automatically generated">
            <a:extLst>
              <a:ext uri="{FF2B5EF4-FFF2-40B4-BE49-F238E27FC236}">
                <a16:creationId xmlns:a16="http://schemas.microsoft.com/office/drawing/2014/main" id="{FF37007C-ECD7-B9F7-0F26-3276942BC280}"/>
              </a:ext>
            </a:extLst>
          </p:cNvPr>
          <p:cNvPicPr>
            <a:picLocks noChangeAspect="1"/>
          </p:cNvPicPr>
          <p:nvPr/>
        </p:nvPicPr>
        <p:blipFill>
          <a:blip r:embed="rId3"/>
          <a:stretch>
            <a:fillRect/>
          </a:stretch>
        </p:blipFill>
        <p:spPr>
          <a:xfrm>
            <a:off x="5987004" y="1102290"/>
            <a:ext cx="5966787" cy="1766169"/>
          </a:xfrm>
          <a:prstGeom prst="rect">
            <a:avLst/>
          </a:prstGeom>
        </p:spPr>
      </p:pic>
      <p:sp>
        <p:nvSpPr>
          <p:cNvPr id="12" name="Rectangle 11">
            <a:extLst>
              <a:ext uri="{FF2B5EF4-FFF2-40B4-BE49-F238E27FC236}">
                <a16:creationId xmlns:a16="http://schemas.microsoft.com/office/drawing/2014/main" id="{08F1AC93-5447-13D7-3EF4-8921F5DDD1D9}"/>
              </a:ext>
            </a:extLst>
          </p:cNvPr>
          <p:cNvSpPr/>
          <p:nvPr/>
        </p:nvSpPr>
        <p:spPr bwMode="auto">
          <a:xfrm>
            <a:off x="536702" y="1204837"/>
            <a:ext cx="515485" cy="335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TextBox 12">
            <a:extLst>
              <a:ext uri="{FF2B5EF4-FFF2-40B4-BE49-F238E27FC236}">
                <a16:creationId xmlns:a16="http://schemas.microsoft.com/office/drawing/2014/main" id="{3AAEA142-C92F-3345-B395-54757EC60F57}"/>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spTree>
    <p:extLst>
      <p:ext uri="{BB962C8B-B14F-4D97-AF65-F5344CB8AC3E}">
        <p14:creationId xmlns:p14="http://schemas.microsoft.com/office/powerpoint/2010/main" val="281496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1F404-FD7F-5D28-2903-3D8D25F945FC}"/>
              </a:ext>
            </a:extLst>
          </p:cNvPr>
          <p:cNvSpPr/>
          <p:nvPr/>
        </p:nvSpPr>
        <p:spPr bwMode="auto">
          <a:xfrm>
            <a:off x="223551" y="1102291"/>
            <a:ext cx="11736435" cy="49437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03A5F4-6B99-CB4A-BC5F-6C25DF014651}"/>
              </a:ext>
            </a:extLst>
          </p:cNvPr>
          <p:cNvSpPr>
            <a:spLocks noGrp="1"/>
          </p:cNvSpPr>
          <p:nvPr>
            <p:ph type="title"/>
          </p:nvPr>
        </p:nvSpPr>
        <p:spPr>
          <a:xfrm>
            <a:off x="912286" y="61837"/>
            <a:ext cx="10358967" cy="1143000"/>
          </a:xfrm>
        </p:spPr>
        <p:txBody>
          <a:bodyPr/>
          <a:lstStyle/>
          <a:p>
            <a:pPr algn="l"/>
            <a:r>
              <a:rPr lang="en-US" dirty="0"/>
              <a:t>GALAXY: </a:t>
            </a:r>
            <a:r>
              <a:rPr lang="en-US" dirty="0" err="1"/>
              <a:t>ctDNA</a:t>
            </a:r>
            <a:r>
              <a:rPr lang="en-US" dirty="0"/>
              <a:t>-Based Treatment Response Monitoring for Postsurgical Patients with CRC</a:t>
            </a:r>
          </a:p>
        </p:txBody>
      </p:sp>
      <p:sp>
        <p:nvSpPr>
          <p:cNvPr id="9" name="Rectangle 8">
            <a:extLst>
              <a:ext uri="{FF2B5EF4-FFF2-40B4-BE49-F238E27FC236}">
                <a16:creationId xmlns:a16="http://schemas.microsoft.com/office/drawing/2014/main" id="{C3D6CE5D-F5BF-B243-688E-77938B35CC2E}"/>
              </a:ext>
            </a:extLst>
          </p:cNvPr>
          <p:cNvSpPr/>
          <p:nvPr/>
        </p:nvSpPr>
        <p:spPr bwMode="auto">
          <a:xfrm>
            <a:off x="536702" y="1340285"/>
            <a:ext cx="398719" cy="3131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2" name="Rectangle 11">
            <a:extLst>
              <a:ext uri="{FF2B5EF4-FFF2-40B4-BE49-F238E27FC236}">
                <a16:creationId xmlns:a16="http://schemas.microsoft.com/office/drawing/2014/main" id="{08F1AC93-5447-13D7-3EF4-8921F5DDD1D9}"/>
              </a:ext>
            </a:extLst>
          </p:cNvPr>
          <p:cNvSpPr/>
          <p:nvPr/>
        </p:nvSpPr>
        <p:spPr bwMode="auto">
          <a:xfrm>
            <a:off x="536702" y="1204837"/>
            <a:ext cx="515485" cy="3358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Chart, line chart&#10;&#10;Description automatically generated">
            <a:extLst>
              <a:ext uri="{FF2B5EF4-FFF2-40B4-BE49-F238E27FC236}">
                <a16:creationId xmlns:a16="http://schemas.microsoft.com/office/drawing/2014/main" id="{346440D3-F1B7-16FD-A3CA-57602E5F23C6}"/>
              </a:ext>
            </a:extLst>
          </p:cNvPr>
          <p:cNvPicPr>
            <a:picLocks noChangeAspect="1"/>
          </p:cNvPicPr>
          <p:nvPr/>
        </p:nvPicPr>
        <p:blipFill>
          <a:blip r:embed="rId2"/>
          <a:stretch>
            <a:fillRect/>
          </a:stretch>
        </p:blipFill>
        <p:spPr>
          <a:xfrm>
            <a:off x="223551" y="1102291"/>
            <a:ext cx="5207000" cy="4673600"/>
          </a:xfrm>
          <a:prstGeom prst="rect">
            <a:avLst/>
          </a:prstGeom>
        </p:spPr>
      </p:pic>
      <p:pic>
        <p:nvPicPr>
          <p:cNvPr id="8" name="Picture 7" descr="Table&#10;&#10;Description automatically generated">
            <a:extLst>
              <a:ext uri="{FF2B5EF4-FFF2-40B4-BE49-F238E27FC236}">
                <a16:creationId xmlns:a16="http://schemas.microsoft.com/office/drawing/2014/main" id="{097F3CE9-F25D-4B5B-EBF2-FE8B52A90F07}"/>
              </a:ext>
            </a:extLst>
          </p:cNvPr>
          <p:cNvPicPr>
            <a:picLocks noChangeAspect="1"/>
          </p:cNvPicPr>
          <p:nvPr/>
        </p:nvPicPr>
        <p:blipFill>
          <a:blip r:embed="rId3"/>
          <a:stretch>
            <a:fillRect/>
          </a:stretch>
        </p:blipFill>
        <p:spPr>
          <a:xfrm>
            <a:off x="5567210" y="1204836"/>
            <a:ext cx="6269433" cy="2565497"/>
          </a:xfrm>
          <a:prstGeom prst="rect">
            <a:avLst/>
          </a:prstGeom>
        </p:spPr>
      </p:pic>
      <p:sp>
        <p:nvSpPr>
          <p:cNvPr id="11" name="TextBox 10">
            <a:extLst>
              <a:ext uri="{FF2B5EF4-FFF2-40B4-BE49-F238E27FC236}">
                <a16:creationId xmlns:a16="http://schemas.microsoft.com/office/drawing/2014/main" id="{FC6488D0-DA43-1746-AA8D-9D177DF6CB56}"/>
              </a:ext>
            </a:extLst>
          </p:cNvPr>
          <p:cNvSpPr txBox="1"/>
          <p:nvPr/>
        </p:nvSpPr>
        <p:spPr>
          <a:xfrm>
            <a:off x="0" y="6519446"/>
            <a:ext cx="4851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Kotani D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 Jan 16;[Online ahead of print].</a:t>
            </a:r>
          </a:p>
        </p:txBody>
      </p:sp>
    </p:spTree>
    <p:extLst>
      <p:ext uri="{BB962C8B-B14F-4D97-AF65-F5344CB8AC3E}">
        <p14:creationId xmlns:p14="http://schemas.microsoft.com/office/powerpoint/2010/main" val="26597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254262"/>
            <a:ext cx="10363200" cy="702307"/>
          </a:xfrm>
        </p:spPr>
        <p:txBody>
          <a:bodyPr/>
          <a:lstStyle/>
          <a:p>
            <a:r>
              <a:rPr lang="en-US" dirty="0"/>
              <a:t>BESPOKE CRC Prospective, Case-Controlled Observational Study</a:t>
            </a:r>
            <a:endParaRPr lang="en-US" dirty="0">
              <a:solidFill>
                <a:srgbClr val="0432FF"/>
              </a:solidFill>
              <a:latin typeface="Calibri" panose="020F0502020204030204" pitchFamily="34" charset="0"/>
              <a:cs typeface="Calibri" panose="020F0502020204030204" pitchFamily="34" charset="0"/>
            </a:endParaRPr>
          </a:p>
        </p:txBody>
      </p: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1055440" y="1126711"/>
          <a:ext cx="9846347" cy="1654217"/>
        </p:xfrm>
        <a:graphic>
          <a:graphicData uri="http://schemas.openxmlformats.org/drawingml/2006/table">
            <a:tbl>
              <a:tblPr/>
              <a:tblGrid>
                <a:gridCol w="9846347">
                  <a:extLst>
                    <a:ext uri="{9D8B030D-6E8A-4147-A177-3AD203B41FA5}">
                      <a16:colId xmlns:a16="http://schemas.microsoft.com/office/drawing/2014/main" val="20000"/>
                    </a:ext>
                  </a:extLst>
                </a:gridCol>
              </a:tblGrid>
              <a:tr h="458477">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2,000)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1195740">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Stage I-IV CRC or Stage IV CRC with oligometastatic disease eligible for post-operative systemic therapy</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8BDBAFCD-3212-2E45-8E59-92373180CF6D}"/>
              </a:ext>
            </a:extLst>
          </p:cNvPr>
          <p:cNvSpPr txBox="1"/>
          <p:nvPr/>
        </p:nvSpPr>
        <p:spPr>
          <a:xfrm>
            <a:off x="72751" y="6264210"/>
            <a:ext cx="9459032" cy="523220"/>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www.clinicaltrials.gov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NCT04264702. Accessed February 2023.</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Kasi PM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BMJ Open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2021;11:e047831.</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pic>
        <p:nvPicPr>
          <p:cNvPr id="5" name="Picture 4" descr="Chart, box and whisker chart&#10;&#10;Description automatically generated">
            <a:extLst>
              <a:ext uri="{FF2B5EF4-FFF2-40B4-BE49-F238E27FC236}">
                <a16:creationId xmlns:a16="http://schemas.microsoft.com/office/drawing/2014/main" id="{FCF51238-C67E-B0DB-0848-0552DFDA5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39" y="3012052"/>
            <a:ext cx="9846347" cy="2772822"/>
          </a:xfrm>
          <a:prstGeom prst="rect">
            <a:avLst/>
          </a:prstGeom>
        </p:spPr>
      </p:pic>
    </p:spTree>
    <p:custDataLst>
      <p:tags r:id="rId1"/>
    </p:custDataLst>
    <p:extLst>
      <p:ext uri="{BB962C8B-B14F-4D97-AF65-F5344CB8AC3E}">
        <p14:creationId xmlns:p14="http://schemas.microsoft.com/office/powerpoint/2010/main" val="2189036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995C567-291F-FAA8-1EA5-2CAAA11BC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69" y="953014"/>
            <a:ext cx="11512457" cy="4587671"/>
          </a:xfrm>
          <a:prstGeom prst="rect">
            <a:avLst/>
          </a:prstGeom>
        </p:spPr>
      </p:pic>
      <p:sp>
        <p:nvSpPr>
          <p:cNvPr id="6" name="TextBox 5">
            <a:extLst>
              <a:ext uri="{FF2B5EF4-FFF2-40B4-BE49-F238E27FC236}">
                <a16:creationId xmlns:a16="http://schemas.microsoft.com/office/drawing/2014/main" id="{82D9B300-8B24-BB5C-5EC8-76D067D99A4D}"/>
              </a:ext>
            </a:extLst>
          </p:cNvPr>
          <p:cNvSpPr txBox="1"/>
          <p:nvPr/>
        </p:nvSpPr>
        <p:spPr>
          <a:xfrm>
            <a:off x="3800667" y="1331108"/>
            <a:ext cx="2324675"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rPr>
              <a:t>Abstract LBA1</a:t>
            </a:r>
          </a:p>
        </p:txBody>
      </p:sp>
    </p:spTree>
    <p:extLst>
      <p:ext uri="{BB962C8B-B14F-4D97-AF65-F5344CB8AC3E}">
        <p14:creationId xmlns:p14="http://schemas.microsoft.com/office/powerpoint/2010/main" val="395977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80F8A5-8BA2-D54A-BA9D-5F304F96FB10}"/>
              </a:ext>
            </a:extLst>
          </p:cNvPr>
          <p:cNvSpPr>
            <a:spLocks noGrp="1"/>
          </p:cNvSpPr>
          <p:nvPr>
            <p:ph type="title"/>
          </p:nvPr>
        </p:nvSpPr>
        <p:spPr>
          <a:xfrm>
            <a:off x="916516" y="65431"/>
            <a:ext cx="10358967" cy="1143000"/>
          </a:xfrm>
        </p:spPr>
        <p:txBody>
          <a:bodyPr/>
          <a:lstStyle/>
          <a:p>
            <a:r>
              <a:rPr lang="en-US" dirty="0"/>
              <a:t>PARADIGM: Adverse Events Reported in ≥20% of Patients</a:t>
            </a:r>
          </a:p>
        </p:txBody>
      </p:sp>
      <p:sp>
        <p:nvSpPr>
          <p:cNvPr id="5" name="TextBox 4">
            <a:extLst>
              <a:ext uri="{FF2B5EF4-FFF2-40B4-BE49-F238E27FC236}">
                <a16:creationId xmlns:a16="http://schemas.microsoft.com/office/drawing/2014/main" id="{033C0AFC-9A6B-A34E-8487-8981A2DA6C00}"/>
              </a:ext>
            </a:extLst>
          </p:cNvPr>
          <p:cNvSpPr txBox="1"/>
          <p:nvPr/>
        </p:nvSpPr>
        <p:spPr>
          <a:xfrm>
            <a:off x="335360" y="6469404"/>
            <a:ext cx="343998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Yoshino T et al. ASCO 2022;Abstract LBA1.</a:t>
            </a:r>
          </a:p>
        </p:txBody>
      </p:sp>
      <p:pic>
        <p:nvPicPr>
          <p:cNvPr id="6" name="Picture 5" descr="Chart, bar chart&#10;&#10;Description automatically generated">
            <a:extLst>
              <a:ext uri="{FF2B5EF4-FFF2-40B4-BE49-F238E27FC236}">
                <a16:creationId xmlns:a16="http://schemas.microsoft.com/office/drawing/2014/main" id="{F9DCC0D8-C3B0-BBC1-E787-E2A380BAD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44" y="1124744"/>
            <a:ext cx="10390037" cy="5002610"/>
          </a:xfrm>
          <a:prstGeom prst="rect">
            <a:avLst/>
          </a:prstGeom>
        </p:spPr>
      </p:pic>
    </p:spTree>
    <p:extLst>
      <p:ext uri="{BB962C8B-B14F-4D97-AF65-F5344CB8AC3E}">
        <p14:creationId xmlns:p14="http://schemas.microsoft.com/office/powerpoint/2010/main" val="41299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F8A7-B45E-5077-9A5A-970662D1D740}"/>
              </a:ext>
            </a:extLst>
          </p:cNvPr>
          <p:cNvSpPr>
            <a:spLocks noGrp="1"/>
          </p:cNvSpPr>
          <p:nvPr>
            <p:ph type="title"/>
          </p:nvPr>
        </p:nvSpPr>
        <p:spPr>
          <a:xfrm>
            <a:off x="912286" y="36036"/>
            <a:ext cx="10358967" cy="1143000"/>
          </a:xfrm>
        </p:spPr>
        <p:txBody>
          <a:bodyPr/>
          <a:lstStyle/>
          <a:p>
            <a:r>
              <a:rPr lang="en-US" dirty="0"/>
              <a:t>Key Studies of Anti-EGFR Rechallenge for Metastatic CRC</a:t>
            </a:r>
          </a:p>
        </p:txBody>
      </p:sp>
      <p:graphicFrame>
        <p:nvGraphicFramePr>
          <p:cNvPr id="4" name="Table 4">
            <a:extLst>
              <a:ext uri="{FF2B5EF4-FFF2-40B4-BE49-F238E27FC236}">
                <a16:creationId xmlns:a16="http://schemas.microsoft.com/office/drawing/2014/main" id="{43A832A1-7681-EB2D-DDC2-FED46789DB24}"/>
              </a:ext>
            </a:extLst>
          </p:cNvPr>
          <p:cNvGraphicFramePr>
            <a:graphicFrameLocks noGrp="1"/>
          </p:cNvGraphicFramePr>
          <p:nvPr>
            <p:ph idx="1"/>
          </p:nvPr>
        </p:nvGraphicFramePr>
        <p:xfrm>
          <a:off x="921274" y="1148637"/>
          <a:ext cx="10358440" cy="4851400"/>
        </p:xfrm>
        <a:graphic>
          <a:graphicData uri="http://schemas.openxmlformats.org/drawingml/2006/table">
            <a:tbl>
              <a:tblPr firstRow="1" bandRow="1">
                <a:tableStyleId>{21E4AEA4-8DFA-4A89-87EB-49C32662AFE0}</a:tableStyleId>
              </a:tblPr>
              <a:tblGrid>
                <a:gridCol w="1502318">
                  <a:extLst>
                    <a:ext uri="{9D8B030D-6E8A-4147-A177-3AD203B41FA5}">
                      <a16:colId xmlns:a16="http://schemas.microsoft.com/office/drawing/2014/main" val="3241176500"/>
                    </a:ext>
                  </a:extLst>
                </a:gridCol>
                <a:gridCol w="2550557">
                  <a:extLst>
                    <a:ext uri="{9D8B030D-6E8A-4147-A177-3AD203B41FA5}">
                      <a16:colId xmlns:a16="http://schemas.microsoft.com/office/drawing/2014/main" val="3995876109"/>
                    </a:ext>
                  </a:extLst>
                </a:gridCol>
                <a:gridCol w="3300333">
                  <a:extLst>
                    <a:ext uri="{9D8B030D-6E8A-4147-A177-3AD203B41FA5}">
                      <a16:colId xmlns:a16="http://schemas.microsoft.com/office/drawing/2014/main" val="512066125"/>
                    </a:ext>
                  </a:extLst>
                </a:gridCol>
                <a:gridCol w="3005232">
                  <a:extLst>
                    <a:ext uri="{9D8B030D-6E8A-4147-A177-3AD203B41FA5}">
                      <a16:colId xmlns:a16="http://schemas.microsoft.com/office/drawing/2014/main" val="2753463800"/>
                    </a:ext>
                  </a:extLst>
                </a:gridCol>
              </a:tblGrid>
              <a:tr h="370840">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r>
                        <a:rPr lang="en-US" dirty="0"/>
                        <a:t>Patients enrolled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r>
                        <a:rPr lang="en-US" dirty="0"/>
                        <a:t>Anti-EGFR </a:t>
                      </a:r>
                      <a:r>
                        <a:rPr lang="en-US" dirty="0" err="1"/>
                        <a:t>mAb</a:t>
                      </a:r>
                      <a:r>
                        <a:rPr lang="en-US" dirty="0"/>
                        <a:t>-free interval</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r>
                        <a:rPr lang="en-US" dirty="0"/>
                        <a:t>Outcomes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extLst>
                  <a:ext uri="{0D108BD9-81ED-4DB2-BD59-A6C34878D82A}">
                    <a16:rowId xmlns:a16="http://schemas.microsoft.com/office/drawing/2014/main" val="3835175732"/>
                  </a:ext>
                </a:extLst>
              </a:tr>
              <a:tr h="370840">
                <a:tc>
                  <a:txBody>
                    <a:bodyPr/>
                    <a:lstStyle/>
                    <a:p>
                      <a:r>
                        <a:rPr lang="en-US" b="1" i="0" dirty="0">
                          <a:solidFill>
                            <a:schemeClr val="tx1"/>
                          </a:solidFill>
                        </a:rPr>
                        <a:t>PURSUIT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pPr marL="285750" indent="-285750">
                        <a:buFont typeface="Arial" panose="020B0604020202020204" pitchFamily="34" charset="0"/>
                        <a:buChar char="•"/>
                      </a:pPr>
                      <a:r>
                        <a:rPr lang="en-US" dirty="0"/>
                        <a:t>50 RAS, BRAF WT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sz="1800" kern="1200" dirty="0">
                          <a:solidFill>
                            <a:schemeClr val="dk1"/>
                          </a:solidFill>
                          <a:effectLst/>
                          <a:latin typeface="+mn-lt"/>
                          <a:ea typeface="+mn-ea"/>
                          <a:cs typeface="+mn-cs"/>
                        </a:rPr>
                        <a:t>4 </a:t>
                      </a:r>
                      <a:r>
                        <a:rPr lang="en-US" sz="1800" kern="1200" dirty="0" err="1">
                          <a:solidFill>
                            <a:schemeClr val="dk1"/>
                          </a:solidFill>
                          <a:effectLst/>
                          <a:latin typeface="+mn-lt"/>
                          <a:ea typeface="+mn-ea"/>
                          <a:cs typeface="+mn-cs"/>
                        </a:rPr>
                        <a:t>mo</a:t>
                      </a:r>
                      <a:r>
                        <a:rPr lang="en-US" sz="1800" kern="1200" dirty="0">
                          <a:solidFill>
                            <a:schemeClr val="dk1"/>
                          </a:solidFill>
                          <a:effectLst/>
                          <a:latin typeface="+mn-lt"/>
                          <a:ea typeface="+mn-ea"/>
                          <a:cs typeface="+mn-cs"/>
                        </a:rPr>
                        <a:t> interval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r>
                        <a:rPr lang="en-US" dirty="0"/>
                        <a:t>ORR: 14%</a:t>
                      </a:r>
                    </a:p>
                    <a:p>
                      <a:r>
                        <a:rPr lang="en-US" dirty="0" err="1"/>
                        <a:t>mPFS</a:t>
                      </a:r>
                      <a:r>
                        <a:rPr lang="en-US" dirty="0"/>
                        <a:t>: 3.6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extLst>
                  <a:ext uri="{0D108BD9-81ED-4DB2-BD59-A6C34878D82A}">
                    <a16:rowId xmlns:a16="http://schemas.microsoft.com/office/drawing/2014/main" val="3627230409"/>
                  </a:ext>
                </a:extLst>
              </a:tr>
              <a:tr h="370840">
                <a:tc>
                  <a:txBody>
                    <a:bodyPr/>
                    <a:lstStyle/>
                    <a:p>
                      <a:r>
                        <a:rPr lang="en-US" b="1" i="0" dirty="0">
                          <a:solidFill>
                            <a:schemeClr val="tx1"/>
                          </a:solidFill>
                        </a:rPr>
                        <a:t>CRICKET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13 RAS WT </a:t>
                      </a:r>
                      <a:r>
                        <a:rPr lang="en-US" dirty="0" err="1"/>
                        <a:t>ctDNA</a:t>
                      </a:r>
                      <a:endParaRPr lang="en-US" dirty="0"/>
                    </a:p>
                    <a:p>
                      <a:pPr marL="285750" indent="-285750">
                        <a:buFont typeface="Arial" panose="020B0604020202020204" pitchFamily="34" charset="0"/>
                        <a:buChar char="•"/>
                      </a:pPr>
                      <a:r>
                        <a:rPr lang="en-US" dirty="0"/>
                        <a:t>12 RAS mut </a:t>
                      </a:r>
                      <a:r>
                        <a:rPr lang="en-US" dirty="0" err="1"/>
                        <a:t>ctDNA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kern="1200" dirty="0" err="1">
                          <a:solidFill>
                            <a:schemeClr val="dk1"/>
                          </a:solidFill>
                          <a:effectLst/>
                          <a:latin typeface="+mn-lt"/>
                          <a:ea typeface="+mn-ea"/>
                          <a:cs typeface="+mn-cs"/>
                        </a:rPr>
                        <a:t>ctDNA</a:t>
                      </a:r>
                      <a:r>
                        <a:rPr lang="en-US" sz="1800" kern="1200" dirty="0">
                          <a:solidFill>
                            <a:schemeClr val="dk1"/>
                          </a:solidFill>
                          <a:effectLst/>
                          <a:latin typeface="+mn-lt"/>
                          <a:ea typeface="+mn-ea"/>
                          <a:cs typeface="+mn-cs"/>
                        </a:rPr>
                        <a:t> RAS/BRAF status before rechallenge</a:t>
                      </a:r>
                    </a:p>
                    <a:p>
                      <a:pPr marL="285750" indent="-285750">
                        <a:buFont typeface="Arial" panose="020B0604020202020204" pitchFamily="34" charset="0"/>
                        <a:buChar char="•"/>
                      </a:pPr>
                      <a:r>
                        <a:rPr lang="en-US" dirty="0"/>
                        <a:t>≥</a:t>
                      </a:r>
                      <a:r>
                        <a:rPr lang="en-US" sz="1800" kern="1200" dirty="0">
                          <a:solidFill>
                            <a:schemeClr val="dk1"/>
                          </a:solidFill>
                          <a:effectLst/>
                          <a:latin typeface="+mn-lt"/>
                          <a:ea typeface="+mn-ea"/>
                          <a:cs typeface="+mn-cs"/>
                        </a:rPr>
                        <a:t>4 </a:t>
                      </a:r>
                      <a:r>
                        <a:rPr lang="en-US" sz="1800" kern="1200" dirty="0" err="1">
                          <a:solidFill>
                            <a:schemeClr val="dk1"/>
                          </a:solidFill>
                          <a:effectLst/>
                          <a:latin typeface="+mn-lt"/>
                          <a:ea typeface="+mn-ea"/>
                          <a:cs typeface="+mn-cs"/>
                        </a:rPr>
                        <a:t>mo</a:t>
                      </a:r>
                      <a:r>
                        <a:rPr lang="en-US" sz="1800" kern="1200" dirty="0">
                          <a:solidFill>
                            <a:schemeClr val="dk1"/>
                          </a:solidFill>
                          <a:effectLst/>
                          <a:latin typeface="+mn-lt"/>
                          <a:ea typeface="+mn-ea"/>
                          <a:cs typeface="+mn-cs"/>
                        </a:rPr>
                        <a:t> interval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RAS </a:t>
                      </a:r>
                      <a:r>
                        <a:rPr lang="en-US" sz="1800" kern="1200" dirty="0" err="1">
                          <a:solidFill>
                            <a:schemeClr val="dk1"/>
                          </a:solidFill>
                          <a:effectLst/>
                          <a:latin typeface="+mn-lt"/>
                          <a:ea typeface="+mn-ea"/>
                          <a:cs typeface="+mn-cs"/>
                        </a:rPr>
                        <a:t>ctDNA</a:t>
                      </a:r>
                      <a:r>
                        <a:rPr lang="en-US" sz="1800" kern="1200" dirty="0">
                          <a:solidFill>
                            <a:schemeClr val="dk1"/>
                          </a:solidFill>
                          <a:effectLst/>
                          <a:latin typeface="+mn-lt"/>
                          <a:ea typeface="+mn-ea"/>
                          <a:cs typeface="+mn-cs"/>
                        </a:rPr>
                        <a:t> WT vs </a:t>
                      </a:r>
                      <a:r>
                        <a:rPr lang="en-US" sz="1800" kern="1200" dirty="0" err="1">
                          <a:solidFill>
                            <a:schemeClr val="dk1"/>
                          </a:solidFill>
                          <a:effectLst/>
                          <a:latin typeface="+mn-lt"/>
                          <a:ea typeface="+mn-ea"/>
                          <a:cs typeface="+mn-cs"/>
                        </a:rPr>
                        <a:t>ctDNA</a:t>
                      </a:r>
                      <a:r>
                        <a:rPr lang="en-US" sz="1800" kern="1200" dirty="0">
                          <a:solidFill>
                            <a:schemeClr val="dk1"/>
                          </a:solidFill>
                          <a:effectLst/>
                          <a:latin typeface="+mn-lt"/>
                          <a:ea typeface="+mn-ea"/>
                          <a:cs typeface="+mn-cs"/>
                        </a:rPr>
                        <a:t> mut</a:t>
                      </a:r>
                    </a:p>
                    <a:p>
                      <a:r>
                        <a:rPr lang="en-US" sz="1800" kern="1200" dirty="0">
                          <a:solidFill>
                            <a:schemeClr val="dk1"/>
                          </a:solidFill>
                          <a:effectLst/>
                          <a:latin typeface="+mn-lt"/>
                          <a:ea typeface="+mn-ea"/>
                          <a:cs typeface="+mn-cs"/>
                        </a:rPr>
                        <a:t>ORR: 31% vs 0%</a:t>
                      </a:r>
                    </a:p>
                    <a:p>
                      <a:r>
                        <a:rPr lang="en-US" sz="1800" kern="1200" dirty="0" err="1">
                          <a:solidFill>
                            <a:schemeClr val="dk1"/>
                          </a:solidFill>
                          <a:effectLst/>
                          <a:latin typeface="+mn-lt"/>
                          <a:ea typeface="+mn-ea"/>
                          <a:cs typeface="+mn-cs"/>
                        </a:rPr>
                        <a:t>mPFS</a:t>
                      </a:r>
                      <a:r>
                        <a:rPr lang="en-US" sz="1800" kern="1200" dirty="0">
                          <a:solidFill>
                            <a:schemeClr val="dk1"/>
                          </a:solidFill>
                          <a:effectLst/>
                          <a:latin typeface="+mn-lt"/>
                          <a:ea typeface="+mn-ea"/>
                          <a:cs typeface="+mn-cs"/>
                        </a:rPr>
                        <a:t>: 4 vs 1.9 </a:t>
                      </a:r>
                      <a:r>
                        <a:rPr lang="en-US" sz="1800" kern="1200" dirty="0" err="1">
                          <a:solidFill>
                            <a:schemeClr val="dk1"/>
                          </a:solidFill>
                          <a:effectLst/>
                          <a:latin typeface="+mn-lt"/>
                          <a:ea typeface="+mn-ea"/>
                          <a:cs typeface="+mn-cs"/>
                        </a:rPr>
                        <a:t>mo</a:t>
                      </a:r>
                      <a:endParaRPr lang="en-US" sz="1800" kern="1200" dirty="0">
                        <a:solidFill>
                          <a:schemeClr val="dk1"/>
                        </a:solidFill>
                        <a:effectLst/>
                        <a:latin typeface="+mn-lt"/>
                        <a:ea typeface="+mn-ea"/>
                        <a:cs typeface="+mn-cs"/>
                      </a:endParaRPr>
                    </a:p>
                    <a:p>
                      <a:r>
                        <a:rPr lang="en-US" sz="1800" kern="1200" dirty="0" err="1">
                          <a:solidFill>
                            <a:schemeClr val="dk1"/>
                          </a:solidFill>
                          <a:effectLst/>
                          <a:latin typeface="+mn-lt"/>
                          <a:ea typeface="+mn-ea"/>
                          <a:cs typeface="+mn-cs"/>
                        </a:rPr>
                        <a:t>mOS</a:t>
                      </a:r>
                      <a:r>
                        <a:rPr lang="en-US" sz="1800" kern="1200" dirty="0">
                          <a:solidFill>
                            <a:schemeClr val="dk1"/>
                          </a:solidFill>
                          <a:effectLst/>
                          <a:latin typeface="+mn-lt"/>
                          <a:ea typeface="+mn-ea"/>
                          <a:cs typeface="+mn-cs"/>
                        </a:rPr>
                        <a:t>: 12.5 vs 5.2 </a:t>
                      </a:r>
                      <a:r>
                        <a:rPr lang="en-US" sz="1800" kern="1200" dirty="0" err="1">
                          <a:solidFill>
                            <a:schemeClr val="dk1"/>
                          </a:solidFill>
                          <a:effectLst/>
                          <a:latin typeface="+mn-lt"/>
                          <a:ea typeface="+mn-ea"/>
                          <a:cs typeface="+mn-cs"/>
                        </a:rPr>
                        <a:t>mo</a:t>
                      </a:r>
                      <a:endParaRPr lang="en-US" sz="18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902339"/>
                  </a:ext>
                </a:extLst>
              </a:tr>
              <a:tr h="370840">
                <a:tc>
                  <a:txBody>
                    <a:bodyPr/>
                    <a:lstStyle/>
                    <a:p>
                      <a:r>
                        <a:rPr lang="en-US" b="1" i="0" dirty="0">
                          <a:solidFill>
                            <a:schemeClr val="tx1"/>
                          </a:solidFill>
                        </a:rPr>
                        <a:t>CAVE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pPr marL="285750" indent="-285750">
                        <a:buFont typeface="Arial" panose="020B0604020202020204" pitchFamily="34" charset="0"/>
                        <a:buChar char="•"/>
                      </a:pPr>
                      <a:r>
                        <a:rPr lang="en-US" dirty="0"/>
                        <a:t>48 </a:t>
                      </a:r>
                      <a:r>
                        <a:rPr lang="en-US" dirty="0" err="1"/>
                        <a:t>ctDNA</a:t>
                      </a:r>
                      <a:r>
                        <a:rPr lang="en-US" dirty="0"/>
                        <a:t> WT: RAS, BRAF, EGFR S492R</a:t>
                      </a:r>
                    </a:p>
                    <a:p>
                      <a:pPr marL="285750" indent="-285750">
                        <a:buFont typeface="Arial" panose="020B0604020202020204" pitchFamily="34" charset="0"/>
                        <a:buChar char="•"/>
                      </a:pPr>
                      <a:r>
                        <a:rPr lang="en-US" dirty="0"/>
                        <a:t>19 </a:t>
                      </a:r>
                      <a:r>
                        <a:rPr lang="en-US" dirty="0" err="1"/>
                        <a:t>ctDNA</a:t>
                      </a:r>
                      <a:r>
                        <a:rPr lang="en-US" dirty="0"/>
                        <a:t> mut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pPr marL="285750" indent="-285750">
                        <a:buFont typeface="Arial" panose="020B0604020202020204" pitchFamily="34" charset="0"/>
                        <a:buChar char="•"/>
                      </a:pPr>
                      <a:r>
                        <a:rPr lang="en-US" dirty="0"/>
                        <a:t>&gt;4 </a:t>
                      </a:r>
                      <a:r>
                        <a:rPr lang="en-US" dirty="0" err="1"/>
                        <a:t>mo</a:t>
                      </a:r>
                      <a:r>
                        <a:rPr lang="en-US" dirty="0"/>
                        <a:t> interval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tc>
                  <a:txBody>
                    <a:bodyPr/>
                    <a:lstStyle/>
                    <a:p>
                      <a:r>
                        <a:rPr lang="en-US" sz="1800" kern="1200" dirty="0" err="1">
                          <a:solidFill>
                            <a:schemeClr val="dk1"/>
                          </a:solidFill>
                          <a:effectLst/>
                          <a:latin typeface="+mn-lt"/>
                          <a:ea typeface="+mn-ea"/>
                          <a:cs typeface="+mn-cs"/>
                        </a:rPr>
                        <a:t>ctDNA</a:t>
                      </a:r>
                      <a:r>
                        <a:rPr lang="en-US" sz="1800" kern="1200" dirty="0">
                          <a:solidFill>
                            <a:schemeClr val="dk1"/>
                          </a:solidFill>
                          <a:effectLst/>
                          <a:latin typeface="+mn-lt"/>
                          <a:ea typeface="+mn-ea"/>
                          <a:cs typeface="+mn-cs"/>
                        </a:rPr>
                        <a:t> WT:</a:t>
                      </a:r>
                    </a:p>
                    <a:p>
                      <a:pPr marL="285750" indent="-285750">
                        <a:buFont typeface="Arial" panose="020B0604020202020204" pitchFamily="34" charset="0"/>
                        <a:buChar char="•"/>
                      </a:pPr>
                      <a:r>
                        <a:rPr lang="en-US" sz="1800" kern="1200" dirty="0" err="1">
                          <a:solidFill>
                            <a:schemeClr val="dk1"/>
                          </a:solidFill>
                          <a:effectLst/>
                          <a:latin typeface="+mn-lt"/>
                          <a:ea typeface="+mn-ea"/>
                          <a:cs typeface="+mn-cs"/>
                        </a:rPr>
                        <a:t>mPFS</a:t>
                      </a:r>
                      <a:r>
                        <a:rPr lang="en-US" sz="1800" kern="1200" dirty="0">
                          <a:solidFill>
                            <a:schemeClr val="dk1"/>
                          </a:solidFill>
                          <a:effectLst/>
                          <a:latin typeface="+mn-lt"/>
                          <a:ea typeface="+mn-ea"/>
                          <a:cs typeface="+mn-cs"/>
                        </a:rPr>
                        <a:t>: 4.1 </a:t>
                      </a:r>
                      <a:r>
                        <a:rPr lang="en-US" sz="1800" kern="1200" dirty="0" err="1">
                          <a:solidFill>
                            <a:schemeClr val="dk1"/>
                          </a:solidFill>
                          <a:effectLst/>
                          <a:latin typeface="+mn-lt"/>
                          <a:ea typeface="+mn-ea"/>
                          <a:cs typeface="+mn-cs"/>
                        </a:rPr>
                        <a:t>mo</a:t>
                      </a:r>
                      <a:r>
                        <a:rPr lang="en-US" sz="1800" kern="1200" dirty="0">
                          <a:solidFill>
                            <a:schemeClr val="dk1"/>
                          </a:solidFill>
                          <a:effectLst/>
                          <a:latin typeface="+mn-lt"/>
                          <a:ea typeface="+mn-ea"/>
                          <a:cs typeface="+mn-cs"/>
                        </a:rPr>
                        <a:t> </a:t>
                      </a:r>
                    </a:p>
                    <a:p>
                      <a:pPr marL="285750" indent="-285750">
                        <a:buFont typeface="Arial" panose="020B0604020202020204" pitchFamily="34" charset="0"/>
                        <a:buChar char="•"/>
                      </a:pPr>
                      <a:r>
                        <a:rPr lang="en-US" sz="1800" kern="1200" dirty="0" err="1">
                          <a:solidFill>
                            <a:schemeClr val="dk1"/>
                          </a:solidFill>
                          <a:effectLst/>
                          <a:latin typeface="+mn-lt"/>
                          <a:ea typeface="+mn-ea"/>
                          <a:cs typeface="+mn-cs"/>
                        </a:rPr>
                        <a:t>mOS</a:t>
                      </a:r>
                      <a:r>
                        <a:rPr lang="en-US" sz="1800" kern="1200" dirty="0">
                          <a:solidFill>
                            <a:schemeClr val="dk1"/>
                          </a:solidFill>
                          <a:effectLst/>
                          <a:latin typeface="+mn-lt"/>
                          <a:ea typeface="+mn-ea"/>
                          <a:cs typeface="+mn-cs"/>
                        </a:rPr>
                        <a:t>: 17.3 </a:t>
                      </a:r>
                      <a:r>
                        <a:rPr lang="en-US" sz="1800" kern="1200" dirty="0" err="1">
                          <a:solidFill>
                            <a:schemeClr val="dk1"/>
                          </a:solidFill>
                          <a:effectLst/>
                          <a:latin typeface="+mn-lt"/>
                          <a:ea typeface="+mn-ea"/>
                          <a:cs typeface="+mn-cs"/>
                        </a:rPr>
                        <a:t>mo</a:t>
                      </a:r>
                      <a:endParaRPr lang="en-US" sz="1800" kern="1200" dirty="0">
                        <a:solidFill>
                          <a:schemeClr val="dk1"/>
                        </a:solidFill>
                        <a:effectLst/>
                        <a:latin typeface="+mn-lt"/>
                        <a:ea typeface="+mn-ea"/>
                        <a:cs typeface="+mn-cs"/>
                      </a:endParaRPr>
                    </a:p>
                    <a:p>
                      <a:r>
                        <a:rPr lang="en-US" sz="1800" kern="1200" dirty="0" err="1">
                          <a:solidFill>
                            <a:schemeClr val="dk1"/>
                          </a:solidFill>
                          <a:effectLst/>
                          <a:latin typeface="+mn-lt"/>
                          <a:ea typeface="+mn-ea"/>
                          <a:cs typeface="+mn-cs"/>
                        </a:rPr>
                        <a:t>ctDNA</a:t>
                      </a:r>
                      <a:r>
                        <a:rPr lang="en-US" sz="1800" kern="1200" dirty="0">
                          <a:solidFill>
                            <a:schemeClr val="dk1"/>
                          </a:solidFill>
                          <a:effectLst/>
                          <a:latin typeface="+mn-lt"/>
                          <a:ea typeface="+mn-ea"/>
                          <a:cs typeface="+mn-cs"/>
                        </a:rPr>
                        <a:t> mut:</a:t>
                      </a:r>
                    </a:p>
                    <a:p>
                      <a:pPr marL="285750" indent="-285750">
                        <a:buFont typeface="Arial" panose="020B0604020202020204" pitchFamily="34" charset="0"/>
                        <a:buChar char="•"/>
                      </a:pPr>
                      <a:r>
                        <a:rPr lang="en-US" sz="1800" kern="1200" dirty="0" err="1">
                          <a:solidFill>
                            <a:schemeClr val="dk1"/>
                          </a:solidFill>
                          <a:effectLst/>
                          <a:latin typeface="+mn-lt"/>
                          <a:ea typeface="+mn-ea"/>
                          <a:cs typeface="+mn-cs"/>
                        </a:rPr>
                        <a:t>mPFS</a:t>
                      </a:r>
                      <a:r>
                        <a:rPr lang="en-US" sz="1800" kern="1200" dirty="0">
                          <a:solidFill>
                            <a:schemeClr val="dk1"/>
                          </a:solidFill>
                          <a:effectLst/>
                          <a:latin typeface="+mn-lt"/>
                          <a:ea typeface="+mn-ea"/>
                          <a:cs typeface="+mn-cs"/>
                        </a:rPr>
                        <a:t>: 3 </a:t>
                      </a:r>
                      <a:r>
                        <a:rPr lang="en-US" sz="1800" kern="1200" dirty="0" err="1">
                          <a:solidFill>
                            <a:schemeClr val="dk1"/>
                          </a:solidFill>
                          <a:effectLst/>
                          <a:latin typeface="+mn-lt"/>
                          <a:ea typeface="+mn-ea"/>
                          <a:cs typeface="+mn-cs"/>
                        </a:rPr>
                        <a:t>mo</a:t>
                      </a: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1800" kern="1200" dirty="0" err="1">
                          <a:solidFill>
                            <a:schemeClr val="dk1"/>
                          </a:solidFill>
                          <a:effectLst/>
                          <a:latin typeface="+mn-lt"/>
                          <a:ea typeface="+mn-ea"/>
                          <a:cs typeface="+mn-cs"/>
                        </a:rPr>
                        <a:t>mOS</a:t>
                      </a:r>
                      <a:r>
                        <a:rPr lang="en-US" sz="1800" kern="1200" dirty="0">
                          <a:solidFill>
                            <a:schemeClr val="dk1"/>
                          </a:solidFill>
                          <a:effectLst/>
                          <a:latin typeface="+mn-lt"/>
                          <a:ea typeface="+mn-ea"/>
                          <a:cs typeface="+mn-cs"/>
                        </a:rPr>
                        <a:t>: 10.4 </a:t>
                      </a:r>
                      <a:r>
                        <a:rPr lang="en-US" sz="1800" kern="1200" dirty="0" err="1">
                          <a:solidFill>
                            <a:schemeClr val="dk1"/>
                          </a:solidFill>
                          <a:effectLst/>
                          <a:latin typeface="+mn-lt"/>
                          <a:ea typeface="+mn-ea"/>
                          <a:cs typeface="+mn-cs"/>
                        </a:rPr>
                        <a:t>mo</a:t>
                      </a:r>
                      <a:endParaRPr lang="en-US" sz="18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A"/>
                    </a:solidFill>
                  </a:tcPr>
                </a:tc>
                <a:extLst>
                  <a:ext uri="{0D108BD9-81ED-4DB2-BD59-A6C34878D82A}">
                    <a16:rowId xmlns:a16="http://schemas.microsoft.com/office/drawing/2014/main" val="1306957114"/>
                  </a:ext>
                </a:extLst>
              </a:tr>
              <a:tr h="370840">
                <a:tc>
                  <a:txBody>
                    <a:bodyPr/>
                    <a:lstStyle/>
                    <a:p>
                      <a:r>
                        <a:rPr lang="en-US" b="1" i="0" dirty="0">
                          <a:solidFill>
                            <a:schemeClr val="tx1"/>
                          </a:solidFill>
                        </a:rPr>
                        <a:t>CHRONOS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27 </a:t>
                      </a:r>
                      <a:r>
                        <a:rPr lang="en-US" dirty="0" err="1"/>
                        <a:t>ctDNA</a:t>
                      </a:r>
                      <a:r>
                        <a:rPr lang="en-US" dirty="0"/>
                        <a:t> WT: RAS, BRAF, EGFR-ECD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Median 11.5 </a:t>
                      </a:r>
                      <a:r>
                        <a:rPr lang="en-US" dirty="0" err="1"/>
                        <a:t>mo</a:t>
                      </a:r>
                      <a:r>
                        <a:rPr lang="en-US" dirty="0"/>
                        <a:t> interval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kern="1200" dirty="0">
                          <a:solidFill>
                            <a:schemeClr val="dk1"/>
                          </a:solidFill>
                          <a:effectLst/>
                          <a:latin typeface="+mn-lt"/>
                          <a:ea typeface="+mn-ea"/>
                          <a:cs typeface="+mn-cs"/>
                        </a:rPr>
                        <a:t>ORR: 30%</a:t>
                      </a:r>
                    </a:p>
                    <a:p>
                      <a:r>
                        <a:rPr lang="en-US" sz="1800" kern="1200" dirty="0" err="1">
                          <a:solidFill>
                            <a:schemeClr val="dk1"/>
                          </a:solidFill>
                          <a:effectLst/>
                          <a:latin typeface="+mn-lt"/>
                          <a:ea typeface="+mn-ea"/>
                          <a:cs typeface="+mn-cs"/>
                        </a:rPr>
                        <a:t>mPFS</a:t>
                      </a:r>
                      <a:r>
                        <a:rPr lang="en-US" sz="1800" kern="1200" dirty="0">
                          <a:solidFill>
                            <a:schemeClr val="dk1"/>
                          </a:solidFill>
                          <a:effectLst/>
                          <a:latin typeface="+mn-lt"/>
                          <a:ea typeface="+mn-ea"/>
                          <a:cs typeface="+mn-cs"/>
                        </a:rPr>
                        <a:t>: 16 </a:t>
                      </a:r>
                      <a:r>
                        <a:rPr lang="en-US" sz="1800" kern="1200" dirty="0" err="1">
                          <a:solidFill>
                            <a:schemeClr val="dk1"/>
                          </a:solidFill>
                          <a:effectLst/>
                          <a:latin typeface="+mn-lt"/>
                          <a:ea typeface="+mn-ea"/>
                          <a:cs typeface="+mn-cs"/>
                        </a:rPr>
                        <a:t>wk</a:t>
                      </a:r>
                      <a:endParaRPr lang="en-US" sz="1800" kern="1200" dirty="0">
                        <a:solidFill>
                          <a:schemeClr val="dk1"/>
                        </a:solidFill>
                        <a:effectLst/>
                        <a:latin typeface="+mn-lt"/>
                        <a:ea typeface="+mn-ea"/>
                        <a:cs typeface="+mn-cs"/>
                      </a:endParaRPr>
                    </a:p>
                    <a:p>
                      <a:r>
                        <a:rPr lang="en-US" sz="1800" kern="1200" dirty="0" err="1">
                          <a:solidFill>
                            <a:schemeClr val="dk1"/>
                          </a:solidFill>
                          <a:effectLst/>
                          <a:latin typeface="+mn-lt"/>
                          <a:ea typeface="+mn-ea"/>
                          <a:cs typeface="+mn-cs"/>
                        </a:rPr>
                        <a:t>mOS</a:t>
                      </a:r>
                      <a:r>
                        <a:rPr lang="en-US" sz="1800" kern="1200" dirty="0">
                          <a:solidFill>
                            <a:schemeClr val="dk1"/>
                          </a:solidFill>
                          <a:effectLst/>
                          <a:latin typeface="+mn-lt"/>
                          <a:ea typeface="+mn-ea"/>
                          <a:cs typeface="+mn-cs"/>
                        </a:rPr>
                        <a:t>: 55 </a:t>
                      </a:r>
                      <a:r>
                        <a:rPr lang="en-US" sz="1800" kern="1200" dirty="0" err="1">
                          <a:solidFill>
                            <a:schemeClr val="dk1"/>
                          </a:solidFill>
                          <a:effectLst/>
                          <a:latin typeface="+mn-lt"/>
                          <a:ea typeface="+mn-ea"/>
                          <a:cs typeface="+mn-cs"/>
                        </a:rPr>
                        <a:t>wk</a:t>
                      </a:r>
                      <a:endParaRPr lang="en-US" sz="18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3151376"/>
                  </a:ext>
                </a:extLst>
              </a:tr>
            </a:tbl>
          </a:graphicData>
        </a:graphic>
      </p:graphicFrame>
      <p:sp>
        <p:nvSpPr>
          <p:cNvPr id="5" name="TextBox 4">
            <a:extLst>
              <a:ext uri="{FF2B5EF4-FFF2-40B4-BE49-F238E27FC236}">
                <a16:creationId xmlns:a16="http://schemas.microsoft.com/office/drawing/2014/main" id="{9DC360C8-28A5-CCF0-89E7-C706434C1133}"/>
              </a:ext>
            </a:extLst>
          </p:cNvPr>
          <p:cNvSpPr txBox="1"/>
          <p:nvPr/>
        </p:nvSpPr>
        <p:spPr>
          <a:xfrm>
            <a:off x="96576" y="6525344"/>
            <a:ext cx="4788811" cy="323165"/>
          </a:xfrm>
          <a:prstGeom prst="rect">
            <a:avLst/>
          </a:prstGeom>
          <a:noFill/>
        </p:spPr>
        <p:txBody>
          <a:bodyPr wrap="none" rtlCol="0">
            <a:spAutoFit/>
          </a:bodyPr>
          <a:lstStyle/>
          <a:p>
            <a:r>
              <a:rPr lang="en-US" sz="1500" b="0" dirty="0" err="1">
                <a:solidFill>
                  <a:schemeClr val="tx1"/>
                </a:solidFill>
                <a:latin typeface="+mn-lt"/>
              </a:rPr>
              <a:t>Doleschal</a:t>
            </a:r>
            <a:r>
              <a:rPr lang="en-US" sz="1500" b="0" dirty="0">
                <a:solidFill>
                  <a:schemeClr val="tx1"/>
                </a:solidFill>
                <a:latin typeface="+mn-lt"/>
              </a:rPr>
              <a:t> B et al. </a:t>
            </a:r>
            <a:r>
              <a:rPr lang="en-US" sz="1500" b="0" i="1" dirty="0">
                <a:solidFill>
                  <a:schemeClr val="tx1"/>
                </a:solidFill>
                <a:latin typeface="+mn-lt"/>
              </a:rPr>
              <a:t>Front Oncol </a:t>
            </a:r>
            <a:r>
              <a:rPr lang="en-US" sz="1500" b="0" dirty="0">
                <a:solidFill>
                  <a:schemeClr val="tx1"/>
                </a:solidFill>
                <a:latin typeface="+mn-lt"/>
              </a:rPr>
              <a:t>2022;[Online ahead of print].</a:t>
            </a:r>
          </a:p>
        </p:txBody>
      </p:sp>
      <p:sp>
        <p:nvSpPr>
          <p:cNvPr id="7" name="TextBox 6">
            <a:extLst>
              <a:ext uri="{FF2B5EF4-FFF2-40B4-BE49-F238E27FC236}">
                <a16:creationId xmlns:a16="http://schemas.microsoft.com/office/drawing/2014/main" id="{B237329F-F55E-7543-A10F-8685948A1C52}"/>
              </a:ext>
            </a:extLst>
          </p:cNvPr>
          <p:cNvSpPr txBox="1"/>
          <p:nvPr/>
        </p:nvSpPr>
        <p:spPr>
          <a:xfrm>
            <a:off x="937234" y="6101108"/>
            <a:ext cx="4832220" cy="323165"/>
          </a:xfrm>
          <a:prstGeom prst="rect">
            <a:avLst/>
          </a:prstGeom>
          <a:noFill/>
        </p:spPr>
        <p:txBody>
          <a:bodyPr wrap="none" rtlCol="0">
            <a:spAutoFit/>
          </a:bodyPr>
          <a:lstStyle/>
          <a:p>
            <a:r>
              <a:rPr lang="en-US" sz="1500" b="0" dirty="0" err="1">
                <a:solidFill>
                  <a:srgbClr val="000000"/>
                </a:solidFill>
                <a:effectLst/>
                <a:latin typeface="Calibri" panose="020F0502020204030204" pitchFamily="34" charset="0"/>
                <a:cs typeface="Calibri" panose="020F0502020204030204" pitchFamily="34" charset="0"/>
              </a:rPr>
              <a:t>mAb</a:t>
            </a:r>
            <a:r>
              <a:rPr lang="en-US" sz="1500" b="0" dirty="0">
                <a:solidFill>
                  <a:srgbClr val="000000"/>
                </a:solidFill>
                <a:effectLst/>
                <a:latin typeface="Calibri" panose="020F0502020204030204" pitchFamily="34" charset="0"/>
                <a:cs typeface="Calibri" panose="020F0502020204030204" pitchFamily="34" charset="0"/>
              </a:rPr>
              <a:t> = monoclonal antibody; WT = wild type; mut = mutant</a:t>
            </a:r>
          </a:p>
        </p:txBody>
      </p:sp>
    </p:spTree>
    <p:extLst>
      <p:ext uri="{BB962C8B-B14F-4D97-AF65-F5344CB8AC3E}">
        <p14:creationId xmlns:p14="http://schemas.microsoft.com/office/powerpoint/2010/main" val="347199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77E6-B480-B44B-989F-C868037813AD}"/>
              </a:ext>
            </a:extLst>
          </p:cNvPr>
          <p:cNvSpPr>
            <a:spLocks noGrp="1"/>
          </p:cNvSpPr>
          <p:nvPr>
            <p:ph type="title"/>
          </p:nvPr>
        </p:nvSpPr>
        <p:spPr>
          <a:xfrm>
            <a:off x="912286" y="62136"/>
            <a:ext cx="10358967" cy="990600"/>
          </a:xfrm>
        </p:spPr>
        <p:txBody>
          <a:bodyPr/>
          <a:lstStyle/>
          <a:p>
            <a:pPr algn="l"/>
            <a:r>
              <a:rPr lang="en-US" dirty="0"/>
              <a:t>BREAKWATER Safety Lead-In: Frequency of Dose-Limiting Toxicities (DLTs) and Safety Summary</a:t>
            </a:r>
          </a:p>
        </p:txBody>
      </p:sp>
      <p:sp>
        <p:nvSpPr>
          <p:cNvPr id="3" name="TextBox 2">
            <a:extLst>
              <a:ext uri="{FF2B5EF4-FFF2-40B4-BE49-F238E27FC236}">
                <a16:creationId xmlns:a16="http://schemas.microsoft.com/office/drawing/2014/main" id="{2F6072A7-C686-6F41-93FD-B5CE52CF8D19}"/>
              </a:ext>
            </a:extLst>
          </p:cNvPr>
          <p:cNvSpPr txBox="1"/>
          <p:nvPr/>
        </p:nvSpPr>
        <p:spPr>
          <a:xfrm>
            <a:off x="100324" y="6488734"/>
            <a:ext cx="73638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Tabernero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et al. ESMO 2022;Abstract BBA26. </a:t>
            </a:r>
          </a:p>
        </p:txBody>
      </p:sp>
      <p:pic>
        <p:nvPicPr>
          <p:cNvPr id="6" name="Picture 5" descr="Table&#10;&#10;Description automatically generated">
            <a:extLst>
              <a:ext uri="{FF2B5EF4-FFF2-40B4-BE49-F238E27FC236}">
                <a16:creationId xmlns:a16="http://schemas.microsoft.com/office/drawing/2014/main" id="{F5A1CE6D-CC95-A54A-5349-ED58B4A01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38" y="1072265"/>
            <a:ext cx="10647861" cy="5165048"/>
          </a:xfrm>
          <a:prstGeom prst="rect">
            <a:avLst/>
          </a:prstGeom>
        </p:spPr>
      </p:pic>
      <p:sp>
        <p:nvSpPr>
          <p:cNvPr id="7" name="TextBox 6">
            <a:extLst>
              <a:ext uri="{FF2B5EF4-FFF2-40B4-BE49-F238E27FC236}">
                <a16:creationId xmlns:a16="http://schemas.microsoft.com/office/drawing/2014/main" id="{46A183A6-B35E-C442-9AE1-54127BB287D1}"/>
              </a:ext>
            </a:extLst>
          </p:cNvPr>
          <p:cNvSpPr txBox="1"/>
          <p:nvPr/>
        </p:nvSpPr>
        <p:spPr>
          <a:xfrm>
            <a:off x="767838" y="6208515"/>
            <a:ext cx="105421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EC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encorafenib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cetuximab; TEAEs = treatment-emergent adverse events; SAEs = serious adverse events</a:t>
            </a:r>
          </a:p>
        </p:txBody>
      </p:sp>
    </p:spTree>
    <p:extLst>
      <p:ext uri="{BB962C8B-B14F-4D97-AF65-F5344CB8AC3E}">
        <p14:creationId xmlns:p14="http://schemas.microsoft.com/office/powerpoint/2010/main" val="2309829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77E6-B480-B44B-989F-C868037813AD}"/>
              </a:ext>
            </a:extLst>
          </p:cNvPr>
          <p:cNvSpPr>
            <a:spLocks noGrp="1"/>
          </p:cNvSpPr>
          <p:nvPr>
            <p:ph type="title"/>
          </p:nvPr>
        </p:nvSpPr>
        <p:spPr>
          <a:xfrm>
            <a:off x="912286" y="62136"/>
            <a:ext cx="10358967" cy="990600"/>
          </a:xfrm>
        </p:spPr>
        <p:txBody>
          <a:bodyPr/>
          <a:lstStyle/>
          <a:p>
            <a:pPr algn="l"/>
            <a:r>
              <a:rPr lang="en-US" dirty="0"/>
              <a:t>BREAKWATER Safety Lead-In: Overview of Response</a:t>
            </a:r>
          </a:p>
        </p:txBody>
      </p:sp>
      <p:sp>
        <p:nvSpPr>
          <p:cNvPr id="3" name="TextBox 2">
            <a:extLst>
              <a:ext uri="{FF2B5EF4-FFF2-40B4-BE49-F238E27FC236}">
                <a16:creationId xmlns:a16="http://schemas.microsoft.com/office/drawing/2014/main" id="{2F6072A7-C686-6F41-93FD-B5CE52CF8D19}"/>
              </a:ext>
            </a:extLst>
          </p:cNvPr>
          <p:cNvSpPr txBox="1"/>
          <p:nvPr/>
        </p:nvSpPr>
        <p:spPr>
          <a:xfrm>
            <a:off x="100324" y="6488734"/>
            <a:ext cx="73638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Tabernero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et al. ESMO 2022;Abstract BBA26. </a:t>
            </a:r>
          </a:p>
        </p:txBody>
      </p:sp>
      <p:pic>
        <p:nvPicPr>
          <p:cNvPr id="7" name="Picture 6" descr="Graphical user interface&#10;&#10;Description automatically generated">
            <a:extLst>
              <a:ext uri="{FF2B5EF4-FFF2-40B4-BE49-F238E27FC236}">
                <a16:creationId xmlns:a16="http://schemas.microsoft.com/office/drawing/2014/main" id="{9D1A9426-6364-47BD-562C-D57C8655B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92" y="908720"/>
            <a:ext cx="10673541" cy="5256584"/>
          </a:xfrm>
          <a:prstGeom prst="rect">
            <a:avLst/>
          </a:prstGeom>
        </p:spPr>
      </p:pic>
    </p:spTree>
    <p:extLst>
      <p:ext uri="{BB962C8B-B14F-4D97-AF65-F5344CB8AC3E}">
        <p14:creationId xmlns:p14="http://schemas.microsoft.com/office/powerpoint/2010/main" val="3842377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681C-13D5-ADDA-018B-2186AC45D79E}"/>
              </a:ext>
            </a:extLst>
          </p:cNvPr>
          <p:cNvSpPr>
            <a:spLocks noGrp="1"/>
          </p:cNvSpPr>
          <p:nvPr>
            <p:ph type="title"/>
          </p:nvPr>
        </p:nvSpPr>
        <p:spPr/>
        <p:txBody>
          <a:bodyPr/>
          <a:lstStyle/>
          <a:p>
            <a:pPr algn="l"/>
            <a:r>
              <a:rPr lang="en-US" dirty="0"/>
              <a:t>KEYNOTE-177 Coprimary Endpoint: Final Analysis of Overall Survival (Intent-to-Treat Population)</a:t>
            </a:r>
          </a:p>
        </p:txBody>
      </p:sp>
      <p:sp>
        <p:nvSpPr>
          <p:cNvPr id="3" name="TextBox 2">
            <a:extLst>
              <a:ext uri="{FF2B5EF4-FFF2-40B4-BE49-F238E27FC236}">
                <a16:creationId xmlns:a16="http://schemas.microsoft.com/office/drawing/2014/main" id="{D91E0262-EA17-3B8D-9289-143FDBDEB211}"/>
              </a:ext>
            </a:extLst>
          </p:cNvPr>
          <p:cNvSpPr txBox="1"/>
          <p:nvPr/>
        </p:nvSpPr>
        <p:spPr>
          <a:xfrm>
            <a:off x="119336" y="6477098"/>
            <a:ext cx="45912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Diaz LA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April 12;23(5):659-70.</a:t>
            </a:r>
          </a:p>
        </p:txBody>
      </p:sp>
      <p:pic>
        <p:nvPicPr>
          <p:cNvPr id="5" name="Picture 4" descr="Chart&#10;&#10;Description automatically generated">
            <a:extLst>
              <a:ext uri="{FF2B5EF4-FFF2-40B4-BE49-F238E27FC236}">
                <a16:creationId xmlns:a16="http://schemas.microsoft.com/office/drawing/2014/main" id="{320D550C-6441-4997-D7F6-02043CA54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38" y="1252236"/>
            <a:ext cx="10585176" cy="4185329"/>
          </a:xfrm>
          <a:prstGeom prst="rect">
            <a:avLst/>
          </a:prstGeom>
        </p:spPr>
      </p:pic>
      <p:sp>
        <p:nvSpPr>
          <p:cNvPr id="4" name="TextBox 3">
            <a:extLst>
              <a:ext uri="{FF2B5EF4-FFF2-40B4-BE49-F238E27FC236}">
                <a16:creationId xmlns:a16="http://schemas.microsoft.com/office/drawing/2014/main" id="{D547D1BF-D827-27DE-90C4-F2C33B2EC0F9}"/>
              </a:ext>
            </a:extLst>
          </p:cNvPr>
          <p:cNvSpPr txBox="1"/>
          <p:nvPr/>
        </p:nvSpPr>
        <p:spPr>
          <a:xfrm>
            <a:off x="487346" y="5603388"/>
            <a:ext cx="10811096" cy="70788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At final analysis, OS with pembrolizumab versus chemotherapy did not meet the one-sided </a:t>
            </a:r>
            <a:r>
              <a:rPr kumimoji="0" lang="el-GR" sz="2000" b="0" i="0" u="none" strike="noStrike" kern="1200" cap="none" spc="0" normalizeH="0" baseline="0" noProof="0" dirty="0">
                <a:ln>
                  <a:noFill/>
                </a:ln>
                <a:solidFill>
                  <a:srgbClr val="000000"/>
                </a:solidFill>
                <a:effectLst/>
                <a:uLnTx/>
                <a:uFillTx/>
                <a:latin typeface="Calibri"/>
                <a:ea typeface="MS PGothic" charset="0"/>
              </a:rPr>
              <a:t>α</a:t>
            </a:r>
            <a:r>
              <a:rPr kumimoji="0" lang="en-US" sz="2000" b="0" i="0" u="none" strike="noStrike" kern="1200" cap="none" spc="0" normalizeH="0" baseline="0" noProof="0" dirty="0">
                <a:ln>
                  <a:noFill/>
                </a:ln>
                <a:solidFill>
                  <a:srgbClr val="000000"/>
                </a:solidFill>
                <a:effectLst/>
                <a:uLnTx/>
                <a:uFillTx/>
                <a:latin typeface="Calibri"/>
                <a:ea typeface="MS PGothic" charset="0"/>
              </a:rPr>
              <a:t> boundary of 0.025 required for superiority.</a:t>
            </a:r>
          </a:p>
        </p:txBody>
      </p:sp>
    </p:spTree>
    <p:extLst>
      <p:ext uri="{BB962C8B-B14F-4D97-AF65-F5344CB8AC3E}">
        <p14:creationId xmlns:p14="http://schemas.microsoft.com/office/powerpoint/2010/main" val="9499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CB78BB8A-B061-CD12-7B59-11F73CE509F8}"/>
              </a:ext>
            </a:extLst>
          </p:cNvPr>
          <p:cNvSpPr txBox="1"/>
          <p:nvPr/>
        </p:nvSpPr>
        <p:spPr>
          <a:xfrm>
            <a:off x="0" y="6543597"/>
            <a:ext cx="3775329" cy="323165"/>
          </a:xfrm>
          <a:prstGeom prst="rect">
            <a:avLst/>
          </a:prstGeom>
          <a:noFill/>
        </p:spPr>
        <p:txBody>
          <a:bodyPr wrap="none" rtlCol="0">
            <a:spAutoFit/>
          </a:bodyPr>
          <a:lstStyle/>
          <a:p>
            <a:r>
              <a:rPr lang="en-US" sz="1500" b="0" dirty="0" err="1">
                <a:solidFill>
                  <a:schemeClr val="tx1"/>
                </a:solidFill>
                <a:latin typeface="+mn-lt"/>
              </a:rPr>
              <a:t>Eng</a:t>
            </a:r>
            <a:r>
              <a:rPr lang="en-US" sz="1500" b="0" dirty="0">
                <a:solidFill>
                  <a:schemeClr val="tx1"/>
                </a:solidFill>
                <a:latin typeface="+mn-lt"/>
              </a:rPr>
              <a:t> C et al. </a:t>
            </a:r>
            <a:r>
              <a:rPr lang="en-US" sz="1500" b="0" i="1" dirty="0">
                <a:solidFill>
                  <a:schemeClr val="tx1"/>
                </a:solidFill>
                <a:effectLst/>
                <a:latin typeface="+mn-lt"/>
              </a:rPr>
              <a:t>Lancet Oncol </a:t>
            </a:r>
            <a:r>
              <a:rPr lang="en-US" sz="1500" b="0" dirty="0">
                <a:solidFill>
                  <a:schemeClr val="tx1"/>
                </a:solidFill>
                <a:effectLst/>
                <a:latin typeface="+mn-lt"/>
              </a:rPr>
              <a:t>2022;23(3):e116-28.</a:t>
            </a:r>
          </a:p>
        </p:txBody>
      </p:sp>
      <p:sp>
        <p:nvSpPr>
          <p:cNvPr id="3" name="Title 2">
            <a:extLst>
              <a:ext uri="{FF2B5EF4-FFF2-40B4-BE49-F238E27FC236}">
                <a16:creationId xmlns:a16="http://schemas.microsoft.com/office/drawing/2014/main" id="{02EAFCC2-F60E-0DA8-D9A9-9D79A4C11A3B}"/>
              </a:ext>
            </a:extLst>
          </p:cNvPr>
          <p:cNvSpPr>
            <a:spLocks noGrp="1"/>
          </p:cNvSpPr>
          <p:nvPr>
            <p:ph type="title"/>
          </p:nvPr>
        </p:nvSpPr>
        <p:spPr>
          <a:xfrm>
            <a:off x="912286" y="227013"/>
            <a:ext cx="10872346" cy="1143000"/>
          </a:xfrm>
        </p:spPr>
        <p:txBody>
          <a:bodyPr/>
          <a:lstStyle/>
          <a:p>
            <a:pPr algn="l"/>
            <a:r>
              <a:rPr lang="en-US" b="1" dirty="0">
                <a:solidFill>
                  <a:srgbClr val="0432FF"/>
                </a:solidFill>
                <a:effectLst/>
                <a:latin typeface="Calibri" panose="020F0502020204030204" pitchFamily="34" charset="0"/>
                <a:cs typeface="Calibri" panose="020F0502020204030204" pitchFamily="34" charset="0"/>
              </a:rPr>
              <a:t>Factors Associated with Dysbiosis and Early-Onset </a:t>
            </a:r>
            <a:r>
              <a:rPr lang="en-US" dirty="0">
                <a:solidFill>
                  <a:srgbClr val="0432FF"/>
                </a:solidFill>
                <a:latin typeface="Calibri" panose="020F0502020204030204" pitchFamily="34" charset="0"/>
                <a:cs typeface="Calibri" panose="020F0502020204030204" pitchFamily="34" charset="0"/>
              </a:rPr>
              <a:t>C</a:t>
            </a:r>
            <a:r>
              <a:rPr lang="en-US" b="1" dirty="0">
                <a:solidFill>
                  <a:srgbClr val="0432FF"/>
                </a:solidFill>
                <a:effectLst/>
                <a:latin typeface="Calibri" panose="020F0502020204030204" pitchFamily="34" charset="0"/>
                <a:cs typeface="Calibri" panose="020F0502020204030204" pitchFamily="34" charset="0"/>
              </a:rPr>
              <a:t>olorectal </a:t>
            </a:r>
            <a:r>
              <a:rPr lang="en-US" dirty="0">
                <a:solidFill>
                  <a:srgbClr val="0432FF"/>
                </a:solidFill>
                <a:latin typeface="Calibri" panose="020F0502020204030204" pitchFamily="34" charset="0"/>
                <a:cs typeface="Calibri" panose="020F0502020204030204" pitchFamily="34" charset="0"/>
              </a:rPr>
              <a:t>C</a:t>
            </a:r>
            <a:r>
              <a:rPr lang="en-US" b="1" dirty="0">
                <a:solidFill>
                  <a:srgbClr val="0432FF"/>
                </a:solidFill>
                <a:effectLst/>
                <a:latin typeface="Calibri" panose="020F0502020204030204" pitchFamily="34" charset="0"/>
                <a:cs typeface="Calibri" panose="020F0502020204030204" pitchFamily="34" charset="0"/>
              </a:rPr>
              <a:t>ancer </a:t>
            </a:r>
            <a:br>
              <a:rPr lang="en-US" dirty="0">
                <a:solidFill>
                  <a:srgbClr val="221E1F"/>
                </a:solidFill>
                <a:effectLst/>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6" name="Picture 5" descr="Chart&#10;&#10;Description automatically generated">
            <a:extLst>
              <a:ext uri="{FF2B5EF4-FFF2-40B4-BE49-F238E27FC236}">
                <a16:creationId xmlns:a16="http://schemas.microsoft.com/office/drawing/2014/main" id="{BC9EE8C0-B248-8178-B2A3-BCFF7C1A6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879" y="1046176"/>
            <a:ext cx="4560241" cy="5665520"/>
          </a:xfrm>
          <a:prstGeom prst="rect">
            <a:avLst/>
          </a:prstGeom>
        </p:spPr>
      </p:pic>
    </p:spTree>
    <p:extLst>
      <p:ext uri="{BB962C8B-B14F-4D97-AF65-F5344CB8AC3E}">
        <p14:creationId xmlns:p14="http://schemas.microsoft.com/office/powerpoint/2010/main" val="186029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681C-13D5-ADDA-018B-2186AC45D79E}"/>
              </a:ext>
            </a:extLst>
          </p:cNvPr>
          <p:cNvSpPr>
            <a:spLocks noGrp="1"/>
          </p:cNvSpPr>
          <p:nvPr>
            <p:ph type="title"/>
          </p:nvPr>
        </p:nvSpPr>
        <p:spPr/>
        <p:txBody>
          <a:bodyPr/>
          <a:lstStyle/>
          <a:p>
            <a:r>
              <a:rPr lang="en-US" dirty="0"/>
              <a:t>KEYNOTE-177: Time to Progression (PFS2)</a:t>
            </a:r>
          </a:p>
        </p:txBody>
      </p:sp>
      <p:pic>
        <p:nvPicPr>
          <p:cNvPr id="6" name="Picture 5" descr="Chart, line chart&#10;&#10;Description automatically generated">
            <a:extLst>
              <a:ext uri="{FF2B5EF4-FFF2-40B4-BE49-F238E27FC236}">
                <a16:creationId xmlns:a16="http://schemas.microsoft.com/office/drawing/2014/main" id="{07D519A1-C591-AD1C-AA97-9366DBC65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33" y="1196752"/>
            <a:ext cx="10081120" cy="3886696"/>
          </a:xfrm>
          <a:prstGeom prst="rect">
            <a:avLst/>
          </a:prstGeom>
        </p:spPr>
      </p:pic>
      <p:sp>
        <p:nvSpPr>
          <p:cNvPr id="5" name="TextBox 4">
            <a:extLst>
              <a:ext uri="{FF2B5EF4-FFF2-40B4-BE49-F238E27FC236}">
                <a16:creationId xmlns:a16="http://schemas.microsoft.com/office/drawing/2014/main" id="{DD6F0EEE-B97B-B142-9A52-9B173565DDE9}"/>
              </a:ext>
            </a:extLst>
          </p:cNvPr>
          <p:cNvSpPr txBox="1"/>
          <p:nvPr/>
        </p:nvSpPr>
        <p:spPr>
          <a:xfrm>
            <a:off x="119336" y="6477098"/>
            <a:ext cx="45912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Diaz LA Jr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April 12;23(5):659-70.</a:t>
            </a:r>
          </a:p>
        </p:txBody>
      </p:sp>
      <p:sp>
        <p:nvSpPr>
          <p:cNvPr id="3" name="TextBox 2">
            <a:extLst>
              <a:ext uri="{FF2B5EF4-FFF2-40B4-BE49-F238E27FC236}">
                <a16:creationId xmlns:a16="http://schemas.microsoft.com/office/drawing/2014/main" id="{3FB9A5C1-CC98-B646-813F-FCA16595DA30}"/>
              </a:ext>
            </a:extLst>
          </p:cNvPr>
          <p:cNvSpPr txBox="1"/>
          <p:nvPr/>
        </p:nvSpPr>
        <p:spPr>
          <a:xfrm>
            <a:off x="686221" y="5117748"/>
            <a:ext cx="10811096" cy="101566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At the final analysis, median progression-free survival (PFS) was longer with pembrolizumab (16.5 </a:t>
            </a:r>
            <a:r>
              <a:rPr kumimoji="0" lang="en-US" sz="2000" b="0" i="0" u="none" strike="noStrike" kern="1200" cap="none" spc="0" normalizeH="0" baseline="0" noProof="0" dirty="0" err="1">
                <a:ln>
                  <a:noFill/>
                </a:ln>
                <a:solidFill>
                  <a:srgbClr val="000000"/>
                </a:solidFill>
                <a:effectLst/>
                <a:uLnTx/>
                <a:uFillTx/>
                <a:latin typeface="Calibri"/>
                <a:ea typeface="MS PGothic" charset="0"/>
              </a:rPr>
              <a:t>mo</a:t>
            </a:r>
            <a:r>
              <a:rPr kumimoji="0" lang="en-US" sz="2000" b="0" i="0" u="none" strike="noStrike" kern="1200" cap="none" spc="0" normalizeH="0" baseline="0" noProof="0" dirty="0">
                <a:ln>
                  <a:noFill/>
                </a:ln>
                <a:solidFill>
                  <a:srgbClr val="000000"/>
                </a:solidFill>
                <a:effectLst/>
                <a:uLnTx/>
                <a:uFillTx/>
                <a:latin typeface="Calibri"/>
                <a:ea typeface="MS PGothic" charset="0"/>
              </a:rPr>
              <a:t>) than with chemotherapy (8.2 </a:t>
            </a:r>
            <a:r>
              <a:rPr kumimoji="0" lang="en-US" sz="2000" b="0" i="0" u="none" strike="noStrike" kern="1200" cap="none" spc="0" normalizeH="0" baseline="0" noProof="0" dirty="0" err="1">
                <a:ln>
                  <a:noFill/>
                </a:ln>
                <a:solidFill>
                  <a:srgbClr val="000000"/>
                </a:solidFill>
                <a:effectLst/>
                <a:uLnTx/>
                <a:uFillTx/>
                <a:latin typeface="Calibri"/>
                <a:ea typeface="MS PGothic" charset="0"/>
              </a:rPr>
              <a:t>mo</a:t>
            </a:r>
            <a:r>
              <a:rPr kumimoji="0" lang="en-US" sz="2000" b="0" i="0" u="none" strike="noStrike" kern="1200" cap="none" spc="0" normalizeH="0" baseline="0" noProof="0" dirty="0">
                <a:ln>
                  <a:noFill/>
                </a:ln>
                <a:solidFill>
                  <a:srgbClr val="000000"/>
                </a:solidFill>
                <a:effectLst/>
                <a:uLnTx/>
                <a:uFillTx/>
                <a:latin typeface="Calibri"/>
                <a:ea typeface="MS PGothic" charset="0"/>
              </a:rPr>
              <a:t>); however, because superiority was met at the second interim analysis, superiority was not formally tested at the final analysis (HR 0.59).</a:t>
            </a:r>
          </a:p>
        </p:txBody>
      </p:sp>
      <p:sp>
        <p:nvSpPr>
          <p:cNvPr id="7" name="TextBox 6">
            <a:extLst>
              <a:ext uri="{FF2B5EF4-FFF2-40B4-BE49-F238E27FC236}">
                <a16:creationId xmlns:a16="http://schemas.microsoft.com/office/drawing/2014/main" id="{9830E3E1-097F-3D4C-A3D4-A28C175B64BC}"/>
              </a:ext>
            </a:extLst>
          </p:cNvPr>
          <p:cNvSpPr txBox="1"/>
          <p:nvPr/>
        </p:nvSpPr>
        <p:spPr>
          <a:xfrm>
            <a:off x="686221" y="6167711"/>
            <a:ext cx="108110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PFS2 = disease progression on next line of therapy after first progression</a:t>
            </a:r>
          </a:p>
        </p:txBody>
      </p:sp>
    </p:spTree>
    <p:extLst>
      <p:ext uri="{BB962C8B-B14F-4D97-AF65-F5344CB8AC3E}">
        <p14:creationId xmlns:p14="http://schemas.microsoft.com/office/powerpoint/2010/main" val="151934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AFFC6DB8-3246-43BC-B2AF-2D1110246A2E}"/>
</file>

<file path=customXml/itemProps2.xml><?xml version="1.0" encoding="utf-8"?>
<ds:datastoreItem xmlns:ds="http://schemas.openxmlformats.org/officeDocument/2006/customXml" ds:itemID="{C6458CE8-D12F-4883-8973-22BCA6A52E22}"/>
</file>

<file path=customXml/itemProps3.xml><?xml version="1.0" encoding="utf-8"?>
<ds:datastoreItem xmlns:ds="http://schemas.openxmlformats.org/officeDocument/2006/customXml" ds:itemID="{09853BB7-EBE9-4FEE-B6E4-CC4FF974C64B}"/>
</file>

<file path=docProps/app.xml><?xml version="1.0" encoding="utf-8"?>
<Properties xmlns="http://schemas.openxmlformats.org/officeDocument/2006/extended-properties" xmlns:vt="http://schemas.openxmlformats.org/officeDocument/2006/docPropsVTypes">
  <TotalTime>23597</TotalTime>
  <Words>3640</Words>
  <Application>Microsoft Macintosh PowerPoint</Application>
  <PresentationFormat>Widescreen</PresentationFormat>
  <Paragraphs>444</Paragraphs>
  <Slides>90</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90</vt:i4>
      </vt:variant>
    </vt:vector>
  </HeadingPairs>
  <TitlesOfParts>
    <vt:vector size="97" baseType="lpstr">
      <vt:lpstr>Arial</vt:lpstr>
      <vt:lpstr>Calibri</vt:lpstr>
      <vt:lpstr>Symbol</vt:lpstr>
      <vt:lpstr>Times New Roman</vt:lpstr>
      <vt:lpstr>Wingdings</vt:lpstr>
      <vt:lpstr>3_Default Design</vt:lpstr>
      <vt:lpstr>4_Default Design</vt:lpstr>
      <vt:lpstr>Meet The Professor Optimizing the Management of Colorectal Cancer</vt:lpstr>
      <vt:lpstr>Meet The Professor Program Participating Faculty</vt:lpstr>
      <vt:lpstr>Commercial Support</vt:lpstr>
      <vt:lpstr>Dr Lieu — Disclosures</vt:lpstr>
      <vt:lpstr>PowerPoint Presentation</vt:lpstr>
      <vt:lpstr>Meet The Professor with Dr Lieu</vt:lpstr>
      <vt:lpstr>Meet The Professor with Dr Lieu</vt:lpstr>
      <vt:lpstr>PowerPoint Presentation</vt:lpstr>
      <vt:lpstr>Factors Associated with Dysbiosis and Early-Onset Colorectal Cancer  </vt:lpstr>
      <vt:lpstr>Proposed Conceptual Framework for Cancer Care for Early-Onset Colorectal Cancer </vt:lpstr>
      <vt:lpstr>Economic Consequences of Cancer Treatment for Adults with Colorectal Cancer </vt:lpstr>
      <vt:lpstr>PowerPoint Presentation</vt:lpstr>
      <vt:lpstr>Multilevel Factors and Domains Contributing to Early-Onset CRC Disparities</vt:lpstr>
      <vt:lpstr>Meet The Professor with Dr Lieu</vt:lpstr>
      <vt:lpstr>Case Presentation: 36-year-old woman with left-sided T3N0 Grade II obstructing adenocarcinoma of the colon </vt:lpstr>
      <vt:lpstr>Case Presentation: 50-year-old woman with Stage II pMMR sigmoid colon cancer with focal intramural lymphovascular invasion, s/p 6 cycles of adjuvant capecitabine </vt:lpstr>
      <vt:lpstr>In general, in which settings, if any, do you order a circulating tumor DNA (ctDNA) assay for your patients with colorectal cancer (CRC) outside of a clinical trial? </vt:lpstr>
      <vt:lpstr>A patient presents with Stage II CRC with no high-risk features and undergoes R0 resection. What would be your approach to adjuvant therapy? </vt:lpstr>
      <vt:lpstr>If a ctDNA assay was ordered for a patient with Stage II CRC with no high-risk features who underwent an R0 resection, what would be your approach to treatment if the results were…? </vt:lpstr>
      <vt:lpstr>For a patient with CRC and a solitary hepatic metastasis who receives neoadjuvant FOLFOX and undergoes hepatic resection, would you assess ctDNA as part of the postoperative workup?    </vt:lpstr>
      <vt:lpstr>PowerPoint Presentation</vt:lpstr>
      <vt:lpstr>DYNAMIC: Results Summary</vt:lpstr>
      <vt:lpstr>PowerPoint Presentation</vt:lpstr>
      <vt:lpstr>Overview of the CIRCULATE-JAPAN Study </vt:lpstr>
      <vt:lpstr>CIRCULATE-US</vt:lpstr>
      <vt:lpstr>Meet The Professor with Dr Lieu</vt:lpstr>
      <vt:lpstr>Case Presentation: 84-year-old woman with pan-RAS WT metastatic rectal cancer with poor tolerance to chemotherapy, now receiving regorafenib with slowly progressive disease </vt:lpstr>
      <vt:lpstr>Case Presentation: 62-year-old man with recurrent MSS, HER2-negative, RAS WT rectal cancer, currently receiving  TAS-102/bevacizumab </vt:lpstr>
      <vt:lpstr>What is your usual first-line treatment recommendation for a clinically stable 60-year-old patient with microsatellite stable (MSS), pan-RAS wild-type, BRAF wild-type metastatic CRC (mCRC) if the tumor is…? </vt:lpstr>
      <vt:lpstr>What is your preferred sequence for administering regorafenib and TAS-102 with or without bevacizumab for your patients with multiregimen-relapsed mCRC? </vt:lpstr>
      <vt:lpstr>In general, when you administer TAS-102 for mCRC, do you add bevacizumab? </vt:lpstr>
      <vt:lpstr>For a patient with mCRC who has received EGFR antibody-containing therapy and experienced disease progression, are there any circumstances in which you will rechallenge with the same or a different EGFR antibody later in the treatment course? </vt:lpstr>
      <vt:lpstr>PowerPoint Presentation</vt:lpstr>
      <vt:lpstr>PARADIGM: Overall Survival in Left-Sided Population (Primary Endpoint 1)</vt:lpstr>
      <vt:lpstr>PARADIGM: Overall Survival in Overall Population (Primary Endpoint 2)</vt:lpstr>
      <vt:lpstr>PowerPoint Presentation</vt:lpstr>
      <vt:lpstr>TAS-102 with or without Bevacizumab for Refractory mCRC</vt:lpstr>
      <vt:lpstr>SUNLIGHT Phase III Study Design</vt:lpstr>
      <vt:lpstr>SUNLIGHT: Overall Survival in Full Analysis Set (Primary Endpoint)</vt:lpstr>
      <vt:lpstr>SUNLIGHT: Progression-Free Survival in Full Analysis Set</vt:lpstr>
      <vt:lpstr>SUNLIGHT: ORR and DCR for Patients Evaluable for Tumor Response</vt:lpstr>
      <vt:lpstr>Fruquintinib Global Phase III FRESCO-2 Study Has Met Its Primary Endpoint in Metastatic Colorectal Cancer Press Release: August 8, 2022</vt:lpstr>
      <vt:lpstr>Meet The Professor with Dr Lieu</vt:lpstr>
      <vt:lpstr>Case Presentation: 54-year-old woman with RAS WT, HER2-amplified metastatic colon adenocarcinoma </vt:lpstr>
      <vt:lpstr>Case Presentation: 66-year-old woman with mutiregimen-relapsed RAS WT, HER2-positive metastatic rectal cancer, now receiving trastuzumab/tucatinib</vt:lpstr>
      <vt:lpstr>Regulatory and reimbursement issues aside, for a patient with HER2-overexpressing or amplified mCRC, in which line of therapy would you generally administer anti-HER2 therapy?  </vt:lpstr>
      <vt:lpstr>Regulatory and reimbursement issues aside, what would be your most likely anti-HER2 treatment for a patient with HER2-positive mCRC in the scenarios below?</vt:lpstr>
      <vt:lpstr>Regulatory and reimbursement issues aside, what would be your most likely anti-HER2 treatment for a patient with HER2-positive mCRC and brain metastases? </vt:lpstr>
      <vt:lpstr>Regulatory and reimbursement issues aside, what would be your likely second-line treatment for a patient with pan-RAS wild-type, MSS, HER2-positive mCRC who receives FOLFOX/bevacizumab and experiences disease progression after receiving 9 months of maintenance bevacizumab? </vt:lpstr>
      <vt:lpstr>PowerPoint Presentation</vt:lpstr>
      <vt:lpstr>DESTINY-CRC01 Primary Endpoint: Objective Response Rate (ORR) in Cohort A  (IHC 3+ or IHC 2+/ISH+, N = 53) </vt:lpstr>
      <vt:lpstr>PowerPoint Presentation</vt:lpstr>
      <vt:lpstr>MOUNTAINEER: Tucatinib with Trastuzumab Efficacy Outcomes</vt:lpstr>
      <vt:lpstr>MOUNTAINEER: Tucatinib with Trastuzumab Change in Tumor Size</vt:lpstr>
      <vt:lpstr>MOUNTAINEER: Tucatinib with Trastuzumab Safety Summary</vt:lpstr>
      <vt:lpstr>PowerPoint Presentation</vt:lpstr>
      <vt:lpstr>PowerPoint Presentation</vt:lpstr>
      <vt:lpstr>Meet The Professor with Dr Lieu</vt:lpstr>
      <vt:lpstr>Case Presentation: 77-year-old woman with HER2-negative, BRAF V600E-mutant, MSS metastatic colon cancer, s/p mFOLFOX/bevacizumab  maintenance 5-FU/bevacizumab</vt:lpstr>
      <vt:lpstr>PowerPoint Presentation</vt:lpstr>
      <vt:lpstr>Case Presentation: 78-year-old man with metastatic rectal adenocarcinoma, s/p FOLFIRI/bevacizumab and FOLFOX/bevacizumab, with KRAS G12C mutation identified </vt:lpstr>
      <vt:lpstr>What is your usual first-line treatment for microsatellite instability (MSI)-high mCRC? </vt:lpstr>
      <vt:lpstr>What is your most likely first-line treatment for a younger patient with left-sided, MSS, pan-RAS wild-type, BRAF V600E-mutant mCRC?</vt:lpstr>
      <vt:lpstr>Regulatory and reimbursement issues aside, for a patient with pan-RAS wild-type mCRC with a BRAF V600E mutation, in which line of therapy would you generally administer BRAF-targeted therapy? </vt:lpstr>
      <vt:lpstr>Regulatory and reimbursement issues aside, for a patient with mCRC with a BRAF V600E mutation to whom you would administer BRAF-targeted therapy, what would be your preferred treatment? </vt:lpstr>
      <vt:lpstr>In general, which KRAS G12C inhibitor would you most likely use if you were going to administer such an agent to a patient with mCRC?</vt:lpstr>
      <vt:lpstr>Regulatory and reimbursement issues aside, what would be your likely second-line treatment for a patient with MSS mCRC with a KRAS p.G12C mutation who receives FOLFOX/bevacizumab and experiences disease progression after receiving 9 months of maintenance bevacizumab?</vt:lpstr>
      <vt:lpstr>COMMIT Phase III Study Schema</vt:lpstr>
      <vt:lpstr>LEAP-017 Phase III Study Design</vt:lpstr>
      <vt:lpstr>CodeBreaK 300 Phase III Study Design</vt:lpstr>
      <vt:lpstr>PowerPoint Presentation</vt:lpstr>
      <vt:lpstr>KRYSTAL-1: Response</vt:lpstr>
      <vt:lpstr>KRYSTAL-10 Phase III Study Design</vt:lpstr>
      <vt:lpstr>Meet The Professor with Dr Lieu</vt:lpstr>
      <vt:lpstr>PowerPoint Presentation</vt:lpstr>
      <vt:lpstr>Meet The Professor with Dr Lieu</vt:lpstr>
      <vt:lpstr>PowerPoint Presentation</vt:lpstr>
      <vt:lpstr>GALAXY: ctDNA-Based Minimal Residual Disease Is Predictive of Survival Outcomes Among Postsurgical Patients with CRC</vt:lpstr>
      <vt:lpstr>GALAXY: Forest Plot Depicting Multivariate Analysis for Recurrence in Patients with Pathological Stage II to III CRC</vt:lpstr>
      <vt:lpstr>GALAXY: Disease-Free Survival — ctDNA-Positive 4 Weeks After Surgery</vt:lpstr>
      <vt:lpstr>GALAXY: Disease-Free Survival — ctDNA-Negative 4 Weeks After Surgery</vt:lpstr>
      <vt:lpstr>GALAXY: ctDNA-Based Treatment Response Monitoring for Postsurgical Patients with CRC</vt:lpstr>
      <vt:lpstr>BESPOKE CRC Prospective, Case-Controlled Observational Study</vt:lpstr>
      <vt:lpstr>PowerPoint Presentation</vt:lpstr>
      <vt:lpstr>PARADIGM: Adverse Events Reported in ≥20% of Patients</vt:lpstr>
      <vt:lpstr>Key Studies of Anti-EGFR Rechallenge for Metastatic CRC</vt:lpstr>
      <vt:lpstr>BREAKWATER Safety Lead-In: Frequency of Dose-Limiting Toxicities (DLTs) and Safety Summary</vt:lpstr>
      <vt:lpstr>BREAKWATER Safety Lead-In: Overview of Response</vt:lpstr>
      <vt:lpstr>KEYNOTE-177 Coprimary Endpoint: Final Analysis of Overall Survival (Intent-to-Treat Population)</vt:lpstr>
      <vt:lpstr>KEYNOTE-177: Time to Progression (PFS2)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1561</cp:revision>
  <cp:lastPrinted>2020-12-08T02:40:56Z</cp:lastPrinted>
  <dcterms:created xsi:type="dcterms:W3CDTF">2020-11-13T19:02:13Z</dcterms:created>
  <dcterms:modified xsi:type="dcterms:W3CDTF">2023-02-23T12:59:36Z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