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2.xml" ContentType="application/vnd.openxmlformats-officedocument.presentationml.slide+xml"/>
  <Override PartName="/ppt/presentation.xml" ContentType="application/vnd.openxmlformats-officedocument.presentationml.presentation.main+xml"/>
  <Override PartName="/ppt/slideLayouts/slideLayout49.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4.xml" ContentType="application/vnd.openxmlformats-officedocument.presentationml.notesSlide+xml"/>
  <Override PartName="/ppt/slideLayouts/slideLayout24.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51" r:id="rId2"/>
    <p:sldMasterId id="2147485277" r:id="rId3"/>
  </p:sldMasterIdLst>
  <p:notesMasterIdLst>
    <p:notesMasterId r:id="rId138"/>
  </p:notesMasterIdLst>
  <p:handoutMasterIdLst>
    <p:handoutMasterId r:id="rId139"/>
  </p:handoutMasterIdLst>
  <p:sldIdLst>
    <p:sldId id="2147470537" r:id="rId4"/>
    <p:sldId id="2147470606" r:id="rId5"/>
    <p:sldId id="13407" r:id="rId6"/>
    <p:sldId id="2147471284" r:id="rId7"/>
    <p:sldId id="2147471297" r:id="rId8"/>
    <p:sldId id="2147470562" r:id="rId9"/>
    <p:sldId id="2147471468" r:id="rId10"/>
    <p:sldId id="2147470772" r:id="rId11"/>
    <p:sldId id="2147470973" r:id="rId12"/>
    <p:sldId id="2147471394" r:id="rId13"/>
    <p:sldId id="2147471432" r:id="rId14"/>
    <p:sldId id="2147471407" r:id="rId15"/>
    <p:sldId id="2147471406" r:id="rId16"/>
    <p:sldId id="2147471433" r:id="rId17"/>
    <p:sldId id="2147471434" r:id="rId18"/>
    <p:sldId id="2147471435" r:id="rId19"/>
    <p:sldId id="2147471436" r:id="rId20"/>
    <p:sldId id="2147471437" r:id="rId21"/>
    <p:sldId id="2147471438" r:id="rId22"/>
    <p:sldId id="2147471439" r:id="rId23"/>
    <p:sldId id="2147471446" r:id="rId24"/>
    <p:sldId id="2147471290" r:id="rId25"/>
    <p:sldId id="2147471291" r:id="rId26"/>
    <p:sldId id="2147471292" r:id="rId27"/>
    <p:sldId id="2147471455" r:id="rId28"/>
    <p:sldId id="2147471294" r:id="rId29"/>
    <p:sldId id="2147471301" r:id="rId30"/>
    <p:sldId id="2147471302" r:id="rId31"/>
    <p:sldId id="2147471293" r:id="rId32"/>
    <p:sldId id="2147471469" r:id="rId33"/>
    <p:sldId id="2147471470" r:id="rId34"/>
    <p:sldId id="2147471471" r:id="rId35"/>
    <p:sldId id="2147471472" r:id="rId36"/>
    <p:sldId id="2147471473" r:id="rId37"/>
    <p:sldId id="2147471474" r:id="rId38"/>
    <p:sldId id="2147471316" r:id="rId39"/>
    <p:sldId id="2147471445" r:id="rId40"/>
    <p:sldId id="2147471318" r:id="rId41"/>
    <p:sldId id="2147471319" r:id="rId42"/>
    <p:sldId id="2147471457" r:id="rId43"/>
    <p:sldId id="2147471296" r:id="rId44"/>
    <p:sldId id="2147471448" r:id="rId45"/>
    <p:sldId id="2147471450" r:id="rId46"/>
    <p:sldId id="2147471461" r:id="rId47"/>
    <p:sldId id="2147471462" r:id="rId48"/>
    <p:sldId id="2147471452" r:id="rId49"/>
    <p:sldId id="2147471463" r:id="rId50"/>
    <p:sldId id="2147471454" r:id="rId51"/>
    <p:sldId id="2135715130" r:id="rId52"/>
    <p:sldId id="2135715138" r:id="rId53"/>
    <p:sldId id="2135715139" r:id="rId54"/>
    <p:sldId id="2135715140" r:id="rId55"/>
    <p:sldId id="2135715142" r:id="rId56"/>
    <p:sldId id="2135715143" r:id="rId57"/>
    <p:sldId id="2147471453" r:id="rId58"/>
    <p:sldId id="2147471464" r:id="rId59"/>
    <p:sldId id="2147471465" r:id="rId60"/>
    <p:sldId id="2147471466" r:id="rId61"/>
    <p:sldId id="2135715149" r:id="rId62"/>
    <p:sldId id="2147471458" r:id="rId63"/>
    <p:sldId id="2147471440" r:id="rId64"/>
    <p:sldId id="2147471442" r:id="rId65"/>
    <p:sldId id="2147471170" r:id="rId66"/>
    <p:sldId id="2147471303" r:id="rId67"/>
    <p:sldId id="2147471314" r:id="rId68"/>
    <p:sldId id="2147471304" r:id="rId69"/>
    <p:sldId id="2147471313" r:id="rId70"/>
    <p:sldId id="2147471305" r:id="rId71"/>
    <p:sldId id="2147471306" r:id="rId72"/>
    <p:sldId id="2147471312" r:id="rId73"/>
    <p:sldId id="2147471307" r:id="rId74"/>
    <p:sldId id="2147471311" r:id="rId75"/>
    <p:sldId id="2147471308" r:id="rId76"/>
    <p:sldId id="2147471310" r:id="rId77"/>
    <p:sldId id="2147471309" r:id="rId78"/>
    <p:sldId id="2147471459" r:id="rId79"/>
    <p:sldId id="2147470990" r:id="rId80"/>
    <p:sldId id="2147471135" r:id="rId81"/>
    <p:sldId id="2147471136" r:id="rId82"/>
    <p:sldId id="440" r:id="rId83"/>
    <p:sldId id="420" r:id="rId84"/>
    <p:sldId id="442" r:id="rId85"/>
    <p:sldId id="2147471008" r:id="rId86"/>
    <p:sldId id="2147470905" r:id="rId87"/>
    <p:sldId id="2147471007" r:id="rId88"/>
    <p:sldId id="2147470488" r:id="rId89"/>
    <p:sldId id="2147470489" r:id="rId90"/>
    <p:sldId id="2147471027" r:id="rId91"/>
    <p:sldId id="2147471034" r:id="rId92"/>
    <p:sldId id="2147470419" r:id="rId93"/>
    <p:sldId id="2147470483" r:id="rId94"/>
    <p:sldId id="2146846797" r:id="rId95"/>
    <p:sldId id="2147471009" r:id="rId96"/>
    <p:sldId id="2147470991" r:id="rId97"/>
    <p:sldId id="2147471137" r:id="rId98"/>
    <p:sldId id="2147471138" r:id="rId99"/>
    <p:sldId id="2147471033" r:id="rId100"/>
    <p:sldId id="2147471133" r:id="rId101"/>
    <p:sldId id="2147471140" r:id="rId102"/>
    <p:sldId id="2147471029" r:id="rId103"/>
    <p:sldId id="2147471030" r:id="rId104"/>
    <p:sldId id="2147471031" r:id="rId105"/>
    <p:sldId id="2147471032" r:id="rId106"/>
    <p:sldId id="2147471028" r:id="rId107"/>
    <p:sldId id="2147471003" r:id="rId108"/>
    <p:sldId id="2147470441" r:id="rId109"/>
    <p:sldId id="2147471139" r:id="rId110"/>
    <p:sldId id="2147470454" r:id="rId111"/>
    <p:sldId id="2147470453" r:id="rId112"/>
    <p:sldId id="2147470452" r:id="rId113"/>
    <p:sldId id="2147471142" r:id="rId114"/>
    <p:sldId id="2147470992" r:id="rId115"/>
    <p:sldId id="2147471023" r:id="rId116"/>
    <p:sldId id="2147471024" r:id="rId117"/>
    <p:sldId id="2147470997" r:id="rId118"/>
    <p:sldId id="2147471035" r:id="rId119"/>
    <p:sldId id="2147471036" r:id="rId120"/>
    <p:sldId id="2147470438" r:id="rId121"/>
    <p:sldId id="2147471010" r:id="rId122"/>
    <p:sldId id="2147471011" r:id="rId123"/>
    <p:sldId id="2147471012" r:id="rId124"/>
    <p:sldId id="2147471013" r:id="rId125"/>
    <p:sldId id="2147471014" r:id="rId126"/>
    <p:sldId id="2147471015" r:id="rId127"/>
    <p:sldId id="2147471016" r:id="rId128"/>
    <p:sldId id="2147471017" r:id="rId129"/>
    <p:sldId id="2147471018" r:id="rId130"/>
    <p:sldId id="2147471019" r:id="rId131"/>
    <p:sldId id="2147471022" r:id="rId132"/>
    <p:sldId id="2147471020" r:id="rId133"/>
    <p:sldId id="2147470996" r:id="rId134"/>
    <p:sldId id="2147470434" r:id="rId135"/>
    <p:sldId id="2147470435" r:id="rId136"/>
    <p:sldId id="2147470439" r:id="rId137"/>
  </p:sldIdLst>
  <p:sldSz cx="12192000" cy="6858000"/>
  <p:notesSz cx="7772400" cy="10058400"/>
  <p:custDataLst>
    <p:tags r:id="rId14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DFF1D7"/>
    <a:srgbClr val="FC94EC"/>
    <a:srgbClr val="707070"/>
    <a:srgbClr val="FAF5C2"/>
    <a:srgbClr val="D74F90"/>
    <a:srgbClr val="830451"/>
    <a:srgbClr val="117C8C"/>
    <a:srgbClr val="A51C2C"/>
    <a:srgbClr val="06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79" autoAdjust="0"/>
    <p:restoredTop sz="94768" autoAdjust="0"/>
  </p:normalViewPr>
  <p:slideViewPr>
    <p:cSldViewPr>
      <p:cViewPr varScale="1">
        <p:scale>
          <a:sx n="91" d="100"/>
          <a:sy n="91" d="100"/>
        </p:scale>
        <p:origin x="208" y="48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5" d="100"/>
        <a:sy n="17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handoutMaster" Target="handoutMasters/handout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commentAuthors" Target="commentAuthors.xml"/><Relationship Id="rId146" Type="http://schemas.openxmlformats.org/officeDocument/2006/relationships/customXml" Target="../customXml/item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9/1/22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516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632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51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37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506269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610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139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563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57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59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51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929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667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375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S PGothic" charset="0"/>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933448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2541439"/>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536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4804297"/>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8449056" y="480429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83424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56468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47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30056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24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53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03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6674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04235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920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70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5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79307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52066619"/>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12456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5465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41347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9155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2276872"/>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8449056"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71800" y="2541439"/>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CECE3FC-47CC-B44D-974D-B32F05053FAE}"/>
              </a:ext>
            </a:extLst>
          </p:cNvPr>
          <p:cNvSpPr>
            <a:spLocks noGrp="1"/>
          </p:cNvSpPr>
          <p:nvPr>
            <p:ph idx="41" hasCustomPrompt="1"/>
          </p:nvPr>
        </p:nvSpPr>
        <p:spPr>
          <a:xfrm>
            <a:off x="8449056" y="2553603"/>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2971800" y="3685032"/>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14C2105C-0684-074C-9207-048D345069E3}"/>
              </a:ext>
            </a:extLst>
          </p:cNvPr>
          <p:cNvSpPr>
            <a:spLocks noGrp="1"/>
          </p:cNvSpPr>
          <p:nvPr>
            <p:ph idx="45" hasCustomPrompt="1"/>
          </p:nvPr>
        </p:nvSpPr>
        <p:spPr>
          <a:xfrm>
            <a:off x="2971800" y="4804297"/>
            <a:ext cx="3063240" cy="984448"/>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8449056" y="4804297"/>
            <a:ext cx="3063240" cy="960120"/>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106933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95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elf-Assessment Quiz">
    <p:spTree>
      <p:nvGrpSpPr>
        <p:cNvPr id="1" name=""/>
        <p:cNvGrpSpPr/>
        <p:nvPr/>
      </p:nvGrpSpPr>
      <p:grpSpPr>
        <a:xfrm>
          <a:off x="0" y="0"/>
          <a:ext cx="0" cy="0"/>
          <a:chOff x="0" y="0"/>
          <a:chExt cx="0" cy="0"/>
        </a:xfrm>
      </p:grpSpPr>
      <p:sp>
        <p:nvSpPr>
          <p:cNvPr id="2" name="Title 1"/>
          <p:cNvSpPr>
            <a:spLocks noGrp="1"/>
          </p:cNvSpPr>
          <p:nvPr>
            <p:ph type="title"/>
          </p:nvPr>
        </p:nvSpPr>
        <p:spPr>
          <a:xfrm>
            <a:off x="912286" y="640080"/>
            <a:ext cx="10358967" cy="1143000"/>
          </a:xfrm>
        </p:spPr>
        <p:txBody>
          <a:bodyPr tIns="457200" anchor="t" anchorCtr="0"/>
          <a:lstStyle>
            <a:lvl1pPr algn="l">
              <a:defRPr sz="3200"/>
            </a:lvl1pPr>
          </a:lstStyle>
          <a:p>
            <a:r>
              <a:rPr lang="en-US" dirty="0"/>
              <a:t>Click to edit Master title style</a:t>
            </a:r>
          </a:p>
        </p:txBody>
      </p:sp>
      <p:sp>
        <p:nvSpPr>
          <p:cNvPr id="3" name="Content Placeholder 2"/>
          <p:cNvSpPr>
            <a:spLocks noGrp="1"/>
          </p:cNvSpPr>
          <p:nvPr>
            <p:ph idx="1"/>
          </p:nvPr>
        </p:nvSpPr>
        <p:spPr>
          <a:xfrm>
            <a:off x="1199456" y="2204864"/>
            <a:ext cx="10071797" cy="4423269"/>
          </a:xfrm>
        </p:spPr>
        <p:txBody>
          <a:bodyPr/>
          <a:lstStyle>
            <a:lvl1pPr marL="0" indent="-457200">
              <a:lnSpc>
                <a:spcPct val="120000"/>
              </a:lnSpc>
              <a:spcBef>
                <a:spcPts val="300"/>
              </a:spcBef>
              <a:spcAft>
                <a:spcPts val="0"/>
              </a:spcAft>
              <a:buFont typeface="+mj-lt"/>
              <a:buAutoNum type="arabicPeriod"/>
              <a:defRPr sz="2500" b="0"/>
            </a:lvl1pPr>
            <a:lvl2pPr>
              <a:defRPr sz="2500" b="0"/>
            </a:lvl2pPr>
            <a:lvl3pPr>
              <a:defRPr sz="2500" b="0"/>
            </a:lvl3pPr>
            <a:lvl4pPr>
              <a:defRPr sz="2500" b="0"/>
            </a:lvl4pPr>
            <a:lvl5pPr>
              <a:defRPr sz="2500" b="0"/>
            </a:lvl5pPr>
          </a:lstStyle>
          <a:p>
            <a:pPr lvl="0"/>
            <a:r>
              <a:rPr lang="en-US" dirty="0"/>
              <a:t>Click to edit Master text styles</a:t>
            </a:r>
          </a:p>
        </p:txBody>
      </p:sp>
      <p:sp>
        <p:nvSpPr>
          <p:cNvPr id="4" name="Rectangle 3">
            <a:extLst>
              <a:ext uri="{FF2B5EF4-FFF2-40B4-BE49-F238E27FC236}">
                <a16:creationId xmlns:a16="http://schemas.microsoft.com/office/drawing/2014/main" id="{DB0D48DF-91AE-0777-F202-7BBF5BDF3C0B}"/>
              </a:ext>
            </a:extLst>
          </p:cNvPr>
          <p:cNvSpPr/>
          <p:nvPr userDrawn="1"/>
        </p:nvSpPr>
        <p:spPr bwMode="auto">
          <a:xfrm>
            <a:off x="0" y="0"/>
            <a:ext cx="12188952" cy="640080"/>
          </a:xfrm>
          <a:prstGeom prst="rect">
            <a:avLst/>
          </a:prstGeom>
          <a:solidFill>
            <a:srgbClr val="B9D3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25DB12C8-DDD4-ECFF-444A-602D0C382830}"/>
              </a:ext>
            </a:extLst>
          </p:cNvPr>
          <p:cNvSpPr txBox="1"/>
          <p:nvPr userDrawn="1"/>
        </p:nvSpPr>
        <p:spPr>
          <a:xfrm>
            <a:off x="3672840" y="0"/>
            <a:ext cx="4846320" cy="640080"/>
          </a:xfrm>
          <a:prstGeom prst="rect">
            <a:avLst/>
          </a:prstGeom>
          <a:solidFill>
            <a:srgbClr val="002060"/>
          </a:solidFill>
          <a:ln w="12700">
            <a:noFill/>
          </a:ln>
          <a:effectLst>
            <a:glow rad="88900">
              <a:schemeClr val="accent4">
                <a:satMod val="175000"/>
                <a:alpha val="10000"/>
              </a:schemeClr>
            </a:glow>
          </a:effectLst>
        </p:spPr>
        <p:txBody>
          <a:bodyPr wrap="square" lIns="182880" tIns="182880" rIns="182880" bIns="182880" rtlCol="0" anchor="ctr">
            <a:noAutofit/>
          </a:bodyPr>
          <a:lstStyle/>
          <a:p>
            <a:pPr algn="ctr"/>
            <a:r>
              <a:rPr lang="en-US" sz="3400" dirty="0">
                <a:solidFill>
                  <a:schemeClr val="bg1"/>
                </a:solidFill>
                <a:latin typeface="Calibri" panose="020F0502020204030204" pitchFamily="34" charset="0"/>
                <a:cs typeface="Calibri" panose="020F0502020204030204" pitchFamily="34" charset="0"/>
              </a:rPr>
              <a:t>Discussion Question</a:t>
            </a:r>
          </a:p>
        </p:txBody>
      </p:sp>
    </p:spTree>
    <p:extLst>
      <p:ext uri="{BB962C8B-B14F-4D97-AF65-F5344CB8AC3E}">
        <p14:creationId xmlns:p14="http://schemas.microsoft.com/office/powerpoint/2010/main" val="2867733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4914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367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02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2312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54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84311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0019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5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091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681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5867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49944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65916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75958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14737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206" r:id="rId18"/>
    <p:sldLayoutId id="2147485276"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172712945"/>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 id="2147485263" r:id="rId12"/>
    <p:sldLayoutId id="2147485264" r:id="rId13"/>
    <p:sldLayoutId id="2147485265" r:id="rId14"/>
    <p:sldLayoutId id="2147485266" r:id="rId15"/>
    <p:sldLayoutId id="2147485267" r:id="rId16"/>
    <p:sldLayoutId id="2147485268" r:id="rId17"/>
    <p:sldLayoutId id="2147485272" r:id="rId18"/>
    <p:sldLayoutId id="214748527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17798607"/>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 id="2147485289" r:id="rId12"/>
    <p:sldLayoutId id="2147485290" r:id="rId13"/>
    <p:sldLayoutId id="2147485291" r:id="rId14"/>
    <p:sldLayoutId id="2147485292" r:id="rId15"/>
    <p:sldLayoutId id="2147485293" r:id="rId16"/>
    <p:sldLayoutId id="2147485294" r:id="rId17"/>
    <p:sldLayoutId id="214748529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www.cancernetwork.com/view/durable-and-meaningful-efficacy-seen-in-patritumab-deruxtecan-for-egfr-tki-resistant-egfr-nsclc"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20688"/>
            <a:ext cx="12192000" cy="2088232"/>
          </a:xfrm>
        </p:spPr>
        <p:txBody>
          <a:bodyPr wrap="square" anchor="ctr">
            <a:noAutofit/>
          </a:bodyPr>
          <a:lstStyle/>
          <a:p>
            <a:r>
              <a:rPr lang="en-US" sz="5400" i="1" dirty="0"/>
              <a:t>Meet The Professor</a:t>
            </a:r>
            <a:br>
              <a:rPr lang="en-US" sz="4800" dirty="0"/>
            </a:br>
            <a:r>
              <a:rPr lang="en-US" sz="4400" dirty="0"/>
              <a:t>Current and Future Management of Non-Small </a:t>
            </a:r>
            <a:br>
              <a:rPr lang="en-US" sz="4400" dirty="0"/>
            </a:br>
            <a:r>
              <a:rPr lang="en-US" sz="4400" dirty="0"/>
              <a:t>Cell Lung Cancer with an EGFR Mutation</a:t>
            </a:r>
            <a:endParaRPr lang="en-US" sz="4400" dirty="0">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FB263FC8-B307-8D4C-9581-B63C101B2E7D}"/>
              </a:ext>
            </a:extLst>
          </p:cNvPr>
          <p:cNvSpPr txBox="1">
            <a:spLocks noChangeArrowheads="1"/>
          </p:cNvSpPr>
          <p:nvPr/>
        </p:nvSpPr>
        <p:spPr bwMode="auto">
          <a:xfrm>
            <a:off x="0" y="3284984"/>
            <a:ext cx="12191999" cy="27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Lecia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Sequist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MD, MPH</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Director, Center for Innovation in Early Cancer Detection</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Massachusetts General Hospital Cancer Center</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The Landry Family Professor of Medicine</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Harvard Medical School</a:t>
            </a:r>
            <a:b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9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Boston, Massachusetts</a:t>
            </a:r>
          </a:p>
        </p:txBody>
      </p:sp>
    </p:spTree>
    <p:custDataLst>
      <p:tags r:id="rId1"/>
    </p:custDataLst>
    <p:extLst>
      <p:ext uri="{BB962C8B-B14F-4D97-AF65-F5344CB8AC3E}">
        <p14:creationId xmlns:p14="http://schemas.microsoft.com/office/powerpoint/2010/main" val="3313285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6" name="Picture 5" descr="Text&#10;&#10;Description automatically generated">
            <a:extLst>
              <a:ext uri="{FF2B5EF4-FFF2-40B4-BE49-F238E27FC236}">
                <a16:creationId xmlns:a16="http://schemas.microsoft.com/office/drawing/2014/main" id="{54A01056-55C1-0195-C423-F865130297C0}"/>
              </a:ext>
            </a:extLst>
          </p:cNvPr>
          <p:cNvPicPr>
            <a:picLocks noChangeAspect="1"/>
          </p:cNvPicPr>
          <p:nvPr/>
        </p:nvPicPr>
        <p:blipFill>
          <a:blip r:embed="rId3"/>
          <a:stretch>
            <a:fillRect/>
          </a:stretch>
        </p:blipFill>
        <p:spPr>
          <a:xfrm>
            <a:off x="277403" y="639173"/>
            <a:ext cx="11227128" cy="4816404"/>
          </a:xfrm>
          <a:prstGeom prst="rect">
            <a:avLst/>
          </a:prstGeom>
        </p:spPr>
      </p:pic>
      <p:sp>
        <p:nvSpPr>
          <p:cNvPr id="7" name="Rectangle 6">
            <a:extLst>
              <a:ext uri="{FF2B5EF4-FFF2-40B4-BE49-F238E27FC236}">
                <a16:creationId xmlns:a16="http://schemas.microsoft.com/office/drawing/2014/main" id="{97EF3EAE-19F9-7747-2427-DF76B50AF551}"/>
              </a:ext>
            </a:extLst>
          </p:cNvPr>
          <p:cNvSpPr/>
          <p:nvPr/>
        </p:nvSpPr>
        <p:spPr bwMode="auto">
          <a:xfrm>
            <a:off x="9472773" y="4931596"/>
            <a:ext cx="1486557" cy="5034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F3CA1E3-6E5D-4BB4-F335-FD61AEDC5612}"/>
              </a:ext>
            </a:extLst>
          </p:cNvPr>
          <p:cNvSpPr txBox="1"/>
          <p:nvPr/>
        </p:nvSpPr>
        <p:spPr>
          <a:xfrm>
            <a:off x="3731255" y="806520"/>
            <a:ext cx="3422732"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C8663"/>
                </a:solidFill>
                <a:effectLst/>
                <a:uLnTx/>
                <a:uFillTx/>
                <a:latin typeface="Arial" pitchFamily="-72" charset="0"/>
                <a:ea typeface="MS PGothic" charset="0"/>
                <a:cs typeface="+mn-cs"/>
              </a:rPr>
              <a:t>Lancet</a:t>
            </a:r>
            <a:r>
              <a:rPr kumimoji="0" lang="en-US" sz="2200" b="1" i="0" u="none" strike="noStrike" kern="1200" cap="none" spc="0" normalizeH="0" baseline="0" noProof="0" dirty="0">
                <a:ln>
                  <a:noFill/>
                </a:ln>
                <a:solidFill>
                  <a:srgbClr val="0C8663"/>
                </a:solidFill>
                <a:effectLst/>
                <a:uLnTx/>
                <a:uFillTx/>
                <a:latin typeface="Arial" pitchFamily="-72" charset="0"/>
                <a:ea typeface="MS PGothic" charset="0"/>
                <a:cs typeface="+mn-cs"/>
              </a:rPr>
              <a:t> 2021;398:535-54.</a:t>
            </a:r>
          </a:p>
        </p:txBody>
      </p:sp>
      <p:sp>
        <p:nvSpPr>
          <p:cNvPr id="8" name="Rectangle 7">
            <a:extLst>
              <a:ext uri="{FF2B5EF4-FFF2-40B4-BE49-F238E27FC236}">
                <a16:creationId xmlns:a16="http://schemas.microsoft.com/office/drawing/2014/main" id="{1A279E78-4393-C98A-4E84-FBF7D3BFC06B}"/>
              </a:ext>
            </a:extLst>
          </p:cNvPr>
          <p:cNvSpPr/>
          <p:nvPr/>
        </p:nvSpPr>
        <p:spPr bwMode="auto">
          <a:xfrm>
            <a:off x="9462499" y="3924728"/>
            <a:ext cx="1561672" cy="10171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1406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4AE4D-D889-0A4E-0E32-1CD93964FAF9}"/>
              </a:ext>
            </a:extLst>
          </p:cNvPr>
          <p:cNvSpPr>
            <a:spLocks noGrp="1"/>
          </p:cNvSpPr>
          <p:nvPr>
            <p:ph type="title"/>
          </p:nvPr>
        </p:nvSpPr>
        <p:spPr>
          <a:xfrm>
            <a:off x="916516" y="1595163"/>
            <a:ext cx="10358967" cy="2409899"/>
          </a:xfrm>
        </p:spPr>
        <p:txBody>
          <a:bodyPr/>
          <a:lstStyle/>
          <a:p>
            <a:pPr algn="l"/>
            <a:r>
              <a:rPr lang="en-US" sz="3600" dirty="0"/>
              <a:t>ORCHARD Osimertinib + </a:t>
            </a:r>
            <a:r>
              <a:rPr lang="en-US" sz="3600" dirty="0" err="1"/>
              <a:t>Savolitinib</a:t>
            </a:r>
            <a:r>
              <a:rPr lang="en-US" sz="3600" dirty="0"/>
              <a:t> Interim Analysis: A Biomarker-Directed Phase II Platform Study in Patients with Advanced Non-Small Cell Lung Cancer (NSCLC) Whose Disease Has Progressed on First-Line (1L) Osimertinib</a:t>
            </a:r>
          </a:p>
        </p:txBody>
      </p:sp>
      <p:sp>
        <p:nvSpPr>
          <p:cNvPr id="5" name="Content Placeholder 4">
            <a:extLst>
              <a:ext uri="{FF2B5EF4-FFF2-40B4-BE49-F238E27FC236}">
                <a16:creationId xmlns:a16="http://schemas.microsoft.com/office/drawing/2014/main" id="{FFE640D8-DB28-23E9-A5AE-63C6FBB6C13E}"/>
              </a:ext>
            </a:extLst>
          </p:cNvPr>
          <p:cNvSpPr>
            <a:spLocks noGrp="1"/>
          </p:cNvSpPr>
          <p:nvPr>
            <p:ph idx="1"/>
          </p:nvPr>
        </p:nvSpPr>
        <p:spPr>
          <a:xfrm>
            <a:off x="916516" y="4509120"/>
            <a:ext cx="10358967" cy="1224136"/>
          </a:xfrm>
        </p:spPr>
        <p:txBody>
          <a:bodyPr/>
          <a:lstStyle/>
          <a:p>
            <a:pPr marL="98425" indent="0">
              <a:spcBef>
                <a:spcPts val="0"/>
              </a:spcBef>
              <a:spcAft>
                <a:spcPts val="0"/>
              </a:spcAft>
              <a:buNone/>
            </a:pPr>
            <a:r>
              <a:rPr lang="en-US" b="0" dirty="0"/>
              <a:t>Yu HA et al.</a:t>
            </a:r>
          </a:p>
          <a:p>
            <a:pPr marL="98425" indent="0">
              <a:spcBef>
                <a:spcPts val="0"/>
              </a:spcBef>
              <a:spcAft>
                <a:spcPts val="0"/>
              </a:spcAft>
              <a:buNone/>
            </a:pPr>
            <a:r>
              <a:rPr lang="en-US" b="0" dirty="0"/>
              <a:t>ESMO 2021;Abstract 1239P.</a:t>
            </a:r>
          </a:p>
        </p:txBody>
      </p:sp>
    </p:spTree>
    <p:extLst>
      <p:ext uri="{BB962C8B-B14F-4D97-AF65-F5344CB8AC3E}">
        <p14:creationId xmlns:p14="http://schemas.microsoft.com/office/powerpoint/2010/main" val="283499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a:xfrm>
            <a:off x="912286" y="34480"/>
            <a:ext cx="10358967" cy="1143000"/>
          </a:xfrm>
        </p:spPr>
        <p:txBody>
          <a:bodyPr/>
          <a:lstStyle/>
          <a:p>
            <a:r>
              <a:rPr lang="en-US" dirty="0"/>
              <a:t>ORCHARD Study Design</a:t>
            </a:r>
          </a:p>
        </p:txBody>
      </p:sp>
      <p:sp>
        <p:nvSpPr>
          <p:cNvPr id="5" name="Content Placeholder 4">
            <a:extLst>
              <a:ext uri="{FF2B5EF4-FFF2-40B4-BE49-F238E27FC236}">
                <a16:creationId xmlns:a16="http://schemas.microsoft.com/office/drawing/2014/main" id="{8788129E-3375-1C5A-B423-2B781898ABDA}"/>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pic>
        <p:nvPicPr>
          <p:cNvPr id="8" name="Picture 7" descr="Table&#10;&#10;Description automatically generated with low confidence">
            <a:extLst>
              <a:ext uri="{FF2B5EF4-FFF2-40B4-BE49-F238E27FC236}">
                <a16:creationId xmlns:a16="http://schemas.microsoft.com/office/drawing/2014/main" id="{1F86095B-80AA-1326-9948-9D3CA4AD4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082" y="980728"/>
            <a:ext cx="9887462" cy="5400600"/>
          </a:xfrm>
          <a:prstGeom prst="rect">
            <a:avLst/>
          </a:prstGeom>
        </p:spPr>
      </p:pic>
    </p:spTree>
    <p:extLst>
      <p:ext uri="{BB962C8B-B14F-4D97-AF65-F5344CB8AC3E}">
        <p14:creationId xmlns:p14="http://schemas.microsoft.com/office/powerpoint/2010/main" val="44683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p:txBody>
          <a:bodyPr/>
          <a:lstStyle/>
          <a:p>
            <a:r>
              <a:rPr lang="en-US" dirty="0"/>
              <a:t>ORCHARD: Response and Duration of Response</a:t>
            </a:r>
          </a:p>
        </p:txBody>
      </p:sp>
      <p:pic>
        <p:nvPicPr>
          <p:cNvPr id="3" name="Picture 2" descr="Chart, waterfall chart&#10;&#10;Description automatically generated">
            <a:extLst>
              <a:ext uri="{FF2B5EF4-FFF2-40B4-BE49-F238E27FC236}">
                <a16:creationId xmlns:a16="http://schemas.microsoft.com/office/drawing/2014/main" id="{1FA0AC2D-14EE-76EA-4BAE-6EE0789EB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59" y="1844824"/>
            <a:ext cx="5587823" cy="3926216"/>
          </a:xfrm>
          <a:prstGeom prst="rect">
            <a:avLst/>
          </a:prstGeom>
        </p:spPr>
      </p:pic>
      <p:pic>
        <p:nvPicPr>
          <p:cNvPr id="7" name="Picture 6" descr="Chart&#10;&#10;Description automatically generated">
            <a:extLst>
              <a:ext uri="{FF2B5EF4-FFF2-40B4-BE49-F238E27FC236}">
                <a16:creationId xmlns:a16="http://schemas.microsoft.com/office/drawing/2014/main" id="{D2C65842-CB1F-9CE0-6972-427FF55EF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27" y="1844824"/>
            <a:ext cx="5556704" cy="3926216"/>
          </a:xfrm>
          <a:prstGeom prst="rect">
            <a:avLst/>
          </a:prstGeom>
        </p:spPr>
      </p:pic>
      <p:sp>
        <p:nvSpPr>
          <p:cNvPr id="9" name="TextBox 8">
            <a:extLst>
              <a:ext uri="{FF2B5EF4-FFF2-40B4-BE49-F238E27FC236}">
                <a16:creationId xmlns:a16="http://schemas.microsoft.com/office/drawing/2014/main" id="{3E150BC0-6831-902C-9C99-FB35DF7E06F7}"/>
              </a:ext>
            </a:extLst>
          </p:cNvPr>
          <p:cNvSpPr txBox="1"/>
          <p:nvPr/>
        </p:nvSpPr>
        <p:spPr>
          <a:xfrm>
            <a:off x="2783632" y="2564904"/>
            <a:ext cx="1673856" cy="461665"/>
          </a:xfrm>
          <a:prstGeom prst="rect">
            <a:avLst/>
          </a:prstGeom>
          <a:noFill/>
        </p:spPr>
        <p:txBody>
          <a:bodyPr wrap="none" rtlCol="0">
            <a:spAutoFit/>
          </a:bodyPr>
          <a:lstStyle/>
          <a:p>
            <a:r>
              <a:rPr lang="en-US" sz="2400" dirty="0">
                <a:solidFill>
                  <a:srgbClr val="2ED5E1"/>
                </a:solidFill>
              </a:rPr>
              <a:t>ORR: 41%</a:t>
            </a:r>
          </a:p>
        </p:txBody>
      </p:sp>
      <p:sp>
        <p:nvSpPr>
          <p:cNvPr id="8" name="Content Placeholder 4">
            <a:extLst>
              <a:ext uri="{FF2B5EF4-FFF2-40B4-BE49-F238E27FC236}">
                <a16:creationId xmlns:a16="http://schemas.microsoft.com/office/drawing/2014/main" id="{5A50F522-3101-3175-9B06-AE9B3C05A767}"/>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sp>
        <p:nvSpPr>
          <p:cNvPr id="10" name="Content Placeholder 4">
            <a:extLst>
              <a:ext uri="{FF2B5EF4-FFF2-40B4-BE49-F238E27FC236}">
                <a16:creationId xmlns:a16="http://schemas.microsoft.com/office/drawing/2014/main" id="{E90A66DD-9560-C740-9B46-07FB56CEF199}"/>
              </a:ext>
            </a:extLst>
          </p:cNvPr>
          <p:cNvSpPr txBox="1">
            <a:spLocks/>
          </p:cNvSpPr>
          <p:nvPr/>
        </p:nvSpPr>
        <p:spPr>
          <a:xfrm>
            <a:off x="330200" y="5788744"/>
            <a:ext cx="4829696"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None/>
            </a:pPr>
            <a:r>
              <a:rPr lang="en-US" sz="1500" b="0" kern="0" dirty="0"/>
              <a:t>ORR = objective response rate; DCO = data cutoff</a:t>
            </a:r>
          </a:p>
        </p:txBody>
      </p:sp>
    </p:spTree>
    <p:extLst>
      <p:ext uri="{BB962C8B-B14F-4D97-AF65-F5344CB8AC3E}">
        <p14:creationId xmlns:p14="http://schemas.microsoft.com/office/powerpoint/2010/main" val="333203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14F68-96A3-2F89-E758-8147E9F350A1}"/>
              </a:ext>
            </a:extLst>
          </p:cNvPr>
          <p:cNvSpPr>
            <a:spLocks noGrp="1"/>
          </p:cNvSpPr>
          <p:nvPr>
            <p:ph type="title"/>
          </p:nvPr>
        </p:nvSpPr>
        <p:spPr/>
        <p:txBody>
          <a:bodyPr/>
          <a:lstStyle/>
          <a:p>
            <a:r>
              <a:rPr lang="en-US" dirty="0"/>
              <a:t>ORCHARD: Incidence of Grade ≥3 Adverse Events</a:t>
            </a:r>
          </a:p>
        </p:txBody>
      </p:sp>
      <p:pic>
        <p:nvPicPr>
          <p:cNvPr id="6" name="Picture 5" descr="Table&#10;&#10;Description automatically generated">
            <a:extLst>
              <a:ext uri="{FF2B5EF4-FFF2-40B4-BE49-F238E27FC236}">
                <a16:creationId xmlns:a16="http://schemas.microsoft.com/office/drawing/2014/main" id="{8E9FE223-D9DB-FC1D-355C-F7376E4A1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32" y="1124744"/>
            <a:ext cx="6592406" cy="5210127"/>
          </a:xfrm>
          <a:prstGeom prst="rect">
            <a:avLst/>
          </a:prstGeom>
        </p:spPr>
      </p:pic>
      <p:sp>
        <p:nvSpPr>
          <p:cNvPr id="7" name="Content Placeholder 4">
            <a:extLst>
              <a:ext uri="{FF2B5EF4-FFF2-40B4-BE49-F238E27FC236}">
                <a16:creationId xmlns:a16="http://schemas.microsoft.com/office/drawing/2014/main" id="{C99C6275-6807-3854-1998-D786F5A3C7D0}"/>
              </a:ext>
            </a:extLst>
          </p:cNvPr>
          <p:cNvSpPr txBox="1">
            <a:spLocks/>
          </p:cNvSpPr>
          <p:nvPr/>
        </p:nvSpPr>
        <p:spPr>
          <a:xfrm>
            <a:off x="0" y="6525344"/>
            <a:ext cx="3863752" cy="2981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Yu HA et al. ESMO 2021;Abstract 1239P.</a:t>
            </a:r>
          </a:p>
        </p:txBody>
      </p:sp>
    </p:spTree>
    <p:extLst>
      <p:ext uri="{BB962C8B-B14F-4D97-AF65-F5344CB8AC3E}">
        <p14:creationId xmlns:p14="http://schemas.microsoft.com/office/powerpoint/2010/main" val="252157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7562-CD00-D4A9-B04D-60CFAE2E50D2}"/>
              </a:ext>
            </a:extLst>
          </p:cNvPr>
          <p:cNvSpPr>
            <a:spLocks noGrp="1"/>
          </p:cNvSpPr>
          <p:nvPr>
            <p:ph type="title"/>
          </p:nvPr>
        </p:nvSpPr>
        <p:spPr>
          <a:xfrm>
            <a:off x="885004" y="42309"/>
            <a:ext cx="10358967" cy="1143000"/>
          </a:xfrm>
        </p:spPr>
        <p:txBody>
          <a:bodyPr/>
          <a:lstStyle/>
          <a:p>
            <a:pPr algn="l"/>
            <a:r>
              <a:rPr lang="en-US" dirty="0"/>
              <a:t>Select Ongoing Studies to Overcome Mechanisms of Resistance to EGFR TKIs for Advanced NSCLC</a:t>
            </a:r>
          </a:p>
        </p:txBody>
      </p:sp>
      <p:graphicFrame>
        <p:nvGraphicFramePr>
          <p:cNvPr id="4" name="Table 4">
            <a:extLst>
              <a:ext uri="{FF2B5EF4-FFF2-40B4-BE49-F238E27FC236}">
                <a16:creationId xmlns:a16="http://schemas.microsoft.com/office/drawing/2014/main" id="{8B056E02-8D03-7332-1CA2-04BF06BA472A}"/>
              </a:ext>
            </a:extLst>
          </p:cNvPr>
          <p:cNvGraphicFramePr>
            <a:graphicFrameLocks noGrp="1"/>
          </p:cNvGraphicFramePr>
          <p:nvPr>
            <p:ph idx="1"/>
            <p:extLst>
              <p:ext uri="{D42A27DB-BD31-4B8C-83A1-F6EECF244321}">
                <p14:modId xmlns:p14="http://schemas.microsoft.com/office/powerpoint/2010/main" val="2197712381"/>
              </p:ext>
            </p:extLst>
          </p:nvPr>
        </p:nvGraphicFramePr>
        <p:xfrm>
          <a:off x="704382" y="1160834"/>
          <a:ext cx="10539589" cy="4861560"/>
        </p:xfrm>
        <a:graphic>
          <a:graphicData uri="http://schemas.openxmlformats.org/drawingml/2006/table">
            <a:tbl>
              <a:tblPr firstRow="1" bandRow="1">
                <a:tableStyleId>{21E4AEA4-8DFA-4A89-87EB-49C32662AFE0}</a:tableStyleId>
              </a:tblPr>
              <a:tblGrid>
                <a:gridCol w="1854331">
                  <a:extLst>
                    <a:ext uri="{9D8B030D-6E8A-4147-A177-3AD203B41FA5}">
                      <a16:colId xmlns:a16="http://schemas.microsoft.com/office/drawing/2014/main" val="2951477894"/>
                    </a:ext>
                  </a:extLst>
                </a:gridCol>
                <a:gridCol w="1210365">
                  <a:extLst>
                    <a:ext uri="{9D8B030D-6E8A-4147-A177-3AD203B41FA5}">
                      <a16:colId xmlns:a16="http://schemas.microsoft.com/office/drawing/2014/main" val="1641165490"/>
                    </a:ext>
                  </a:extLst>
                </a:gridCol>
                <a:gridCol w="3695074">
                  <a:extLst>
                    <a:ext uri="{9D8B030D-6E8A-4147-A177-3AD203B41FA5}">
                      <a16:colId xmlns:a16="http://schemas.microsoft.com/office/drawing/2014/main" val="1198435070"/>
                    </a:ext>
                  </a:extLst>
                </a:gridCol>
                <a:gridCol w="3779819">
                  <a:extLst>
                    <a:ext uri="{9D8B030D-6E8A-4147-A177-3AD203B41FA5}">
                      <a16:colId xmlns:a16="http://schemas.microsoft.com/office/drawing/2014/main" val="757188363"/>
                    </a:ext>
                  </a:extLst>
                </a:gridCol>
              </a:tblGrid>
              <a:tr h="549061">
                <a:tc>
                  <a:txBody>
                    <a:bodyPr/>
                    <a:lstStyle/>
                    <a:p>
                      <a:r>
                        <a:rPr lang="en-US" sz="1700" dirty="0"/>
                        <a:t>Study/phase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7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1700" dirty="0"/>
                        <a:t>Treatment</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963019709"/>
                  </a:ext>
                </a:extLst>
              </a:tr>
              <a:tr h="1019685">
                <a:tc>
                  <a:txBody>
                    <a:bodyPr/>
                    <a:lstStyle/>
                    <a:p>
                      <a:r>
                        <a:rPr lang="en-US" sz="1700" dirty="0"/>
                        <a:t>SAVANNAH </a:t>
                      </a:r>
                    </a:p>
                    <a:p>
                      <a:r>
                        <a:rPr lang="en-US" sz="1700" dirty="0"/>
                        <a:t>Phase 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700" dirty="0"/>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Locally advanced/metastatic</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EGFR mutation</a:t>
                      </a:r>
                    </a:p>
                    <a:p>
                      <a:pPr marL="285750" indent="-285750">
                        <a:buFont typeface="Arial" panose="020B0604020202020204" pitchFamily="34" charset="0"/>
                        <a:buChar char="•"/>
                      </a:pPr>
                      <a:r>
                        <a:rPr lang="en-US" sz="1700" dirty="0"/>
                        <a:t>MET amplified/overexpressed</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Osimertinib + </a:t>
                      </a:r>
                      <a:r>
                        <a:rPr lang="en-US" sz="1700" dirty="0" err="1"/>
                        <a:t>savolitinib</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299426137"/>
                  </a:ext>
                </a:extLst>
              </a:tr>
              <a:tr h="1019685">
                <a:tc>
                  <a:txBody>
                    <a:bodyPr/>
                    <a:lstStyle/>
                    <a:p>
                      <a:r>
                        <a:rPr lang="en-US" sz="1700" dirty="0"/>
                        <a:t>SAFFRON</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indent="-285750">
                        <a:buFont typeface="Arial" panose="020B0604020202020204" pitchFamily="34" charset="0"/>
                        <a:buChar char="•"/>
                      </a:pPr>
                      <a:r>
                        <a:rPr lang="en-US" sz="1700" dirty="0"/>
                        <a:t>MET amplified/overexpressed</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Osimertinib + </a:t>
                      </a:r>
                      <a:r>
                        <a:rPr lang="en-US" sz="1700" dirty="0" err="1"/>
                        <a:t>savolitinib</a:t>
                      </a:r>
                      <a:endParaRPr lang="en-US" sz="1700" dirty="0"/>
                    </a:p>
                    <a:p>
                      <a:pPr marL="285750" indent="-285750">
                        <a:buFont typeface="Arial" panose="020B0604020202020204" pitchFamily="34" charset="0"/>
                        <a:buChar char="•"/>
                      </a:pPr>
                      <a:r>
                        <a:rPr lang="en-US" sz="1700" dirty="0"/>
                        <a:t>Platinum-based doublet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0808154"/>
                  </a:ext>
                </a:extLst>
              </a:tr>
              <a:tr h="1019685">
                <a:tc>
                  <a:txBody>
                    <a:bodyPr/>
                    <a:lstStyle/>
                    <a:p>
                      <a:r>
                        <a:rPr lang="en-US" sz="1700" dirty="0"/>
                        <a:t>COMPEL</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700" dirty="0"/>
                        <a:t>204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Extracranial PD on first-line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700" dirty="0"/>
                        <a:t>Platinum/pemetrexed + </a:t>
                      </a:r>
                      <a:r>
                        <a:rPr lang="en-US" sz="1700" dirty="0" err="1"/>
                        <a:t>osimertinib</a:t>
                      </a:r>
                      <a:endParaRPr lang="en-US" sz="1700" dirty="0"/>
                    </a:p>
                    <a:p>
                      <a:pPr marL="285750" indent="-285750">
                        <a:buFont typeface="Arial" panose="020B0604020202020204" pitchFamily="34" charset="0"/>
                        <a:buChar char="•"/>
                      </a:pPr>
                      <a:r>
                        <a:rPr lang="en-US" sz="1700" dirty="0"/>
                        <a:t>Platinum/pemetrexed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840114195"/>
                  </a:ext>
                </a:extLst>
              </a:tr>
              <a:tr h="784373">
                <a:tc>
                  <a:txBody>
                    <a:bodyPr/>
                    <a:lstStyle/>
                    <a:p>
                      <a:r>
                        <a:rPr lang="en-US" sz="1700" dirty="0"/>
                        <a:t>MARIPOSA-2</a:t>
                      </a:r>
                    </a:p>
                    <a:p>
                      <a:r>
                        <a:rPr lang="en-US" sz="1700" dirty="0"/>
                        <a:t>Phase 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700" dirty="0"/>
                        <a:t>Locally advanced/metastatic</a:t>
                      </a:r>
                    </a:p>
                    <a:p>
                      <a:pPr marL="285750" indent="-285750">
                        <a:buFont typeface="Arial" panose="020B0604020202020204" pitchFamily="34" charset="0"/>
                        <a:buChar char="•"/>
                      </a:pPr>
                      <a:r>
                        <a:rPr lang="en-US" sz="1700" dirty="0"/>
                        <a:t>EGFR mutation</a:t>
                      </a:r>
                    </a:p>
                    <a:p>
                      <a:pPr marL="285750" indent="-285750">
                        <a:buFont typeface="Arial" panose="020B0604020202020204" pitchFamily="34" charset="0"/>
                        <a:buChar char="•"/>
                      </a:pPr>
                      <a:r>
                        <a:rPr lang="en-US" sz="1700" dirty="0"/>
                        <a:t>PD on osimertinib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Platinum-based chemotherapy + </a:t>
                      </a:r>
                      <a:r>
                        <a:rPr lang="en-US" sz="1700" dirty="0" err="1"/>
                        <a:t>amivantamab</a:t>
                      </a:r>
                      <a:r>
                        <a:rPr lang="en-US" sz="1700" dirty="0"/>
                        <a:t> + </a:t>
                      </a:r>
                      <a:r>
                        <a:rPr lang="en-US" sz="1700" dirty="0" err="1"/>
                        <a:t>lazertinib</a:t>
                      </a:r>
                      <a:endParaRPr lang="en-US" sz="1700" dirty="0"/>
                    </a:p>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t>Platinum-based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9840548"/>
                  </a:ext>
                </a:extLst>
              </a:tr>
            </a:tbl>
          </a:graphicData>
        </a:graphic>
      </p:graphicFrame>
      <p:sp>
        <p:nvSpPr>
          <p:cNvPr id="5" name="TextBox 4">
            <a:extLst>
              <a:ext uri="{FF2B5EF4-FFF2-40B4-BE49-F238E27FC236}">
                <a16:creationId xmlns:a16="http://schemas.microsoft.com/office/drawing/2014/main" id="{9E5E7530-78FB-0C76-DA44-4A6F8F64D4E9}"/>
              </a:ext>
            </a:extLst>
          </p:cNvPr>
          <p:cNvSpPr txBox="1"/>
          <p:nvPr/>
        </p:nvSpPr>
        <p:spPr>
          <a:xfrm>
            <a:off x="0" y="6507914"/>
            <a:ext cx="360925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June 2022.</a:t>
            </a:r>
          </a:p>
        </p:txBody>
      </p:sp>
      <p:sp>
        <p:nvSpPr>
          <p:cNvPr id="6" name="TextBox 5">
            <a:extLst>
              <a:ext uri="{FF2B5EF4-FFF2-40B4-BE49-F238E27FC236}">
                <a16:creationId xmlns:a16="http://schemas.microsoft.com/office/drawing/2014/main" id="{DD7864EE-B9FD-7347-8062-F0351070E41B}"/>
              </a:ext>
            </a:extLst>
          </p:cNvPr>
          <p:cNvSpPr txBox="1"/>
          <p:nvPr/>
        </p:nvSpPr>
        <p:spPr>
          <a:xfrm>
            <a:off x="704382" y="6032885"/>
            <a:ext cx="212346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PD = disease progression</a:t>
            </a:r>
          </a:p>
        </p:txBody>
      </p:sp>
    </p:spTree>
    <p:extLst>
      <p:ext uri="{BB962C8B-B14F-4D97-AF65-F5344CB8AC3E}">
        <p14:creationId xmlns:p14="http://schemas.microsoft.com/office/powerpoint/2010/main" val="229809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B62-F520-851F-FCBF-7E6F5DF4C013}"/>
              </a:ext>
            </a:extLst>
          </p:cNvPr>
          <p:cNvSpPr>
            <a:spLocks noGrp="1"/>
          </p:cNvSpPr>
          <p:nvPr>
            <p:ph type="title"/>
          </p:nvPr>
        </p:nvSpPr>
        <p:spPr/>
        <p:txBody>
          <a:bodyPr/>
          <a:lstStyle/>
          <a:p>
            <a:pPr algn="l"/>
            <a:r>
              <a:rPr lang="en-US" dirty="0"/>
              <a:t>FDA Grants Breakthrough Therapy Status to </a:t>
            </a:r>
            <a:r>
              <a:rPr lang="en-US" dirty="0" err="1"/>
              <a:t>Patritumab</a:t>
            </a:r>
            <a:r>
              <a:rPr lang="en-US" dirty="0"/>
              <a:t> </a:t>
            </a:r>
            <a:r>
              <a:rPr lang="en-US" dirty="0" err="1"/>
              <a:t>Deruxtecan</a:t>
            </a:r>
            <a:r>
              <a:rPr lang="en-US" dirty="0"/>
              <a:t> for Metastatic NSCLC with EGFR Mutation</a:t>
            </a:r>
            <a:br>
              <a:rPr lang="en-US" dirty="0"/>
            </a:br>
            <a:r>
              <a:rPr lang="en-US" sz="2400" dirty="0"/>
              <a:t>Press Release: January 4, 2022</a:t>
            </a:r>
            <a:endParaRPr lang="en-US" dirty="0"/>
          </a:p>
        </p:txBody>
      </p:sp>
      <p:sp>
        <p:nvSpPr>
          <p:cNvPr id="3" name="Content Placeholder 2">
            <a:extLst>
              <a:ext uri="{FF2B5EF4-FFF2-40B4-BE49-F238E27FC236}">
                <a16:creationId xmlns:a16="http://schemas.microsoft.com/office/drawing/2014/main" id="{D07F6174-57AC-8863-C6CE-D93F9C5B6556}"/>
              </a:ext>
            </a:extLst>
          </p:cNvPr>
          <p:cNvSpPr>
            <a:spLocks noGrp="1"/>
          </p:cNvSpPr>
          <p:nvPr>
            <p:ph idx="1"/>
          </p:nvPr>
        </p:nvSpPr>
        <p:spPr/>
        <p:txBody>
          <a:bodyPr/>
          <a:lstStyle/>
          <a:p>
            <a:pPr marL="98425" indent="0">
              <a:buNone/>
            </a:pPr>
            <a:r>
              <a:rPr lang="en-US" sz="2000" b="0" dirty="0">
                <a:solidFill>
                  <a:schemeClr val="tx1"/>
                </a:solidFill>
              </a:rPr>
              <a:t>“</a:t>
            </a:r>
            <a:r>
              <a:rPr lang="en-US" sz="2000" b="0" dirty="0" err="1">
                <a:solidFill>
                  <a:schemeClr val="tx1"/>
                </a:solidFill>
              </a:rPr>
              <a:t>Patritumab</a:t>
            </a:r>
            <a:r>
              <a:rPr lang="en-US" sz="2000" b="0" dirty="0">
                <a:solidFill>
                  <a:schemeClr val="tx1"/>
                </a:solidFill>
              </a:rPr>
              <a:t> </a:t>
            </a:r>
            <a:r>
              <a:rPr lang="en-US" sz="2000" b="0" dirty="0" err="1">
                <a:solidFill>
                  <a:schemeClr val="tx1"/>
                </a:solidFill>
              </a:rPr>
              <a:t>deruxtecan</a:t>
            </a:r>
            <a:r>
              <a:rPr lang="en-US" sz="2000" b="0" dirty="0">
                <a:solidFill>
                  <a:schemeClr val="tx1"/>
                </a:solidFill>
              </a:rPr>
              <a:t> (U3-1402), a potential first-in-class HER3 directed antibody-drug conjugate, was granted breakthrough therapy designation by the FDA for the treatment of patients with metastatic or locally advanced, </a:t>
            </a:r>
            <a:r>
              <a:rPr lang="en-US" sz="2000" b="0" i="1" dirty="0">
                <a:solidFill>
                  <a:schemeClr val="tx1"/>
                </a:solidFill>
              </a:rPr>
              <a:t>EGFR</a:t>
            </a:r>
            <a:r>
              <a:rPr lang="en-US" sz="2000" b="0" dirty="0">
                <a:solidFill>
                  <a:schemeClr val="tx1"/>
                </a:solidFill>
              </a:rPr>
              <a:t>-mutant non–small cell lung cancer (NSCLC). </a:t>
            </a:r>
          </a:p>
          <a:p>
            <a:pPr marL="98425" indent="0">
              <a:buNone/>
            </a:pPr>
            <a:r>
              <a:rPr lang="en-US" sz="2000" b="0" dirty="0">
                <a:solidFill>
                  <a:schemeClr val="tx1"/>
                </a:solidFill>
              </a:rPr>
              <a:t>The regulatory decision, which is designed to accelerate the development and regulatory review process of potential new therapies, was based on data from a dose escalation study and 2 expansion cohorts from a 3-cohort trial.</a:t>
            </a:r>
          </a:p>
          <a:p>
            <a:pPr marL="98425" indent="0">
              <a:buNone/>
            </a:pPr>
            <a:r>
              <a:rPr lang="en-US" sz="2000" b="0" dirty="0">
                <a:solidFill>
                  <a:schemeClr val="tx1"/>
                </a:solidFill>
              </a:rPr>
              <a:t>Data from a </a:t>
            </a:r>
            <a:r>
              <a:rPr lang="en-US" sz="2000" b="0" dirty="0">
                <a:solidFill>
                  <a:schemeClr val="tx1"/>
                </a:solidFill>
                <a:hlinkClick r:id="rId2">
                  <a:extLst>
                    <a:ext uri="{A12FA001-AC4F-418D-AE19-62706E023703}">
                      <ahyp:hlinkClr xmlns:ahyp="http://schemas.microsoft.com/office/drawing/2018/hyperlinkcolor" val="tx"/>
                    </a:ext>
                  </a:extLst>
                </a:hlinkClick>
              </a:rPr>
              <a:t>phase 1 trial (NCT03260491) assessing the efficacy of patritumab deruxtecan</a:t>
            </a:r>
            <a:r>
              <a:rPr lang="en-US" sz="2000" b="0" dirty="0">
                <a:solidFill>
                  <a:schemeClr val="tx1"/>
                </a:solidFill>
              </a:rPr>
              <a:t> in a heavily pretreated population of patients with EGFR-mutant NSCLC that have become resistant to other TKIs were read out at the 2021 American Society of Clinical Oncology Annual Meeting: Lung Cancer. A 5.6 mg/kg dose of the treatment resulted in a confirmed objective response rate of 39% (95% CI, 26%-52%) in a population of patients who were previously treated with a TKI and platinum-based therapy (n = 57). Additionally, treatment with </a:t>
            </a:r>
            <a:r>
              <a:rPr lang="en-US" sz="2000" b="0" dirty="0" err="1">
                <a:solidFill>
                  <a:schemeClr val="tx1"/>
                </a:solidFill>
              </a:rPr>
              <a:t>patritumab</a:t>
            </a:r>
            <a:r>
              <a:rPr lang="en-US" sz="2000" b="0" dirty="0">
                <a:solidFill>
                  <a:schemeClr val="tx1"/>
                </a:solidFill>
              </a:rPr>
              <a:t> </a:t>
            </a:r>
            <a:r>
              <a:rPr lang="en-US" sz="2000" b="0" dirty="0" err="1">
                <a:solidFill>
                  <a:schemeClr val="tx1"/>
                </a:solidFill>
              </a:rPr>
              <a:t>deruxtecan</a:t>
            </a:r>
            <a:r>
              <a:rPr lang="en-US" sz="2000" b="0" dirty="0">
                <a:solidFill>
                  <a:schemeClr val="tx1"/>
                </a:solidFill>
              </a:rPr>
              <a:t> resulted in a disease control rate of 72% (95% CI, 59%-83%), as well as a median progression-free survival of 8.2 months (95% CI, 4.0-not evaluable).</a:t>
            </a:r>
          </a:p>
        </p:txBody>
      </p:sp>
      <p:sp>
        <p:nvSpPr>
          <p:cNvPr id="4" name="TextBox 3">
            <a:extLst>
              <a:ext uri="{FF2B5EF4-FFF2-40B4-BE49-F238E27FC236}">
                <a16:creationId xmlns:a16="http://schemas.microsoft.com/office/drawing/2014/main" id="{DB4DF105-E760-7716-4F6E-3EE55BE6A844}"/>
              </a:ext>
            </a:extLst>
          </p:cNvPr>
          <p:cNvSpPr txBox="1"/>
          <p:nvPr/>
        </p:nvSpPr>
        <p:spPr>
          <a:xfrm>
            <a:off x="119336" y="6477098"/>
            <a:ext cx="1045529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www.cancernetwork.com</a:t>
            </a:r>
            <a:r>
              <a:rPr lang="en-US" sz="1500" b="0" dirty="0">
                <a:solidFill>
                  <a:schemeClr val="tx1"/>
                </a:solidFill>
                <a:latin typeface="Calibri" panose="020F0502020204030204" pitchFamily="34" charset="0"/>
                <a:cs typeface="Calibri" panose="020F0502020204030204" pitchFamily="34" charset="0"/>
              </a:rPr>
              <a:t>/view/fda-grants-breakthrough-therapy-status-to-patritumab-deruxtecan-for-egfr-metastatic-nsclc</a:t>
            </a:r>
          </a:p>
        </p:txBody>
      </p:sp>
    </p:spTree>
    <p:extLst>
      <p:ext uri="{BB962C8B-B14F-4D97-AF65-F5344CB8AC3E}">
        <p14:creationId xmlns:p14="http://schemas.microsoft.com/office/powerpoint/2010/main" val="370532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30024680-13E2-9044-AE8D-305F634E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92" y="764704"/>
            <a:ext cx="10319076" cy="5280520"/>
          </a:xfrm>
          <a:prstGeom prst="rect">
            <a:avLst/>
          </a:prstGeom>
        </p:spPr>
      </p:pic>
      <p:sp>
        <p:nvSpPr>
          <p:cNvPr id="10" name="TextBox 9">
            <a:extLst>
              <a:ext uri="{FF2B5EF4-FFF2-40B4-BE49-F238E27FC236}">
                <a16:creationId xmlns:a16="http://schemas.microsoft.com/office/drawing/2014/main" id="{5A4D44E2-BDF8-FD43-9D2A-0E2F89D395AA}"/>
              </a:ext>
            </a:extLst>
          </p:cNvPr>
          <p:cNvSpPr txBox="1"/>
          <p:nvPr/>
        </p:nvSpPr>
        <p:spPr>
          <a:xfrm>
            <a:off x="6521509" y="1124744"/>
            <a:ext cx="4504759"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Cancer </a:t>
            </a:r>
            <a:r>
              <a:rPr kumimoji="0" lang="en-US" sz="2200" b="1" i="1" u="none" strike="noStrike" kern="1200" cap="none" spc="0" normalizeH="0" baseline="0" noProof="0" dirty="0" err="1">
                <a:ln>
                  <a:noFill/>
                </a:ln>
                <a:solidFill>
                  <a:srgbClr val="FFFFFF"/>
                </a:solidFill>
                <a:effectLst/>
                <a:uLnTx/>
                <a:uFillTx/>
                <a:latin typeface="Arial" pitchFamily="-72" charset="0"/>
                <a:ea typeface="MS PGothic" charset="0"/>
              </a:rPr>
              <a:t>Discov</a:t>
            </a: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 </a:t>
            </a: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2022;12(1):74-89.</a:t>
            </a:r>
          </a:p>
        </p:txBody>
      </p:sp>
      <p:sp>
        <p:nvSpPr>
          <p:cNvPr id="2" name="Rectangle 1">
            <a:extLst>
              <a:ext uri="{FF2B5EF4-FFF2-40B4-BE49-F238E27FC236}">
                <a16:creationId xmlns:a16="http://schemas.microsoft.com/office/drawing/2014/main" id="{D1E0E362-406E-628C-76AF-3A8DAE670352}"/>
              </a:ext>
            </a:extLst>
          </p:cNvPr>
          <p:cNvSpPr/>
          <p:nvPr/>
        </p:nvSpPr>
        <p:spPr bwMode="auto">
          <a:xfrm>
            <a:off x="3863752" y="4005064"/>
            <a:ext cx="576064" cy="504056"/>
          </a:xfrm>
          <a:prstGeom prst="rect">
            <a:avLst/>
          </a:prstGeom>
          <a:solidFill>
            <a:srgbClr val="9EA6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40588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err="1"/>
              <a:t>Patritumab</a:t>
            </a:r>
            <a:r>
              <a:rPr lang="en-US" dirty="0"/>
              <a:t> </a:t>
            </a:r>
            <a:r>
              <a:rPr lang="en-US" dirty="0" err="1"/>
              <a:t>Deruxtecan</a:t>
            </a:r>
            <a:r>
              <a:rPr lang="en-US" dirty="0"/>
              <a:t> (HER3-DXd) Targeting HER3 May Address Multiple EGFR TKI Resistance Mechanisms</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9D5097EC-2315-F1DB-22C1-BA222CE9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51" y="2564904"/>
            <a:ext cx="11620236" cy="3456384"/>
          </a:xfrm>
          <a:prstGeom prst="rect">
            <a:avLst/>
          </a:prstGeom>
        </p:spPr>
      </p:pic>
      <p:sp>
        <p:nvSpPr>
          <p:cNvPr id="7" name="Rectangle 6">
            <a:extLst>
              <a:ext uri="{FF2B5EF4-FFF2-40B4-BE49-F238E27FC236}">
                <a16:creationId xmlns:a16="http://schemas.microsoft.com/office/drawing/2014/main" id="{28EF564B-0E0A-244C-329D-948A1E7BEDD9}"/>
              </a:ext>
            </a:extLst>
          </p:cNvPr>
          <p:cNvSpPr/>
          <p:nvPr/>
        </p:nvSpPr>
        <p:spPr bwMode="auto">
          <a:xfrm>
            <a:off x="263352" y="1268760"/>
            <a:ext cx="11593288"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0D2BE490-5C2F-DF0E-14D0-A125EAAB8B15}"/>
              </a:ext>
            </a:extLst>
          </p:cNvPr>
          <p:cNvSpPr txBox="1"/>
          <p:nvPr/>
        </p:nvSpPr>
        <p:spPr>
          <a:xfrm>
            <a:off x="623392" y="1341655"/>
            <a:ext cx="8449749" cy="1354217"/>
          </a:xfrm>
          <a:prstGeom prst="rect">
            <a:avLst/>
          </a:prstGeom>
          <a:noFill/>
        </p:spPr>
        <p:txBody>
          <a:bodyPr wrap="none" rtlCol="0">
            <a:spAutoFit/>
          </a:bodyPr>
          <a:lstStyle/>
          <a:p>
            <a:r>
              <a:rPr lang="en-US" sz="2200" dirty="0"/>
              <a:t>HER3-DXd is an antibody-drug conjugate with 3 components:</a:t>
            </a:r>
          </a:p>
          <a:p>
            <a:pPr marL="342900" indent="-342900">
              <a:buFont typeface="Arial" panose="020B0604020202020204" pitchFamily="34" charset="0"/>
              <a:buChar char="•"/>
            </a:pPr>
            <a:r>
              <a:rPr lang="en-US" sz="2000" b="0" dirty="0">
                <a:solidFill>
                  <a:schemeClr val="tx1"/>
                </a:solidFill>
              </a:rPr>
              <a:t>A fully human anti-HER3 IgG1 </a:t>
            </a:r>
            <a:r>
              <a:rPr lang="en-US" sz="2000" b="0" dirty="0" err="1">
                <a:solidFill>
                  <a:schemeClr val="tx1"/>
                </a:solidFill>
              </a:rPr>
              <a:t>mAb</a:t>
            </a:r>
            <a:r>
              <a:rPr lang="en-US" sz="2000" b="0" dirty="0">
                <a:solidFill>
                  <a:schemeClr val="tx1"/>
                </a:solidFill>
              </a:rPr>
              <a:t> (</a:t>
            </a:r>
            <a:r>
              <a:rPr lang="en-US" sz="2000" b="0" dirty="0" err="1">
                <a:solidFill>
                  <a:schemeClr val="tx1"/>
                </a:solidFill>
              </a:rPr>
              <a:t>patritumab</a:t>
            </a:r>
            <a:r>
              <a:rPr lang="en-US" sz="2000" b="0" dirty="0">
                <a:solidFill>
                  <a:schemeClr val="tx1"/>
                </a:solidFill>
              </a:rPr>
              <a:t>), covalently linked to:</a:t>
            </a:r>
          </a:p>
          <a:p>
            <a:pPr marL="342900" indent="-342900">
              <a:buFont typeface="Arial" panose="020B0604020202020204" pitchFamily="34" charset="0"/>
              <a:buChar char="•"/>
            </a:pPr>
            <a:r>
              <a:rPr lang="en-US" sz="2000" b="0" dirty="0">
                <a:solidFill>
                  <a:schemeClr val="tx1"/>
                </a:solidFill>
              </a:rPr>
              <a:t>A topoisomerase I inhibitor payload, an </a:t>
            </a:r>
            <a:r>
              <a:rPr lang="en-US" sz="2000" b="0" dirty="0" err="1">
                <a:solidFill>
                  <a:schemeClr val="tx1"/>
                </a:solidFill>
              </a:rPr>
              <a:t>exatecan</a:t>
            </a:r>
            <a:r>
              <a:rPr lang="en-US" sz="2000" b="0" dirty="0">
                <a:solidFill>
                  <a:schemeClr val="tx1"/>
                </a:solidFill>
              </a:rPr>
              <a:t> derivative, via</a:t>
            </a:r>
          </a:p>
          <a:p>
            <a:pPr marL="342900" indent="-342900">
              <a:buFont typeface="Arial" panose="020B0604020202020204" pitchFamily="34" charset="0"/>
              <a:buChar char="•"/>
            </a:pPr>
            <a:r>
              <a:rPr lang="en-US" sz="2000" b="0" dirty="0">
                <a:solidFill>
                  <a:schemeClr val="tx1"/>
                </a:solidFill>
              </a:rPr>
              <a:t>A tetrapeptide-based cleaver linker</a:t>
            </a:r>
          </a:p>
        </p:txBody>
      </p:sp>
    </p:spTree>
    <p:extLst>
      <p:ext uri="{BB962C8B-B14F-4D97-AF65-F5344CB8AC3E}">
        <p14:creationId xmlns:p14="http://schemas.microsoft.com/office/powerpoint/2010/main" val="1643091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Responses by Blinded Independent Central Review</a:t>
            </a:r>
          </a:p>
        </p:txBody>
      </p:sp>
      <p:pic>
        <p:nvPicPr>
          <p:cNvPr id="5" name="Picture 4" descr="Table&#10;&#10;Description automatically generated">
            <a:extLst>
              <a:ext uri="{FF2B5EF4-FFF2-40B4-BE49-F238E27FC236}">
                <a16:creationId xmlns:a16="http://schemas.microsoft.com/office/drawing/2014/main" id="{CAE0883E-118C-8B43-A2C3-4B9C22CAB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168" y="1003398"/>
            <a:ext cx="7823200" cy="5473700"/>
          </a:xfrm>
          <a:prstGeom prst="rect">
            <a:avLst/>
          </a:prstGeom>
        </p:spPr>
      </p:pic>
      <p:sp>
        <p:nvSpPr>
          <p:cNvPr id="6" name="TextBox 5">
            <a:extLst>
              <a:ext uri="{FF2B5EF4-FFF2-40B4-BE49-F238E27FC236}">
                <a16:creationId xmlns:a16="http://schemas.microsoft.com/office/drawing/2014/main" id="{42F32860-5B1F-DF48-A64F-5F6D5F27E616}"/>
              </a:ext>
            </a:extLst>
          </p:cNvPr>
          <p:cNvSpPr txBox="1"/>
          <p:nvPr/>
        </p:nvSpPr>
        <p:spPr>
          <a:xfrm>
            <a:off x="83229" y="6513044"/>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2094916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799533"/>
          </a:xfrm>
        </p:spPr>
        <p:txBody>
          <a:bodyPr/>
          <a:lstStyle/>
          <a:p>
            <a:r>
              <a:rPr lang="en-US" dirty="0"/>
              <a:t>Summary of Treatment-Emergent Adverse Events (TEAEs)</a:t>
            </a:r>
          </a:p>
        </p:txBody>
      </p:sp>
      <p:sp>
        <p:nvSpPr>
          <p:cNvPr id="4" name="TextBox 3">
            <a:extLst>
              <a:ext uri="{FF2B5EF4-FFF2-40B4-BE49-F238E27FC236}">
                <a16:creationId xmlns:a16="http://schemas.microsoft.com/office/drawing/2014/main" id="{43E37103-19A0-D445-A82D-BA329133A09E}"/>
              </a:ext>
            </a:extLst>
          </p:cNvPr>
          <p:cNvSpPr txBox="1"/>
          <p:nvPr/>
        </p:nvSpPr>
        <p:spPr>
          <a:xfrm>
            <a:off x="112309" y="6509102"/>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pic>
        <p:nvPicPr>
          <p:cNvPr id="10" name="Picture 9" descr="Table&#10;&#10;Description automatically generated">
            <a:extLst>
              <a:ext uri="{FF2B5EF4-FFF2-40B4-BE49-F238E27FC236}">
                <a16:creationId xmlns:a16="http://schemas.microsoft.com/office/drawing/2014/main" id="{B616B9BD-9948-B440-A737-EE19892C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15" y="730250"/>
            <a:ext cx="10490200" cy="5397500"/>
          </a:xfrm>
          <a:prstGeom prst="rect">
            <a:avLst/>
          </a:prstGeom>
        </p:spPr>
      </p:pic>
      <p:sp>
        <p:nvSpPr>
          <p:cNvPr id="6" name="TextBox 5">
            <a:extLst>
              <a:ext uri="{FF2B5EF4-FFF2-40B4-BE49-F238E27FC236}">
                <a16:creationId xmlns:a16="http://schemas.microsoft.com/office/drawing/2014/main" id="{80CFAFDA-193B-F04B-9C2E-EC1312691089}"/>
              </a:ext>
            </a:extLst>
          </p:cNvPr>
          <p:cNvSpPr txBox="1"/>
          <p:nvPr/>
        </p:nvSpPr>
        <p:spPr>
          <a:xfrm>
            <a:off x="789515" y="6106127"/>
            <a:ext cx="6096000"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RDE = recommended dose for expansion</a:t>
            </a:r>
          </a:p>
        </p:txBody>
      </p:sp>
    </p:spTree>
    <p:extLst>
      <p:ext uri="{BB962C8B-B14F-4D97-AF65-F5344CB8AC3E}">
        <p14:creationId xmlns:p14="http://schemas.microsoft.com/office/powerpoint/2010/main" val="397695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E56A-8221-714F-EFFD-5E0757E1C1FF}"/>
              </a:ext>
            </a:extLst>
          </p:cNvPr>
          <p:cNvSpPr>
            <a:spLocks noGrp="1"/>
          </p:cNvSpPr>
          <p:nvPr>
            <p:ph type="title"/>
          </p:nvPr>
        </p:nvSpPr>
        <p:spPr>
          <a:xfrm>
            <a:off x="912286" y="1340768"/>
            <a:ext cx="10358967" cy="2664295"/>
          </a:xfrm>
        </p:spPr>
        <p:txBody>
          <a:bodyPr/>
          <a:lstStyle/>
          <a:p>
            <a:pPr algn="l"/>
            <a:r>
              <a:rPr lang="en-US" sz="3600" dirty="0"/>
              <a:t>Long Term Survival Outcomes in NSCLC Patients with Targeted Therapy and Immunotherapy: An IASLC Analysis of ASCO </a:t>
            </a:r>
            <a:r>
              <a:rPr lang="en-US" sz="3600" dirty="0" err="1"/>
              <a:t>CancerLinQ</a:t>
            </a:r>
            <a:r>
              <a:rPr lang="en-US" sz="3600" dirty="0"/>
              <a:t> Discovery Data </a:t>
            </a:r>
            <a:endParaRPr lang="en-US" sz="3600" dirty="0">
              <a:solidFill>
                <a:srgbClr val="0432FF"/>
              </a:solidFill>
            </a:endParaRPr>
          </a:p>
        </p:txBody>
      </p:sp>
      <p:sp>
        <p:nvSpPr>
          <p:cNvPr id="3" name="Content Placeholder 2">
            <a:extLst>
              <a:ext uri="{FF2B5EF4-FFF2-40B4-BE49-F238E27FC236}">
                <a16:creationId xmlns:a16="http://schemas.microsoft.com/office/drawing/2014/main" id="{6ED455A9-9D45-E0F3-955C-E85A4DC6EF29}"/>
              </a:ext>
            </a:extLst>
          </p:cNvPr>
          <p:cNvSpPr>
            <a:spLocks noGrp="1"/>
          </p:cNvSpPr>
          <p:nvPr>
            <p:ph idx="1"/>
          </p:nvPr>
        </p:nvSpPr>
        <p:spPr>
          <a:xfrm>
            <a:off x="927499" y="4005064"/>
            <a:ext cx="10358967" cy="1080120"/>
          </a:xfrm>
        </p:spPr>
        <p:txBody>
          <a:bodyPr/>
          <a:lstStyle/>
          <a:p>
            <a:pPr marL="98425" indent="0">
              <a:spcBef>
                <a:spcPts val="0"/>
              </a:spcBef>
              <a:spcAft>
                <a:spcPts val="0"/>
              </a:spcAft>
              <a:buNone/>
            </a:pPr>
            <a:r>
              <a:rPr lang="en-US" b="0" dirty="0"/>
              <a:t>Behera M et al.</a:t>
            </a:r>
          </a:p>
          <a:p>
            <a:pPr marL="98425" indent="0">
              <a:spcBef>
                <a:spcPts val="0"/>
              </a:spcBef>
              <a:spcAft>
                <a:spcPts val="0"/>
              </a:spcAft>
              <a:buNone/>
            </a:pPr>
            <a:r>
              <a:rPr lang="en-US" b="0" dirty="0"/>
              <a:t>IASLC 2022;Abstract EP08.01-060.</a:t>
            </a:r>
          </a:p>
        </p:txBody>
      </p:sp>
      <p:pic>
        <p:nvPicPr>
          <p:cNvPr id="4" name="Picture 3">
            <a:extLst>
              <a:ext uri="{FF2B5EF4-FFF2-40B4-BE49-F238E27FC236}">
                <a16:creationId xmlns:a16="http://schemas.microsoft.com/office/drawing/2014/main" id="{39146424-737F-8B48-067B-143FDE5585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Tree>
    <p:extLst>
      <p:ext uri="{BB962C8B-B14F-4D97-AF65-F5344CB8AC3E}">
        <p14:creationId xmlns:p14="http://schemas.microsoft.com/office/powerpoint/2010/main" val="279208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Select Grade ≥3 Treatment-Emergent Adverse Events (TEAEs)</a:t>
            </a:r>
          </a:p>
        </p:txBody>
      </p:sp>
      <p:pic>
        <p:nvPicPr>
          <p:cNvPr id="6" name="Picture 5">
            <a:extLst>
              <a:ext uri="{FF2B5EF4-FFF2-40B4-BE49-F238E27FC236}">
                <a16:creationId xmlns:a16="http://schemas.microsoft.com/office/drawing/2014/main" id="{51B9CF85-81ED-564B-92B6-F10C63FDB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03" y="4954364"/>
            <a:ext cx="10515600" cy="8509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FC8016A-8DF4-F949-AF0D-D7695A7F0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53" y="2626962"/>
            <a:ext cx="10502900" cy="2336800"/>
          </a:xfrm>
          <a:prstGeom prst="rect">
            <a:avLst/>
          </a:prstGeom>
        </p:spPr>
      </p:pic>
      <p:pic>
        <p:nvPicPr>
          <p:cNvPr id="9" name="Picture 8">
            <a:extLst>
              <a:ext uri="{FF2B5EF4-FFF2-40B4-BE49-F238E27FC236}">
                <a16:creationId xmlns:a16="http://schemas.microsoft.com/office/drawing/2014/main" id="{5F1873CE-E440-4149-8CDE-53D0D9CC8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34" y="1471262"/>
            <a:ext cx="10502900" cy="1155700"/>
          </a:xfrm>
          <a:prstGeom prst="rect">
            <a:avLst/>
          </a:prstGeom>
        </p:spPr>
      </p:pic>
      <p:sp>
        <p:nvSpPr>
          <p:cNvPr id="7" name="TextBox 6">
            <a:extLst>
              <a:ext uri="{FF2B5EF4-FFF2-40B4-BE49-F238E27FC236}">
                <a16:creationId xmlns:a16="http://schemas.microsoft.com/office/drawing/2014/main" id="{BBA7EB60-7C5F-164C-8738-42558B18C505}"/>
              </a:ext>
            </a:extLst>
          </p:cNvPr>
          <p:cNvSpPr txBox="1"/>
          <p:nvPr/>
        </p:nvSpPr>
        <p:spPr>
          <a:xfrm>
            <a:off x="191344" y="6497656"/>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360224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AC26D-D1A6-0AF4-6658-FF258E7956D4}"/>
              </a:ext>
            </a:extLst>
          </p:cNvPr>
          <p:cNvSpPr>
            <a:spLocks noGrp="1"/>
          </p:cNvSpPr>
          <p:nvPr>
            <p:ph type="title"/>
          </p:nvPr>
        </p:nvSpPr>
        <p:spPr>
          <a:xfrm>
            <a:off x="912286" y="417904"/>
            <a:ext cx="9648206" cy="792088"/>
          </a:xfrm>
        </p:spPr>
        <p:txBody>
          <a:bodyPr/>
          <a:lstStyle/>
          <a:p>
            <a:pPr algn="l"/>
            <a:r>
              <a:rPr lang="en-US" dirty="0"/>
              <a:t>HERTHENA-Lung02: An Ongoing Phase III Trial of </a:t>
            </a:r>
            <a:r>
              <a:rPr lang="en-US" dirty="0" err="1"/>
              <a:t>Patritumab</a:t>
            </a:r>
            <a:r>
              <a:rPr lang="en-US" dirty="0"/>
              <a:t> </a:t>
            </a:r>
            <a:r>
              <a:rPr lang="en-US" dirty="0" err="1"/>
              <a:t>Deruxtecan</a:t>
            </a:r>
            <a:r>
              <a:rPr lang="en-US" dirty="0"/>
              <a:t> for NSCLC with EGFR Mutation After Failure of an EGFR TKI</a:t>
            </a:r>
          </a:p>
        </p:txBody>
      </p:sp>
      <p:sp>
        <p:nvSpPr>
          <p:cNvPr id="6" name="TextBox 5">
            <a:extLst>
              <a:ext uri="{FF2B5EF4-FFF2-40B4-BE49-F238E27FC236}">
                <a16:creationId xmlns:a16="http://schemas.microsoft.com/office/drawing/2014/main" id="{33E93715-06AD-E413-99F0-DC37BD5CE2CB}"/>
              </a:ext>
            </a:extLst>
          </p:cNvPr>
          <p:cNvSpPr txBox="1"/>
          <p:nvPr/>
        </p:nvSpPr>
        <p:spPr>
          <a:xfrm>
            <a:off x="119336" y="6455551"/>
            <a:ext cx="356200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June 2022.</a:t>
            </a:r>
          </a:p>
        </p:txBody>
      </p:sp>
      <p:sp>
        <p:nvSpPr>
          <p:cNvPr id="7" name="Line 6">
            <a:extLst>
              <a:ext uri="{FF2B5EF4-FFF2-40B4-BE49-F238E27FC236}">
                <a16:creationId xmlns:a16="http://schemas.microsoft.com/office/drawing/2014/main" id="{611CD405-4B35-AA71-C586-3AB0B5AF2BC8}"/>
              </a:ext>
            </a:extLst>
          </p:cNvPr>
          <p:cNvSpPr>
            <a:spLocks noChangeShapeType="1"/>
          </p:cNvSpPr>
          <p:nvPr/>
        </p:nvSpPr>
        <p:spPr bwMode="auto">
          <a:xfrm flipV="1">
            <a:off x="5300998" y="4010324"/>
            <a:ext cx="1463954" cy="9575"/>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8" name="Line 7">
            <a:extLst>
              <a:ext uri="{FF2B5EF4-FFF2-40B4-BE49-F238E27FC236}">
                <a16:creationId xmlns:a16="http://schemas.microsoft.com/office/drawing/2014/main" id="{7A052031-2285-6714-09F5-638A0A6FDE7E}"/>
              </a:ext>
            </a:extLst>
          </p:cNvPr>
          <p:cNvSpPr>
            <a:spLocks noChangeShapeType="1"/>
          </p:cNvSpPr>
          <p:nvPr/>
        </p:nvSpPr>
        <p:spPr bwMode="auto">
          <a:xfrm flipH="1">
            <a:off x="6764951" y="3196916"/>
            <a:ext cx="0" cy="1620497"/>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9" name="Line 8">
            <a:extLst>
              <a:ext uri="{FF2B5EF4-FFF2-40B4-BE49-F238E27FC236}">
                <a16:creationId xmlns:a16="http://schemas.microsoft.com/office/drawing/2014/main" id="{ABB1FE0A-30D9-8338-885A-AA63EE795A5B}"/>
              </a:ext>
            </a:extLst>
          </p:cNvPr>
          <p:cNvSpPr>
            <a:spLocks noChangeShapeType="1"/>
          </p:cNvSpPr>
          <p:nvPr/>
        </p:nvSpPr>
        <p:spPr bwMode="auto">
          <a:xfrm flipV="1">
            <a:off x="6764952" y="3188579"/>
            <a:ext cx="385863" cy="8336"/>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Line 9">
            <a:extLst>
              <a:ext uri="{FF2B5EF4-FFF2-40B4-BE49-F238E27FC236}">
                <a16:creationId xmlns:a16="http://schemas.microsoft.com/office/drawing/2014/main" id="{B4EFEF79-6760-7ED7-2F20-F3D80ED45785}"/>
              </a:ext>
            </a:extLst>
          </p:cNvPr>
          <p:cNvSpPr>
            <a:spLocks noChangeShapeType="1"/>
          </p:cNvSpPr>
          <p:nvPr/>
        </p:nvSpPr>
        <p:spPr bwMode="auto">
          <a:xfrm>
            <a:off x="6764952" y="4817416"/>
            <a:ext cx="385863" cy="0"/>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1" name="Text Box 11">
            <a:extLst>
              <a:ext uri="{FF2B5EF4-FFF2-40B4-BE49-F238E27FC236}">
                <a16:creationId xmlns:a16="http://schemas.microsoft.com/office/drawing/2014/main" id="{3C69E0C1-D6DF-8EDA-CBE3-75360783B22B}"/>
              </a:ext>
            </a:extLst>
          </p:cNvPr>
          <p:cNvSpPr txBox="1">
            <a:spLocks noChangeArrowheads="1"/>
          </p:cNvSpPr>
          <p:nvPr/>
        </p:nvSpPr>
        <p:spPr bwMode="auto">
          <a:xfrm>
            <a:off x="7200833" y="2653536"/>
            <a:ext cx="4076762" cy="1364977"/>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lang="en-US" sz="2000" b="1" dirty="0" err="1">
                <a:solidFill>
                  <a:srgbClr val="002060"/>
                </a:solidFill>
                <a:latin typeface="Calibri" panose="020F0502020204030204" pitchFamily="34" charset="0"/>
                <a:cs typeface="Calibri" panose="020F0502020204030204" pitchFamily="34" charset="0"/>
              </a:rPr>
              <a:t>Patritumab</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deruxtecan</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 Box 13">
            <a:extLst>
              <a:ext uri="{FF2B5EF4-FFF2-40B4-BE49-F238E27FC236}">
                <a16:creationId xmlns:a16="http://schemas.microsoft.com/office/drawing/2014/main" id="{30BC86DB-AAD4-BE75-5F9A-ABB7E4891062}"/>
              </a:ext>
            </a:extLst>
          </p:cNvPr>
          <p:cNvSpPr txBox="1">
            <a:spLocks noChangeArrowheads="1"/>
          </p:cNvSpPr>
          <p:nvPr/>
        </p:nvSpPr>
        <p:spPr bwMode="auto">
          <a:xfrm>
            <a:off x="7200832" y="4212128"/>
            <a:ext cx="4076763" cy="1161088"/>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dirty="0">
                <a:solidFill>
                  <a:srgbClr val="002060"/>
                </a:solidFill>
                <a:latin typeface="Calibri" panose="020F0502020204030204" pitchFamily="34" charset="0"/>
                <a:cs typeface="Calibri" panose="020F0502020204030204" pitchFamily="34" charset="0"/>
              </a:rPr>
              <a:t>Platinum-based chemotherapy</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13" name="Group 104">
            <a:extLst>
              <a:ext uri="{FF2B5EF4-FFF2-40B4-BE49-F238E27FC236}">
                <a16:creationId xmlns:a16="http://schemas.microsoft.com/office/drawing/2014/main" id="{DA42E30B-9C33-04C0-6236-6727D166C86F}"/>
              </a:ext>
            </a:extLst>
          </p:cNvPr>
          <p:cNvGraphicFramePr>
            <a:graphicFrameLocks noGrp="1"/>
          </p:cNvGraphicFramePr>
          <p:nvPr>
            <p:extLst>
              <p:ext uri="{D42A27DB-BD31-4B8C-83A1-F6EECF244321}">
                <p14:modId xmlns:p14="http://schemas.microsoft.com/office/powerpoint/2010/main" val="2926289139"/>
              </p:ext>
            </p:extLst>
          </p:nvPr>
        </p:nvGraphicFramePr>
        <p:xfrm>
          <a:off x="1421318" y="2174565"/>
          <a:ext cx="3874247" cy="3415123"/>
        </p:xfrm>
        <a:graphic>
          <a:graphicData uri="http://schemas.openxmlformats.org/drawingml/2006/table">
            <a:tbl>
              <a:tblPr/>
              <a:tblGrid>
                <a:gridCol w="3874247">
                  <a:extLst>
                    <a:ext uri="{9D8B030D-6E8A-4147-A177-3AD203B41FA5}">
                      <a16:colId xmlns:a16="http://schemas.microsoft.com/office/drawing/2014/main" val="20000"/>
                    </a:ext>
                  </a:extLst>
                </a:gridCol>
              </a:tblGrid>
              <a:tr h="400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ＭＳ Ｐゴシック" charset="0"/>
                          <a:cs typeface="Arial"/>
                        </a:rPr>
                        <a:t>Eligibility</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375857">
                <a:tc>
                  <a:txBody>
                    <a:bodyPr/>
                    <a:lstStyle/>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Locally advanced or metastatic </a:t>
                      </a:r>
                      <a:r>
                        <a:rPr kumimoji="0" lang="en-GB" altLang="en-US" sz="1800" b="0" i="0" u="none" strike="noStrike" kern="1200" cap="none" spc="0" normalizeH="0" baseline="0" noProof="0" dirty="0" err="1">
                          <a:ln>
                            <a:noFill/>
                          </a:ln>
                          <a:solidFill>
                            <a:srgbClr val="FFFFFF"/>
                          </a:solidFill>
                          <a:effectLst/>
                          <a:uLnTx/>
                          <a:uFillTx/>
                          <a:latin typeface="+mn-lt"/>
                          <a:ea typeface="+mn-ea"/>
                          <a:cs typeface="+mn-cs"/>
                        </a:rPr>
                        <a:t>nonsquamous</a:t>
                      </a: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 NSCLC with EGFR activating mutation</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1 or 2 prior lines of an approved EGFR TKI in the metastatic or locally advanced setting, which must include a third-generation EGFR TKI</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Radiographic disease progression </a:t>
                      </a:r>
                      <a:r>
                        <a:rPr kumimoji="0" lang="en-US" sz="1800" b="0" i="0" u="none" strike="noStrike" kern="1200" cap="none" spc="0" normalizeH="0" baseline="0" dirty="0">
                          <a:ln>
                            <a:noFill/>
                          </a:ln>
                          <a:solidFill>
                            <a:srgbClr val="FFFFFF"/>
                          </a:solidFill>
                          <a:effectLst/>
                          <a:uLnTx/>
                          <a:uFillTx/>
                          <a:latin typeface="+mn-lt"/>
                          <a:ea typeface="+mn-ea"/>
                          <a:cs typeface="+mn-cs"/>
                        </a:rPr>
                        <a:t>while receiving or after receiving a third-generation EGFR TKI</a:t>
                      </a:r>
                      <a:endParaRPr kumimoji="0" lang="en-GB" altLang="en-US" sz="1800" b="0" i="0" u="none" strike="noStrike" kern="1200" cap="none" spc="0" normalizeH="0" baseline="0" noProof="0" dirty="0">
                        <a:ln>
                          <a:noFill/>
                        </a:ln>
                        <a:solidFill>
                          <a:srgbClr val="FFFFFF"/>
                        </a:solidFill>
                        <a:effectLst/>
                        <a:uLnTx/>
                        <a:uFillTx/>
                        <a:latin typeface="+mn-lt"/>
                        <a:ea typeface="+mn-ea"/>
                        <a:cs typeface="+mn-cs"/>
                      </a:endParaRP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14" name="TextBox 2">
            <a:extLst>
              <a:ext uri="{FF2B5EF4-FFF2-40B4-BE49-F238E27FC236}">
                <a16:creationId xmlns:a16="http://schemas.microsoft.com/office/drawing/2014/main" id="{7E9D3C10-B2C7-9197-35DE-14AE2380D71D}"/>
              </a:ext>
            </a:extLst>
          </p:cNvPr>
          <p:cNvSpPr txBox="1">
            <a:spLocks noChangeArrowheads="1"/>
          </p:cNvSpPr>
          <p:nvPr/>
        </p:nvSpPr>
        <p:spPr bwMode="auto">
          <a:xfrm>
            <a:off x="1498604" y="6084004"/>
            <a:ext cx="97789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Primary endpoint: </a:t>
            </a:r>
            <a:r>
              <a:rPr kumimoji="1" lang="en-US" altLang="ja-JP" sz="18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Progression-free survival by blinded independent central review</a:t>
            </a:r>
          </a:p>
        </p:txBody>
      </p:sp>
      <p:sp>
        <p:nvSpPr>
          <p:cNvPr id="15" name="Oval 4">
            <a:extLst>
              <a:ext uri="{FF2B5EF4-FFF2-40B4-BE49-F238E27FC236}">
                <a16:creationId xmlns:a16="http://schemas.microsoft.com/office/drawing/2014/main" id="{E44E93E7-BED7-F024-5AFB-95B0D4DBE33A}"/>
              </a:ext>
            </a:extLst>
          </p:cNvPr>
          <p:cNvSpPr>
            <a:spLocks noChangeArrowheads="1"/>
          </p:cNvSpPr>
          <p:nvPr/>
        </p:nvSpPr>
        <p:spPr bwMode="auto">
          <a:xfrm>
            <a:off x="5563694" y="3515535"/>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16">
            <a:extLst>
              <a:ext uri="{FF2B5EF4-FFF2-40B4-BE49-F238E27FC236}">
                <a16:creationId xmlns:a16="http://schemas.microsoft.com/office/drawing/2014/main" id="{FF435976-C53D-8427-1CF4-25E01C568262}"/>
              </a:ext>
            </a:extLst>
          </p:cNvPr>
          <p:cNvSpPr txBox="1"/>
          <p:nvPr/>
        </p:nvSpPr>
        <p:spPr>
          <a:xfrm>
            <a:off x="1421318" y="1496006"/>
            <a:ext cx="3688830" cy="646331"/>
          </a:xfrm>
          <a:prstGeom prst="rect">
            <a:avLst/>
          </a:prstGeom>
          <a:noFill/>
        </p:spPr>
        <p:txBody>
          <a:bodyPr wrap="none" rtlCol="0">
            <a:spAutoFit/>
          </a:bodyPr>
          <a:lstStyle/>
          <a:p>
            <a:r>
              <a:rPr kumimoji="1" lang="en-US" altLang="ja-JP" sz="1800" dirty="0">
                <a:solidFill>
                  <a:schemeClr val="tx1"/>
                </a:solidFill>
                <a:latin typeface="Calibri" panose="020F0502020204030204" pitchFamily="34" charset="0"/>
                <a:ea typeface="ＭＳ Ｐゴシック" charset="0"/>
                <a:cs typeface="Calibri" panose="020F0502020204030204" pitchFamily="34" charset="0"/>
              </a:rPr>
              <a:t>Trial identifier: </a:t>
            </a:r>
            <a:r>
              <a:rPr kumimoji="1" lang="en-US" sz="1800" dirty="0">
                <a:solidFill>
                  <a:schemeClr val="tx1"/>
                </a:solidFill>
                <a:latin typeface="Calibri" panose="020F0502020204030204" pitchFamily="34" charset="0"/>
                <a:ea typeface="ＭＳ Ｐゴシック" charset="0"/>
                <a:cs typeface="Calibri" panose="020F0502020204030204" pitchFamily="34" charset="0"/>
              </a:rPr>
              <a:t>NCT05338970 (Open)</a:t>
            </a:r>
          </a:p>
          <a:p>
            <a:r>
              <a:rPr kumimoji="1" lang="en-US" sz="1800" dirty="0">
                <a:solidFill>
                  <a:schemeClr val="tx1"/>
                </a:solidFill>
                <a:latin typeface="Calibri" panose="020F0502020204030204" pitchFamily="34" charset="0"/>
                <a:ea typeface="ＭＳ Ｐゴシック" charset="0"/>
                <a:cs typeface="Calibri" panose="020F0502020204030204" pitchFamily="34" charset="0"/>
              </a:rPr>
              <a:t>Estimated enrollment: 560</a:t>
            </a:r>
          </a:p>
        </p:txBody>
      </p:sp>
    </p:spTree>
    <p:extLst>
      <p:ext uri="{BB962C8B-B14F-4D97-AF65-F5344CB8AC3E}">
        <p14:creationId xmlns:p14="http://schemas.microsoft.com/office/powerpoint/2010/main" val="425485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636912"/>
            <a:ext cx="10358967" cy="2227684"/>
          </a:xfrm>
        </p:spPr>
        <p:txBody>
          <a:bodyPr/>
          <a:lstStyle/>
          <a:p>
            <a:r>
              <a:rPr lang="en-US" sz="3600" dirty="0">
                <a:solidFill>
                  <a:srgbClr val="0432FF"/>
                </a:solidFill>
              </a:rPr>
              <a:t>Available Therapeutic Strategies for Patients with NSCLC Harboring an EGFR Exon 20 Insertion Mutation</a:t>
            </a:r>
            <a:br>
              <a:rPr lang="en-US" dirty="0">
                <a:solidFill>
                  <a:srgbClr val="0432FF"/>
                </a:solidFill>
              </a:rPr>
            </a:br>
            <a:endParaRPr lang="en-US" sz="3600" dirty="0">
              <a:solidFill>
                <a:srgbClr val="0432FF"/>
              </a:solidFill>
            </a:endParaRPr>
          </a:p>
        </p:txBody>
      </p:sp>
    </p:spTree>
    <p:extLst>
      <p:ext uri="{BB962C8B-B14F-4D97-AF65-F5344CB8AC3E}">
        <p14:creationId xmlns:p14="http://schemas.microsoft.com/office/powerpoint/2010/main" val="412213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5851DA23-7D79-5595-52B9-E168D2219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20" y="1700808"/>
            <a:ext cx="10721359" cy="3960440"/>
          </a:xfrm>
          <a:prstGeom prst="rect">
            <a:avLst/>
          </a:prstGeom>
        </p:spPr>
      </p:pic>
      <p:sp>
        <p:nvSpPr>
          <p:cNvPr id="6" name="TextBox 5">
            <a:extLst>
              <a:ext uri="{FF2B5EF4-FFF2-40B4-BE49-F238E27FC236}">
                <a16:creationId xmlns:a16="http://schemas.microsoft.com/office/drawing/2014/main" id="{6E186FFD-9C3D-383D-B3D6-EC46713310FD}"/>
              </a:ext>
            </a:extLst>
          </p:cNvPr>
          <p:cNvSpPr txBox="1"/>
          <p:nvPr/>
        </p:nvSpPr>
        <p:spPr>
          <a:xfrm>
            <a:off x="3071664" y="2132856"/>
            <a:ext cx="2997937" cy="430887"/>
          </a:xfrm>
          <a:prstGeom prst="rect">
            <a:avLst/>
          </a:prstGeom>
          <a:noFill/>
        </p:spPr>
        <p:txBody>
          <a:bodyPr wrap="none" rtlCol="0">
            <a:spAutoFit/>
          </a:bodyPr>
          <a:lstStyle/>
          <a:p>
            <a:r>
              <a:rPr lang="en-US" sz="2200" dirty="0">
                <a:solidFill>
                  <a:srgbClr val="BE3294"/>
                </a:solidFill>
              </a:rPr>
              <a:t>2021;16(3):e0247620.</a:t>
            </a:r>
          </a:p>
        </p:txBody>
      </p:sp>
    </p:spTree>
    <p:extLst>
      <p:ext uri="{BB962C8B-B14F-4D97-AF65-F5344CB8AC3E}">
        <p14:creationId xmlns:p14="http://schemas.microsoft.com/office/powerpoint/2010/main" val="2998084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1A45-3F7C-D42A-7A80-F36ACB4F8A77}"/>
              </a:ext>
            </a:extLst>
          </p:cNvPr>
          <p:cNvSpPr>
            <a:spLocks noGrp="1"/>
          </p:cNvSpPr>
          <p:nvPr>
            <p:ph type="title"/>
          </p:nvPr>
        </p:nvSpPr>
        <p:spPr/>
        <p:txBody>
          <a:bodyPr/>
          <a:lstStyle/>
          <a:p>
            <a:r>
              <a:rPr lang="en-US" dirty="0"/>
              <a:t>Global Exon 20 Insertion Rates</a:t>
            </a:r>
          </a:p>
        </p:txBody>
      </p:sp>
      <p:graphicFrame>
        <p:nvGraphicFramePr>
          <p:cNvPr id="5" name="Table 5">
            <a:extLst>
              <a:ext uri="{FF2B5EF4-FFF2-40B4-BE49-F238E27FC236}">
                <a16:creationId xmlns:a16="http://schemas.microsoft.com/office/drawing/2014/main" id="{6040036C-3C4A-AB57-25FD-19F56E29194F}"/>
              </a:ext>
            </a:extLst>
          </p:cNvPr>
          <p:cNvGraphicFramePr>
            <a:graphicFrameLocks noGrp="1"/>
          </p:cNvGraphicFramePr>
          <p:nvPr>
            <p:ph idx="1"/>
            <p:extLst>
              <p:ext uri="{D42A27DB-BD31-4B8C-83A1-F6EECF244321}">
                <p14:modId xmlns:p14="http://schemas.microsoft.com/office/powerpoint/2010/main" val="4239293220"/>
              </p:ext>
            </p:extLst>
          </p:nvPr>
        </p:nvGraphicFramePr>
        <p:xfrm>
          <a:off x="912817" y="2060848"/>
          <a:ext cx="10358436" cy="3021063"/>
        </p:xfrm>
        <a:graphic>
          <a:graphicData uri="http://schemas.openxmlformats.org/drawingml/2006/table">
            <a:tbl>
              <a:tblPr firstRow="1" bandRow="1">
                <a:tableStyleId>{21E4AEA4-8DFA-4A89-87EB-49C32662AFE0}</a:tableStyleId>
              </a:tblPr>
              <a:tblGrid>
                <a:gridCol w="1798811">
                  <a:extLst>
                    <a:ext uri="{9D8B030D-6E8A-4147-A177-3AD203B41FA5}">
                      <a16:colId xmlns:a16="http://schemas.microsoft.com/office/drawing/2014/main" val="3309386723"/>
                    </a:ext>
                  </a:extLst>
                </a:gridCol>
                <a:gridCol w="3672408">
                  <a:extLst>
                    <a:ext uri="{9D8B030D-6E8A-4147-A177-3AD203B41FA5}">
                      <a16:colId xmlns:a16="http://schemas.microsoft.com/office/drawing/2014/main" val="2225948589"/>
                    </a:ext>
                  </a:extLst>
                </a:gridCol>
                <a:gridCol w="4887217">
                  <a:extLst>
                    <a:ext uri="{9D8B030D-6E8A-4147-A177-3AD203B41FA5}">
                      <a16:colId xmlns:a16="http://schemas.microsoft.com/office/drawing/2014/main" val="2277607582"/>
                    </a:ext>
                  </a:extLst>
                </a:gridCol>
              </a:tblGrid>
              <a:tr h="926459">
                <a:tc>
                  <a:txBody>
                    <a:bodyPr/>
                    <a:lstStyle/>
                    <a:p>
                      <a:r>
                        <a:rPr lang="en-US" sz="2000" dirty="0"/>
                        <a:t>Region</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EGFR exon 20 insertion among all patients with NSCLC</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EGFR exon 20 insertion among patients with NSCLC and EGFR mutations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229304843"/>
                  </a:ext>
                </a:extLst>
              </a:tr>
              <a:tr h="523651">
                <a:tc>
                  <a:txBody>
                    <a:bodyPr/>
                    <a:lstStyle/>
                    <a:p>
                      <a:r>
                        <a:rPr lang="en-US" sz="2000" dirty="0"/>
                        <a:t>USA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0.5%-2.6%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5%-12%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513851359"/>
                  </a:ext>
                </a:extLst>
              </a:tr>
              <a:tr h="523651">
                <a:tc>
                  <a:txBody>
                    <a:bodyPr/>
                    <a:lstStyle/>
                    <a:p>
                      <a:r>
                        <a:rPr lang="en-US" sz="2000" dirty="0"/>
                        <a:t>Latin America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3396057"/>
                  </a:ext>
                </a:extLst>
              </a:tr>
              <a:tr h="523651">
                <a:tc>
                  <a:txBody>
                    <a:bodyPr/>
                    <a:lstStyle/>
                    <a:p>
                      <a:r>
                        <a:rPr lang="en-US" sz="2000" dirty="0"/>
                        <a:t>Europe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0.3%-1.3%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4%-12%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757644054"/>
                  </a:ext>
                </a:extLst>
              </a:tr>
              <a:tr h="523651">
                <a:tc>
                  <a:txBody>
                    <a:bodyPr/>
                    <a:lstStyle/>
                    <a:p>
                      <a:r>
                        <a:rPr lang="en-US" sz="2000" dirty="0"/>
                        <a:t>Asia Pacific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177166"/>
                  </a:ext>
                </a:extLst>
              </a:tr>
            </a:tbl>
          </a:graphicData>
        </a:graphic>
      </p:graphicFrame>
      <p:sp>
        <p:nvSpPr>
          <p:cNvPr id="4" name="TextBox 3">
            <a:extLst>
              <a:ext uri="{FF2B5EF4-FFF2-40B4-BE49-F238E27FC236}">
                <a16:creationId xmlns:a16="http://schemas.microsoft.com/office/drawing/2014/main" id="{DB84F5F0-583A-D36A-FBAA-C8C0B28597CB}"/>
              </a:ext>
            </a:extLst>
          </p:cNvPr>
          <p:cNvSpPr txBox="1"/>
          <p:nvPr/>
        </p:nvSpPr>
        <p:spPr>
          <a:xfrm>
            <a:off x="119336" y="6477098"/>
            <a:ext cx="396942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Burnett H et al. </a:t>
            </a:r>
            <a:r>
              <a:rPr lang="en-US" sz="1500" b="0" i="1" dirty="0" err="1">
                <a:solidFill>
                  <a:schemeClr val="tx1"/>
                </a:solidFill>
                <a:latin typeface="Calibri" panose="020F0502020204030204" pitchFamily="34" charset="0"/>
                <a:cs typeface="Calibri" panose="020F0502020204030204" pitchFamily="34" charset="0"/>
              </a:rPr>
              <a:t>PLoS</a:t>
            </a:r>
            <a:r>
              <a:rPr lang="en-US" sz="1500" b="0" i="1" dirty="0">
                <a:solidFill>
                  <a:schemeClr val="tx1"/>
                </a:solidFill>
                <a:latin typeface="Calibri" panose="020F0502020204030204" pitchFamily="34" charset="0"/>
                <a:cs typeface="Calibri" panose="020F0502020204030204" pitchFamily="34" charset="0"/>
              </a:rPr>
              <a:t> One </a:t>
            </a:r>
            <a:r>
              <a:rPr lang="en-US" sz="1500" b="0" dirty="0">
                <a:solidFill>
                  <a:schemeClr val="tx1"/>
                </a:solidFill>
                <a:latin typeface="Calibri" panose="020F0502020204030204" pitchFamily="34" charset="0"/>
                <a:cs typeface="Calibri" panose="020F0502020204030204" pitchFamily="34" charset="0"/>
              </a:rPr>
              <a:t>2021;16(3):e0247620. </a:t>
            </a:r>
          </a:p>
        </p:txBody>
      </p:sp>
    </p:spTree>
    <p:extLst>
      <p:ext uri="{BB962C8B-B14F-4D97-AF65-F5344CB8AC3E}">
        <p14:creationId xmlns:p14="http://schemas.microsoft.com/office/powerpoint/2010/main" val="142589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5F-F1C4-47C2-AF8F-2C8C40DBF4F2}"/>
              </a:ext>
            </a:extLst>
          </p:cNvPr>
          <p:cNvSpPr>
            <a:spLocks noGrp="1"/>
          </p:cNvSpPr>
          <p:nvPr>
            <p:ph type="title"/>
          </p:nvPr>
        </p:nvSpPr>
        <p:spPr/>
        <p:txBody>
          <a:bodyPr/>
          <a:lstStyle/>
          <a:p>
            <a:pPr algn="l"/>
            <a:r>
              <a:rPr lang="en-US" dirty="0"/>
              <a:t>FDA Grants Accelerated Approval to </a:t>
            </a:r>
            <a:r>
              <a:rPr lang="en-US" dirty="0" err="1"/>
              <a:t>Amivantamab-vmjw</a:t>
            </a:r>
            <a:r>
              <a:rPr lang="en-US" dirty="0"/>
              <a:t> for Metastatic NSCLC</a:t>
            </a:r>
            <a:br>
              <a:rPr lang="en-US" dirty="0"/>
            </a:br>
            <a:r>
              <a:rPr lang="en-US" sz="2400" dirty="0"/>
              <a:t>Press Release: May 21, 2021</a:t>
            </a:r>
          </a:p>
        </p:txBody>
      </p:sp>
      <p:sp>
        <p:nvSpPr>
          <p:cNvPr id="3" name="Content Placeholder 2">
            <a:extLst>
              <a:ext uri="{FF2B5EF4-FFF2-40B4-BE49-F238E27FC236}">
                <a16:creationId xmlns:a16="http://schemas.microsoft.com/office/drawing/2014/main" id="{C52D7198-472A-5519-0DC3-93C446000A25}"/>
              </a:ext>
            </a:extLst>
          </p:cNvPr>
          <p:cNvSpPr>
            <a:spLocks noGrp="1"/>
          </p:cNvSpPr>
          <p:nvPr>
            <p:ph idx="1"/>
          </p:nvPr>
        </p:nvSpPr>
        <p:spPr>
          <a:xfrm>
            <a:off x="912286" y="1462093"/>
            <a:ext cx="10358967" cy="4799013"/>
          </a:xfrm>
        </p:spPr>
        <p:txBody>
          <a:bodyPr/>
          <a:lstStyle/>
          <a:p>
            <a:pPr marL="98425" indent="0">
              <a:buNone/>
            </a:pPr>
            <a:r>
              <a:rPr lang="en-US" sz="2000" b="0" dirty="0"/>
              <a:t>“The Food and Drug Administration granted accelerated approval to </a:t>
            </a:r>
            <a:r>
              <a:rPr lang="en-US" sz="2000" b="0" dirty="0" err="1"/>
              <a:t>amivantamab-vmjw</a:t>
            </a:r>
            <a:r>
              <a:rPr lang="en-US" sz="2000" b="0" dirty="0"/>
              <a:t>, a bispecific antibody directed against epidermal growth factor (EGF) and MET receptors, for adult patients with locally advanced or metastatic non-small cell lung cancer (NSCLC) with epidermal growth factor receptor (EGFR) exon 20 insertion mutations, as detected by an FDA-approved test, whose disease has progressed on or after platinum-based chemotherapy.</a:t>
            </a:r>
          </a:p>
          <a:p>
            <a:pPr marL="98425" indent="0">
              <a:buNone/>
            </a:pPr>
            <a:r>
              <a:rPr lang="en-US" sz="2000" b="0" dirty="0"/>
              <a:t>FDA also approved the Guardant360® </a:t>
            </a:r>
            <a:r>
              <a:rPr lang="en-US" sz="2000" b="0" dirty="0" err="1"/>
              <a:t>CDx</a:t>
            </a:r>
            <a:r>
              <a:rPr lang="en-US" sz="2000" b="0" dirty="0"/>
              <a:t> as a companion diagnostic for </a:t>
            </a:r>
            <a:r>
              <a:rPr lang="en-US" sz="2000" b="0" dirty="0" err="1"/>
              <a:t>amivantamab-vmjw</a:t>
            </a:r>
            <a:r>
              <a:rPr lang="en-US" sz="2000" b="0" dirty="0"/>
              <a:t>.</a:t>
            </a:r>
          </a:p>
          <a:p>
            <a:pPr marL="98425" indent="0">
              <a:buNone/>
            </a:pPr>
            <a:r>
              <a:rPr lang="en-US" sz="2000" b="0" dirty="0"/>
              <a:t>Approval was based on CHRYSALIS, a multicenter, non-randomized, open label, multicohort clinical trial (NCT02609776) which included patients with locally advanced or metastatic NSCLC with EGFR exon 20 insertion mutations. Efficacy was evaluated in 81 patients with advanced NSCLC with EGFR exon 20 insertion mutations whose disease had progressed on or after platinum-based chemotherapy. Patients received </a:t>
            </a:r>
            <a:r>
              <a:rPr lang="en-US" sz="2000" b="0" dirty="0" err="1"/>
              <a:t>amivantamab-vmjw</a:t>
            </a:r>
            <a:r>
              <a:rPr lang="en-US" sz="2000" b="0" dirty="0"/>
              <a:t> once weekly for 4 weeks, then every 2 weeks thereafter until disease progression or unacceptable toxicity.”</a:t>
            </a:r>
          </a:p>
          <a:p>
            <a:pPr marL="98425" indent="0">
              <a:buNone/>
            </a:pPr>
            <a:endParaRPr lang="en-US" dirty="0"/>
          </a:p>
        </p:txBody>
      </p:sp>
      <p:sp>
        <p:nvSpPr>
          <p:cNvPr id="4" name="TextBox 3">
            <a:extLst>
              <a:ext uri="{FF2B5EF4-FFF2-40B4-BE49-F238E27FC236}">
                <a16:creationId xmlns:a16="http://schemas.microsoft.com/office/drawing/2014/main" id="{544E0F01-5388-3B5A-3C3D-ED56B64885FE}"/>
              </a:ext>
            </a:extLst>
          </p:cNvPr>
          <p:cNvSpPr txBox="1"/>
          <p:nvPr/>
        </p:nvSpPr>
        <p:spPr>
          <a:xfrm>
            <a:off x="119336" y="6261106"/>
            <a:ext cx="11017224"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/drugs/resources-information-approved-drugs/fda-grants-accelerated-approval-amivantamab-vmjw-metastatic-non-small-cell-lung-cancer</a:t>
            </a:r>
          </a:p>
        </p:txBody>
      </p:sp>
    </p:spTree>
    <p:extLst>
      <p:ext uri="{BB962C8B-B14F-4D97-AF65-F5344CB8AC3E}">
        <p14:creationId xmlns:p14="http://schemas.microsoft.com/office/powerpoint/2010/main" val="982171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BDE389D-4A34-B44F-912C-B437C4FCB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404664"/>
            <a:ext cx="10947400" cy="5575300"/>
          </a:xfrm>
          <a:prstGeom prst="rect">
            <a:avLst/>
          </a:prstGeom>
        </p:spPr>
      </p:pic>
      <p:sp>
        <p:nvSpPr>
          <p:cNvPr id="6" name="TextBox 5">
            <a:extLst>
              <a:ext uri="{FF2B5EF4-FFF2-40B4-BE49-F238E27FC236}">
                <a16:creationId xmlns:a16="http://schemas.microsoft.com/office/drawing/2014/main" id="{836F1F8A-250C-7741-BF54-71E69F1FC7E2}"/>
              </a:ext>
            </a:extLst>
          </p:cNvPr>
          <p:cNvSpPr txBox="1"/>
          <p:nvPr/>
        </p:nvSpPr>
        <p:spPr>
          <a:xfrm>
            <a:off x="7173945" y="5549077"/>
            <a:ext cx="4395755"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573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573A7"/>
                </a:solidFill>
                <a:effectLst/>
                <a:uLnTx/>
                <a:uFillTx/>
                <a:latin typeface="Arial" pitchFamily="-72" charset="0"/>
                <a:ea typeface="MS PGothic" charset="0"/>
              </a:rPr>
              <a:t>2021;39:3391-402.</a:t>
            </a:r>
          </a:p>
        </p:txBody>
      </p:sp>
    </p:spTree>
    <p:extLst>
      <p:ext uri="{BB962C8B-B14F-4D97-AF65-F5344CB8AC3E}">
        <p14:creationId xmlns:p14="http://schemas.microsoft.com/office/powerpoint/2010/main" val="208167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00BE-5DF7-E64F-B64A-06182D633C4B}"/>
              </a:ext>
            </a:extLst>
          </p:cNvPr>
          <p:cNvSpPr>
            <a:spLocks noGrp="1"/>
          </p:cNvSpPr>
          <p:nvPr>
            <p:ph type="title"/>
          </p:nvPr>
        </p:nvSpPr>
        <p:spPr/>
        <p:txBody>
          <a:bodyPr/>
          <a:lstStyle/>
          <a:p>
            <a:r>
              <a:rPr lang="en-US" dirty="0"/>
              <a:t>CHRYSALIS: Tumor Reduction and Response</a:t>
            </a:r>
          </a:p>
        </p:txBody>
      </p:sp>
      <p:sp>
        <p:nvSpPr>
          <p:cNvPr id="3" name="TextBox 2">
            <a:extLst>
              <a:ext uri="{FF2B5EF4-FFF2-40B4-BE49-F238E27FC236}">
                <a16:creationId xmlns:a16="http://schemas.microsoft.com/office/drawing/2014/main" id="{595C289C-A080-864E-ABDB-C8ECBB7E4B72}"/>
              </a:ext>
            </a:extLst>
          </p:cNvPr>
          <p:cNvSpPr txBox="1"/>
          <p:nvPr/>
        </p:nvSpPr>
        <p:spPr>
          <a:xfrm>
            <a:off x="119336" y="6469404"/>
            <a:ext cx="365965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2021;39:3391-402.</a:t>
            </a:r>
          </a:p>
        </p:txBody>
      </p:sp>
      <p:pic>
        <p:nvPicPr>
          <p:cNvPr id="5" name="Picture 4" descr="Chart, waterfall chart&#10;&#10;Description automatically generated">
            <a:extLst>
              <a:ext uri="{FF2B5EF4-FFF2-40B4-BE49-F238E27FC236}">
                <a16:creationId xmlns:a16="http://schemas.microsoft.com/office/drawing/2014/main" id="{E745CE6C-FCB5-5B45-897B-79ED7FAF7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61" y="1268760"/>
            <a:ext cx="10832616" cy="4833014"/>
          </a:xfrm>
          <a:prstGeom prst="rect">
            <a:avLst/>
          </a:prstGeom>
        </p:spPr>
      </p:pic>
      <p:sp>
        <p:nvSpPr>
          <p:cNvPr id="6" name="TextBox 5">
            <a:extLst>
              <a:ext uri="{FF2B5EF4-FFF2-40B4-BE49-F238E27FC236}">
                <a16:creationId xmlns:a16="http://schemas.microsoft.com/office/drawing/2014/main" id="{158C9BD9-8F38-2144-A569-C09AC01047A5}"/>
              </a:ext>
            </a:extLst>
          </p:cNvPr>
          <p:cNvSpPr txBox="1"/>
          <p:nvPr/>
        </p:nvSpPr>
        <p:spPr>
          <a:xfrm>
            <a:off x="4367808" y="2204864"/>
            <a:ext cx="4137671" cy="830997"/>
          </a:xfrm>
          <a:prstGeom prst="rect">
            <a:avLst/>
          </a:prstGeom>
          <a:noFill/>
        </p:spPr>
        <p:txBody>
          <a:bodyPr wrap="none" rtlCol="0">
            <a:spAutoFit/>
          </a:bodyPr>
          <a:lstStyle/>
          <a:p>
            <a:pPr>
              <a:defRPr/>
            </a:pPr>
            <a:r>
              <a:rPr lang="en-US" sz="2400" dirty="0">
                <a:solidFill>
                  <a:srgbClr val="3333CC"/>
                </a:solidFill>
              </a:rPr>
              <a:t>Overall response rate</a:t>
            </a: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 40%</a:t>
            </a:r>
          </a:p>
          <a:p>
            <a:pPr>
              <a:defRPr/>
            </a:pPr>
            <a:r>
              <a:rPr lang="en-US" sz="2400" dirty="0">
                <a:solidFill>
                  <a:srgbClr val="3333CC"/>
                </a:solidFill>
              </a:rPr>
              <a:t>Clinical benefit rate</a:t>
            </a: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 74%</a:t>
            </a:r>
          </a:p>
        </p:txBody>
      </p:sp>
      <p:sp>
        <p:nvSpPr>
          <p:cNvPr id="7" name="Rectangle 6">
            <a:extLst>
              <a:ext uri="{FF2B5EF4-FFF2-40B4-BE49-F238E27FC236}">
                <a16:creationId xmlns:a16="http://schemas.microsoft.com/office/drawing/2014/main" id="{E11B4837-0E5E-204C-B0EA-7CEFCC5CE6B9}"/>
              </a:ext>
            </a:extLst>
          </p:cNvPr>
          <p:cNvSpPr/>
          <p:nvPr/>
        </p:nvSpPr>
        <p:spPr bwMode="auto">
          <a:xfrm>
            <a:off x="675461" y="1268760"/>
            <a:ext cx="307971"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856997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00BE-5DF7-E64F-B64A-06182D633C4B}"/>
              </a:ext>
            </a:extLst>
          </p:cNvPr>
          <p:cNvSpPr>
            <a:spLocks noGrp="1"/>
          </p:cNvSpPr>
          <p:nvPr>
            <p:ph type="title"/>
          </p:nvPr>
        </p:nvSpPr>
        <p:spPr>
          <a:xfrm>
            <a:off x="0" y="227013"/>
            <a:ext cx="12192000" cy="1143000"/>
          </a:xfrm>
        </p:spPr>
        <p:txBody>
          <a:bodyPr/>
          <a:lstStyle/>
          <a:p>
            <a:r>
              <a:rPr lang="en-US" dirty="0"/>
              <a:t>CHRYSALIS: Summary of Adverse Events (AEs) and Most Common AEs</a:t>
            </a:r>
          </a:p>
        </p:txBody>
      </p:sp>
      <p:pic>
        <p:nvPicPr>
          <p:cNvPr id="8" name="Picture 7" descr="Table&#10;&#10;Description automatically generated">
            <a:extLst>
              <a:ext uri="{FF2B5EF4-FFF2-40B4-BE49-F238E27FC236}">
                <a16:creationId xmlns:a16="http://schemas.microsoft.com/office/drawing/2014/main" id="{13E1F378-A30E-1C4F-A436-07B787909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8" y="1268760"/>
            <a:ext cx="11864443" cy="2664296"/>
          </a:xfrm>
          <a:prstGeom prst="rect">
            <a:avLst/>
          </a:prstGeom>
        </p:spPr>
      </p:pic>
      <p:graphicFrame>
        <p:nvGraphicFramePr>
          <p:cNvPr id="10" name="Table 10">
            <a:extLst>
              <a:ext uri="{FF2B5EF4-FFF2-40B4-BE49-F238E27FC236}">
                <a16:creationId xmlns:a16="http://schemas.microsoft.com/office/drawing/2014/main" id="{3C8EF356-5E83-C142-BA1E-27F5AF87C512}"/>
              </a:ext>
            </a:extLst>
          </p:cNvPr>
          <p:cNvGraphicFramePr>
            <a:graphicFrameLocks noGrp="1"/>
          </p:cNvGraphicFramePr>
          <p:nvPr>
            <p:extLst>
              <p:ext uri="{D42A27DB-BD31-4B8C-83A1-F6EECF244321}">
                <p14:modId xmlns:p14="http://schemas.microsoft.com/office/powerpoint/2010/main" val="2906775219"/>
              </p:ext>
            </p:extLst>
          </p:nvPr>
        </p:nvGraphicFramePr>
        <p:xfrm>
          <a:off x="163778" y="4148956"/>
          <a:ext cx="9744414" cy="1854200"/>
        </p:xfrm>
        <a:graphic>
          <a:graphicData uri="http://schemas.openxmlformats.org/drawingml/2006/table">
            <a:tbl>
              <a:tblPr firstRow="1" bandRow="1">
                <a:tableStyleId>{073A0DAA-6AF3-43AB-8588-CEC1D06C72B9}</a:tableStyleId>
              </a:tblPr>
              <a:tblGrid>
                <a:gridCol w="2759638">
                  <a:extLst>
                    <a:ext uri="{9D8B030D-6E8A-4147-A177-3AD203B41FA5}">
                      <a16:colId xmlns:a16="http://schemas.microsoft.com/office/drawing/2014/main" val="3343263724"/>
                    </a:ext>
                  </a:extLst>
                </a:gridCol>
                <a:gridCol w="3600400">
                  <a:extLst>
                    <a:ext uri="{9D8B030D-6E8A-4147-A177-3AD203B41FA5}">
                      <a16:colId xmlns:a16="http://schemas.microsoft.com/office/drawing/2014/main" val="737163848"/>
                    </a:ext>
                  </a:extLst>
                </a:gridCol>
                <a:gridCol w="3384376">
                  <a:extLst>
                    <a:ext uri="{9D8B030D-6E8A-4147-A177-3AD203B41FA5}">
                      <a16:colId xmlns:a16="http://schemas.microsoft.com/office/drawing/2014/main" val="3280781234"/>
                    </a:ext>
                  </a:extLst>
                </a:gridCol>
              </a:tblGrid>
              <a:tr h="370840">
                <a:tc gridSpan="3">
                  <a:txBody>
                    <a:bodyPr/>
                    <a:lstStyle/>
                    <a:p>
                      <a:r>
                        <a:rPr lang="en-US" dirty="0">
                          <a:solidFill>
                            <a:schemeClr val="tx1"/>
                          </a:solidFill>
                        </a:rPr>
                        <a:t>Most Common AEs in the Safety Population</a:t>
                      </a:r>
                    </a:p>
                  </a:txBody>
                  <a:tcPr>
                    <a:solidFill>
                      <a:schemeClr val="bg1"/>
                    </a:solidFill>
                  </a:tcPr>
                </a:tc>
                <a:tc hMerge="1">
                  <a:txBody>
                    <a:bodyPr/>
                    <a:lstStyle/>
                    <a:p>
                      <a:endParaRPr lang="en-US" dirty="0">
                        <a:solidFill>
                          <a:schemeClr val="tx1"/>
                        </a:solidFill>
                      </a:endParaRPr>
                    </a:p>
                  </a:txBody>
                  <a:tcPr>
                    <a:solidFill>
                      <a:schemeClr val="bg1"/>
                    </a:solidFill>
                  </a:tcPr>
                </a:tc>
                <a:tc hMerge="1">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txBody>
                  <a:tcPr>
                    <a:solidFill>
                      <a:schemeClr val="bg1"/>
                    </a:solidFill>
                  </a:tcPr>
                </a:tc>
                <a:extLst>
                  <a:ext uri="{0D108BD9-81ED-4DB2-BD59-A6C34878D82A}">
                    <a16:rowId xmlns:a16="http://schemas.microsoft.com/office/drawing/2014/main" val="2820919451"/>
                  </a:ext>
                </a:extLst>
              </a:tr>
              <a:tr h="370840">
                <a:tc>
                  <a:txBody>
                    <a:bodyPr/>
                    <a:lstStyle/>
                    <a:p>
                      <a:r>
                        <a:rPr lang="en-US" b="1" dirty="0">
                          <a:solidFill>
                            <a:schemeClr val="tx1"/>
                          </a:solidFill>
                        </a:rPr>
                        <a:t>Adverse Events</a:t>
                      </a:r>
                    </a:p>
                  </a:txBody>
                  <a:tcPr>
                    <a:solidFill>
                      <a:schemeClr val="bg1"/>
                    </a:solidFill>
                  </a:tcPr>
                </a:tc>
                <a:tc>
                  <a:txBody>
                    <a:bodyPr/>
                    <a:lstStyle/>
                    <a:p>
                      <a:pPr algn="ctr"/>
                      <a:r>
                        <a:rPr lang="en-US" b="1" dirty="0">
                          <a:solidFill>
                            <a:schemeClr val="tx1"/>
                          </a:solidFill>
                        </a:rPr>
                        <a:t>Any Grade</a:t>
                      </a:r>
                    </a:p>
                  </a:txBody>
                  <a:tcPr>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Grade </a:t>
                      </a:r>
                      <a:r>
                        <a:rPr lang="en-US" b="1" dirty="0">
                          <a:solidFill>
                            <a:schemeClr val="tx1"/>
                          </a:solidFill>
                        </a:rPr>
                        <a:t>≥3</a:t>
                      </a:r>
                      <a:endParaRPr lang="en-US" sz="1800" b="1" kern="1200" dirty="0">
                        <a:solidFill>
                          <a:schemeClr val="tx1"/>
                        </a:solidFill>
                        <a:effectLst/>
                        <a:latin typeface="+mn-lt"/>
                        <a:ea typeface="+mn-ea"/>
                        <a:cs typeface="+mn-cs"/>
                      </a:endParaRPr>
                    </a:p>
                  </a:txBody>
                  <a:tcPr>
                    <a:solidFill>
                      <a:schemeClr val="bg1"/>
                    </a:solidFill>
                  </a:tcPr>
                </a:tc>
                <a:extLst>
                  <a:ext uri="{0D108BD9-81ED-4DB2-BD59-A6C34878D82A}">
                    <a16:rowId xmlns:a16="http://schemas.microsoft.com/office/drawing/2014/main" val="1331664099"/>
                  </a:ext>
                </a:extLst>
              </a:tr>
              <a:tr h="370840">
                <a:tc>
                  <a:txBody>
                    <a:bodyPr/>
                    <a:lstStyle/>
                    <a:p>
                      <a:r>
                        <a:rPr lang="en-US" dirty="0"/>
                        <a:t>Rash</a:t>
                      </a:r>
                    </a:p>
                  </a:txBody>
                  <a:tcPr/>
                </a:tc>
                <a:tc>
                  <a:txBody>
                    <a:bodyPr/>
                    <a:lstStyle/>
                    <a:p>
                      <a:pPr algn="ctr"/>
                      <a:r>
                        <a:rPr lang="en-US" dirty="0"/>
                        <a:t>86%</a:t>
                      </a:r>
                    </a:p>
                  </a:txBody>
                  <a:tcPr/>
                </a:tc>
                <a:tc>
                  <a:txBody>
                    <a:bodyPr/>
                    <a:lstStyle/>
                    <a:p>
                      <a:pPr algn="ctr"/>
                      <a:r>
                        <a:rPr lang="en-US" dirty="0"/>
                        <a:t>4%</a:t>
                      </a:r>
                    </a:p>
                  </a:txBody>
                  <a:tcPr/>
                </a:tc>
                <a:extLst>
                  <a:ext uri="{0D108BD9-81ED-4DB2-BD59-A6C34878D82A}">
                    <a16:rowId xmlns:a16="http://schemas.microsoft.com/office/drawing/2014/main" val="2047084656"/>
                  </a:ext>
                </a:extLst>
              </a:tr>
              <a:tr h="370840">
                <a:tc>
                  <a:txBody>
                    <a:bodyPr/>
                    <a:lstStyle/>
                    <a:p>
                      <a:r>
                        <a:rPr lang="en-US" dirty="0"/>
                        <a:t>Infusion-related reactions</a:t>
                      </a:r>
                    </a:p>
                  </a:txBody>
                  <a:tcPr/>
                </a:tc>
                <a:tc>
                  <a:txBody>
                    <a:bodyPr/>
                    <a:lstStyle/>
                    <a:p>
                      <a:pPr algn="ctr"/>
                      <a:r>
                        <a:rPr lang="en-US" dirty="0"/>
                        <a:t>66%</a:t>
                      </a:r>
                    </a:p>
                  </a:txBody>
                  <a:tcPr/>
                </a:tc>
                <a:tc>
                  <a:txBody>
                    <a:bodyPr/>
                    <a:lstStyle/>
                    <a:p>
                      <a:pPr algn="ctr"/>
                      <a:r>
                        <a:rPr lang="en-US" dirty="0"/>
                        <a:t>3%</a:t>
                      </a:r>
                    </a:p>
                  </a:txBody>
                  <a:tcPr/>
                </a:tc>
                <a:extLst>
                  <a:ext uri="{0D108BD9-81ED-4DB2-BD59-A6C34878D82A}">
                    <a16:rowId xmlns:a16="http://schemas.microsoft.com/office/drawing/2014/main" val="362832895"/>
                  </a:ext>
                </a:extLst>
              </a:tr>
              <a:tr h="370840">
                <a:tc>
                  <a:txBody>
                    <a:bodyPr/>
                    <a:lstStyle/>
                    <a:p>
                      <a:r>
                        <a:rPr lang="en-US" dirty="0"/>
                        <a:t>Paronychia</a:t>
                      </a:r>
                    </a:p>
                  </a:txBody>
                  <a:tcPr/>
                </a:tc>
                <a:tc>
                  <a:txBody>
                    <a:bodyPr/>
                    <a:lstStyle/>
                    <a:p>
                      <a:pPr algn="ctr"/>
                      <a:r>
                        <a:rPr lang="en-US" dirty="0"/>
                        <a:t>45%</a:t>
                      </a:r>
                    </a:p>
                  </a:txBody>
                  <a:tcPr/>
                </a:tc>
                <a:tc>
                  <a:txBody>
                    <a:bodyPr/>
                    <a:lstStyle/>
                    <a:p>
                      <a:pPr algn="ctr"/>
                      <a:r>
                        <a:rPr lang="en-US" dirty="0"/>
                        <a:t>1%</a:t>
                      </a:r>
                    </a:p>
                  </a:txBody>
                  <a:tcPr/>
                </a:tc>
                <a:extLst>
                  <a:ext uri="{0D108BD9-81ED-4DB2-BD59-A6C34878D82A}">
                    <a16:rowId xmlns:a16="http://schemas.microsoft.com/office/drawing/2014/main" val="2206456038"/>
                  </a:ext>
                </a:extLst>
              </a:tr>
            </a:tbl>
          </a:graphicData>
        </a:graphic>
      </p:graphicFrame>
      <p:sp>
        <p:nvSpPr>
          <p:cNvPr id="6" name="TextBox 5">
            <a:extLst>
              <a:ext uri="{FF2B5EF4-FFF2-40B4-BE49-F238E27FC236}">
                <a16:creationId xmlns:a16="http://schemas.microsoft.com/office/drawing/2014/main" id="{4FBCA39B-EF93-1948-9DA1-7A321C13D167}"/>
              </a:ext>
            </a:extLst>
          </p:cNvPr>
          <p:cNvSpPr txBox="1"/>
          <p:nvPr/>
        </p:nvSpPr>
        <p:spPr>
          <a:xfrm>
            <a:off x="119336" y="6469404"/>
            <a:ext cx="365965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2021;39:3391-402.</a:t>
            </a:r>
          </a:p>
        </p:txBody>
      </p:sp>
      <p:sp>
        <p:nvSpPr>
          <p:cNvPr id="7" name="TextBox 6">
            <a:extLst>
              <a:ext uri="{FF2B5EF4-FFF2-40B4-BE49-F238E27FC236}">
                <a16:creationId xmlns:a16="http://schemas.microsoft.com/office/drawing/2014/main" id="{D76AFF49-EBD8-174D-B57A-F6B053218238}"/>
              </a:ext>
            </a:extLst>
          </p:cNvPr>
          <p:cNvSpPr txBox="1"/>
          <p:nvPr/>
        </p:nvSpPr>
        <p:spPr>
          <a:xfrm>
            <a:off x="161667" y="5987151"/>
            <a:ext cx="2995372"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RP2D = recommended Phase II dose</a:t>
            </a:r>
          </a:p>
        </p:txBody>
      </p:sp>
    </p:spTree>
    <p:extLst>
      <p:ext uri="{BB962C8B-B14F-4D97-AF65-F5344CB8AC3E}">
        <p14:creationId xmlns:p14="http://schemas.microsoft.com/office/powerpoint/2010/main" val="4003964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timeline&#10;&#10;Description automatically generated">
            <a:extLst>
              <a:ext uri="{FF2B5EF4-FFF2-40B4-BE49-F238E27FC236}">
                <a16:creationId xmlns:a16="http://schemas.microsoft.com/office/drawing/2014/main" id="{D4A39BB0-CF99-8534-AEA2-043133423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20" y="489855"/>
            <a:ext cx="10441160" cy="5878290"/>
          </a:xfrm>
          <a:prstGeom prst="rect">
            <a:avLst/>
          </a:prstGeom>
        </p:spPr>
      </p:pic>
      <p:sp>
        <p:nvSpPr>
          <p:cNvPr id="6" name="TextBox 5">
            <a:extLst>
              <a:ext uri="{FF2B5EF4-FFF2-40B4-BE49-F238E27FC236}">
                <a16:creationId xmlns:a16="http://schemas.microsoft.com/office/drawing/2014/main" id="{990DE9D4-EDE7-410E-7489-DD0D0EFB3DD8}"/>
              </a:ext>
            </a:extLst>
          </p:cNvPr>
          <p:cNvSpPr txBox="1"/>
          <p:nvPr/>
        </p:nvSpPr>
        <p:spPr>
          <a:xfrm>
            <a:off x="4007768" y="1124744"/>
            <a:ext cx="2206053" cy="461665"/>
          </a:xfrm>
          <a:prstGeom prst="rect">
            <a:avLst/>
          </a:prstGeom>
          <a:noFill/>
        </p:spPr>
        <p:txBody>
          <a:bodyPr wrap="none" rtlCol="0">
            <a:spAutoFit/>
          </a:bodyPr>
          <a:lstStyle/>
          <a:p>
            <a:r>
              <a:rPr lang="en-US" sz="2400" dirty="0">
                <a:solidFill>
                  <a:srgbClr val="0D8A66"/>
                </a:solidFill>
              </a:rPr>
              <a:t>Abstract 9006</a:t>
            </a:r>
          </a:p>
        </p:txBody>
      </p:sp>
    </p:spTree>
    <p:extLst>
      <p:ext uri="{BB962C8B-B14F-4D97-AF65-F5344CB8AC3E}">
        <p14:creationId xmlns:p14="http://schemas.microsoft.com/office/powerpoint/2010/main" val="3712277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E696ACE6-1EFD-3D18-559B-305930264034}"/>
              </a:ext>
            </a:extLst>
          </p:cNvPr>
          <p:cNvPicPr>
            <a:picLocks noChangeAspect="1"/>
          </p:cNvPicPr>
          <p:nvPr/>
        </p:nvPicPr>
        <p:blipFill>
          <a:blip r:embed="rId3"/>
          <a:stretch>
            <a:fillRect/>
          </a:stretch>
        </p:blipFill>
        <p:spPr>
          <a:xfrm>
            <a:off x="569855" y="1615253"/>
            <a:ext cx="11052290" cy="2956745"/>
          </a:xfrm>
          <a:prstGeom prst="rect">
            <a:avLst/>
          </a:prstGeom>
        </p:spPr>
      </p:pic>
      <p:sp>
        <p:nvSpPr>
          <p:cNvPr id="9" name="Rectangle 8">
            <a:extLst>
              <a:ext uri="{FF2B5EF4-FFF2-40B4-BE49-F238E27FC236}">
                <a16:creationId xmlns:a16="http://schemas.microsoft.com/office/drawing/2014/main" id="{D27F30B8-6301-17F2-AC43-AEBD30894F65}"/>
              </a:ext>
            </a:extLst>
          </p:cNvPr>
          <p:cNvSpPr/>
          <p:nvPr/>
        </p:nvSpPr>
        <p:spPr bwMode="auto">
          <a:xfrm>
            <a:off x="565079" y="1037690"/>
            <a:ext cx="11065267" cy="9452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Rectangle 9">
            <a:extLst>
              <a:ext uri="{FF2B5EF4-FFF2-40B4-BE49-F238E27FC236}">
                <a16:creationId xmlns:a16="http://schemas.microsoft.com/office/drawing/2014/main" id="{8E9BF32B-1611-78DE-916E-A2BF99B805DA}"/>
              </a:ext>
            </a:extLst>
          </p:cNvPr>
          <p:cNvSpPr/>
          <p:nvPr/>
        </p:nvSpPr>
        <p:spPr bwMode="auto">
          <a:xfrm>
            <a:off x="565079" y="4297525"/>
            <a:ext cx="11065267" cy="9452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F3CA1E3-6E5D-4BB4-F335-FD61AEDC5612}"/>
              </a:ext>
            </a:extLst>
          </p:cNvPr>
          <p:cNvSpPr txBox="1"/>
          <p:nvPr/>
        </p:nvSpPr>
        <p:spPr>
          <a:xfrm>
            <a:off x="6614686" y="4678885"/>
            <a:ext cx="4881914"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Cancer </a:t>
            </a:r>
            <a:r>
              <a:rPr kumimoji="0" lang="en-US" sz="2200" b="1" i="1" u="none" strike="noStrike" kern="1200" cap="none" spc="0" normalizeH="0" baseline="0" noProof="0" dirty="0" err="1">
                <a:ln>
                  <a:noFill/>
                </a:ln>
                <a:solidFill>
                  <a:sysClr val="windowText" lastClr="000000"/>
                </a:solidFill>
                <a:effectLst/>
                <a:uLnTx/>
                <a:uFillTx/>
                <a:latin typeface="Arial" pitchFamily="-72" charset="0"/>
                <a:ea typeface="MS PGothic" charset="0"/>
                <a:cs typeface="+mn-cs"/>
              </a:rPr>
              <a:t>Discov</a:t>
            </a:r>
            <a:r>
              <a:rPr kumimoji="0" lang="en-US" sz="2200" b="1" i="0"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 2021;11(9):2145-57.</a:t>
            </a:r>
          </a:p>
        </p:txBody>
      </p:sp>
    </p:spTree>
    <p:extLst>
      <p:ext uri="{BB962C8B-B14F-4D97-AF65-F5344CB8AC3E}">
        <p14:creationId xmlns:p14="http://schemas.microsoft.com/office/powerpoint/2010/main" val="308145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a:xfrm>
            <a:off x="912286" y="227013"/>
            <a:ext cx="10944354" cy="1143000"/>
          </a:xfrm>
        </p:spPr>
        <p:txBody>
          <a:bodyPr/>
          <a:lstStyle/>
          <a:p>
            <a:pPr algn="l"/>
            <a:r>
              <a:rPr lang="en-US" dirty="0"/>
              <a:t>CHRYSALIS-2: Rationale for Combining </a:t>
            </a:r>
            <a:r>
              <a:rPr lang="en-US" dirty="0" err="1"/>
              <a:t>Amivantamab</a:t>
            </a:r>
            <a:r>
              <a:rPr lang="en-US" dirty="0"/>
              <a:t> and Lazertinib</a:t>
            </a:r>
          </a:p>
        </p:txBody>
      </p:sp>
      <p:sp>
        <p:nvSpPr>
          <p:cNvPr id="3" name="TextBox 2">
            <a:extLst>
              <a:ext uri="{FF2B5EF4-FFF2-40B4-BE49-F238E27FC236}">
                <a16:creationId xmlns:a16="http://schemas.microsoft.com/office/drawing/2014/main" id="{C9E32070-5DCE-E076-0743-B52C07EC73A5}"/>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pic>
        <p:nvPicPr>
          <p:cNvPr id="7" name="Picture 6" descr="Graphical user interface&#10;&#10;Description automatically generated">
            <a:extLst>
              <a:ext uri="{FF2B5EF4-FFF2-40B4-BE49-F238E27FC236}">
                <a16:creationId xmlns:a16="http://schemas.microsoft.com/office/drawing/2014/main" id="{AB9AB9AC-A7F6-5F40-7959-EA30E8A7F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336" y="1343939"/>
            <a:ext cx="11292296" cy="4605341"/>
          </a:xfrm>
          <a:prstGeom prst="rect">
            <a:avLst/>
          </a:prstGeom>
        </p:spPr>
      </p:pic>
      <p:sp>
        <p:nvSpPr>
          <p:cNvPr id="8" name="Rectangle 7">
            <a:extLst>
              <a:ext uri="{FF2B5EF4-FFF2-40B4-BE49-F238E27FC236}">
                <a16:creationId xmlns:a16="http://schemas.microsoft.com/office/drawing/2014/main" id="{C29DB688-A617-8504-96AA-3C9DAAEF8DF3}"/>
              </a:ext>
            </a:extLst>
          </p:cNvPr>
          <p:cNvSpPr/>
          <p:nvPr/>
        </p:nvSpPr>
        <p:spPr bwMode="auto">
          <a:xfrm>
            <a:off x="492336" y="5013176"/>
            <a:ext cx="61797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806527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p:txBody>
          <a:bodyPr/>
          <a:lstStyle/>
          <a:p>
            <a:r>
              <a:rPr lang="en-US" dirty="0"/>
              <a:t>CHRYSALIS-2 Study Design</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B32E2837-D690-5739-987C-59FD74318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66" y="1370757"/>
            <a:ext cx="11330206" cy="4214171"/>
          </a:xfrm>
          <a:prstGeom prst="rect">
            <a:avLst/>
          </a:prstGeom>
        </p:spPr>
      </p:pic>
      <p:sp>
        <p:nvSpPr>
          <p:cNvPr id="6" name="TextBox 5">
            <a:extLst>
              <a:ext uri="{FF2B5EF4-FFF2-40B4-BE49-F238E27FC236}">
                <a16:creationId xmlns:a16="http://schemas.microsoft.com/office/drawing/2014/main" id="{20C69483-E61F-EA63-4D82-E59C20BC2F1F}"/>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Tree>
    <p:extLst>
      <p:ext uri="{BB962C8B-B14F-4D97-AF65-F5344CB8AC3E}">
        <p14:creationId xmlns:p14="http://schemas.microsoft.com/office/powerpoint/2010/main" val="3526201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p:txBody>
          <a:bodyPr/>
          <a:lstStyle/>
          <a:p>
            <a:pPr algn="l"/>
            <a:r>
              <a:rPr lang="en-US" dirty="0"/>
              <a:t>CHRYSALIS-2: Best Antitumor Response and ORR by Prior Therapy Group</a:t>
            </a:r>
          </a:p>
        </p:txBody>
      </p:sp>
      <p:pic>
        <p:nvPicPr>
          <p:cNvPr id="6" name="Picture 5" descr="Chart&#10;&#10;Description automatically generated">
            <a:extLst>
              <a:ext uri="{FF2B5EF4-FFF2-40B4-BE49-F238E27FC236}">
                <a16:creationId xmlns:a16="http://schemas.microsoft.com/office/drawing/2014/main" id="{A37343BF-497D-90A3-E059-FEDBF8F01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92816"/>
            <a:ext cx="10954683" cy="4544836"/>
          </a:xfrm>
          <a:prstGeom prst="rect">
            <a:avLst/>
          </a:prstGeom>
        </p:spPr>
      </p:pic>
      <p:sp>
        <p:nvSpPr>
          <p:cNvPr id="5" name="TextBox 4">
            <a:extLst>
              <a:ext uri="{FF2B5EF4-FFF2-40B4-BE49-F238E27FC236}">
                <a16:creationId xmlns:a16="http://schemas.microsoft.com/office/drawing/2014/main" id="{489BB1AA-1294-2A1F-742E-6A01C7980FCB}"/>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
        <p:nvSpPr>
          <p:cNvPr id="7" name="TextBox 6">
            <a:extLst>
              <a:ext uri="{FF2B5EF4-FFF2-40B4-BE49-F238E27FC236}">
                <a16:creationId xmlns:a16="http://schemas.microsoft.com/office/drawing/2014/main" id="{7107B414-FEE3-F442-96DA-DD982E886E09}"/>
              </a:ext>
            </a:extLst>
          </p:cNvPr>
          <p:cNvSpPr txBox="1"/>
          <p:nvPr/>
        </p:nvSpPr>
        <p:spPr>
          <a:xfrm>
            <a:off x="720222" y="6032598"/>
            <a:ext cx="722954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BICR = blinded independent central review; ORR = overall response rate; INV = investigator</a:t>
            </a:r>
          </a:p>
        </p:txBody>
      </p:sp>
    </p:spTree>
    <p:extLst>
      <p:ext uri="{BB962C8B-B14F-4D97-AF65-F5344CB8AC3E}">
        <p14:creationId xmlns:p14="http://schemas.microsoft.com/office/powerpoint/2010/main" val="3688507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1D3C-19D6-CC80-CF01-70F9FB143568}"/>
              </a:ext>
            </a:extLst>
          </p:cNvPr>
          <p:cNvSpPr>
            <a:spLocks noGrp="1"/>
          </p:cNvSpPr>
          <p:nvPr>
            <p:ph type="title"/>
          </p:nvPr>
        </p:nvSpPr>
        <p:spPr>
          <a:xfrm>
            <a:off x="916515" y="-35768"/>
            <a:ext cx="10358967" cy="1143000"/>
          </a:xfrm>
        </p:spPr>
        <p:txBody>
          <a:bodyPr/>
          <a:lstStyle/>
          <a:p>
            <a:r>
              <a:rPr lang="en-US" dirty="0"/>
              <a:t>CHRYSALIS-2: Safety Profile</a:t>
            </a:r>
          </a:p>
        </p:txBody>
      </p:sp>
      <p:pic>
        <p:nvPicPr>
          <p:cNvPr id="5" name="Picture 4" descr="Table&#10;&#10;Description automatically generated">
            <a:extLst>
              <a:ext uri="{FF2B5EF4-FFF2-40B4-BE49-F238E27FC236}">
                <a16:creationId xmlns:a16="http://schemas.microsoft.com/office/drawing/2014/main" id="{430A56A5-D1D6-80B5-C639-89814E677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01" y="908720"/>
            <a:ext cx="11647797" cy="5170576"/>
          </a:xfrm>
          <a:prstGeom prst="rect">
            <a:avLst/>
          </a:prstGeom>
        </p:spPr>
      </p:pic>
      <p:sp>
        <p:nvSpPr>
          <p:cNvPr id="6" name="TextBox 5">
            <a:extLst>
              <a:ext uri="{FF2B5EF4-FFF2-40B4-BE49-F238E27FC236}">
                <a16:creationId xmlns:a16="http://schemas.microsoft.com/office/drawing/2014/main" id="{1AFB07FB-0D92-8F6A-2FBC-911D57E74651}"/>
              </a:ext>
            </a:extLst>
          </p:cNvPr>
          <p:cNvSpPr txBox="1"/>
          <p:nvPr/>
        </p:nvSpPr>
        <p:spPr>
          <a:xfrm>
            <a:off x="123322" y="6477098"/>
            <a:ext cx="329109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Shu CA et al. ASCO 2022;Abstract 9006.</a:t>
            </a:r>
          </a:p>
        </p:txBody>
      </p:sp>
    </p:spTree>
    <p:extLst>
      <p:ext uri="{BB962C8B-B14F-4D97-AF65-F5344CB8AC3E}">
        <p14:creationId xmlns:p14="http://schemas.microsoft.com/office/powerpoint/2010/main" val="170996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3828F160-4CA4-551A-2C66-947EEB66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332656"/>
            <a:ext cx="10153128" cy="5775632"/>
          </a:xfrm>
          <a:prstGeom prst="rect">
            <a:avLst/>
          </a:prstGeom>
        </p:spPr>
      </p:pic>
      <p:sp>
        <p:nvSpPr>
          <p:cNvPr id="6" name="TextBox 5">
            <a:extLst>
              <a:ext uri="{FF2B5EF4-FFF2-40B4-BE49-F238E27FC236}">
                <a16:creationId xmlns:a16="http://schemas.microsoft.com/office/drawing/2014/main" id="{3DCD16B6-242F-F929-6987-4099B39D8D0D}"/>
              </a:ext>
            </a:extLst>
          </p:cNvPr>
          <p:cNvSpPr txBox="1"/>
          <p:nvPr/>
        </p:nvSpPr>
        <p:spPr>
          <a:xfrm>
            <a:off x="4367808" y="980728"/>
            <a:ext cx="2206053" cy="461665"/>
          </a:xfrm>
          <a:prstGeom prst="rect">
            <a:avLst/>
          </a:prstGeom>
          <a:noFill/>
        </p:spPr>
        <p:txBody>
          <a:bodyPr wrap="none" rtlCol="0">
            <a:spAutoFit/>
          </a:bodyPr>
          <a:lstStyle/>
          <a:p>
            <a:r>
              <a:rPr lang="en-US" sz="2400" dirty="0">
                <a:solidFill>
                  <a:srgbClr val="0D8A66"/>
                </a:solidFill>
              </a:rPr>
              <a:t>Abstract 9007</a:t>
            </a:r>
          </a:p>
        </p:txBody>
      </p:sp>
    </p:spTree>
    <p:extLst>
      <p:ext uri="{BB962C8B-B14F-4D97-AF65-F5344CB8AC3E}">
        <p14:creationId xmlns:p14="http://schemas.microsoft.com/office/powerpoint/2010/main" val="125806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p:txBody>
          <a:bodyPr/>
          <a:lstStyle/>
          <a:p>
            <a:r>
              <a:rPr lang="en-US" dirty="0"/>
              <a:t>EGFR Exon 20 Insertion Mutations in NSCLC</a:t>
            </a:r>
          </a:p>
        </p:txBody>
      </p:sp>
      <p:sp>
        <p:nvSpPr>
          <p:cNvPr id="3" name="TextBox 2">
            <a:extLst>
              <a:ext uri="{FF2B5EF4-FFF2-40B4-BE49-F238E27FC236}">
                <a16:creationId xmlns:a16="http://schemas.microsoft.com/office/drawing/2014/main" id="{338759D0-C925-F49D-CCF5-7804741A4DA9}"/>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pic>
        <p:nvPicPr>
          <p:cNvPr id="5" name="Picture 4" descr="Timeline&#10;&#10;Description automatically generated">
            <a:extLst>
              <a:ext uri="{FF2B5EF4-FFF2-40B4-BE49-F238E27FC236}">
                <a16:creationId xmlns:a16="http://schemas.microsoft.com/office/drawing/2014/main" id="{DD63C8E5-AFAB-47C0-7FDF-8A51452AE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96" y="1370013"/>
            <a:ext cx="11076345" cy="4350774"/>
          </a:xfrm>
          <a:prstGeom prst="rect">
            <a:avLst/>
          </a:prstGeom>
        </p:spPr>
      </p:pic>
    </p:spTree>
    <p:extLst>
      <p:ext uri="{BB962C8B-B14F-4D97-AF65-F5344CB8AC3E}">
        <p14:creationId xmlns:p14="http://schemas.microsoft.com/office/powerpoint/2010/main" val="1338413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65430"/>
            <a:ext cx="10358967" cy="1098731"/>
          </a:xfrm>
        </p:spPr>
        <p:txBody>
          <a:bodyPr/>
          <a:lstStyle/>
          <a:p>
            <a:r>
              <a:rPr lang="en-US" dirty="0"/>
              <a:t>CLN-081-001 Study Schema</a:t>
            </a:r>
          </a:p>
        </p:txBody>
      </p:sp>
      <p:pic>
        <p:nvPicPr>
          <p:cNvPr id="5" name="Picture 4" descr="Graphical user interface, application, Word&#10;&#10;Description automatically generated">
            <a:extLst>
              <a:ext uri="{FF2B5EF4-FFF2-40B4-BE49-F238E27FC236}">
                <a16:creationId xmlns:a16="http://schemas.microsoft.com/office/drawing/2014/main" id="{501DDEB5-612F-1865-801F-F29223A61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60" y="1196752"/>
            <a:ext cx="11585479" cy="4752528"/>
          </a:xfrm>
          <a:prstGeom prst="rect">
            <a:avLst/>
          </a:prstGeom>
        </p:spPr>
      </p:pic>
      <p:sp>
        <p:nvSpPr>
          <p:cNvPr id="6" name="TextBox 5">
            <a:extLst>
              <a:ext uri="{FF2B5EF4-FFF2-40B4-BE49-F238E27FC236}">
                <a16:creationId xmlns:a16="http://schemas.microsoft.com/office/drawing/2014/main" id="{F7796BBF-D01D-A2D8-D7D1-9F607F7D615C}"/>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4051791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65431"/>
            <a:ext cx="10358967" cy="1143000"/>
          </a:xfrm>
        </p:spPr>
        <p:txBody>
          <a:bodyPr/>
          <a:lstStyle/>
          <a:p>
            <a:r>
              <a:rPr lang="en-US" dirty="0"/>
              <a:t>CLN-081-001: Baseline Characteristics</a:t>
            </a:r>
          </a:p>
        </p:txBody>
      </p:sp>
      <p:pic>
        <p:nvPicPr>
          <p:cNvPr id="5" name="Picture 4" descr="Graphical user interface, table&#10;&#10;Description automatically generated with medium confidence">
            <a:extLst>
              <a:ext uri="{FF2B5EF4-FFF2-40B4-BE49-F238E27FC236}">
                <a16:creationId xmlns:a16="http://schemas.microsoft.com/office/drawing/2014/main" id="{1F629059-35A1-F222-079F-FF6B2C9E8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71" y="1016732"/>
            <a:ext cx="10877795" cy="4824536"/>
          </a:xfrm>
          <a:prstGeom prst="rect">
            <a:avLst/>
          </a:prstGeom>
        </p:spPr>
      </p:pic>
      <p:sp>
        <p:nvSpPr>
          <p:cNvPr id="6" name="TextBox 5">
            <a:extLst>
              <a:ext uri="{FF2B5EF4-FFF2-40B4-BE49-F238E27FC236}">
                <a16:creationId xmlns:a16="http://schemas.microsoft.com/office/drawing/2014/main" id="{13E60087-4104-B842-3926-A54D3867B6C0}"/>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374444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53514"/>
            <a:ext cx="10358967" cy="1143000"/>
          </a:xfrm>
        </p:spPr>
        <p:txBody>
          <a:bodyPr/>
          <a:lstStyle/>
          <a:p>
            <a:r>
              <a:rPr lang="en-US" dirty="0"/>
              <a:t>CLN-081-001: Safety Profile</a:t>
            </a:r>
          </a:p>
        </p:txBody>
      </p:sp>
      <p:pic>
        <p:nvPicPr>
          <p:cNvPr id="5" name="Picture 4" descr="Table&#10;&#10;Description automatically generated">
            <a:extLst>
              <a:ext uri="{FF2B5EF4-FFF2-40B4-BE49-F238E27FC236}">
                <a16:creationId xmlns:a16="http://schemas.microsoft.com/office/drawing/2014/main" id="{759D5AE3-7C59-4475-5701-CD94FEAB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43" y="1196514"/>
            <a:ext cx="11446321" cy="4608750"/>
          </a:xfrm>
          <a:prstGeom prst="rect">
            <a:avLst/>
          </a:prstGeom>
        </p:spPr>
      </p:pic>
      <p:sp>
        <p:nvSpPr>
          <p:cNvPr id="6" name="TextBox 5">
            <a:extLst>
              <a:ext uri="{FF2B5EF4-FFF2-40B4-BE49-F238E27FC236}">
                <a16:creationId xmlns:a16="http://schemas.microsoft.com/office/drawing/2014/main" id="{628F16CF-6175-A97A-764E-08F7493FBF73}"/>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302036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a:xfrm>
            <a:off x="912286" y="113991"/>
            <a:ext cx="10358967" cy="1143000"/>
          </a:xfrm>
        </p:spPr>
        <p:txBody>
          <a:bodyPr/>
          <a:lstStyle/>
          <a:p>
            <a:pPr algn="l"/>
            <a:r>
              <a:rPr lang="en-US" dirty="0"/>
              <a:t>CLN-081-001: Best Percent Change from Baseline and Confirmed Response by Dose Level</a:t>
            </a:r>
          </a:p>
        </p:txBody>
      </p:sp>
      <p:pic>
        <p:nvPicPr>
          <p:cNvPr id="5" name="Picture 4" descr="Timeline&#10;&#10;Description automatically generated">
            <a:extLst>
              <a:ext uri="{FF2B5EF4-FFF2-40B4-BE49-F238E27FC236}">
                <a16:creationId xmlns:a16="http://schemas.microsoft.com/office/drawing/2014/main" id="{F76D8282-D1F3-0FFB-39D4-738415E69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6" y="1277140"/>
            <a:ext cx="11065605" cy="4616775"/>
          </a:xfrm>
          <a:prstGeom prst="rect">
            <a:avLst/>
          </a:prstGeom>
        </p:spPr>
      </p:pic>
      <p:sp>
        <p:nvSpPr>
          <p:cNvPr id="6" name="TextBox 5">
            <a:extLst>
              <a:ext uri="{FF2B5EF4-FFF2-40B4-BE49-F238E27FC236}">
                <a16:creationId xmlns:a16="http://schemas.microsoft.com/office/drawing/2014/main" id="{6E88FBA5-80A9-CD69-FF38-5DE120C5FD61}"/>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2049566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30252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Meador CB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2021;11(9):2145-57.</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Frequency of EGFR Exon 20 Insertion Mutations</a:t>
            </a:r>
          </a:p>
        </p:txBody>
      </p:sp>
      <p:pic>
        <p:nvPicPr>
          <p:cNvPr id="7" name="Picture 6" descr="Chart, pie chart&#10;&#10;Description automatically generated">
            <a:extLst>
              <a:ext uri="{FF2B5EF4-FFF2-40B4-BE49-F238E27FC236}">
                <a16:creationId xmlns:a16="http://schemas.microsoft.com/office/drawing/2014/main" id="{07A2E8C9-C2E4-C0D3-9EDA-84378B3E461E}"/>
              </a:ext>
            </a:extLst>
          </p:cNvPr>
          <p:cNvPicPr>
            <a:picLocks noChangeAspect="1"/>
          </p:cNvPicPr>
          <p:nvPr/>
        </p:nvPicPr>
        <p:blipFill>
          <a:blip r:embed="rId3"/>
          <a:stretch>
            <a:fillRect/>
          </a:stretch>
        </p:blipFill>
        <p:spPr>
          <a:xfrm>
            <a:off x="1694477" y="1036734"/>
            <a:ext cx="8803045" cy="5117178"/>
          </a:xfrm>
          <a:prstGeom prst="rect">
            <a:avLst/>
          </a:prstGeom>
        </p:spPr>
      </p:pic>
    </p:spTree>
    <p:extLst>
      <p:ext uri="{BB962C8B-B14F-4D97-AF65-F5344CB8AC3E}">
        <p14:creationId xmlns:p14="http://schemas.microsoft.com/office/powerpoint/2010/main" val="930234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24E5-ACCB-0C38-B6A9-E1A46315E566}"/>
              </a:ext>
            </a:extLst>
          </p:cNvPr>
          <p:cNvSpPr>
            <a:spLocks noGrp="1"/>
          </p:cNvSpPr>
          <p:nvPr>
            <p:ph type="title"/>
          </p:nvPr>
        </p:nvSpPr>
        <p:spPr/>
        <p:txBody>
          <a:bodyPr/>
          <a:lstStyle/>
          <a:p>
            <a:r>
              <a:rPr lang="en-US" dirty="0"/>
              <a:t>CLN-081-001: Conclusions</a:t>
            </a:r>
          </a:p>
        </p:txBody>
      </p:sp>
      <p:pic>
        <p:nvPicPr>
          <p:cNvPr id="5" name="Picture 4" descr="Graphical user interface&#10;&#10;Description automatically generated with medium confidence">
            <a:extLst>
              <a:ext uri="{FF2B5EF4-FFF2-40B4-BE49-F238E27FC236}">
                <a16:creationId xmlns:a16="http://schemas.microsoft.com/office/drawing/2014/main" id="{70753CA6-B2BC-51F4-7F69-4C355C79E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04" y="1387958"/>
            <a:ext cx="11581632" cy="4129274"/>
          </a:xfrm>
          <a:prstGeom prst="rect">
            <a:avLst/>
          </a:prstGeom>
        </p:spPr>
      </p:pic>
      <p:sp>
        <p:nvSpPr>
          <p:cNvPr id="6" name="TextBox 5">
            <a:extLst>
              <a:ext uri="{FF2B5EF4-FFF2-40B4-BE49-F238E27FC236}">
                <a16:creationId xmlns:a16="http://schemas.microsoft.com/office/drawing/2014/main" id="{28FC7174-64E6-6D74-556C-248C05A66E62}"/>
              </a:ext>
            </a:extLst>
          </p:cNvPr>
          <p:cNvSpPr txBox="1"/>
          <p:nvPr/>
        </p:nvSpPr>
        <p:spPr>
          <a:xfrm>
            <a:off x="119336" y="6469404"/>
            <a:ext cx="309309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H et al. ASCO 2022;Abstract 9007.</a:t>
            </a:r>
          </a:p>
        </p:txBody>
      </p:sp>
    </p:spTree>
    <p:extLst>
      <p:ext uri="{BB962C8B-B14F-4D97-AF65-F5344CB8AC3E}">
        <p14:creationId xmlns:p14="http://schemas.microsoft.com/office/powerpoint/2010/main" val="1528380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6B5F-F1C4-47C2-AF8F-2C8C40DBF4F2}"/>
              </a:ext>
            </a:extLst>
          </p:cNvPr>
          <p:cNvSpPr>
            <a:spLocks noGrp="1"/>
          </p:cNvSpPr>
          <p:nvPr>
            <p:ph type="title"/>
          </p:nvPr>
        </p:nvSpPr>
        <p:spPr/>
        <p:txBody>
          <a:bodyPr/>
          <a:lstStyle/>
          <a:p>
            <a:pPr algn="l"/>
            <a:r>
              <a:rPr lang="en-US" dirty="0"/>
              <a:t>FDA Grants Accelerated Approval to </a:t>
            </a:r>
            <a:r>
              <a:rPr lang="en-US" dirty="0" err="1"/>
              <a:t>Mobocertinib</a:t>
            </a:r>
            <a:r>
              <a:rPr lang="en-US" dirty="0"/>
              <a:t> for Metastatic NSCLC with EGFR Exon 20 Insertion Mutations</a:t>
            </a:r>
            <a:br>
              <a:rPr lang="en-US" dirty="0"/>
            </a:br>
            <a:r>
              <a:rPr lang="en-US" sz="2400" dirty="0"/>
              <a:t>Press Release: September 15, 2021</a:t>
            </a:r>
          </a:p>
        </p:txBody>
      </p:sp>
      <p:sp>
        <p:nvSpPr>
          <p:cNvPr id="3" name="Content Placeholder 2">
            <a:extLst>
              <a:ext uri="{FF2B5EF4-FFF2-40B4-BE49-F238E27FC236}">
                <a16:creationId xmlns:a16="http://schemas.microsoft.com/office/drawing/2014/main" id="{C52D7198-472A-5519-0DC3-93C446000A25}"/>
              </a:ext>
            </a:extLst>
          </p:cNvPr>
          <p:cNvSpPr>
            <a:spLocks noGrp="1"/>
          </p:cNvSpPr>
          <p:nvPr>
            <p:ph idx="1"/>
          </p:nvPr>
        </p:nvSpPr>
        <p:spPr>
          <a:xfrm>
            <a:off x="912286" y="1700808"/>
            <a:ext cx="10358967" cy="4514258"/>
          </a:xfrm>
        </p:spPr>
        <p:txBody>
          <a:bodyPr/>
          <a:lstStyle/>
          <a:p>
            <a:pPr marL="98425" indent="0">
              <a:buNone/>
            </a:pPr>
            <a:r>
              <a:rPr lang="en-US" sz="2000" b="0" dirty="0"/>
              <a:t>“The Food and Drug Administration granted accelerated approval to </a:t>
            </a:r>
            <a:r>
              <a:rPr lang="en-US" sz="2000" b="0" dirty="0" err="1"/>
              <a:t>mobocertinib</a:t>
            </a:r>
            <a:r>
              <a:rPr lang="en-US" sz="2000" b="0" dirty="0"/>
              <a:t> for adult patients with locally advanced or metastatic non-small cell lung cancer (NSCLC) with epidermal growth factor receptor (EGFR) exon 20 insertion mutations, as detected by an FDA-approved test, whose disease has progressed on or after platinum-based chemotherapy.</a:t>
            </a:r>
          </a:p>
          <a:p>
            <a:pPr marL="98425" indent="0">
              <a:buNone/>
            </a:pPr>
            <a:r>
              <a:rPr lang="en-US" sz="2000" b="0" dirty="0"/>
              <a:t>Today, the FDA also approved the </a:t>
            </a:r>
            <a:r>
              <a:rPr lang="en-US" sz="2000" b="0" dirty="0" err="1"/>
              <a:t>Oncomine</a:t>
            </a:r>
            <a:r>
              <a:rPr lang="en-US" sz="2000" b="0" dirty="0"/>
              <a:t> Dx Target Test as a companion diagnostic device to select patients with the above mutations for </a:t>
            </a:r>
            <a:r>
              <a:rPr lang="en-US" sz="2000" b="0" dirty="0" err="1"/>
              <a:t>mobocertinib</a:t>
            </a:r>
            <a:r>
              <a:rPr lang="en-US" sz="2000" b="0" dirty="0"/>
              <a:t> treatment.</a:t>
            </a:r>
          </a:p>
          <a:p>
            <a:pPr marL="98425" indent="0">
              <a:buNone/>
            </a:pPr>
            <a:r>
              <a:rPr lang="en-US" sz="2000" b="0" dirty="0"/>
              <a:t>Approval was based on Study 101, an international, non-randomized, open-label, multicohort clinical trial (NCT02716116) which included patients with locally advanced or metastatic NSCLC with EGFR exon 20 insertion mutations. Efficacy was evaluated in 114 patients whose disease had progressed on or after platinum-based chemotherapy. Patients received </a:t>
            </a:r>
            <a:r>
              <a:rPr lang="en-US" sz="2000" b="0" dirty="0" err="1"/>
              <a:t>mobocertinib</a:t>
            </a:r>
            <a:r>
              <a:rPr lang="en-US" sz="2000" b="0" dirty="0"/>
              <a:t> 160 mg orally daily until disease progression or intolerable toxicity.”</a:t>
            </a:r>
          </a:p>
        </p:txBody>
      </p:sp>
      <p:sp>
        <p:nvSpPr>
          <p:cNvPr id="4" name="TextBox 3">
            <a:extLst>
              <a:ext uri="{FF2B5EF4-FFF2-40B4-BE49-F238E27FC236}">
                <a16:creationId xmlns:a16="http://schemas.microsoft.com/office/drawing/2014/main" id="{544E0F01-5388-3B5A-3C3D-ED56B64885FE}"/>
              </a:ext>
            </a:extLst>
          </p:cNvPr>
          <p:cNvSpPr txBox="1"/>
          <p:nvPr/>
        </p:nvSpPr>
        <p:spPr>
          <a:xfrm>
            <a:off x="191344" y="6261106"/>
            <a:ext cx="10335082"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/drugs/resources-information-approved-drugs/fda-grants-accelerated-approval-mobocertinib-metastatic-non-small-cell-lung-cancer-egfr-exon-20</a:t>
            </a:r>
          </a:p>
        </p:txBody>
      </p:sp>
    </p:spTree>
    <p:extLst>
      <p:ext uri="{BB962C8B-B14F-4D97-AF65-F5344CB8AC3E}">
        <p14:creationId xmlns:p14="http://schemas.microsoft.com/office/powerpoint/2010/main" val="279509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DF17CA58-1DF0-D740-8B11-90C668BD5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26" y="980728"/>
            <a:ext cx="11251098" cy="4888788"/>
          </a:xfrm>
          <a:prstGeom prst="rect">
            <a:avLst/>
          </a:prstGeom>
        </p:spPr>
      </p:pic>
      <p:sp>
        <p:nvSpPr>
          <p:cNvPr id="6" name="TextBox 5">
            <a:extLst>
              <a:ext uri="{FF2B5EF4-FFF2-40B4-BE49-F238E27FC236}">
                <a16:creationId xmlns:a16="http://schemas.microsoft.com/office/drawing/2014/main" id="{CAFD854D-D04C-0C4F-8060-E11A055474B6}"/>
              </a:ext>
            </a:extLst>
          </p:cNvPr>
          <p:cNvSpPr txBox="1"/>
          <p:nvPr/>
        </p:nvSpPr>
        <p:spPr>
          <a:xfrm>
            <a:off x="7032104" y="1700808"/>
            <a:ext cx="4588885"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56B38"/>
                </a:solidFill>
                <a:effectLst/>
                <a:uLnTx/>
                <a:uFillTx/>
                <a:latin typeface="Arial" pitchFamily="-72" charset="0"/>
                <a:ea typeface="MS PGothic" charset="0"/>
              </a:rPr>
              <a:t>JAMA Oncol </a:t>
            </a:r>
            <a:r>
              <a:rPr kumimoji="0" lang="en-US" sz="2200" b="1" i="0" u="none" strike="noStrike" kern="1200" cap="none" spc="0" normalizeH="0" baseline="0" noProof="0" dirty="0">
                <a:ln>
                  <a:noFill/>
                </a:ln>
                <a:solidFill>
                  <a:srgbClr val="056B38"/>
                </a:solidFill>
                <a:effectLst/>
                <a:uLnTx/>
                <a:uFillTx/>
                <a:latin typeface="Arial" pitchFamily="-72" charset="0"/>
                <a:ea typeface="MS PGothic" charset="0"/>
              </a:rPr>
              <a:t>2021;7(12):e214761</a:t>
            </a:r>
          </a:p>
        </p:txBody>
      </p:sp>
    </p:spTree>
    <p:extLst>
      <p:ext uri="{BB962C8B-B14F-4D97-AF65-F5344CB8AC3E}">
        <p14:creationId xmlns:p14="http://schemas.microsoft.com/office/powerpoint/2010/main" val="328673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6C04-FDCE-5147-887D-6A46F313623E}"/>
              </a:ext>
            </a:extLst>
          </p:cNvPr>
          <p:cNvSpPr/>
          <p:nvPr/>
        </p:nvSpPr>
        <p:spPr bwMode="auto">
          <a:xfrm>
            <a:off x="191344" y="1159809"/>
            <a:ext cx="11737304" cy="48873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A985E20-6CE8-DD41-9F14-0CF021339A3C}"/>
              </a:ext>
            </a:extLst>
          </p:cNvPr>
          <p:cNvSpPr>
            <a:spLocks noGrp="1"/>
          </p:cNvSpPr>
          <p:nvPr>
            <p:ph type="title"/>
          </p:nvPr>
        </p:nvSpPr>
        <p:spPr>
          <a:xfrm>
            <a:off x="912286" y="16808"/>
            <a:ext cx="10358967" cy="1143000"/>
          </a:xfrm>
        </p:spPr>
        <p:txBody>
          <a:bodyPr/>
          <a:lstStyle/>
          <a:p>
            <a:pPr algn="l"/>
            <a:r>
              <a:rPr lang="en-US" dirty="0" err="1"/>
              <a:t>Mobocertinib</a:t>
            </a:r>
            <a:r>
              <a:rPr lang="en-US" dirty="0"/>
              <a:t> Activity in Patients with Platinum-Pretreated</a:t>
            </a:r>
            <a:br>
              <a:rPr lang="en-US" dirty="0"/>
            </a:br>
            <a:r>
              <a:rPr lang="en-US" dirty="0"/>
              <a:t>Metastatic NSCLC with EGFRex20ins Mutation (PPP Cohort)</a:t>
            </a:r>
          </a:p>
        </p:txBody>
      </p:sp>
      <p:sp>
        <p:nvSpPr>
          <p:cNvPr id="3" name="TextBox 2">
            <a:extLst>
              <a:ext uri="{FF2B5EF4-FFF2-40B4-BE49-F238E27FC236}">
                <a16:creationId xmlns:a16="http://schemas.microsoft.com/office/drawing/2014/main" id="{A615390D-7170-5946-8EED-EC3522225BC9}"/>
              </a:ext>
            </a:extLst>
          </p:cNvPr>
          <p:cNvSpPr txBox="1"/>
          <p:nvPr/>
        </p:nvSpPr>
        <p:spPr>
          <a:xfrm>
            <a:off x="19480" y="6477098"/>
            <a:ext cx="38527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Zhou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JAMA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2021;7(12):e214761.</a:t>
            </a:r>
          </a:p>
        </p:txBody>
      </p:sp>
      <p:pic>
        <p:nvPicPr>
          <p:cNvPr id="5" name="Picture 4" descr="Table&#10;&#10;Description automatically generated with medium confidence">
            <a:extLst>
              <a:ext uri="{FF2B5EF4-FFF2-40B4-BE49-F238E27FC236}">
                <a16:creationId xmlns:a16="http://schemas.microsoft.com/office/drawing/2014/main" id="{F592F63E-11D9-894C-B9E7-200BB4F1B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33" y="1628800"/>
            <a:ext cx="11355533" cy="4418386"/>
          </a:xfrm>
          <a:prstGeom prst="rect">
            <a:avLst/>
          </a:prstGeom>
        </p:spPr>
      </p:pic>
      <p:graphicFrame>
        <p:nvGraphicFramePr>
          <p:cNvPr id="6" name="Table 6">
            <a:extLst>
              <a:ext uri="{FF2B5EF4-FFF2-40B4-BE49-F238E27FC236}">
                <a16:creationId xmlns:a16="http://schemas.microsoft.com/office/drawing/2014/main" id="{1274C72C-33B4-A94C-AA4B-844E113A0BBF}"/>
              </a:ext>
            </a:extLst>
          </p:cNvPr>
          <p:cNvGraphicFramePr>
            <a:graphicFrameLocks/>
          </p:cNvGraphicFramePr>
          <p:nvPr/>
        </p:nvGraphicFramePr>
        <p:xfrm>
          <a:off x="1910832" y="1392117"/>
          <a:ext cx="5831259" cy="1524000"/>
        </p:xfrm>
        <a:graphic>
          <a:graphicData uri="http://schemas.openxmlformats.org/drawingml/2006/table">
            <a:tbl>
              <a:tblPr firstRow="1" bandRow="1">
                <a:tableStyleId>{21E4AEA4-8DFA-4A89-87EB-49C32662AFE0}</a:tableStyleId>
              </a:tblPr>
              <a:tblGrid>
                <a:gridCol w="1870819">
                  <a:extLst>
                    <a:ext uri="{9D8B030D-6E8A-4147-A177-3AD203B41FA5}">
                      <a16:colId xmlns:a16="http://schemas.microsoft.com/office/drawing/2014/main" val="2834565657"/>
                    </a:ext>
                  </a:extLst>
                </a:gridCol>
                <a:gridCol w="1944216">
                  <a:extLst>
                    <a:ext uri="{9D8B030D-6E8A-4147-A177-3AD203B41FA5}">
                      <a16:colId xmlns:a16="http://schemas.microsoft.com/office/drawing/2014/main" val="1375436828"/>
                    </a:ext>
                  </a:extLst>
                </a:gridCol>
                <a:gridCol w="2016224">
                  <a:extLst>
                    <a:ext uri="{9D8B030D-6E8A-4147-A177-3AD203B41FA5}">
                      <a16:colId xmlns:a16="http://schemas.microsoft.com/office/drawing/2014/main" val="155718785"/>
                    </a:ext>
                  </a:extLst>
                </a:gridCol>
              </a:tblGrid>
              <a:tr h="264542">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t>PPP cohort (n = 114)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400" dirty="0"/>
                        <a:t>EXCLAIM cohort (n = 96)</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37495536"/>
                  </a:ext>
                </a:extLst>
              </a:tr>
              <a:tr h="264542">
                <a:tc>
                  <a:txBody>
                    <a:bodyPr/>
                    <a:lstStyle/>
                    <a:p>
                      <a:r>
                        <a:rPr lang="en-US" sz="1400" dirty="0"/>
                        <a: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578857095"/>
                  </a:ext>
                </a:extLst>
              </a:tr>
              <a:tr h="264542">
                <a:tc>
                  <a:txBody>
                    <a:bodyPr/>
                    <a:lstStyle/>
                    <a:p>
                      <a:r>
                        <a:rPr lang="en-US" sz="1400" dirty="0"/>
                        <a:t>Duration of response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17.5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Not reached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9299428"/>
                  </a:ext>
                </a:extLst>
              </a:tr>
              <a:tr h="264542">
                <a:tc>
                  <a:txBody>
                    <a:bodyPr/>
                    <a:lstStyle/>
                    <a:p>
                      <a:r>
                        <a:rPr lang="en-US" sz="1400"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7.3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1400" dirty="0"/>
                        <a:t>7.3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2952706285"/>
                  </a:ext>
                </a:extLst>
              </a:tr>
              <a:tr h="264542">
                <a:tc>
                  <a:txBody>
                    <a:bodyPr/>
                    <a:lstStyle/>
                    <a:p>
                      <a:r>
                        <a:rPr lang="en-US" sz="1400" dirty="0"/>
                        <a:t>Median 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24 </a:t>
                      </a:r>
                      <a:r>
                        <a:rPr lang="en-US" sz="1400" dirty="0" err="1"/>
                        <a:t>mo</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Not reached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548072"/>
                  </a:ext>
                </a:extLst>
              </a:tr>
            </a:tbl>
          </a:graphicData>
        </a:graphic>
      </p:graphicFrame>
      <p:sp>
        <p:nvSpPr>
          <p:cNvPr id="7" name="TextBox 6">
            <a:extLst>
              <a:ext uri="{FF2B5EF4-FFF2-40B4-BE49-F238E27FC236}">
                <a16:creationId xmlns:a16="http://schemas.microsoft.com/office/drawing/2014/main" id="{DD0EECDB-90E3-6D45-834B-B05AF0F4EE99}"/>
              </a:ext>
            </a:extLst>
          </p:cNvPr>
          <p:cNvSpPr txBox="1"/>
          <p:nvPr/>
        </p:nvSpPr>
        <p:spPr>
          <a:xfrm>
            <a:off x="273480" y="6083398"/>
            <a:ext cx="5358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PPP = platinum pretreated patients; ORR = objective response rate</a:t>
            </a:r>
          </a:p>
        </p:txBody>
      </p:sp>
    </p:spTree>
    <p:extLst>
      <p:ext uri="{BB962C8B-B14F-4D97-AF65-F5344CB8AC3E}">
        <p14:creationId xmlns:p14="http://schemas.microsoft.com/office/powerpoint/2010/main" val="73072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5E20-6CE8-DD41-9F14-0CF021339A3C}"/>
              </a:ext>
            </a:extLst>
          </p:cNvPr>
          <p:cNvSpPr>
            <a:spLocks noGrp="1"/>
          </p:cNvSpPr>
          <p:nvPr>
            <p:ph type="title"/>
          </p:nvPr>
        </p:nvSpPr>
        <p:spPr>
          <a:xfrm>
            <a:off x="1051981" y="227013"/>
            <a:ext cx="9508515" cy="1143000"/>
          </a:xfrm>
        </p:spPr>
        <p:txBody>
          <a:bodyPr/>
          <a:lstStyle/>
          <a:p>
            <a:pPr algn="l"/>
            <a:r>
              <a:rPr lang="en-US" dirty="0"/>
              <a:t>Summary of Adverse Events (AEs) and Most Common AEs with </a:t>
            </a:r>
            <a:r>
              <a:rPr lang="en-US" dirty="0" err="1"/>
              <a:t>Mobocertinib</a:t>
            </a:r>
            <a:endParaRPr lang="en-US" dirty="0"/>
          </a:p>
        </p:txBody>
      </p:sp>
      <p:pic>
        <p:nvPicPr>
          <p:cNvPr id="9" name="Picture 8" descr="Table&#10;&#10;Description automatically generated">
            <a:extLst>
              <a:ext uri="{FF2B5EF4-FFF2-40B4-BE49-F238E27FC236}">
                <a16:creationId xmlns:a16="http://schemas.microsoft.com/office/drawing/2014/main" id="{263BC704-8CFA-BE45-B57D-B6AE22B8A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19" y="1370013"/>
            <a:ext cx="10096500" cy="4787900"/>
          </a:xfrm>
          <a:prstGeom prst="rect">
            <a:avLst/>
          </a:prstGeom>
        </p:spPr>
      </p:pic>
      <p:sp>
        <p:nvSpPr>
          <p:cNvPr id="5" name="TextBox 4">
            <a:extLst>
              <a:ext uri="{FF2B5EF4-FFF2-40B4-BE49-F238E27FC236}">
                <a16:creationId xmlns:a16="http://schemas.microsoft.com/office/drawing/2014/main" id="{2319CE47-AD79-A84D-ACAA-80918539659E}"/>
              </a:ext>
            </a:extLst>
          </p:cNvPr>
          <p:cNvSpPr txBox="1"/>
          <p:nvPr/>
        </p:nvSpPr>
        <p:spPr>
          <a:xfrm>
            <a:off x="19480" y="6477098"/>
            <a:ext cx="38527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Zhou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JAMA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2021;7(12):e214761.</a:t>
            </a:r>
          </a:p>
        </p:txBody>
      </p:sp>
    </p:spTree>
    <p:extLst>
      <p:ext uri="{BB962C8B-B14F-4D97-AF65-F5344CB8AC3E}">
        <p14:creationId xmlns:p14="http://schemas.microsoft.com/office/powerpoint/2010/main" val="153875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30252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Meador CB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2021;11(9):2145-57.</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Location of EGFR Exon 20 Insertion Mutations</a:t>
            </a:r>
          </a:p>
        </p:txBody>
      </p:sp>
      <p:pic>
        <p:nvPicPr>
          <p:cNvPr id="6" name="Picture 5" descr="Diagram&#10;&#10;Description automatically generated">
            <a:extLst>
              <a:ext uri="{FF2B5EF4-FFF2-40B4-BE49-F238E27FC236}">
                <a16:creationId xmlns:a16="http://schemas.microsoft.com/office/drawing/2014/main" id="{9688CB33-DCF0-509A-42C5-6F447EC5FF30}"/>
              </a:ext>
            </a:extLst>
          </p:cNvPr>
          <p:cNvPicPr>
            <a:picLocks noChangeAspect="1"/>
          </p:cNvPicPr>
          <p:nvPr/>
        </p:nvPicPr>
        <p:blipFill>
          <a:blip r:embed="rId3"/>
          <a:stretch>
            <a:fillRect/>
          </a:stretch>
        </p:blipFill>
        <p:spPr>
          <a:xfrm>
            <a:off x="1655412" y="1072793"/>
            <a:ext cx="8872713" cy="5081119"/>
          </a:xfrm>
          <a:prstGeom prst="rect">
            <a:avLst/>
          </a:prstGeom>
        </p:spPr>
      </p:pic>
      <p:sp>
        <p:nvSpPr>
          <p:cNvPr id="5" name="TextBox 4">
            <a:extLst>
              <a:ext uri="{FF2B5EF4-FFF2-40B4-BE49-F238E27FC236}">
                <a16:creationId xmlns:a16="http://schemas.microsoft.com/office/drawing/2014/main" id="{FDACEE38-25F4-DC41-A03B-8647589F7F8B}"/>
              </a:ext>
            </a:extLst>
          </p:cNvPr>
          <p:cNvSpPr txBox="1"/>
          <p:nvPr/>
        </p:nvSpPr>
        <p:spPr>
          <a:xfrm>
            <a:off x="4151784" y="1609344"/>
            <a:ext cx="1160251" cy="265176"/>
          </a:xfrm>
          <a:prstGeom prst="rect">
            <a:avLst/>
          </a:prstGeom>
          <a:solidFill>
            <a:srgbClr val="FAF5C2"/>
          </a:solidFill>
        </p:spPr>
        <p:txBody>
          <a:bodyPr wrap="none" lIns="0" tIns="0" rIns="0" bIns="0" rtlCol="0" anchor="ctr">
            <a:noAutofit/>
          </a:bodyPr>
          <a:lstStyle/>
          <a:p>
            <a:pPr algn="ctr">
              <a:lnSpc>
                <a:spcPts val="1040"/>
              </a:lnSpc>
            </a:pPr>
            <a:r>
              <a:rPr lang="en-US" sz="1100" b="0" dirty="0">
                <a:solidFill>
                  <a:schemeClr val="tx1"/>
                </a:solidFill>
              </a:rPr>
              <a:t>Transmembrane</a:t>
            </a:r>
            <a:br>
              <a:rPr lang="en-US" sz="1100" b="0" dirty="0">
                <a:solidFill>
                  <a:schemeClr val="tx1"/>
                </a:solidFill>
              </a:rPr>
            </a:br>
            <a:r>
              <a:rPr lang="en-US" sz="1100" b="0" dirty="0">
                <a:solidFill>
                  <a:schemeClr val="tx1"/>
                </a:solidFill>
              </a:rPr>
              <a:t>domain</a:t>
            </a:r>
          </a:p>
        </p:txBody>
      </p:sp>
    </p:spTree>
    <p:extLst>
      <p:ext uri="{BB962C8B-B14F-4D97-AF65-F5344CB8AC3E}">
        <p14:creationId xmlns:p14="http://schemas.microsoft.com/office/powerpoint/2010/main" val="3656688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30252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Meador CB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2021;11(9):2145-57.</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Timeline of Development of Targeted Therapies for </a:t>
            </a:r>
            <a:br>
              <a:rPr lang="en-US" dirty="0"/>
            </a:br>
            <a:r>
              <a:rPr lang="en-US" dirty="0"/>
              <a:t>EGFR 20 Insertion Mutations</a:t>
            </a:r>
          </a:p>
        </p:txBody>
      </p:sp>
      <p:pic>
        <p:nvPicPr>
          <p:cNvPr id="7" name="Picture 6" descr="Timeline&#10;&#10;Description automatically generated">
            <a:extLst>
              <a:ext uri="{FF2B5EF4-FFF2-40B4-BE49-F238E27FC236}">
                <a16:creationId xmlns:a16="http://schemas.microsoft.com/office/drawing/2014/main" id="{A2984D71-A319-67BA-D5F7-3B44115BEC94}"/>
              </a:ext>
            </a:extLst>
          </p:cNvPr>
          <p:cNvPicPr>
            <a:picLocks noChangeAspect="1"/>
          </p:cNvPicPr>
          <p:nvPr/>
        </p:nvPicPr>
        <p:blipFill>
          <a:blip r:embed="rId3"/>
          <a:stretch>
            <a:fillRect/>
          </a:stretch>
        </p:blipFill>
        <p:spPr>
          <a:xfrm>
            <a:off x="840365" y="1217565"/>
            <a:ext cx="10498918" cy="4854461"/>
          </a:xfrm>
          <a:prstGeom prst="rect">
            <a:avLst/>
          </a:prstGeom>
        </p:spPr>
      </p:pic>
      <p:sp>
        <p:nvSpPr>
          <p:cNvPr id="6" name="TextBox 5">
            <a:extLst>
              <a:ext uri="{FF2B5EF4-FFF2-40B4-BE49-F238E27FC236}">
                <a16:creationId xmlns:a16="http://schemas.microsoft.com/office/drawing/2014/main" id="{5D2FFBA7-EF22-9B40-AF5C-CD17E3E9CA98}"/>
              </a:ext>
            </a:extLst>
          </p:cNvPr>
          <p:cNvSpPr txBox="1"/>
          <p:nvPr/>
        </p:nvSpPr>
        <p:spPr>
          <a:xfrm>
            <a:off x="1463040" y="5102352"/>
            <a:ext cx="1143000" cy="144016"/>
          </a:xfrm>
          <a:prstGeom prst="rect">
            <a:avLst/>
          </a:prstGeom>
          <a:solidFill>
            <a:srgbClr val="707070"/>
          </a:solidFill>
        </p:spPr>
        <p:txBody>
          <a:bodyPr wrap="none" lIns="0" tIns="0" rIns="0" bIns="0" rtlCol="0" anchor="ctr">
            <a:noAutofit/>
          </a:bodyPr>
          <a:lstStyle/>
          <a:p>
            <a:pPr>
              <a:lnSpc>
                <a:spcPts val="1040"/>
              </a:lnSpc>
            </a:pPr>
            <a:r>
              <a:rPr lang="en-US" sz="1100" b="0" dirty="0" err="1">
                <a:solidFill>
                  <a:schemeClr val="bg1"/>
                </a:solidFill>
              </a:rPr>
              <a:t>Tarloxotinib</a:t>
            </a:r>
            <a:endParaRPr lang="en-US" sz="1100" b="0" dirty="0">
              <a:solidFill>
                <a:schemeClr val="bg1"/>
              </a:solidFill>
            </a:endParaRPr>
          </a:p>
        </p:txBody>
      </p:sp>
    </p:spTree>
    <p:extLst>
      <p:ext uri="{BB962C8B-B14F-4D97-AF65-F5344CB8AC3E}">
        <p14:creationId xmlns:p14="http://schemas.microsoft.com/office/powerpoint/2010/main" val="87129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B06372C7-8EBA-37F5-ACCE-9B67C43C97F6}"/>
              </a:ext>
            </a:extLst>
          </p:cNvPr>
          <p:cNvPicPr>
            <a:picLocks noChangeAspect="1"/>
          </p:cNvPicPr>
          <p:nvPr/>
        </p:nvPicPr>
        <p:blipFill>
          <a:blip r:embed="rId3"/>
          <a:stretch>
            <a:fillRect/>
          </a:stretch>
        </p:blipFill>
        <p:spPr>
          <a:xfrm>
            <a:off x="776377" y="302946"/>
            <a:ext cx="9856127" cy="5303082"/>
          </a:xfrm>
          <a:prstGeom prst="rect">
            <a:avLst/>
          </a:prstGeom>
        </p:spPr>
      </p:pic>
      <p:sp>
        <p:nvSpPr>
          <p:cNvPr id="7" name="Rectangle 6">
            <a:extLst>
              <a:ext uri="{FF2B5EF4-FFF2-40B4-BE49-F238E27FC236}">
                <a16:creationId xmlns:a16="http://schemas.microsoft.com/office/drawing/2014/main" id="{F978068A-3DF4-859E-2BA7-D4F22F90935C}"/>
              </a:ext>
            </a:extLst>
          </p:cNvPr>
          <p:cNvSpPr/>
          <p:nvPr/>
        </p:nvSpPr>
        <p:spPr bwMode="auto">
          <a:xfrm>
            <a:off x="8815227" y="1387011"/>
            <a:ext cx="1643865" cy="595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Rectangle 7">
            <a:extLst>
              <a:ext uri="{FF2B5EF4-FFF2-40B4-BE49-F238E27FC236}">
                <a16:creationId xmlns:a16="http://schemas.microsoft.com/office/drawing/2014/main" id="{EC892BA4-A2B7-0ABC-D7E5-8859777122B6}"/>
              </a:ext>
            </a:extLst>
          </p:cNvPr>
          <p:cNvSpPr/>
          <p:nvPr/>
        </p:nvSpPr>
        <p:spPr bwMode="auto">
          <a:xfrm>
            <a:off x="776377" y="5606028"/>
            <a:ext cx="9856127" cy="547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F3CA1E3-6E5D-4BB4-F335-FD61AEDC5612}"/>
              </a:ext>
            </a:extLst>
          </p:cNvPr>
          <p:cNvSpPr txBox="1"/>
          <p:nvPr/>
        </p:nvSpPr>
        <p:spPr>
          <a:xfrm>
            <a:off x="5895673" y="5723024"/>
            <a:ext cx="468429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J </a:t>
            </a:r>
            <a:r>
              <a:rPr kumimoji="0" lang="en-US" sz="2000" b="1" i="1" u="none" strike="noStrike" kern="1200" cap="none" spc="0" normalizeH="0" baseline="0" noProof="0" dirty="0" err="1">
                <a:ln>
                  <a:noFill/>
                </a:ln>
                <a:solidFill>
                  <a:sysClr val="windowText" lastClr="000000"/>
                </a:solidFill>
                <a:effectLst/>
                <a:uLnTx/>
                <a:uFillTx/>
                <a:latin typeface="Arial" pitchFamily="-72" charset="0"/>
                <a:ea typeface="MS PGothic" charset="0"/>
                <a:cs typeface="+mn-cs"/>
              </a:rPr>
              <a:t>Thorac</a:t>
            </a:r>
            <a:r>
              <a:rPr kumimoji="0" lang="en-US" sz="2000" b="1" i="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 Oncol </a:t>
            </a:r>
            <a:r>
              <a:rPr kumimoji="0" lang="en-US" sz="2000" b="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2021;16(10):1647-62. </a:t>
            </a:r>
          </a:p>
        </p:txBody>
      </p:sp>
    </p:spTree>
    <p:extLst>
      <p:ext uri="{BB962C8B-B14F-4D97-AF65-F5344CB8AC3E}">
        <p14:creationId xmlns:p14="http://schemas.microsoft.com/office/powerpoint/2010/main" val="132555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1198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Rolfo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2021;16(10):1647-62. </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Advantages and Disadvantages of Tissue and Liquid Biopsy for Tumor Genotyping in Advanced or Metastatic NSCLC</a:t>
            </a:r>
          </a:p>
        </p:txBody>
      </p:sp>
      <p:pic>
        <p:nvPicPr>
          <p:cNvPr id="6" name="Picture 5" descr="A picture containing graphical user interface&#10;&#10;Description automatically generated">
            <a:extLst>
              <a:ext uri="{FF2B5EF4-FFF2-40B4-BE49-F238E27FC236}">
                <a16:creationId xmlns:a16="http://schemas.microsoft.com/office/drawing/2014/main" id="{D6BA72E3-CE95-FEE0-1E7F-412123A2BAC9}"/>
              </a:ext>
            </a:extLst>
          </p:cNvPr>
          <p:cNvPicPr>
            <a:picLocks noChangeAspect="1"/>
          </p:cNvPicPr>
          <p:nvPr/>
        </p:nvPicPr>
        <p:blipFill>
          <a:blip r:embed="rId3"/>
          <a:stretch>
            <a:fillRect/>
          </a:stretch>
        </p:blipFill>
        <p:spPr>
          <a:xfrm>
            <a:off x="421920" y="1390294"/>
            <a:ext cx="11339698" cy="4373509"/>
          </a:xfrm>
          <a:prstGeom prst="rect">
            <a:avLst/>
          </a:prstGeom>
        </p:spPr>
      </p:pic>
    </p:spTree>
    <p:extLst>
      <p:ext uri="{BB962C8B-B14F-4D97-AF65-F5344CB8AC3E}">
        <p14:creationId xmlns:p14="http://schemas.microsoft.com/office/powerpoint/2010/main" val="1323781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1198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Rolfo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2021;16(10):1647-62. </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Diagnostic Algorithm for Liquid Biopsy Use in Treatment-Naïve Advanced or Metastatic NSCLC</a:t>
            </a:r>
          </a:p>
        </p:txBody>
      </p:sp>
      <p:pic>
        <p:nvPicPr>
          <p:cNvPr id="7" name="Picture 6" descr="Diagram&#10;&#10;Description automatically generated">
            <a:extLst>
              <a:ext uri="{FF2B5EF4-FFF2-40B4-BE49-F238E27FC236}">
                <a16:creationId xmlns:a16="http://schemas.microsoft.com/office/drawing/2014/main" id="{24422EA5-E96B-C561-AE25-49A158B761DD}"/>
              </a:ext>
            </a:extLst>
          </p:cNvPr>
          <p:cNvPicPr>
            <a:picLocks noChangeAspect="1"/>
          </p:cNvPicPr>
          <p:nvPr/>
        </p:nvPicPr>
        <p:blipFill>
          <a:blip r:embed="rId3"/>
          <a:stretch>
            <a:fillRect/>
          </a:stretch>
        </p:blipFill>
        <p:spPr>
          <a:xfrm>
            <a:off x="1239933" y="1101918"/>
            <a:ext cx="9712134" cy="4969754"/>
          </a:xfrm>
          <a:prstGeom prst="rect">
            <a:avLst/>
          </a:prstGeom>
        </p:spPr>
      </p:pic>
    </p:spTree>
    <p:extLst>
      <p:ext uri="{BB962C8B-B14F-4D97-AF65-F5344CB8AC3E}">
        <p14:creationId xmlns:p14="http://schemas.microsoft.com/office/powerpoint/2010/main" val="3236467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1198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Rolfo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2021;16(10):1647-62. </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Comparison of Major Methodologies for </a:t>
            </a:r>
            <a:r>
              <a:rPr lang="en-US" dirty="0" err="1"/>
              <a:t>ctDNA</a:t>
            </a:r>
            <a:r>
              <a:rPr lang="en-US" dirty="0"/>
              <a:t> Analysis</a:t>
            </a:r>
          </a:p>
        </p:txBody>
      </p:sp>
      <p:pic>
        <p:nvPicPr>
          <p:cNvPr id="6" name="Picture 5" descr="Graphical user interface, timeline&#10;&#10;Description automatically generated">
            <a:extLst>
              <a:ext uri="{FF2B5EF4-FFF2-40B4-BE49-F238E27FC236}">
                <a16:creationId xmlns:a16="http://schemas.microsoft.com/office/drawing/2014/main" id="{6A0A0EE8-A8B3-6B34-D740-3A9C205CB9AC}"/>
              </a:ext>
            </a:extLst>
          </p:cNvPr>
          <p:cNvPicPr>
            <a:picLocks noChangeAspect="1"/>
          </p:cNvPicPr>
          <p:nvPr/>
        </p:nvPicPr>
        <p:blipFill>
          <a:blip r:embed="rId3"/>
          <a:stretch>
            <a:fillRect/>
          </a:stretch>
        </p:blipFill>
        <p:spPr>
          <a:xfrm>
            <a:off x="2383605" y="848411"/>
            <a:ext cx="7150813" cy="5533367"/>
          </a:xfrm>
          <a:prstGeom prst="rect">
            <a:avLst/>
          </a:prstGeom>
        </p:spPr>
      </p:pic>
    </p:spTree>
    <p:extLst>
      <p:ext uri="{BB962C8B-B14F-4D97-AF65-F5344CB8AC3E}">
        <p14:creationId xmlns:p14="http://schemas.microsoft.com/office/powerpoint/2010/main" val="74405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28269"/>
          </a:xfrm>
        </p:spPr>
        <p:txBody>
          <a:bodyPr/>
          <a:lstStyle/>
          <a:p>
            <a:r>
              <a:rPr lang="en-US" i="1" dirty="0">
                <a:solidFill>
                  <a:schemeClr val="accent2"/>
                </a:solidFill>
              </a:rPr>
              <a:t>Meet The Professor </a:t>
            </a:r>
            <a:r>
              <a:rPr lang="en-US" dirty="0">
                <a:solidFill>
                  <a:schemeClr val="accent2"/>
                </a:solidFill>
              </a:rPr>
              <a:t>Program Participating Faculty</a:t>
            </a:r>
            <a:endParaRPr lang="en-US" dirty="0"/>
          </a:p>
        </p:txBody>
      </p:sp>
      <p:sp>
        <p:nvSpPr>
          <p:cNvPr id="3" name="Text Box 7">
            <a:extLst>
              <a:ext uri="{FF2B5EF4-FFF2-40B4-BE49-F238E27FC236}">
                <a16:creationId xmlns:a16="http://schemas.microsoft.com/office/drawing/2014/main" id="{EBC6F1CD-76F8-DD40-B460-6AF712A93CFC}"/>
              </a:ext>
            </a:extLst>
          </p:cNvPr>
          <p:cNvSpPr txBox="1">
            <a:spLocks noChangeArrowheads="1"/>
          </p:cNvSpPr>
          <p:nvPr/>
        </p:nvSpPr>
        <p:spPr bwMode="auto">
          <a:xfrm>
            <a:off x="1641574" y="3381672"/>
            <a:ext cx="402887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2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Joel W Neal,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Oncology, Department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Palo Alto, California</a:t>
            </a:r>
          </a:p>
        </p:txBody>
      </p:sp>
      <p:pic>
        <p:nvPicPr>
          <p:cNvPr id="4" name="Picture 3">
            <a:extLst>
              <a:ext uri="{FF2B5EF4-FFF2-40B4-BE49-F238E27FC236}">
                <a16:creationId xmlns:a16="http://schemas.microsoft.com/office/drawing/2014/main" id="{A8EEF385-B661-3745-969A-1E2364B3EF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5360" y="3381672"/>
            <a:ext cx="1271464" cy="1271464"/>
          </a:xfrm>
          <a:prstGeom prst="rect">
            <a:avLst/>
          </a:prstGeom>
        </p:spPr>
      </p:pic>
      <p:sp>
        <p:nvSpPr>
          <p:cNvPr id="5" name="Text Box 7">
            <a:extLst>
              <a:ext uri="{FF2B5EF4-FFF2-40B4-BE49-F238E27FC236}">
                <a16:creationId xmlns:a16="http://schemas.microsoft.com/office/drawing/2014/main" id="{0DE06224-6CD8-2F46-9508-7D4AED333321}"/>
              </a:ext>
            </a:extLst>
          </p:cNvPr>
          <p:cNvSpPr txBox="1">
            <a:spLocks noChangeArrowheads="1"/>
          </p:cNvSpPr>
          <p:nvPr/>
        </p:nvSpPr>
        <p:spPr bwMode="auto">
          <a:xfrm>
            <a:off x="1641574" y="5037768"/>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David </a:t>
            </a:r>
            <a:r>
              <a:rPr lang="en-US" sz="1600" dirty="0" err="1">
                <a:solidFill>
                  <a:srgbClr val="000000"/>
                </a:solidFill>
                <a:latin typeface="Calibri"/>
              </a:rPr>
              <a:t>Planchard</a:t>
            </a:r>
            <a:r>
              <a:rPr lang="en-US" sz="1600" dirty="0">
                <a:solidFill>
                  <a:srgbClr val="000000"/>
                </a:solidFill>
                <a:latin typeface="Calibri"/>
              </a:rPr>
              <a:t>, MD, PhD</a:t>
            </a:r>
          </a:p>
          <a:p>
            <a:pPr lvl="0">
              <a:lnSpc>
                <a:spcPts val="1820"/>
              </a:lnSpc>
              <a:defRPr/>
            </a:pPr>
            <a:r>
              <a:rPr lang="en-US" sz="1600" b="0" dirty="0">
                <a:solidFill>
                  <a:srgbClr val="000000"/>
                </a:solidFill>
                <a:latin typeface="Calibri"/>
              </a:rPr>
              <a:t>Head of Thoracic Cancer Group</a:t>
            </a:r>
          </a:p>
          <a:p>
            <a:pPr lvl="0">
              <a:lnSpc>
                <a:spcPts val="1820"/>
              </a:lnSpc>
              <a:defRPr/>
            </a:pPr>
            <a:r>
              <a:rPr lang="en-US" sz="1600" b="0" dirty="0">
                <a:solidFill>
                  <a:srgbClr val="000000"/>
                </a:solidFill>
                <a:latin typeface="Calibri"/>
              </a:rPr>
              <a:t>Department of Medical Oncology</a:t>
            </a:r>
          </a:p>
          <a:p>
            <a:pPr lvl="0">
              <a:lnSpc>
                <a:spcPts val="1820"/>
              </a:lnSpc>
              <a:defRPr/>
            </a:pPr>
            <a:r>
              <a:rPr lang="en-US" sz="1600" b="0" dirty="0">
                <a:solidFill>
                  <a:srgbClr val="000000"/>
                </a:solidFill>
                <a:latin typeface="Calibri"/>
              </a:rPr>
              <a:t>Thoracic Group</a:t>
            </a:r>
          </a:p>
          <a:p>
            <a:pPr lvl="0">
              <a:lnSpc>
                <a:spcPts val="1820"/>
              </a:lnSpc>
              <a:defRPr/>
            </a:pPr>
            <a:r>
              <a:rPr lang="en-US" sz="1600" b="0" dirty="0">
                <a:solidFill>
                  <a:srgbClr val="000000"/>
                </a:solidFill>
                <a:latin typeface="Calibri"/>
              </a:rPr>
              <a:t>Gustave </a:t>
            </a:r>
            <a:r>
              <a:rPr lang="en-US" sz="1600" b="0" dirty="0" err="1">
                <a:solidFill>
                  <a:srgbClr val="000000"/>
                </a:solidFill>
                <a:latin typeface="Calibri"/>
              </a:rPr>
              <a:t>Roussy</a:t>
            </a:r>
            <a:endParaRPr lang="en-US" sz="1600" b="0" dirty="0">
              <a:solidFill>
                <a:srgbClr val="000000"/>
              </a:solidFill>
              <a:latin typeface="Calibri"/>
            </a:endParaRPr>
          </a:p>
          <a:p>
            <a:pPr lvl="0">
              <a:lnSpc>
                <a:spcPts val="1820"/>
              </a:lnSpc>
              <a:defRPr/>
            </a:pPr>
            <a:r>
              <a:rPr lang="en-US" sz="1600" b="0" dirty="0">
                <a:solidFill>
                  <a:srgbClr val="000000"/>
                </a:solidFill>
                <a:latin typeface="Calibri"/>
              </a:rPr>
              <a:t>Villejuif, France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FECDA8C4-51B0-4A48-B286-11CCA4A790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5013176"/>
            <a:ext cx="1271464" cy="1271464"/>
          </a:xfrm>
          <a:prstGeom prst="rect">
            <a:avLst/>
          </a:prstGeom>
        </p:spPr>
      </p:pic>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641574" y="764704"/>
            <a:ext cx="4028871" cy="1143000"/>
          </a:xfrm>
          <a:prstGeom prst="rect">
            <a:avLst/>
          </a:prstGeom>
          <a:noFill/>
          <a:ln w="9525">
            <a:noFill/>
            <a:miter lim="800000"/>
            <a:headEnd/>
            <a:tailEnd/>
          </a:ln>
        </p:spPr>
        <p:txBody>
          <a:bodyPr lIns="68580" tIns="0" rIns="0" bIns="0">
            <a:prstTxWarp prst="textNoShape">
              <a:avLst/>
            </a:prstTxWarp>
          </a:bodyPr>
          <a:lstStyle/>
          <a:p>
            <a:pPr>
              <a:lnSpc>
                <a:spcPts val="1820"/>
              </a:lnSpc>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Pasi</a:t>
            </a:r>
            <a:r>
              <a:rPr kumimoji="0" lang="en-US" sz="1600" b="1" i="0" u="none" strike="noStrike" kern="1200" cap="none" spc="0" normalizeH="0" baseline="0" noProof="0" dirty="0">
                <a:ln>
                  <a:noFill/>
                </a:ln>
                <a:solidFill>
                  <a:srgbClr val="000000"/>
                </a:solidFill>
                <a:effectLst/>
                <a:uLnTx/>
                <a:uFillTx/>
                <a:latin typeface="Calibri"/>
                <a:ea typeface="MS PGothic" charset="0"/>
              </a:rPr>
              <a:t> 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Jänne</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lang="en-US" sz="1600" b="0" dirty="0">
                <a:solidFill>
                  <a:srgbClr val="000000"/>
                </a:solidFill>
                <a:latin typeface="Calibri"/>
              </a:rPr>
              <a:t>Director, Lowe Center for Thoracic Oncology</a:t>
            </a:r>
          </a:p>
          <a:p>
            <a:pPr>
              <a:lnSpc>
                <a:spcPts val="1820"/>
              </a:lnSpc>
              <a:defRPr/>
            </a:pPr>
            <a:r>
              <a:rPr lang="en-US" sz="1600" b="0" dirty="0">
                <a:solidFill>
                  <a:srgbClr val="000000"/>
                </a:solidFill>
                <a:latin typeface="Calibri"/>
              </a:rPr>
              <a:t>Director, Robert and Renée </a:t>
            </a:r>
            <a:r>
              <a:rPr lang="en-US" sz="1600" b="0" dirty="0" err="1">
                <a:solidFill>
                  <a:srgbClr val="000000"/>
                </a:solidFill>
                <a:latin typeface="Calibri"/>
              </a:rPr>
              <a:t>Belfer</a:t>
            </a:r>
            <a:r>
              <a:rPr lang="en-US" sz="1600" b="0" dirty="0">
                <a:solidFill>
                  <a:srgbClr val="000000"/>
                </a:solidFill>
                <a:latin typeface="Calibri"/>
              </a:rPr>
              <a:t> Center for Applied Cancer Sciences</a:t>
            </a:r>
          </a:p>
          <a:p>
            <a:pPr>
              <a:lnSpc>
                <a:spcPts val="1820"/>
              </a:lnSpc>
              <a:defRPr/>
            </a:pPr>
            <a:r>
              <a:rPr lang="en-US" sz="1600" b="0" dirty="0">
                <a:solidFill>
                  <a:srgbClr val="000000"/>
                </a:solidFill>
                <a:latin typeface="Calibri"/>
              </a:rPr>
              <a:t>Director, Chen-Huang Center for EGFR Mutant Lung Cancers</a:t>
            </a:r>
          </a:p>
          <a:p>
            <a:pPr>
              <a:lnSpc>
                <a:spcPts val="1820"/>
              </a:lnSpc>
              <a:defRPr/>
            </a:pPr>
            <a:r>
              <a:rPr lang="en-US" sz="1600" b="0" dirty="0">
                <a:solidFill>
                  <a:srgbClr val="000000"/>
                </a:solidFill>
                <a:latin typeface="Calibri"/>
              </a:rPr>
              <a:t>Dana-Farber Cancer Institute</a:t>
            </a:r>
          </a:p>
          <a:p>
            <a:pPr>
              <a:lnSpc>
                <a:spcPts val="1820"/>
              </a:lnSpc>
              <a:defRPr/>
            </a:pPr>
            <a:r>
              <a:rPr lang="en-US" sz="1600" b="0" dirty="0">
                <a:solidFill>
                  <a:srgbClr val="000000"/>
                </a:solidFill>
                <a:latin typeface="Calibri"/>
              </a:rPr>
              <a:t>Professor of Medicine</a:t>
            </a:r>
          </a:p>
          <a:p>
            <a:pPr>
              <a:lnSpc>
                <a:spcPts val="1820"/>
              </a:lnSpc>
              <a:defRPr/>
            </a:pPr>
            <a:r>
              <a:rPr lang="en-US" sz="1600" b="0" dirty="0">
                <a:solidFill>
                  <a:srgbClr val="000000"/>
                </a:solidFill>
                <a:latin typeface="Calibri"/>
              </a:rPr>
              <a:t>Harvard Medical School </a:t>
            </a:r>
          </a:p>
          <a:p>
            <a:pPr>
              <a:lnSpc>
                <a:spcPts val="1820"/>
              </a:lnSpc>
              <a:defRPr/>
            </a:pPr>
            <a:r>
              <a:rPr lang="en-US" sz="1600" b="0" dirty="0">
                <a:solidFill>
                  <a:srgbClr val="000000"/>
                </a:solidFill>
                <a:latin typeface="Calibri"/>
              </a:rPr>
              <a:t>Boston, Massachusetts </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360" y="764704"/>
            <a:ext cx="1271464" cy="1271464"/>
          </a:xfrm>
          <a:prstGeom prst="rect">
            <a:avLst/>
          </a:prstGeom>
        </p:spPr>
      </p:pic>
      <p:sp>
        <p:nvSpPr>
          <p:cNvPr id="21" name="Text Box 7">
            <a:extLst>
              <a:ext uri="{FF2B5EF4-FFF2-40B4-BE49-F238E27FC236}">
                <a16:creationId xmlns:a16="http://schemas.microsoft.com/office/drawing/2014/main" id="{1109A99B-868F-6F43-AB70-EFA7F44F9DF1}"/>
              </a:ext>
            </a:extLst>
          </p:cNvPr>
          <p:cNvSpPr txBox="1">
            <a:spLocks noChangeArrowheads="1"/>
          </p:cNvSpPr>
          <p:nvPr/>
        </p:nvSpPr>
        <p:spPr bwMode="auto">
          <a:xfrm>
            <a:off x="7688399" y="2229456"/>
            <a:ext cx="423840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2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Lecia V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Sequist</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Innovation in Early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Cancer Detection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Landry Family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2" name="Picture 21">
            <a:extLst>
              <a:ext uri="{FF2B5EF4-FFF2-40B4-BE49-F238E27FC236}">
                <a16:creationId xmlns:a16="http://schemas.microsoft.com/office/drawing/2014/main" id="{799C7A19-5203-6543-8D18-F67E21CAF2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84032" y="2204864"/>
            <a:ext cx="1271464" cy="1271464"/>
          </a:xfrm>
          <a:prstGeom prst="rect">
            <a:avLst/>
          </a:prstGeom>
        </p:spPr>
      </p:pic>
      <p:sp>
        <p:nvSpPr>
          <p:cNvPr id="23" name="Text Box 7">
            <a:extLst>
              <a:ext uri="{FF2B5EF4-FFF2-40B4-BE49-F238E27FC236}">
                <a16:creationId xmlns:a16="http://schemas.microsoft.com/office/drawing/2014/main" id="{0095BA30-CD07-3F4E-87AA-772194998B2B}"/>
              </a:ext>
            </a:extLst>
          </p:cNvPr>
          <p:cNvSpPr txBox="1">
            <a:spLocks noChangeArrowheads="1"/>
          </p:cNvSpPr>
          <p:nvPr/>
        </p:nvSpPr>
        <p:spPr bwMode="auto">
          <a:xfrm>
            <a:off x="7688399" y="785966"/>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Gregory J </a:t>
            </a:r>
            <a:r>
              <a:rPr lang="en-US" sz="1600" dirty="0" err="1">
                <a:solidFill>
                  <a:srgbClr val="000000"/>
                </a:solidFill>
                <a:latin typeface="Calibri"/>
              </a:rPr>
              <a:t>Riely</a:t>
            </a:r>
            <a:r>
              <a:rPr lang="en-US" sz="1600" dirty="0">
                <a:solidFill>
                  <a:srgbClr val="000000"/>
                </a:solidFill>
                <a:latin typeface="Calibri"/>
              </a:rPr>
              <a:t>, MD, PhD</a:t>
            </a:r>
          </a:p>
          <a:p>
            <a:pPr lvl="0">
              <a:lnSpc>
                <a:spcPts val="1820"/>
              </a:lnSpc>
              <a:defRPr/>
            </a:pPr>
            <a:r>
              <a:rPr lang="en-US" sz="1600" b="0" dirty="0">
                <a:solidFill>
                  <a:srgbClr val="000000"/>
                </a:solidFill>
                <a:latin typeface="Calibri"/>
              </a:rPr>
              <a:t>Attending</a:t>
            </a:r>
          </a:p>
          <a:p>
            <a:pPr lvl="0">
              <a:lnSpc>
                <a:spcPts val="1820"/>
              </a:lnSpc>
              <a:defRPr/>
            </a:pPr>
            <a:r>
              <a:rPr lang="en-US" sz="1600" b="0" dirty="0">
                <a:solidFill>
                  <a:srgbClr val="000000"/>
                </a:solidFill>
                <a:latin typeface="Calibri"/>
              </a:rPr>
              <a:t>Memorial Sloan Kettering Cancer Center</a:t>
            </a:r>
          </a:p>
          <a:p>
            <a:pPr lvl="0">
              <a:lnSpc>
                <a:spcPts val="1820"/>
              </a:lnSpc>
              <a:defRPr/>
            </a:pPr>
            <a:r>
              <a:rPr lang="en-US" sz="1600" b="0" dirty="0">
                <a:solidFill>
                  <a:srgbClr val="000000"/>
                </a:solidFill>
                <a:latin typeface="Calibri"/>
              </a:rPr>
              <a:t>New York, New York</a:t>
            </a:r>
          </a:p>
        </p:txBody>
      </p:sp>
      <p:pic>
        <p:nvPicPr>
          <p:cNvPr id="24" name="Picture 23">
            <a:extLst>
              <a:ext uri="{FF2B5EF4-FFF2-40B4-BE49-F238E27FC236}">
                <a16:creationId xmlns:a16="http://schemas.microsoft.com/office/drawing/2014/main" id="{EE791A6C-8658-9A4B-AE1C-DD0BD20E6F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4032" y="761374"/>
            <a:ext cx="1271464" cy="1271464"/>
          </a:xfrm>
          <a:prstGeom prst="rect">
            <a:avLst/>
          </a:prstGeom>
        </p:spPr>
      </p:pic>
      <p:sp>
        <p:nvSpPr>
          <p:cNvPr id="25" name="Text Box 7">
            <a:extLst>
              <a:ext uri="{FF2B5EF4-FFF2-40B4-BE49-F238E27FC236}">
                <a16:creationId xmlns:a16="http://schemas.microsoft.com/office/drawing/2014/main" id="{26AB8EEB-F025-E047-9013-2E2244A6A27A}"/>
              </a:ext>
            </a:extLst>
          </p:cNvPr>
          <p:cNvSpPr txBox="1">
            <a:spLocks noChangeArrowheads="1"/>
          </p:cNvSpPr>
          <p:nvPr/>
        </p:nvSpPr>
        <p:spPr bwMode="auto">
          <a:xfrm>
            <a:off x="7688399" y="5397896"/>
            <a:ext cx="377928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p:txBody>
      </p:sp>
      <p:pic>
        <p:nvPicPr>
          <p:cNvPr id="26" name="Picture 25">
            <a:extLst>
              <a:ext uri="{FF2B5EF4-FFF2-40B4-BE49-F238E27FC236}">
                <a16:creationId xmlns:a16="http://schemas.microsoft.com/office/drawing/2014/main" id="{B9F37BB9-3F4B-2C46-B342-90A4266552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84032" y="5397896"/>
            <a:ext cx="1271464" cy="1271464"/>
          </a:xfrm>
          <a:prstGeom prst="rect">
            <a:avLst/>
          </a:prstGeom>
        </p:spPr>
      </p:pic>
      <p:sp>
        <p:nvSpPr>
          <p:cNvPr id="16" name="Text Box 7">
            <a:extLst>
              <a:ext uri="{FF2B5EF4-FFF2-40B4-BE49-F238E27FC236}">
                <a16:creationId xmlns:a16="http://schemas.microsoft.com/office/drawing/2014/main" id="{0C0E009D-472B-A942-AC97-B10633335C30}"/>
              </a:ext>
            </a:extLst>
          </p:cNvPr>
          <p:cNvSpPr txBox="1">
            <a:spLocks noChangeArrowheads="1"/>
          </p:cNvSpPr>
          <p:nvPr/>
        </p:nvSpPr>
        <p:spPr bwMode="auto">
          <a:xfrm>
            <a:off x="7688399" y="3957648"/>
            <a:ext cx="4238402" cy="1143000"/>
          </a:xfrm>
          <a:prstGeom prst="rect">
            <a:avLst/>
          </a:prstGeom>
          <a:noFill/>
          <a:ln w="9525">
            <a:noFill/>
            <a:miter lim="800000"/>
            <a:headEnd/>
            <a:tailEnd/>
          </a:ln>
        </p:spPr>
        <p:txBody>
          <a:bodyPr lIns="68580" tIns="0" rIns="0" bIns="0">
            <a:prstTxWarp prst="textNoShape">
              <a:avLst/>
            </a:prstTxWarp>
          </a:bodyPr>
          <a:lstStyle/>
          <a:p>
            <a:pPr lvl="0">
              <a:lnSpc>
                <a:spcPts val="1820"/>
              </a:lnSpc>
              <a:defRPr/>
            </a:pPr>
            <a:r>
              <a:rPr lang="en-US" sz="1600" dirty="0">
                <a:solidFill>
                  <a:srgbClr val="000000"/>
                </a:solidFill>
                <a:latin typeface="Calibri"/>
              </a:rPr>
              <a:t>David R </a:t>
            </a:r>
            <a:r>
              <a:rPr lang="en-US" sz="1600" dirty="0" err="1">
                <a:solidFill>
                  <a:srgbClr val="000000"/>
                </a:solidFill>
                <a:latin typeface="Calibri"/>
              </a:rPr>
              <a:t>Spigel</a:t>
            </a:r>
            <a:r>
              <a:rPr lang="en-US" sz="1600" dirty="0">
                <a:solidFill>
                  <a:srgbClr val="000000"/>
                </a:solidFill>
                <a:latin typeface="Calibri"/>
              </a:rPr>
              <a:t>, MD</a:t>
            </a:r>
          </a:p>
          <a:p>
            <a:pPr lvl="0">
              <a:lnSpc>
                <a:spcPts val="1820"/>
              </a:lnSpc>
              <a:defRPr/>
            </a:pPr>
            <a:r>
              <a:rPr lang="en-US" sz="1600" b="0" dirty="0">
                <a:solidFill>
                  <a:srgbClr val="000000"/>
                </a:solidFill>
                <a:latin typeface="Calibri"/>
              </a:rPr>
              <a:t>Chief Scientific Officer</a:t>
            </a:r>
          </a:p>
          <a:p>
            <a:pPr lvl="0">
              <a:lnSpc>
                <a:spcPts val="1820"/>
              </a:lnSpc>
              <a:defRPr/>
            </a:pPr>
            <a:r>
              <a:rPr lang="en-US" sz="1600" b="0" dirty="0">
                <a:solidFill>
                  <a:srgbClr val="000000"/>
                </a:solidFill>
                <a:latin typeface="Calibri"/>
              </a:rPr>
              <a:t>Sarah Cannon Research Institute</a:t>
            </a:r>
          </a:p>
          <a:p>
            <a:pPr lvl="0">
              <a:lnSpc>
                <a:spcPts val="1820"/>
              </a:lnSpc>
              <a:defRPr/>
            </a:pPr>
            <a:r>
              <a:rPr lang="en-US" sz="1600" b="0" dirty="0">
                <a:solidFill>
                  <a:srgbClr val="000000"/>
                </a:solidFill>
                <a:latin typeface="Calibri"/>
              </a:rPr>
              <a:t>Nashville, Tennessee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7" name="Picture 16">
            <a:extLst>
              <a:ext uri="{FF2B5EF4-FFF2-40B4-BE49-F238E27FC236}">
                <a16:creationId xmlns:a16="http://schemas.microsoft.com/office/drawing/2014/main" id="{B89EAC2C-A676-CA49-B566-674CAA0D0AD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84032" y="3933056"/>
            <a:ext cx="1271464" cy="1271464"/>
          </a:xfrm>
          <a:prstGeom prst="rect">
            <a:avLst/>
          </a:prstGeom>
        </p:spPr>
      </p:pic>
    </p:spTree>
    <p:extLst>
      <p:ext uri="{BB962C8B-B14F-4D97-AF65-F5344CB8AC3E}">
        <p14:creationId xmlns:p14="http://schemas.microsoft.com/office/powerpoint/2010/main" val="398213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extBox 1">
            <a:extLst>
              <a:ext uri="{FF2B5EF4-FFF2-40B4-BE49-F238E27FC236}">
                <a16:creationId xmlns:a16="http://schemas.microsoft.com/office/drawing/2014/main" id="{50895FDB-A0A1-2B3B-1D57-5983226C4D56}"/>
              </a:ext>
            </a:extLst>
          </p:cNvPr>
          <p:cNvSpPr txBox="1"/>
          <p:nvPr/>
        </p:nvSpPr>
        <p:spPr>
          <a:xfrm>
            <a:off x="32744" y="6534835"/>
            <a:ext cx="41198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Rolfo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2021;16(10):1647-62. </a:t>
            </a:r>
          </a:p>
        </p:txBody>
      </p:sp>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Liquid Biopsy and Tissue </a:t>
            </a:r>
            <a:r>
              <a:rPr lang="en-US" dirty="0" err="1"/>
              <a:t>Rebiopsy</a:t>
            </a:r>
            <a:r>
              <a:rPr lang="en-US" dirty="0"/>
              <a:t> After Acquired Resistance to Targeted Therapies for Oncogene-Addicted NSCLC</a:t>
            </a:r>
          </a:p>
        </p:txBody>
      </p:sp>
      <p:pic>
        <p:nvPicPr>
          <p:cNvPr id="7" name="Picture 6" descr="Diagram&#10;&#10;Description automatically generated">
            <a:extLst>
              <a:ext uri="{FF2B5EF4-FFF2-40B4-BE49-F238E27FC236}">
                <a16:creationId xmlns:a16="http://schemas.microsoft.com/office/drawing/2014/main" id="{F1AB897A-945E-99C7-B08E-0659C97120C5}"/>
              </a:ext>
            </a:extLst>
          </p:cNvPr>
          <p:cNvPicPr>
            <a:picLocks noChangeAspect="1"/>
          </p:cNvPicPr>
          <p:nvPr/>
        </p:nvPicPr>
        <p:blipFill>
          <a:blip r:embed="rId3"/>
          <a:stretch>
            <a:fillRect/>
          </a:stretch>
        </p:blipFill>
        <p:spPr>
          <a:xfrm>
            <a:off x="349962" y="1176344"/>
            <a:ext cx="11492075" cy="4830566"/>
          </a:xfrm>
          <a:prstGeom prst="rect">
            <a:avLst/>
          </a:prstGeom>
        </p:spPr>
      </p:pic>
    </p:spTree>
    <p:extLst>
      <p:ext uri="{BB962C8B-B14F-4D97-AF65-F5344CB8AC3E}">
        <p14:creationId xmlns:p14="http://schemas.microsoft.com/office/powerpoint/2010/main" val="20514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274913" y="1196752"/>
            <a:ext cx="11816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479376" y="1268760"/>
            <a:ext cx="10729192" cy="5589240"/>
          </a:xfrm>
        </p:spPr>
        <p:txBody>
          <a:bodyPr/>
          <a:lstStyle/>
          <a:p>
            <a:pPr marL="98425" indent="0">
              <a:spcBef>
                <a:spcPts val="1800"/>
              </a:spcBef>
              <a:spcAft>
                <a:spcPts val="0"/>
              </a:spcAft>
              <a:buNone/>
            </a:pPr>
            <a:r>
              <a:rPr lang="en-US" sz="2200" dirty="0">
                <a:solidFill>
                  <a:schemeClr val="bg1"/>
                </a:solidFill>
              </a:rPr>
              <a:t>MODULE 1: Case Presentations</a:t>
            </a:r>
          </a:p>
          <a:p>
            <a:pPr>
              <a:spcBef>
                <a:spcPts val="1000"/>
              </a:spcBef>
              <a:spcAft>
                <a:spcPts val="0"/>
              </a:spcAft>
            </a:pPr>
            <a:r>
              <a:rPr lang="en-US" sz="1800" b="0" dirty="0">
                <a:solidFill>
                  <a:schemeClr val="tx1"/>
                </a:solidFill>
              </a:rPr>
              <a:t>Dr Miller: 72-year-old woman with Stage IIB EGFR exon 19-mutant adenocarcinoma of the lung</a:t>
            </a:r>
          </a:p>
          <a:p>
            <a:pPr>
              <a:spcBef>
                <a:spcPts val="1000"/>
              </a:spcBef>
              <a:spcAft>
                <a:spcPts val="0"/>
              </a:spcAft>
            </a:pPr>
            <a:r>
              <a:rPr lang="en-US" sz="1800" b="0" dirty="0">
                <a:solidFill>
                  <a:schemeClr val="tx1"/>
                </a:solidFill>
              </a:rPr>
              <a:t>Dr Rudolph: 77-year-old man with EGFR L858R-mutant metastatic adenocarcinoma of the lung develops hemoptysis from an “escape lesion” on osimertinib</a:t>
            </a:r>
          </a:p>
          <a:p>
            <a:pPr>
              <a:spcBef>
                <a:spcPts val="1000"/>
              </a:spcBef>
              <a:spcAft>
                <a:spcPts val="0"/>
              </a:spcAft>
            </a:pPr>
            <a:r>
              <a:rPr lang="en-US" sz="1800" b="0" dirty="0">
                <a:solidFill>
                  <a:schemeClr val="tx1"/>
                </a:solidFill>
              </a:rPr>
              <a:t>Dr Patel: 72-year-old man with EGFR L858R-mutant, PD-L1-high metastatic adenocarcinoma of the lung with disease progression on pembrolizumab</a:t>
            </a:r>
          </a:p>
          <a:p>
            <a:pPr>
              <a:spcBef>
                <a:spcPts val="1000"/>
              </a:spcBef>
              <a:spcAft>
                <a:spcPts val="0"/>
              </a:spcAft>
            </a:pPr>
            <a:r>
              <a:rPr lang="en-US" sz="1800" b="0" dirty="0">
                <a:solidFill>
                  <a:schemeClr val="tx1"/>
                </a:solidFill>
              </a:rPr>
              <a:t>Dr </a:t>
            </a:r>
            <a:r>
              <a:rPr lang="en-US" sz="1800" b="0" dirty="0" err="1">
                <a:solidFill>
                  <a:schemeClr val="tx1"/>
                </a:solidFill>
              </a:rPr>
              <a:t>Favaro</a:t>
            </a:r>
            <a:r>
              <a:rPr lang="en-US" sz="1800" b="0" dirty="0">
                <a:solidFill>
                  <a:schemeClr val="tx1"/>
                </a:solidFill>
              </a:rPr>
              <a:t>: 65-year-old woman with metastatic adenocarcinoma of the lung with an EGFR exon 20 insertion with multiple brain and bone metastases (PD-L1 &lt;1%)</a:t>
            </a:r>
          </a:p>
          <a:p>
            <a:pPr>
              <a:spcBef>
                <a:spcPts val="1000"/>
              </a:spcBef>
              <a:spcAft>
                <a:spcPts val="0"/>
              </a:spcAft>
            </a:pPr>
            <a:r>
              <a:rPr lang="en-US" sz="1800" b="0" dirty="0">
                <a:solidFill>
                  <a:schemeClr val="tx1"/>
                </a:solidFill>
              </a:rPr>
              <a:t>Dr Chen: 55-year-old woman with EGFR-mutant metastatic adenocarcinoma of the lung with disease progression after response to osimertinib x 3 years (PD-L1 TPS 80%)</a:t>
            </a:r>
          </a:p>
          <a:p>
            <a:pPr>
              <a:spcBef>
                <a:spcPts val="1000"/>
              </a:spcBef>
              <a:spcAft>
                <a:spcPts val="0"/>
              </a:spcAft>
            </a:pPr>
            <a:r>
              <a:rPr lang="en-US" sz="1800" b="0" dirty="0">
                <a:solidFill>
                  <a:schemeClr val="tx1"/>
                </a:solidFill>
              </a:rPr>
              <a:t>Dr </a:t>
            </a:r>
            <a:r>
              <a:rPr lang="en-US" sz="1800" b="0" dirty="0" err="1">
                <a:solidFill>
                  <a:schemeClr val="tx1"/>
                </a:solidFill>
              </a:rPr>
              <a:t>Peswani</a:t>
            </a:r>
            <a:r>
              <a:rPr lang="en-US" sz="1800" b="0" dirty="0">
                <a:solidFill>
                  <a:schemeClr val="tx1"/>
                </a:solidFill>
              </a:rPr>
              <a:t>: 50-year-old man with EGFR exon 19-mutant adenocarcinoma of the lung with brain metastases and disease progression on both osimertinib and carboplatin/paclitaxel/pembrolizumab/bevacizumab (ROS fusion detected on RNA assay)</a:t>
            </a:r>
          </a:p>
          <a:p>
            <a:pPr>
              <a:spcBef>
                <a:spcPts val="1000"/>
              </a:spcBef>
              <a:spcAft>
                <a:spcPts val="0"/>
              </a:spcAft>
            </a:pPr>
            <a:r>
              <a:rPr lang="en-US" sz="1800" b="0" dirty="0">
                <a:solidFill>
                  <a:schemeClr val="tx1"/>
                </a:solidFill>
              </a:rPr>
              <a:t>Dr Ahmed: 76-year-old woman with metastatic adenocarcinoma of the lung and EGFR exon 18 G719S and E709A mutations </a:t>
            </a: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2223841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72-year-old woman with Stage IIB EGFR exon 19-mutant adenocarcinoma of the lung</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Adam Miller (Danvers, Massachusetts)</a:t>
            </a:r>
          </a:p>
        </p:txBody>
      </p:sp>
      <p:pic>
        <p:nvPicPr>
          <p:cNvPr id="2" name="Picture 1" descr="A person wearing headphones&#10;&#10;Description automatically generated with medium confidence">
            <a:extLst>
              <a:ext uri="{FF2B5EF4-FFF2-40B4-BE49-F238E27FC236}">
                <a16:creationId xmlns:a16="http://schemas.microsoft.com/office/drawing/2014/main" id="{9578C677-555D-3A91-D54E-2B6B90505D5F}"/>
              </a:ext>
            </a:extLst>
          </p:cNvPr>
          <p:cNvPicPr>
            <a:picLocks noChangeAspect="1"/>
          </p:cNvPicPr>
          <p:nvPr/>
        </p:nvPicPr>
        <p:blipFill>
          <a:blip r:embed="rId2"/>
          <a:stretch>
            <a:fillRect/>
          </a:stretch>
        </p:blipFill>
        <p:spPr>
          <a:xfrm>
            <a:off x="2844570" y="2120257"/>
            <a:ext cx="6346698" cy="3570019"/>
          </a:xfrm>
          <a:prstGeom prst="rect">
            <a:avLst/>
          </a:prstGeom>
        </p:spPr>
      </p:pic>
    </p:spTree>
    <p:extLst>
      <p:ext uri="{BB962C8B-B14F-4D97-AF65-F5344CB8AC3E}">
        <p14:creationId xmlns:p14="http://schemas.microsoft.com/office/powerpoint/2010/main" val="327653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77-year-old man with EGFR L858R-mutant metastatic adenocarcinoma of the lung develops hemoptysis from an “escape lesion” on osimertinib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5" name="Picture 4" descr="A person wearing headphones&#10;&#10;Description automatically generated with medium confidence">
            <a:extLst>
              <a:ext uri="{FF2B5EF4-FFF2-40B4-BE49-F238E27FC236}">
                <a16:creationId xmlns:a16="http://schemas.microsoft.com/office/drawing/2014/main" id="{2A57ABE8-655F-A4E3-650F-0EDD480A2C2C}"/>
              </a:ext>
            </a:extLst>
          </p:cNvPr>
          <p:cNvPicPr>
            <a:picLocks noChangeAspect="1"/>
          </p:cNvPicPr>
          <p:nvPr/>
        </p:nvPicPr>
        <p:blipFill>
          <a:blip r:embed="rId2"/>
          <a:stretch>
            <a:fillRect/>
          </a:stretch>
        </p:blipFill>
        <p:spPr>
          <a:xfrm>
            <a:off x="2865120" y="2114509"/>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931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72-year-old man with EGFR L858R-mutant, PD-L1-high metastatic adenocarcinoma of the lung with disease progression on pembrolizumab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Sandip Patel (San Diego, California)</a:t>
            </a:r>
          </a:p>
        </p:txBody>
      </p:sp>
      <p:pic>
        <p:nvPicPr>
          <p:cNvPr id="3" name="Picture 2" descr="A person in a white shirt&#10;&#10;Description automatically generated with medium confidence">
            <a:extLst>
              <a:ext uri="{FF2B5EF4-FFF2-40B4-BE49-F238E27FC236}">
                <a16:creationId xmlns:a16="http://schemas.microsoft.com/office/drawing/2014/main" id="{910A67A5-53A3-4A5B-707F-88E4E24FD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162" y="2122709"/>
            <a:ext cx="6343181" cy="3568039"/>
          </a:xfrm>
          <a:prstGeom prst="rect">
            <a:avLst/>
          </a:prstGeom>
        </p:spPr>
      </p:pic>
    </p:spTree>
    <p:extLst>
      <p:ext uri="{BB962C8B-B14F-4D97-AF65-F5344CB8AC3E}">
        <p14:creationId xmlns:p14="http://schemas.microsoft.com/office/powerpoint/2010/main" val="1720755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72-year-old man with EGFR L858R-mutant, PD-L1-high metastatic adenocarcinoma of the lung with disease progression on pembrolizumab (continued)</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lang="en-US" sz="2800" dirty="0">
                <a:solidFill>
                  <a:srgbClr val="062060"/>
                </a:solidFill>
              </a:rPr>
              <a:t>Sandip Patel (San Diego, California)</a:t>
            </a:r>
          </a:p>
        </p:txBody>
      </p:sp>
      <p:pic>
        <p:nvPicPr>
          <p:cNvPr id="3" name="Picture 2" descr="A person in a white shirt&#10;&#10;Description automatically generated with medium confidence">
            <a:extLst>
              <a:ext uri="{FF2B5EF4-FFF2-40B4-BE49-F238E27FC236}">
                <a16:creationId xmlns:a16="http://schemas.microsoft.com/office/drawing/2014/main" id="{910A67A5-53A3-4A5B-707F-88E4E24FD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162" y="2122709"/>
            <a:ext cx="6343181" cy="3568039"/>
          </a:xfrm>
          <a:prstGeom prst="rect">
            <a:avLst/>
          </a:prstGeom>
        </p:spPr>
      </p:pic>
    </p:spTree>
    <p:extLst>
      <p:ext uri="{BB962C8B-B14F-4D97-AF65-F5344CB8AC3E}">
        <p14:creationId xmlns:p14="http://schemas.microsoft.com/office/powerpoint/2010/main" val="250194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65-year-old woman with metastatic adenocarcinoma of the lung with an EGFR exon 20 insertion with multiple brain and bone metastases (PD-L1 &lt;1%)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Justin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Favaro</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(Charlotte, North Carolina)</a:t>
            </a:r>
          </a:p>
        </p:txBody>
      </p:sp>
      <p:pic>
        <p:nvPicPr>
          <p:cNvPr id="6" name="Picture 5" descr="A person wearing headphones&#10;&#10;Description automatically generated with medium confidence">
            <a:extLst>
              <a:ext uri="{FF2B5EF4-FFF2-40B4-BE49-F238E27FC236}">
                <a16:creationId xmlns:a16="http://schemas.microsoft.com/office/drawing/2014/main" id="{4E8CB530-B3E9-531D-AF97-C31EF1842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498" y="2031544"/>
            <a:ext cx="6501862" cy="3657298"/>
          </a:xfrm>
          <a:prstGeom prst="rect">
            <a:avLst/>
          </a:prstGeom>
        </p:spPr>
      </p:pic>
    </p:spTree>
    <p:extLst>
      <p:ext uri="{BB962C8B-B14F-4D97-AF65-F5344CB8AC3E}">
        <p14:creationId xmlns:p14="http://schemas.microsoft.com/office/powerpoint/2010/main" val="307924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4F9AA19-89E6-7943-A306-E98642796710}"/>
              </a:ext>
            </a:extLst>
          </p:cNvPr>
          <p:cNvPicPr>
            <a:picLocks noChangeAspect="1"/>
          </p:cNvPicPr>
          <p:nvPr/>
        </p:nvPicPr>
        <p:blipFill rotWithShape="1">
          <a:blip r:embed="rId3"/>
          <a:srcRect t="11134" b="-391"/>
          <a:stretch/>
        </p:blipFill>
        <p:spPr bwMode="auto">
          <a:xfrm>
            <a:off x="263353" y="620688"/>
            <a:ext cx="5832648" cy="5208551"/>
          </a:xfrm>
          <a:prstGeom prst="rect">
            <a:avLst/>
          </a:prstGeom>
          <a:ln>
            <a:noFill/>
          </a:ln>
          <a:extLst>
            <a:ext uri="{53640926-AAD7-44D8-BBD7-CCE9431645EC}">
              <a14:shadowObscured xmlns:a14="http://schemas.microsoft.com/office/drawing/2010/main"/>
            </a:ext>
          </a:extLst>
        </p:spPr>
      </p:pic>
      <p:pic>
        <p:nvPicPr>
          <p:cNvPr id="4" name="Picture 3" descr="Graphical user interface&#10;&#10;Description automatically generated">
            <a:extLst>
              <a:ext uri="{FF2B5EF4-FFF2-40B4-BE49-F238E27FC236}">
                <a16:creationId xmlns:a16="http://schemas.microsoft.com/office/drawing/2014/main" id="{CD7213F8-F160-CF49-AD36-A30BC2FE3D3C}"/>
              </a:ext>
            </a:extLst>
          </p:cNvPr>
          <p:cNvPicPr>
            <a:picLocks noChangeAspect="1"/>
          </p:cNvPicPr>
          <p:nvPr/>
        </p:nvPicPr>
        <p:blipFill rotWithShape="1">
          <a:blip r:embed="rId4"/>
          <a:srcRect t="11979"/>
          <a:stretch/>
        </p:blipFill>
        <p:spPr bwMode="auto">
          <a:xfrm>
            <a:off x="6203756" y="620688"/>
            <a:ext cx="5547970" cy="5208550"/>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071F9DE-B006-AA48-AC7A-9001DBC5CF65}"/>
              </a:ext>
            </a:extLst>
          </p:cNvPr>
          <p:cNvSpPr/>
          <p:nvPr/>
        </p:nvSpPr>
        <p:spPr bwMode="auto">
          <a:xfrm>
            <a:off x="285417" y="620688"/>
            <a:ext cx="1728191" cy="14401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789518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ACAB6231-20F5-E54E-89A4-5A2DD6979D66}"/>
              </a:ext>
            </a:extLst>
          </p:cNvPr>
          <p:cNvPicPr>
            <a:picLocks noChangeAspect="1"/>
          </p:cNvPicPr>
          <p:nvPr/>
        </p:nvPicPr>
        <p:blipFill>
          <a:blip r:embed="rId2"/>
          <a:stretch>
            <a:fillRect/>
          </a:stretch>
        </p:blipFill>
        <p:spPr>
          <a:xfrm>
            <a:off x="2855640" y="548680"/>
            <a:ext cx="5904656" cy="5904656"/>
          </a:xfrm>
          <a:prstGeom prst="rect">
            <a:avLst/>
          </a:prstGeom>
        </p:spPr>
      </p:pic>
      <p:sp>
        <p:nvSpPr>
          <p:cNvPr id="5" name="Rectangle 4">
            <a:extLst>
              <a:ext uri="{FF2B5EF4-FFF2-40B4-BE49-F238E27FC236}">
                <a16:creationId xmlns:a16="http://schemas.microsoft.com/office/drawing/2014/main" id="{CBD92952-973D-E547-B8EE-C10F6089A620}"/>
              </a:ext>
            </a:extLst>
          </p:cNvPr>
          <p:cNvSpPr/>
          <p:nvPr/>
        </p:nvSpPr>
        <p:spPr bwMode="auto">
          <a:xfrm>
            <a:off x="2855640" y="575822"/>
            <a:ext cx="1728191" cy="76494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47243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695400" y="289659"/>
            <a:ext cx="10695900" cy="141114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800700" y="490076"/>
            <a:ext cx="10407868" cy="1095726"/>
          </a:xfrm>
        </p:spPr>
        <p:txBody>
          <a:bodyPr lIns="91440" tIns="91440" rIns="91440" bIns="182880"/>
          <a:lstStyle/>
          <a:p>
            <a:pPr algn="l"/>
            <a:r>
              <a:rPr lang="en-US" dirty="0">
                <a:solidFill>
                  <a:schemeClr val="bg1"/>
                </a:solidFill>
              </a:rPr>
              <a:t>Case Presentation: 55-year-old woman with EGFR-mutant metastatic adenocarcinoma of the lung with disease progression after response to osimertinib x 3 years (PD-L1 TPS 80%)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Gigi Chen (Pleasant Hill, California)</a:t>
            </a:r>
          </a:p>
        </p:txBody>
      </p:sp>
      <p:pic>
        <p:nvPicPr>
          <p:cNvPr id="3" name="Picture 2" descr="A person smiling for the camera&#10;&#10;Description automatically generated with medium confidence">
            <a:extLst>
              <a:ext uri="{FF2B5EF4-FFF2-40B4-BE49-F238E27FC236}">
                <a16:creationId xmlns:a16="http://schemas.microsoft.com/office/drawing/2014/main" id="{E4E72190-8C50-BE6C-42D0-2F4CE681D3B4}"/>
              </a:ext>
            </a:extLst>
          </p:cNvPr>
          <p:cNvPicPr>
            <a:picLocks noChangeAspect="1"/>
          </p:cNvPicPr>
          <p:nvPr/>
        </p:nvPicPr>
        <p:blipFill>
          <a:blip r:embed="rId2"/>
          <a:stretch>
            <a:fillRect/>
          </a:stretch>
        </p:blipFill>
        <p:spPr>
          <a:xfrm>
            <a:off x="2933192" y="1957749"/>
            <a:ext cx="6556199" cy="36878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7879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educational grants from AstraZeneca Pharmaceuticals LP, Daiichi Sankyo Inc, and Janssen Biotech Inc, administered by Janssen Scientific Affairs LLC.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30024680-13E2-9044-AE8D-305F634E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492" y="764704"/>
            <a:ext cx="10319076" cy="5280520"/>
          </a:xfrm>
          <a:prstGeom prst="rect">
            <a:avLst/>
          </a:prstGeom>
        </p:spPr>
      </p:pic>
      <p:sp>
        <p:nvSpPr>
          <p:cNvPr id="10" name="TextBox 9">
            <a:extLst>
              <a:ext uri="{FF2B5EF4-FFF2-40B4-BE49-F238E27FC236}">
                <a16:creationId xmlns:a16="http://schemas.microsoft.com/office/drawing/2014/main" id="{5A4D44E2-BDF8-FD43-9D2A-0E2F89D395AA}"/>
              </a:ext>
            </a:extLst>
          </p:cNvPr>
          <p:cNvSpPr txBox="1"/>
          <p:nvPr/>
        </p:nvSpPr>
        <p:spPr>
          <a:xfrm>
            <a:off x="6521509" y="1124744"/>
            <a:ext cx="4504759"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Cancer </a:t>
            </a:r>
            <a:r>
              <a:rPr kumimoji="0" lang="en-US" sz="2200" b="1" i="1" u="none" strike="noStrike" kern="1200" cap="none" spc="0" normalizeH="0" baseline="0" noProof="0" dirty="0" err="1">
                <a:ln>
                  <a:noFill/>
                </a:ln>
                <a:solidFill>
                  <a:srgbClr val="FFFFFF"/>
                </a:solidFill>
                <a:effectLst/>
                <a:uLnTx/>
                <a:uFillTx/>
                <a:latin typeface="Arial" pitchFamily="-72" charset="0"/>
                <a:ea typeface="MS PGothic" charset="0"/>
              </a:rPr>
              <a:t>Discov</a:t>
            </a:r>
            <a:r>
              <a:rPr kumimoji="0" lang="en-US" sz="2200" b="1" i="1" u="none" strike="noStrike" kern="1200" cap="none" spc="0" normalizeH="0" baseline="0" noProof="0" dirty="0">
                <a:ln>
                  <a:noFill/>
                </a:ln>
                <a:solidFill>
                  <a:srgbClr val="FFFFFF"/>
                </a:solidFill>
                <a:effectLst/>
                <a:uLnTx/>
                <a:uFillTx/>
                <a:latin typeface="Arial" pitchFamily="-72" charset="0"/>
                <a:ea typeface="MS PGothic" charset="0"/>
              </a:rPr>
              <a:t> </a:t>
            </a: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2022;12(1):74-89.</a:t>
            </a:r>
          </a:p>
        </p:txBody>
      </p:sp>
      <p:sp>
        <p:nvSpPr>
          <p:cNvPr id="2" name="Rectangle 1">
            <a:extLst>
              <a:ext uri="{FF2B5EF4-FFF2-40B4-BE49-F238E27FC236}">
                <a16:creationId xmlns:a16="http://schemas.microsoft.com/office/drawing/2014/main" id="{D1E0E362-406E-628C-76AF-3A8DAE670352}"/>
              </a:ext>
            </a:extLst>
          </p:cNvPr>
          <p:cNvSpPr/>
          <p:nvPr/>
        </p:nvSpPr>
        <p:spPr bwMode="auto">
          <a:xfrm>
            <a:off x="3863752" y="4005064"/>
            <a:ext cx="576064" cy="504056"/>
          </a:xfrm>
          <a:prstGeom prst="rect">
            <a:avLst/>
          </a:prstGeom>
          <a:solidFill>
            <a:srgbClr val="9EA6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4085321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4724-957B-6329-6E24-26851FB60BFA}"/>
              </a:ext>
            </a:extLst>
          </p:cNvPr>
          <p:cNvSpPr>
            <a:spLocks noGrp="1"/>
          </p:cNvSpPr>
          <p:nvPr>
            <p:ph type="title"/>
          </p:nvPr>
        </p:nvSpPr>
        <p:spPr>
          <a:xfrm>
            <a:off x="912286" y="116632"/>
            <a:ext cx="10358967" cy="1143000"/>
          </a:xfrm>
        </p:spPr>
        <p:txBody>
          <a:bodyPr/>
          <a:lstStyle/>
          <a:p>
            <a:pPr algn="l"/>
            <a:r>
              <a:rPr lang="en-US" dirty="0" err="1"/>
              <a:t>Patritumab</a:t>
            </a:r>
            <a:r>
              <a:rPr lang="en-US" dirty="0"/>
              <a:t> </a:t>
            </a:r>
            <a:r>
              <a:rPr lang="en-US" dirty="0" err="1"/>
              <a:t>Deruxtecan</a:t>
            </a:r>
            <a:r>
              <a:rPr lang="en-US" dirty="0"/>
              <a:t> (HER3-DXd) Targeting HER3 May Address Multiple EGFR TKI Resistance Mechanisms</a:t>
            </a:r>
          </a:p>
        </p:txBody>
      </p:sp>
      <p:sp>
        <p:nvSpPr>
          <p:cNvPr id="3" name="TextBox 2">
            <a:extLst>
              <a:ext uri="{FF2B5EF4-FFF2-40B4-BE49-F238E27FC236}">
                <a16:creationId xmlns:a16="http://schemas.microsoft.com/office/drawing/2014/main" id="{D2B0E3E8-CFEA-EBF7-830C-8AEC0A08C7A7}"/>
              </a:ext>
            </a:extLst>
          </p:cNvPr>
          <p:cNvSpPr txBox="1"/>
          <p:nvPr/>
        </p:nvSpPr>
        <p:spPr>
          <a:xfrm>
            <a:off x="12778" y="6490211"/>
            <a:ext cx="34340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Janne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9D5097EC-2315-F1DB-22C1-BA222CE9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51" y="2564904"/>
            <a:ext cx="11620236" cy="3456384"/>
          </a:xfrm>
          <a:prstGeom prst="rect">
            <a:avLst/>
          </a:prstGeom>
        </p:spPr>
      </p:pic>
      <p:sp>
        <p:nvSpPr>
          <p:cNvPr id="7" name="Rectangle 6">
            <a:extLst>
              <a:ext uri="{FF2B5EF4-FFF2-40B4-BE49-F238E27FC236}">
                <a16:creationId xmlns:a16="http://schemas.microsoft.com/office/drawing/2014/main" id="{28EF564B-0E0A-244C-329D-948A1E7BEDD9}"/>
              </a:ext>
            </a:extLst>
          </p:cNvPr>
          <p:cNvSpPr/>
          <p:nvPr/>
        </p:nvSpPr>
        <p:spPr bwMode="auto">
          <a:xfrm>
            <a:off x="263352" y="1268760"/>
            <a:ext cx="11593288"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0D2BE490-5C2F-DF0E-14D0-A125EAAB8B15}"/>
              </a:ext>
            </a:extLst>
          </p:cNvPr>
          <p:cNvSpPr txBox="1"/>
          <p:nvPr/>
        </p:nvSpPr>
        <p:spPr>
          <a:xfrm>
            <a:off x="623392" y="1341655"/>
            <a:ext cx="8449749" cy="135421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333CC"/>
                </a:solidFill>
                <a:effectLst/>
                <a:uLnTx/>
                <a:uFillTx/>
                <a:latin typeface="Arial" pitchFamily="-72" charset="0"/>
                <a:ea typeface="MS PGothic" charset="0"/>
              </a:rPr>
              <a:t>HER3-DXd is an antibody-drug conjugate with 3 components:</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A fully human anti-HER3 IgG1 </a:t>
            </a:r>
            <a:r>
              <a:rPr kumimoji="0" lang="en-US" sz="2000" b="0" i="0" u="none" strike="noStrike" kern="1200" cap="none" spc="0" normalizeH="0" baseline="0" noProof="0" dirty="0" err="1">
                <a:ln>
                  <a:noFill/>
                </a:ln>
                <a:solidFill>
                  <a:srgbClr val="000000"/>
                </a:solidFill>
                <a:effectLst/>
                <a:uLnTx/>
                <a:uFillTx/>
                <a:latin typeface="Arial" pitchFamily="-72" charset="0"/>
                <a:ea typeface="MS PGothic" charset="0"/>
              </a:rPr>
              <a:t>mAb</a:t>
            </a: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 (</a:t>
            </a:r>
            <a:r>
              <a:rPr kumimoji="0" lang="en-US" sz="2000" b="0" i="0" u="none" strike="noStrike" kern="1200" cap="none" spc="0" normalizeH="0" baseline="0" noProof="0" dirty="0" err="1">
                <a:ln>
                  <a:noFill/>
                </a:ln>
                <a:solidFill>
                  <a:srgbClr val="000000"/>
                </a:solidFill>
                <a:effectLst/>
                <a:uLnTx/>
                <a:uFillTx/>
                <a:latin typeface="Arial" pitchFamily="-72" charset="0"/>
                <a:ea typeface="MS PGothic" charset="0"/>
              </a:rPr>
              <a:t>patritumab</a:t>
            </a: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 covalently linked to:</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A topoisomerase I inhibitor payload, an </a:t>
            </a:r>
            <a:r>
              <a:rPr kumimoji="0" lang="en-US" sz="2000" b="0" i="0" u="none" strike="noStrike" kern="1200" cap="none" spc="0" normalizeH="0" baseline="0" noProof="0" dirty="0" err="1">
                <a:ln>
                  <a:noFill/>
                </a:ln>
                <a:solidFill>
                  <a:srgbClr val="000000"/>
                </a:solidFill>
                <a:effectLst/>
                <a:uLnTx/>
                <a:uFillTx/>
                <a:latin typeface="Arial" pitchFamily="-72" charset="0"/>
                <a:ea typeface="MS PGothic" charset="0"/>
              </a:rPr>
              <a:t>exatecan</a:t>
            </a: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 derivative, via</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A tetrapeptide-based cleaver linker</a:t>
            </a:r>
          </a:p>
        </p:txBody>
      </p:sp>
    </p:spTree>
    <p:extLst>
      <p:ext uri="{BB962C8B-B14F-4D97-AF65-F5344CB8AC3E}">
        <p14:creationId xmlns:p14="http://schemas.microsoft.com/office/powerpoint/2010/main" val="2106547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Responses by Blinded Independent Central Review</a:t>
            </a:r>
          </a:p>
        </p:txBody>
      </p:sp>
      <p:pic>
        <p:nvPicPr>
          <p:cNvPr id="5" name="Picture 4" descr="Table&#10;&#10;Description automatically generated">
            <a:extLst>
              <a:ext uri="{FF2B5EF4-FFF2-40B4-BE49-F238E27FC236}">
                <a16:creationId xmlns:a16="http://schemas.microsoft.com/office/drawing/2014/main" id="{CAE0883E-118C-8B43-A2C3-4B9C22CAB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168" y="1003398"/>
            <a:ext cx="7823200" cy="5473700"/>
          </a:xfrm>
          <a:prstGeom prst="rect">
            <a:avLst/>
          </a:prstGeom>
        </p:spPr>
      </p:pic>
      <p:sp>
        <p:nvSpPr>
          <p:cNvPr id="6" name="TextBox 5">
            <a:extLst>
              <a:ext uri="{FF2B5EF4-FFF2-40B4-BE49-F238E27FC236}">
                <a16:creationId xmlns:a16="http://schemas.microsoft.com/office/drawing/2014/main" id="{42F32860-5B1F-DF48-A64F-5F6D5F27E616}"/>
              </a:ext>
            </a:extLst>
          </p:cNvPr>
          <p:cNvSpPr txBox="1"/>
          <p:nvPr/>
        </p:nvSpPr>
        <p:spPr>
          <a:xfrm>
            <a:off x="83229" y="6513044"/>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177939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799533"/>
          </a:xfrm>
        </p:spPr>
        <p:txBody>
          <a:bodyPr/>
          <a:lstStyle/>
          <a:p>
            <a:r>
              <a:rPr lang="en-US" dirty="0"/>
              <a:t>Summary of Treatment-Emergent Adverse Events (TEAEs)</a:t>
            </a:r>
          </a:p>
        </p:txBody>
      </p:sp>
      <p:sp>
        <p:nvSpPr>
          <p:cNvPr id="4" name="TextBox 3">
            <a:extLst>
              <a:ext uri="{FF2B5EF4-FFF2-40B4-BE49-F238E27FC236}">
                <a16:creationId xmlns:a16="http://schemas.microsoft.com/office/drawing/2014/main" id="{43E37103-19A0-D445-A82D-BA329133A09E}"/>
              </a:ext>
            </a:extLst>
          </p:cNvPr>
          <p:cNvSpPr txBox="1"/>
          <p:nvPr/>
        </p:nvSpPr>
        <p:spPr>
          <a:xfrm>
            <a:off x="112309" y="6509102"/>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pic>
        <p:nvPicPr>
          <p:cNvPr id="10" name="Picture 9" descr="Table&#10;&#10;Description automatically generated">
            <a:extLst>
              <a:ext uri="{FF2B5EF4-FFF2-40B4-BE49-F238E27FC236}">
                <a16:creationId xmlns:a16="http://schemas.microsoft.com/office/drawing/2014/main" id="{B616B9BD-9948-B440-A737-EE19892C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15" y="730250"/>
            <a:ext cx="10490200" cy="5397500"/>
          </a:xfrm>
          <a:prstGeom prst="rect">
            <a:avLst/>
          </a:prstGeom>
        </p:spPr>
      </p:pic>
      <p:sp>
        <p:nvSpPr>
          <p:cNvPr id="6" name="TextBox 5">
            <a:extLst>
              <a:ext uri="{FF2B5EF4-FFF2-40B4-BE49-F238E27FC236}">
                <a16:creationId xmlns:a16="http://schemas.microsoft.com/office/drawing/2014/main" id="{80CFAFDA-193B-F04B-9C2E-EC1312691089}"/>
              </a:ext>
            </a:extLst>
          </p:cNvPr>
          <p:cNvSpPr txBox="1"/>
          <p:nvPr/>
        </p:nvSpPr>
        <p:spPr>
          <a:xfrm>
            <a:off x="789515" y="6106127"/>
            <a:ext cx="6096000"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RDE = recommended dose for expansion</a:t>
            </a:r>
          </a:p>
        </p:txBody>
      </p:sp>
    </p:spTree>
    <p:extLst>
      <p:ext uri="{BB962C8B-B14F-4D97-AF65-F5344CB8AC3E}">
        <p14:creationId xmlns:p14="http://schemas.microsoft.com/office/powerpoint/2010/main" val="358695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C65F-4D0F-6042-AB14-3907CB04319A}"/>
              </a:ext>
            </a:extLst>
          </p:cNvPr>
          <p:cNvSpPr>
            <a:spLocks noGrp="1"/>
          </p:cNvSpPr>
          <p:nvPr>
            <p:ph type="title"/>
          </p:nvPr>
        </p:nvSpPr>
        <p:spPr>
          <a:xfrm>
            <a:off x="912285" y="37179"/>
            <a:ext cx="10358967" cy="1143000"/>
          </a:xfrm>
        </p:spPr>
        <p:txBody>
          <a:bodyPr/>
          <a:lstStyle/>
          <a:p>
            <a:r>
              <a:rPr lang="en-US" dirty="0"/>
              <a:t>Select Grade ≥3 Treatment-Emergent Adverse Events (TEAEs)</a:t>
            </a:r>
          </a:p>
        </p:txBody>
      </p:sp>
      <p:pic>
        <p:nvPicPr>
          <p:cNvPr id="6" name="Picture 5">
            <a:extLst>
              <a:ext uri="{FF2B5EF4-FFF2-40B4-BE49-F238E27FC236}">
                <a16:creationId xmlns:a16="http://schemas.microsoft.com/office/drawing/2014/main" id="{51B9CF85-81ED-564B-92B6-F10C63FDB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03" y="4954364"/>
            <a:ext cx="10515600" cy="8509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FC8016A-8DF4-F949-AF0D-D7695A7F0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53" y="2626962"/>
            <a:ext cx="10502900" cy="2336800"/>
          </a:xfrm>
          <a:prstGeom prst="rect">
            <a:avLst/>
          </a:prstGeom>
        </p:spPr>
      </p:pic>
      <p:pic>
        <p:nvPicPr>
          <p:cNvPr id="9" name="Picture 8">
            <a:extLst>
              <a:ext uri="{FF2B5EF4-FFF2-40B4-BE49-F238E27FC236}">
                <a16:creationId xmlns:a16="http://schemas.microsoft.com/office/drawing/2014/main" id="{5F1873CE-E440-4149-8CDE-53D0D9CC8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34" y="1471262"/>
            <a:ext cx="10502900" cy="1155700"/>
          </a:xfrm>
          <a:prstGeom prst="rect">
            <a:avLst/>
          </a:prstGeom>
        </p:spPr>
      </p:pic>
      <p:sp>
        <p:nvSpPr>
          <p:cNvPr id="7" name="TextBox 6">
            <a:extLst>
              <a:ext uri="{FF2B5EF4-FFF2-40B4-BE49-F238E27FC236}">
                <a16:creationId xmlns:a16="http://schemas.microsoft.com/office/drawing/2014/main" id="{BBA7EB60-7C5F-164C-8738-42558B18C505}"/>
              </a:ext>
            </a:extLst>
          </p:cNvPr>
          <p:cNvSpPr txBox="1"/>
          <p:nvPr/>
        </p:nvSpPr>
        <p:spPr>
          <a:xfrm>
            <a:off x="191344" y="6497656"/>
            <a:ext cx="38719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Jänne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2022;12(1):74-89.</a:t>
            </a:r>
          </a:p>
        </p:txBody>
      </p:sp>
    </p:spTree>
    <p:extLst>
      <p:ext uri="{BB962C8B-B14F-4D97-AF65-F5344CB8AC3E}">
        <p14:creationId xmlns:p14="http://schemas.microsoft.com/office/powerpoint/2010/main" val="1972253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AC26D-D1A6-0AF4-6658-FF258E7956D4}"/>
              </a:ext>
            </a:extLst>
          </p:cNvPr>
          <p:cNvSpPr>
            <a:spLocks noGrp="1"/>
          </p:cNvSpPr>
          <p:nvPr>
            <p:ph type="title"/>
          </p:nvPr>
        </p:nvSpPr>
        <p:spPr>
          <a:xfrm>
            <a:off x="912286" y="417904"/>
            <a:ext cx="9648206" cy="792088"/>
          </a:xfrm>
        </p:spPr>
        <p:txBody>
          <a:bodyPr/>
          <a:lstStyle/>
          <a:p>
            <a:pPr algn="l"/>
            <a:r>
              <a:rPr lang="en-US" dirty="0"/>
              <a:t>HERTHENA-Lung02: An Ongoing Phase III Trial of </a:t>
            </a:r>
            <a:r>
              <a:rPr lang="en-US" dirty="0" err="1"/>
              <a:t>Patritumab</a:t>
            </a:r>
            <a:r>
              <a:rPr lang="en-US" dirty="0"/>
              <a:t> </a:t>
            </a:r>
            <a:r>
              <a:rPr lang="en-US" dirty="0" err="1"/>
              <a:t>Deruxtecan</a:t>
            </a:r>
            <a:r>
              <a:rPr lang="en-US" dirty="0"/>
              <a:t> for NSCLC with EGFR Mutation After Failure of an EGFR TKI</a:t>
            </a:r>
          </a:p>
        </p:txBody>
      </p:sp>
      <p:sp>
        <p:nvSpPr>
          <p:cNvPr id="6" name="TextBox 5">
            <a:extLst>
              <a:ext uri="{FF2B5EF4-FFF2-40B4-BE49-F238E27FC236}">
                <a16:creationId xmlns:a16="http://schemas.microsoft.com/office/drawing/2014/main" id="{33E93715-06AD-E413-99F0-DC37BD5CE2CB}"/>
              </a:ext>
            </a:extLst>
          </p:cNvPr>
          <p:cNvSpPr txBox="1"/>
          <p:nvPr/>
        </p:nvSpPr>
        <p:spPr>
          <a:xfrm>
            <a:off x="119336" y="6455551"/>
            <a:ext cx="35620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June 2022.</a:t>
            </a:r>
          </a:p>
        </p:txBody>
      </p:sp>
      <p:sp>
        <p:nvSpPr>
          <p:cNvPr id="7" name="Line 6">
            <a:extLst>
              <a:ext uri="{FF2B5EF4-FFF2-40B4-BE49-F238E27FC236}">
                <a16:creationId xmlns:a16="http://schemas.microsoft.com/office/drawing/2014/main" id="{611CD405-4B35-AA71-C586-3AB0B5AF2BC8}"/>
              </a:ext>
            </a:extLst>
          </p:cNvPr>
          <p:cNvSpPr>
            <a:spLocks noChangeShapeType="1"/>
          </p:cNvSpPr>
          <p:nvPr/>
        </p:nvSpPr>
        <p:spPr bwMode="auto">
          <a:xfrm flipV="1">
            <a:off x="5300998" y="4010324"/>
            <a:ext cx="1463954" cy="9575"/>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8" name="Line 7">
            <a:extLst>
              <a:ext uri="{FF2B5EF4-FFF2-40B4-BE49-F238E27FC236}">
                <a16:creationId xmlns:a16="http://schemas.microsoft.com/office/drawing/2014/main" id="{7A052031-2285-6714-09F5-638A0A6FDE7E}"/>
              </a:ext>
            </a:extLst>
          </p:cNvPr>
          <p:cNvSpPr>
            <a:spLocks noChangeShapeType="1"/>
          </p:cNvSpPr>
          <p:nvPr/>
        </p:nvSpPr>
        <p:spPr bwMode="auto">
          <a:xfrm flipH="1">
            <a:off x="6764951" y="3196916"/>
            <a:ext cx="0" cy="1620497"/>
          </a:xfrm>
          <a:prstGeom prst="line">
            <a:avLst/>
          </a:prstGeom>
          <a:noFill/>
          <a:ln w="28575">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000000"/>
              </a:highlight>
              <a:uLnTx/>
              <a:uFillTx/>
              <a:latin typeface="Arial" charset="0"/>
              <a:ea typeface="ＭＳ Ｐゴシック" charset="0"/>
            </a:endParaRPr>
          </a:p>
        </p:txBody>
      </p:sp>
      <p:sp>
        <p:nvSpPr>
          <p:cNvPr id="9" name="Line 8">
            <a:extLst>
              <a:ext uri="{FF2B5EF4-FFF2-40B4-BE49-F238E27FC236}">
                <a16:creationId xmlns:a16="http://schemas.microsoft.com/office/drawing/2014/main" id="{ABB1FE0A-30D9-8338-885A-AA63EE795A5B}"/>
              </a:ext>
            </a:extLst>
          </p:cNvPr>
          <p:cNvSpPr>
            <a:spLocks noChangeShapeType="1"/>
          </p:cNvSpPr>
          <p:nvPr/>
        </p:nvSpPr>
        <p:spPr bwMode="auto">
          <a:xfrm flipV="1">
            <a:off x="6764952" y="3188579"/>
            <a:ext cx="385863" cy="8336"/>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Line 9">
            <a:extLst>
              <a:ext uri="{FF2B5EF4-FFF2-40B4-BE49-F238E27FC236}">
                <a16:creationId xmlns:a16="http://schemas.microsoft.com/office/drawing/2014/main" id="{B4EFEF79-6760-7ED7-2F20-F3D80ED45785}"/>
              </a:ext>
            </a:extLst>
          </p:cNvPr>
          <p:cNvSpPr>
            <a:spLocks noChangeShapeType="1"/>
          </p:cNvSpPr>
          <p:nvPr/>
        </p:nvSpPr>
        <p:spPr bwMode="auto">
          <a:xfrm>
            <a:off x="6764952" y="4817416"/>
            <a:ext cx="385863" cy="0"/>
          </a:xfrm>
          <a:prstGeom prst="line">
            <a:avLst/>
          </a:prstGeom>
          <a:noFill/>
          <a:ln w="28575">
            <a:solidFill>
              <a:srgbClr val="00206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1" name="Text Box 11">
            <a:extLst>
              <a:ext uri="{FF2B5EF4-FFF2-40B4-BE49-F238E27FC236}">
                <a16:creationId xmlns:a16="http://schemas.microsoft.com/office/drawing/2014/main" id="{3C69E0C1-D6DF-8EDA-CBE3-75360783B22B}"/>
              </a:ext>
            </a:extLst>
          </p:cNvPr>
          <p:cNvSpPr txBox="1">
            <a:spLocks noChangeArrowheads="1"/>
          </p:cNvSpPr>
          <p:nvPr/>
        </p:nvSpPr>
        <p:spPr bwMode="auto">
          <a:xfrm>
            <a:off x="7200833" y="2653536"/>
            <a:ext cx="4076762" cy="1364977"/>
          </a:xfrm>
          <a:prstGeom prst="rect">
            <a:avLst/>
          </a:prstGeom>
          <a:solidFill>
            <a:srgbClr val="F8951E"/>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ts val="9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Patritumab</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deruxtecan</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12" name="Text Box 13">
            <a:extLst>
              <a:ext uri="{FF2B5EF4-FFF2-40B4-BE49-F238E27FC236}">
                <a16:creationId xmlns:a16="http://schemas.microsoft.com/office/drawing/2014/main" id="{30BC86DB-AAD4-BE75-5F9A-ABB7E4891062}"/>
              </a:ext>
            </a:extLst>
          </p:cNvPr>
          <p:cNvSpPr txBox="1">
            <a:spLocks noChangeArrowheads="1"/>
          </p:cNvSpPr>
          <p:nvPr/>
        </p:nvSpPr>
        <p:spPr bwMode="auto">
          <a:xfrm>
            <a:off x="7200832" y="4212128"/>
            <a:ext cx="4076763" cy="1161088"/>
          </a:xfrm>
          <a:prstGeom prst="rect">
            <a:avLst/>
          </a:prstGeom>
          <a:solidFill>
            <a:srgbClr val="BAD529"/>
          </a:solidFill>
          <a:ln w="9525">
            <a:solidFill>
              <a:srgbClr val="002060"/>
            </a:solidFill>
            <a:miter lim="800000"/>
            <a:headEnd/>
            <a:tailEnd/>
          </a:ln>
          <a:effectLst>
            <a:prstShdw prst="shdw17" dist="17961" dir="2700000">
              <a:srgbClr val="999999">
                <a:alpha val="74997"/>
              </a:srgbClr>
            </a:prstShdw>
          </a:effec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5613"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Platinum-based chemotherapy</a:t>
            </a:r>
          </a:p>
        </p:txBody>
      </p:sp>
      <p:graphicFrame>
        <p:nvGraphicFramePr>
          <p:cNvPr id="13" name="Group 104">
            <a:extLst>
              <a:ext uri="{FF2B5EF4-FFF2-40B4-BE49-F238E27FC236}">
                <a16:creationId xmlns:a16="http://schemas.microsoft.com/office/drawing/2014/main" id="{DA42E30B-9C33-04C0-6236-6727D166C86F}"/>
              </a:ext>
            </a:extLst>
          </p:cNvPr>
          <p:cNvGraphicFramePr>
            <a:graphicFrameLocks noGrp="1"/>
          </p:cNvGraphicFramePr>
          <p:nvPr/>
        </p:nvGraphicFramePr>
        <p:xfrm>
          <a:off x="1421318" y="2174565"/>
          <a:ext cx="3874247" cy="3415123"/>
        </p:xfrm>
        <a:graphic>
          <a:graphicData uri="http://schemas.openxmlformats.org/drawingml/2006/table">
            <a:tbl>
              <a:tblPr/>
              <a:tblGrid>
                <a:gridCol w="3874247">
                  <a:extLst>
                    <a:ext uri="{9D8B030D-6E8A-4147-A177-3AD203B41FA5}">
                      <a16:colId xmlns:a16="http://schemas.microsoft.com/office/drawing/2014/main" val="20000"/>
                    </a:ext>
                  </a:extLst>
                </a:gridCol>
              </a:tblGrid>
              <a:tr h="400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ea typeface="ＭＳ Ｐゴシック" charset="0"/>
                          <a:cs typeface="Arial"/>
                        </a:rPr>
                        <a:t>Eligibility</a:t>
                      </a: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2375857">
                <a:tc>
                  <a:txBody>
                    <a:bodyPr/>
                    <a:lstStyle/>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Locally advanced or metastatic </a:t>
                      </a:r>
                      <a:r>
                        <a:rPr kumimoji="0" lang="en-GB" altLang="en-US" sz="1800" b="0" i="0" u="none" strike="noStrike" kern="1200" cap="none" spc="0" normalizeH="0" baseline="0" noProof="0" dirty="0" err="1">
                          <a:ln>
                            <a:noFill/>
                          </a:ln>
                          <a:solidFill>
                            <a:srgbClr val="FFFFFF"/>
                          </a:solidFill>
                          <a:effectLst/>
                          <a:uLnTx/>
                          <a:uFillTx/>
                          <a:latin typeface="+mn-lt"/>
                          <a:ea typeface="+mn-ea"/>
                          <a:cs typeface="+mn-cs"/>
                        </a:rPr>
                        <a:t>nonsquamous</a:t>
                      </a: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 NSCLC with EGFR activating mutation</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1 or 2 prior lines of an approved EGFR TKI in the metastatic or locally advanced setting, which must include a third-generation EGFR TKI</a:t>
                      </a:r>
                    </a:p>
                    <a:p>
                      <a:pPr marL="285750" marR="0" lvl="0" indent="-285750"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altLang="en-US" sz="1800" b="0" i="0" u="none" strike="noStrike" kern="1200" cap="none" spc="0" normalizeH="0" baseline="0" noProof="0" dirty="0">
                          <a:ln>
                            <a:noFill/>
                          </a:ln>
                          <a:solidFill>
                            <a:srgbClr val="FFFFFF"/>
                          </a:solidFill>
                          <a:effectLst/>
                          <a:uLnTx/>
                          <a:uFillTx/>
                          <a:latin typeface="+mn-lt"/>
                          <a:ea typeface="+mn-ea"/>
                          <a:cs typeface="+mn-cs"/>
                        </a:rPr>
                        <a:t>Radiographic disease progression </a:t>
                      </a:r>
                      <a:r>
                        <a:rPr kumimoji="0" lang="en-US" sz="1800" b="0" i="0" u="none" strike="noStrike" kern="1200" cap="none" spc="0" normalizeH="0" baseline="0" dirty="0">
                          <a:ln>
                            <a:noFill/>
                          </a:ln>
                          <a:solidFill>
                            <a:srgbClr val="FFFFFF"/>
                          </a:solidFill>
                          <a:effectLst/>
                          <a:uLnTx/>
                          <a:uFillTx/>
                          <a:latin typeface="+mn-lt"/>
                          <a:ea typeface="+mn-ea"/>
                          <a:cs typeface="+mn-cs"/>
                        </a:rPr>
                        <a:t>while receiving or after receiving a third-generation EGFR TKI</a:t>
                      </a:r>
                      <a:endParaRPr kumimoji="0" lang="en-GB" altLang="en-US" sz="1800" b="0" i="0" u="none" strike="noStrike" kern="1200" cap="none" spc="0" normalizeH="0" baseline="0" noProof="0" dirty="0">
                        <a:ln>
                          <a:noFill/>
                        </a:ln>
                        <a:solidFill>
                          <a:srgbClr val="FFFFFF"/>
                        </a:solidFill>
                        <a:effectLst/>
                        <a:uLnTx/>
                        <a:uFillTx/>
                        <a:latin typeface="+mn-lt"/>
                        <a:ea typeface="+mn-ea"/>
                        <a:cs typeface="+mn-cs"/>
                      </a:endParaRPr>
                    </a:p>
                  </a:txBody>
                  <a:tcPr marL="68635" marR="68635" marT="34249" marB="34249" anchor="ctr" horzOverflow="overflow">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a:noFill/>
                    </a:lnTlToBr>
                    <a:lnBlToTr>
                      <a:noFill/>
                    </a:lnBlToTr>
                    <a:solidFill>
                      <a:srgbClr val="3A7BC9"/>
                    </a:solidFill>
                  </a:tcPr>
                </a:tc>
                <a:extLst>
                  <a:ext uri="{0D108BD9-81ED-4DB2-BD59-A6C34878D82A}">
                    <a16:rowId xmlns:a16="http://schemas.microsoft.com/office/drawing/2014/main" val="10001"/>
                  </a:ext>
                </a:extLst>
              </a:tr>
            </a:tbl>
          </a:graphicData>
        </a:graphic>
      </p:graphicFrame>
      <p:sp>
        <p:nvSpPr>
          <p:cNvPr id="14" name="TextBox 2">
            <a:extLst>
              <a:ext uri="{FF2B5EF4-FFF2-40B4-BE49-F238E27FC236}">
                <a16:creationId xmlns:a16="http://schemas.microsoft.com/office/drawing/2014/main" id="{7E9D3C10-B2C7-9197-35DE-14AE2380D71D}"/>
              </a:ext>
            </a:extLst>
          </p:cNvPr>
          <p:cNvSpPr txBox="1">
            <a:spLocks noChangeArrowheads="1"/>
          </p:cNvSpPr>
          <p:nvPr/>
        </p:nvSpPr>
        <p:spPr bwMode="auto">
          <a:xfrm>
            <a:off x="1498604" y="6084004"/>
            <a:ext cx="97789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Primary endpoint: Progression-free survival by blinded independent central review</a:t>
            </a:r>
          </a:p>
        </p:txBody>
      </p:sp>
      <p:sp>
        <p:nvSpPr>
          <p:cNvPr id="15" name="Oval 4">
            <a:extLst>
              <a:ext uri="{FF2B5EF4-FFF2-40B4-BE49-F238E27FC236}">
                <a16:creationId xmlns:a16="http://schemas.microsoft.com/office/drawing/2014/main" id="{E44E93E7-BED7-F024-5AFB-95B0D4DBE33A}"/>
              </a:ext>
            </a:extLst>
          </p:cNvPr>
          <p:cNvSpPr>
            <a:spLocks noChangeArrowheads="1"/>
          </p:cNvSpPr>
          <p:nvPr/>
        </p:nvSpPr>
        <p:spPr bwMode="auto">
          <a:xfrm>
            <a:off x="5563694" y="3515535"/>
            <a:ext cx="914400" cy="914400"/>
          </a:xfrm>
          <a:prstGeom prst="ellipse">
            <a:avLst/>
          </a:prstGeom>
          <a:solidFill>
            <a:srgbClr val="FF6600"/>
          </a:solidFill>
          <a:ln>
            <a:noFill/>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R</a:t>
            </a:r>
          </a:p>
        </p:txBody>
      </p:sp>
      <p:sp>
        <p:nvSpPr>
          <p:cNvPr id="17" name="TextBox 16">
            <a:extLst>
              <a:ext uri="{FF2B5EF4-FFF2-40B4-BE49-F238E27FC236}">
                <a16:creationId xmlns:a16="http://schemas.microsoft.com/office/drawing/2014/main" id="{FF435976-C53D-8427-1CF4-25E01C568262}"/>
              </a:ext>
            </a:extLst>
          </p:cNvPr>
          <p:cNvSpPr txBox="1"/>
          <p:nvPr/>
        </p:nvSpPr>
        <p:spPr>
          <a:xfrm>
            <a:off x="1421318" y="1496006"/>
            <a:ext cx="3688830"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Trial identifier: </a:t>
            </a: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NCT05338970 (Open)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Estimated enrollment: 560</a:t>
            </a:r>
          </a:p>
        </p:txBody>
      </p:sp>
    </p:spTree>
    <p:extLst>
      <p:ext uri="{BB962C8B-B14F-4D97-AF65-F5344CB8AC3E}">
        <p14:creationId xmlns:p14="http://schemas.microsoft.com/office/powerpoint/2010/main" val="258144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AA7CE578-C88A-6C9D-58B3-49FA90F4A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64703"/>
            <a:ext cx="11665296" cy="5041229"/>
          </a:xfrm>
          <a:prstGeom prst="rect">
            <a:avLst/>
          </a:prstGeom>
        </p:spPr>
      </p:pic>
      <p:sp>
        <p:nvSpPr>
          <p:cNvPr id="4" name="Rectangle 3">
            <a:extLst>
              <a:ext uri="{FF2B5EF4-FFF2-40B4-BE49-F238E27FC236}">
                <a16:creationId xmlns:a16="http://schemas.microsoft.com/office/drawing/2014/main" id="{38284E02-380D-A152-C0F9-61EF07055F42}"/>
              </a:ext>
            </a:extLst>
          </p:cNvPr>
          <p:cNvSpPr/>
          <p:nvPr/>
        </p:nvSpPr>
        <p:spPr bwMode="auto">
          <a:xfrm>
            <a:off x="8976320" y="2420888"/>
            <a:ext cx="201622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0BD19E96-6241-198E-5B55-BBF74C4DC179}"/>
              </a:ext>
            </a:extLst>
          </p:cNvPr>
          <p:cNvSpPr txBox="1"/>
          <p:nvPr/>
        </p:nvSpPr>
        <p:spPr>
          <a:xfrm>
            <a:off x="263352" y="1268760"/>
            <a:ext cx="6261214" cy="415498"/>
          </a:xfrm>
          <a:prstGeom prst="rect">
            <a:avLst/>
          </a:prstGeom>
          <a:noFill/>
        </p:spPr>
        <p:txBody>
          <a:bodyPr wrap="square" rtlCol="0">
            <a:spAutoFit/>
          </a:bodyPr>
          <a:lstStyle/>
          <a:p>
            <a:r>
              <a:rPr lang="en-US" sz="2100" i="1" dirty="0">
                <a:solidFill>
                  <a:srgbClr val="D74F90"/>
                </a:solidFill>
              </a:rPr>
              <a:t>Nat Rev Clin Oncol </a:t>
            </a:r>
            <a:r>
              <a:rPr lang="en-US" sz="2100" dirty="0">
                <a:solidFill>
                  <a:srgbClr val="D74F90"/>
                </a:solidFill>
              </a:rPr>
              <a:t>2022 August;19(8):499-514. </a:t>
            </a:r>
          </a:p>
        </p:txBody>
      </p:sp>
    </p:spTree>
    <p:extLst>
      <p:ext uri="{BB962C8B-B14F-4D97-AF65-F5344CB8AC3E}">
        <p14:creationId xmlns:p14="http://schemas.microsoft.com/office/powerpoint/2010/main" val="535512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3" name="Title 2">
            <a:extLst>
              <a:ext uri="{FF2B5EF4-FFF2-40B4-BE49-F238E27FC236}">
                <a16:creationId xmlns:a16="http://schemas.microsoft.com/office/drawing/2014/main" id="{87942951-BE8B-3016-DAE0-2B190E2E07D3}"/>
              </a:ext>
            </a:extLst>
          </p:cNvPr>
          <p:cNvSpPr>
            <a:spLocks noGrp="1"/>
          </p:cNvSpPr>
          <p:nvPr>
            <p:ph type="title"/>
          </p:nvPr>
        </p:nvSpPr>
        <p:spPr>
          <a:xfrm>
            <a:off x="912286" y="33344"/>
            <a:ext cx="10358967" cy="1143000"/>
          </a:xfrm>
        </p:spPr>
        <p:txBody>
          <a:bodyPr/>
          <a:lstStyle/>
          <a:p>
            <a:r>
              <a:rPr lang="en-US" dirty="0"/>
              <a:t>Mechanisms of Acquired Resistance to Osimertinib for </a:t>
            </a:r>
            <a:br>
              <a:rPr lang="en-US" dirty="0"/>
            </a:br>
            <a:r>
              <a:rPr lang="en-US" dirty="0"/>
              <a:t>NSCLC with EGFR Mutations</a:t>
            </a:r>
          </a:p>
        </p:txBody>
      </p:sp>
      <p:sp>
        <p:nvSpPr>
          <p:cNvPr id="5" name="TextBox 4">
            <a:extLst>
              <a:ext uri="{FF2B5EF4-FFF2-40B4-BE49-F238E27FC236}">
                <a16:creationId xmlns:a16="http://schemas.microsoft.com/office/drawing/2014/main" id="{1F372ACC-5260-703F-B13D-7170B90ACE1E}"/>
              </a:ext>
            </a:extLst>
          </p:cNvPr>
          <p:cNvSpPr txBox="1"/>
          <p:nvPr/>
        </p:nvSpPr>
        <p:spPr>
          <a:xfrm>
            <a:off x="32743" y="6534835"/>
            <a:ext cx="56591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Cooper AJ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Rev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2022;19(8):499-514.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Picture 10" descr="Diagram&#10;&#10;Description automatically generated with medium confidence">
            <a:extLst>
              <a:ext uri="{FF2B5EF4-FFF2-40B4-BE49-F238E27FC236}">
                <a16:creationId xmlns:a16="http://schemas.microsoft.com/office/drawing/2014/main" id="{D7FDA9D8-9397-599F-EBA3-44FCC877110E}"/>
              </a:ext>
            </a:extLst>
          </p:cNvPr>
          <p:cNvPicPr>
            <a:picLocks noChangeAspect="1"/>
          </p:cNvPicPr>
          <p:nvPr/>
        </p:nvPicPr>
        <p:blipFill>
          <a:blip r:embed="rId3"/>
          <a:stretch>
            <a:fillRect/>
          </a:stretch>
        </p:blipFill>
        <p:spPr>
          <a:xfrm>
            <a:off x="610543" y="1798495"/>
            <a:ext cx="10962451" cy="4302929"/>
          </a:xfrm>
          <a:prstGeom prst="rect">
            <a:avLst/>
          </a:prstGeom>
        </p:spPr>
      </p:pic>
      <p:sp>
        <p:nvSpPr>
          <p:cNvPr id="8" name="Rectangle 7">
            <a:extLst>
              <a:ext uri="{FF2B5EF4-FFF2-40B4-BE49-F238E27FC236}">
                <a16:creationId xmlns:a16="http://schemas.microsoft.com/office/drawing/2014/main" id="{A7A4E72C-F384-5357-5E56-E0B44EE5A6FB}"/>
              </a:ext>
            </a:extLst>
          </p:cNvPr>
          <p:cNvSpPr/>
          <p:nvPr/>
        </p:nvSpPr>
        <p:spPr bwMode="auto">
          <a:xfrm>
            <a:off x="1900720" y="1829440"/>
            <a:ext cx="277402" cy="2778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Rectangle 11">
            <a:extLst>
              <a:ext uri="{FF2B5EF4-FFF2-40B4-BE49-F238E27FC236}">
                <a16:creationId xmlns:a16="http://schemas.microsoft.com/office/drawing/2014/main" id="{72085F22-261F-E948-B2BE-5A0E0BC4FDE8}"/>
              </a:ext>
            </a:extLst>
          </p:cNvPr>
          <p:cNvSpPr/>
          <p:nvPr/>
        </p:nvSpPr>
        <p:spPr bwMode="auto">
          <a:xfrm>
            <a:off x="4991529" y="1804613"/>
            <a:ext cx="277402" cy="2778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Rectangle 12">
            <a:extLst>
              <a:ext uri="{FF2B5EF4-FFF2-40B4-BE49-F238E27FC236}">
                <a16:creationId xmlns:a16="http://schemas.microsoft.com/office/drawing/2014/main" id="{EA4BEA30-D522-94F0-3C53-33D38ED5E7A8}"/>
              </a:ext>
            </a:extLst>
          </p:cNvPr>
          <p:cNvSpPr/>
          <p:nvPr/>
        </p:nvSpPr>
        <p:spPr bwMode="auto">
          <a:xfrm>
            <a:off x="8852899" y="1819126"/>
            <a:ext cx="277402" cy="2778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a:extLst>
              <a:ext uri="{FF2B5EF4-FFF2-40B4-BE49-F238E27FC236}">
                <a16:creationId xmlns:a16="http://schemas.microsoft.com/office/drawing/2014/main" id="{A4284C4E-80B6-1128-B94D-D0680D29A09A}"/>
              </a:ext>
            </a:extLst>
          </p:cNvPr>
          <p:cNvSpPr txBox="1"/>
          <p:nvPr/>
        </p:nvSpPr>
        <p:spPr>
          <a:xfrm>
            <a:off x="1900720" y="1361562"/>
            <a:ext cx="2731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Alterations in TKI Signaling</a:t>
            </a:r>
          </a:p>
        </p:txBody>
      </p:sp>
      <p:sp>
        <p:nvSpPr>
          <p:cNvPr id="15" name="TextBox 14">
            <a:extLst>
              <a:ext uri="{FF2B5EF4-FFF2-40B4-BE49-F238E27FC236}">
                <a16:creationId xmlns:a16="http://schemas.microsoft.com/office/drawing/2014/main" id="{1667747C-A351-4F88-85AE-ABCF56AB51E4}"/>
              </a:ext>
            </a:extLst>
          </p:cNvPr>
          <p:cNvSpPr txBox="1"/>
          <p:nvPr/>
        </p:nvSpPr>
        <p:spPr>
          <a:xfrm>
            <a:off x="4839250" y="1084563"/>
            <a:ext cx="41112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Activation of Bypass and/or Downstream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Signaling Pathways</a:t>
            </a:r>
          </a:p>
        </p:txBody>
      </p:sp>
      <p:sp>
        <p:nvSpPr>
          <p:cNvPr id="16" name="TextBox 15">
            <a:extLst>
              <a:ext uri="{FF2B5EF4-FFF2-40B4-BE49-F238E27FC236}">
                <a16:creationId xmlns:a16="http://schemas.microsoft.com/office/drawing/2014/main" id="{37EB05C2-286D-331E-5B08-026FEB3CAA7E}"/>
              </a:ext>
            </a:extLst>
          </p:cNvPr>
          <p:cNvSpPr txBox="1"/>
          <p:nvPr/>
        </p:nvSpPr>
        <p:spPr>
          <a:xfrm>
            <a:off x="9173899" y="1120820"/>
            <a:ext cx="19368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Changes in Tumor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Cell Lineage</a:t>
            </a:r>
          </a:p>
        </p:txBody>
      </p:sp>
    </p:spTree>
    <p:extLst>
      <p:ext uri="{BB962C8B-B14F-4D97-AF65-F5344CB8AC3E}">
        <p14:creationId xmlns:p14="http://schemas.microsoft.com/office/powerpoint/2010/main" val="1145430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0E6D0933-659D-720D-C7D5-8B5339D23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99" y="1396426"/>
            <a:ext cx="10949087" cy="4120806"/>
          </a:xfrm>
          <a:prstGeom prst="rect">
            <a:avLst/>
          </a:prstGeom>
        </p:spPr>
      </p:pic>
      <p:sp>
        <p:nvSpPr>
          <p:cNvPr id="4" name="TextBox 3">
            <a:extLst>
              <a:ext uri="{FF2B5EF4-FFF2-40B4-BE49-F238E27FC236}">
                <a16:creationId xmlns:a16="http://schemas.microsoft.com/office/drawing/2014/main" id="{6EB8F2F0-1FCE-69A5-E5DA-20BB28486B5E}"/>
              </a:ext>
            </a:extLst>
          </p:cNvPr>
          <p:cNvSpPr txBox="1"/>
          <p:nvPr/>
        </p:nvSpPr>
        <p:spPr>
          <a:xfrm>
            <a:off x="5300954" y="1772816"/>
            <a:ext cx="1737976" cy="430887"/>
          </a:xfrm>
          <a:prstGeom prst="rect">
            <a:avLst/>
          </a:prstGeom>
          <a:noFill/>
        </p:spPr>
        <p:txBody>
          <a:bodyPr wrap="none" rtlCol="0">
            <a:spAutoFit/>
          </a:bodyPr>
          <a:lstStyle/>
          <a:p>
            <a:r>
              <a:rPr lang="en-US" sz="2200" dirty="0">
                <a:solidFill>
                  <a:srgbClr val="830451"/>
                </a:solidFill>
              </a:rPr>
              <a:t>IASLC 2022</a:t>
            </a:r>
          </a:p>
        </p:txBody>
      </p:sp>
    </p:spTree>
    <p:extLst>
      <p:ext uri="{BB962C8B-B14F-4D97-AF65-F5344CB8AC3E}">
        <p14:creationId xmlns:p14="http://schemas.microsoft.com/office/powerpoint/2010/main" val="1502907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5" name="TextBox 4">
            <a:extLst>
              <a:ext uri="{FF2B5EF4-FFF2-40B4-BE49-F238E27FC236}">
                <a16:creationId xmlns:a16="http://schemas.microsoft.com/office/drawing/2014/main" id="{BF96FD80-E36B-5398-7154-05DCB24262A6}"/>
              </a:ext>
            </a:extLst>
          </p:cNvPr>
          <p:cNvSpPr txBox="1"/>
          <p:nvPr/>
        </p:nvSpPr>
        <p:spPr>
          <a:xfrm>
            <a:off x="119336" y="6550223"/>
            <a:ext cx="392229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Ahn</a:t>
            </a:r>
            <a:r>
              <a:rPr lang="en-US" sz="1500" b="0" dirty="0">
                <a:solidFill>
                  <a:schemeClr val="tx1"/>
                </a:solidFill>
                <a:latin typeface="Calibri" panose="020F0502020204030204" pitchFamily="34" charset="0"/>
                <a:cs typeface="Calibri" panose="020F0502020204030204" pitchFamily="34" charset="0"/>
              </a:rPr>
              <a:t> M-J et al. IASLC 2022;Abstract EP08.02-140.</a:t>
            </a:r>
          </a:p>
        </p:txBody>
      </p:sp>
      <p:sp>
        <p:nvSpPr>
          <p:cNvPr id="2" name="Title 1">
            <a:extLst>
              <a:ext uri="{FF2B5EF4-FFF2-40B4-BE49-F238E27FC236}">
                <a16:creationId xmlns:a16="http://schemas.microsoft.com/office/drawing/2014/main" id="{96BBB9A8-E4BF-4EA1-2A46-45D4338E9BE7}"/>
              </a:ext>
            </a:extLst>
          </p:cNvPr>
          <p:cNvSpPr>
            <a:spLocks noGrp="1"/>
          </p:cNvSpPr>
          <p:nvPr>
            <p:ph type="title"/>
          </p:nvPr>
        </p:nvSpPr>
        <p:spPr>
          <a:xfrm>
            <a:off x="916516" y="55987"/>
            <a:ext cx="10358967" cy="1143000"/>
          </a:xfrm>
        </p:spPr>
        <p:txBody>
          <a:bodyPr/>
          <a:lstStyle/>
          <a:p>
            <a:pPr algn="l"/>
            <a:r>
              <a:rPr lang="en-US" dirty="0"/>
              <a:t>Estimated Prevalence of MET Overexpression and/or Amplification</a:t>
            </a:r>
          </a:p>
        </p:txBody>
      </p:sp>
      <p:pic>
        <p:nvPicPr>
          <p:cNvPr id="7" name="Picture 6" descr="Diagram&#10;&#10;Description automatically generated">
            <a:extLst>
              <a:ext uri="{FF2B5EF4-FFF2-40B4-BE49-F238E27FC236}">
                <a16:creationId xmlns:a16="http://schemas.microsoft.com/office/drawing/2014/main" id="{0ED2F7EE-6A29-E799-701E-B92560404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623" y="1124744"/>
            <a:ext cx="8409817" cy="5228767"/>
          </a:xfrm>
          <a:prstGeom prst="rect">
            <a:avLst/>
          </a:prstGeom>
        </p:spPr>
      </p:pic>
    </p:spTree>
    <p:extLst>
      <p:ext uri="{BB962C8B-B14F-4D97-AF65-F5344CB8AC3E}">
        <p14:creationId xmlns:p14="http://schemas.microsoft.com/office/powerpoint/2010/main" val="1470175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484784"/>
          </a:xfrm>
        </p:spPr>
        <p:txBody>
          <a:bodyPr/>
          <a:lstStyle/>
          <a:p>
            <a:r>
              <a:rPr lang="en-US" sz="3200" dirty="0"/>
              <a:t>Dr </a:t>
            </a:r>
            <a:r>
              <a:rPr lang="en-US" dirty="0" err="1"/>
              <a:t>Sequist</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12286" y="1772816"/>
          <a:ext cx="9998784" cy="2690822"/>
        </p:xfrm>
        <a:graphic>
          <a:graphicData uri="http://schemas.openxmlformats.org/drawingml/2006/table">
            <a:tbl>
              <a:tblPr firstRow="1" bandRow="1">
                <a:tableStyleId>{F2DE63D5-997A-4646-A377-4702673A728D}</a:tableStyleId>
              </a:tblPr>
              <a:tblGrid>
                <a:gridCol w="2951466">
                  <a:extLst>
                    <a:ext uri="{9D8B030D-6E8A-4147-A177-3AD203B41FA5}">
                      <a16:colId xmlns:a16="http://schemas.microsoft.com/office/drawing/2014/main" val="20000"/>
                    </a:ext>
                  </a:extLst>
                </a:gridCol>
                <a:gridCol w="7047318">
                  <a:extLst>
                    <a:ext uri="{9D8B030D-6E8A-4147-A177-3AD203B41FA5}">
                      <a16:colId xmlns:a16="http://schemas.microsoft.com/office/drawing/2014/main" val="762323566"/>
                    </a:ext>
                  </a:extLst>
                </a:gridCol>
              </a:tblGrid>
              <a:tr h="936104">
                <a:tc>
                  <a:txBody>
                    <a:bodyPr/>
                    <a:lstStyle/>
                    <a:p>
                      <a:pPr algn="l"/>
                      <a:r>
                        <a:rPr lang="en-US" sz="1600" b="1" dirty="0">
                          <a:solidFill>
                            <a:schemeClr val="tx1"/>
                          </a:solidFill>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AstraZeneca Pharmaceuticals LP, Janssen Biotech Inc, Pfizer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735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AstraZeneca Pharmaceuticals LP, Boehringer Ingelheim Pharmaceuticals Inc, </a:t>
                      </a:r>
                      <a:r>
                        <a:rPr lang="en-US" sz="1600" dirty="0" err="1">
                          <a:solidFill>
                            <a:schemeClr val="tx1"/>
                          </a:solidFill>
                        </a:rPr>
                        <a:t>Delfi</a:t>
                      </a:r>
                      <a:r>
                        <a:rPr lang="en-US" sz="1600" dirty="0">
                          <a:solidFill>
                            <a:schemeClr val="tx1"/>
                          </a:solidFill>
                        </a:rPr>
                        <a:t> Diagnostics, Genentech, a member of the Roche Group,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193793"/>
                  </a:ext>
                </a:extLst>
              </a:tr>
              <a:tr h="87735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1571806"/>
                  </a:ext>
                </a:extLst>
              </a:tr>
            </a:tbl>
          </a:graphicData>
        </a:graphic>
      </p:graphicFrame>
    </p:spTree>
    <p:custDataLst>
      <p:tags r:id="rId1"/>
    </p:custDataLst>
    <p:extLst>
      <p:ext uri="{BB962C8B-B14F-4D97-AF65-F5344CB8AC3E}">
        <p14:creationId xmlns:p14="http://schemas.microsoft.com/office/powerpoint/2010/main" val="2940121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260648"/>
            <a:ext cx="10177558" cy="210469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837564"/>
            <a:ext cx="10062756" cy="1095726"/>
          </a:xfrm>
        </p:spPr>
        <p:txBody>
          <a:bodyPr lIns="91440" tIns="91440" rIns="91440" bIns="182880"/>
          <a:lstStyle/>
          <a:p>
            <a:pPr algn="l"/>
            <a:r>
              <a:rPr lang="en-US" dirty="0">
                <a:solidFill>
                  <a:schemeClr val="bg1"/>
                </a:solidFill>
              </a:rPr>
              <a:t>Case Presentation: 50-year-old man with EGFR exon 19-mutant adenocarcinoma of the lung with brain metastases and disease progression on both osimertinib and carboplatin/paclitaxel/pembrolizumab/bevacizumab (ROS fusion detected on RNA assay)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78522"/>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Namrata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Peswani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(Richardson, Texas)</a:t>
            </a:r>
          </a:p>
        </p:txBody>
      </p:sp>
      <p:pic>
        <p:nvPicPr>
          <p:cNvPr id="7" name="Picture 6" descr="A person wearing headphones&#10;&#10;Description automatically generated with medium confidence">
            <a:extLst>
              <a:ext uri="{FF2B5EF4-FFF2-40B4-BE49-F238E27FC236}">
                <a16:creationId xmlns:a16="http://schemas.microsoft.com/office/drawing/2014/main" id="{8B9D2FDF-94B1-6791-8DDA-8C8DCCA8D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1" y="2609134"/>
            <a:ext cx="5904657" cy="3321370"/>
          </a:xfrm>
          <a:prstGeom prst="rect">
            <a:avLst/>
          </a:prstGeom>
        </p:spPr>
      </p:pic>
    </p:spTree>
    <p:extLst>
      <p:ext uri="{BB962C8B-B14F-4D97-AF65-F5344CB8AC3E}">
        <p14:creationId xmlns:p14="http://schemas.microsoft.com/office/powerpoint/2010/main" val="2890730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76-year-old woman with metastatic adenocarcinoma of the lung and EGFR exon 18 G719S and </a:t>
            </a:r>
            <a:r>
              <a:rPr lang="en-US">
                <a:solidFill>
                  <a:schemeClr val="bg1"/>
                </a:solidFill>
              </a:rPr>
              <a:t>E709A mutations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Syed Ahmed (Libertyville, Illinois)</a:t>
            </a:r>
          </a:p>
        </p:txBody>
      </p:sp>
      <p:pic>
        <p:nvPicPr>
          <p:cNvPr id="3" name="Picture 2" descr="A person wearing headphones&#10;&#10;Description automatically generated with medium confidence">
            <a:extLst>
              <a:ext uri="{FF2B5EF4-FFF2-40B4-BE49-F238E27FC236}">
                <a16:creationId xmlns:a16="http://schemas.microsoft.com/office/drawing/2014/main" id="{D0C669B3-22CA-87CE-B31B-ACAAEE3D42E8}"/>
              </a:ext>
            </a:extLst>
          </p:cNvPr>
          <p:cNvPicPr>
            <a:picLocks noChangeAspect="1"/>
          </p:cNvPicPr>
          <p:nvPr/>
        </p:nvPicPr>
        <p:blipFill>
          <a:blip r:embed="rId2"/>
          <a:stretch>
            <a:fillRect/>
          </a:stretch>
        </p:blipFill>
        <p:spPr>
          <a:xfrm>
            <a:off x="2931550" y="2088808"/>
            <a:ext cx="6402608"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6869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544488" y="2348880"/>
            <a:ext cx="1102412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839416" y="1268760"/>
            <a:ext cx="11240144" cy="5589240"/>
          </a:xfrm>
        </p:spPr>
        <p:txBody>
          <a:bodyPr/>
          <a:lstStyle/>
          <a:p>
            <a:pPr marL="98425" indent="0">
              <a:spcBef>
                <a:spcPts val="1800"/>
              </a:spcBef>
              <a:spcAft>
                <a:spcPts val="0"/>
              </a:spcAft>
              <a:buNone/>
            </a:pPr>
            <a:r>
              <a:rPr lang="en-US" sz="2200" dirty="0">
                <a:solidFill>
                  <a:schemeClr val="tx1"/>
                </a:solidFill>
              </a:rPr>
              <a:t>INTRODUCTION: Journal Club with Dr </a:t>
            </a:r>
            <a:r>
              <a:rPr lang="en-US" sz="2200" dirty="0" err="1">
                <a:solidFill>
                  <a:schemeClr val="tx1"/>
                </a:solidFill>
              </a:rPr>
              <a:t>Sequist</a:t>
            </a:r>
            <a:r>
              <a:rPr lang="en-US" sz="2200" dirty="0">
                <a:solidFill>
                  <a:schemeClr val="tx1"/>
                </a:solidFill>
              </a:rPr>
              <a:t>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bg1"/>
                </a:solidFill>
              </a:rPr>
              <a:t>MODULE 2: Faculty Survey</a:t>
            </a:r>
          </a:p>
          <a:p>
            <a:pPr marL="98425" indent="0">
              <a:spcBef>
                <a:spcPts val="1800"/>
              </a:spcBef>
              <a:spcAft>
                <a:spcPts val="0"/>
              </a:spcAft>
              <a:buNone/>
            </a:pPr>
            <a:r>
              <a:rPr lang="en-US" sz="2200" dirty="0">
                <a:solidFill>
                  <a:schemeClr val="tx1"/>
                </a:solidFill>
              </a:rPr>
              <a:t>MODULE 3: Journal Club with Dr </a:t>
            </a:r>
            <a:r>
              <a:rPr lang="en-US" sz="2200" dirty="0" err="1">
                <a:solidFill>
                  <a:schemeClr val="tx1"/>
                </a:solidFill>
              </a:rPr>
              <a:t>Sequist</a:t>
            </a:r>
            <a:r>
              <a:rPr lang="en-US" sz="2200" dirty="0">
                <a:solidFill>
                  <a:schemeClr val="tx1"/>
                </a:solidFill>
              </a:rPr>
              <a:t> – Part 2</a:t>
            </a:r>
          </a:p>
          <a:p>
            <a:pPr marL="98425" indent="0">
              <a:spcBef>
                <a:spcPts val="18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55278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17A68-08B7-E4E1-E002-496325B08734}"/>
              </a:ext>
            </a:extLst>
          </p:cNvPr>
          <p:cNvSpPr>
            <a:spLocks noGrp="1"/>
          </p:cNvSpPr>
          <p:nvPr>
            <p:ph type="title"/>
          </p:nvPr>
        </p:nvSpPr>
        <p:spPr>
          <a:xfrm>
            <a:off x="1127448" y="2708920"/>
            <a:ext cx="10358967" cy="1143000"/>
          </a:xfrm>
        </p:spPr>
        <p:txBody>
          <a:bodyPr/>
          <a:lstStyle/>
          <a:p>
            <a:r>
              <a:rPr lang="en-US" dirty="0"/>
              <a:t>Adjuvant Therapy</a:t>
            </a:r>
          </a:p>
        </p:txBody>
      </p:sp>
    </p:spTree>
    <p:extLst>
      <p:ext uri="{BB962C8B-B14F-4D97-AF65-F5344CB8AC3E}">
        <p14:creationId xmlns:p14="http://schemas.microsoft.com/office/powerpoint/2010/main" val="18151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F799-1269-084A-9525-4A7407702889}"/>
              </a:ext>
            </a:extLst>
          </p:cNvPr>
          <p:cNvSpPr>
            <a:spLocks noGrp="1"/>
          </p:cNvSpPr>
          <p:nvPr>
            <p:ph type="title"/>
          </p:nvPr>
        </p:nvSpPr>
        <p:spPr>
          <a:xfrm>
            <a:off x="912285" y="0"/>
            <a:ext cx="10600011" cy="2276872"/>
          </a:xfrm>
        </p:spPr>
        <p:txBody>
          <a:bodyPr/>
          <a:lstStyle/>
          <a:p>
            <a:r>
              <a:rPr lang="en-US" dirty="0"/>
              <a:t>Regulatory and reimbursement issues aside, in general, what adjuvant treatment, if any, would you recommend for an otherwise healthy 65-year-old patient with </a:t>
            </a:r>
            <a:r>
              <a:rPr lang="en-US" u="sng" dirty="0"/>
              <a:t>Stage IB</a:t>
            </a:r>
            <a:r>
              <a:rPr lang="en-US" dirty="0"/>
              <a:t> </a:t>
            </a:r>
            <a:r>
              <a:rPr lang="en-US" dirty="0" err="1"/>
              <a:t>nonsquamous</a:t>
            </a:r>
            <a:r>
              <a:rPr lang="en-US" dirty="0"/>
              <a:t> NSCLC with an EGFR exon 19 deletion and a PD-L1 TPS of 50%? </a:t>
            </a:r>
          </a:p>
        </p:txBody>
      </p:sp>
      <p:sp>
        <p:nvSpPr>
          <p:cNvPr id="3" name="Content Placeholder 2">
            <a:extLst>
              <a:ext uri="{FF2B5EF4-FFF2-40B4-BE49-F238E27FC236}">
                <a16:creationId xmlns:a16="http://schemas.microsoft.com/office/drawing/2014/main" id="{7C0CCB6A-EBC8-A64E-9953-2D7C32F77B69}"/>
              </a:ext>
            </a:extLst>
          </p:cNvPr>
          <p:cNvSpPr>
            <a:spLocks noGrp="1"/>
          </p:cNvSpPr>
          <p:nvPr>
            <p:ph idx="3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4" name="Content Placeholder 3">
            <a:extLst>
              <a:ext uri="{FF2B5EF4-FFF2-40B4-BE49-F238E27FC236}">
                <a16:creationId xmlns:a16="http://schemas.microsoft.com/office/drawing/2014/main" id="{AF726062-DC0F-E44A-A64E-3F63D3593C2C}"/>
              </a:ext>
            </a:extLst>
          </p:cNvPr>
          <p:cNvSpPr>
            <a:spLocks noGrp="1"/>
          </p:cNvSpPr>
          <p:nvPr>
            <p:ph idx="36"/>
          </p:nvPr>
        </p:nvSpPr>
        <p:spPr/>
        <p:txBody>
          <a:bodyPr/>
          <a:lstStyle/>
          <a:p>
            <a:r>
              <a:rPr lang="en-US" dirty="0"/>
              <a:t>Osimertinib </a:t>
            </a:r>
          </a:p>
        </p:txBody>
      </p:sp>
      <p:sp>
        <p:nvSpPr>
          <p:cNvPr id="5" name="Content Placeholder 4">
            <a:extLst>
              <a:ext uri="{FF2B5EF4-FFF2-40B4-BE49-F238E27FC236}">
                <a16:creationId xmlns:a16="http://schemas.microsoft.com/office/drawing/2014/main" id="{C7670005-3345-F24F-85A6-AFDCD47BC6C5}"/>
              </a:ext>
            </a:extLst>
          </p:cNvPr>
          <p:cNvSpPr>
            <a:spLocks noGrp="1"/>
          </p:cNvSpPr>
          <p:nvPr>
            <p:ph idx="41"/>
          </p:nvPr>
        </p:nvSpPr>
        <p:spPr/>
        <p:txBody>
          <a:bodyPr/>
          <a:lstStyle/>
          <a:p>
            <a:r>
              <a:rPr lang="en-US" dirty="0"/>
              <a:t>Osimertinib</a:t>
            </a:r>
          </a:p>
        </p:txBody>
      </p:sp>
      <p:sp>
        <p:nvSpPr>
          <p:cNvPr id="6" name="Content Placeholder 5">
            <a:extLst>
              <a:ext uri="{FF2B5EF4-FFF2-40B4-BE49-F238E27FC236}">
                <a16:creationId xmlns:a16="http://schemas.microsoft.com/office/drawing/2014/main" id="{B4700FD2-3D2D-E443-8B1C-884E3B842BE0}"/>
              </a:ext>
            </a:extLst>
          </p:cNvPr>
          <p:cNvSpPr>
            <a:spLocks noGrp="1"/>
          </p:cNvSpPr>
          <p:nvPr>
            <p:ph idx="44"/>
          </p:nvPr>
        </p:nvSpPr>
        <p:spPr/>
        <p:txBody>
          <a:bodyPr/>
          <a:lstStyle/>
          <a:p>
            <a:r>
              <a:rPr lang="en-US" dirty="0"/>
              <a:t>None </a:t>
            </a:r>
          </a:p>
        </p:txBody>
      </p:sp>
      <p:sp>
        <p:nvSpPr>
          <p:cNvPr id="7" name="Content Placeholder 6">
            <a:extLst>
              <a:ext uri="{FF2B5EF4-FFF2-40B4-BE49-F238E27FC236}">
                <a16:creationId xmlns:a16="http://schemas.microsoft.com/office/drawing/2014/main" id="{2801D32F-0BB7-8B45-8B72-D1A55ED69B28}"/>
              </a:ext>
            </a:extLst>
          </p:cNvPr>
          <p:cNvSpPr>
            <a:spLocks noGrp="1"/>
          </p:cNvSpPr>
          <p:nvPr>
            <p:ph idx="4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8" name="Content Placeholder 7">
            <a:extLst>
              <a:ext uri="{FF2B5EF4-FFF2-40B4-BE49-F238E27FC236}">
                <a16:creationId xmlns:a16="http://schemas.microsoft.com/office/drawing/2014/main" id="{EBF07910-A7D3-C448-ADB3-70A4EE960452}"/>
              </a:ext>
            </a:extLst>
          </p:cNvPr>
          <p:cNvSpPr>
            <a:spLocks noGrp="1"/>
          </p:cNvSpPr>
          <p:nvPr>
            <p:ph idx="46"/>
          </p:nvPr>
        </p:nvSpPr>
        <p:spPr/>
        <p:txBody>
          <a:bodyPr/>
          <a:lstStyle/>
          <a:p>
            <a:r>
              <a:rPr lang="en-US" dirty="0"/>
              <a:t>None</a:t>
            </a:r>
          </a:p>
        </p:txBody>
      </p:sp>
      <p:sp>
        <p:nvSpPr>
          <p:cNvPr id="10" name="TextBox 9">
            <a:extLst>
              <a:ext uri="{FF2B5EF4-FFF2-40B4-BE49-F238E27FC236}">
                <a16:creationId xmlns:a16="http://schemas.microsoft.com/office/drawing/2014/main" id="{80F00C07-E0CE-FE40-ACF9-3416B7F723A7}"/>
              </a:ext>
            </a:extLst>
          </p:cNvPr>
          <p:cNvSpPr txBox="1"/>
          <p:nvPr/>
        </p:nvSpPr>
        <p:spPr>
          <a:xfrm>
            <a:off x="479376" y="6021288"/>
            <a:ext cx="6100762"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TPS = tumor proportion score</a:t>
            </a:r>
          </a:p>
        </p:txBody>
      </p:sp>
    </p:spTree>
    <p:extLst>
      <p:ext uri="{BB962C8B-B14F-4D97-AF65-F5344CB8AC3E}">
        <p14:creationId xmlns:p14="http://schemas.microsoft.com/office/powerpoint/2010/main" val="242391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9D7F-78AE-1946-9224-4D3613C9FDB4}"/>
              </a:ext>
            </a:extLst>
          </p:cNvPr>
          <p:cNvSpPr>
            <a:spLocks noGrp="1"/>
          </p:cNvSpPr>
          <p:nvPr>
            <p:ph type="title"/>
          </p:nvPr>
        </p:nvSpPr>
        <p:spPr>
          <a:xfrm>
            <a:off x="912285" y="0"/>
            <a:ext cx="10728331" cy="2276872"/>
          </a:xfrm>
        </p:spPr>
        <p:txBody>
          <a:bodyPr/>
          <a:lstStyle/>
          <a:p>
            <a:r>
              <a:rPr lang="en-US" dirty="0"/>
              <a:t>Regulatory and reimbursement issues aside, in general, what adjuvant treatment, if any, would you recommend for an otherwise healthy 65-year-old patient with </a:t>
            </a:r>
            <a:r>
              <a:rPr lang="en-US" u="sng" dirty="0"/>
              <a:t>Stage IIA</a:t>
            </a:r>
            <a:r>
              <a:rPr lang="en-US" dirty="0"/>
              <a:t> </a:t>
            </a:r>
            <a:r>
              <a:rPr lang="en-US" dirty="0" err="1"/>
              <a:t>nonsquamous</a:t>
            </a:r>
            <a:r>
              <a:rPr lang="en-US" dirty="0"/>
              <a:t> NSCLC with an EGFR exon 19 deletion and a PD-L1 TPS of 50%? </a:t>
            </a:r>
          </a:p>
        </p:txBody>
      </p:sp>
      <p:sp>
        <p:nvSpPr>
          <p:cNvPr id="3" name="Content Placeholder 2">
            <a:extLst>
              <a:ext uri="{FF2B5EF4-FFF2-40B4-BE49-F238E27FC236}">
                <a16:creationId xmlns:a16="http://schemas.microsoft.com/office/drawing/2014/main" id="{7BC57ECE-2DDB-D247-AAA0-0E5DB779015A}"/>
              </a:ext>
            </a:extLst>
          </p:cNvPr>
          <p:cNvSpPr>
            <a:spLocks noGrp="1"/>
          </p:cNvSpPr>
          <p:nvPr>
            <p:ph idx="3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4" name="Content Placeholder 3">
            <a:extLst>
              <a:ext uri="{FF2B5EF4-FFF2-40B4-BE49-F238E27FC236}">
                <a16:creationId xmlns:a16="http://schemas.microsoft.com/office/drawing/2014/main" id="{0340B68B-B1F1-D644-8384-D65124A346A4}"/>
              </a:ext>
            </a:extLst>
          </p:cNvPr>
          <p:cNvSpPr>
            <a:spLocks noGrp="1"/>
          </p:cNvSpPr>
          <p:nvPr>
            <p:ph idx="36"/>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5" name="Content Placeholder 4">
            <a:extLst>
              <a:ext uri="{FF2B5EF4-FFF2-40B4-BE49-F238E27FC236}">
                <a16:creationId xmlns:a16="http://schemas.microsoft.com/office/drawing/2014/main" id="{92F82653-9037-BB40-BB08-08D7E93EF6A0}"/>
              </a:ext>
            </a:extLst>
          </p:cNvPr>
          <p:cNvSpPr>
            <a:spLocks noGrp="1"/>
          </p:cNvSpPr>
          <p:nvPr>
            <p:ph idx="41"/>
          </p:nvPr>
        </p:nvSpPr>
        <p:spPr/>
        <p:txBody>
          <a:bodyPr/>
          <a:lstStyle/>
          <a:p>
            <a:r>
              <a:rPr lang="en-US" dirty="0"/>
              <a:t>Chemotherapy </a:t>
            </a:r>
            <a:r>
              <a:rPr lang="en-US" dirty="0">
                <a:sym typeface="Wingdings" pitchFamily="2" charset="2"/>
              </a:rPr>
              <a:t></a:t>
            </a:r>
            <a:r>
              <a:rPr lang="en-US" dirty="0"/>
              <a:t> osimertinib </a:t>
            </a:r>
          </a:p>
        </p:txBody>
      </p:sp>
      <p:sp>
        <p:nvSpPr>
          <p:cNvPr id="6" name="Content Placeholder 5">
            <a:extLst>
              <a:ext uri="{FF2B5EF4-FFF2-40B4-BE49-F238E27FC236}">
                <a16:creationId xmlns:a16="http://schemas.microsoft.com/office/drawing/2014/main" id="{0FEA44A5-C61C-3B4E-B343-470AF95D27E8}"/>
              </a:ext>
            </a:extLst>
          </p:cNvPr>
          <p:cNvSpPr>
            <a:spLocks noGrp="1"/>
          </p:cNvSpPr>
          <p:nvPr>
            <p:ph idx="44"/>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7" name="Content Placeholder 6">
            <a:extLst>
              <a:ext uri="{FF2B5EF4-FFF2-40B4-BE49-F238E27FC236}">
                <a16:creationId xmlns:a16="http://schemas.microsoft.com/office/drawing/2014/main" id="{205781A9-C4ED-0245-8136-4D94A68F251D}"/>
              </a:ext>
            </a:extLst>
          </p:cNvPr>
          <p:cNvSpPr>
            <a:spLocks noGrp="1"/>
          </p:cNvSpPr>
          <p:nvPr>
            <p:ph idx="45"/>
          </p:nvPr>
        </p:nvSpPr>
        <p:spPr/>
        <p:txBody>
          <a:bodyPr/>
          <a:lstStyle/>
          <a:p>
            <a:r>
              <a:rPr lang="en-US" dirty="0"/>
              <a:t>Chemotherapy </a:t>
            </a:r>
            <a:r>
              <a:rPr lang="en-US" dirty="0">
                <a:sym typeface="Wingdings" pitchFamily="2" charset="2"/>
              </a:rPr>
              <a:t></a:t>
            </a:r>
            <a:r>
              <a:rPr lang="en-US" dirty="0"/>
              <a:t> </a:t>
            </a:r>
            <a:r>
              <a:rPr lang="en-US" dirty="0" err="1"/>
              <a:t>osimertinib</a:t>
            </a:r>
            <a:r>
              <a:rPr lang="en-US" dirty="0"/>
              <a:t> </a:t>
            </a:r>
          </a:p>
        </p:txBody>
      </p:sp>
      <p:sp>
        <p:nvSpPr>
          <p:cNvPr id="8" name="Content Placeholder 7">
            <a:extLst>
              <a:ext uri="{FF2B5EF4-FFF2-40B4-BE49-F238E27FC236}">
                <a16:creationId xmlns:a16="http://schemas.microsoft.com/office/drawing/2014/main" id="{AE1B7A23-F3C8-5B44-A092-4572CBE79F1B}"/>
              </a:ext>
            </a:extLst>
          </p:cNvPr>
          <p:cNvSpPr>
            <a:spLocks noGrp="1"/>
          </p:cNvSpPr>
          <p:nvPr>
            <p:ph idx="46"/>
          </p:nvPr>
        </p:nvSpPr>
        <p:spPr/>
        <p:txBody>
          <a:bodyPr/>
          <a:lstStyle/>
          <a:p>
            <a:r>
              <a:rPr lang="en-US" dirty="0"/>
              <a:t>Chemotherapy </a:t>
            </a:r>
            <a:r>
              <a:rPr lang="en-US" dirty="0">
                <a:sym typeface="Wingdings" pitchFamily="2" charset="2"/>
              </a:rPr>
              <a:t></a:t>
            </a:r>
            <a:r>
              <a:rPr lang="en-US" dirty="0"/>
              <a:t> osimertinib</a:t>
            </a:r>
          </a:p>
        </p:txBody>
      </p:sp>
    </p:spTree>
    <p:extLst>
      <p:ext uri="{BB962C8B-B14F-4D97-AF65-F5344CB8AC3E}">
        <p14:creationId xmlns:p14="http://schemas.microsoft.com/office/powerpoint/2010/main" val="2665491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17A68-08B7-E4E1-E002-496325B08734}"/>
              </a:ext>
            </a:extLst>
          </p:cNvPr>
          <p:cNvSpPr>
            <a:spLocks noGrp="1"/>
          </p:cNvSpPr>
          <p:nvPr>
            <p:ph type="title"/>
          </p:nvPr>
        </p:nvSpPr>
        <p:spPr>
          <a:xfrm>
            <a:off x="1127448" y="2708920"/>
            <a:ext cx="10358967" cy="1143000"/>
          </a:xfrm>
        </p:spPr>
        <p:txBody>
          <a:bodyPr/>
          <a:lstStyle/>
          <a:p>
            <a:r>
              <a:rPr lang="en-US" dirty="0"/>
              <a:t>Locally Advanced Disease</a:t>
            </a:r>
          </a:p>
        </p:txBody>
      </p:sp>
    </p:spTree>
    <p:extLst>
      <p:ext uri="{BB962C8B-B14F-4D97-AF65-F5344CB8AC3E}">
        <p14:creationId xmlns:p14="http://schemas.microsoft.com/office/powerpoint/2010/main" val="334774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0B10-D6C7-A544-A40D-6D45AA70C917}"/>
              </a:ext>
            </a:extLst>
          </p:cNvPr>
          <p:cNvSpPr>
            <a:spLocks noGrp="1"/>
          </p:cNvSpPr>
          <p:nvPr>
            <p:ph type="title"/>
          </p:nvPr>
        </p:nvSpPr>
        <p:spPr>
          <a:xfrm>
            <a:off x="912285" y="0"/>
            <a:ext cx="10080259" cy="2276872"/>
          </a:xfrm>
        </p:spPr>
        <p:txBody>
          <a:bodyPr/>
          <a:lstStyle/>
          <a:p>
            <a:r>
              <a:rPr lang="en-US" dirty="0"/>
              <a:t>What would you most likely recommend as consolidation treatment for a patient with locally advanced NSCLC who has completed chemoradiation therapy and is found to have an EGFR mutation? </a:t>
            </a:r>
          </a:p>
        </p:txBody>
      </p:sp>
      <p:sp>
        <p:nvSpPr>
          <p:cNvPr id="3" name="Content Placeholder 2">
            <a:extLst>
              <a:ext uri="{FF2B5EF4-FFF2-40B4-BE49-F238E27FC236}">
                <a16:creationId xmlns:a16="http://schemas.microsoft.com/office/drawing/2014/main" id="{4C459D87-B14D-B94F-B757-4F9B3A5B6B2B}"/>
              </a:ext>
            </a:extLst>
          </p:cNvPr>
          <p:cNvSpPr>
            <a:spLocks noGrp="1"/>
          </p:cNvSpPr>
          <p:nvPr>
            <p:ph idx="35"/>
          </p:nvPr>
        </p:nvSpPr>
        <p:spPr/>
        <p:txBody>
          <a:bodyPr/>
          <a:lstStyle/>
          <a:p>
            <a:r>
              <a:rPr lang="en-US" dirty="0"/>
              <a:t>Osimertinib </a:t>
            </a:r>
          </a:p>
        </p:txBody>
      </p:sp>
      <p:sp>
        <p:nvSpPr>
          <p:cNvPr id="4" name="Content Placeholder 3">
            <a:extLst>
              <a:ext uri="{FF2B5EF4-FFF2-40B4-BE49-F238E27FC236}">
                <a16:creationId xmlns:a16="http://schemas.microsoft.com/office/drawing/2014/main" id="{15EECAC8-2CE0-894F-AFC0-27F3A8B2185D}"/>
              </a:ext>
            </a:extLst>
          </p:cNvPr>
          <p:cNvSpPr>
            <a:spLocks noGrp="1"/>
          </p:cNvSpPr>
          <p:nvPr>
            <p:ph idx="36"/>
          </p:nvPr>
        </p:nvSpPr>
        <p:spPr/>
        <p:txBody>
          <a:bodyPr/>
          <a:lstStyle/>
          <a:p>
            <a:r>
              <a:rPr lang="en-US" dirty="0"/>
              <a:t>Osimertinib </a:t>
            </a:r>
          </a:p>
        </p:txBody>
      </p:sp>
      <p:sp>
        <p:nvSpPr>
          <p:cNvPr id="5" name="Content Placeholder 4">
            <a:extLst>
              <a:ext uri="{FF2B5EF4-FFF2-40B4-BE49-F238E27FC236}">
                <a16:creationId xmlns:a16="http://schemas.microsoft.com/office/drawing/2014/main" id="{E8A21013-17E4-8342-A2E3-79B4FBB77BA3}"/>
              </a:ext>
            </a:extLst>
          </p:cNvPr>
          <p:cNvSpPr>
            <a:spLocks noGrp="1"/>
          </p:cNvSpPr>
          <p:nvPr>
            <p:ph idx="41"/>
          </p:nvPr>
        </p:nvSpPr>
        <p:spPr/>
        <p:txBody>
          <a:bodyPr/>
          <a:lstStyle/>
          <a:p>
            <a:r>
              <a:rPr lang="en-US" dirty="0"/>
              <a:t>Osimertinib</a:t>
            </a:r>
          </a:p>
        </p:txBody>
      </p:sp>
      <p:sp>
        <p:nvSpPr>
          <p:cNvPr id="6" name="Content Placeholder 5">
            <a:extLst>
              <a:ext uri="{FF2B5EF4-FFF2-40B4-BE49-F238E27FC236}">
                <a16:creationId xmlns:a16="http://schemas.microsoft.com/office/drawing/2014/main" id="{C7BB583C-0330-474D-8BA9-A6954E25388C}"/>
              </a:ext>
            </a:extLst>
          </p:cNvPr>
          <p:cNvSpPr>
            <a:spLocks noGrp="1"/>
          </p:cNvSpPr>
          <p:nvPr>
            <p:ph idx="44"/>
          </p:nvPr>
        </p:nvSpPr>
        <p:spPr/>
        <p:txBody>
          <a:bodyPr/>
          <a:lstStyle/>
          <a:p>
            <a:pPr>
              <a:lnSpc>
                <a:spcPts val="2180"/>
              </a:lnSpc>
            </a:pPr>
            <a:r>
              <a:rPr lang="en-US" dirty="0"/>
              <a:t>Consider durvalumab </a:t>
            </a:r>
            <a:br>
              <a:rPr lang="en-US" dirty="0"/>
            </a:br>
            <a:r>
              <a:rPr lang="en-US" dirty="0"/>
              <a:t>if PD-L1 high, or </a:t>
            </a:r>
            <a:r>
              <a:rPr lang="en-US" dirty="0" err="1"/>
              <a:t>osimertinib</a:t>
            </a:r>
            <a:r>
              <a:rPr lang="en-US" dirty="0"/>
              <a:t> </a:t>
            </a:r>
          </a:p>
        </p:txBody>
      </p:sp>
      <p:sp>
        <p:nvSpPr>
          <p:cNvPr id="7" name="Content Placeholder 6">
            <a:extLst>
              <a:ext uri="{FF2B5EF4-FFF2-40B4-BE49-F238E27FC236}">
                <a16:creationId xmlns:a16="http://schemas.microsoft.com/office/drawing/2014/main" id="{5141A705-8A7C-3545-999A-C669AD61F8FA}"/>
              </a:ext>
            </a:extLst>
          </p:cNvPr>
          <p:cNvSpPr>
            <a:spLocks noGrp="1"/>
          </p:cNvSpPr>
          <p:nvPr>
            <p:ph idx="45"/>
          </p:nvPr>
        </p:nvSpPr>
        <p:spPr/>
        <p:txBody>
          <a:bodyPr/>
          <a:lstStyle/>
          <a:p>
            <a:r>
              <a:rPr lang="en-US" dirty="0"/>
              <a:t>Durvalumab or observation </a:t>
            </a:r>
          </a:p>
        </p:txBody>
      </p:sp>
      <p:sp>
        <p:nvSpPr>
          <p:cNvPr id="8" name="Content Placeholder 7">
            <a:extLst>
              <a:ext uri="{FF2B5EF4-FFF2-40B4-BE49-F238E27FC236}">
                <a16:creationId xmlns:a16="http://schemas.microsoft.com/office/drawing/2014/main" id="{90F3484A-E563-B244-99E5-063F4CDDCC4B}"/>
              </a:ext>
            </a:extLst>
          </p:cNvPr>
          <p:cNvSpPr>
            <a:spLocks noGrp="1"/>
          </p:cNvSpPr>
          <p:nvPr>
            <p:ph idx="46"/>
          </p:nvPr>
        </p:nvSpPr>
        <p:spPr/>
        <p:txBody>
          <a:bodyPr/>
          <a:lstStyle/>
          <a:p>
            <a:r>
              <a:rPr lang="en-US" dirty="0"/>
              <a:t>Durvalumab followed by osimertinib</a:t>
            </a:r>
          </a:p>
        </p:txBody>
      </p:sp>
    </p:spTree>
    <p:extLst>
      <p:ext uri="{BB962C8B-B14F-4D97-AF65-F5344CB8AC3E}">
        <p14:creationId xmlns:p14="http://schemas.microsoft.com/office/powerpoint/2010/main" val="326853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17A68-08B7-E4E1-E002-496325B08734}"/>
              </a:ext>
            </a:extLst>
          </p:cNvPr>
          <p:cNvSpPr>
            <a:spLocks noGrp="1"/>
          </p:cNvSpPr>
          <p:nvPr>
            <p:ph type="title"/>
          </p:nvPr>
        </p:nvSpPr>
        <p:spPr>
          <a:xfrm>
            <a:off x="1127448" y="2708920"/>
            <a:ext cx="10358967" cy="1143000"/>
          </a:xfrm>
        </p:spPr>
        <p:txBody>
          <a:bodyPr/>
          <a:lstStyle/>
          <a:p>
            <a:r>
              <a:rPr lang="en-US" dirty="0"/>
              <a:t>Metastatic Disease</a:t>
            </a:r>
          </a:p>
        </p:txBody>
      </p:sp>
    </p:spTree>
    <p:extLst>
      <p:ext uri="{BB962C8B-B14F-4D97-AF65-F5344CB8AC3E}">
        <p14:creationId xmlns:p14="http://schemas.microsoft.com/office/powerpoint/2010/main" val="385196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253C-A3BC-5A4A-B2E1-3273AA32D056}"/>
              </a:ext>
            </a:extLst>
          </p:cNvPr>
          <p:cNvSpPr>
            <a:spLocks noGrp="1"/>
          </p:cNvSpPr>
          <p:nvPr>
            <p:ph type="title"/>
          </p:nvPr>
        </p:nvSpPr>
        <p:spPr/>
        <p:txBody>
          <a:bodyPr/>
          <a:lstStyle/>
          <a:p>
            <a:r>
              <a:rPr lang="en-US" sz="2600" dirty="0"/>
              <a:t>A patient with locally advanced NSCLC who receives definitive chemoradiation therapy followed by 1 year of consolidation durvalumab experiences disease progression 3 months later and is found to have an EGFR exon 19 deletion. Assuming the patient is clinically stable, how long would you like to wait before starting </a:t>
            </a:r>
            <a:r>
              <a:rPr lang="en-US" sz="2600" dirty="0" err="1"/>
              <a:t>osimertinib</a:t>
            </a:r>
            <a:r>
              <a:rPr lang="en-US" sz="2600" dirty="0"/>
              <a:t>? </a:t>
            </a:r>
          </a:p>
        </p:txBody>
      </p:sp>
      <p:sp>
        <p:nvSpPr>
          <p:cNvPr id="3" name="Content Placeholder 2">
            <a:extLst>
              <a:ext uri="{FF2B5EF4-FFF2-40B4-BE49-F238E27FC236}">
                <a16:creationId xmlns:a16="http://schemas.microsoft.com/office/drawing/2014/main" id="{8A8E09C6-07CD-464B-B2CF-7918318A37BC}"/>
              </a:ext>
            </a:extLst>
          </p:cNvPr>
          <p:cNvSpPr>
            <a:spLocks noGrp="1"/>
          </p:cNvSpPr>
          <p:nvPr>
            <p:ph idx="35"/>
          </p:nvPr>
        </p:nvSpPr>
        <p:spPr/>
        <p:txBody>
          <a:bodyPr/>
          <a:lstStyle/>
          <a:p>
            <a:pPr>
              <a:lnSpc>
                <a:spcPts val="2180"/>
              </a:lnSpc>
            </a:pPr>
            <a:r>
              <a:rPr lang="en-US" dirty="0"/>
              <a:t>As long as possible depending on the disease tempo </a:t>
            </a:r>
          </a:p>
        </p:txBody>
      </p:sp>
      <p:sp>
        <p:nvSpPr>
          <p:cNvPr id="4" name="Content Placeholder 3">
            <a:extLst>
              <a:ext uri="{FF2B5EF4-FFF2-40B4-BE49-F238E27FC236}">
                <a16:creationId xmlns:a16="http://schemas.microsoft.com/office/drawing/2014/main" id="{D2C0D40A-97E7-AC41-AA05-5BAFD24D0A70}"/>
              </a:ext>
            </a:extLst>
          </p:cNvPr>
          <p:cNvSpPr>
            <a:spLocks noGrp="1"/>
          </p:cNvSpPr>
          <p:nvPr>
            <p:ph idx="36"/>
          </p:nvPr>
        </p:nvSpPr>
        <p:spPr/>
        <p:txBody>
          <a:bodyPr/>
          <a:lstStyle/>
          <a:p>
            <a:r>
              <a:rPr lang="en-US" dirty="0"/>
              <a:t>Would start now </a:t>
            </a:r>
          </a:p>
        </p:txBody>
      </p:sp>
      <p:sp>
        <p:nvSpPr>
          <p:cNvPr id="5" name="Content Placeholder 4">
            <a:extLst>
              <a:ext uri="{FF2B5EF4-FFF2-40B4-BE49-F238E27FC236}">
                <a16:creationId xmlns:a16="http://schemas.microsoft.com/office/drawing/2014/main" id="{3F3F12C2-785F-354A-B560-13D38C3956BE}"/>
              </a:ext>
            </a:extLst>
          </p:cNvPr>
          <p:cNvSpPr>
            <a:spLocks noGrp="1"/>
          </p:cNvSpPr>
          <p:nvPr>
            <p:ph idx="41"/>
          </p:nvPr>
        </p:nvSpPr>
        <p:spPr/>
        <p:txBody>
          <a:bodyPr/>
          <a:lstStyle/>
          <a:p>
            <a:r>
              <a:rPr lang="en-US" dirty="0"/>
              <a:t>3 </a:t>
            </a:r>
            <a:r>
              <a:rPr lang="en-US" dirty="0" err="1"/>
              <a:t>mo</a:t>
            </a:r>
            <a:r>
              <a:rPr lang="en-US" dirty="0"/>
              <a:t> from last</a:t>
            </a:r>
            <a:br>
              <a:rPr lang="en-US" dirty="0"/>
            </a:br>
            <a:r>
              <a:rPr lang="en-US" dirty="0"/>
              <a:t> dose of ICI</a:t>
            </a:r>
          </a:p>
        </p:txBody>
      </p:sp>
      <p:sp>
        <p:nvSpPr>
          <p:cNvPr id="6" name="Content Placeholder 5">
            <a:extLst>
              <a:ext uri="{FF2B5EF4-FFF2-40B4-BE49-F238E27FC236}">
                <a16:creationId xmlns:a16="http://schemas.microsoft.com/office/drawing/2014/main" id="{B9E999BD-C96A-2C42-9C34-5218E076611A}"/>
              </a:ext>
            </a:extLst>
          </p:cNvPr>
          <p:cNvSpPr>
            <a:spLocks noGrp="1"/>
          </p:cNvSpPr>
          <p:nvPr>
            <p:ph idx="44"/>
          </p:nvPr>
        </p:nvSpPr>
        <p:spPr/>
        <p:txBody>
          <a:bodyPr/>
          <a:lstStyle/>
          <a:p>
            <a:pPr>
              <a:lnSpc>
                <a:spcPts val="2080"/>
              </a:lnSpc>
            </a:pPr>
            <a:r>
              <a:rPr lang="en-US" sz="1900" dirty="0"/>
              <a:t>Consider starting now, but </a:t>
            </a:r>
            <a:br>
              <a:rPr lang="en-US" sz="1900" dirty="0"/>
            </a:br>
            <a:r>
              <a:rPr lang="en-US" sz="1900" dirty="0"/>
              <a:t>likely erlotinib for 3-6 </a:t>
            </a:r>
            <a:r>
              <a:rPr lang="en-US" sz="1900" dirty="0" err="1"/>
              <a:t>mo</a:t>
            </a:r>
            <a:r>
              <a:rPr lang="en-US" sz="1900" dirty="0"/>
              <a:t> </a:t>
            </a:r>
            <a:br>
              <a:rPr lang="en-US" sz="1900" dirty="0"/>
            </a:br>
            <a:r>
              <a:rPr lang="en-US" sz="1900" dirty="0"/>
              <a:t>then consider switching</a:t>
            </a:r>
          </a:p>
        </p:txBody>
      </p:sp>
      <p:sp>
        <p:nvSpPr>
          <p:cNvPr id="7" name="Content Placeholder 6">
            <a:extLst>
              <a:ext uri="{FF2B5EF4-FFF2-40B4-BE49-F238E27FC236}">
                <a16:creationId xmlns:a16="http://schemas.microsoft.com/office/drawing/2014/main" id="{BDE4DD93-6639-2746-8DF6-2156FFA298EA}"/>
              </a:ext>
            </a:extLst>
          </p:cNvPr>
          <p:cNvSpPr>
            <a:spLocks noGrp="1"/>
          </p:cNvSpPr>
          <p:nvPr>
            <p:ph idx="45"/>
          </p:nvPr>
        </p:nvSpPr>
        <p:spPr/>
        <p:txBody>
          <a:bodyPr/>
          <a:lstStyle/>
          <a:p>
            <a:r>
              <a:rPr lang="en-US" dirty="0"/>
              <a:t>Would start now if </a:t>
            </a:r>
            <a:br>
              <a:rPr lang="en-US" dirty="0"/>
            </a:br>
            <a:r>
              <a:rPr lang="en-US" dirty="0"/>
              <a:t>local </a:t>
            </a:r>
            <a:r>
              <a:rPr lang="en-US" dirty="0" err="1"/>
              <a:t>tx</a:t>
            </a:r>
            <a:r>
              <a:rPr lang="en-US" dirty="0"/>
              <a:t> not possible </a:t>
            </a:r>
          </a:p>
        </p:txBody>
      </p:sp>
      <p:sp>
        <p:nvSpPr>
          <p:cNvPr id="8" name="Content Placeholder 7">
            <a:extLst>
              <a:ext uri="{FF2B5EF4-FFF2-40B4-BE49-F238E27FC236}">
                <a16:creationId xmlns:a16="http://schemas.microsoft.com/office/drawing/2014/main" id="{A0406561-3C9D-1348-955C-A7A585294A5E}"/>
              </a:ext>
            </a:extLst>
          </p:cNvPr>
          <p:cNvSpPr>
            <a:spLocks noGrp="1"/>
          </p:cNvSpPr>
          <p:nvPr>
            <p:ph idx="46"/>
          </p:nvPr>
        </p:nvSpPr>
        <p:spPr/>
        <p:txBody>
          <a:bodyPr/>
          <a:lstStyle/>
          <a:p>
            <a:r>
              <a:rPr lang="en-US" dirty="0"/>
              <a:t>Would start now</a:t>
            </a:r>
          </a:p>
        </p:txBody>
      </p:sp>
      <p:sp>
        <p:nvSpPr>
          <p:cNvPr id="10" name="TextBox 9">
            <a:extLst>
              <a:ext uri="{FF2B5EF4-FFF2-40B4-BE49-F238E27FC236}">
                <a16:creationId xmlns:a16="http://schemas.microsoft.com/office/drawing/2014/main" id="{47DD8796-5A28-5046-8C61-C44FA1469C78}"/>
              </a:ext>
            </a:extLst>
          </p:cNvPr>
          <p:cNvSpPr txBox="1"/>
          <p:nvPr/>
        </p:nvSpPr>
        <p:spPr>
          <a:xfrm>
            <a:off x="479376" y="6093296"/>
            <a:ext cx="6096000"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ICI = immune checkpoint inhibitor therapy</a:t>
            </a:r>
          </a:p>
        </p:txBody>
      </p:sp>
    </p:spTree>
    <p:extLst>
      <p:ext uri="{BB962C8B-B14F-4D97-AF65-F5344CB8AC3E}">
        <p14:creationId xmlns:p14="http://schemas.microsoft.com/office/powerpoint/2010/main" val="2265895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F1B2BF-249E-D6FF-C72A-2DFF44C01052}"/>
              </a:ext>
            </a:extLst>
          </p:cNvPr>
          <p:cNvSpPr txBox="1"/>
          <p:nvPr/>
        </p:nvSpPr>
        <p:spPr>
          <a:xfrm>
            <a:off x="2990523" y="248780"/>
            <a:ext cx="3017066"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Syed M Ahmed, MD, PhD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Advocate Medical Group</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Libertyville, Illinois</a:t>
            </a:r>
          </a:p>
        </p:txBody>
      </p:sp>
      <p:pic>
        <p:nvPicPr>
          <p:cNvPr id="3" name="Picture 2" descr="A person wearing headphones&#10;&#10;Description automatically generated with medium confidence">
            <a:extLst>
              <a:ext uri="{FF2B5EF4-FFF2-40B4-BE49-F238E27FC236}">
                <a16:creationId xmlns:a16="http://schemas.microsoft.com/office/drawing/2014/main" id="{28DC3C58-C0BA-50EF-0FF6-291F7D1D5EAB}"/>
              </a:ext>
            </a:extLst>
          </p:cNvPr>
          <p:cNvPicPr>
            <a:picLocks noChangeAspect="1"/>
          </p:cNvPicPr>
          <p:nvPr/>
        </p:nvPicPr>
        <p:blipFill>
          <a:blip r:embed="rId2"/>
          <a:stretch>
            <a:fillRect/>
          </a:stretch>
        </p:blipFill>
        <p:spPr>
          <a:xfrm>
            <a:off x="406251" y="248780"/>
            <a:ext cx="2560322" cy="1440181"/>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5D28D8C-2CF1-DF9B-20D9-3962E9B13797}"/>
              </a:ext>
            </a:extLst>
          </p:cNvPr>
          <p:cNvSpPr txBox="1"/>
          <p:nvPr/>
        </p:nvSpPr>
        <p:spPr>
          <a:xfrm>
            <a:off x="2990523" y="1881500"/>
            <a:ext cx="3017066"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Gigi Chen, MD</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John Muir Health</a:t>
            </a:r>
            <a:br>
              <a:rPr lang="en-US" sz="160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Pleasant Hill, California</a:t>
            </a:r>
          </a:p>
        </p:txBody>
      </p:sp>
      <p:pic>
        <p:nvPicPr>
          <p:cNvPr id="5" name="Picture 4" descr="A person smiling for the camera&#10;&#10;Description automatically generated with medium confidence">
            <a:extLst>
              <a:ext uri="{FF2B5EF4-FFF2-40B4-BE49-F238E27FC236}">
                <a16:creationId xmlns:a16="http://schemas.microsoft.com/office/drawing/2014/main" id="{7BF113B5-7616-6579-3A94-60C87DE01EE9}"/>
              </a:ext>
            </a:extLst>
          </p:cNvPr>
          <p:cNvPicPr>
            <a:picLocks noChangeAspect="1"/>
          </p:cNvPicPr>
          <p:nvPr/>
        </p:nvPicPr>
        <p:blipFill>
          <a:blip r:embed="rId3"/>
          <a:stretch>
            <a:fillRect/>
          </a:stretch>
        </p:blipFill>
        <p:spPr>
          <a:xfrm>
            <a:off x="406251" y="1904944"/>
            <a:ext cx="2560320" cy="1440180"/>
          </a:xfrm>
          <a:prstGeom prst="rect">
            <a:avLst/>
          </a:prstGeom>
          <a:effectLst>
            <a:outerShdw blurRad="50800" dist="38100" dir="2700000" algn="tl" rotWithShape="0">
              <a:prstClr val="black">
                <a:alpha val="40000"/>
              </a:prstClr>
            </a:outerShdw>
          </a:effectLst>
        </p:spPr>
      </p:pic>
      <p:pic>
        <p:nvPicPr>
          <p:cNvPr id="6" name="Picture 5" descr="A person wearing headphones&#10;&#10;Description automatically generated with medium confidence">
            <a:extLst>
              <a:ext uri="{FF2B5EF4-FFF2-40B4-BE49-F238E27FC236}">
                <a16:creationId xmlns:a16="http://schemas.microsoft.com/office/drawing/2014/main" id="{2881D922-B34D-D24F-F371-E4BF1DEE7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1" y="3560325"/>
            <a:ext cx="2560320" cy="144018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A72261E-9A94-B14B-0CD1-6A45A3B26D19}"/>
              </a:ext>
            </a:extLst>
          </p:cNvPr>
          <p:cNvSpPr txBox="1"/>
          <p:nvPr/>
        </p:nvSpPr>
        <p:spPr>
          <a:xfrm>
            <a:off x="2990523" y="3550348"/>
            <a:ext cx="3049083"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Justin Peter </a:t>
            </a:r>
            <a:r>
              <a:rPr lang="en-US" sz="1600" b="1" dirty="0" err="1">
                <a:solidFill>
                  <a:schemeClr val="tx1"/>
                </a:solidFill>
                <a:latin typeface="Calibri" panose="020F0502020204030204" pitchFamily="34" charset="0"/>
                <a:cs typeface="Calibri" panose="020F0502020204030204" pitchFamily="34" charset="0"/>
              </a:rPr>
              <a:t>Favaro</a:t>
            </a:r>
            <a:r>
              <a:rPr lang="en-US" sz="1600" b="1" dirty="0">
                <a:solidFill>
                  <a:schemeClr val="tx1"/>
                </a:solidFill>
                <a:latin typeface="Calibri" panose="020F0502020204030204" pitchFamily="34" charset="0"/>
                <a:cs typeface="Calibri" panose="020F0502020204030204" pitchFamily="34" charset="0"/>
              </a:rPr>
              <a:t>, MD, PhD </a:t>
            </a:r>
            <a:r>
              <a:rPr lang="en-US" sz="1600" b="0" dirty="0">
                <a:solidFill>
                  <a:schemeClr val="tx1"/>
                </a:solidFill>
                <a:latin typeface="Calibri" panose="020F0502020204030204" pitchFamily="34" charset="0"/>
                <a:cs typeface="Calibri" panose="020F0502020204030204" pitchFamily="34" charset="0"/>
              </a:rPr>
              <a:t>Oncology Specialists of Charlotte </a:t>
            </a:r>
          </a:p>
          <a:p>
            <a:r>
              <a:rPr lang="en-US" sz="1600" b="0" dirty="0">
                <a:solidFill>
                  <a:schemeClr val="tx1"/>
                </a:solidFill>
                <a:latin typeface="Calibri" panose="020F0502020204030204" pitchFamily="34" charset="0"/>
                <a:cs typeface="Calibri" panose="020F0502020204030204" pitchFamily="34" charset="0"/>
              </a:rPr>
              <a:t>Charlotte, North Carolina</a:t>
            </a:r>
          </a:p>
        </p:txBody>
      </p:sp>
      <p:pic>
        <p:nvPicPr>
          <p:cNvPr id="8" name="Picture 7" descr="A person wearing headphones&#10;&#10;Description automatically generated with medium confidence">
            <a:extLst>
              <a:ext uri="{FF2B5EF4-FFF2-40B4-BE49-F238E27FC236}">
                <a16:creationId xmlns:a16="http://schemas.microsoft.com/office/drawing/2014/main" id="{6C592F75-57A3-6256-45CA-F315475B9398}"/>
              </a:ext>
            </a:extLst>
          </p:cNvPr>
          <p:cNvPicPr>
            <a:picLocks noChangeAspect="1"/>
          </p:cNvPicPr>
          <p:nvPr/>
        </p:nvPicPr>
        <p:blipFill>
          <a:blip r:embed="rId5"/>
          <a:stretch>
            <a:fillRect/>
          </a:stretch>
        </p:blipFill>
        <p:spPr>
          <a:xfrm>
            <a:off x="406251" y="5229179"/>
            <a:ext cx="2560320" cy="144018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9B80F1B-EEF0-EB75-471E-1B3162ADC4B6}"/>
              </a:ext>
            </a:extLst>
          </p:cNvPr>
          <p:cNvSpPr txBox="1"/>
          <p:nvPr/>
        </p:nvSpPr>
        <p:spPr>
          <a:xfrm>
            <a:off x="2990523" y="5207949"/>
            <a:ext cx="3001415" cy="1077218"/>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Adam R Miller, MD   </a:t>
            </a:r>
          </a:p>
          <a:p>
            <a:r>
              <a:rPr lang="en-US" sz="1600" b="0" dirty="0">
                <a:solidFill>
                  <a:schemeClr val="tx1"/>
                </a:solidFill>
                <a:latin typeface="Calibri" panose="020F0502020204030204" pitchFamily="34" charset="0"/>
                <a:cs typeface="Calibri" panose="020F0502020204030204" pitchFamily="34" charset="0"/>
              </a:rPr>
              <a:t>Mass General/North Shore Cancer Center </a:t>
            </a:r>
          </a:p>
          <a:p>
            <a:r>
              <a:rPr lang="en-US" sz="1600" b="0" dirty="0">
                <a:solidFill>
                  <a:schemeClr val="tx1"/>
                </a:solidFill>
                <a:latin typeface="Calibri" panose="020F0502020204030204" pitchFamily="34" charset="0"/>
                <a:cs typeface="Calibri" panose="020F0502020204030204" pitchFamily="34" charset="0"/>
              </a:rPr>
              <a:t>Danvers, Massachusetts</a:t>
            </a:r>
          </a:p>
        </p:txBody>
      </p:sp>
      <p:pic>
        <p:nvPicPr>
          <p:cNvPr id="10" name="Picture 9" descr="A person in a white shirt&#10;&#10;Description automatically generated with medium confidence">
            <a:extLst>
              <a:ext uri="{FF2B5EF4-FFF2-40B4-BE49-F238E27FC236}">
                <a16:creationId xmlns:a16="http://schemas.microsoft.com/office/drawing/2014/main" id="{E4413476-915B-2E47-A09F-D70F6E4AC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37910"/>
            <a:ext cx="2560320" cy="144018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624720B4-03DE-349C-88DF-720008B61768}"/>
              </a:ext>
            </a:extLst>
          </p:cNvPr>
          <p:cNvSpPr txBox="1"/>
          <p:nvPr/>
        </p:nvSpPr>
        <p:spPr>
          <a:xfrm>
            <a:off x="8698129" y="125669"/>
            <a:ext cx="3001415" cy="1077218"/>
          </a:xfrm>
          <a:prstGeom prst="rect">
            <a:avLst/>
          </a:prstGeom>
          <a:noFill/>
        </p:spPr>
        <p:txBody>
          <a:bodyPr wrap="square" rtlCol="0">
            <a:spAutoFit/>
          </a:bodyPr>
          <a:lstStyle/>
          <a:p>
            <a:r>
              <a:rPr lang="en-US" sz="1600" dirty="0">
                <a:solidFill>
                  <a:schemeClr val="tx1"/>
                </a:solidFill>
                <a:latin typeface="Calibri" panose="020F0502020204030204" pitchFamily="34" charset="0"/>
                <a:cs typeface="Calibri" panose="020F0502020204030204" pitchFamily="34" charset="0"/>
              </a:rPr>
              <a:t>Sandip Patel, MD </a:t>
            </a:r>
          </a:p>
          <a:p>
            <a:r>
              <a:rPr lang="en-US" sz="1600" b="0" dirty="0">
                <a:solidFill>
                  <a:schemeClr val="tx1"/>
                </a:solidFill>
                <a:latin typeface="Calibri" panose="020F0502020204030204" pitchFamily="34" charset="0"/>
                <a:cs typeface="Calibri" panose="020F0502020204030204" pitchFamily="34" charset="0"/>
              </a:rPr>
              <a:t>San Diego Center for Precision Immunotherapy </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San Diego, California</a:t>
            </a:r>
          </a:p>
        </p:txBody>
      </p:sp>
      <p:pic>
        <p:nvPicPr>
          <p:cNvPr id="12" name="Picture 11" descr="A person wearing headphones&#10;&#10;Description automatically generated with medium confidence">
            <a:extLst>
              <a:ext uri="{FF2B5EF4-FFF2-40B4-BE49-F238E27FC236}">
                <a16:creationId xmlns:a16="http://schemas.microsoft.com/office/drawing/2014/main" id="{386DE66A-3472-DB49-1401-02FE5614F9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1888507"/>
            <a:ext cx="2560320" cy="144018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F02226BF-6EBA-169A-F4E2-35104FC3B74A}"/>
              </a:ext>
            </a:extLst>
          </p:cNvPr>
          <p:cNvSpPr txBox="1"/>
          <p:nvPr/>
        </p:nvSpPr>
        <p:spPr>
          <a:xfrm>
            <a:off x="8698129" y="1831646"/>
            <a:ext cx="3498752" cy="1077218"/>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Namrata I </a:t>
            </a:r>
            <a:r>
              <a:rPr lang="en-US" sz="1600" b="1" dirty="0" err="1">
                <a:solidFill>
                  <a:schemeClr val="tx1"/>
                </a:solidFill>
                <a:latin typeface="Calibri" panose="020F0502020204030204" pitchFamily="34" charset="0"/>
                <a:cs typeface="Calibri" panose="020F0502020204030204" pitchFamily="34" charset="0"/>
              </a:rPr>
              <a:t>Peswani</a:t>
            </a:r>
            <a:r>
              <a:rPr lang="en-US" sz="1600" b="1" dirty="0">
                <a:solidFill>
                  <a:schemeClr val="tx1"/>
                </a:solidFill>
                <a:latin typeface="Calibri" panose="020F0502020204030204" pitchFamily="34" charset="0"/>
                <a:cs typeface="Calibri" panose="020F0502020204030204" pitchFamily="34" charset="0"/>
              </a:rPr>
              <a:t>, MD </a:t>
            </a:r>
          </a:p>
          <a:p>
            <a:r>
              <a:rPr lang="en-US" sz="1600" b="0" dirty="0">
                <a:solidFill>
                  <a:schemeClr val="tx1"/>
                </a:solidFill>
                <a:latin typeface="Calibri" panose="020F0502020204030204" pitchFamily="34" charset="0"/>
                <a:cs typeface="Calibri" panose="020F0502020204030204" pitchFamily="34" charset="0"/>
              </a:rPr>
              <a:t>Harold C Simmons Comprehensive Cancer Center  </a:t>
            </a:r>
            <a:br>
              <a:rPr lang="en-US" sz="1600" b="0" dirty="0">
                <a:solidFill>
                  <a:schemeClr val="tx1"/>
                </a:solidFill>
                <a:latin typeface="Calibri" panose="020F0502020204030204" pitchFamily="34" charset="0"/>
                <a:cs typeface="Calibri" panose="020F0502020204030204" pitchFamily="34" charset="0"/>
              </a:rPr>
            </a:br>
            <a:r>
              <a:rPr lang="en-US" sz="1600" b="0" dirty="0">
                <a:solidFill>
                  <a:schemeClr val="tx1"/>
                </a:solidFill>
                <a:latin typeface="Calibri" panose="020F0502020204030204" pitchFamily="34" charset="0"/>
                <a:cs typeface="Calibri" panose="020F0502020204030204" pitchFamily="34" charset="0"/>
              </a:rPr>
              <a:t>Richardson, Texas</a:t>
            </a:r>
          </a:p>
        </p:txBody>
      </p:sp>
      <p:pic>
        <p:nvPicPr>
          <p:cNvPr id="14" name="Picture 13" descr="A person wearing headphones&#10;&#10;Description automatically generated with medium confidence">
            <a:extLst>
              <a:ext uri="{FF2B5EF4-FFF2-40B4-BE49-F238E27FC236}">
                <a16:creationId xmlns:a16="http://schemas.microsoft.com/office/drawing/2014/main" id="{467D3173-54CF-C81A-E068-3F74962DB0CF}"/>
              </a:ext>
            </a:extLst>
          </p:cNvPr>
          <p:cNvPicPr>
            <a:picLocks noChangeAspect="1"/>
          </p:cNvPicPr>
          <p:nvPr/>
        </p:nvPicPr>
        <p:blipFill>
          <a:blip r:embed="rId8"/>
          <a:stretch>
            <a:fillRect/>
          </a:stretch>
        </p:blipFill>
        <p:spPr>
          <a:xfrm>
            <a:off x="6096000" y="3563660"/>
            <a:ext cx="2560320" cy="144018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1920861B-25AC-DD66-63DD-3A948066DA4A}"/>
              </a:ext>
            </a:extLst>
          </p:cNvPr>
          <p:cNvSpPr txBox="1"/>
          <p:nvPr/>
        </p:nvSpPr>
        <p:spPr>
          <a:xfrm>
            <a:off x="8698129" y="3514220"/>
            <a:ext cx="3302598" cy="830997"/>
          </a:xfrm>
          <a:prstGeom prst="rect">
            <a:avLst/>
          </a:prstGeom>
          <a:noFill/>
        </p:spPr>
        <p:txBody>
          <a:bodyPr wrap="square" rtlCol="0">
            <a:spAutoFit/>
          </a:bodyPr>
          <a:lstStyle/>
          <a:p>
            <a:r>
              <a:rPr lang="en-US" sz="1600" b="1" dirty="0">
                <a:solidFill>
                  <a:schemeClr val="tx1"/>
                </a:solidFill>
                <a:latin typeface="Calibri" panose="020F0502020204030204" pitchFamily="34" charset="0"/>
                <a:cs typeface="Calibri" panose="020F0502020204030204" pitchFamily="34" charset="0"/>
              </a:rPr>
              <a:t>Priya Rudolph, MD </a:t>
            </a:r>
          </a:p>
          <a:p>
            <a:r>
              <a:rPr lang="en-US" sz="1600" b="0" dirty="0">
                <a:solidFill>
                  <a:schemeClr val="tx1"/>
                </a:solidFill>
                <a:latin typeface="Calibri" panose="020F0502020204030204" pitchFamily="34" charset="0"/>
                <a:cs typeface="Calibri" panose="020F0502020204030204" pitchFamily="34" charset="0"/>
              </a:rPr>
              <a:t>Georgia Cancer Specialists </a:t>
            </a:r>
          </a:p>
          <a:p>
            <a:r>
              <a:rPr lang="en-US" sz="1600" b="0" dirty="0">
                <a:solidFill>
                  <a:schemeClr val="tx1"/>
                </a:solidFill>
                <a:latin typeface="Calibri" panose="020F0502020204030204" pitchFamily="34" charset="0"/>
                <a:cs typeface="Calibri" panose="020F0502020204030204" pitchFamily="34" charset="0"/>
              </a:rPr>
              <a:t>Athens, Georgia</a:t>
            </a:r>
          </a:p>
        </p:txBody>
      </p:sp>
    </p:spTree>
    <p:extLst>
      <p:ext uri="{BB962C8B-B14F-4D97-AF65-F5344CB8AC3E}">
        <p14:creationId xmlns:p14="http://schemas.microsoft.com/office/powerpoint/2010/main" val="1479525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1658-83B9-A94C-84DD-4E46DE8DB4D4}"/>
              </a:ext>
            </a:extLst>
          </p:cNvPr>
          <p:cNvSpPr>
            <a:spLocks noGrp="1"/>
          </p:cNvSpPr>
          <p:nvPr>
            <p:ph type="title"/>
          </p:nvPr>
        </p:nvSpPr>
        <p:spPr/>
        <p:txBody>
          <a:bodyPr/>
          <a:lstStyle/>
          <a:p>
            <a:r>
              <a:rPr lang="en-US" sz="2600" dirty="0"/>
              <a:t>If an asymptomatic patient with metastatic </a:t>
            </a:r>
            <a:r>
              <a:rPr lang="en-US" sz="2600" dirty="0" err="1"/>
              <a:t>nonsquamous</a:t>
            </a:r>
            <a:r>
              <a:rPr lang="en-US" sz="2600" dirty="0"/>
              <a:t> NSCLC with an EGFR exon 19 deletion and a PD-L1 TPS of 10% responded to first-line </a:t>
            </a:r>
            <a:r>
              <a:rPr lang="en-US" sz="2600" dirty="0" err="1"/>
              <a:t>osimertinib</a:t>
            </a:r>
            <a:r>
              <a:rPr lang="en-US" sz="2600" dirty="0"/>
              <a:t> followed by disease progression, what would be your second-line treatment recommendation if the patient had acquired </a:t>
            </a:r>
            <a:r>
              <a:rPr lang="en-US" sz="2600" u="sng" dirty="0"/>
              <a:t>no further actionable mutations</a:t>
            </a:r>
            <a:r>
              <a:rPr lang="en-US" sz="2600" dirty="0"/>
              <a:t>?</a:t>
            </a:r>
          </a:p>
        </p:txBody>
      </p:sp>
      <p:sp>
        <p:nvSpPr>
          <p:cNvPr id="3" name="Content Placeholder 2">
            <a:extLst>
              <a:ext uri="{FF2B5EF4-FFF2-40B4-BE49-F238E27FC236}">
                <a16:creationId xmlns:a16="http://schemas.microsoft.com/office/drawing/2014/main" id="{8F416D5D-494F-F84A-BED8-7776E39C8D23}"/>
              </a:ext>
            </a:extLst>
          </p:cNvPr>
          <p:cNvSpPr>
            <a:spLocks noGrp="1"/>
          </p:cNvSpPr>
          <p:nvPr>
            <p:ph idx="35"/>
          </p:nvPr>
        </p:nvSpPr>
        <p:spPr/>
        <p:txBody>
          <a:bodyPr/>
          <a:lstStyle/>
          <a:p>
            <a:pPr>
              <a:lnSpc>
                <a:spcPts val="2250"/>
              </a:lnSpc>
            </a:pPr>
            <a:r>
              <a:rPr lang="en-US" dirty="0"/>
              <a:t>Continue </a:t>
            </a:r>
            <a:r>
              <a:rPr lang="en-US" dirty="0" err="1"/>
              <a:t>osimertinib</a:t>
            </a:r>
            <a:br>
              <a:rPr lang="en-US" dirty="0"/>
            </a:br>
            <a:r>
              <a:rPr lang="en-US" dirty="0"/>
              <a:t> and add carboplatin/</a:t>
            </a:r>
            <a:br>
              <a:rPr lang="en-US" dirty="0"/>
            </a:br>
            <a:r>
              <a:rPr lang="en-US" dirty="0"/>
              <a:t>pemetrexed</a:t>
            </a:r>
          </a:p>
        </p:txBody>
      </p:sp>
      <p:sp>
        <p:nvSpPr>
          <p:cNvPr id="4" name="Content Placeholder 3">
            <a:extLst>
              <a:ext uri="{FF2B5EF4-FFF2-40B4-BE49-F238E27FC236}">
                <a16:creationId xmlns:a16="http://schemas.microsoft.com/office/drawing/2014/main" id="{41155B98-0536-914A-8E81-11257AF8F119}"/>
              </a:ext>
            </a:extLst>
          </p:cNvPr>
          <p:cNvSpPr>
            <a:spLocks noGrp="1"/>
          </p:cNvSpPr>
          <p:nvPr>
            <p:ph idx="36"/>
          </p:nvPr>
        </p:nvSpPr>
        <p:spPr/>
        <p:txBody>
          <a:bodyPr/>
          <a:lstStyle/>
          <a:p>
            <a:pPr>
              <a:lnSpc>
                <a:spcPts val="2250"/>
              </a:lnSpc>
            </a:pPr>
            <a:r>
              <a:rPr lang="en-US" dirty="0"/>
              <a:t>Continue </a:t>
            </a:r>
            <a:r>
              <a:rPr lang="en-US" dirty="0" err="1"/>
              <a:t>osimertinib</a:t>
            </a:r>
            <a:br>
              <a:rPr lang="en-US" dirty="0"/>
            </a:br>
            <a:r>
              <a:rPr lang="en-US" dirty="0"/>
              <a:t> and add carboplatin/</a:t>
            </a:r>
            <a:br>
              <a:rPr lang="en-US" dirty="0"/>
            </a:br>
            <a:r>
              <a:rPr lang="en-US" dirty="0"/>
              <a:t>pemetrexed</a:t>
            </a:r>
          </a:p>
        </p:txBody>
      </p:sp>
      <p:sp>
        <p:nvSpPr>
          <p:cNvPr id="5" name="Content Placeholder 4">
            <a:extLst>
              <a:ext uri="{FF2B5EF4-FFF2-40B4-BE49-F238E27FC236}">
                <a16:creationId xmlns:a16="http://schemas.microsoft.com/office/drawing/2014/main" id="{3AA30345-E8CF-AC44-8BA8-95C75A6D49CC}"/>
              </a:ext>
            </a:extLst>
          </p:cNvPr>
          <p:cNvSpPr>
            <a:spLocks noGrp="1"/>
          </p:cNvSpPr>
          <p:nvPr>
            <p:ph idx="41"/>
          </p:nvPr>
        </p:nvSpPr>
        <p:spPr/>
        <p:txBody>
          <a:bodyPr/>
          <a:lstStyle/>
          <a:p>
            <a:r>
              <a:rPr lang="en-US" dirty="0"/>
              <a:t>Platin/pemetrexed + bevacizumab</a:t>
            </a:r>
          </a:p>
        </p:txBody>
      </p:sp>
      <p:sp>
        <p:nvSpPr>
          <p:cNvPr id="6" name="Content Placeholder 5">
            <a:extLst>
              <a:ext uri="{FF2B5EF4-FFF2-40B4-BE49-F238E27FC236}">
                <a16:creationId xmlns:a16="http://schemas.microsoft.com/office/drawing/2014/main" id="{B3A3A476-8B26-804C-BEC3-51A9C78C0DF9}"/>
              </a:ext>
            </a:extLst>
          </p:cNvPr>
          <p:cNvSpPr>
            <a:spLocks noGrp="1"/>
          </p:cNvSpPr>
          <p:nvPr>
            <p:ph idx="44"/>
          </p:nvPr>
        </p:nvSpPr>
        <p:spPr/>
        <p:txBody>
          <a:bodyPr/>
          <a:lstStyle/>
          <a:p>
            <a:r>
              <a:rPr lang="en-US" sz="2200" dirty="0"/>
              <a:t>Carboplatin/pemetrexed + bevacizumab </a:t>
            </a:r>
          </a:p>
        </p:txBody>
      </p:sp>
      <p:sp>
        <p:nvSpPr>
          <p:cNvPr id="7" name="Content Placeholder 6">
            <a:extLst>
              <a:ext uri="{FF2B5EF4-FFF2-40B4-BE49-F238E27FC236}">
                <a16:creationId xmlns:a16="http://schemas.microsoft.com/office/drawing/2014/main" id="{6AE1FB54-EA21-854F-A357-808C857A3E07}"/>
              </a:ext>
            </a:extLst>
          </p:cNvPr>
          <p:cNvSpPr>
            <a:spLocks noGrp="1"/>
          </p:cNvSpPr>
          <p:nvPr>
            <p:ph idx="45"/>
          </p:nvPr>
        </p:nvSpPr>
        <p:spPr/>
        <p:txBody>
          <a:bodyPr/>
          <a:lstStyle/>
          <a:p>
            <a:r>
              <a:rPr lang="en-US" dirty="0"/>
              <a:t>Platin/pemetrexed + pembrolizumab </a:t>
            </a:r>
          </a:p>
        </p:txBody>
      </p:sp>
      <p:sp>
        <p:nvSpPr>
          <p:cNvPr id="8" name="Content Placeholder 7">
            <a:extLst>
              <a:ext uri="{FF2B5EF4-FFF2-40B4-BE49-F238E27FC236}">
                <a16:creationId xmlns:a16="http://schemas.microsoft.com/office/drawing/2014/main" id="{23DFFAED-94F0-BE4F-93F8-1A81FBAD2A7C}"/>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Tree>
    <p:extLst>
      <p:ext uri="{BB962C8B-B14F-4D97-AF65-F5344CB8AC3E}">
        <p14:creationId xmlns:p14="http://schemas.microsoft.com/office/powerpoint/2010/main" val="419211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3FDC-2C56-7B42-897C-624071400747}"/>
              </a:ext>
            </a:extLst>
          </p:cNvPr>
          <p:cNvSpPr>
            <a:spLocks noGrp="1"/>
          </p:cNvSpPr>
          <p:nvPr>
            <p:ph type="title"/>
          </p:nvPr>
        </p:nvSpPr>
        <p:spPr/>
        <p:txBody>
          <a:bodyPr/>
          <a:lstStyle/>
          <a:p>
            <a:r>
              <a:rPr lang="en-US" sz="2600" dirty="0"/>
              <a:t>If an asymptomatic patient with metastatic </a:t>
            </a:r>
            <a:r>
              <a:rPr lang="en-US" sz="2600" dirty="0" err="1"/>
              <a:t>nonsquamous</a:t>
            </a:r>
            <a:r>
              <a:rPr lang="en-US" sz="2600" dirty="0"/>
              <a:t> NSCLC with an EGFR exon 19 deletion and a PD-L1 TPS of 10% responded to first-line </a:t>
            </a:r>
            <a:r>
              <a:rPr lang="en-US" sz="2600" dirty="0" err="1"/>
              <a:t>osimertinib</a:t>
            </a:r>
            <a:r>
              <a:rPr lang="en-US" sz="2600" dirty="0"/>
              <a:t> followed by disease progression, what would be your second-line treatment recommendation if the patient had acquired </a:t>
            </a:r>
            <a:r>
              <a:rPr lang="en-US" sz="2600" u="sng" dirty="0"/>
              <a:t>a MET amplification</a:t>
            </a:r>
            <a:r>
              <a:rPr lang="en-US" sz="2600" dirty="0"/>
              <a:t>?</a:t>
            </a:r>
          </a:p>
        </p:txBody>
      </p:sp>
      <p:sp>
        <p:nvSpPr>
          <p:cNvPr id="3" name="Content Placeholder 2">
            <a:extLst>
              <a:ext uri="{FF2B5EF4-FFF2-40B4-BE49-F238E27FC236}">
                <a16:creationId xmlns:a16="http://schemas.microsoft.com/office/drawing/2014/main" id="{D3A65888-5343-EC4B-80A4-9E1841E87EED}"/>
              </a:ext>
            </a:extLst>
          </p:cNvPr>
          <p:cNvSpPr>
            <a:spLocks noGrp="1"/>
          </p:cNvSpPr>
          <p:nvPr>
            <p:ph idx="35"/>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crizotinib</a:t>
            </a:r>
            <a:r>
              <a:rPr lang="en-US" dirty="0"/>
              <a:t> </a:t>
            </a:r>
            <a:br>
              <a:rPr lang="en-US" dirty="0"/>
            </a:br>
            <a:r>
              <a:rPr lang="en-US" dirty="0"/>
              <a:t>or </a:t>
            </a:r>
            <a:r>
              <a:rPr lang="en-US" dirty="0" err="1"/>
              <a:t>capmatinib</a:t>
            </a:r>
            <a:r>
              <a:rPr lang="en-US" dirty="0"/>
              <a:t> </a:t>
            </a:r>
          </a:p>
        </p:txBody>
      </p:sp>
      <p:sp>
        <p:nvSpPr>
          <p:cNvPr id="4" name="Content Placeholder 3">
            <a:extLst>
              <a:ext uri="{FF2B5EF4-FFF2-40B4-BE49-F238E27FC236}">
                <a16:creationId xmlns:a16="http://schemas.microsoft.com/office/drawing/2014/main" id="{C5546DD9-D160-B14E-AFAD-89A7580BB625}"/>
              </a:ext>
            </a:extLst>
          </p:cNvPr>
          <p:cNvSpPr>
            <a:spLocks noGrp="1"/>
          </p:cNvSpPr>
          <p:nvPr>
            <p:ph idx="36"/>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br>
              <a:rPr lang="en-US" dirty="0"/>
            </a:br>
            <a:r>
              <a:rPr lang="en-US" dirty="0"/>
              <a:t>or </a:t>
            </a:r>
            <a:r>
              <a:rPr lang="en-US" dirty="0" err="1"/>
              <a:t>tepotinib</a:t>
            </a:r>
            <a:r>
              <a:rPr lang="en-US" dirty="0"/>
              <a:t> </a:t>
            </a:r>
          </a:p>
        </p:txBody>
      </p:sp>
      <p:sp>
        <p:nvSpPr>
          <p:cNvPr id="5" name="Content Placeholder 4">
            <a:extLst>
              <a:ext uri="{FF2B5EF4-FFF2-40B4-BE49-F238E27FC236}">
                <a16:creationId xmlns:a16="http://schemas.microsoft.com/office/drawing/2014/main" id="{947B33A9-281F-F34B-A231-7A1A8E77764B}"/>
              </a:ext>
            </a:extLst>
          </p:cNvPr>
          <p:cNvSpPr>
            <a:spLocks noGrp="1"/>
          </p:cNvSpPr>
          <p:nvPr>
            <p:ph idx="41"/>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br>
              <a:rPr lang="en-US" dirty="0"/>
            </a:br>
            <a:r>
              <a:rPr lang="en-US" dirty="0"/>
              <a:t>or </a:t>
            </a:r>
            <a:r>
              <a:rPr lang="en-US" dirty="0" err="1"/>
              <a:t>tepotinib</a:t>
            </a:r>
            <a:r>
              <a:rPr lang="en-US" dirty="0"/>
              <a:t> </a:t>
            </a:r>
          </a:p>
        </p:txBody>
      </p:sp>
      <p:sp>
        <p:nvSpPr>
          <p:cNvPr id="6" name="Content Placeholder 5">
            <a:extLst>
              <a:ext uri="{FF2B5EF4-FFF2-40B4-BE49-F238E27FC236}">
                <a16:creationId xmlns:a16="http://schemas.microsoft.com/office/drawing/2014/main" id="{6FDF3790-6F6F-2D48-A2F8-ABE5B81409AE}"/>
              </a:ext>
            </a:extLst>
          </p:cNvPr>
          <p:cNvSpPr>
            <a:spLocks noGrp="1"/>
          </p:cNvSpPr>
          <p:nvPr>
            <p:ph idx="44"/>
          </p:nvPr>
        </p:nvSpPr>
        <p:spPr/>
        <p:txBody>
          <a:bodyPr/>
          <a:lstStyle/>
          <a:p>
            <a:pPr>
              <a:lnSpc>
                <a:spcPts val="1880"/>
              </a:lnSpc>
            </a:pPr>
            <a:r>
              <a:rPr lang="en-US" sz="1800" dirty="0"/>
              <a:t>Continue </a:t>
            </a:r>
            <a:r>
              <a:rPr lang="en-US" sz="1800" dirty="0" err="1"/>
              <a:t>osimertinib</a:t>
            </a:r>
            <a:r>
              <a:rPr lang="en-US" sz="1800" dirty="0"/>
              <a:t> </a:t>
            </a:r>
            <a:br>
              <a:rPr lang="en-US" sz="1800" dirty="0"/>
            </a:br>
            <a:r>
              <a:rPr lang="en-US" sz="1800" dirty="0"/>
              <a:t>and add </a:t>
            </a:r>
            <a:r>
              <a:rPr lang="en-US" sz="1800" dirty="0" err="1"/>
              <a:t>tepotinib</a:t>
            </a:r>
            <a:r>
              <a:rPr lang="en-US" sz="1800" dirty="0"/>
              <a:t> Carboplatin/pemetrexed/</a:t>
            </a:r>
            <a:br>
              <a:rPr lang="en-US" sz="1800" dirty="0"/>
            </a:br>
            <a:r>
              <a:rPr lang="en-US" sz="1800" dirty="0"/>
              <a:t>bevacizumab </a:t>
            </a:r>
          </a:p>
        </p:txBody>
      </p:sp>
      <p:sp>
        <p:nvSpPr>
          <p:cNvPr id="7" name="Content Placeholder 6">
            <a:extLst>
              <a:ext uri="{FF2B5EF4-FFF2-40B4-BE49-F238E27FC236}">
                <a16:creationId xmlns:a16="http://schemas.microsoft.com/office/drawing/2014/main" id="{E7617180-542A-F648-9B49-DA664F335B19}"/>
              </a:ext>
            </a:extLst>
          </p:cNvPr>
          <p:cNvSpPr>
            <a:spLocks noGrp="1"/>
          </p:cNvSpPr>
          <p:nvPr>
            <p:ph idx="45"/>
          </p:nvPr>
        </p:nvSpPr>
        <p:spPr/>
        <p:txBody>
          <a:bodyPr/>
          <a:lstStyle/>
          <a:p>
            <a:pPr>
              <a:lnSpc>
                <a:spcPts val="2250"/>
              </a:lnSpc>
            </a:pPr>
            <a:r>
              <a:rPr lang="en-US" dirty="0"/>
              <a:t>Continue </a:t>
            </a:r>
            <a:r>
              <a:rPr lang="en-US" dirty="0" err="1"/>
              <a:t>osimertinib</a:t>
            </a:r>
            <a:r>
              <a:rPr lang="en-US" dirty="0"/>
              <a:t> </a:t>
            </a:r>
            <a:br>
              <a:rPr lang="en-US" dirty="0"/>
            </a:br>
            <a:r>
              <a:rPr lang="en-US" dirty="0"/>
              <a:t>and add </a:t>
            </a:r>
            <a:r>
              <a:rPr lang="en-US" dirty="0" err="1"/>
              <a:t>capmatinib</a:t>
            </a:r>
            <a:r>
              <a:rPr lang="en-US" dirty="0"/>
              <a:t>, </a:t>
            </a:r>
            <a:r>
              <a:rPr lang="en-US" dirty="0" err="1"/>
              <a:t>tepotinib</a:t>
            </a:r>
            <a:r>
              <a:rPr lang="en-US" dirty="0"/>
              <a:t> or </a:t>
            </a:r>
            <a:r>
              <a:rPr lang="en-US" dirty="0" err="1"/>
              <a:t>savolitinib</a:t>
            </a:r>
            <a:r>
              <a:rPr lang="en-US" dirty="0"/>
              <a:t> </a:t>
            </a:r>
          </a:p>
        </p:txBody>
      </p:sp>
      <p:sp>
        <p:nvSpPr>
          <p:cNvPr id="8" name="Content Placeholder 7">
            <a:extLst>
              <a:ext uri="{FF2B5EF4-FFF2-40B4-BE49-F238E27FC236}">
                <a16:creationId xmlns:a16="http://schemas.microsoft.com/office/drawing/2014/main" id="{49F7A359-9F13-3C4B-A616-EA78E00E7A32}"/>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
        <p:nvSpPr>
          <p:cNvPr id="9" name="TextBox 8">
            <a:extLst>
              <a:ext uri="{FF2B5EF4-FFF2-40B4-BE49-F238E27FC236}">
                <a16:creationId xmlns:a16="http://schemas.microsoft.com/office/drawing/2014/main" id="{96090864-23FE-DDC7-1AC6-D78712E25146}"/>
              </a:ext>
            </a:extLst>
          </p:cNvPr>
          <p:cNvSpPr txBox="1"/>
          <p:nvPr/>
        </p:nvSpPr>
        <p:spPr>
          <a:xfrm>
            <a:off x="479376" y="6093296"/>
            <a:ext cx="10110460"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If MET highly amplified and no EGFRm, </a:t>
            </a:r>
            <a:r>
              <a:rPr lang="en-US" sz="1600" b="0" dirty="0" err="1">
                <a:solidFill>
                  <a:schemeClr val="tx1"/>
                </a:solidFill>
                <a:latin typeface="Calibri" panose="020F0502020204030204" pitchFamily="34" charset="0"/>
                <a:cs typeface="Calibri" panose="020F0502020204030204" pitchFamily="34" charset="0"/>
              </a:rPr>
              <a:t>capmatinib</a:t>
            </a:r>
            <a:r>
              <a:rPr lang="en-US" sz="1600" b="0" dirty="0">
                <a:solidFill>
                  <a:schemeClr val="tx1"/>
                </a:solidFill>
                <a:latin typeface="Calibri" panose="020F0502020204030204" pitchFamily="34" charset="0"/>
                <a:cs typeface="Calibri" panose="020F0502020204030204" pitchFamily="34" charset="0"/>
              </a:rPr>
              <a:t> alone; if MET and EGFRm, then osimertinib/</a:t>
            </a:r>
            <a:r>
              <a:rPr lang="en-US" sz="1600" b="0" dirty="0" err="1">
                <a:solidFill>
                  <a:schemeClr val="tx1"/>
                </a:solidFill>
                <a:latin typeface="Calibri" panose="020F0502020204030204" pitchFamily="34" charset="0"/>
                <a:cs typeface="Calibri" panose="020F0502020204030204" pitchFamily="34" charset="0"/>
              </a:rPr>
              <a:t>capmatinib</a:t>
            </a:r>
            <a:r>
              <a:rPr lang="en-US" sz="1600" b="0" dirty="0">
                <a:solidFill>
                  <a:schemeClr val="tx1"/>
                </a:solidFill>
                <a:latin typeface="Calibri" panose="020F0502020204030204" pitchFamily="34" charset="0"/>
                <a:cs typeface="Calibri" panose="020F0502020204030204" pitchFamily="34" charset="0"/>
              </a:rPr>
              <a:t> (cautiously)</a:t>
            </a:r>
          </a:p>
        </p:txBody>
      </p:sp>
    </p:spTree>
    <p:extLst>
      <p:ext uri="{BB962C8B-B14F-4D97-AF65-F5344CB8AC3E}">
        <p14:creationId xmlns:p14="http://schemas.microsoft.com/office/powerpoint/2010/main" val="187028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D050-718D-764D-AFC6-2A44CAA4CE1B}"/>
              </a:ext>
            </a:extLst>
          </p:cNvPr>
          <p:cNvSpPr>
            <a:spLocks noGrp="1"/>
          </p:cNvSpPr>
          <p:nvPr>
            <p:ph type="title"/>
          </p:nvPr>
        </p:nvSpPr>
        <p:spPr/>
        <p:txBody>
          <a:bodyPr/>
          <a:lstStyle/>
          <a:p>
            <a:r>
              <a:rPr lang="en-US" sz="2800" dirty="0"/>
              <a:t>If an asymptomatic patient with metastatic </a:t>
            </a:r>
            <a:r>
              <a:rPr lang="en-US" sz="2800" dirty="0" err="1"/>
              <a:t>nonsquamous</a:t>
            </a:r>
            <a:r>
              <a:rPr lang="en-US" sz="2800" dirty="0"/>
              <a:t> NSCLC with an EGFR exon 19 deletion and a PD-L1 TPS of 10% responded to first-line </a:t>
            </a:r>
            <a:r>
              <a:rPr lang="en-US" sz="2800" dirty="0" err="1"/>
              <a:t>osimertinib</a:t>
            </a:r>
            <a:r>
              <a:rPr lang="en-US" sz="2800" dirty="0"/>
              <a:t> followed by disease progression, what would be your second-line treatment recommendation if the patient had acquired a </a:t>
            </a:r>
            <a:r>
              <a:rPr lang="en-US" sz="2800" u="sng" dirty="0"/>
              <a:t>BRAF V600E mutation</a:t>
            </a:r>
            <a:r>
              <a:rPr lang="en-US" sz="2800" dirty="0"/>
              <a:t>?</a:t>
            </a:r>
          </a:p>
        </p:txBody>
      </p:sp>
      <p:sp>
        <p:nvSpPr>
          <p:cNvPr id="3" name="Content Placeholder 2">
            <a:extLst>
              <a:ext uri="{FF2B5EF4-FFF2-40B4-BE49-F238E27FC236}">
                <a16:creationId xmlns:a16="http://schemas.microsoft.com/office/drawing/2014/main" id="{2AD882A3-02DD-F049-AA2F-B5827D66C31B}"/>
              </a:ext>
            </a:extLst>
          </p:cNvPr>
          <p:cNvSpPr>
            <a:spLocks noGrp="1"/>
          </p:cNvSpPr>
          <p:nvPr>
            <p:ph idx="35"/>
          </p:nvPr>
        </p:nvSpPr>
        <p:spPr/>
        <p:txBody>
          <a:bodyPr/>
          <a:lstStyle/>
          <a:p>
            <a:pPr>
              <a:lnSpc>
                <a:spcPts val="2250"/>
              </a:lnSpc>
            </a:pPr>
            <a:r>
              <a:rPr lang="en-US" dirty="0"/>
              <a:t>Continue </a:t>
            </a:r>
            <a:r>
              <a:rPr lang="en-US" dirty="0" err="1"/>
              <a:t>osimertinib</a:t>
            </a:r>
            <a:r>
              <a:rPr lang="en-US" dirty="0"/>
              <a:t> </a:t>
            </a:r>
            <a:br>
              <a:rPr lang="en-US" dirty="0"/>
            </a:br>
            <a:r>
              <a:rPr lang="en-US" dirty="0"/>
              <a:t>and add carboplatin/</a:t>
            </a:r>
            <a:br>
              <a:rPr lang="en-US" dirty="0"/>
            </a:br>
            <a:r>
              <a:rPr lang="en-US" dirty="0"/>
              <a:t>pemetrexed </a:t>
            </a:r>
          </a:p>
        </p:txBody>
      </p:sp>
      <p:sp>
        <p:nvSpPr>
          <p:cNvPr id="4" name="Content Placeholder 3">
            <a:extLst>
              <a:ext uri="{FF2B5EF4-FFF2-40B4-BE49-F238E27FC236}">
                <a16:creationId xmlns:a16="http://schemas.microsoft.com/office/drawing/2014/main" id="{C7149D97-8594-B544-BA97-828C283BAF20}"/>
              </a:ext>
            </a:extLst>
          </p:cNvPr>
          <p:cNvSpPr>
            <a:spLocks noGrp="1"/>
          </p:cNvSpPr>
          <p:nvPr>
            <p:ph idx="36"/>
          </p:nvPr>
        </p:nvSpPr>
        <p:spPr/>
        <p:txBody>
          <a:bodyPr/>
          <a:lstStyle/>
          <a:p>
            <a:pPr>
              <a:lnSpc>
                <a:spcPts val="2250"/>
              </a:lnSpc>
            </a:pPr>
            <a:r>
              <a:rPr lang="en-US" dirty="0"/>
              <a:t>Continue </a:t>
            </a:r>
            <a:r>
              <a:rPr lang="en-US" dirty="0" err="1"/>
              <a:t>osimertinib</a:t>
            </a:r>
            <a:r>
              <a:rPr lang="en-US" dirty="0"/>
              <a:t> </a:t>
            </a:r>
            <a:br>
              <a:rPr lang="en-US" dirty="0"/>
            </a:br>
            <a:r>
              <a:rPr lang="en-US" dirty="0"/>
              <a:t>and add carboplatin/</a:t>
            </a:r>
            <a:br>
              <a:rPr lang="en-US" dirty="0"/>
            </a:br>
            <a:r>
              <a:rPr lang="en-US" dirty="0"/>
              <a:t>pemetrexed </a:t>
            </a:r>
          </a:p>
        </p:txBody>
      </p:sp>
      <p:sp>
        <p:nvSpPr>
          <p:cNvPr id="5" name="Content Placeholder 4">
            <a:extLst>
              <a:ext uri="{FF2B5EF4-FFF2-40B4-BE49-F238E27FC236}">
                <a16:creationId xmlns:a16="http://schemas.microsoft.com/office/drawing/2014/main" id="{1CC7C4FC-6343-754A-B45A-E58CA55F3AFD}"/>
              </a:ext>
            </a:extLst>
          </p:cNvPr>
          <p:cNvSpPr>
            <a:spLocks noGrp="1"/>
          </p:cNvSpPr>
          <p:nvPr>
            <p:ph idx="41"/>
          </p:nvPr>
        </p:nvSpPr>
        <p:spPr/>
        <p:txBody>
          <a:bodyPr/>
          <a:lstStyle/>
          <a:p>
            <a:pPr>
              <a:lnSpc>
                <a:spcPts val="2250"/>
              </a:lnSpc>
            </a:pPr>
            <a:r>
              <a:rPr lang="en-US" dirty="0"/>
              <a:t>Continue </a:t>
            </a:r>
            <a:r>
              <a:rPr lang="en-US" dirty="0" err="1"/>
              <a:t>osimertinib</a:t>
            </a:r>
            <a:r>
              <a:rPr lang="en-US"/>
              <a:t> and add dabrafenib/ trametinib </a:t>
            </a:r>
            <a:endParaRPr lang="en-US" dirty="0"/>
          </a:p>
        </p:txBody>
      </p:sp>
      <p:sp>
        <p:nvSpPr>
          <p:cNvPr id="6" name="Content Placeholder 5">
            <a:extLst>
              <a:ext uri="{FF2B5EF4-FFF2-40B4-BE49-F238E27FC236}">
                <a16:creationId xmlns:a16="http://schemas.microsoft.com/office/drawing/2014/main" id="{39591EC5-D223-5340-9BE2-439A9A4FBA61}"/>
              </a:ext>
            </a:extLst>
          </p:cNvPr>
          <p:cNvSpPr>
            <a:spLocks noGrp="1"/>
          </p:cNvSpPr>
          <p:nvPr>
            <p:ph idx="44"/>
          </p:nvPr>
        </p:nvSpPr>
        <p:spPr/>
        <p:txBody>
          <a:bodyPr/>
          <a:lstStyle/>
          <a:p>
            <a:pPr>
              <a:lnSpc>
                <a:spcPts val="2250"/>
              </a:lnSpc>
            </a:pPr>
            <a:r>
              <a:rPr lang="en-US" dirty="0"/>
              <a:t>Carboplatin/</a:t>
            </a:r>
            <a:br>
              <a:rPr lang="en-US" dirty="0"/>
            </a:br>
            <a:r>
              <a:rPr lang="en-US" dirty="0"/>
              <a:t>pemetrexed + bevacizumab </a:t>
            </a:r>
          </a:p>
        </p:txBody>
      </p:sp>
      <p:sp>
        <p:nvSpPr>
          <p:cNvPr id="7" name="Content Placeholder 6">
            <a:extLst>
              <a:ext uri="{FF2B5EF4-FFF2-40B4-BE49-F238E27FC236}">
                <a16:creationId xmlns:a16="http://schemas.microsoft.com/office/drawing/2014/main" id="{D6FD407C-3DE2-C043-9F08-2C8484791392}"/>
              </a:ext>
            </a:extLst>
          </p:cNvPr>
          <p:cNvSpPr>
            <a:spLocks noGrp="1"/>
          </p:cNvSpPr>
          <p:nvPr>
            <p:ph idx="45"/>
          </p:nvPr>
        </p:nvSpPr>
        <p:spPr/>
        <p:txBody>
          <a:bodyPr/>
          <a:lstStyle/>
          <a:p>
            <a:pPr>
              <a:lnSpc>
                <a:spcPts val="2250"/>
              </a:lnSpc>
            </a:pPr>
            <a:r>
              <a:rPr lang="en-US" dirty="0"/>
              <a:t>Continue </a:t>
            </a:r>
            <a:r>
              <a:rPr lang="en-US" dirty="0" err="1"/>
              <a:t>osimertinib</a:t>
            </a:r>
            <a:r>
              <a:rPr lang="en-US" dirty="0"/>
              <a:t> and add dabrafenib/ trametinib </a:t>
            </a:r>
          </a:p>
        </p:txBody>
      </p:sp>
      <p:sp>
        <p:nvSpPr>
          <p:cNvPr id="8" name="Content Placeholder 7">
            <a:extLst>
              <a:ext uri="{FF2B5EF4-FFF2-40B4-BE49-F238E27FC236}">
                <a16:creationId xmlns:a16="http://schemas.microsoft.com/office/drawing/2014/main" id="{CBB0A75B-6FFF-C64D-AB6B-C53099753E69}"/>
              </a:ext>
            </a:extLst>
          </p:cNvPr>
          <p:cNvSpPr>
            <a:spLocks noGrp="1"/>
          </p:cNvSpPr>
          <p:nvPr>
            <p:ph idx="46"/>
          </p:nvPr>
        </p:nvSpPr>
        <p:spPr/>
        <p:txBody>
          <a:bodyPr/>
          <a:lstStyle/>
          <a:p>
            <a:pPr>
              <a:lnSpc>
                <a:spcPts val="2250"/>
              </a:lnSpc>
            </a:pPr>
            <a:r>
              <a:rPr lang="en-US" dirty="0"/>
              <a:t>Continue osimertinib</a:t>
            </a:r>
            <a:br>
              <a:rPr lang="en-US" dirty="0"/>
            </a:br>
            <a:r>
              <a:rPr lang="en-US" dirty="0"/>
              <a:t> and add carboplatin/</a:t>
            </a:r>
            <a:br>
              <a:rPr lang="en-US" dirty="0"/>
            </a:br>
            <a:r>
              <a:rPr lang="en-US" dirty="0"/>
              <a:t>pemetrexed*</a:t>
            </a:r>
          </a:p>
        </p:txBody>
      </p:sp>
      <p:sp>
        <p:nvSpPr>
          <p:cNvPr id="9" name="TextBox 8">
            <a:extLst>
              <a:ext uri="{FF2B5EF4-FFF2-40B4-BE49-F238E27FC236}">
                <a16:creationId xmlns:a16="http://schemas.microsoft.com/office/drawing/2014/main" id="{7A9BC583-7AFF-5A67-C549-F41E39F26DC2}"/>
              </a:ext>
            </a:extLst>
          </p:cNvPr>
          <p:cNvSpPr txBox="1"/>
          <p:nvPr/>
        </p:nvSpPr>
        <p:spPr>
          <a:xfrm>
            <a:off x="541310" y="6093296"/>
            <a:ext cx="3962110"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a:t>
            </a:r>
            <a:r>
              <a:rPr lang="en-US" sz="1600" b="0" baseline="3000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If </a:t>
            </a:r>
            <a:r>
              <a:rPr lang="en-US" sz="1600" b="0" dirty="0" err="1">
                <a:solidFill>
                  <a:schemeClr val="tx1"/>
                </a:solidFill>
                <a:latin typeface="Calibri" panose="020F0502020204030204" pitchFamily="34" charset="0"/>
                <a:cs typeface="Calibri" panose="020F0502020204030204" pitchFamily="34" charset="0"/>
              </a:rPr>
              <a:t>BRAFm</a:t>
            </a:r>
            <a:r>
              <a:rPr lang="en-US" sz="1600" b="0" dirty="0">
                <a:solidFill>
                  <a:schemeClr val="tx1"/>
                </a:solidFill>
                <a:latin typeface="Calibri" panose="020F0502020204030204" pitchFamily="34" charset="0"/>
                <a:cs typeface="Calibri" panose="020F0502020204030204" pitchFamily="34" charset="0"/>
              </a:rPr>
              <a:t> alone and no EGFRm, </a:t>
            </a:r>
            <a:r>
              <a:rPr lang="en-US" sz="1600" b="0" dirty="0" err="1">
                <a:solidFill>
                  <a:schemeClr val="tx1"/>
                </a:solidFill>
                <a:latin typeface="Calibri" panose="020F0502020204030204" pitchFamily="34" charset="0"/>
                <a:cs typeface="Calibri" panose="020F0502020204030204" pitchFamily="34" charset="0"/>
              </a:rPr>
              <a:t>BRAFi</a:t>
            </a:r>
            <a:r>
              <a:rPr lang="en-US" sz="1600" b="0" dirty="0">
                <a:solidFill>
                  <a:schemeClr val="tx1"/>
                </a:solidFill>
                <a:latin typeface="Calibri" panose="020F0502020204030204" pitchFamily="34" charset="0"/>
                <a:cs typeface="Calibri" panose="020F0502020204030204" pitchFamily="34" charset="0"/>
              </a:rPr>
              <a:t>/</a:t>
            </a:r>
            <a:r>
              <a:rPr lang="en-US" sz="1600" b="0" dirty="0" err="1">
                <a:solidFill>
                  <a:schemeClr val="tx1"/>
                </a:solidFill>
                <a:latin typeface="Calibri" panose="020F0502020204030204" pitchFamily="34" charset="0"/>
                <a:cs typeface="Calibri" panose="020F0502020204030204" pitchFamily="34" charset="0"/>
              </a:rPr>
              <a:t>MEKi</a:t>
            </a:r>
            <a:endParaRPr lang="en-US" sz="16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8169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BDE2-03CD-6642-B24E-7139CC59E43E}"/>
              </a:ext>
            </a:extLst>
          </p:cNvPr>
          <p:cNvSpPr>
            <a:spLocks noGrp="1"/>
          </p:cNvSpPr>
          <p:nvPr>
            <p:ph type="title"/>
          </p:nvPr>
        </p:nvSpPr>
        <p:spPr/>
        <p:txBody>
          <a:bodyPr/>
          <a:lstStyle/>
          <a:p>
            <a:r>
              <a:rPr lang="en-US" dirty="0"/>
              <a:t>A patient with </a:t>
            </a:r>
            <a:r>
              <a:rPr lang="en-US" dirty="0" err="1"/>
              <a:t>nonsquamous</a:t>
            </a:r>
            <a:r>
              <a:rPr lang="en-US" dirty="0"/>
              <a:t> NSCLC with an EGFR exon 19 deletion and systemic and brain metastases has a good response to first-line </a:t>
            </a:r>
            <a:r>
              <a:rPr lang="en-US" dirty="0" err="1"/>
              <a:t>osimertinib</a:t>
            </a:r>
            <a:r>
              <a:rPr lang="en-US" dirty="0"/>
              <a:t> but experiences disease progression and is switched to chemotherapy. Would you continue the </a:t>
            </a:r>
            <a:r>
              <a:rPr lang="en-US" dirty="0" err="1"/>
              <a:t>osimertinib</a:t>
            </a:r>
            <a:r>
              <a:rPr lang="en-US" dirty="0"/>
              <a:t>?  </a:t>
            </a:r>
          </a:p>
        </p:txBody>
      </p:sp>
      <p:sp>
        <p:nvSpPr>
          <p:cNvPr id="3" name="Content Placeholder 2">
            <a:extLst>
              <a:ext uri="{FF2B5EF4-FFF2-40B4-BE49-F238E27FC236}">
                <a16:creationId xmlns:a16="http://schemas.microsoft.com/office/drawing/2014/main" id="{C12F044B-9037-F346-93E9-E35397BC2731}"/>
              </a:ext>
            </a:extLst>
          </p:cNvPr>
          <p:cNvSpPr>
            <a:spLocks noGrp="1"/>
          </p:cNvSpPr>
          <p:nvPr>
            <p:ph idx="35"/>
          </p:nvPr>
        </p:nvSpPr>
        <p:spPr/>
        <p:txBody>
          <a:bodyPr/>
          <a:lstStyle/>
          <a:p>
            <a:r>
              <a:rPr lang="en-US" dirty="0"/>
              <a:t>Yes, indefinitely </a:t>
            </a:r>
          </a:p>
        </p:txBody>
      </p:sp>
      <p:sp>
        <p:nvSpPr>
          <p:cNvPr id="4" name="Content Placeholder 3">
            <a:extLst>
              <a:ext uri="{FF2B5EF4-FFF2-40B4-BE49-F238E27FC236}">
                <a16:creationId xmlns:a16="http://schemas.microsoft.com/office/drawing/2014/main" id="{35086BCC-6876-4D43-844F-8118989EFEA5}"/>
              </a:ext>
            </a:extLst>
          </p:cNvPr>
          <p:cNvSpPr>
            <a:spLocks noGrp="1"/>
          </p:cNvSpPr>
          <p:nvPr>
            <p:ph idx="36"/>
          </p:nvPr>
        </p:nvSpPr>
        <p:spPr/>
        <p:txBody>
          <a:bodyPr/>
          <a:lstStyle/>
          <a:p>
            <a:r>
              <a:rPr lang="en-US" dirty="0"/>
              <a:t>Yes, indefinitely </a:t>
            </a:r>
          </a:p>
        </p:txBody>
      </p:sp>
      <p:sp>
        <p:nvSpPr>
          <p:cNvPr id="5" name="Content Placeholder 4">
            <a:extLst>
              <a:ext uri="{FF2B5EF4-FFF2-40B4-BE49-F238E27FC236}">
                <a16:creationId xmlns:a16="http://schemas.microsoft.com/office/drawing/2014/main" id="{FC43A909-0108-8841-BC85-0146B1C6B336}"/>
              </a:ext>
            </a:extLst>
          </p:cNvPr>
          <p:cNvSpPr>
            <a:spLocks noGrp="1"/>
          </p:cNvSpPr>
          <p:nvPr>
            <p:ph idx="41"/>
          </p:nvPr>
        </p:nvSpPr>
        <p:spPr/>
        <p:txBody>
          <a:bodyPr/>
          <a:lstStyle/>
          <a:p>
            <a:r>
              <a:rPr lang="en-US" dirty="0"/>
              <a:t>Yes, indefinitely </a:t>
            </a:r>
          </a:p>
        </p:txBody>
      </p:sp>
      <p:sp>
        <p:nvSpPr>
          <p:cNvPr id="6" name="Content Placeholder 5">
            <a:extLst>
              <a:ext uri="{FF2B5EF4-FFF2-40B4-BE49-F238E27FC236}">
                <a16:creationId xmlns:a16="http://schemas.microsoft.com/office/drawing/2014/main" id="{97A40FF1-9082-3C4A-8FB0-22877E6C4C4C}"/>
              </a:ext>
            </a:extLst>
          </p:cNvPr>
          <p:cNvSpPr>
            <a:spLocks noGrp="1"/>
          </p:cNvSpPr>
          <p:nvPr>
            <p:ph idx="44"/>
          </p:nvPr>
        </p:nvSpPr>
        <p:spPr/>
        <p:txBody>
          <a:bodyPr/>
          <a:lstStyle/>
          <a:p>
            <a:pPr>
              <a:lnSpc>
                <a:spcPts val="2080"/>
              </a:lnSpc>
            </a:pPr>
            <a:r>
              <a:rPr lang="en-US" sz="2000" dirty="0"/>
              <a:t>Yes, indefinitely, but </a:t>
            </a:r>
            <a:br>
              <a:rPr lang="en-US" sz="2000" dirty="0"/>
            </a:br>
            <a:r>
              <a:rPr lang="en-US" sz="2000" dirty="0"/>
              <a:t>depends on brain met PD </a:t>
            </a:r>
            <a:br>
              <a:rPr lang="en-US" sz="2000" dirty="0"/>
            </a:br>
            <a:r>
              <a:rPr lang="en-US" sz="2000" dirty="0"/>
              <a:t>vs systemic PD</a:t>
            </a:r>
          </a:p>
        </p:txBody>
      </p:sp>
      <p:sp>
        <p:nvSpPr>
          <p:cNvPr id="7" name="Content Placeholder 6">
            <a:extLst>
              <a:ext uri="{FF2B5EF4-FFF2-40B4-BE49-F238E27FC236}">
                <a16:creationId xmlns:a16="http://schemas.microsoft.com/office/drawing/2014/main" id="{53E1C420-D3BE-F64C-8C5D-65403C52F970}"/>
              </a:ext>
            </a:extLst>
          </p:cNvPr>
          <p:cNvSpPr>
            <a:spLocks noGrp="1"/>
          </p:cNvSpPr>
          <p:nvPr>
            <p:ph idx="45"/>
          </p:nvPr>
        </p:nvSpPr>
        <p:spPr/>
        <p:txBody>
          <a:bodyPr/>
          <a:lstStyle/>
          <a:p>
            <a:r>
              <a:rPr lang="en-US" dirty="0"/>
              <a:t>No</a:t>
            </a:r>
          </a:p>
        </p:txBody>
      </p:sp>
      <p:sp>
        <p:nvSpPr>
          <p:cNvPr id="8" name="Content Placeholder 7">
            <a:extLst>
              <a:ext uri="{FF2B5EF4-FFF2-40B4-BE49-F238E27FC236}">
                <a16:creationId xmlns:a16="http://schemas.microsoft.com/office/drawing/2014/main" id="{F9E777DB-CC74-6B40-96CE-201C39A952D1}"/>
              </a:ext>
            </a:extLst>
          </p:cNvPr>
          <p:cNvSpPr>
            <a:spLocks noGrp="1"/>
          </p:cNvSpPr>
          <p:nvPr>
            <p:ph idx="46"/>
          </p:nvPr>
        </p:nvSpPr>
        <p:spPr/>
        <p:txBody>
          <a:bodyPr/>
          <a:lstStyle/>
          <a:p>
            <a:r>
              <a:rPr lang="en-US" dirty="0"/>
              <a:t>Yes, indefinitely</a:t>
            </a:r>
          </a:p>
        </p:txBody>
      </p:sp>
      <p:sp>
        <p:nvSpPr>
          <p:cNvPr id="10" name="TextBox 9">
            <a:extLst>
              <a:ext uri="{FF2B5EF4-FFF2-40B4-BE49-F238E27FC236}">
                <a16:creationId xmlns:a16="http://schemas.microsoft.com/office/drawing/2014/main" id="{08851289-A51F-B947-84B9-0C45A45B81A4}"/>
              </a:ext>
            </a:extLst>
          </p:cNvPr>
          <p:cNvSpPr txBox="1"/>
          <p:nvPr/>
        </p:nvSpPr>
        <p:spPr>
          <a:xfrm>
            <a:off x="479376" y="6021288"/>
            <a:ext cx="6098146" cy="338554"/>
          </a:xfrm>
          <a:prstGeom prst="rect">
            <a:avLst/>
          </a:prstGeom>
          <a:noFill/>
        </p:spPr>
        <p:txBody>
          <a:bodyPr wrap="square">
            <a:spAutoFit/>
          </a:bodyPr>
          <a:lstStyle/>
          <a:p>
            <a:r>
              <a:rPr lang="en-US" sz="1600" b="0" dirty="0">
                <a:solidFill>
                  <a:srgbClr val="000000"/>
                </a:solidFill>
                <a:effectLst/>
                <a:latin typeface="Calibri" panose="020F0502020204030204" pitchFamily="34" charset="0"/>
                <a:cs typeface="Calibri" panose="020F0502020204030204" pitchFamily="34" charset="0"/>
              </a:rPr>
              <a:t>PD = disease progression</a:t>
            </a:r>
          </a:p>
        </p:txBody>
      </p:sp>
    </p:spTree>
    <p:extLst>
      <p:ext uri="{BB962C8B-B14F-4D97-AF65-F5344CB8AC3E}">
        <p14:creationId xmlns:p14="http://schemas.microsoft.com/office/powerpoint/2010/main" val="3401836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C933-BD2F-4943-8E8A-263B24EB5A82}"/>
              </a:ext>
            </a:extLst>
          </p:cNvPr>
          <p:cNvSpPr>
            <a:spLocks noGrp="1"/>
          </p:cNvSpPr>
          <p:nvPr>
            <p:ph type="title"/>
          </p:nvPr>
        </p:nvSpPr>
        <p:spPr/>
        <p:txBody>
          <a:bodyPr/>
          <a:lstStyle/>
          <a:p>
            <a:r>
              <a:rPr lang="en-US" sz="2600" dirty="0"/>
              <a:t>Regulatory and reimbursement issues aside, in which line of therapy would you generally offer an immune checkpoint inhibitor (alone or in combination with chemotherapy) to a patient with metastatic </a:t>
            </a:r>
            <a:r>
              <a:rPr lang="en-US" sz="2600" dirty="0" err="1"/>
              <a:t>nonsquamous</a:t>
            </a:r>
            <a:r>
              <a:rPr lang="en-US" sz="2600" dirty="0"/>
              <a:t> NSCLC and an EGFR exon 19 deletion? Would level of PD-L1 expression have any bearing on this decision?</a:t>
            </a:r>
          </a:p>
        </p:txBody>
      </p:sp>
      <p:sp>
        <p:nvSpPr>
          <p:cNvPr id="3" name="Content Placeholder 2">
            <a:extLst>
              <a:ext uri="{FF2B5EF4-FFF2-40B4-BE49-F238E27FC236}">
                <a16:creationId xmlns:a16="http://schemas.microsoft.com/office/drawing/2014/main" id="{8E34B1FC-11F5-0947-97D3-4BAB5F2B4702}"/>
              </a:ext>
            </a:extLst>
          </p:cNvPr>
          <p:cNvSpPr>
            <a:spLocks noGrp="1"/>
          </p:cNvSpPr>
          <p:nvPr>
            <p:ph idx="35"/>
          </p:nvPr>
        </p:nvSpPr>
        <p:spPr/>
        <p:txBody>
          <a:bodyPr/>
          <a:lstStyle/>
          <a:p>
            <a:r>
              <a:rPr lang="en-US" dirty="0"/>
              <a:t>None </a:t>
            </a:r>
          </a:p>
        </p:txBody>
      </p:sp>
      <p:sp>
        <p:nvSpPr>
          <p:cNvPr id="4" name="Content Placeholder 3">
            <a:extLst>
              <a:ext uri="{FF2B5EF4-FFF2-40B4-BE49-F238E27FC236}">
                <a16:creationId xmlns:a16="http://schemas.microsoft.com/office/drawing/2014/main" id="{881FF40E-53E8-6C46-97A6-89BDB71DADEA}"/>
              </a:ext>
            </a:extLst>
          </p:cNvPr>
          <p:cNvSpPr>
            <a:spLocks noGrp="1"/>
          </p:cNvSpPr>
          <p:nvPr>
            <p:ph idx="36"/>
          </p:nvPr>
        </p:nvSpPr>
        <p:spPr/>
        <p:txBody>
          <a:bodyPr/>
          <a:lstStyle/>
          <a:p>
            <a:r>
              <a:rPr lang="en-US" dirty="0"/>
              <a:t>Third line. No </a:t>
            </a:r>
          </a:p>
        </p:txBody>
      </p:sp>
      <p:sp>
        <p:nvSpPr>
          <p:cNvPr id="5" name="Content Placeholder 4">
            <a:extLst>
              <a:ext uri="{FF2B5EF4-FFF2-40B4-BE49-F238E27FC236}">
                <a16:creationId xmlns:a16="http://schemas.microsoft.com/office/drawing/2014/main" id="{960A6CC1-95A4-EA4F-9203-F8FB6D40DA39}"/>
              </a:ext>
            </a:extLst>
          </p:cNvPr>
          <p:cNvSpPr>
            <a:spLocks noGrp="1"/>
          </p:cNvSpPr>
          <p:nvPr>
            <p:ph idx="41"/>
          </p:nvPr>
        </p:nvSpPr>
        <p:spPr/>
        <p:txBody>
          <a:bodyPr/>
          <a:lstStyle/>
          <a:p>
            <a:r>
              <a:rPr lang="en-US" dirty="0"/>
              <a:t>Beyond third line. No</a:t>
            </a:r>
          </a:p>
        </p:txBody>
      </p:sp>
      <p:sp>
        <p:nvSpPr>
          <p:cNvPr id="6" name="Content Placeholder 5">
            <a:extLst>
              <a:ext uri="{FF2B5EF4-FFF2-40B4-BE49-F238E27FC236}">
                <a16:creationId xmlns:a16="http://schemas.microsoft.com/office/drawing/2014/main" id="{79A3F832-4799-324F-97BA-6E857B77D709}"/>
              </a:ext>
            </a:extLst>
          </p:cNvPr>
          <p:cNvSpPr>
            <a:spLocks noGrp="1"/>
          </p:cNvSpPr>
          <p:nvPr>
            <p:ph idx="44"/>
          </p:nvPr>
        </p:nvSpPr>
        <p:spPr/>
        <p:txBody>
          <a:bodyPr/>
          <a:lstStyle/>
          <a:p>
            <a:r>
              <a:rPr lang="en-US" dirty="0"/>
              <a:t>Beyond third line. Yes </a:t>
            </a:r>
          </a:p>
        </p:txBody>
      </p:sp>
      <p:sp>
        <p:nvSpPr>
          <p:cNvPr id="7" name="Content Placeholder 6">
            <a:extLst>
              <a:ext uri="{FF2B5EF4-FFF2-40B4-BE49-F238E27FC236}">
                <a16:creationId xmlns:a16="http://schemas.microsoft.com/office/drawing/2014/main" id="{E6B8D51D-2645-F144-9411-FB2822D8D982}"/>
              </a:ext>
            </a:extLst>
          </p:cNvPr>
          <p:cNvSpPr>
            <a:spLocks noGrp="1"/>
          </p:cNvSpPr>
          <p:nvPr>
            <p:ph idx="45"/>
          </p:nvPr>
        </p:nvSpPr>
        <p:spPr/>
        <p:txBody>
          <a:bodyPr/>
          <a:lstStyle/>
          <a:p>
            <a:r>
              <a:rPr lang="en-US" dirty="0"/>
              <a:t>Second line. No </a:t>
            </a:r>
          </a:p>
        </p:txBody>
      </p:sp>
      <p:sp>
        <p:nvSpPr>
          <p:cNvPr id="8" name="Content Placeholder 7">
            <a:extLst>
              <a:ext uri="{FF2B5EF4-FFF2-40B4-BE49-F238E27FC236}">
                <a16:creationId xmlns:a16="http://schemas.microsoft.com/office/drawing/2014/main" id="{704DA005-E45A-E641-B12D-71B639995DF6}"/>
              </a:ext>
            </a:extLst>
          </p:cNvPr>
          <p:cNvSpPr>
            <a:spLocks noGrp="1"/>
          </p:cNvSpPr>
          <p:nvPr>
            <p:ph idx="46"/>
          </p:nvPr>
        </p:nvSpPr>
        <p:spPr/>
        <p:txBody>
          <a:bodyPr/>
          <a:lstStyle/>
          <a:p>
            <a:r>
              <a:rPr lang="en-US" dirty="0"/>
              <a:t>Third line. No</a:t>
            </a:r>
          </a:p>
        </p:txBody>
      </p:sp>
    </p:spTree>
    <p:extLst>
      <p:ext uri="{BB962C8B-B14F-4D97-AF65-F5344CB8AC3E}">
        <p14:creationId xmlns:p14="http://schemas.microsoft.com/office/powerpoint/2010/main" val="60342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17A68-08B7-E4E1-E002-496325B08734}"/>
              </a:ext>
            </a:extLst>
          </p:cNvPr>
          <p:cNvSpPr>
            <a:spLocks noGrp="1"/>
          </p:cNvSpPr>
          <p:nvPr>
            <p:ph type="title"/>
          </p:nvPr>
        </p:nvSpPr>
        <p:spPr>
          <a:xfrm>
            <a:off x="1127448" y="2708920"/>
            <a:ext cx="10358967" cy="1143000"/>
          </a:xfrm>
        </p:spPr>
        <p:txBody>
          <a:bodyPr/>
          <a:lstStyle/>
          <a:p>
            <a:r>
              <a:rPr lang="en-US" dirty="0"/>
              <a:t>Exon 20 Insertions</a:t>
            </a:r>
          </a:p>
        </p:txBody>
      </p:sp>
    </p:spTree>
    <p:extLst>
      <p:ext uri="{BB962C8B-B14F-4D97-AF65-F5344CB8AC3E}">
        <p14:creationId xmlns:p14="http://schemas.microsoft.com/office/powerpoint/2010/main" val="262864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96CA-3EDD-1341-921A-4AB8C5D0F009}"/>
              </a:ext>
            </a:extLst>
          </p:cNvPr>
          <p:cNvSpPr>
            <a:spLocks noGrp="1"/>
          </p:cNvSpPr>
          <p:nvPr>
            <p:ph type="title"/>
          </p:nvPr>
        </p:nvSpPr>
        <p:spPr/>
        <p:txBody>
          <a:bodyPr/>
          <a:lstStyle/>
          <a:p>
            <a:r>
              <a:rPr lang="en-US" dirty="0"/>
              <a:t>Regulatory and reimbursement issues aside, what would be your preferred first-line treatment for a patient with metastatic </a:t>
            </a:r>
            <a:r>
              <a:rPr lang="en-US" dirty="0" err="1"/>
              <a:t>nonsquamous</a:t>
            </a:r>
            <a:r>
              <a:rPr lang="en-US" dirty="0"/>
              <a:t> NSCLC with an </a:t>
            </a:r>
            <a:r>
              <a:rPr lang="en-US" u="sng" dirty="0"/>
              <a:t>EGFR exon 20 insertion mutation</a:t>
            </a:r>
            <a:r>
              <a:rPr lang="en-US" dirty="0"/>
              <a:t> and a TPS of 10%? </a:t>
            </a:r>
          </a:p>
        </p:txBody>
      </p:sp>
      <p:sp>
        <p:nvSpPr>
          <p:cNvPr id="3" name="Content Placeholder 2">
            <a:extLst>
              <a:ext uri="{FF2B5EF4-FFF2-40B4-BE49-F238E27FC236}">
                <a16:creationId xmlns:a16="http://schemas.microsoft.com/office/drawing/2014/main" id="{3983D674-57EB-0B48-A292-8778A0E1FEB6}"/>
              </a:ext>
            </a:extLst>
          </p:cNvPr>
          <p:cNvSpPr>
            <a:spLocks noGrp="1"/>
          </p:cNvSpPr>
          <p:nvPr>
            <p:ph idx="35"/>
          </p:nvPr>
        </p:nvSpPr>
        <p:spPr/>
        <p:txBody>
          <a:bodyPr/>
          <a:lstStyle/>
          <a:p>
            <a:r>
              <a:rPr lang="en-US" dirty="0"/>
              <a:t>Chemotherapy </a:t>
            </a:r>
          </a:p>
        </p:txBody>
      </p:sp>
      <p:sp>
        <p:nvSpPr>
          <p:cNvPr id="4" name="Content Placeholder 3">
            <a:extLst>
              <a:ext uri="{FF2B5EF4-FFF2-40B4-BE49-F238E27FC236}">
                <a16:creationId xmlns:a16="http://schemas.microsoft.com/office/drawing/2014/main" id="{FDDF5E2F-EBC6-9843-9D8D-673693AFFA64}"/>
              </a:ext>
            </a:extLst>
          </p:cNvPr>
          <p:cNvSpPr>
            <a:spLocks noGrp="1"/>
          </p:cNvSpPr>
          <p:nvPr>
            <p:ph idx="36"/>
          </p:nvPr>
        </p:nvSpPr>
        <p:spPr/>
        <p:txBody>
          <a:bodyPr/>
          <a:lstStyle/>
          <a:p>
            <a:r>
              <a:rPr lang="en-US" dirty="0"/>
              <a:t>Chemotherapy </a:t>
            </a:r>
          </a:p>
        </p:txBody>
      </p:sp>
      <p:sp>
        <p:nvSpPr>
          <p:cNvPr id="5" name="Content Placeholder 4">
            <a:extLst>
              <a:ext uri="{FF2B5EF4-FFF2-40B4-BE49-F238E27FC236}">
                <a16:creationId xmlns:a16="http://schemas.microsoft.com/office/drawing/2014/main" id="{07E82DD5-3B66-6B43-8E9F-5867628D9131}"/>
              </a:ext>
            </a:extLst>
          </p:cNvPr>
          <p:cNvSpPr>
            <a:spLocks noGrp="1"/>
          </p:cNvSpPr>
          <p:nvPr>
            <p:ph idx="41"/>
          </p:nvPr>
        </p:nvSpPr>
        <p:spPr/>
        <p:txBody>
          <a:bodyPr/>
          <a:lstStyle/>
          <a:p>
            <a:r>
              <a:rPr lang="en-US" dirty="0"/>
              <a:t>Chemotherapy + bevacizumab </a:t>
            </a:r>
          </a:p>
        </p:txBody>
      </p:sp>
      <p:sp>
        <p:nvSpPr>
          <p:cNvPr id="6" name="Content Placeholder 5">
            <a:extLst>
              <a:ext uri="{FF2B5EF4-FFF2-40B4-BE49-F238E27FC236}">
                <a16:creationId xmlns:a16="http://schemas.microsoft.com/office/drawing/2014/main" id="{28F634AC-1667-FF4D-B839-04CAEFEFD85D}"/>
              </a:ext>
            </a:extLst>
          </p:cNvPr>
          <p:cNvSpPr>
            <a:spLocks noGrp="1"/>
          </p:cNvSpPr>
          <p:nvPr>
            <p:ph idx="44"/>
          </p:nvPr>
        </p:nvSpPr>
        <p:spPr/>
        <p:txBody>
          <a:bodyPr/>
          <a:lstStyle/>
          <a:p>
            <a:r>
              <a:rPr lang="en-US" dirty="0"/>
              <a:t>Chemotherapy + bevacizumab </a:t>
            </a:r>
          </a:p>
        </p:txBody>
      </p:sp>
      <p:sp>
        <p:nvSpPr>
          <p:cNvPr id="7" name="Content Placeholder 6">
            <a:extLst>
              <a:ext uri="{FF2B5EF4-FFF2-40B4-BE49-F238E27FC236}">
                <a16:creationId xmlns:a16="http://schemas.microsoft.com/office/drawing/2014/main" id="{C7E40E63-D747-A641-9804-E44CE68A0F98}"/>
              </a:ext>
            </a:extLst>
          </p:cNvPr>
          <p:cNvSpPr>
            <a:spLocks noGrp="1"/>
          </p:cNvSpPr>
          <p:nvPr>
            <p:ph idx="45"/>
          </p:nvPr>
        </p:nvSpPr>
        <p:spPr/>
        <p:txBody>
          <a:bodyPr/>
          <a:lstStyle/>
          <a:p>
            <a:r>
              <a:rPr lang="en-US" dirty="0" err="1"/>
              <a:t>Amivantamab</a:t>
            </a:r>
            <a:r>
              <a:rPr lang="en-US" dirty="0"/>
              <a:t> </a:t>
            </a:r>
          </a:p>
        </p:txBody>
      </p:sp>
      <p:sp>
        <p:nvSpPr>
          <p:cNvPr id="8" name="Content Placeholder 7">
            <a:extLst>
              <a:ext uri="{FF2B5EF4-FFF2-40B4-BE49-F238E27FC236}">
                <a16:creationId xmlns:a16="http://schemas.microsoft.com/office/drawing/2014/main" id="{B61F4345-F8C1-5B49-BC08-0928C5E2F144}"/>
              </a:ext>
            </a:extLst>
          </p:cNvPr>
          <p:cNvSpPr>
            <a:spLocks noGrp="1"/>
          </p:cNvSpPr>
          <p:nvPr>
            <p:ph idx="46"/>
          </p:nvPr>
        </p:nvSpPr>
        <p:spPr/>
        <p:txBody>
          <a:bodyPr/>
          <a:lstStyle/>
          <a:p>
            <a:r>
              <a:rPr lang="en-US" sz="2200" dirty="0"/>
              <a:t>Anti-PD-1/PD-L1 and carboplatin/pemetrexed</a:t>
            </a:r>
          </a:p>
        </p:txBody>
      </p:sp>
    </p:spTree>
    <p:extLst>
      <p:ext uri="{BB962C8B-B14F-4D97-AF65-F5344CB8AC3E}">
        <p14:creationId xmlns:p14="http://schemas.microsoft.com/office/powerpoint/2010/main" val="3982489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2296-9DDE-9E47-87D6-DA7CCF88341E}"/>
              </a:ext>
            </a:extLst>
          </p:cNvPr>
          <p:cNvSpPr>
            <a:spLocks noGrp="1"/>
          </p:cNvSpPr>
          <p:nvPr>
            <p:ph type="title"/>
          </p:nvPr>
        </p:nvSpPr>
        <p:spPr/>
        <p:txBody>
          <a:bodyPr/>
          <a:lstStyle/>
          <a:p>
            <a:r>
              <a:rPr lang="en-US" dirty="0"/>
              <a:t>Regulatory and reimbursement issues aside, in which line of therapy would you generally offer </a:t>
            </a:r>
            <a:r>
              <a:rPr lang="en-US" dirty="0" err="1"/>
              <a:t>amivantamab</a:t>
            </a:r>
            <a:r>
              <a:rPr lang="en-US" dirty="0"/>
              <a:t> or </a:t>
            </a:r>
            <a:r>
              <a:rPr lang="en-US" dirty="0" err="1"/>
              <a:t>mobocertinib</a:t>
            </a:r>
            <a:r>
              <a:rPr lang="en-US" dirty="0"/>
              <a:t> to a patient with metastatic NSCLC and an EGFR exon 20 insertion mutation? </a:t>
            </a:r>
          </a:p>
        </p:txBody>
      </p:sp>
      <p:sp>
        <p:nvSpPr>
          <p:cNvPr id="3" name="Content Placeholder 2">
            <a:extLst>
              <a:ext uri="{FF2B5EF4-FFF2-40B4-BE49-F238E27FC236}">
                <a16:creationId xmlns:a16="http://schemas.microsoft.com/office/drawing/2014/main" id="{742F5A05-B2CE-B24F-8BA7-6F9D77D8321B}"/>
              </a:ext>
            </a:extLst>
          </p:cNvPr>
          <p:cNvSpPr>
            <a:spLocks noGrp="1"/>
          </p:cNvSpPr>
          <p:nvPr>
            <p:ph idx="35"/>
          </p:nvPr>
        </p:nvSpPr>
        <p:spPr/>
        <p:txBody>
          <a:bodyPr/>
          <a:lstStyle/>
          <a:p>
            <a:r>
              <a:rPr lang="en-US" dirty="0"/>
              <a:t>Second line </a:t>
            </a:r>
          </a:p>
        </p:txBody>
      </p:sp>
      <p:sp>
        <p:nvSpPr>
          <p:cNvPr id="4" name="Content Placeholder 3">
            <a:extLst>
              <a:ext uri="{FF2B5EF4-FFF2-40B4-BE49-F238E27FC236}">
                <a16:creationId xmlns:a16="http://schemas.microsoft.com/office/drawing/2014/main" id="{5B9437ED-1683-B34B-B25E-64E09981C7CD}"/>
              </a:ext>
            </a:extLst>
          </p:cNvPr>
          <p:cNvSpPr>
            <a:spLocks noGrp="1"/>
          </p:cNvSpPr>
          <p:nvPr>
            <p:ph idx="36"/>
          </p:nvPr>
        </p:nvSpPr>
        <p:spPr/>
        <p:txBody>
          <a:bodyPr/>
          <a:lstStyle/>
          <a:p>
            <a:r>
              <a:rPr lang="en-US" dirty="0"/>
              <a:t>Second line </a:t>
            </a:r>
          </a:p>
        </p:txBody>
      </p:sp>
      <p:sp>
        <p:nvSpPr>
          <p:cNvPr id="5" name="Content Placeholder 4">
            <a:extLst>
              <a:ext uri="{FF2B5EF4-FFF2-40B4-BE49-F238E27FC236}">
                <a16:creationId xmlns:a16="http://schemas.microsoft.com/office/drawing/2014/main" id="{9A81D06A-FE8C-0A4B-82A8-56DE6A9F95EF}"/>
              </a:ext>
            </a:extLst>
          </p:cNvPr>
          <p:cNvSpPr>
            <a:spLocks noGrp="1"/>
          </p:cNvSpPr>
          <p:nvPr>
            <p:ph idx="41"/>
          </p:nvPr>
        </p:nvSpPr>
        <p:spPr/>
        <p:txBody>
          <a:bodyPr/>
          <a:lstStyle/>
          <a:p>
            <a:r>
              <a:rPr lang="en-US" dirty="0"/>
              <a:t>Second line</a:t>
            </a:r>
          </a:p>
        </p:txBody>
      </p:sp>
      <p:sp>
        <p:nvSpPr>
          <p:cNvPr id="6" name="Content Placeholder 5">
            <a:extLst>
              <a:ext uri="{FF2B5EF4-FFF2-40B4-BE49-F238E27FC236}">
                <a16:creationId xmlns:a16="http://schemas.microsoft.com/office/drawing/2014/main" id="{A82DFF03-A399-9B4A-A38A-6983891F23CA}"/>
              </a:ext>
            </a:extLst>
          </p:cNvPr>
          <p:cNvSpPr>
            <a:spLocks noGrp="1"/>
          </p:cNvSpPr>
          <p:nvPr>
            <p:ph idx="44"/>
          </p:nvPr>
        </p:nvSpPr>
        <p:spPr/>
        <p:txBody>
          <a:bodyPr/>
          <a:lstStyle/>
          <a:p>
            <a:r>
              <a:rPr lang="en-US" dirty="0"/>
              <a:t>Second line </a:t>
            </a:r>
          </a:p>
        </p:txBody>
      </p:sp>
      <p:sp>
        <p:nvSpPr>
          <p:cNvPr id="7" name="Content Placeholder 6">
            <a:extLst>
              <a:ext uri="{FF2B5EF4-FFF2-40B4-BE49-F238E27FC236}">
                <a16:creationId xmlns:a16="http://schemas.microsoft.com/office/drawing/2014/main" id="{4B51DFD9-B05B-CC43-82AD-DA2100C512CD}"/>
              </a:ext>
            </a:extLst>
          </p:cNvPr>
          <p:cNvSpPr>
            <a:spLocks noGrp="1"/>
          </p:cNvSpPr>
          <p:nvPr>
            <p:ph idx="45"/>
          </p:nvPr>
        </p:nvSpPr>
        <p:spPr/>
        <p:txBody>
          <a:bodyPr/>
          <a:lstStyle/>
          <a:p>
            <a:r>
              <a:rPr lang="en-US" dirty="0"/>
              <a:t>Second line </a:t>
            </a:r>
          </a:p>
        </p:txBody>
      </p:sp>
      <p:sp>
        <p:nvSpPr>
          <p:cNvPr id="8" name="Content Placeholder 7">
            <a:extLst>
              <a:ext uri="{FF2B5EF4-FFF2-40B4-BE49-F238E27FC236}">
                <a16:creationId xmlns:a16="http://schemas.microsoft.com/office/drawing/2014/main" id="{D842551A-19EF-9240-BC44-DA5DB0FCC48D}"/>
              </a:ext>
            </a:extLst>
          </p:cNvPr>
          <p:cNvSpPr>
            <a:spLocks noGrp="1"/>
          </p:cNvSpPr>
          <p:nvPr>
            <p:ph idx="46"/>
          </p:nvPr>
        </p:nvSpPr>
        <p:spPr/>
        <p:txBody>
          <a:bodyPr/>
          <a:lstStyle/>
          <a:p>
            <a:r>
              <a:rPr lang="en-US" dirty="0"/>
              <a:t>Second line</a:t>
            </a:r>
          </a:p>
        </p:txBody>
      </p:sp>
    </p:spTree>
    <p:extLst>
      <p:ext uri="{BB962C8B-B14F-4D97-AF65-F5344CB8AC3E}">
        <p14:creationId xmlns:p14="http://schemas.microsoft.com/office/powerpoint/2010/main" val="268443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99CA-762F-4448-9957-E3017757403A}"/>
              </a:ext>
            </a:extLst>
          </p:cNvPr>
          <p:cNvSpPr>
            <a:spLocks noGrp="1"/>
          </p:cNvSpPr>
          <p:nvPr>
            <p:ph type="title"/>
          </p:nvPr>
        </p:nvSpPr>
        <p:spPr/>
        <p:txBody>
          <a:bodyPr/>
          <a:lstStyle/>
          <a:p>
            <a:r>
              <a:rPr lang="en-US" dirty="0"/>
              <a:t>For a patient with metastatic </a:t>
            </a:r>
            <a:r>
              <a:rPr lang="en-US" dirty="0" err="1"/>
              <a:t>nonsquamous</a:t>
            </a:r>
            <a:r>
              <a:rPr lang="en-US" dirty="0"/>
              <a:t> NSCLC with an EGFR exon 20 insertion mutation to whom you’ve made the determination to administer targeted therapy, which agent do you prefer? </a:t>
            </a:r>
          </a:p>
        </p:txBody>
      </p:sp>
      <p:sp>
        <p:nvSpPr>
          <p:cNvPr id="3" name="Content Placeholder 2">
            <a:extLst>
              <a:ext uri="{FF2B5EF4-FFF2-40B4-BE49-F238E27FC236}">
                <a16:creationId xmlns:a16="http://schemas.microsoft.com/office/drawing/2014/main" id="{4C89C35A-AD07-8849-A329-56172CFC386E}"/>
              </a:ext>
            </a:extLst>
          </p:cNvPr>
          <p:cNvSpPr>
            <a:spLocks noGrp="1"/>
          </p:cNvSpPr>
          <p:nvPr>
            <p:ph idx="35"/>
          </p:nvPr>
        </p:nvSpPr>
        <p:spPr/>
        <p:txBody>
          <a:bodyPr/>
          <a:lstStyle/>
          <a:p>
            <a:r>
              <a:rPr lang="en-US" dirty="0" err="1"/>
              <a:t>Amivantamab</a:t>
            </a:r>
            <a:r>
              <a:rPr lang="en-US" dirty="0"/>
              <a:t> </a:t>
            </a:r>
          </a:p>
        </p:txBody>
      </p:sp>
      <p:sp>
        <p:nvSpPr>
          <p:cNvPr id="4" name="Content Placeholder 3">
            <a:extLst>
              <a:ext uri="{FF2B5EF4-FFF2-40B4-BE49-F238E27FC236}">
                <a16:creationId xmlns:a16="http://schemas.microsoft.com/office/drawing/2014/main" id="{3FAA5E5B-36D9-9040-80C0-F6D5A9765A59}"/>
              </a:ext>
            </a:extLst>
          </p:cNvPr>
          <p:cNvSpPr>
            <a:spLocks noGrp="1"/>
          </p:cNvSpPr>
          <p:nvPr>
            <p:ph idx="36"/>
          </p:nvPr>
        </p:nvSpPr>
        <p:spPr/>
        <p:txBody>
          <a:bodyPr/>
          <a:lstStyle/>
          <a:p>
            <a:r>
              <a:rPr lang="en-US" dirty="0" err="1"/>
              <a:t>Mobocertinib</a:t>
            </a:r>
            <a:r>
              <a:rPr lang="en-US" dirty="0"/>
              <a:t> </a:t>
            </a:r>
          </a:p>
        </p:txBody>
      </p:sp>
      <p:sp>
        <p:nvSpPr>
          <p:cNvPr id="5" name="Content Placeholder 4">
            <a:extLst>
              <a:ext uri="{FF2B5EF4-FFF2-40B4-BE49-F238E27FC236}">
                <a16:creationId xmlns:a16="http://schemas.microsoft.com/office/drawing/2014/main" id="{3A3347D8-3BDE-E841-B2A8-508FFC3851EF}"/>
              </a:ext>
            </a:extLst>
          </p:cNvPr>
          <p:cNvSpPr>
            <a:spLocks noGrp="1"/>
          </p:cNvSpPr>
          <p:nvPr>
            <p:ph idx="41"/>
          </p:nvPr>
        </p:nvSpPr>
        <p:spPr/>
        <p:txBody>
          <a:bodyPr/>
          <a:lstStyle/>
          <a:p>
            <a:r>
              <a:rPr lang="en-US" dirty="0" err="1"/>
              <a:t>Mobocertinib</a:t>
            </a:r>
            <a:endParaRPr lang="en-US" dirty="0"/>
          </a:p>
        </p:txBody>
      </p:sp>
      <p:sp>
        <p:nvSpPr>
          <p:cNvPr id="6" name="Content Placeholder 5">
            <a:extLst>
              <a:ext uri="{FF2B5EF4-FFF2-40B4-BE49-F238E27FC236}">
                <a16:creationId xmlns:a16="http://schemas.microsoft.com/office/drawing/2014/main" id="{5C3D0D81-CC4A-E842-8261-FAF8316F038C}"/>
              </a:ext>
            </a:extLst>
          </p:cNvPr>
          <p:cNvSpPr>
            <a:spLocks noGrp="1"/>
          </p:cNvSpPr>
          <p:nvPr>
            <p:ph idx="44"/>
          </p:nvPr>
        </p:nvSpPr>
        <p:spPr/>
        <p:txBody>
          <a:bodyPr/>
          <a:lstStyle/>
          <a:p>
            <a:r>
              <a:rPr lang="en-US" dirty="0" err="1"/>
              <a:t>Mobocertinib</a:t>
            </a:r>
            <a:r>
              <a:rPr lang="en-US" dirty="0"/>
              <a:t> </a:t>
            </a:r>
          </a:p>
        </p:txBody>
      </p:sp>
      <p:sp>
        <p:nvSpPr>
          <p:cNvPr id="7" name="Content Placeholder 6">
            <a:extLst>
              <a:ext uri="{FF2B5EF4-FFF2-40B4-BE49-F238E27FC236}">
                <a16:creationId xmlns:a16="http://schemas.microsoft.com/office/drawing/2014/main" id="{FB32C4E3-BAC8-F74A-9489-5A29FCD2FB8C}"/>
              </a:ext>
            </a:extLst>
          </p:cNvPr>
          <p:cNvSpPr>
            <a:spLocks noGrp="1"/>
          </p:cNvSpPr>
          <p:nvPr>
            <p:ph idx="45"/>
          </p:nvPr>
        </p:nvSpPr>
        <p:spPr/>
        <p:txBody>
          <a:bodyPr/>
          <a:lstStyle/>
          <a:p>
            <a:r>
              <a:rPr lang="en-US" dirty="0" err="1"/>
              <a:t>Amivantamab</a:t>
            </a:r>
            <a:r>
              <a:rPr lang="en-US" dirty="0"/>
              <a:t> </a:t>
            </a:r>
          </a:p>
        </p:txBody>
      </p:sp>
      <p:sp>
        <p:nvSpPr>
          <p:cNvPr id="8" name="Content Placeholder 7">
            <a:extLst>
              <a:ext uri="{FF2B5EF4-FFF2-40B4-BE49-F238E27FC236}">
                <a16:creationId xmlns:a16="http://schemas.microsoft.com/office/drawing/2014/main" id="{8C98B05F-6BCA-DE4A-AA0B-4FD9FB5B1DF7}"/>
              </a:ext>
            </a:extLst>
          </p:cNvPr>
          <p:cNvSpPr>
            <a:spLocks noGrp="1"/>
          </p:cNvSpPr>
          <p:nvPr>
            <p:ph idx="46"/>
          </p:nvPr>
        </p:nvSpPr>
        <p:spPr/>
        <p:txBody>
          <a:bodyPr/>
          <a:lstStyle/>
          <a:p>
            <a:r>
              <a:rPr lang="en-US" dirty="0"/>
              <a:t>No preference</a:t>
            </a:r>
          </a:p>
        </p:txBody>
      </p:sp>
    </p:spTree>
    <p:extLst>
      <p:ext uri="{BB962C8B-B14F-4D97-AF65-F5344CB8AC3E}">
        <p14:creationId xmlns:p14="http://schemas.microsoft.com/office/powerpoint/2010/main" val="1908706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8D85-506D-4648-85A2-341203641803}"/>
              </a:ext>
            </a:extLst>
          </p:cNvPr>
          <p:cNvSpPr>
            <a:spLocks noGrp="1"/>
          </p:cNvSpPr>
          <p:nvPr>
            <p:ph type="title"/>
          </p:nvPr>
        </p:nvSpPr>
        <p:spPr/>
        <p:txBody>
          <a:bodyPr/>
          <a:lstStyle/>
          <a:p>
            <a:r>
              <a:rPr lang="en-US" dirty="0"/>
              <a:t>If you could access </a:t>
            </a:r>
            <a:r>
              <a:rPr lang="en-US" dirty="0" err="1"/>
              <a:t>amivantamab</a:t>
            </a:r>
            <a:r>
              <a:rPr lang="en-US" dirty="0"/>
              <a:t>/</a:t>
            </a:r>
            <a:r>
              <a:rPr lang="en-US" dirty="0" err="1"/>
              <a:t>lazertinib</a:t>
            </a:r>
            <a:r>
              <a:rPr lang="en-US" dirty="0"/>
              <a:t> today, would you attempt to administer it prior to chemotherapy in select situations for your patients with metastatic </a:t>
            </a:r>
            <a:r>
              <a:rPr lang="en-US" dirty="0" err="1"/>
              <a:t>nonsquamous</a:t>
            </a:r>
            <a:r>
              <a:rPr lang="en-US" dirty="0"/>
              <a:t> NSCLC with an EGFR mutation experiencing disease progression on </a:t>
            </a:r>
            <a:r>
              <a:rPr lang="en-US" dirty="0" err="1"/>
              <a:t>osimertinib</a:t>
            </a:r>
            <a:r>
              <a:rPr lang="en-US" dirty="0"/>
              <a:t>? </a:t>
            </a:r>
          </a:p>
        </p:txBody>
      </p:sp>
      <p:sp>
        <p:nvSpPr>
          <p:cNvPr id="3" name="Content Placeholder 2">
            <a:extLst>
              <a:ext uri="{FF2B5EF4-FFF2-40B4-BE49-F238E27FC236}">
                <a16:creationId xmlns:a16="http://schemas.microsoft.com/office/drawing/2014/main" id="{2D841D49-3B9D-9A40-9A5F-EF83005D73BE}"/>
              </a:ext>
            </a:extLst>
          </p:cNvPr>
          <p:cNvSpPr>
            <a:spLocks noGrp="1"/>
          </p:cNvSpPr>
          <p:nvPr>
            <p:ph idx="35"/>
          </p:nvPr>
        </p:nvSpPr>
        <p:spPr/>
        <p:txBody>
          <a:bodyPr/>
          <a:lstStyle/>
          <a:p>
            <a:r>
              <a:rPr lang="en-US"/>
              <a:t>Yes </a:t>
            </a:r>
          </a:p>
        </p:txBody>
      </p:sp>
      <p:sp>
        <p:nvSpPr>
          <p:cNvPr id="4" name="Content Placeholder 3">
            <a:extLst>
              <a:ext uri="{FF2B5EF4-FFF2-40B4-BE49-F238E27FC236}">
                <a16:creationId xmlns:a16="http://schemas.microsoft.com/office/drawing/2014/main" id="{33FB67A9-036B-C049-A216-298B070B221A}"/>
              </a:ext>
            </a:extLst>
          </p:cNvPr>
          <p:cNvSpPr>
            <a:spLocks noGrp="1"/>
          </p:cNvSpPr>
          <p:nvPr>
            <p:ph idx="36"/>
          </p:nvPr>
        </p:nvSpPr>
        <p:spPr/>
        <p:txBody>
          <a:bodyPr/>
          <a:lstStyle/>
          <a:p>
            <a:r>
              <a:rPr lang="en-US" dirty="0"/>
              <a:t>Yes </a:t>
            </a:r>
          </a:p>
        </p:txBody>
      </p:sp>
      <p:sp>
        <p:nvSpPr>
          <p:cNvPr id="5" name="Content Placeholder 4">
            <a:extLst>
              <a:ext uri="{FF2B5EF4-FFF2-40B4-BE49-F238E27FC236}">
                <a16:creationId xmlns:a16="http://schemas.microsoft.com/office/drawing/2014/main" id="{13B8B342-64EE-6243-BF7E-D17FFB77070B}"/>
              </a:ext>
            </a:extLst>
          </p:cNvPr>
          <p:cNvSpPr>
            <a:spLocks noGrp="1"/>
          </p:cNvSpPr>
          <p:nvPr>
            <p:ph idx="41"/>
          </p:nvPr>
        </p:nvSpPr>
        <p:spPr/>
        <p:txBody>
          <a:bodyPr/>
          <a:lstStyle/>
          <a:p>
            <a:r>
              <a:rPr lang="en-US"/>
              <a:t>Yes</a:t>
            </a:r>
          </a:p>
        </p:txBody>
      </p:sp>
      <p:sp>
        <p:nvSpPr>
          <p:cNvPr id="6" name="Content Placeholder 5">
            <a:extLst>
              <a:ext uri="{FF2B5EF4-FFF2-40B4-BE49-F238E27FC236}">
                <a16:creationId xmlns:a16="http://schemas.microsoft.com/office/drawing/2014/main" id="{1C732875-EEDD-8B44-BA0B-294D4CEF871C}"/>
              </a:ext>
            </a:extLst>
          </p:cNvPr>
          <p:cNvSpPr>
            <a:spLocks noGrp="1"/>
          </p:cNvSpPr>
          <p:nvPr>
            <p:ph idx="44"/>
          </p:nvPr>
        </p:nvSpPr>
        <p:spPr/>
        <p:txBody>
          <a:bodyPr/>
          <a:lstStyle/>
          <a:p>
            <a:r>
              <a:rPr lang="en-US" dirty="0"/>
              <a:t>Yes </a:t>
            </a:r>
          </a:p>
        </p:txBody>
      </p:sp>
      <p:sp>
        <p:nvSpPr>
          <p:cNvPr id="7" name="Content Placeholder 6">
            <a:extLst>
              <a:ext uri="{FF2B5EF4-FFF2-40B4-BE49-F238E27FC236}">
                <a16:creationId xmlns:a16="http://schemas.microsoft.com/office/drawing/2014/main" id="{30D8C024-BD90-8C46-8BDC-BDBF1B652A77}"/>
              </a:ext>
            </a:extLst>
          </p:cNvPr>
          <p:cNvSpPr>
            <a:spLocks noGrp="1"/>
          </p:cNvSpPr>
          <p:nvPr>
            <p:ph idx="45"/>
          </p:nvPr>
        </p:nvSpPr>
        <p:spPr/>
        <p:txBody>
          <a:bodyPr/>
          <a:lstStyle/>
          <a:p>
            <a:r>
              <a:rPr lang="en-US" dirty="0"/>
              <a:t>Yes </a:t>
            </a:r>
          </a:p>
        </p:txBody>
      </p:sp>
      <p:sp>
        <p:nvSpPr>
          <p:cNvPr id="8" name="Content Placeholder 7">
            <a:extLst>
              <a:ext uri="{FF2B5EF4-FFF2-40B4-BE49-F238E27FC236}">
                <a16:creationId xmlns:a16="http://schemas.microsoft.com/office/drawing/2014/main" id="{989995C2-6E2D-F84F-98A5-1455CD5CF9D9}"/>
              </a:ext>
            </a:extLst>
          </p:cNvPr>
          <p:cNvSpPr>
            <a:spLocks noGrp="1"/>
          </p:cNvSpPr>
          <p:nvPr>
            <p:ph idx="46"/>
          </p:nvPr>
        </p:nvSpPr>
        <p:spPr/>
        <p:txBody>
          <a:bodyPr/>
          <a:lstStyle/>
          <a:p>
            <a:r>
              <a:rPr lang="en-US" dirty="0"/>
              <a:t>No</a:t>
            </a:r>
          </a:p>
        </p:txBody>
      </p:sp>
    </p:spTree>
    <p:extLst>
      <p:ext uri="{BB962C8B-B14F-4D97-AF65-F5344CB8AC3E}">
        <p14:creationId xmlns:p14="http://schemas.microsoft.com/office/powerpoint/2010/main" val="266933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904528" y="1268760"/>
            <a:ext cx="11024120" cy="5589240"/>
          </a:xfrm>
        </p:spPr>
        <p:txBody>
          <a:bodyPr/>
          <a:lstStyle/>
          <a:p>
            <a:pPr marL="98425" indent="0">
              <a:spcBef>
                <a:spcPts val="1800"/>
              </a:spcBef>
              <a:spcAft>
                <a:spcPts val="0"/>
              </a:spcAft>
              <a:buNone/>
            </a:pPr>
            <a:r>
              <a:rPr lang="en-US" sz="2200" dirty="0">
                <a:solidFill>
                  <a:schemeClr val="tx1"/>
                </a:solidFill>
              </a:rPr>
              <a:t>INTRODUCTION: Journal Club with Dr </a:t>
            </a:r>
            <a:r>
              <a:rPr lang="en-US" sz="2200" dirty="0" err="1">
                <a:solidFill>
                  <a:schemeClr val="tx1"/>
                </a:solidFill>
              </a:rPr>
              <a:t>Sequist</a:t>
            </a:r>
            <a:r>
              <a:rPr lang="en-US" sz="2200" dirty="0">
                <a:solidFill>
                  <a:schemeClr val="tx1"/>
                </a:solidFill>
              </a:rPr>
              <a:t>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a:t>
            </a:r>
            <a:r>
              <a:rPr lang="en-US" sz="2200" dirty="0" err="1">
                <a:solidFill>
                  <a:schemeClr val="tx1"/>
                </a:solidFill>
              </a:rPr>
              <a:t>Sequist</a:t>
            </a:r>
            <a:r>
              <a:rPr lang="en-US" sz="2200" dirty="0">
                <a:solidFill>
                  <a:schemeClr val="tx1"/>
                </a:solidFill>
              </a:rPr>
              <a:t> – Part 2</a:t>
            </a:r>
          </a:p>
          <a:p>
            <a:pPr marL="98425" indent="0">
              <a:spcBef>
                <a:spcPts val="18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23391" y="2904519"/>
            <a:ext cx="10873209"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983431" y="1273833"/>
            <a:ext cx="11071973" cy="5589240"/>
          </a:xfrm>
        </p:spPr>
        <p:txBody>
          <a:bodyPr/>
          <a:lstStyle/>
          <a:p>
            <a:pPr marL="98425" indent="0">
              <a:spcBef>
                <a:spcPts val="1800"/>
              </a:spcBef>
              <a:spcAft>
                <a:spcPts val="0"/>
              </a:spcAft>
              <a:buNone/>
            </a:pPr>
            <a:r>
              <a:rPr lang="en-US" sz="2200" dirty="0">
                <a:solidFill>
                  <a:schemeClr val="tx1"/>
                </a:solidFill>
              </a:rPr>
              <a:t>INTRODUCTION: Journal Club with Dr </a:t>
            </a:r>
            <a:r>
              <a:rPr lang="en-US" sz="2200" dirty="0" err="1">
                <a:solidFill>
                  <a:schemeClr val="tx1"/>
                </a:solidFill>
              </a:rPr>
              <a:t>Sequist</a:t>
            </a:r>
            <a:r>
              <a:rPr lang="en-US" sz="2200" dirty="0">
                <a:solidFill>
                  <a:schemeClr val="tx1"/>
                </a:solidFill>
              </a:rPr>
              <a:t>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bg1"/>
                </a:solidFill>
              </a:rPr>
              <a:t>MODULE 3: Journal Club with Dr </a:t>
            </a:r>
            <a:r>
              <a:rPr lang="en-US" sz="2200" dirty="0" err="1">
                <a:solidFill>
                  <a:schemeClr val="bg1"/>
                </a:solidFill>
              </a:rPr>
              <a:t>Sequist</a:t>
            </a:r>
            <a:r>
              <a:rPr lang="en-US" sz="2200" dirty="0">
                <a:solidFill>
                  <a:schemeClr val="bg1"/>
                </a:solidFill>
              </a:rPr>
              <a:t> – Part 2</a:t>
            </a:r>
          </a:p>
          <a:p>
            <a:pPr marL="98425" indent="0">
              <a:spcBef>
                <a:spcPts val="18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067314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8" name="Rectangle 7">
            <a:extLst>
              <a:ext uri="{FF2B5EF4-FFF2-40B4-BE49-F238E27FC236}">
                <a16:creationId xmlns:a16="http://schemas.microsoft.com/office/drawing/2014/main" id="{EC892BA4-A2B7-0ABC-D7E5-8859777122B6}"/>
              </a:ext>
            </a:extLst>
          </p:cNvPr>
          <p:cNvSpPr/>
          <p:nvPr/>
        </p:nvSpPr>
        <p:spPr bwMode="auto">
          <a:xfrm>
            <a:off x="346317" y="5544702"/>
            <a:ext cx="10716246" cy="547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F3CA1E3-6E5D-4BB4-F335-FD61AEDC5612}"/>
              </a:ext>
            </a:extLst>
          </p:cNvPr>
          <p:cNvSpPr txBox="1"/>
          <p:nvPr/>
        </p:nvSpPr>
        <p:spPr>
          <a:xfrm>
            <a:off x="5997699" y="5723024"/>
            <a:ext cx="5066853"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Clin Lung Cancer </a:t>
            </a:r>
            <a:r>
              <a:rPr kumimoji="0" lang="en-US" sz="2000" b="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2022;23(3):e210-21. </a:t>
            </a:r>
          </a:p>
        </p:txBody>
      </p:sp>
      <p:pic>
        <p:nvPicPr>
          <p:cNvPr id="3" name="Picture 2" descr="Text&#10;&#10;Description automatically generated">
            <a:extLst>
              <a:ext uri="{FF2B5EF4-FFF2-40B4-BE49-F238E27FC236}">
                <a16:creationId xmlns:a16="http://schemas.microsoft.com/office/drawing/2014/main" id="{142F5967-7AEC-BB68-09C0-A64C33A8A509}"/>
              </a:ext>
            </a:extLst>
          </p:cNvPr>
          <p:cNvPicPr>
            <a:picLocks noChangeAspect="1"/>
          </p:cNvPicPr>
          <p:nvPr/>
        </p:nvPicPr>
        <p:blipFill>
          <a:blip r:embed="rId3"/>
          <a:stretch>
            <a:fillRect/>
          </a:stretch>
        </p:blipFill>
        <p:spPr>
          <a:xfrm>
            <a:off x="346317" y="567762"/>
            <a:ext cx="10716246" cy="5007489"/>
          </a:xfrm>
          <a:prstGeom prst="rect">
            <a:avLst/>
          </a:prstGeom>
        </p:spPr>
      </p:pic>
      <p:sp>
        <p:nvSpPr>
          <p:cNvPr id="7" name="Rectangle 6">
            <a:extLst>
              <a:ext uri="{FF2B5EF4-FFF2-40B4-BE49-F238E27FC236}">
                <a16:creationId xmlns:a16="http://schemas.microsoft.com/office/drawing/2014/main" id="{F978068A-3DF4-859E-2BA7-D4F22F90935C}"/>
              </a:ext>
            </a:extLst>
          </p:cNvPr>
          <p:cNvSpPr/>
          <p:nvPr/>
        </p:nvSpPr>
        <p:spPr bwMode="auto">
          <a:xfrm>
            <a:off x="8815227" y="1282749"/>
            <a:ext cx="1817277" cy="5959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368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44D62-C0B3-1775-BED0-085F9FB7D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8" name="Rectangle 7">
            <a:extLst>
              <a:ext uri="{FF2B5EF4-FFF2-40B4-BE49-F238E27FC236}">
                <a16:creationId xmlns:a16="http://schemas.microsoft.com/office/drawing/2014/main" id="{EC892BA4-A2B7-0ABC-D7E5-8859777122B6}"/>
              </a:ext>
            </a:extLst>
          </p:cNvPr>
          <p:cNvSpPr/>
          <p:nvPr/>
        </p:nvSpPr>
        <p:spPr bwMode="auto">
          <a:xfrm>
            <a:off x="432107" y="1623180"/>
            <a:ext cx="11327784" cy="547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 name="Picture 5" descr="Text&#10;&#10;Description automatically generated">
            <a:extLst>
              <a:ext uri="{FF2B5EF4-FFF2-40B4-BE49-F238E27FC236}">
                <a16:creationId xmlns:a16="http://schemas.microsoft.com/office/drawing/2014/main" id="{A117C13F-1FEB-0E66-6297-2F0CE92E9A96}"/>
              </a:ext>
            </a:extLst>
          </p:cNvPr>
          <p:cNvPicPr>
            <a:picLocks noChangeAspect="1"/>
          </p:cNvPicPr>
          <p:nvPr/>
        </p:nvPicPr>
        <p:blipFill>
          <a:blip r:embed="rId3"/>
          <a:stretch>
            <a:fillRect/>
          </a:stretch>
        </p:blipFill>
        <p:spPr>
          <a:xfrm>
            <a:off x="432107" y="2116222"/>
            <a:ext cx="11327785" cy="2625556"/>
          </a:xfrm>
          <a:prstGeom prst="rect">
            <a:avLst/>
          </a:prstGeom>
        </p:spPr>
      </p:pic>
      <p:sp>
        <p:nvSpPr>
          <p:cNvPr id="9" name="Rectangle 8">
            <a:extLst>
              <a:ext uri="{FF2B5EF4-FFF2-40B4-BE49-F238E27FC236}">
                <a16:creationId xmlns:a16="http://schemas.microsoft.com/office/drawing/2014/main" id="{D5FBA754-51A4-6AEB-710D-E4B9B626829F}"/>
              </a:ext>
            </a:extLst>
          </p:cNvPr>
          <p:cNvSpPr/>
          <p:nvPr/>
        </p:nvSpPr>
        <p:spPr bwMode="auto">
          <a:xfrm>
            <a:off x="432107" y="4623371"/>
            <a:ext cx="11327784" cy="8116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TextBox 4">
            <a:extLst>
              <a:ext uri="{FF2B5EF4-FFF2-40B4-BE49-F238E27FC236}">
                <a16:creationId xmlns:a16="http://schemas.microsoft.com/office/drawing/2014/main" id="{1F3CA1E3-6E5D-4BB4-F335-FD61AEDC5612}"/>
              </a:ext>
            </a:extLst>
          </p:cNvPr>
          <p:cNvSpPr txBox="1"/>
          <p:nvPr/>
        </p:nvSpPr>
        <p:spPr>
          <a:xfrm>
            <a:off x="6798064" y="5029200"/>
            <a:ext cx="4961827" cy="400110"/>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Clin Lung Cancer </a:t>
            </a:r>
            <a:r>
              <a:rPr kumimoji="0" lang="en-US" sz="2000" b="1" u="none" strike="noStrike" kern="1200" cap="none" spc="0" normalizeH="0" baseline="0" noProof="0" dirty="0">
                <a:ln>
                  <a:noFill/>
                </a:ln>
                <a:solidFill>
                  <a:sysClr val="windowText" lastClr="000000"/>
                </a:solidFill>
                <a:effectLst/>
                <a:uLnTx/>
                <a:uFillTx/>
                <a:latin typeface="Arial" pitchFamily="-72" charset="0"/>
                <a:ea typeface="MS PGothic" charset="0"/>
                <a:cs typeface="+mn-cs"/>
              </a:rPr>
              <a:t>2021;22(3):201-9. </a:t>
            </a:r>
          </a:p>
        </p:txBody>
      </p:sp>
    </p:spTree>
    <p:extLst>
      <p:ext uri="{BB962C8B-B14F-4D97-AF65-F5344CB8AC3E}">
        <p14:creationId xmlns:p14="http://schemas.microsoft.com/office/powerpoint/2010/main" val="284627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D75481C9-1498-FFFC-549C-8F989C088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21" y="1772816"/>
            <a:ext cx="10880557" cy="2592288"/>
          </a:xfrm>
          <a:prstGeom prst="rect">
            <a:avLst/>
          </a:prstGeom>
        </p:spPr>
      </p:pic>
      <p:sp>
        <p:nvSpPr>
          <p:cNvPr id="6" name="Rectangle 5">
            <a:extLst>
              <a:ext uri="{FF2B5EF4-FFF2-40B4-BE49-F238E27FC236}">
                <a16:creationId xmlns:a16="http://schemas.microsoft.com/office/drawing/2014/main" id="{F7057394-5076-AD6E-FF65-90099D709B1D}"/>
              </a:ext>
            </a:extLst>
          </p:cNvPr>
          <p:cNvSpPr/>
          <p:nvPr/>
        </p:nvSpPr>
        <p:spPr bwMode="auto">
          <a:xfrm>
            <a:off x="655721" y="4221088"/>
            <a:ext cx="10880557" cy="1584176"/>
          </a:xfrm>
          <a:prstGeom prst="rect">
            <a:avLst/>
          </a:prstGeom>
          <a:solidFill>
            <a:srgbClr val="117C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565D0549-72B8-2BCA-3285-6875C75C5758}"/>
              </a:ext>
            </a:extLst>
          </p:cNvPr>
          <p:cNvSpPr txBox="1"/>
          <p:nvPr/>
        </p:nvSpPr>
        <p:spPr>
          <a:xfrm>
            <a:off x="4079776" y="4855445"/>
            <a:ext cx="4426981" cy="430887"/>
          </a:xfrm>
          <a:prstGeom prst="rect">
            <a:avLst/>
          </a:prstGeom>
          <a:noFill/>
        </p:spPr>
        <p:txBody>
          <a:bodyPr wrap="none" rtlCol="0">
            <a:spAutoFit/>
          </a:bodyPr>
          <a:lstStyle/>
          <a:p>
            <a:r>
              <a:rPr lang="en-US" sz="2200" dirty="0">
                <a:solidFill>
                  <a:schemeClr val="bg1"/>
                </a:solidFill>
              </a:rPr>
              <a:t>ASCO 2022;Abstract TPS12150.</a:t>
            </a:r>
          </a:p>
        </p:txBody>
      </p:sp>
    </p:spTree>
    <p:extLst>
      <p:ext uri="{BB962C8B-B14F-4D97-AF65-F5344CB8AC3E}">
        <p14:creationId xmlns:p14="http://schemas.microsoft.com/office/powerpoint/2010/main" val="2157528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3A2FD5F-A372-7386-438D-9D9BED4CE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08" y="260648"/>
            <a:ext cx="10297144" cy="5802736"/>
          </a:xfrm>
          <a:prstGeom prst="rect">
            <a:avLst/>
          </a:prstGeom>
        </p:spPr>
      </p:pic>
      <p:sp>
        <p:nvSpPr>
          <p:cNvPr id="6" name="TextBox 5">
            <a:extLst>
              <a:ext uri="{FF2B5EF4-FFF2-40B4-BE49-F238E27FC236}">
                <a16:creationId xmlns:a16="http://schemas.microsoft.com/office/drawing/2014/main" id="{05C3F3EA-4E23-B031-3B71-4BDBE3800DD7}"/>
              </a:ext>
            </a:extLst>
          </p:cNvPr>
          <p:cNvSpPr txBox="1"/>
          <p:nvPr/>
        </p:nvSpPr>
        <p:spPr>
          <a:xfrm>
            <a:off x="119336" y="6487922"/>
            <a:ext cx="383733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Meador C et al. IASLC 2021;Abstract MA14.07.</a:t>
            </a:r>
          </a:p>
        </p:txBody>
      </p:sp>
    </p:spTree>
    <p:extLst>
      <p:ext uri="{BB962C8B-B14F-4D97-AF65-F5344CB8AC3E}">
        <p14:creationId xmlns:p14="http://schemas.microsoft.com/office/powerpoint/2010/main" val="25975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6" name="TextBox 5">
            <a:extLst>
              <a:ext uri="{FF2B5EF4-FFF2-40B4-BE49-F238E27FC236}">
                <a16:creationId xmlns:a16="http://schemas.microsoft.com/office/drawing/2014/main" id="{05C3F3EA-4E23-B031-3B71-4BDBE3800DD7}"/>
              </a:ext>
            </a:extLst>
          </p:cNvPr>
          <p:cNvSpPr txBox="1"/>
          <p:nvPr/>
        </p:nvSpPr>
        <p:spPr>
          <a:xfrm>
            <a:off x="12367" y="6550223"/>
            <a:ext cx="383733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Meador C et al. IASLC 2021;Abstract MA14.07.</a:t>
            </a:r>
          </a:p>
        </p:txBody>
      </p:sp>
      <p:sp>
        <p:nvSpPr>
          <p:cNvPr id="2" name="Title 1">
            <a:extLst>
              <a:ext uri="{FF2B5EF4-FFF2-40B4-BE49-F238E27FC236}">
                <a16:creationId xmlns:a16="http://schemas.microsoft.com/office/drawing/2014/main" id="{0442574D-9667-CC48-F0ED-4511C3E854ED}"/>
              </a:ext>
            </a:extLst>
          </p:cNvPr>
          <p:cNvSpPr>
            <a:spLocks noGrp="1"/>
          </p:cNvSpPr>
          <p:nvPr>
            <p:ph type="title"/>
          </p:nvPr>
        </p:nvSpPr>
        <p:spPr/>
        <p:txBody>
          <a:bodyPr/>
          <a:lstStyle/>
          <a:p>
            <a:pPr algn="l"/>
            <a:r>
              <a:rPr lang="en-US" dirty="0"/>
              <a:t>Squamous Transformation as a Mechanism of Acquired Resistance (AR) to EGFR TKIs</a:t>
            </a:r>
          </a:p>
        </p:txBody>
      </p:sp>
      <p:pic>
        <p:nvPicPr>
          <p:cNvPr id="4" name="Picture 3" descr="Chart, sunburst chart&#10;&#10;Description automatically generated">
            <a:extLst>
              <a:ext uri="{FF2B5EF4-FFF2-40B4-BE49-F238E27FC236}">
                <a16:creationId xmlns:a16="http://schemas.microsoft.com/office/drawing/2014/main" id="{D045067F-5F1B-A9D0-3EDC-AA9BF1D71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72" y="1286578"/>
            <a:ext cx="5688633" cy="5209713"/>
          </a:xfrm>
          <a:prstGeom prst="rect">
            <a:avLst/>
          </a:prstGeom>
        </p:spPr>
      </p:pic>
    </p:spTree>
    <p:extLst>
      <p:ext uri="{BB962C8B-B14F-4D97-AF65-F5344CB8AC3E}">
        <p14:creationId xmlns:p14="http://schemas.microsoft.com/office/powerpoint/2010/main" val="326558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EA0B9467-EE87-5BD1-A66B-93E2F6322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02" y="980728"/>
            <a:ext cx="11361396" cy="4608512"/>
          </a:xfrm>
          <a:prstGeom prst="rect">
            <a:avLst/>
          </a:prstGeom>
        </p:spPr>
      </p:pic>
      <p:sp>
        <p:nvSpPr>
          <p:cNvPr id="4" name="TextBox 3">
            <a:extLst>
              <a:ext uri="{FF2B5EF4-FFF2-40B4-BE49-F238E27FC236}">
                <a16:creationId xmlns:a16="http://schemas.microsoft.com/office/drawing/2014/main" id="{5CC7E4BB-1923-CEE2-EB55-FCA0CA11A3FF}"/>
              </a:ext>
            </a:extLst>
          </p:cNvPr>
          <p:cNvSpPr txBox="1"/>
          <p:nvPr/>
        </p:nvSpPr>
        <p:spPr>
          <a:xfrm>
            <a:off x="5488325" y="1124744"/>
            <a:ext cx="6261651" cy="430887"/>
          </a:xfrm>
          <a:prstGeom prst="rect">
            <a:avLst/>
          </a:prstGeom>
          <a:noFill/>
        </p:spPr>
        <p:txBody>
          <a:bodyPr wrap="none" rtlCol="0">
            <a:spAutoFit/>
          </a:bodyPr>
          <a:lstStyle/>
          <a:p>
            <a:r>
              <a:rPr lang="en-US" sz="2200" i="1" dirty="0">
                <a:solidFill>
                  <a:srgbClr val="A51C2C"/>
                </a:solidFill>
              </a:rPr>
              <a:t>JCO Precis Oncol </a:t>
            </a:r>
            <a:r>
              <a:rPr lang="en-US" sz="2200" dirty="0">
                <a:solidFill>
                  <a:srgbClr val="A51C2C"/>
                </a:solidFill>
              </a:rPr>
              <a:t>2021 February 1;5:325-32. </a:t>
            </a:r>
          </a:p>
        </p:txBody>
      </p:sp>
    </p:spTree>
    <p:extLst>
      <p:ext uri="{BB962C8B-B14F-4D97-AF65-F5344CB8AC3E}">
        <p14:creationId xmlns:p14="http://schemas.microsoft.com/office/powerpoint/2010/main" val="1718731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53308951-6328-6CC9-455D-B91CE3BFCD68}"/>
              </a:ext>
            </a:extLst>
          </p:cNvPr>
          <p:cNvSpPr>
            <a:spLocks noGrp="1"/>
          </p:cNvSpPr>
          <p:nvPr>
            <p:ph type="title"/>
          </p:nvPr>
        </p:nvSpPr>
        <p:spPr>
          <a:xfrm>
            <a:off x="905843" y="2420888"/>
            <a:ext cx="10358967" cy="1143000"/>
          </a:xfrm>
        </p:spPr>
        <p:txBody>
          <a:bodyPr/>
          <a:lstStyle/>
          <a:p>
            <a:pPr algn="l"/>
            <a:r>
              <a:rPr lang="en-US" sz="3600" dirty="0"/>
              <a:t>Complete Evaluation of Resistance Mechanisms to First-Line Osimertinib Requires Tissue Biopsy </a:t>
            </a:r>
          </a:p>
        </p:txBody>
      </p:sp>
      <p:sp>
        <p:nvSpPr>
          <p:cNvPr id="3" name="Content Placeholder 2">
            <a:extLst>
              <a:ext uri="{FF2B5EF4-FFF2-40B4-BE49-F238E27FC236}">
                <a16:creationId xmlns:a16="http://schemas.microsoft.com/office/drawing/2014/main" id="{D0DD3295-DCA1-5775-3F77-283200B8BEA0}"/>
              </a:ext>
            </a:extLst>
          </p:cNvPr>
          <p:cNvSpPr>
            <a:spLocks noGrp="1"/>
          </p:cNvSpPr>
          <p:nvPr>
            <p:ph idx="1"/>
          </p:nvPr>
        </p:nvSpPr>
        <p:spPr>
          <a:xfrm>
            <a:off x="905843" y="3789040"/>
            <a:ext cx="10358967" cy="1143000"/>
          </a:xfrm>
        </p:spPr>
        <p:txBody>
          <a:bodyPr/>
          <a:lstStyle/>
          <a:p>
            <a:pPr marL="98425" indent="0">
              <a:spcBef>
                <a:spcPts val="0"/>
              </a:spcBef>
              <a:spcAft>
                <a:spcPts val="0"/>
              </a:spcAft>
              <a:buNone/>
            </a:pPr>
            <a:r>
              <a:rPr lang="en-US" b="0" dirty="0" err="1"/>
              <a:t>Piotrowska</a:t>
            </a:r>
            <a:r>
              <a:rPr lang="en-US" b="0" dirty="0"/>
              <a:t> Z et al.</a:t>
            </a:r>
          </a:p>
          <a:p>
            <a:pPr marL="98425" indent="0">
              <a:spcBef>
                <a:spcPts val="0"/>
              </a:spcBef>
              <a:spcAft>
                <a:spcPts val="0"/>
              </a:spcAft>
              <a:buNone/>
            </a:pPr>
            <a:r>
              <a:rPr lang="en-US" b="0" dirty="0"/>
              <a:t>ASCO 2022;Abstract e21154.</a:t>
            </a:r>
          </a:p>
        </p:txBody>
      </p:sp>
    </p:spTree>
    <p:extLst>
      <p:ext uri="{BB962C8B-B14F-4D97-AF65-F5344CB8AC3E}">
        <p14:creationId xmlns:p14="http://schemas.microsoft.com/office/powerpoint/2010/main" val="3631689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8F6A7B36-742D-1E88-4E99-0B19B6B5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0" y="1124744"/>
            <a:ext cx="11358439" cy="4392488"/>
          </a:xfrm>
          <a:prstGeom prst="rect">
            <a:avLst/>
          </a:prstGeom>
        </p:spPr>
      </p:pic>
      <p:sp>
        <p:nvSpPr>
          <p:cNvPr id="4" name="Rectangle 3">
            <a:extLst>
              <a:ext uri="{FF2B5EF4-FFF2-40B4-BE49-F238E27FC236}">
                <a16:creationId xmlns:a16="http://schemas.microsoft.com/office/drawing/2014/main" id="{7BD1AEDA-C869-B51D-24F7-DCE47ADC7B40}"/>
              </a:ext>
            </a:extLst>
          </p:cNvPr>
          <p:cNvSpPr/>
          <p:nvPr/>
        </p:nvSpPr>
        <p:spPr bwMode="auto">
          <a:xfrm>
            <a:off x="9624392" y="2348880"/>
            <a:ext cx="2016224"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70906CFD-14C4-B76B-D9BF-85587D7ABC9E}"/>
              </a:ext>
            </a:extLst>
          </p:cNvPr>
          <p:cNvSpPr txBox="1"/>
          <p:nvPr/>
        </p:nvSpPr>
        <p:spPr>
          <a:xfrm>
            <a:off x="4295800" y="1496756"/>
            <a:ext cx="6264170" cy="430887"/>
          </a:xfrm>
          <a:prstGeom prst="rect">
            <a:avLst/>
          </a:prstGeom>
          <a:noFill/>
        </p:spPr>
        <p:txBody>
          <a:bodyPr wrap="square" rtlCol="0">
            <a:spAutoFit/>
          </a:bodyPr>
          <a:lstStyle/>
          <a:p>
            <a:r>
              <a:rPr lang="en-US" sz="2200" i="1" dirty="0">
                <a:solidFill>
                  <a:schemeClr val="tx1"/>
                </a:solidFill>
              </a:rPr>
              <a:t>JTO Clin Res Rep </a:t>
            </a:r>
            <a:r>
              <a:rPr lang="en-US" sz="2200" dirty="0">
                <a:solidFill>
                  <a:schemeClr val="tx1"/>
                </a:solidFill>
              </a:rPr>
              <a:t>2022 April 21;3(6):100328. </a:t>
            </a:r>
          </a:p>
        </p:txBody>
      </p:sp>
    </p:spTree>
    <p:extLst>
      <p:ext uri="{BB962C8B-B14F-4D97-AF65-F5344CB8AC3E}">
        <p14:creationId xmlns:p14="http://schemas.microsoft.com/office/powerpoint/2010/main" val="326142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989E6314-D4E1-3C23-1666-8B6438BDD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0" y="332656"/>
            <a:ext cx="10081120" cy="5669382"/>
          </a:xfrm>
          <a:prstGeom prst="rect">
            <a:avLst/>
          </a:prstGeom>
        </p:spPr>
      </p:pic>
    </p:spTree>
    <p:extLst>
      <p:ext uri="{BB962C8B-B14F-4D97-AF65-F5344CB8AC3E}">
        <p14:creationId xmlns:p14="http://schemas.microsoft.com/office/powerpoint/2010/main" val="3516751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A51E2E-87B9-4554-666E-15DAD2EAA0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35360" y="116632"/>
            <a:ext cx="11162645" cy="652534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8440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86D6B627-2624-91D8-5C2F-84CCE8BBDF3F}"/>
              </a:ext>
            </a:extLst>
          </p:cNvPr>
          <p:cNvSpPr>
            <a:spLocks noGrp="1"/>
          </p:cNvSpPr>
          <p:nvPr>
            <p:ph type="title"/>
          </p:nvPr>
        </p:nvSpPr>
        <p:spPr/>
        <p:txBody>
          <a:bodyPr/>
          <a:lstStyle/>
          <a:p>
            <a:r>
              <a:rPr lang="en-US" dirty="0"/>
              <a:t>COMPEL Phase III Study Design</a:t>
            </a:r>
          </a:p>
        </p:txBody>
      </p:sp>
      <p:pic>
        <p:nvPicPr>
          <p:cNvPr id="6" name="Picture 5" descr="Diagram&#10;&#10;Description automatically generated">
            <a:extLst>
              <a:ext uri="{FF2B5EF4-FFF2-40B4-BE49-F238E27FC236}">
                <a16:creationId xmlns:a16="http://schemas.microsoft.com/office/drawing/2014/main" id="{C3D1D5DF-AFF3-3DB7-1022-D82A6AC19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08" y="2136295"/>
            <a:ext cx="11549783" cy="3112649"/>
          </a:xfrm>
          <a:prstGeom prst="rect">
            <a:avLst/>
          </a:prstGeom>
        </p:spPr>
      </p:pic>
      <p:sp>
        <p:nvSpPr>
          <p:cNvPr id="7" name="TextBox 6">
            <a:extLst>
              <a:ext uri="{FF2B5EF4-FFF2-40B4-BE49-F238E27FC236}">
                <a16:creationId xmlns:a16="http://schemas.microsoft.com/office/drawing/2014/main" id="{BE51E106-D066-CA47-B451-64C96296E3B3}"/>
              </a:ext>
            </a:extLst>
          </p:cNvPr>
          <p:cNvSpPr txBox="1"/>
          <p:nvPr/>
        </p:nvSpPr>
        <p:spPr>
          <a:xfrm>
            <a:off x="47328" y="6453336"/>
            <a:ext cx="368030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Sequist</a:t>
            </a:r>
            <a:r>
              <a:rPr lang="en-US" sz="1500" b="0" dirty="0">
                <a:solidFill>
                  <a:schemeClr val="tx1"/>
                </a:solidFill>
                <a:latin typeface="Calibri" panose="020F0502020204030204" pitchFamily="34" charset="0"/>
                <a:cs typeface="Calibri" panose="020F0502020204030204" pitchFamily="34" charset="0"/>
              </a:rPr>
              <a:t> LV et al. IASLC 2021;Abstract P47.11.</a:t>
            </a:r>
          </a:p>
        </p:txBody>
      </p:sp>
    </p:spTree>
    <p:extLst>
      <p:ext uri="{BB962C8B-B14F-4D97-AF65-F5344CB8AC3E}">
        <p14:creationId xmlns:p14="http://schemas.microsoft.com/office/powerpoint/2010/main" val="3693861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95B4BF09-C7DE-1C87-6117-DF075E389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146304"/>
            <a:ext cx="9073008" cy="6117060"/>
          </a:xfrm>
          <a:prstGeom prst="rect">
            <a:avLst/>
          </a:prstGeom>
        </p:spPr>
      </p:pic>
      <p:sp>
        <p:nvSpPr>
          <p:cNvPr id="5" name="Rectangle 4">
            <a:extLst>
              <a:ext uri="{FF2B5EF4-FFF2-40B4-BE49-F238E27FC236}">
                <a16:creationId xmlns:a16="http://schemas.microsoft.com/office/drawing/2014/main" id="{E4348C9A-05AB-D4DC-C125-0F2495B6E755}"/>
              </a:ext>
            </a:extLst>
          </p:cNvPr>
          <p:cNvSpPr/>
          <p:nvPr/>
        </p:nvSpPr>
        <p:spPr bwMode="auto">
          <a:xfrm>
            <a:off x="9120336" y="3068960"/>
            <a:ext cx="720080"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010705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4" name="TextBox 3">
            <a:extLst>
              <a:ext uri="{FF2B5EF4-FFF2-40B4-BE49-F238E27FC236}">
                <a16:creationId xmlns:a16="http://schemas.microsoft.com/office/drawing/2014/main" id="{529366FD-ED1A-ECE1-F294-03079FBFBFC3}"/>
              </a:ext>
            </a:extLst>
          </p:cNvPr>
          <p:cNvSpPr txBox="1"/>
          <p:nvPr/>
        </p:nvSpPr>
        <p:spPr>
          <a:xfrm>
            <a:off x="0" y="6525344"/>
            <a:ext cx="38236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Tan DSW et al. </a:t>
            </a:r>
            <a:r>
              <a:rPr lang="en-US" sz="1500" b="0" i="1" dirty="0">
                <a:solidFill>
                  <a:schemeClr val="tx1"/>
                </a:solidFill>
                <a:latin typeface="Calibri" panose="020F0502020204030204" pitchFamily="34" charset="0"/>
                <a:cs typeface="Calibri" panose="020F0502020204030204" pitchFamily="34" charset="0"/>
              </a:rPr>
              <a:t>Eur J Cancer </a:t>
            </a:r>
            <a:r>
              <a:rPr lang="en-US" sz="1500" b="0" dirty="0">
                <a:solidFill>
                  <a:schemeClr val="tx1"/>
                </a:solidFill>
                <a:latin typeface="Calibri" panose="020F0502020204030204" pitchFamily="34" charset="0"/>
                <a:cs typeface="Calibri" panose="020F0502020204030204" pitchFamily="34" charset="0"/>
              </a:rPr>
              <a:t>2022;172:276-86.</a:t>
            </a:r>
          </a:p>
        </p:txBody>
      </p:sp>
      <p:sp>
        <p:nvSpPr>
          <p:cNvPr id="2" name="Title 1">
            <a:extLst>
              <a:ext uri="{FF2B5EF4-FFF2-40B4-BE49-F238E27FC236}">
                <a16:creationId xmlns:a16="http://schemas.microsoft.com/office/drawing/2014/main" id="{698F3789-AF96-CD56-6F36-50262A9ED4FE}"/>
              </a:ext>
            </a:extLst>
          </p:cNvPr>
          <p:cNvSpPr>
            <a:spLocks noGrp="1"/>
          </p:cNvSpPr>
          <p:nvPr>
            <p:ph type="title"/>
          </p:nvPr>
        </p:nvSpPr>
        <p:spPr/>
        <p:txBody>
          <a:bodyPr/>
          <a:lstStyle/>
          <a:p>
            <a:pPr algn="l"/>
            <a:r>
              <a:rPr lang="en-US" dirty="0"/>
              <a:t>Best Change from Baseline in Sum of Longest Lesion Diameters by BIRC Assessment for All Patients</a:t>
            </a:r>
          </a:p>
        </p:txBody>
      </p:sp>
      <p:pic>
        <p:nvPicPr>
          <p:cNvPr id="6" name="Picture 5" descr="A picture containing histogram&#10;&#10;Description automatically generated">
            <a:extLst>
              <a:ext uri="{FF2B5EF4-FFF2-40B4-BE49-F238E27FC236}">
                <a16:creationId xmlns:a16="http://schemas.microsoft.com/office/drawing/2014/main" id="{4E028374-9ACF-32DE-70E1-6B085F4CE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004" y="1556792"/>
            <a:ext cx="10153128" cy="4398548"/>
          </a:xfrm>
          <a:prstGeom prst="rect">
            <a:avLst/>
          </a:prstGeom>
        </p:spPr>
      </p:pic>
      <p:sp>
        <p:nvSpPr>
          <p:cNvPr id="7" name="TextBox 6">
            <a:extLst>
              <a:ext uri="{FF2B5EF4-FFF2-40B4-BE49-F238E27FC236}">
                <a16:creationId xmlns:a16="http://schemas.microsoft.com/office/drawing/2014/main" id="{B66633E5-4B07-ED4B-970D-71C1042941D3}"/>
              </a:ext>
            </a:extLst>
          </p:cNvPr>
          <p:cNvSpPr txBox="1"/>
          <p:nvPr/>
        </p:nvSpPr>
        <p:spPr>
          <a:xfrm>
            <a:off x="1191491" y="5957308"/>
            <a:ext cx="8563883"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BIRC = blinded independent review committee; PD = progressive disease; SD = stable disease; PR = partial response</a:t>
            </a:r>
          </a:p>
        </p:txBody>
      </p:sp>
    </p:spTree>
    <p:extLst>
      <p:ext uri="{BB962C8B-B14F-4D97-AF65-F5344CB8AC3E}">
        <p14:creationId xmlns:p14="http://schemas.microsoft.com/office/powerpoint/2010/main" val="214046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pic>
        <p:nvPicPr>
          <p:cNvPr id="3" name="Picture 2" descr="Text&#10;&#10;Description automatically generated">
            <a:extLst>
              <a:ext uri="{FF2B5EF4-FFF2-40B4-BE49-F238E27FC236}">
                <a16:creationId xmlns:a16="http://schemas.microsoft.com/office/drawing/2014/main" id="{504EA0A5-2DED-FBA1-AFD5-B9C672E04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764704"/>
            <a:ext cx="11377264" cy="5046178"/>
          </a:xfrm>
          <a:prstGeom prst="rect">
            <a:avLst/>
          </a:prstGeom>
        </p:spPr>
      </p:pic>
      <p:sp>
        <p:nvSpPr>
          <p:cNvPr id="4" name="TextBox 3">
            <a:extLst>
              <a:ext uri="{FF2B5EF4-FFF2-40B4-BE49-F238E27FC236}">
                <a16:creationId xmlns:a16="http://schemas.microsoft.com/office/drawing/2014/main" id="{8DFDA092-051A-988E-DF95-2C01275770DB}"/>
              </a:ext>
            </a:extLst>
          </p:cNvPr>
          <p:cNvSpPr txBox="1"/>
          <p:nvPr/>
        </p:nvSpPr>
        <p:spPr>
          <a:xfrm>
            <a:off x="5114825" y="1047118"/>
            <a:ext cx="6806415" cy="430887"/>
          </a:xfrm>
          <a:prstGeom prst="rect">
            <a:avLst/>
          </a:prstGeom>
          <a:noFill/>
        </p:spPr>
        <p:txBody>
          <a:bodyPr wrap="none" rtlCol="0">
            <a:spAutoFit/>
          </a:bodyPr>
          <a:lstStyle/>
          <a:p>
            <a:r>
              <a:rPr lang="en-US" sz="2200" i="1" dirty="0">
                <a:solidFill>
                  <a:schemeClr val="tx1"/>
                </a:solidFill>
              </a:rPr>
              <a:t>JTO Clin Res Rep </a:t>
            </a:r>
            <a:r>
              <a:rPr lang="en-US" sz="2200" dirty="0">
                <a:solidFill>
                  <a:schemeClr val="tx1"/>
                </a:solidFill>
              </a:rPr>
              <a:t>2020 December 3;2(2):100128. </a:t>
            </a:r>
          </a:p>
        </p:txBody>
      </p:sp>
    </p:spTree>
    <p:extLst>
      <p:ext uri="{BB962C8B-B14F-4D97-AF65-F5344CB8AC3E}">
        <p14:creationId xmlns:p14="http://schemas.microsoft.com/office/powerpoint/2010/main" val="3691179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5" name="TextBox 4">
            <a:extLst>
              <a:ext uri="{FF2B5EF4-FFF2-40B4-BE49-F238E27FC236}">
                <a16:creationId xmlns:a16="http://schemas.microsoft.com/office/drawing/2014/main" id="{2DD5765C-3575-CF7C-ADDC-F80D4BF5BD59}"/>
              </a:ext>
            </a:extLst>
          </p:cNvPr>
          <p:cNvSpPr txBox="1"/>
          <p:nvPr/>
        </p:nvSpPr>
        <p:spPr>
          <a:xfrm>
            <a:off x="0" y="6550223"/>
            <a:ext cx="522348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Wysota</a:t>
            </a:r>
            <a:r>
              <a:rPr lang="en-US" sz="1500" b="0" dirty="0">
                <a:solidFill>
                  <a:schemeClr val="tx1"/>
                </a:solidFill>
                <a:latin typeface="Calibri" panose="020F0502020204030204" pitchFamily="34" charset="0"/>
                <a:cs typeface="Calibri" panose="020F0502020204030204" pitchFamily="34" charset="0"/>
              </a:rPr>
              <a:t> M et al. </a:t>
            </a:r>
            <a:r>
              <a:rPr lang="en-US" sz="1500" b="0" i="1" dirty="0">
                <a:solidFill>
                  <a:schemeClr val="tx1"/>
                </a:solidFill>
                <a:latin typeface="Calibri" panose="020F0502020204030204" pitchFamily="34" charset="0"/>
                <a:cs typeface="Calibri" panose="020F0502020204030204" pitchFamily="34" charset="0"/>
              </a:rPr>
              <a:t>JTO Clin Res Rep</a:t>
            </a:r>
            <a:r>
              <a:rPr lang="en-US" sz="1500" b="0" dirty="0">
                <a:solidFill>
                  <a:schemeClr val="tx1"/>
                </a:solidFill>
                <a:latin typeface="Calibri" panose="020F0502020204030204" pitchFamily="34" charset="0"/>
                <a:cs typeface="Calibri" panose="020F0502020204030204" pitchFamily="34" charset="0"/>
              </a:rPr>
              <a:t> 2020 December 3;2(2):100128. </a:t>
            </a:r>
          </a:p>
        </p:txBody>
      </p:sp>
      <p:sp>
        <p:nvSpPr>
          <p:cNvPr id="2" name="Title 1">
            <a:extLst>
              <a:ext uri="{FF2B5EF4-FFF2-40B4-BE49-F238E27FC236}">
                <a16:creationId xmlns:a16="http://schemas.microsoft.com/office/drawing/2014/main" id="{89E4E007-47A8-54BF-F19B-447BC37CC431}"/>
              </a:ext>
            </a:extLst>
          </p:cNvPr>
          <p:cNvSpPr>
            <a:spLocks noGrp="1"/>
          </p:cNvSpPr>
          <p:nvPr>
            <p:ph type="title"/>
          </p:nvPr>
        </p:nvSpPr>
        <p:spPr/>
        <p:txBody>
          <a:bodyPr/>
          <a:lstStyle/>
          <a:p>
            <a:pPr algn="l"/>
            <a:r>
              <a:rPr lang="en-US" dirty="0"/>
              <a:t>Timeline of a Patient’s NSCLC and Dates of Therapy</a:t>
            </a:r>
          </a:p>
        </p:txBody>
      </p:sp>
      <p:pic>
        <p:nvPicPr>
          <p:cNvPr id="7" name="Picture 6" descr="Timeline&#10;&#10;Description automatically generated">
            <a:extLst>
              <a:ext uri="{FF2B5EF4-FFF2-40B4-BE49-F238E27FC236}">
                <a16:creationId xmlns:a16="http://schemas.microsoft.com/office/drawing/2014/main" id="{79B8B521-E096-FC74-EAE8-8455AE195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1556792"/>
            <a:ext cx="8712968" cy="4781864"/>
          </a:xfrm>
          <a:prstGeom prst="rect">
            <a:avLst/>
          </a:prstGeom>
        </p:spPr>
      </p:pic>
      <p:sp>
        <p:nvSpPr>
          <p:cNvPr id="3" name="TextBox 2">
            <a:extLst>
              <a:ext uri="{FF2B5EF4-FFF2-40B4-BE49-F238E27FC236}">
                <a16:creationId xmlns:a16="http://schemas.microsoft.com/office/drawing/2014/main" id="{550496CE-72FE-B94D-B4E8-DD6D0CC7D2D9}"/>
              </a:ext>
            </a:extLst>
          </p:cNvPr>
          <p:cNvSpPr txBox="1"/>
          <p:nvPr/>
        </p:nvSpPr>
        <p:spPr>
          <a:xfrm>
            <a:off x="7104112" y="4437112"/>
            <a:ext cx="1152128" cy="512767"/>
          </a:xfrm>
          <a:prstGeom prst="rect">
            <a:avLst/>
          </a:prstGeom>
          <a:solidFill>
            <a:srgbClr val="FC94EC"/>
          </a:solidFill>
        </p:spPr>
        <p:txBody>
          <a:bodyPr wrap="square" lIns="0" tIns="0" rIns="0" bIns="0" rtlCol="0" anchor="ctr">
            <a:noAutofit/>
          </a:bodyPr>
          <a:lstStyle/>
          <a:p>
            <a:pPr algn="ctr"/>
            <a:r>
              <a:rPr lang="en-US" sz="800" b="0" dirty="0">
                <a:solidFill>
                  <a:schemeClr val="tx1"/>
                </a:solidFill>
              </a:rPr>
              <a:t>Carboplatin/</a:t>
            </a:r>
            <a:r>
              <a:rPr lang="en-US" sz="800" b="0" i="1" dirty="0">
                <a:solidFill>
                  <a:schemeClr val="tx1"/>
                </a:solidFill>
              </a:rPr>
              <a:t>Nab</a:t>
            </a:r>
            <a:r>
              <a:rPr lang="en-US" sz="800" b="0" dirty="0">
                <a:solidFill>
                  <a:schemeClr val="tx1"/>
                </a:solidFill>
              </a:rPr>
              <a:t> Paclitaxel/Osimertinib followed by Osimertinib alone</a:t>
            </a:r>
          </a:p>
        </p:txBody>
      </p:sp>
      <p:sp>
        <p:nvSpPr>
          <p:cNvPr id="9" name="TextBox 8">
            <a:extLst>
              <a:ext uri="{FF2B5EF4-FFF2-40B4-BE49-F238E27FC236}">
                <a16:creationId xmlns:a16="http://schemas.microsoft.com/office/drawing/2014/main" id="{5AAA612B-5465-E247-982D-1DFC6680A35A}"/>
              </a:ext>
            </a:extLst>
          </p:cNvPr>
          <p:cNvSpPr txBox="1"/>
          <p:nvPr/>
        </p:nvSpPr>
        <p:spPr>
          <a:xfrm>
            <a:off x="4547178" y="4437112"/>
            <a:ext cx="1152128" cy="512767"/>
          </a:xfrm>
          <a:prstGeom prst="rect">
            <a:avLst/>
          </a:prstGeom>
          <a:solidFill>
            <a:srgbClr val="DFF1D7"/>
          </a:solidFill>
        </p:spPr>
        <p:txBody>
          <a:bodyPr wrap="square" lIns="0" tIns="0" rIns="0" bIns="0" rtlCol="0" anchor="ctr">
            <a:noAutofit/>
          </a:bodyPr>
          <a:lstStyle/>
          <a:p>
            <a:pPr algn="ctr"/>
            <a:r>
              <a:rPr lang="en-US" sz="800" b="0" dirty="0">
                <a:solidFill>
                  <a:schemeClr val="tx1"/>
                </a:solidFill>
              </a:rPr>
              <a:t>Osimertinib</a:t>
            </a:r>
          </a:p>
        </p:txBody>
      </p:sp>
    </p:spTree>
    <p:extLst>
      <p:ext uri="{BB962C8B-B14F-4D97-AF65-F5344CB8AC3E}">
        <p14:creationId xmlns:p14="http://schemas.microsoft.com/office/powerpoint/2010/main" val="2944590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E949C-B65A-E5B4-5005-765B668F44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32504" y="6153912"/>
            <a:ext cx="653653" cy="557784"/>
          </a:xfrm>
          <a:prstGeom prst="rect">
            <a:avLst/>
          </a:prstGeom>
        </p:spPr>
      </p:pic>
      <p:sp>
        <p:nvSpPr>
          <p:cNvPr id="2" name="Title 1">
            <a:extLst>
              <a:ext uri="{FF2B5EF4-FFF2-40B4-BE49-F238E27FC236}">
                <a16:creationId xmlns:a16="http://schemas.microsoft.com/office/drawing/2014/main" id="{53308951-6328-6CC9-455D-B91CE3BFCD68}"/>
              </a:ext>
            </a:extLst>
          </p:cNvPr>
          <p:cNvSpPr>
            <a:spLocks noGrp="1"/>
          </p:cNvSpPr>
          <p:nvPr>
            <p:ph type="title"/>
          </p:nvPr>
        </p:nvSpPr>
        <p:spPr>
          <a:xfrm>
            <a:off x="905843" y="2420888"/>
            <a:ext cx="10358967" cy="1143000"/>
          </a:xfrm>
        </p:spPr>
        <p:txBody>
          <a:bodyPr/>
          <a:lstStyle/>
          <a:p>
            <a:pPr algn="l"/>
            <a:r>
              <a:rPr lang="en-US" sz="3600" dirty="0"/>
              <a:t>Effect of Participation in the EGFR Resisters Research Summit on Competence, Performance, and Professional Productivity of Young Researchers </a:t>
            </a:r>
          </a:p>
        </p:txBody>
      </p:sp>
      <p:sp>
        <p:nvSpPr>
          <p:cNvPr id="3" name="Content Placeholder 2">
            <a:extLst>
              <a:ext uri="{FF2B5EF4-FFF2-40B4-BE49-F238E27FC236}">
                <a16:creationId xmlns:a16="http://schemas.microsoft.com/office/drawing/2014/main" id="{D0DD3295-DCA1-5775-3F77-283200B8BEA0}"/>
              </a:ext>
            </a:extLst>
          </p:cNvPr>
          <p:cNvSpPr>
            <a:spLocks noGrp="1"/>
          </p:cNvSpPr>
          <p:nvPr>
            <p:ph idx="1"/>
          </p:nvPr>
        </p:nvSpPr>
        <p:spPr>
          <a:xfrm>
            <a:off x="905843" y="4253256"/>
            <a:ext cx="10358967" cy="1143000"/>
          </a:xfrm>
        </p:spPr>
        <p:txBody>
          <a:bodyPr/>
          <a:lstStyle/>
          <a:p>
            <a:pPr marL="98425" indent="0">
              <a:spcBef>
                <a:spcPts val="0"/>
              </a:spcBef>
              <a:spcAft>
                <a:spcPts val="0"/>
              </a:spcAft>
              <a:buNone/>
            </a:pPr>
            <a:r>
              <a:rPr lang="en-US" b="0" dirty="0"/>
              <a:t>Fowler JB et al.</a:t>
            </a:r>
          </a:p>
          <a:p>
            <a:pPr marL="98425" indent="0">
              <a:spcBef>
                <a:spcPts val="0"/>
              </a:spcBef>
              <a:spcAft>
                <a:spcPts val="0"/>
              </a:spcAft>
              <a:buNone/>
            </a:pPr>
            <a:r>
              <a:rPr lang="en-US" b="0" dirty="0"/>
              <a:t>ASCO 2022;Abstract e23010.</a:t>
            </a:r>
          </a:p>
        </p:txBody>
      </p:sp>
    </p:spTree>
    <p:extLst>
      <p:ext uri="{BB962C8B-B14F-4D97-AF65-F5344CB8AC3E}">
        <p14:creationId xmlns:p14="http://schemas.microsoft.com/office/powerpoint/2010/main" val="2170571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95400" y="3573016"/>
            <a:ext cx="10873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1055439" y="1273833"/>
            <a:ext cx="10585177" cy="5589240"/>
          </a:xfrm>
        </p:spPr>
        <p:txBody>
          <a:bodyPr/>
          <a:lstStyle/>
          <a:p>
            <a:pPr marL="98425" indent="0">
              <a:spcBef>
                <a:spcPts val="1800"/>
              </a:spcBef>
              <a:spcAft>
                <a:spcPts val="0"/>
              </a:spcAft>
              <a:buNone/>
            </a:pPr>
            <a:r>
              <a:rPr lang="en-US" sz="2200" dirty="0">
                <a:solidFill>
                  <a:schemeClr val="tx1"/>
                </a:solidFill>
              </a:rPr>
              <a:t>INTRODUCTION: Journal Club with Dr </a:t>
            </a:r>
            <a:r>
              <a:rPr lang="en-US" sz="2200" dirty="0" err="1">
                <a:solidFill>
                  <a:schemeClr val="tx1"/>
                </a:solidFill>
              </a:rPr>
              <a:t>Sequist</a:t>
            </a:r>
            <a:r>
              <a:rPr lang="en-US" sz="2200" dirty="0">
                <a:solidFill>
                  <a:schemeClr val="tx1"/>
                </a:solidFill>
              </a:rPr>
              <a:t>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a:t>
            </a:r>
            <a:r>
              <a:rPr lang="en-US" sz="2200" dirty="0" err="1">
                <a:solidFill>
                  <a:schemeClr val="tx1"/>
                </a:solidFill>
              </a:rPr>
              <a:t>Sequist</a:t>
            </a:r>
            <a:r>
              <a:rPr lang="en-US" sz="2200" dirty="0">
                <a:solidFill>
                  <a:schemeClr val="tx1"/>
                </a:solidFill>
              </a:rPr>
              <a:t> – Part 2</a:t>
            </a:r>
          </a:p>
          <a:p>
            <a:pPr marL="98425" indent="0">
              <a:spcBef>
                <a:spcPts val="1800"/>
              </a:spcBef>
              <a:spcAft>
                <a:spcPts val="0"/>
              </a:spcAft>
              <a:buNone/>
            </a:pPr>
            <a:r>
              <a:rPr lang="en-US" sz="2200" dirty="0">
                <a:solidFill>
                  <a:schemeClr val="bg1"/>
                </a:solidFill>
              </a:rPr>
              <a:t>MODULE 4: Appendix of Key Publications</a:t>
            </a: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1928389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857500"/>
            <a:ext cx="10358967" cy="1143000"/>
          </a:xfrm>
        </p:spPr>
        <p:txBody>
          <a:bodyPr/>
          <a:lstStyle/>
          <a:p>
            <a:r>
              <a:rPr lang="en-US" sz="3600" dirty="0">
                <a:solidFill>
                  <a:srgbClr val="0432FF"/>
                </a:solidFill>
              </a:rPr>
              <a:t>Localized NSCLC with EGFR Mutation</a:t>
            </a:r>
          </a:p>
        </p:txBody>
      </p:sp>
    </p:spTree>
    <p:extLst>
      <p:ext uri="{BB962C8B-B14F-4D97-AF65-F5344CB8AC3E}">
        <p14:creationId xmlns:p14="http://schemas.microsoft.com/office/powerpoint/2010/main" val="188156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DFC5-E207-7FF0-4B7A-324F330A1062}"/>
              </a:ext>
            </a:extLst>
          </p:cNvPr>
          <p:cNvSpPr>
            <a:spLocks noGrp="1"/>
          </p:cNvSpPr>
          <p:nvPr>
            <p:ph type="title"/>
          </p:nvPr>
        </p:nvSpPr>
        <p:spPr>
          <a:xfrm>
            <a:off x="912286" y="36135"/>
            <a:ext cx="10358967" cy="1143000"/>
          </a:xfrm>
        </p:spPr>
        <p:txBody>
          <a:bodyPr/>
          <a:lstStyle/>
          <a:p>
            <a:pPr algn="l"/>
            <a:r>
              <a:rPr lang="en-US" dirty="0"/>
              <a:t>Proposed Algorithm for Molecular Testing in Patients with Stage I to Stage III NSCLC (</a:t>
            </a:r>
            <a:r>
              <a:rPr lang="en-US" dirty="0" err="1"/>
              <a:t>Resectable</a:t>
            </a:r>
            <a:r>
              <a:rPr lang="en-US" dirty="0"/>
              <a:t> and Unresectable)</a:t>
            </a:r>
          </a:p>
        </p:txBody>
      </p:sp>
      <p:pic>
        <p:nvPicPr>
          <p:cNvPr id="6" name="Picture 5" descr="Diagram&#10;&#10;Description automatically generated">
            <a:extLst>
              <a:ext uri="{FF2B5EF4-FFF2-40B4-BE49-F238E27FC236}">
                <a16:creationId xmlns:a16="http://schemas.microsoft.com/office/drawing/2014/main" id="{5E901053-AD55-C48A-9497-3A3911C6C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819" y="1124744"/>
            <a:ext cx="8837899" cy="5086824"/>
          </a:xfrm>
          <a:prstGeom prst="rect">
            <a:avLst/>
          </a:prstGeom>
        </p:spPr>
      </p:pic>
      <p:sp>
        <p:nvSpPr>
          <p:cNvPr id="7" name="TextBox 6">
            <a:extLst>
              <a:ext uri="{FF2B5EF4-FFF2-40B4-BE49-F238E27FC236}">
                <a16:creationId xmlns:a16="http://schemas.microsoft.com/office/drawing/2014/main" id="{2F1DCEAA-CF4C-ECFC-42E6-58EC69DFCF04}"/>
              </a:ext>
            </a:extLst>
          </p:cNvPr>
          <p:cNvSpPr txBox="1"/>
          <p:nvPr/>
        </p:nvSpPr>
        <p:spPr>
          <a:xfrm>
            <a:off x="17849" y="6534835"/>
            <a:ext cx="380828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Aggarwal C et al. </a:t>
            </a:r>
            <a:r>
              <a:rPr lang="en-US" sz="1500" b="0" i="1" dirty="0">
                <a:solidFill>
                  <a:schemeClr val="tx1"/>
                </a:solidFill>
                <a:latin typeface="Calibri" panose="020F0502020204030204" pitchFamily="34" charset="0"/>
                <a:cs typeface="Calibri" panose="020F0502020204030204" pitchFamily="34" charset="0"/>
              </a:rPr>
              <a:t>Lung Cancer </a:t>
            </a:r>
            <a:r>
              <a:rPr lang="en-US" sz="1500" b="0" dirty="0">
                <a:solidFill>
                  <a:schemeClr val="tx1"/>
                </a:solidFill>
                <a:latin typeface="Calibri" panose="020F0502020204030204" pitchFamily="34" charset="0"/>
                <a:cs typeface="Calibri" panose="020F0502020204030204" pitchFamily="34" charset="0"/>
              </a:rPr>
              <a:t>2021;162:42-53.</a:t>
            </a:r>
          </a:p>
        </p:txBody>
      </p:sp>
      <p:sp>
        <p:nvSpPr>
          <p:cNvPr id="5" name="TextBox 4">
            <a:extLst>
              <a:ext uri="{FF2B5EF4-FFF2-40B4-BE49-F238E27FC236}">
                <a16:creationId xmlns:a16="http://schemas.microsoft.com/office/drawing/2014/main" id="{A9F54E5E-6455-F747-AC21-A5C4E4A2B90B}"/>
              </a:ext>
            </a:extLst>
          </p:cNvPr>
          <p:cNvSpPr txBox="1"/>
          <p:nvPr/>
        </p:nvSpPr>
        <p:spPr>
          <a:xfrm>
            <a:off x="1652686" y="6217207"/>
            <a:ext cx="248330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MDT = multidisciplinary team</a:t>
            </a:r>
          </a:p>
        </p:txBody>
      </p:sp>
    </p:spTree>
    <p:extLst>
      <p:ext uri="{BB962C8B-B14F-4D97-AF65-F5344CB8AC3E}">
        <p14:creationId xmlns:p14="http://schemas.microsoft.com/office/powerpoint/2010/main" val="3520133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5678C-ADB6-C019-9737-954074198C4E}"/>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Phase III Trials of Adjuvant EGFR Inhibitors for Localized NSCLC</a:t>
            </a:r>
          </a:p>
        </p:txBody>
      </p:sp>
      <p:graphicFrame>
        <p:nvGraphicFramePr>
          <p:cNvPr id="5" name="Table 5">
            <a:extLst>
              <a:ext uri="{FF2B5EF4-FFF2-40B4-BE49-F238E27FC236}">
                <a16:creationId xmlns:a16="http://schemas.microsoft.com/office/drawing/2014/main" id="{A6007B54-112F-2D27-53CF-45314F33EA67}"/>
              </a:ext>
            </a:extLst>
          </p:cNvPr>
          <p:cNvGraphicFramePr>
            <a:graphicFrameLocks noGrp="1"/>
          </p:cNvGraphicFramePr>
          <p:nvPr>
            <p:ph idx="1"/>
            <p:extLst>
              <p:ext uri="{D42A27DB-BD31-4B8C-83A1-F6EECF244321}">
                <p14:modId xmlns:p14="http://schemas.microsoft.com/office/powerpoint/2010/main" val="2677768383"/>
              </p:ext>
            </p:extLst>
          </p:nvPr>
        </p:nvGraphicFramePr>
        <p:xfrm>
          <a:off x="727604" y="1556792"/>
          <a:ext cx="10728330" cy="3957165"/>
        </p:xfrm>
        <a:graphic>
          <a:graphicData uri="http://schemas.openxmlformats.org/drawingml/2006/table">
            <a:tbl>
              <a:tblPr firstRow="1" bandRow="1">
                <a:tableStyleId>{21E4AEA4-8DFA-4A89-87EB-49C32662AFE0}</a:tableStyleId>
              </a:tblPr>
              <a:tblGrid>
                <a:gridCol w="1415570">
                  <a:extLst>
                    <a:ext uri="{9D8B030D-6E8A-4147-A177-3AD203B41FA5}">
                      <a16:colId xmlns:a16="http://schemas.microsoft.com/office/drawing/2014/main" val="3384422009"/>
                    </a:ext>
                  </a:extLst>
                </a:gridCol>
                <a:gridCol w="596635">
                  <a:extLst>
                    <a:ext uri="{9D8B030D-6E8A-4147-A177-3AD203B41FA5}">
                      <a16:colId xmlns:a16="http://schemas.microsoft.com/office/drawing/2014/main" val="2420977927"/>
                    </a:ext>
                  </a:extLst>
                </a:gridCol>
                <a:gridCol w="2237382">
                  <a:extLst>
                    <a:ext uri="{9D8B030D-6E8A-4147-A177-3AD203B41FA5}">
                      <a16:colId xmlns:a16="http://schemas.microsoft.com/office/drawing/2014/main" val="1311805689"/>
                    </a:ext>
                  </a:extLst>
                </a:gridCol>
                <a:gridCol w="1566167">
                  <a:extLst>
                    <a:ext uri="{9D8B030D-6E8A-4147-A177-3AD203B41FA5}">
                      <a16:colId xmlns:a16="http://schemas.microsoft.com/office/drawing/2014/main" val="3437912645"/>
                    </a:ext>
                  </a:extLst>
                </a:gridCol>
                <a:gridCol w="1640747">
                  <a:extLst>
                    <a:ext uri="{9D8B030D-6E8A-4147-A177-3AD203B41FA5}">
                      <a16:colId xmlns:a16="http://schemas.microsoft.com/office/drawing/2014/main" val="3169525953"/>
                    </a:ext>
                  </a:extLst>
                </a:gridCol>
                <a:gridCol w="1789905">
                  <a:extLst>
                    <a:ext uri="{9D8B030D-6E8A-4147-A177-3AD203B41FA5}">
                      <a16:colId xmlns:a16="http://schemas.microsoft.com/office/drawing/2014/main" val="3366759926"/>
                    </a:ext>
                  </a:extLst>
                </a:gridCol>
                <a:gridCol w="1481924">
                  <a:extLst>
                    <a:ext uri="{9D8B030D-6E8A-4147-A177-3AD203B41FA5}">
                      <a16:colId xmlns:a16="http://schemas.microsoft.com/office/drawing/2014/main" val="3765496607"/>
                    </a:ext>
                  </a:extLst>
                </a:gridCol>
              </a:tblGrid>
              <a:tr h="791433">
                <a:tc>
                  <a:txBody>
                    <a:bodyPr/>
                    <a:lstStyle/>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dirty="0"/>
                        <a:t>Setting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dirty="0"/>
                        <a:t>Regimens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Median F/U</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DFS </a:t>
                      </a:r>
                    </a:p>
                    <a:p>
                      <a:pPr algn="ctr"/>
                      <a:r>
                        <a:rPr lang="en-US" dirty="0"/>
                        <a:t>Hazard ratio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dirty="0"/>
                        <a:t>OS</a:t>
                      </a:r>
                    </a:p>
                    <a:p>
                      <a:pPr algn="ctr"/>
                      <a:r>
                        <a:rPr lang="en-US" dirty="0"/>
                        <a:t>Hazard ratio</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333928109"/>
                  </a:ext>
                </a:extLst>
              </a:tr>
              <a:tr h="791433">
                <a:tc>
                  <a:txBody>
                    <a:bodyPr/>
                    <a:lstStyle/>
                    <a:p>
                      <a:r>
                        <a:rPr lang="en-US" dirty="0"/>
                        <a:t>BR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Stage IB, II, IIA</a:t>
                      </a:r>
                    </a:p>
                    <a:p>
                      <a:r>
                        <a:rPr lang="en-US" dirty="0"/>
                        <a:t>4%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Gefitinib x 2 y</a:t>
                      </a:r>
                    </a:p>
                    <a:p>
                      <a:r>
                        <a:rPr lang="en-US" dirty="0"/>
                        <a:t>Placebo x 2 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56.4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762779901"/>
                  </a:ext>
                </a:extLst>
              </a:tr>
              <a:tr h="791433">
                <a:tc>
                  <a:txBody>
                    <a:bodyPr/>
                    <a:lstStyle/>
                    <a:p>
                      <a:r>
                        <a:rPr lang="en-US" dirty="0"/>
                        <a:t>RADIANT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Stage IB-IIIA </a:t>
                      </a:r>
                    </a:p>
                    <a:p>
                      <a:r>
                        <a:rPr lang="en-US" dirty="0"/>
                        <a:t>6.5%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Erlotinib x 2 y</a:t>
                      </a:r>
                    </a:p>
                    <a:p>
                      <a:r>
                        <a:rPr lang="en-US" dirty="0"/>
                        <a:t>Placebo x 2 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47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2915184"/>
                  </a:ext>
                </a:extLst>
              </a:tr>
              <a:tr h="791433">
                <a:tc>
                  <a:txBody>
                    <a:bodyPr/>
                    <a:lstStyle/>
                    <a:p>
                      <a:r>
                        <a:rPr lang="en-US" dirty="0"/>
                        <a:t>CTONG1104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Stage II-IIIA (N1-N2)</a:t>
                      </a:r>
                    </a:p>
                    <a:p>
                      <a:r>
                        <a:rPr lang="en-US" dirty="0"/>
                        <a:t>100%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r>
                        <a:rPr lang="en-US" dirty="0"/>
                        <a:t>Gefitinib x 2 y</a:t>
                      </a:r>
                    </a:p>
                    <a:p>
                      <a:r>
                        <a:rPr lang="en-US" dirty="0"/>
                        <a:t>Cis/vin x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76.9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5-y DFS:</a:t>
                      </a:r>
                    </a:p>
                    <a:p>
                      <a:pPr algn="ctr"/>
                      <a:r>
                        <a:rPr lang="en-US" dirty="0"/>
                        <a:t>22.6% vs 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dirty="0"/>
                        <a:t>0.92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431964126"/>
                  </a:ext>
                </a:extLst>
              </a:tr>
              <a:tr h="791433">
                <a:tc>
                  <a:txBody>
                    <a:bodyPr/>
                    <a:lstStyle/>
                    <a:p>
                      <a:r>
                        <a:rPr lang="en-US" dirty="0"/>
                        <a:t>IMPACT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Stage IIA-IIIB</a:t>
                      </a:r>
                    </a:p>
                    <a:p>
                      <a:r>
                        <a:rPr lang="en-US" dirty="0"/>
                        <a:t>100% </a:t>
                      </a:r>
                      <a:r>
                        <a:rPr lang="en-US" dirty="0" err="1"/>
                        <a:t>mEGFR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Gefitinib x 2 y</a:t>
                      </a:r>
                    </a:p>
                    <a:p>
                      <a:r>
                        <a:rPr lang="en-US" dirty="0"/>
                        <a:t>Cis/vin x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70.1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5691449"/>
                  </a:ext>
                </a:extLst>
              </a:tr>
            </a:tbl>
          </a:graphicData>
        </a:graphic>
      </p:graphicFrame>
      <p:sp>
        <p:nvSpPr>
          <p:cNvPr id="6" name="TextBox 5">
            <a:extLst>
              <a:ext uri="{FF2B5EF4-FFF2-40B4-BE49-F238E27FC236}">
                <a16:creationId xmlns:a16="http://schemas.microsoft.com/office/drawing/2014/main" id="{69A37B22-5F18-454A-5679-B26182C59613}"/>
              </a:ext>
            </a:extLst>
          </p:cNvPr>
          <p:cNvSpPr txBox="1"/>
          <p:nvPr/>
        </p:nvSpPr>
        <p:spPr>
          <a:xfrm>
            <a:off x="263352" y="6304002"/>
            <a:ext cx="8673208" cy="553998"/>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Melosky</a:t>
            </a:r>
            <a:r>
              <a:rPr lang="en-US" sz="1500" b="0" dirty="0">
                <a:solidFill>
                  <a:schemeClr val="tx1"/>
                </a:solidFill>
                <a:latin typeface="Calibri" panose="020F0502020204030204" pitchFamily="34" charset="0"/>
                <a:cs typeface="Calibri" panose="020F0502020204030204" pitchFamily="34" charset="0"/>
              </a:rPr>
              <a:t> B et al. </a:t>
            </a:r>
            <a:r>
              <a:rPr lang="en-US" sz="1500" b="0" i="1" dirty="0" err="1">
                <a:solidFill>
                  <a:schemeClr val="tx1"/>
                </a:solidFill>
                <a:latin typeface="Calibri" panose="020F0502020204030204" pitchFamily="34" charset="0"/>
                <a:cs typeface="Calibri" panose="020F0502020204030204" pitchFamily="34" charset="0"/>
              </a:rPr>
              <a:t>Ther</a:t>
            </a:r>
            <a:r>
              <a:rPr lang="en-US" sz="1500" b="0" i="1" dirty="0">
                <a:solidFill>
                  <a:schemeClr val="tx1"/>
                </a:solidFill>
                <a:latin typeface="Calibri" panose="020F0502020204030204" pitchFamily="34" charset="0"/>
                <a:cs typeface="Calibri" panose="020F0502020204030204" pitchFamily="34" charset="0"/>
              </a:rPr>
              <a:t> Adv Med Oncol </a:t>
            </a:r>
            <a:r>
              <a:rPr lang="en-US" sz="1500" b="0" dirty="0">
                <a:solidFill>
                  <a:schemeClr val="tx1"/>
                </a:solidFill>
                <a:latin typeface="Calibri" panose="020F0502020204030204" pitchFamily="34" charset="0"/>
                <a:cs typeface="Calibri" panose="020F0502020204030204" pitchFamily="34" charset="0"/>
              </a:rPr>
              <a:t>2021;13:1-15. Sotelo MJ et al. </a:t>
            </a:r>
            <a:r>
              <a:rPr lang="en-US" sz="1500" b="0" i="1" dirty="0">
                <a:solidFill>
                  <a:schemeClr val="tx1"/>
                </a:solidFill>
                <a:latin typeface="Calibri" panose="020F0502020204030204" pitchFamily="34" charset="0"/>
                <a:cs typeface="Calibri" panose="020F0502020204030204" pitchFamily="34" charset="0"/>
              </a:rPr>
              <a:t>World J Clin Oncol </a:t>
            </a:r>
            <a:r>
              <a:rPr lang="en-US" sz="1500" b="0" dirty="0">
                <a:solidFill>
                  <a:schemeClr val="tx1"/>
                </a:solidFill>
                <a:latin typeface="Calibri" panose="020F0502020204030204" pitchFamily="34" charset="0"/>
                <a:cs typeface="Calibri" panose="020F0502020204030204" pitchFamily="34" charset="0"/>
              </a:rPr>
              <a:t>2021;12(10):912-25. </a:t>
            </a:r>
          </a:p>
          <a:p>
            <a:r>
              <a:rPr lang="en-US" sz="1500" b="0" dirty="0">
                <a:solidFill>
                  <a:schemeClr val="tx1"/>
                </a:solidFill>
                <a:latin typeface="Calibri" panose="020F0502020204030204" pitchFamily="34" charset="0"/>
                <a:cs typeface="Calibri" panose="020F0502020204030204" pitchFamily="34" charset="0"/>
              </a:rPr>
              <a:t>Belluomini L et al. </a:t>
            </a:r>
            <a:r>
              <a:rPr lang="en-US" sz="1500" b="0" i="1" dirty="0">
                <a:solidFill>
                  <a:schemeClr val="tx1"/>
                </a:solidFill>
                <a:latin typeface="Calibri" panose="020F0502020204030204" pitchFamily="34" charset="0"/>
                <a:cs typeface="Calibri" panose="020F0502020204030204" pitchFamily="34" charset="0"/>
              </a:rPr>
              <a:t>Cells </a:t>
            </a:r>
            <a:r>
              <a:rPr lang="en-US" sz="1500" b="0" dirty="0">
                <a:solidFill>
                  <a:schemeClr val="tx1"/>
                </a:solidFill>
                <a:latin typeface="Calibri" panose="020F0502020204030204" pitchFamily="34" charset="0"/>
                <a:cs typeface="Calibri" panose="020F0502020204030204" pitchFamily="34" charset="0"/>
              </a:rPr>
              <a:t>2021;10(10):2685.</a:t>
            </a:r>
          </a:p>
        </p:txBody>
      </p:sp>
      <p:sp>
        <p:nvSpPr>
          <p:cNvPr id="7" name="TextBox 6">
            <a:extLst>
              <a:ext uri="{FF2B5EF4-FFF2-40B4-BE49-F238E27FC236}">
                <a16:creationId xmlns:a16="http://schemas.microsoft.com/office/drawing/2014/main" id="{A466B076-F058-1446-847D-9F6DA93050C8}"/>
              </a:ext>
            </a:extLst>
          </p:cNvPr>
          <p:cNvSpPr txBox="1"/>
          <p:nvPr/>
        </p:nvSpPr>
        <p:spPr>
          <a:xfrm>
            <a:off x="734407" y="5555857"/>
            <a:ext cx="1029102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F/U = follow-up; DFS = disease-free survival; OS = overall survival; </a:t>
            </a:r>
            <a:r>
              <a:rPr lang="en-US" sz="1500" b="0" dirty="0" err="1">
                <a:solidFill>
                  <a:schemeClr val="tx1"/>
                </a:solidFill>
                <a:latin typeface="Calibri" panose="020F0502020204030204" pitchFamily="34" charset="0"/>
                <a:cs typeface="Calibri" panose="020F0502020204030204" pitchFamily="34" charset="0"/>
              </a:rPr>
              <a:t>mEGFR</a:t>
            </a:r>
            <a:r>
              <a:rPr lang="en-US" sz="1500" b="0" dirty="0">
                <a:solidFill>
                  <a:schemeClr val="tx1"/>
                </a:solidFill>
                <a:latin typeface="Calibri" panose="020F0502020204030204" pitchFamily="34" charset="0"/>
                <a:cs typeface="Calibri" panose="020F0502020204030204" pitchFamily="34" charset="0"/>
              </a:rPr>
              <a:t> = EGFR mutation-positive; cis/vin = cisplatin/vinorelbine</a:t>
            </a:r>
          </a:p>
        </p:txBody>
      </p:sp>
    </p:spTree>
    <p:extLst>
      <p:ext uri="{BB962C8B-B14F-4D97-AF65-F5344CB8AC3E}">
        <p14:creationId xmlns:p14="http://schemas.microsoft.com/office/powerpoint/2010/main" val="1817403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4210101068"/>
              </p:ext>
            </p:extLst>
          </p:nvPr>
        </p:nvGraphicFramePr>
        <p:xfrm>
          <a:off x="896888" y="2342394"/>
          <a:ext cx="9519592" cy="1980219"/>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66007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660073">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6747907"/>
                  </a:ext>
                </a:extLst>
              </a:tr>
              <a:tr h="660073">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659334"/>
            <a:ext cx="10358967" cy="1143000"/>
          </a:xfrm>
        </p:spPr>
        <p:txBody>
          <a:bodyPr/>
          <a:lstStyle/>
          <a:p>
            <a:pPr algn="l"/>
            <a:r>
              <a:rPr lang="en-US" dirty="0"/>
              <a:t>Patients with metastatic non-small cell lung cancer with a high PD-L1 level and an activating EGFR </a:t>
            </a:r>
            <a:r>
              <a:rPr lang="en-US"/>
              <a:t>mutation may have </a:t>
            </a:r>
            <a:r>
              <a:rPr lang="en-US" dirty="0"/>
              <a:t>a robust response to a single-agent checkpoint inhibitor.</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912286" y="2419962"/>
            <a:ext cx="10358967" cy="2521206"/>
          </a:xfrm>
        </p:spPr>
        <p:txBody>
          <a:bodyPr/>
          <a:lstStyle/>
          <a:p>
            <a:pPr indent="0">
              <a:buNone/>
            </a:pPr>
            <a:r>
              <a:rPr lang="en-US" dirty="0"/>
              <a:t>1. Agree</a:t>
            </a:r>
          </a:p>
          <a:p>
            <a:pPr indent="0">
              <a:buNone/>
            </a:pPr>
            <a:r>
              <a:rPr lang="en-US" dirty="0"/>
              <a:t>2. Disagree</a:t>
            </a:r>
          </a:p>
          <a:p>
            <a:pPr indent="0">
              <a:buNone/>
            </a:pPr>
            <a:r>
              <a:rPr lang="en-US" dirty="0"/>
              <a:t>3. I’m not sure</a:t>
            </a:r>
          </a:p>
        </p:txBody>
      </p:sp>
    </p:spTree>
    <p:extLst>
      <p:ext uri="{BB962C8B-B14F-4D97-AF65-F5344CB8AC3E}">
        <p14:creationId xmlns:p14="http://schemas.microsoft.com/office/powerpoint/2010/main" val="3744924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EF458-7A1A-4730-8030-22933DAB19B1}"/>
              </a:ext>
            </a:extLst>
          </p:cNvPr>
          <p:cNvPicPr>
            <a:picLocks noChangeAspect="1"/>
          </p:cNvPicPr>
          <p:nvPr/>
        </p:nvPicPr>
        <p:blipFill>
          <a:blip r:embed="rId2"/>
          <a:stretch>
            <a:fillRect/>
          </a:stretch>
        </p:blipFill>
        <p:spPr>
          <a:xfrm>
            <a:off x="654534" y="838200"/>
            <a:ext cx="10699265" cy="4863002"/>
          </a:xfrm>
          <a:prstGeom prst="rect">
            <a:avLst/>
          </a:prstGeom>
        </p:spPr>
      </p:pic>
    </p:spTree>
    <p:extLst>
      <p:ext uri="{BB962C8B-B14F-4D97-AF65-F5344CB8AC3E}">
        <p14:creationId xmlns:p14="http://schemas.microsoft.com/office/powerpoint/2010/main" val="249141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14016"/>
            <a:ext cx="11948160" cy="990600"/>
          </a:xfrm>
        </p:spPr>
        <p:txBody>
          <a:bodyPr/>
          <a:lstStyle/>
          <a:p>
            <a:r>
              <a:rPr lang="en-US" dirty="0">
                <a:solidFill>
                  <a:srgbClr val="0432FF"/>
                </a:solidFill>
              </a:rPr>
              <a:t>Phase III ADAURA Trial: Adjuvant Osimertinib</a:t>
            </a:r>
            <a:endParaRPr lang="en-US" baseline="30000" dirty="0">
              <a:solidFill>
                <a:srgbClr val="0432FF"/>
              </a:solidFill>
            </a:endParaRPr>
          </a:p>
        </p:txBody>
      </p:sp>
      <p:sp>
        <p:nvSpPr>
          <p:cNvPr id="6" name="Footer Placeholder 5"/>
          <p:cNvSpPr>
            <a:spLocks noGrp="1"/>
          </p:cNvSpPr>
          <p:nvPr>
            <p:ph type="ftr" sz="quarter" idx="13"/>
          </p:nvPr>
        </p:nvSpPr>
        <p:spPr>
          <a:xfrm>
            <a:off x="121920" y="6507515"/>
            <a:ext cx="402986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a:ea typeface="MS PGothic" charset="0"/>
                <a:cs typeface="+mn-cs"/>
              </a:rPr>
              <a:t>N Engl J Med</a:t>
            </a:r>
            <a:r>
              <a:rPr kumimoji="0" lang="en-US" sz="15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 2020;383(18):825-35.</a:t>
            </a:r>
          </a:p>
        </p:txBody>
      </p:sp>
      <p:sp>
        <p:nvSpPr>
          <p:cNvPr id="7" name="TextBox 6"/>
          <p:cNvSpPr txBox="1"/>
          <p:nvPr/>
        </p:nvSpPr>
        <p:spPr>
          <a:xfrm>
            <a:off x="1619139" y="1409089"/>
            <a:ext cx="2751291" cy="451292"/>
          </a:xfrm>
          <a:prstGeom prst="rect">
            <a:avLst/>
          </a:prstGeom>
          <a:noFill/>
        </p:spPr>
        <p:txBody>
          <a:bodyPr wrap="none" lIns="121869" tIns="60935" rIns="121869" bIns="6093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S PGothic" charset="0"/>
                <a:cs typeface="+mn-cs"/>
              </a:rPr>
              <a:t>Stage II to IIIA disease</a:t>
            </a:r>
          </a:p>
        </p:txBody>
      </p:sp>
      <p:sp>
        <p:nvSpPr>
          <p:cNvPr id="12" name="TextBox 11"/>
          <p:cNvSpPr txBox="1"/>
          <p:nvPr/>
        </p:nvSpPr>
        <p:spPr>
          <a:xfrm>
            <a:off x="7725465" y="1409089"/>
            <a:ext cx="2833045" cy="451292"/>
          </a:xfrm>
          <a:prstGeom prst="rect">
            <a:avLst/>
          </a:prstGeom>
          <a:noFill/>
        </p:spPr>
        <p:txBody>
          <a:bodyPr wrap="none" lIns="121869" tIns="60935" rIns="121869" bIns="6093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S PGothic" charset="0"/>
                <a:cs typeface="+mn-cs"/>
              </a:rPr>
              <a:t>Stage IB to IIIA disease</a:t>
            </a:r>
          </a:p>
        </p:txBody>
      </p:sp>
      <p:grpSp>
        <p:nvGrpSpPr>
          <p:cNvPr id="5" name="Group 4"/>
          <p:cNvGrpSpPr/>
          <p:nvPr/>
        </p:nvGrpSpPr>
        <p:grpSpPr>
          <a:xfrm>
            <a:off x="27697" y="1883838"/>
            <a:ext cx="12164311" cy="3537287"/>
            <a:chOff x="20767" y="1385473"/>
            <a:chExt cx="9123233" cy="2652965"/>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8144" y="1385473"/>
              <a:ext cx="4415856" cy="2184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a:stretch/>
          </p:blipFill>
          <p:spPr bwMode="auto">
            <a:xfrm>
              <a:off x="20767" y="1408675"/>
              <a:ext cx="4581713" cy="216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849" y="2956732"/>
              <a:ext cx="685735" cy="22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66" y="2971823"/>
              <a:ext cx="685735" cy="22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359526" y="3599857"/>
              <a:ext cx="4048506" cy="438581"/>
            </a:xfrm>
            <a:prstGeom prst="rect">
              <a:avLst/>
            </a:prstGeom>
            <a:noFill/>
            <a:ln w="19050">
              <a:no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45A"/>
                  </a:solidFill>
                  <a:effectLst/>
                  <a:uLnTx/>
                  <a:uFillTx/>
                  <a:latin typeface="Calibri" panose="020F0502020204030204"/>
                  <a:ea typeface="+mn-ea"/>
                  <a:cs typeface="+mn-cs"/>
                </a:rPr>
                <a:t>HR = 0.17; </a:t>
              </a:r>
              <a:r>
                <a:rPr kumimoji="0" lang="en-US" sz="1600" b="1" i="1" u="none" strike="noStrike" kern="1200" cap="none" spc="0" normalizeH="0" baseline="0" noProof="0" dirty="0">
                  <a:ln>
                    <a:noFill/>
                  </a:ln>
                  <a:solidFill>
                    <a:srgbClr val="09345A"/>
                  </a:solidFill>
                  <a:effectLst/>
                  <a:uLnTx/>
                  <a:uFillTx/>
                  <a:latin typeface="Calibri" panose="020F0502020204030204"/>
                  <a:ea typeface="+mn-ea"/>
                  <a:cs typeface="+mn-cs"/>
                </a:rPr>
                <a:t>p </a:t>
              </a:r>
              <a:r>
                <a:rPr kumimoji="0" lang="en-US" sz="1600" b="1" i="0" u="none" strike="noStrike" kern="1200" cap="none" spc="0" normalizeH="0" baseline="0" noProof="0" dirty="0">
                  <a:ln>
                    <a:noFill/>
                  </a:ln>
                  <a:solidFill>
                    <a:srgbClr val="09345A"/>
                  </a:solidFill>
                  <a:effectLst/>
                  <a:uLnTx/>
                  <a:uFillTx/>
                  <a:latin typeface="Calibri" panose="020F0502020204030204"/>
                  <a:ea typeface="+mn-ea"/>
                  <a:cs typeface="+mn-cs"/>
                </a:rPr>
                <a:t>&lt; .001 → 83% reduction in risk of disease recurrence or death</a:t>
              </a:r>
            </a:p>
          </p:txBody>
        </p:sp>
        <p:sp>
          <p:nvSpPr>
            <p:cNvPr id="24" name="Rectangle 23"/>
            <p:cNvSpPr/>
            <p:nvPr/>
          </p:nvSpPr>
          <p:spPr>
            <a:xfrm>
              <a:off x="4843652" y="3573433"/>
              <a:ext cx="4184841" cy="438581"/>
            </a:xfrm>
            <a:prstGeom prst="rect">
              <a:avLst/>
            </a:prstGeom>
            <a:noFill/>
            <a:ln w="19050">
              <a:no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345A"/>
                  </a:solidFill>
                  <a:effectLst/>
                  <a:uLnTx/>
                  <a:uFillTx/>
                  <a:latin typeface="Calibri" panose="020F0502020204030204"/>
                  <a:ea typeface="+mn-ea"/>
                  <a:cs typeface="+mn-cs"/>
                </a:rPr>
                <a:t>HR = 0.20; </a:t>
              </a:r>
              <a:r>
                <a:rPr kumimoji="0" lang="en-US" sz="1600" b="1" i="1" u="none" strike="noStrike" kern="1200" cap="none" spc="0" normalizeH="0" baseline="0" noProof="0" dirty="0">
                  <a:ln>
                    <a:noFill/>
                  </a:ln>
                  <a:solidFill>
                    <a:srgbClr val="09345A"/>
                  </a:solidFill>
                  <a:effectLst/>
                  <a:uLnTx/>
                  <a:uFillTx/>
                  <a:latin typeface="Calibri" panose="020F0502020204030204"/>
                  <a:ea typeface="+mn-ea"/>
                  <a:cs typeface="+mn-cs"/>
                </a:rPr>
                <a:t>p </a:t>
              </a:r>
              <a:r>
                <a:rPr kumimoji="0" lang="en-US" sz="1600" b="1" i="0" u="none" strike="noStrike" kern="1200" cap="none" spc="0" normalizeH="0" baseline="0" noProof="0" dirty="0">
                  <a:ln>
                    <a:noFill/>
                  </a:ln>
                  <a:solidFill>
                    <a:srgbClr val="09345A"/>
                  </a:solidFill>
                  <a:effectLst/>
                  <a:uLnTx/>
                  <a:uFillTx/>
                  <a:latin typeface="Calibri" panose="020F0502020204030204"/>
                  <a:ea typeface="+mn-ea"/>
                  <a:cs typeface="+mn-cs"/>
                </a:rPr>
                <a:t>&lt; .001 → 80% reduction in risk of disease recurrence or death</a:t>
              </a:r>
            </a:p>
          </p:txBody>
        </p:sp>
        <p:sp>
          <p:nvSpPr>
            <p:cNvPr id="4" name="Rectangle 3"/>
            <p:cNvSpPr/>
            <p:nvPr/>
          </p:nvSpPr>
          <p:spPr>
            <a:xfrm>
              <a:off x="1629295" y="3383280"/>
              <a:ext cx="1787236" cy="18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7651" y="3399520"/>
              <a:ext cx="504000" cy="1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50F89DFC-D865-DE43-B65E-7750EDD915F3}"/>
              </a:ext>
            </a:extLst>
          </p:cNvPr>
          <p:cNvSpPr txBox="1"/>
          <p:nvPr/>
        </p:nvSpPr>
        <p:spPr>
          <a:xfrm>
            <a:off x="4427815" y="868762"/>
            <a:ext cx="3697704" cy="492392"/>
          </a:xfrm>
          <a:prstGeom prst="rect">
            <a:avLst/>
          </a:prstGeom>
          <a:noFill/>
        </p:spPr>
        <p:txBody>
          <a:bodyPr wrap="none" lIns="121869" tIns="60935" rIns="121869" bIns="60935" rtlCol="0">
            <a:spAutoFit/>
          </a:bodyPr>
          <a:lstStyle/>
          <a:p>
            <a:pPr lvl="0" algn="ctr" defTabSz="914400" fontAlgn="auto">
              <a:spcBef>
                <a:spcPts val="0"/>
              </a:spcBef>
              <a:spcAft>
                <a:spcPts val="0"/>
              </a:spcAft>
              <a:defRPr/>
            </a:pPr>
            <a:r>
              <a:rPr lang="en-US" sz="2400" dirty="0">
                <a:solidFill>
                  <a:prstClr val="black"/>
                </a:solidFill>
                <a:latin typeface="Calibri" panose="020F0502020204030204"/>
                <a:cs typeface="+mn-cs"/>
              </a:rPr>
              <a:t>Disease-Free Survival (DFS)</a:t>
            </a:r>
          </a:p>
        </p:txBody>
      </p:sp>
    </p:spTree>
    <p:extLst>
      <p:ext uri="{BB962C8B-B14F-4D97-AF65-F5344CB8AC3E}">
        <p14:creationId xmlns:p14="http://schemas.microsoft.com/office/powerpoint/2010/main" val="3840602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9C7A0B5-AC4F-864B-B5E4-824ADAB04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69" y="1256109"/>
            <a:ext cx="7848600" cy="5105400"/>
          </a:xfrm>
          <a:prstGeom prst="rect">
            <a:avLst/>
          </a:prstGeom>
        </p:spPr>
      </p:pic>
      <p:sp>
        <p:nvSpPr>
          <p:cNvPr id="6" name="Title 5">
            <a:extLst>
              <a:ext uri="{FF2B5EF4-FFF2-40B4-BE49-F238E27FC236}">
                <a16:creationId xmlns:a16="http://schemas.microsoft.com/office/drawing/2014/main" id="{E400711D-1252-4C44-B85B-73A740F2DCE6}"/>
              </a:ext>
            </a:extLst>
          </p:cNvPr>
          <p:cNvSpPr>
            <a:spLocks noGrp="1"/>
          </p:cNvSpPr>
          <p:nvPr>
            <p:ph type="title"/>
          </p:nvPr>
        </p:nvSpPr>
        <p:spPr>
          <a:xfrm>
            <a:off x="912286" y="227013"/>
            <a:ext cx="10358967" cy="897731"/>
          </a:xfrm>
        </p:spPr>
        <p:txBody>
          <a:bodyPr/>
          <a:lstStyle/>
          <a:p>
            <a:pPr algn="l"/>
            <a:r>
              <a:rPr lang="en-US" dirty="0"/>
              <a:t>ADAURA: CNS Disease-Free Survival According to Investigator Assessment in the Overall Population</a:t>
            </a:r>
          </a:p>
        </p:txBody>
      </p:sp>
      <p:sp>
        <p:nvSpPr>
          <p:cNvPr id="7" name="Footer Placeholder 5">
            <a:extLst>
              <a:ext uri="{FF2B5EF4-FFF2-40B4-BE49-F238E27FC236}">
                <a16:creationId xmlns:a16="http://schemas.microsoft.com/office/drawing/2014/main" id="{10DA02FB-A01E-A04F-A7C8-8E63E7367A71}"/>
              </a:ext>
            </a:extLst>
          </p:cNvPr>
          <p:cNvSpPr txBox="1">
            <a:spLocks/>
          </p:cNvSpPr>
          <p:nvPr/>
        </p:nvSpPr>
        <p:spPr>
          <a:xfrm>
            <a:off x="0" y="6492875"/>
            <a:ext cx="4439816" cy="365125"/>
          </a:xfrm>
        </p:spPr>
        <p:txBody>
          <a:bodyP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a:ea typeface="MS PGothic" charset="0"/>
                <a:cs typeface="+mn-cs"/>
              </a:rPr>
              <a:t>N </a:t>
            </a:r>
            <a:r>
              <a:rPr kumimoji="0" lang="en-US" sz="1500" b="0" i="1" u="none" strike="noStrike" kern="1200" cap="none" spc="0" normalizeH="0" baseline="0" noProof="0" dirty="0" err="1">
                <a:ln>
                  <a:noFill/>
                </a:ln>
                <a:solidFill>
                  <a:srgbClr val="000000"/>
                </a:solidFill>
                <a:effectLst/>
                <a:uLnTx/>
                <a:uFillTx/>
                <a:latin typeface="Calibri" panose="020F0502020204030204"/>
                <a:ea typeface="MS PGothic" charset="0"/>
                <a:cs typeface="+mn-cs"/>
              </a:rPr>
              <a:t>Engl</a:t>
            </a:r>
            <a:r>
              <a:rPr kumimoji="0" lang="en-US" sz="1500" b="0" i="1" u="none" strike="noStrike" kern="1200" cap="none" spc="0" normalizeH="0" baseline="0" noProof="0" dirty="0">
                <a:ln>
                  <a:noFill/>
                </a:ln>
                <a:solidFill>
                  <a:srgbClr val="000000"/>
                </a:solidFill>
                <a:effectLst/>
                <a:uLnTx/>
                <a:uFillTx/>
                <a:latin typeface="Calibri" panose="020F0502020204030204"/>
                <a:ea typeface="MS PGothic" charset="0"/>
                <a:cs typeface="+mn-cs"/>
              </a:rPr>
              <a:t> J Med</a:t>
            </a:r>
            <a:r>
              <a:rPr kumimoji="0" lang="en-US" sz="1500" b="0" i="0" u="none" strike="noStrike" kern="1200" cap="none" spc="0" normalizeH="0" baseline="0" noProof="0" dirty="0">
                <a:ln>
                  <a:noFill/>
                </a:ln>
                <a:solidFill>
                  <a:srgbClr val="000000"/>
                </a:solidFill>
                <a:effectLst/>
                <a:uLnTx/>
                <a:uFillTx/>
                <a:latin typeface="Calibri" panose="020F0502020204030204"/>
                <a:ea typeface="MS PGothic" charset="0"/>
                <a:cs typeface="+mn-cs"/>
              </a:rPr>
              <a:t> 2020;383(18):825-35.</a:t>
            </a:r>
          </a:p>
        </p:txBody>
      </p:sp>
    </p:spTree>
    <p:extLst>
      <p:ext uri="{BB962C8B-B14F-4D97-AF65-F5344CB8AC3E}">
        <p14:creationId xmlns:p14="http://schemas.microsoft.com/office/powerpoint/2010/main" val="259539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992654E-D9C4-36E5-751B-13E5E2D40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30" y="836711"/>
            <a:ext cx="10946470" cy="5116673"/>
          </a:xfrm>
          <a:prstGeom prst="rect">
            <a:avLst/>
          </a:prstGeom>
        </p:spPr>
      </p:pic>
      <p:sp>
        <p:nvSpPr>
          <p:cNvPr id="5" name="Rectangle 4">
            <a:extLst>
              <a:ext uri="{FF2B5EF4-FFF2-40B4-BE49-F238E27FC236}">
                <a16:creationId xmlns:a16="http://schemas.microsoft.com/office/drawing/2014/main" id="{AF01CFC2-23F4-6F58-F149-B18596F2DBC0}"/>
              </a:ext>
            </a:extLst>
          </p:cNvPr>
          <p:cNvSpPr/>
          <p:nvPr/>
        </p:nvSpPr>
        <p:spPr bwMode="auto">
          <a:xfrm>
            <a:off x="9336360" y="2060848"/>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9E012BB2-3C83-672C-CC4F-8485904B9FB1}"/>
              </a:ext>
            </a:extLst>
          </p:cNvPr>
          <p:cNvSpPr txBox="1"/>
          <p:nvPr/>
        </p:nvSpPr>
        <p:spPr>
          <a:xfrm>
            <a:off x="3919492" y="1233336"/>
            <a:ext cx="4836580" cy="430887"/>
          </a:xfrm>
          <a:prstGeom prst="rect">
            <a:avLst/>
          </a:prstGeom>
          <a:noFill/>
        </p:spPr>
        <p:txBody>
          <a:bodyPr wrap="none" rtlCol="0">
            <a:spAutoFit/>
          </a:bodyPr>
          <a:lstStyle/>
          <a:p>
            <a:r>
              <a:rPr lang="en-US" sz="2200" i="1" dirty="0">
                <a:solidFill>
                  <a:srgbClr val="C82441"/>
                </a:solidFill>
              </a:rPr>
              <a:t>J </a:t>
            </a:r>
            <a:r>
              <a:rPr lang="en-US" sz="2200" i="1" dirty="0" err="1">
                <a:solidFill>
                  <a:srgbClr val="C82441"/>
                </a:solidFill>
              </a:rPr>
              <a:t>Thorac</a:t>
            </a:r>
            <a:r>
              <a:rPr lang="en-US" sz="2200" i="1" dirty="0">
                <a:solidFill>
                  <a:srgbClr val="C82441"/>
                </a:solidFill>
              </a:rPr>
              <a:t> Oncol </a:t>
            </a:r>
            <a:r>
              <a:rPr lang="en-US" sz="2200" dirty="0">
                <a:solidFill>
                  <a:srgbClr val="C82441"/>
                </a:solidFill>
              </a:rPr>
              <a:t>2022;17(3):423-33.</a:t>
            </a:r>
          </a:p>
        </p:txBody>
      </p:sp>
    </p:spTree>
    <p:extLst>
      <p:ext uri="{BB962C8B-B14F-4D97-AF65-F5344CB8AC3E}">
        <p14:creationId xmlns:p14="http://schemas.microsoft.com/office/powerpoint/2010/main" val="245762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1D6E-60CD-AF08-8E0B-A838DC2A0536}"/>
              </a:ext>
            </a:extLst>
          </p:cNvPr>
          <p:cNvSpPr>
            <a:spLocks noGrp="1"/>
          </p:cNvSpPr>
          <p:nvPr>
            <p:ph type="title"/>
          </p:nvPr>
        </p:nvSpPr>
        <p:spPr>
          <a:xfrm>
            <a:off x="1199456" y="260648"/>
            <a:ext cx="9793088" cy="990600"/>
          </a:xfrm>
        </p:spPr>
        <p:txBody>
          <a:bodyPr/>
          <a:lstStyle/>
          <a:p>
            <a:pPr algn="l"/>
            <a:r>
              <a:rPr lang="en-US" sz="2800" dirty="0">
                <a:solidFill>
                  <a:srgbClr val="0432FF"/>
                </a:solidFill>
              </a:rPr>
              <a:t>ADAURA: Updated DFS with Adjuvant Osimertinib for Patients Receiving and Not Receiving Adjuvant Chemotherapy</a:t>
            </a:r>
          </a:p>
        </p:txBody>
      </p:sp>
      <p:pic>
        <p:nvPicPr>
          <p:cNvPr id="4" name="Picture 3" descr="Chart, line chart&#10;&#10;Description automatically generated">
            <a:extLst>
              <a:ext uri="{FF2B5EF4-FFF2-40B4-BE49-F238E27FC236}">
                <a16:creationId xmlns:a16="http://schemas.microsoft.com/office/drawing/2014/main" id="{865A4809-09DB-BA2C-96E5-0FE66F688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94" y="2348880"/>
            <a:ext cx="5719816" cy="2808312"/>
          </a:xfrm>
          <a:prstGeom prst="rect">
            <a:avLst/>
          </a:prstGeom>
        </p:spPr>
      </p:pic>
      <p:pic>
        <p:nvPicPr>
          <p:cNvPr id="6" name="Picture 5" descr="Chart, line chart&#10;&#10;Description automatically generated">
            <a:extLst>
              <a:ext uri="{FF2B5EF4-FFF2-40B4-BE49-F238E27FC236}">
                <a16:creationId xmlns:a16="http://schemas.microsoft.com/office/drawing/2014/main" id="{6B11CB81-5729-632E-4D72-2AB0ED30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30" y="2348880"/>
            <a:ext cx="5641155" cy="2788074"/>
          </a:xfrm>
          <a:prstGeom prst="rect">
            <a:avLst/>
          </a:prstGeom>
        </p:spPr>
      </p:pic>
      <p:sp>
        <p:nvSpPr>
          <p:cNvPr id="7" name="TextBox 6">
            <a:extLst>
              <a:ext uri="{FF2B5EF4-FFF2-40B4-BE49-F238E27FC236}">
                <a16:creationId xmlns:a16="http://schemas.microsoft.com/office/drawing/2014/main" id="{12B671D4-52AF-C051-0637-F83B4E08011B}"/>
              </a:ext>
            </a:extLst>
          </p:cNvPr>
          <p:cNvSpPr txBox="1"/>
          <p:nvPr/>
        </p:nvSpPr>
        <p:spPr>
          <a:xfrm>
            <a:off x="1487488" y="1844824"/>
            <a:ext cx="3363100" cy="400110"/>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With adjuvant chemotherapy</a:t>
            </a:r>
          </a:p>
        </p:txBody>
      </p:sp>
      <p:sp>
        <p:nvSpPr>
          <p:cNvPr id="8" name="TextBox 7">
            <a:extLst>
              <a:ext uri="{FF2B5EF4-FFF2-40B4-BE49-F238E27FC236}">
                <a16:creationId xmlns:a16="http://schemas.microsoft.com/office/drawing/2014/main" id="{7652B82F-DCC8-9213-7797-926D71110DE6}"/>
              </a:ext>
            </a:extLst>
          </p:cNvPr>
          <p:cNvSpPr txBox="1"/>
          <p:nvPr/>
        </p:nvSpPr>
        <p:spPr>
          <a:xfrm>
            <a:off x="7104112" y="1860848"/>
            <a:ext cx="3726982" cy="400110"/>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Without adjuvant chemotherapy</a:t>
            </a:r>
          </a:p>
        </p:txBody>
      </p:sp>
      <p:sp>
        <p:nvSpPr>
          <p:cNvPr id="9" name="TextBox 8">
            <a:extLst>
              <a:ext uri="{FF2B5EF4-FFF2-40B4-BE49-F238E27FC236}">
                <a16:creationId xmlns:a16="http://schemas.microsoft.com/office/drawing/2014/main" id="{61AEFF91-C0A8-F9A3-12AC-290F2E762BB9}"/>
              </a:ext>
            </a:extLst>
          </p:cNvPr>
          <p:cNvSpPr txBox="1"/>
          <p:nvPr/>
        </p:nvSpPr>
        <p:spPr>
          <a:xfrm>
            <a:off x="269794" y="6508777"/>
            <a:ext cx="390844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2022;17(3):423-33. </a:t>
            </a:r>
          </a:p>
        </p:txBody>
      </p:sp>
      <p:sp>
        <p:nvSpPr>
          <p:cNvPr id="10" name="TextBox 9">
            <a:extLst>
              <a:ext uri="{FF2B5EF4-FFF2-40B4-BE49-F238E27FC236}">
                <a16:creationId xmlns:a16="http://schemas.microsoft.com/office/drawing/2014/main" id="{7AB5360F-213C-DA42-98F7-6FC7C3B4B640}"/>
              </a:ext>
            </a:extLst>
          </p:cNvPr>
          <p:cNvSpPr txBox="1"/>
          <p:nvPr/>
        </p:nvSpPr>
        <p:spPr>
          <a:xfrm>
            <a:off x="1558898" y="4003046"/>
            <a:ext cx="1043876"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Osimertinib</a:t>
            </a:r>
          </a:p>
        </p:txBody>
      </p:sp>
      <p:sp>
        <p:nvSpPr>
          <p:cNvPr id="11" name="TextBox 10">
            <a:extLst>
              <a:ext uri="{FF2B5EF4-FFF2-40B4-BE49-F238E27FC236}">
                <a16:creationId xmlns:a16="http://schemas.microsoft.com/office/drawing/2014/main" id="{9257323A-FAF5-9B4F-B943-AB9A2B7A220E}"/>
              </a:ext>
            </a:extLst>
          </p:cNvPr>
          <p:cNvSpPr txBox="1"/>
          <p:nvPr/>
        </p:nvSpPr>
        <p:spPr>
          <a:xfrm>
            <a:off x="1558898" y="4221088"/>
            <a:ext cx="760144"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Placebo</a:t>
            </a:r>
          </a:p>
        </p:txBody>
      </p:sp>
      <p:cxnSp>
        <p:nvCxnSpPr>
          <p:cNvPr id="5" name="Straight Connector 4">
            <a:extLst>
              <a:ext uri="{FF2B5EF4-FFF2-40B4-BE49-F238E27FC236}">
                <a16:creationId xmlns:a16="http://schemas.microsoft.com/office/drawing/2014/main" id="{7D1489B8-EDEE-354D-8DB9-6DF70D261AD7}"/>
              </a:ext>
            </a:extLst>
          </p:cNvPr>
          <p:cNvCxnSpPr/>
          <p:nvPr/>
        </p:nvCxnSpPr>
        <p:spPr bwMode="auto">
          <a:xfrm>
            <a:off x="1126850" y="4164628"/>
            <a:ext cx="432048" cy="0"/>
          </a:xfrm>
          <a:prstGeom prst="line">
            <a:avLst/>
          </a:prstGeom>
          <a:solidFill>
            <a:srgbClr val="FFFF00"/>
          </a:solidFill>
          <a:ln w="28575" cap="flat" cmpd="sng" algn="ctr">
            <a:solidFill>
              <a:srgbClr val="1EADF5"/>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DF9266C-1C3D-844E-8E5C-5457612510B0}"/>
              </a:ext>
            </a:extLst>
          </p:cNvPr>
          <p:cNvCxnSpPr/>
          <p:nvPr/>
        </p:nvCxnSpPr>
        <p:spPr bwMode="auto">
          <a:xfrm>
            <a:off x="1126850" y="4390752"/>
            <a:ext cx="432048" cy="0"/>
          </a:xfrm>
          <a:prstGeom prst="line">
            <a:avLst/>
          </a:prstGeom>
          <a:solidFill>
            <a:srgbClr val="FFFF00"/>
          </a:solidFill>
          <a:ln w="28575" cap="flat" cmpd="sng" algn="ctr">
            <a:solidFill>
              <a:srgbClr val="FE8D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2776DC79-1140-AF42-A316-CAE41E62E071}"/>
              </a:ext>
            </a:extLst>
          </p:cNvPr>
          <p:cNvSpPr txBox="1"/>
          <p:nvPr/>
        </p:nvSpPr>
        <p:spPr>
          <a:xfrm>
            <a:off x="7515198" y="4003046"/>
            <a:ext cx="1043876"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Osimertinib</a:t>
            </a:r>
          </a:p>
        </p:txBody>
      </p:sp>
      <p:sp>
        <p:nvSpPr>
          <p:cNvPr id="14" name="TextBox 13">
            <a:extLst>
              <a:ext uri="{FF2B5EF4-FFF2-40B4-BE49-F238E27FC236}">
                <a16:creationId xmlns:a16="http://schemas.microsoft.com/office/drawing/2014/main" id="{23460443-9A94-9741-BA99-7BC64B83D1FF}"/>
              </a:ext>
            </a:extLst>
          </p:cNvPr>
          <p:cNvSpPr txBox="1"/>
          <p:nvPr/>
        </p:nvSpPr>
        <p:spPr>
          <a:xfrm>
            <a:off x="7515198" y="4221088"/>
            <a:ext cx="760144" cy="307777"/>
          </a:xfrm>
          <a:prstGeom prst="rect">
            <a:avLst/>
          </a:prstGeom>
          <a:noFill/>
        </p:spPr>
        <p:txBody>
          <a:bodyPr wrap="non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Placebo</a:t>
            </a:r>
          </a:p>
        </p:txBody>
      </p:sp>
      <p:cxnSp>
        <p:nvCxnSpPr>
          <p:cNvPr id="15" name="Straight Connector 14">
            <a:extLst>
              <a:ext uri="{FF2B5EF4-FFF2-40B4-BE49-F238E27FC236}">
                <a16:creationId xmlns:a16="http://schemas.microsoft.com/office/drawing/2014/main" id="{CE07FA52-A3BA-9E4A-949E-AE76068735B1}"/>
              </a:ext>
            </a:extLst>
          </p:cNvPr>
          <p:cNvCxnSpPr/>
          <p:nvPr/>
        </p:nvCxnSpPr>
        <p:spPr bwMode="auto">
          <a:xfrm>
            <a:off x="7083150" y="4164628"/>
            <a:ext cx="432048" cy="0"/>
          </a:xfrm>
          <a:prstGeom prst="line">
            <a:avLst/>
          </a:prstGeom>
          <a:solidFill>
            <a:srgbClr val="FFFF00"/>
          </a:solidFill>
          <a:ln w="28575" cap="flat" cmpd="sng" algn="ctr">
            <a:solidFill>
              <a:srgbClr val="1EADF5"/>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9904208D-EB4B-F649-97BA-09D0CDB6FF3E}"/>
              </a:ext>
            </a:extLst>
          </p:cNvPr>
          <p:cNvCxnSpPr/>
          <p:nvPr/>
        </p:nvCxnSpPr>
        <p:spPr bwMode="auto">
          <a:xfrm>
            <a:off x="7083150" y="4390752"/>
            <a:ext cx="432048" cy="0"/>
          </a:xfrm>
          <a:prstGeom prst="line">
            <a:avLst/>
          </a:prstGeom>
          <a:solidFill>
            <a:srgbClr val="FFFF00"/>
          </a:solidFill>
          <a:ln w="28575" cap="flat" cmpd="sng" algn="ctr">
            <a:solidFill>
              <a:srgbClr val="FE8D00"/>
            </a:solidFill>
            <a:prstDash val="solid"/>
            <a:round/>
            <a:headEnd type="none" w="med" len="med"/>
            <a:tailEnd type="none" w="med" len="med"/>
          </a:ln>
          <a:effectLst/>
        </p:spPr>
      </p:cxnSp>
    </p:spTree>
    <p:extLst>
      <p:ext uri="{BB962C8B-B14F-4D97-AF65-F5344CB8AC3E}">
        <p14:creationId xmlns:p14="http://schemas.microsoft.com/office/powerpoint/2010/main" val="35435823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1D6E-60CD-AF08-8E0B-A838DC2A0536}"/>
              </a:ext>
            </a:extLst>
          </p:cNvPr>
          <p:cNvSpPr>
            <a:spLocks noGrp="1"/>
          </p:cNvSpPr>
          <p:nvPr>
            <p:ph type="title"/>
          </p:nvPr>
        </p:nvSpPr>
        <p:spPr>
          <a:xfrm>
            <a:off x="1199456" y="260648"/>
            <a:ext cx="10153128" cy="990600"/>
          </a:xfrm>
        </p:spPr>
        <p:txBody>
          <a:bodyPr/>
          <a:lstStyle/>
          <a:p>
            <a:pPr algn="l"/>
            <a:r>
              <a:rPr lang="en-US" sz="2800" dirty="0">
                <a:solidFill>
                  <a:srgbClr val="0432FF"/>
                </a:solidFill>
              </a:rPr>
              <a:t>ADAURA: Updated DFS with Adjuvant Osimertinib for Patients Receiving and Not Receiving Adjuvant Chemotherapy — Subgroups </a:t>
            </a:r>
          </a:p>
        </p:txBody>
      </p:sp>
      <p:pic>
        <p:nvPicPr>
          <p:cNvPr id="5" name="Picture 4" descr="Chart&#10;&#10;Description automatically generated">
            <a:extLst>
              <a:ext uri="{FF2B5EF4-FFF2-40B4-BE49-F238E27FC236}">
                <a16:creationId xmlns:a16="http://schemas.microsoft.com/office/drawing/2014/main" id="{9DD233B8-9846-4444-CEF2-76161667C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340768"/>
            <a:ext cx="9912424" cy="4814606"/>
          </a:xfrm>
          <a:prstGeom prst="rect">
            <a:avLst/>
          </a:prstGeom>
        </p:spPr>
      </p:pic>
      <p:sp>
        <p:nvSpPr>
          <p:cNvPr id="11" name="Rectangle 10">
            <a:extLst>
              <a:ext uri="{FF2B5EF4-FFF2-40B4-BE49-F238E27FC236}">
                <a16:creationId xmlns:a16="http://schemas.microsoft.com/office/drawing/2014/main" id="{E0C992DA-DFC2-205D-3DDB-CC77056EEB12}"/>
              </a:ext>
            </a:extLst>
          </p:cNvPr>
          <p:cNvSpPr/>
          <p:nvPr/>
        </p:nvSpPr>
        <p:spPr bwMode="auto">
          <a:xfrm>
            <a:off x="9768408" y="1340768"/>
            <a:ext cx="1343472" cy="367240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3D111859-ED80-1883-D1E3-78263EF0E325}"/>
              </a:ext>
            </a:extLst>
          </p:cNvPr>
          <p:cNvSpPr txBox="1"/>
          <p:nvPr/>
        </p:nvSpPr>
        <p:spPr>
          <a:xfrm>
            <a:off x="269794" y="6508777"/>
            <a:ext cx="390844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Wu Y-L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Thorac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2022;17(3):423-33. </a:t>
            </a:r>
          </a:p>
        </p:txBody>
      </p:sp>
    </p:spTree>
    <p:extLst>
      <p:ext uri="{BB962C8B-B14F-4D97-AF65-F5344CB8AC3E}">
        <p14:creationId xmlns:p14="http://schemas.microsoft.com/office/powerpoint/2010/main" val="3448288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CCA8833-2636-7340-AB37-F0311D882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884976"/>
            <a:ext cx="10750794" cy="5064304"/>
          </a:xfrm>
          <a:prstGeom prst="rect">
            <a:avLst/>
          </a:prstGeom>
        </p:spPr>
      </p:pic>
      <p:sp>
        <p:nvSpPr>
          <p:cNvPr id="5" name="TextBox 4">
            <a:extLst>
              <a:ext uri="{FF2B5EF4-FFF2-40B4-BE49-F238E27FC236}">
                <a16:creationId xmlns:a16="http://schemas.microsoft.com/office/drawing/2014/main" id="{97822EE9-2827-BE4A-BD21-3FAE6FD52084}"/>
              </a:ext>
            </a:extLst>
          </p:cNvPr>
          <p:cNvSpPr txBox="1"/>
          <p:nvPr/>
        </p:nvSpPr>
        <p:spPr>
          <a:xfrm>
            <a:off x="4996185" y="5518393"/>
            <a:ext cx="6327373" cy="430887"/>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Clin Cancer Res </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2022;[Online ahead of print].</a:t>
            </a:r>
          </a:p>
        </p:txBody>
      </p:sp>
    </p:spTree>
    <p:extLst>
      <p:ext uri="{BB962C8B-B14F-4D97-AF65-F5344CB8AC3E}">
        <p14:creationId xmlns:p14="http://schemas.microsoft.com/office/powerpoint/2010/main" val="2912558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D9472B0-74F5-6C4F-A324-B018F34CFECD}"/>
              </a:ext>
            </a:extLst>
          </p:cNvPr>
          <p:cNvSpPr/>
          <p:nvPr/>
        </p:nvSpPr>
        <p:spPr bwMode="auto">
          <a:xfrm>
            <a:off x="0" y="1454879"/>
            <a:ext cx="12192000" cy="4209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F143462-6F69-BD47-B810-1227A8E0A407}"/>
              </a:ext>
            </a:extLst>
          </p:cNvPr>
          <p:cNvSpPr>
            <a:spLocks noGrp="1"/>
          </p:cNvSpPr>
          <p:nvPr>
            <p:ph type="title"/>
          </p:nvPr>
        </p:nvSpPr>
        <p:spPr/>
        <p:txBody>
          <a:bodyPr/>
          <a:lstStyle/>
          <a:p>
            <a:r>
              <a:rPr lang="en-US" dirty="0"/>
              <a:t>ADAURA: Health-Related Quality of Life Over Time</a:t>
            </a:r>
          </a:p>
        </p:txBody>
      </p:sp>
      <p:pic>
        <p:nvPicPr>
          <p:cNvPr id="4" name="Picture 3" descr="Chart, box and whisker chart&#10;&#10;Description automatically generated">
            <a:extLst>
              <a:ext uri="{FF2B5EF4-FFF2-40B4-BE49-F238E27FC236}">
                <a16:creationId xmlns:a16="http://schemas.microsoft.com/office/drawing/2014/main" id="{302C007E-A2AB-FD45-86AC-94FD8BFAC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1" y="2792625"/>
            <a:ext cx="6043910" cy="2534274"/>
          </a:xfrm>
          <a:prstGeom prst="rect">
            <a:avLst/>
          </a:prstGeom>
        </p:spPr>
      </p:pic>
      <p:pic>
        <p:nvPicPr>
          <p:cNvPr id="6" name="Picture 5" descr="Chart, line chart, box and whisker chart&#10;&#10;Description automatically generated">
            <a:extLst>
              <a:ext uri="{FF2B5EF4-FFF2-40B4-BE49-F238E27FC236}">
                <a16:creationId xmlns:a16="http://schemas.microsoft.com/office/drawing/2014/main" id="{9BDE86AE-7D2D-1547-B1DC-6E6AD2384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28" y="2780928"/>
            <a:ext cx="5842682" cy="2534274"/>
          </a:xfrm>
          <a:prstGeom prst="rect">
            <a:avLst/>
          </a:prstGeom>
        </p:spPr>
      </p:pic>
      <p:sp>
        <p:nvSpPr>
          <p:cNvPr id="7" name="TextBox 6">
            <a:extLst>
              <a:ext uri="{FF2B5EF4-FFF2-40B4-BE49-F238E27FC236}">
                <a16:creationId xmlns:a16="http://schemas.microsoft.com/office/drawing/2014/main" id="{7F721E19-BDF6-BD41-99E2-52D5DE52574A}"/>
              </a:ext>
            </a:extLst>
          </p:cNvPr>
          <p:cNvSpPr txBox="1"/>
          <p:nvPr/>
        </p:nvSpPr>
        <p:spPr>
          <a:xfrm>
            <a:off x="879899" y="2276872"/>
            <a:ext cx="434285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Physical Component Summary</a:t>
            </a:r>
          </a:p>
        </p:txBody>
      </p:sp>
      <p:sp>
        <p:nvSpPr>
          <p:cNvPr id="8" name="TextBox 7">
            <a:extLst>
              <a:ext uri="{FF2B5EF4-FFF2-40B4-BE49-F238E27FC236}">
                <a16:creationId xmlns:a16="http://schemas.microsoft.com/office/drawing/2014/main" id="{3E677A5C-B047-C842-8469-1736B9100E83}"/>
              </a:ext>
            </a:extLst>
          </p:cNvPr>
          <p:cNvSpPr txBox="1"/>
          <p:nvPr/>
        </p:nvSpPr>
        <p:spPr>
          <a:xfrm>
            <a:off x="7320136" y="2291420"/>
            <a:ext cx="409278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Mental Component Summary</a:t>
            </a:r>
          </a:p>
        </p:txBody>
      </p:sp>
      <p:sp>
        <p:nvSpPr>
          <p:cNvPr id="9" name="TextBox 8">
            <a:extLst>
              <a:ext uri="{FF2B5EF4-FFF2-40B4-BE49-F238E27FC236}">
                <a16:creationId xmlns:a16="http://schemas.microsoft.com/office/drawing/2014/main" id="{E30D6428-95FB-FF45-8A8B-A336E281DE89}"/>
              </a:ext>
            </a:extLst>
          </p:cNvPr>
          <p:cNvSpPr txBox="1"/>
          <p:nvPr/>
        </p:nvSpPr>
        <p:spPr>
          <a:xfrm>
            <a:off x="221436" y="6477098"/>
            <a:ext cx="491410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Majem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Clin Cancer Res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11" name="Picture 10">
            <a:extLst>
              <a:ext uri="{FF2B5EF4-FFF2-40B4-BE49-F238E27FC236}">
                <a16:creationId xmlns:a16="http://schemas.microsoft.com/office/drawing/2014/main" id="{D2C3093E-113B-4040-97AA-48A68AABA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811" y="1619195"/>
            <a:ext cx="4737100" cy="419100"/>
          </a:xfrm>
          <a:prstGeom prst="rect">
            <a:avLst/>
          </a:prstGeom>
        </p:spPr>
      </p:pic>
      <p:sp>
        <p:nvSpPr>
          <p:cNvPr id="3" name="Rectangle 2">
            <a:extLst>
              <a:ext uri="{FF2B5EF4-FFF2-40B4-BE49-F238E27FC236}">
                <a16:creationId xmlns:a16="http://schemas.microsoft.com/office/drawing/2014/main" id="{065C362A-7401-4546-AA62-1F2F711ABCA5}"/>
              </a:ext>
            </a:extLst>
          </p:cNvPr>
          <p:cNvSpPr/>
          <p:nvPr/>
        </p:nvSpPr>
        <p:spPr bwMode="auto">
          <a:xfrm>
            <a:off x="767408" y="5238805"/>
            <a:ext cx="288032" cy="1643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Rectangle 4">
            <a:extLst>
              <a:ext uri="{FF2B5EF4-FFF2-40B4-BE49-F238E27FC236}">
                <a16:creationId xmlns:a16="http://schemas.microsoft.com/office/drawing/2014/main" id="{5B7EEF7D-7270-A042-9866-56059B549F82}"/>
              </a:ext>
            </a:extLst>
          </p:cNvPr>
          <p:cNvSpPr/>
          <p:nvPr/>
        </p:nvSpPr>
        <p:spPr bwMode="auto">
          <a:xfrm>
            <a:off x="87451" y="270775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6BD1B1F0-7F66-E449-A1DA-DEA500054052}"/>
              </a:ext>
            </a:extLst>
          </p:cNvPr>
          <p:cNvSpPr/>
          <p:nvPr/>
        </p:nvSpPr>
        <p:spPr bwMode="auto">
          <a:xfrm>
            <a:off x="6208851" y="270775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A11339AA-9702-B340-9B73-A31AD2FE2062}"/>
              </a:ext>
            </a:extLst>
          </p:cNvPr>
          <p:cNvSpPr/>
          <p:nvPr/>
        </p:nvSpPr>
        <p:spPr bwMode="auto">
          <a:xfrm>
            <a:off x="6928211" y="5128509"/>
            <a:ext cx="391925" cy="361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56376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r>
              <a:rPr lang="en-US" dirty="0"/>
              <a:t>Select Ongoing Phase III Studies of TKIs for </a:t>
            </a:r>
            <a:br>
              <a:rPr lang="en-US" dirty="0"/>
            </a:br>
            <a:r>
              <a:rPr lang="en-US" dirty="0"/>
              <a:t>Unresected or Unresectable NSCLC with EGFR Mutation</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382581791"/>
              </p:ext>
            </p:extLst>
          </p:nvPr>
        </p:nvGraphicFramePr>
        <p:xfrm>
          <a:off x="440186" y="1722120"/>
          <a:ext cx="11089233" cy="4023360"/>
        </p:xfrm>
        <a:graphic>
          <a:graphicData uri="http://schemas.openxmlformats.org/drawingml/2006/table">
            <a:tbl>
              <a:tblPr firstRow="1" bandRow="1">
                <a:tableStyleId>{21E4AEA4-8DFA-4A89-87EB-49C32662AFE0}</a:tableStyleId>
              </a:tblPr>
              <a:tblGrid>
                <a:gridCol w="2736305">
                  <a:extLst>
                    <a:ext uri="{9D8B030D-6E8A-4147-A177-3AD203B41FA5}">
                      <a16:colId xmlns:a16="http://schemas.microsoft.com/office/drawing/2014/main" val="3278211682"/>
                    </a:ext>
                  </a:extLst>
                </a:gridCol>
                <a:gridCol w="1224136">
                  <a:extLst>
                    <a:ext uri="{9D8B030D-6E8A-4147-A177-3AD203B41FA5}">
                      <a16:colId xmlns:a16="http://schemas.microsoft.com/office/drawing/2014/main" val="2801866429"/>
                    </a:ext>
                  </a:extLst>
                </a:gridCol>
                <a:gridCol w="1656184">
                  <a:extLst>
                    <a:ext uri="{9D8B030D-6E8A-4147-A177-3AD203B41FA5}">
                      <a16:colId xmlns:a16="http://schemas.microsoft.com/office/drawing/2014/main" val="3712906188"/>
                    </a:ext>
                  </a:extLst>
                </a:gridCol>
                <a:gridCol w="3816424">
                  <a:extLst>
                    <a:ext uri="{9D8B030D-6E8A-4147-A177-3AD203B41FA5}">
                      <a16:colId xmlns:a16="http://schemas.microsoft.com/office/drawing/2014/main" val="9631808"/>
                    </a:ext>
                  </a:extLst>
                </a:gridCol>
                <a:gridCol w="1656184">
                  <a:extLst>
                    <a:ext uri="{9D8B030D-6E8A-4147-A177-3AD203B41FA5}">
                      <a16:colId xmlns:a16="http://schemas.microsoft.com/office/drawing/2014/main" val="3283154115"/>
                    </a:ext>
                  </a:extLst>
                </a:gridCol>
              </a:tblGrid>
              <a:tr h="0">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NSCLC stage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b="0" dirty="0" err="1"/>
                        <a:t>NeoADAURA</a:t>
                      </a:r>
                      <a:r>
                        <a:rPr lang="en-US" sz="2000" b="0" dirty="0"/>
                        <a:t> (NCT04351555)</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Unresected</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II-IIIB N2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chemotherapy</a:t>
                      </a:r>
                    </a:p>
                    <a:p>
                      <a:pPr marL="285750" indent="-285750">
                        <a:buFont typeface="Arial" panose="020B0604020202020204" pitchFamily="34" charset="0"/>
                        <a:buChar char="•"/>
                      </a:pPr>
                      <a:r>
                        <a:rPr lang="en-US" sz="2000"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624927846"/>
                  </a:ext>
                </a:extLst>
              </a:tr>
              <a:tr h="370840">
                <a:tc>
                  <a:txBody>
                    <a:bodyPr/>
                    <a:lstStyle/>
                    <a:p>
                      <a:r>
                        <a:rPr lang="en-US" sz="2000" dirty="0"/>
                        <a:t>PACIFIC-4/</a:t>
                      </a:r>
                      <a:r>
                        <a:rPr lang="en-US" sz="2000" b="0" dirty="0"/>
                        <a:t>RTOG-3515</a:t>
                      </a:r>
                      <a:endParaRPr lang="en-US" sz="2000" dirty="0"/>
                    </a:p>
                    <a:p>
                      <a:r>
                        <a:rPr lang="en-US" sz="2000" b="0" dirty="0"/>
                        <a:t>(</a:t>
                      </a:r>
                      <a:r>
                        <a:rPr lang="en-US" sz="2000" dirty="0"/>
                        <a:t>NCT03833154</a:t>
                      </a:r>
                      <a:r>
                        <a:rPr lang="en-US" sz="2000" b="0" dirty="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Unresected</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IA2-IA3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a:t>SBRT + </a:t>
                      </a:r>
                      <a:r>
                        <a:rPr lang="en-US" sz="2000" dirty="0" err="1"/>
                        <a:t>osimertinib</a:t>
                      </a:r>
                      <a:endParaRPr lang="en-US" sz="2000" dirty="0"/>
                    </a:p>
                    <a:p>
                      <a:pPr marL="285750" indent="-285750">
                        <a:buFont typeface="Arial" panose="020B0604020202020204" pitchFamily="34" charset="0"/>
                        <a:buChar char="•"/>
                      </a:pPr>
                      <a:r>
                        <a:rPr lang="en-US" sz="2000" dirty="0"/>
                        <a:t>SBRT + durvalumab</a:t>
                      </a:r>
                    </a:p>
                    <a:p>
                      <a:pPr marL="285750" indent="-285750">
                        <a:buFont typeface="Arial" panose="020B0604020202020204" pitchFamily="34" charset="0"/>
                        <a:buChar char="•"/>
                      </a:pPr>
                      <a:r>
                        <a:rPr lang="en-US" sz="2000" dirty="0"/>
                        <a:t>SBRT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June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9683114"/>
                  </a:ext>
                </a:extLst>
              </a:tr>
              <a:tr h="370840">
                <a:tc>
                  <a:txBody>
                    <a:bodyPr/>
                    <a:lstStyle/>
                    <a:p>
                      <a:r>
                        <a:rPr lang="en-US" sz="2000" dirty="0"/>
                        <a:t>LAURA</a:t>
                      </a:r>
                    </a:p>
                    <a:p>
                      <a:r>
                        <a:rPr lang="en-US" sz="2000" b="0" dirty="0"/>
                        <a:t>(NCT03521154)</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197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Unresectable</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Chemotherapy → </a:t>
                      </a:r>
                      <a:r>
                        <a:rPr lang="en-US" sz="2000" dirty="0" err="1"/>
                        <a:t>osimertinib</a:t>
                      </a:r>
                      <a:r>
                        <a:rPr lang="en-US" sz="2000" dirty="0"/>
                        <a:t> maintenance</a:t>
                      </a:r>
                    </a:p>
                    <a:p>
                      <a:pPr marL="285750" indent="-285750">
                        <a:buFont typeface="Arial" panose="020B0604020202020204" pitchFamily="34" charset="0"/>
                        <a:buChar char="•"/>
                      </a:pPr>
                      <a:r>
                        <a:rPr lang="en-US" sz="2000" dirty="0"/>
                        <a:t>Chemotherapy → placebo maintenance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January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942324838"/>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19336" y="6461710"/>
            <a:ext cx="3851824" cy="338554"/>
          </a:xfrm>
          <a:prstGeom prst="rect">
            <a:avLst/>
          </a:prstGeom>
          <a:noFill/>
        </p:spPr>
        <p:txBody>
          <a:bodyPr wrap="none" rtlCol="0">
            <a:spAutoFit/>
          </a:bodyPr>
          <a:lstStyle/>
          <a:p>
            <a:r>
              <a:rPr lang="en-US" sz="1600" b="0" dirty="0" err="1">
                <a:solidFill>
                  <a:schemeClr val="tx1"/>
                </a:solidFill>
                <a:latin typeface="+mn-lt"/>
              </a:rPr>
              <a:t>www.clinicaltrials.gov</a:t>
            </a:r>
            <a:r>
              <a:rPr lang="en-US" sz="1600" b="0" dirty="0">
                <a:solidFill>
                  <a:schemeClr val="tx1"/>
                </a:solidFill>
                <a:latin typeface="+mn-lt"/>
              </a:rPr>
              <a:t>. Accessed June 2022.</a:t>
            </a:r>
          </a:p>
        </p:txBody>
      </p:sp>
      <p:sp>
        <p:nvSpPr>
          <p:cNvPr id="5" name="TextBox 4">
            <a:extLst>
              <a:ext uri="{FF2B5EF4-FFF2-40B4-BE49-F238E27FC236}">
                <a16:creationId xmlns:a16="http://schemas.microsoft.com/office/drawing/2014/main" id="{43F8EB7E-C366-1347-A42B-B3FCD6E475B0}"/>
              </a:ext>
            </a:extLst>
          </p:cNvPr>
          <p:cNvSpPr txBox="1"/>
          <p:nvPr/>
        </p:nvSpPr>
        <p:spPr>
          <a:xfrm>
            <a:off x="513036" y="5801310"/>
            <a:ext cx="6286144" cy="338554"/>
          </a:xfrm>
          <a:prstGeom prst="rect">
            <a:avLst/>
          </a:prstGeom>
          <a:noFill/>
        </p:spPr>
        <p:txBody>
          <a:bodyPr wrap="none" rtlCol="0">
            <a:spAutoFit/>
          </a:bodyPr>
          <a:lstStyle/>
          <a:p>
            <a:r>
              <a:rPr lang="en-US" sz="1600" b="0" dirty="0">
                <a:solidFill>
                  <a:schemeClr val="tx1"/>
                </a:solidFill>
                <a:latin typeface="+mn-lt"/>
              </a:rPr>
              <a:t>TKI = tyrosine kinase inhibitor; SBRT = stereotactic body radiation therapy</a:t>
            </a:r>
          </a:p>
        </p:txBody>
      </p:sp>
    </p:spTree>
    <p:extLst>
      <p:ext uri="{BB962C8B-B14F-4D97-AF65-F5344CB8AC3E}">
        <p14:creationId xmlns:p14="http://schemas.microsoft.com/office/powerpoint/2010/main" val="2011711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r>
              <a:rPr lang="en-US" dirty="0"/>
              <a:t>Select Ongoing Phase III Studies of TKIs in the </a:t>
            </a:r>
            <a:br>
              <a:rPr lang="en-US" dirty="0"/>
            </a:br>
            <a:r>
              <a:rPr lang="en-US" dirty="0"/>
              <a:t>Adjuvant Setting for NSCLC with EGFR Mutation</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2320142063"/>
              </p:ext>
            </p:extLst>
          </p:nvPr>
        </p:nvGraphicFramePr>
        <p:xfrm>
          <a:off x="479375" y="1628800"/>
          <a:ext cx="11089233" cy="3810000"/>
        </p:xfrm>
        <a:graphic>
          <a:graphicData uri="http://schemas.openxmlformats.org/drawingml/2006/table">
            <a:tbl>
              <a:tblPr firstRow="1" bandRow="1">
                <a:tableStyleId>{21E4AEA4-8DFA-4A89-87EB-49C32662AFE0}</a:tableStyleId>
              </a:tblPr>
              <a:tblGrid>
                <a:gridCol w="1976487">
                  <a:extLst>
                    <a:ext uri="{9D8B030D-6E8A-4147-A177-3AD203B41FA5}">
                      <a16:colId xmlns:a16="http://schemas.microsoft.com/office/drawing/2014/main" val="3278211682"/>
                    </a:ext>
                  </a:extLst>
                </a:gridCol>
                <a:gridCol w="1060077">
                  <a:extLst>
                    <a:ext uri="{9D8B030D-6E8A-4147-A177-3AD203B41FA5}">
                      <a16:colId xmlns:a16="http://schemas.microsoft.com/office/drawing/2014/main" val="2801866429"/>
                    </a:ext>
                  </a:extLst>
                </a:gridCol>
                <a:gridCol w="1355925">
                  <a:extLst>
                    <a:ext uri="{9D8B030D-6E8A-4147-A177-3AD203B41FA5}">
                      <a16:colId xmlns:a16="http://schemas.microsoft.com/office/drawing/2014/main" val="3712906188"/>
                    </a:ext>
                  </a:extLst>
                </a:gridCol>
                <a:gridCol w="4510410">
                  <a:extLst>
                    <a:ext uri="{9D8B030D-6E8A-4147-A177-3AD203B41FA5}">
                      <a16:colId xmlns:a16="http://schemas.microsoft.com/office/drawing/2014/main" val="9631808"/>
                    </a:ext>
                  </a:extLst>
                </a:gridCol>
                <a:gridCol w="2186334">
                  <a:extLst>
                    <a:ext uri="{9D8B030D-6E8A-4147-A177-3AD203B41FA5}">
                      <a16:colId xmlns:a16="http://schemas.microsoft.com/office/drawing/2014/main" val="3283154115"/>
                    </a:ext>
                  </a:extLst>
                </a:gridCol>
              </a:tblGrid>
              <a:tr h="302106">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NSCLC stage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dirty="0"/>
                        <a:t>ADAURA2</a:t>
                      </a:r>
                    </a:p>
                    <a:p>
                      <a:r>
                        <a:rPr lang="en-US" sz="2000" b="0" dirty="0"/>
                        <a:t>(NCT05120349)</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IA2-IA3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a:t>Osimertinib</a:t>
                      </a:r>
                    </a:p>
                    <a:p>
                      <a:pPr marL="285750" indent="-285750">
                        <a:buFont typeface="Arial" panose="020B0604020202020204" pitchFamily="34" charset="0"/>
                        <a:buChar char="•"/>
                      </a:pPr>
                      <a:r>
                        <a:rPr lang="en-US" sz="2000"/>
                        <a:t>Placebo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August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89683114"/>
                  </a:ext>
                </a:extLst>
              </a:tr>
              <a:tr h="370840">
                <a:tc>
                  <a:txBody>
                    <a:bodyPr/>
                    <a:lstStyle/>
                    <a:p>
                      <a:r>
                        <a:rPr lang="en-US" sz="2000" dirty="0"/>
                        <a:t>FORWARD</a:t>
                      </a:r>
                    </a:p>
                    <a:p>
                      <a:r>
                        <a:rPr lang="en-US" sz="2000" b="0" dirty="0"/>
                        <a:t>(NCT04853342)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318</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II-IIIA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b="0" dirty="0" err="1"/>
                        <a:t>Furmonertinib</a:t>
                      </a:r>
                      <a:r>
                        <a:rPr lang="en-US" sz="2000" b="0" dirty="0"/>
                        <a:t> (AST2818)</a:t>
                      </a:r>
                    </a:p>
                    <a:p>
                      <a:pPr marL="285750" indent="-285750">
                        <a:buFont typeface="Arial" panose="020B0604020202020204" pitchFamily="34" charset="0"/>
                        <a:buChar char="•"/>
                      </a:pPr>
                      <a:r>
                        <a:rPr lang="en-US" sz="2000" dirty="0"/>
                        <a:t>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December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EVIDENCE</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(NCT02448797)</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a:t>320</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a:t>II-IIIA </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err="1"/>
                        <a:t>Icotinib</a:t>
                      </a:r>
                      <a:endParaRPr lang="en-US" sz="2000" dirty="0"/>
                    </a:p>
                    <a:p>
                      <a:pPr marL="285750" indent="-285750">
                        <a:buFont typeface="Arial" panose="020B0604020202020204" pitchFamily="34" charset="0"/>
                        <a:buChar char="•"/>
                      </a:pPr>
                      <a:r>
                        <a:rPr lang="en-US" sz="2000" dirty="0"/>
                        <a:t>Standard 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June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783108697"/>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a:t>ICTAN</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a:t>(NCT01996098)</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t>IIA-IIIA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a:t>Chemotherapy → </a:t>
                      </a:r>
                      <a:r>
                        <a:rPr lang="en-US" sz="2000" dirty="0" err="1"/>
                        <a:t>icotinib</a:t>
                      </a:r>
                      <a:r>
                        <a:rPr lang="en-US" sz="2000" dirty="0"/>
                        <a:t> for 6 </a:t>
                      </a:r>
                      <a:r>
                        <a:rPr lang="en-US" sz="2000" dirty="0" err="1"/>
                        <a:t>mo</a:t>
                      </a:r>
                      <a:endParaRPr lang="en-US" sz="2000" dirty="0"/>
                    </a:p>
                    <a:p>
                      <a:pPr marL="285750" indent="-285750">
                        <a:buFont typeface="Arial" panose="020B0604020202020204" pitchFamily="34" charset="0"/>
                        <a:buChar char="•"/>
                      </a:pPr>
                      <a:r>
                        <a:rPr lang="en-US" sz="2000" dirty="0"/>
                        <a:t>Chemotherapy → </a:t>
                      </a:r>
                      <a:r>
                        <a:rPr lang="en-US" sz="2000" dirty="0" err="1"/>
                        <a:t>icotinib</a:t>
                      </a:r>
                      <a:r>
                        <a:rPr lang="en-US" sz="2000" dirty="0"/>
                        <a:t> for 12 </a:t>
                      </a:r>
                      <a:r>
                        <a:rPr lang="en-US" sz="2000" dirty="0" err="1"/>
                        <a:t>mo</a:t>
                      </a:r>
                      <a:endParaRPr lang="en-US" sz="2000" dirty="0"/>
                    </a:p>
                    <a:p>
                      <a:pPr marL="285750" indent="-285750">
                        <a:buFont typeface="Arial" panose="020B0604020202020204" pitchFamily="34" charset="0"/>
                        <a:buChar char="•"/>
                      </a:pPr>
                      <a:r>
                        <a:rPr lang="en-US" sz="2000"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January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38087"/>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19336" y="6461710"/>
            <a:ext cx="3831755" cy="338554"/>
          </a:xfrm>
          <a:prstGeom prst="rect">
            <a:avLst/>
          </a:prstGeom>
          <a:noFill/>
        </p:spPr>
        <p:txBody>
          <a:bodyPr wrap="none" rtlCol="0">
            <a:spAutoFit/>
          </a:bodyPr>
          <a:lstStyle/>
          <a:p>
            <a:r>
              <a:rPr lang="en-US" sz="1600" b="0" dirty="0" err="1">
                <a:solidFill>
                  <a:schemeClr val="tx1"/>
                </a:solidFill>
                <a:latin typeface="+mn-lt"/>
              </a:rPr>
              <a:t>www.clinicaltrials.gov</a:t>
            </a:r>
            <a:r>
              <a:rPr lang="en-US" sz="1600" b="0" dirty="0">
                <a:solidFill>
                  <a:schemeClr val="tx1"/>
                </a:solidFill>
                <a:latin typeface="+mn-lt"/>
              </a:rPr>
              <a:t>. Accessed June 2022.</a:t>
            </a:r>
          </a:p>
        </p:txBody>
      </p:sp>
      <p:sp>
        <p:nvSpPr>
          <p:cNvPr id="5" name="TextBox 4">
            <a:extLst>
              <a:ext uri="{FF2B5EF4-FFF2-40B4-BE49-F238E27FC236}">
                <a16:creationId xmlns:a16="http://schemas.microsoft.com/office/drawing/2014/main" id="{7D1624E8-5E12-58C6-E424-5E1BC98F8437}"/>
              </a:ext>
            </a:extLst>
          </p:cNvPr>
          <p:cNvSpPr txBox="1"/>
          <p:nvPr/>
        </p:nvSpPr>
        <p:spPr>
          <a:xfrm>
            <a:off x="440112" y="5438800"/>
            <a:ext cx="2037224" cy="338554"/>
          </a:xfrm>
          <a:prstGeom prst="rect">
            <a:avLst/>
          </a:prstGeom>
          <a:noFill/>
        </p:spPr>
        <p:txBody>
          <a:bodyPr wrap="none" rtlCol="0">
            <a:spAutoFit/>
          </a:bodyPr>
          <a:lstStyle/>
          <a:p>
            <a:r>
              <a:rPr lang="en-US" sz="1600" b="0" dirty="0">
                <a:solidFill>
                  <a:schemeClr val="tx1"/>
                </a:solidFill>
                <a:latin typeface="+mn-lt"/>
              </a:rPr>
              <a:t>*Recruitment ongoing</a:t>
            </a:r>
          </a:p>
        </p:txBody>
      </p:sp>
    </p:spTree>
    <p:extLst>
      <p:ext uri="{BB962C8B-B14F-4D97-AF65-F5344CB8AC3E}">
        <p14:creationId xmlns:p14="http://schemas.microsoft.com/office/powerpoint/2010/main" val="884735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5AAD-5798-18AD-B948-8C572FA7756C}"/>
              </a:ext>
            </a:extLst>
          </p:cNvPr>
          <p:cNvSpPr/>
          <p:nvPr/>
        </p:nvSpPr>
        <p:spPr bwMode="auto">
          <a:xfrm>
            <a:off x="623392" y="1196752"/>
            <a:ext cx="11017224"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1268760"/>
          </a:xfrm>
        </p:spPr>
        <p:txBody>
          <a:bodyPr>
            <a:normAutofit/>
          </a:bodyPr>
          <a:lstStyle/>
          <a:p>
            <a:r>
              <a:rPr lang="en-US" dirty="0"/>
              <a:t>Meet The Professor with </a:t>
            </a:r>
            <a:r>
              <a:rPr lang="en-US" dirty="0">
                <a:solidFill>
                  <a:srgbClr val="0432FF"/>
                </a:solidFill>
              </a:rPr>
              <a:t>Dr </a:t>
            </a:r>
            <a:r>
              <a:rPr lang="en-US" dirty="0" err="1">
                <a:solidFill>
                  <a:srgbClr val="0432FF"/>
                </a:solidFill>
              </a:rPr>
              <a:t>Sequist</a:t>
            </a:r>
            <a:endParaRPr lang="en-US" sz="2800" dirty="0">
              <a:solidFill>
                <a:srgbClr val="0432FF"/>
              </a:solidFill>
            </a:endParaRPr>
          </a:p>
        </p:txBody>
      </p:sp>
      <p:sp>
        <p:nvSpPr>
          <p:cNvPr id="6" name="Content Placeholder 5"/>
          <p:cNvSpPr>
            <a:spLocks noGrp="1"/>
          </p:cNvSpPr>
          <p:nvPr>
            <p:ph idx="1"/>
          </p:nvPr>
        </p:nvSpPr>
        <p:spPr>
          <a:xfrm>
            <a:off x="911424" y="1268760"/>
            <a:ext cx="11168136" cy="5589240"/>
          </a:xfrm>
        </p:spPr>
        <p:txBody>
          <a:bodyPr/>
          <a:lstStyle/>
          <a:p>
            <a:pPr marL="98425" indent="0">
              <a:spcBef>
                <a:spcPts val="1800"/>
              </a:spcBef>
              <a:spcAft>
                <a:spcPts val="0"/>
              </a:spcAft>
              <a:buNone/>
            </a:pPr>
            <a:r>
              <a:rPr lang="en-US" sz="2200" dirty="0">
                <a:solidFill>
                  <a:schemeClr val="bg1"/>
                </a:solidFill>
              </a:rPr>
              <a:t>INTRODUCTION: Journal Club with Dr </a:t>
            </a:r>
            <a:r>
              <a:rPr lang="en-US" sz="2200" dirty="0" err="1">
                <a:solidFill>
                  <a:schemeClr val="bg1"/>
                </a:solidFill>
              </a:rPr>
              <a:t>Sequist</a:t>
            </a:r>
            <a:r>
              <a:rPr lang="en-US" sz="2200" dirty="0">
                <a:solidFill>
                  <a:schemeClr val="bg1"/>
                </a:solidFill>
              </a:rPr>
              <a:t> – Part 1</a:t>
            </a:r>
          </a:p>
          <a:p>
            <a:pPr marL="98425" indent="0">
              <a:spcBef>
                <a:spcPts val="1800"/>
              </a:spcBef>
              <a:spcAft>
                <a:spcPts val="0"/>
              </a:spcAft>
              <a:buNone/>
            </a:pPr>
            <a:r>
              <a:rPr lang="en-US" sz="2200" dirty="0">
                <a:solidFill>
                  <a:schemeClr val="tx1"/>
                </a:solidFill>
              </a:rPr>
              <a:t>MODULE 1: Case Presentations</a:t>
            </a:r>
          </a:p>
          <a:p>
            <a:pPr marL="98425" indent="0">
              <a:spcBef>
                <a:spcPts val="1800"/>
              </a:spcBef>
              <a:spcAft>
                <a:spcPts val="0"/>
              </a:spcAft>
              <a:buNone/>
            </a:pPr>
            <a:r>
              <a:rPr lang="en-US" sz="2200" dirty="0">
                <a:solidFill>
                  <a:schemeClr val="tx1"/>
                </a:solidFill>
              </a:rPr>
              <a:t>MODULE 2: Faculty Survey</a:t>
            </a:r>
          </a:p>
          <a:p>
            <a:pPr marL="98425" indent="0">
              <a:spcBef>
                <a:spcPts val="1800"/>
              </a:spcBef>
              <a:spcAft>
                <a:spcPts val="0"/>
              </a:spcAft>
              <a:buNone/>
            </a:pPr>
            <a:r>
              <a:rPr lang="en-US" sz="2200" dirty="0">
                <a:solidFill>
                  <a:schemeClr val="tx1"/>
                </a:solidFill>
              </a:rPr>
              <a:t>MODULE 3: Journal Club with Dr </a:t>
            </a:r>
            <a:r>
              <a:rPr lang="en-US" sz="2200" dirty="0" err="1">
                <a:solidFill>
                  <a:schemeClr val="tx1"/>
                </a:solidFill>
              </a:rPr>
              <a:t>Sequist</a:t>
            </a:r>
            <a:r>
              <a:rPr lang="en-US" sz="2200" dirty="0">
                <a:solidFill>
                  <a:schemeClr val="tx1"/>
                </a:solidFill>
              </a:rPr>
              <a:t> – Part 2</a:t>
            </a:r>
          </a:p>
          <a:p>
            <a:pPr marL="98425" indent="0">
              <a:spcBef>
                <a:spcPts val="1800"/>
              </a:spcBef>
              <a:spcAft>
                <a:spcPts val="0"/>
              </a:spcAft>
              <a:buNone/>
            </a:pPr>
            <a:r>
              <a:rPr lang="en-US" sz="2200" dirty="0">
                <a:solidFill>
                  <a:schemeClr val="tx1"/>
                </a:solidFill>
              </a:rPr>
              <a:t>MODULE 4: </a:t>
            </a:r>
            <a:r>
              <a:rPr lang="en-US" sz="2200" dirty="0"/>
              <a:t>Appendix of Key Publications</a:t>
            </a:r>
            <a:endParaRPr lang="en-US" sz="2200" dirty="0">
              <a:solidFill>
                <a:schemeClr val="tx1"/>
              </a:solidFill>
            </a:endParaRPr>
          </a:p>
          <a:p>
            <a:pPr marL="98425" indent="0">
              <a:spcBef>
                <a:spcPts val="1200"/>
              </a:spcBef>
              <a:spcAft>
                <a:spcPts val="0"/>
              </a:spcAft>
              <a:buNone/>
            </a:pPr>
            <a:endParaRPr lang="en-US" sz="2000" dirty="0">
              <a:solidFill>
                <a:schemeClr val="tx1"/>
              </a:solidFill>
            </a:endParaRPr>
          </a:p>
          <a:p>
            <a:pPr marL="98425" indent="0">
              <a:spcBef>
                <a:spcPts val="1200"/>
              </a:spcBef>
              <a:spcAft>
                <a:spcPts val="0"/>
              </a:spcAft>
              <a:buNone/>
            </a:pPr>
            <a:endParaRPr lang="en-US" sz="2000" dirty="0"/>
          </a:p>
        </p:txBody>
      </p:sp>
    </p:spTree>
    <p:custDataLst>
      <p:tags r:id="rId1"/>
    </p:custDataLst>
    <p:extLst>
      <p:ext uri="{BB962C8B-B14F-4D97-AF65-F5344CB8AC3E}">
        <p14:creationId xmlns:p14="http://schemas.microsoft.com/office/powerpoint/2010/main" val="362572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479376" y="227013"/>
            <a:ext cx="10358967" cy="1143000"/>
          </a:xfrm>
        </p:spPr>
        <p:txBody>
          <a:bodyPr/>
          <a:lstStyle/>
          <a:p>
            <a:pPr algn="l"/>
            <a:r>
              <a:rPr lang="en-US" dirty="0"/>
              <a:t>FDA Approves Atezolizumab as Adjuvant Treatment for NSCLC</a:t>
            </a:r>
            <a:br>
              <a:rPr lang="en-US" dirty="0"/>
            </a:br>
            <a:r>
              <a:rPr lang="en-US" sz="2400" dirty="0"/>
              <a:t>Press Release: October 15, 2021</a:t>
            </a:r>
            <a:endParaRPr lang="en-US" dirty="0"/>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479376" y="1416053"/>
            <a:ext cx="11088370" cy="4605235"/>
          </a:xfrm>
        </p:spPr>
        <p:txBody>
          <a:bodyPr/>
          <a:lstStyle/>
          <a:p>
            <a:pPr marL="98425" indent="0">
              <a:buNone/>
            </a:pPr>
            <a:r>
              <a:rPr lang="en-US" sz="2000" b="0" dirty="0"/>
              <a:t>“The Food and Drug Administration approved atezolizumab for adjuvant treatment following resection and platinum-based chemotherapy in patients with stage II to IIIA non-small cell lung cancer (NSCLC) whose tumors have PD-L1 expression on ≥ 1% of tumor cells, as determined by an FDA-approved test.</a:t>
            </a:r>
          </a:p>
          <a:p>
            <a:pPr marL="98425" indent="0">
              <a:buNone/>
            </a:pPr>
            <a:r>
              <a:rPr lang="en-US" sz="2000" b="0" dirty="0"/>
              <a:t>Today, the FDA also approved the VENTANA PD-L1 (SP263) Assay as a companion diagnostic device to select patients with NSCLC for adjuvant treatment with atezolizumab.</a:t>
            </a:r>
          </a:p>
          <a:p>
            <a:pPr marL="98425" indent="0">
              <a:buNone/>
            </a:pPr>
            <a:r>
              <a:rPr lang="en-US" sz="2000" b="0" dirty="0"/>
              <a:t>The major efficacy outcome measure was disease-free survival (DFS) as assessed by the investigator in the primary efficacy analysis population (n = 476) of patients with stage II-IIIA NSCLC with PD-L1 expression on ≥1% of tumor cells (PD-L1 ≥1% TC). Median DFS was not reached in patients on the atezolizumab arm compared with 35.3 months on the BSC arm (HR 0.66; </a:t>
            </a:r>
            <a:r>
              <a:rPr lang="en-US" sz="2000" b="0" i="1" dirty="0"/>
              <a:t>p</a:t>
            </a:r>
            <a:r>
              <a:rPr lang="en-US" sz="2000" b="0" dirty="0"/>
              <a:t> = 0.004). In a pre-specified secondary subgroup analysis of patients with PD-L1 TC ≥ 50% stage II-IIIA NSCLC, the DFS HR was 0.43. In an exploratory subgroup analysis of patients with PD-L1 TC 1-49% stage II-IIIA NSCLC, the DFS HR was 0.87.</a:t>
            </a:r>
          </a:p>
          <a:p>
            <a:pPr marL="98425" indent="0">
              <a:buNone/>
            </a:pPr>
            <a:r>
              <a:rPr lang="en-US" sz="2000" b="0" dirty="0"/>
              <a:t>The recommended atezolizumab dose for this indication is 840 mg every 2 weeks, 1,200 mg every 3 weeks, or 1,680 mg every 4 weeks for up to 1 year.”</a:t>
            </a:r>
          </a:p>
        </p:txBody>
      </p:sp>
      <p:sp>
        <p:nvSpPr>
          <p:cNvPr id="4" name="TextBox 3">
            <a:extLst>
              <a:ext uri="{FF2B5EF4-FFF2-40B4-BE49-F238E27FC236}">
                <a16:creationId xmlns:a16="http://schemas.microsoft.com/office/drawing/2014/main" id="{FD6D0525-5DB9-F441-AE01-DE4293414AE3}"/>
              </a:ext>
            </a:extLst>
          </p:cNvPr>
          <p:cNvSpPr txBox="1"/>
          <p:nvPr/>
        </p:nvSpPr>
        <p:spPr>
          <a:xfrm>
            <a:off x="119336" y="6477098"/>
            <a:ext cx="1130694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/drugs/resources-information-approved-drugs/fda-approves-atezolizumab-adjuvant-treatment-non-small-cell-lung-cancer</a:t>
            </a:r>
          </a:p>
        </p:txBody>
      </p:sp>
    </p:spTree>
    <p:extLst>
      <p:ext uri="{BB962C8B-B14F-4D97-AF65-F5344CB8AC3E}">
        <p14:creationId xmlns:p14="http://schemas.microsoft.com/office/powerpoint/2010/main" val="1652407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1DE87E6C-0CFE-C444-9AF1-C233C22A7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09" y="1412776"/>
            <a:ext cx="11585982" cy="4032448"/>
          </a:xfrm>
          <a:prstGeom prst="rect">
            <a:avLst/>
          </a:prstGeom>
        </p:spPr>
      </p:pic>
      <p:sp>
        <p:nvSpPr>
          <p:cNvPr id="6" name="TextBox 5">
            <a:extLst>
              <a:ext uri="{FF2B5EF4-FFF2-40B4-BE49-F238E27FC236}">
                <a16:creationId xmlns:a16="http://schemas.microsoft.com/office/drawing/2014/main" id="{840908C4-69DC-6548-8BDF-B30CC6E9CFD6}"/>
              </a:ext>
            </a:extLst>
          </p:cNvPr>
          <p:cNvSpPr txBox="1"/>
          <p:nvPr/>
        </p:nvSpPr>
        <p:spPr>
          <a:xfrm>
            <a:off x="4007768" y="1484784"/>
            <a:ext cx="3658374"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538"/>
                </a:solidFill>
                <a:effectLst/>
                <a:uLnTx/>
                <a:uFillTx/>
                <a:latin typeface="Arial" pitchFamily="-72" charset="0"/>
                <a:ea typeface="MS PGothic" charset="0"/>
              </a:rPr>
              <a:t>Lancet </a:t>
            </a:r>
            <a:r>
              <a:rPr kumimoji="0" lang="en-US" sz="2200" b="1" i="0" u="none" strike="noStrike" kern="1200" cap="none" spc="0" normalizeH="0" baseline="0" noProof="0" dirty="0">
                <a:ln>
                  <a:noFill/>
                </a:ln>
                <a:solidFill>
                  <a:srgbClr val="B30538"/>
                </a:solidFill>
                <a:effectLst/>
                <a:uLnTx/>
                <a:uFillTx/>
                <a:latin typeface="Arial" pitchFamily="-72" charset="0"/>
                <a:ea typeface="MS PGothic" charset="0"/>
              </a:rPr>
              <a:t>2021;398:1344-57. </a:t>
            </a:r>
          </a:p>
        </p:txBody>
      </p:sp>
    </p:spTree>
    <p:extLst>
      <p:ext uri="{BB962C8B-B14F-4D97-AF65-F5344CB8AC3E}">
        <p14:creationId xmlns:p14="http://schemas.microsoft.com/office/powerpoint/2010/main" val="269641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0416B-E8B5-F049-85F3-29711EC11854}"/>
              </a:ext>
            </a:extLst>
          </p:cNvPr>
          <p:cNvSpPr>
            <a:spLocks noGrp="1"/>
          </p:cNvSpPr>
          <p:nvPr>
            <p:ph type="title"/>
          </p:nvPr>
        </p:nvSpPr>
        <p:spPr>
          <a:xfrm>
            <a:off x="912287" y="227013"/>
            <a:ext cx="10075512" cy="1143000"/>
          </a:xfrm>
        </p:spPr>
        <p:txBody>
          <a:bodyPr/>
          <a:lstStyle/>
          <a:p>
            <a:pPr algn="l"/>
            <a:r>
              <a:rPr lang="en-US" sz="2800" dirty="0"/>
              <a:t>IMpower010 Primary Endpoint: </a:t>
            </a:r>
            <a:r>
              <a:rPr lang="en-US" sz="2800" dirty="0">
                <a:sym typeface="Avenir Book"/>
              </a:rPr>
              <a:t>Disease-Free Survival in the PD-L1 ≥1% Tumor Cells Stage II-IIIA Population</a:t>
            </a:r>
            <a:endParaRPr lang="en-US" sz="2800" dirty="0"/>
          </a:p>
        </p:txBody>
      </p:sp>
      <p:sp>
        <p:nvSpPr>
          <p:cNvPr id="5" name="TextBox 4">
            <a:extLst>
              <a:ext uri="{FF2B5EF4-FFF2-40B4-BE49-F238E27FC236}">
                <a16:creationId xmlns:a16="http://schemas.microsoft.com/office/drawing/2014/main" id="{D403F4E5-ABF5-2B49-8019-4B77EA40CC3D}"/>
              </a:ext>
            </a:extLst>
          </p:cNvPr>
          <p:cNvSpPr txBox="1"/>
          <p:nvPr/>
        </p:nvSpPr>
        <p:spPr>
          <a:xfrm>
            <a:off x="76200" y="6534835"/>
            <a:ext cx="1107990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Felip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2021;398(10308):1344-57.</a:t>
            </a:r>
          </a:p>
        </p:txBody>
      </p:sp>
      <p:pic>
        <p:nvPicPr>
          <p:cNvPr id="6" name="Picture 5" descr="Chart, line chart&#10;&#10;Description automatically generated">
            <a:extLst>
              <a:ext uri="{FF2B5EF4-FFF2-40B4-BE49-F238E27FC236}">
                <a16:creationId xmlns:a16="http://schemas.microsoft.com/office/drawing/2014/main" id="{B21F7F0E-BD88-A24A-9754-DA8E59F26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201" y="1389080"/>
            <a:ext cx="9783597" cy="4708996"/>
          </a:xfrm>
          <a:prstGeom prst="rect">
            <a:avLst/>
          </a:prstGeom>
        </p:spPr>
      </p:pic>
      <p:sp>
        <p:nvSpPr>
          <p:cNvPr id="8" name="Rectangle 7">
            <a:extLst>
              <a:ext uri="{FF2B5EF4-FFF2-40B4-BE49-F238E27FC236}">
                <a16:creationId xmlns:a16="http://schemas.microsoft.com/office/drawing/2014/main" id="{6CF40A5A-99FE-E94F-9FCD-30695A31ECBB}"/>
              </a:ext>
            </a:extLst>
          </p:cNvPr>
          <p:cNvSpPr/>
          <p:nvPr/>
        </p:nvSpPr>
        <p:spPr bwMode="auto">
          <a:xfrm>
            <a:off x="2351584" y="1389080"/>
            <a:ext cx="360040" cy="2397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05533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0416B-E8B5-F049-85F3-29711EC11854}"/>
              </a:ext>
            </a:extLst>
          </p:cNvPr>
          <p:cNvSpPr>
            <a:spLocks noGrp="1"/>
          </p:cNvSpPr>
          <p:nvPr>
            <p:ph type="title"/>
          </p:nvPr>
        </p:nvSpPr>
        <p:spPr>
          <a:xfrm>
            <a:off x="912287" y="227013"/>
            <a:ext cx="10075512" cy="1143000"/>
          </a:xfrm>
        </p:spPr>
        <p:txBody>
          <a:bodyPr/>
          <a:lstStyle/>
          <a:p>
            <a:pPr algn="l"/>
            <a:r>
              <a:rPr lang="en-US" sz="2800" dirty="0"/>
              <a:t>IMpower010: Disease-Free Survival by EGFR Mutation Status</a:t>
            </a:r>
          </a:p>
        </p:txBody>
      </p:sp>
      <p:sp>
        <p:nvSpPr>
          <p:cNvPr id="5" name="TextBox 4">
            <a:extLst>
              <a:ext uri="{FF2B5EF4-FFF2-40B4-BE49-F238E27FC236}">
                <a16:creationId xmlns:a16="http://schemas.microsoft.com/office/drawing/2014/main" id="{D403F4E5-ABF5-2B49-8019-4B77EA40CC3D}"/>
              </a:ext>
            </a:extLst>
          </p:cNvPr>
          <p:cNvSpPr txBox="1"/>
          <p:nvPr/>
        </p:nvSpPr>
        <p:spPr>
          <a:xfrm>
            <a:off x="76200" y="6534835"/>
            <a:ext cx="1107990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Felip</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2021;398(10308):1344-57.</a:t>
            </a:r>
          </a:p>
        </p:txBody>
      </p:sp>
      <p:pic>
        <p:nvPicPr>
          <p:cNvPr id="4" name="Picture 3">
            <a:extLst>
              <a:ext uri="{FF2B5EF4-FFF2-40B4-BE49-F238E27FC236}">
                <a16:creationId xmlns:a16="http://schemas.microsoft.com/office/drawing/2014/main" id="{F0BACCFD-638E-8B53-45A7-C445A019F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94" y="1807949"/>
            <a:ext cx="11682812" cy="1296144"/>
          </a:xfrm>
          <a:prstGeom prst="rect">
            <a:avLst/>
          </a:prstGeom>
        </p:spPr>
      </p:pic>
      <p:pic>
        <p:nvPicPr>
          <p:cNvPr id="9" name="Picture 8">
            <a:extLst>
              <a:ext uri="{FF2B5EF4-FFF2-40B4-BE49-F238E27FC236}">
                <a16:creationId xmlns:a16="http://schemas.microsoft.com/office/drawing/2014/main" id="{308ADC95-19FB-9298-8CBE-2198879E8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094018"/>
            <a:ext cx="11674054" cy="1118472"/>
          </a:xfrm>
          <a:prstGeom prst="rect">
            <a:avLst/>
          </a:prstGeom>
        </p:spPr>
      </p:pic>
      <p:pic>
        <p:nvPicPr>
          <p:cNvPr id="11" name="Picture 10">
            <a:extLst>
              <a:ext uri="{FF2B5EF4-FFF2-40B4-BE49-F238E27FC236}">
                <a16:creationId xmlns:a16="http://schemas.microsoft.com/office/drawing/2014/main" id="{7BAA46F2-D49C-65CD-3EC5-BB577849D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31" y="4212489"/>
            <a:ext cx="11656565" cy="1118471"/>
          </a:xfrm>
          <a:prstGeom prst="rect">
            <a:avLst/>
          </a:prstGeom>
        </p:spPr>
      </p:pic>
    </p:spTree>
    <p:extLst>
      <p:ext uri="{BB962C8B-B14F-4D97-AF65-F5344CB8AC3E}">
        <p14:creationId xmlns:p14="http://schemas.microsoft.com/office/powerpoint/2010/main" val="1048804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11E3C2-C2B8-E72D-929A-F990DAD680E7}"/>
              </a:ext>
            </a:extLst>
          </p:cNvPr>
          <p:cNvSpPr>
            <a:spLocks noGrp="1"/>
          </p:cNvSpPr>
          <p:nvPr>
            <p:ph type="title"/>
          </p:nvPr>
        </p:nvSpPr>
        <p:spPr>
          <a:xfrm>
            <a:off x="916516" y="2636912"/>
            <a:ext cx="10358967" cy="2227684"/>
          </a:xfrm>
        </p:spPr>
        <p:txBody>
          <a:bodyPr/>
          <a:lstStyle/>
          <a:p>
            <a:r>
              <a:rPr lang="en-US" sz="3600" dirty="0">
                <a:solidFill>
                  <a:srgbClr val="0432FF"/>
                </a:solidFill>
              </a:rPr>
              <a:t>Current and Future Management of </a:t>
            </a:r>
            <a:br>
              <a:rPr lang="en-US" sz="3600" dirty="0">
                <a:solidFill>
                  <a:srgbClr val="0432FF"/>
                </a:solidFill>
              </a:rPr>
            </a:br>
            <a:r>
              <a:rPr lang="en-US" sz="3600" dirty="0">
                <a:solidFill>
                  <a:srgbClr val="0432FF"/>
                </a:solidFill>
              </a:rPr>
              <a:t>Metastatic NSCLC with EGFR Mutation</a:t>
            </a:r>
            <a:br>
              <a:rPr lang="en-US" dirty="0">
                <a:solidFill>
                  <a:srgbClr val="0432FF"/>
                </a:solidFill>
              </a:rPr>
            </a:br>
            <a:endParaRPr lang="en-US" sz="3600" dirty="0">
              <a:solidFill>
                <a:srgbClr val="0432FF"/>
              </a:solidFill>
            </a:endParaRPr>
          </a:p>
        </p:txBody>
      </p:sp>
    </p:spTree>
    <p:extLst>
      <p:ext uri="{BB962C8B-B14F-4D97-AF65-F5344CB8AC3E}">
        <p14:creationId xmlns:p14="http://schemas.microsoft.com/office/powerpoint/2010/main" val="364046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6717F67-C222-04A2-0362-B190F1AA3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5" y="250716"/>
            <a:ext cx="9793089" cy="6356569"/>
          </a:xfrm>
          <a:prstGeom prst="rect">
            <a:avLst/>
          </a:prstGeom>
        </p:spPr>
      </p:pic>
      <p:sp>
        <p:nvSpPr>
          <p:cNvPr id="6" name="TextBox 5">
            <a:extLst>
              <a:ext uri="{FF2B5EF4-FFF2-40B4-BE49-F238E27FC236}">
                <a16:creationId xmlns:a16="http://schemas.microsoft.com/office/drawing/2014/main" id="{716BFAFE-FCBC-0845-B052-7EDA21BEFF9C}"/>
              </a:ext>
            </a:extLst>
          </p:cNvPr>
          <p:cNvSpPr txBox="1"/>
          <p:nvPr/>
        </p:nvSpPr>
        <p:spPr>
          <a:xfrm>
            <a:off x="3863752" y="332656"/>
            <a:ext cx="4128053" cy="430887"/>
          </a:xfrm>
          <a:prstGeom prst="rect">
            <a:avLst/>
          </a:prstGeom>
          <a:noFill/>
        </p:spPr>
        <p:txBody>
          <a:bodyPr wrap="none" rtlCol="0">
            <a:spAutoFit/>
          </a:bodyPr>
          <a:lstStyle/>
          <a:p>
            <a:r>
              <a:rPr lang="en-US" sz="2200" i="1" dirty="0">
                <a:solidFill>
                  <a:srgbClr val="EA195A"/>
                </a:solidFill>
              </a:rPr>
              <a:t>N </a:t>
            </a:r>
            <a:r>
              <a:rPr lang="en-US" sz="2200" i="1" dirty="0" err="1">
                <a:solidFill>
                  <a:srgbClr val="EA195A"/>
                </a:solidFill>
              </a:rPr>
              <a:t>Engl</a:t>
            </a:r>
            <a:r>
              <a:rPr lang="en-US" sz="2200" i="1" dirty="0">
                <a:solidFill>
                  <a:srgbClr val="EA195A"/>
                </a:solidFill>
              </a:rPr>
              <a:t> J Med </a:t>
            </a:r>
            <a:r>
              <a:rPr lang="en-US" sz="2200" dirty="0">
                <a:solidFill>
                  <a:srgbClr val="EA195A"/>
                </a:solidFill>
              </a:rPr>
              <a:t>2020;382:41-50.</a:t>
            </a:r>
          </a:p>
        </p:txBody>
      </p:sp>
    </p:spTree>
    <p:extLst>
      <p:ext uri="{BB962C8B-B14F-4D97-AF65-F5344CB8AC3E}">
        <p14:creationId xmlns:p14="http://schemas.microsoft.com/office/powerpoint/2010/main" val="294132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9CEA96-53AB-AEB0-BE6F-60087FF8E48D}"/>
              </a:ext>
            </a:extLst>
          </p:cNvPr>
          <p:cNvSpPr/>
          <p:nvPr/>
        </p:nvSpPr>
        <p:spPr bwMode="auto">
          <a:xfrm>
            <a:off x="8964002" y="1196752"/>
            <a:ext cx="2311481" cy="5146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1BE0E1F-F442-586C-CAA8-7E4579F290B6}"/>
              </a:ext>
            </a:extLst>
          </p:cNvPr>
          <p:cNvSpPr>
            <a:spLocks noGrp="1"/>
          </p:cNvSpPr>
          <p:nvPr>
            <p:ph type="title"/>
          </p:nvPr>
        </p:nvSpPr>
        <p:spPr>
          <a:xfrm>
            <a:off x="916516" y="53752"/>
            <a:ext cx="10358967" cy="1143000"/>
          </a:xfrm>
        </p:spPr>
        <p:txBody>
          <a:bodyPr/>
          <a:lstStyle/>
          <a:p>
            <a:r>
              <a:rPr lang="en-US" dirty="0"/>
              <a:t>FLAURA: Overall Survival </a:t>
            </a:r>
          </a:p>
        </p:txBody>
      </p:sp>
      <p:sp>
        <p:nvSpPr>
          <p:cNvPr id="3" name="TextBox 2">
            <a:extLst>
              <a:ext uri="{FF2B5EF4-FFF2-40B4-BE49-F238E27FC236}">
                <a16:creationId xmlns:a16="http://schemas.microsoft.com/office/drawing/2014/main" id="{B0F80AD9-9DBA-7F3C-C1E7-C05285C2E943}"/>
              </a:ext>
            </a:extLst>
          </p:cNvPr>
          <p:cNvSpPr txBox="1"/>
          <p:nvPr/>
        </p:nvSpPr>
        <p:spPr>
          <a:xfrm>
            <a:off x="191344" y="6496471"/>
            <a:ext cx="417633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Ramalingam SS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2020;382;41-50.</a:t>
            </a:r>
          </a:p>
        </p:txBody>
      </p:sp>
      <p:pic>
        <p:nvPicPr>
          <p:cNvPr id="5" name="Picture 4" descr="Chart, line chart&#10;&#10;Description automatically generated">
            <a:extLst>
              <a:ext uri="{FF2B5EF4-FFF2-40B4-BE49-F238E27FC236}">
                <a16:creationId xmlns:a16="http://schemas.microsoft.com/office/drawing/2014/main" id="{BEE2E7F0-E7A6-7B14-CD7D-C684AF49D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196752"/>
            <a:ext cx="7908562" cy="5146203"/>
          </a:xfrm>
          <a:prstGeom prst="rect">
            <a:avLst/>
          </a:prstGeom>
        </p:spPr>
      </p:pic>
      <p:sp>
        <p:nvSpPr>
          <p:cNvPr id="6" name="TextBox 5">
            <a:extLst>
              <a:ext uri="{FF2B5EF4-FFF2-40B4-BE49-F238E27FC236}">
                <a16:creationId xmlns:a16="http://schemas.microsoft.com/office/drawing/2014/main" id="{0497EDE7-F32E-6982-3971-BD24313C6764}"/>
              </a:ext>
            </a:extLst>
          </p:cNvPr>
          <p:cNvSpPr txBox="1"/>
          <p:nvPr/>
        </p:nvSpPr>
        <p:spPr>
          <a:xfrm>
            <a:off x="4583832" y="4797152"/>
            <a:ext cx="1656159" cy="584775"/>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Hazard ratio, 0.80</a:t>
            </a:r>
          </a:p>
          <a:p>
            <a:r>
              <a:rPr lang="en-US" sz="1600" b="0" i="1" dirty="0">
                <a:solidFill>
                  <a:schemeClr val="tx1"/>
                </a:solidFill>
                <a:latin typeface="Calibri" panose="020F0502020204030204" pitchFamily="34" charset="0"/>
                <a:cs typeface="Calibri" panose="020F0502020204030204" pitchFamily="34" charset="0"/>
              </a:rPr>
              <a:t>p</a:t>
            </a:r>
            <a:r>
              <a:rPr lang="en-US" sz="1600" b="0" dirty="0">
                <a:solidFill>
                  <a:schemeClr val="tx1"/>
                </a:solidFill>
                <a:latin typeface="Calibri" panose="020F0502020204030204" pitchFamily="34" charset="0"/>
                <a:cs typeface="Calibri" panose="020F0502020204030204" pitchFamily="34" charset="0"/>
              </a:rPr>
              <a:t> = 0.046</a:t>
            </a:r>
          </a:p>
        </p:txBody>
      </p:sp>
      <p:sp>
        <p:nvSpPr>
          <p:cNvPr id="7" name="Rectangle 6">
            <a:extLst>
              <a:ext uri="{FF2B5EF4-FFF2-40B4-BE49-F238E27FC236}">
                <a16:creationId xmlns:a16="http://schemas.microsoft.com/office/drawing/2014/main" id="{92FEADB9-EC3D-D6A5-72AD-BA20A65F7F77}"/>
              </a:ext>
            </a:extLst>
          </p:cNvPr>
          <p:cNvSpPr/>
          <p:nvPr/>
        </p:nvSpPr>
        <p:spPr bwMode="auto">
          <a:xfrm>
            <a:off x="5603007" y="1476073"/>
            <a:ext cx="302433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aphicFrame>
        <p:nvGraphicFramePr>
          <p:cNvPr id="8" name="Table 8">
            <a:extLst>
              <a:ext uri="{FF2B5EF4-FFF2-40B4-BE49-F238E27FC236}">
                <a16:creationId xmlns:a16="http://schemas.microsoft.com/office/drawing/2014/main" id="{DFD52AA2-6EC7-C6A1-F887-B7E027BBC390}"/>
              </a:ext>
            </a:extLst>
          </p:cNvPr>
          <p:cNvGraphicFramePr>
            <a:graphicFrameLocks noGrp="1"/>
          </p:cNvGraphicFramePr>
          <p:nvPr>
            <p:extLst>
              <p:ext uri="{D42A27DB-BD31-4B8C-83A1-F6EECF244321}">
                <p14:modId xmlns:p14="http://schemas.microsoft.com/office/powerpoint/2010/main" val="1390064887"/>
              </p:ext>
            </p:extLst>
          </p:nvPr>
        </p:nvGraphicFramePr>
        <p:xfrm>
          <a:off x="6599429" y="1377324"/>
          <a:ext cx="4392488" cy="1920240"/>
        </p:xfrm>
        <a:graphic>
          <a:graphicData uri="http://schemas.openxmlformats.org/drawingml/2006/table">
            <a:tbl>
              <a:tblPr firstRow="1" bandRow="1">
                <a:tableStyleId>{21E4AEA4-8DFA-4A89-87EB-49C32662AFE0}</a:tableStyleId>
              </a:tblPr>
              <a:tblGrid>
                <a:gridCol w="1118075">
                  <a:extLst>
                    <a:ext uri="{9D8B030D-6E8A-4147-A177-3AD203B41FA5}">
                      <a16:colId xmlns:a16="http://schemas.microsoft.com/office/drawing/2014/main" val="2339322823"/>
                    </a:ext>
                  </a:extLst>
                </a:gridCol>
                <a:gridCol w="1267151">
                  <a:extLst>
                    <a:ext uri="{9D8B030D-6E8A-4147-A177-3AD203B41FA5}">
                      <a16:colId xmlns:a16="http://schemas.microsoft.com/office/drawing/2014/main" val="498919784"/>
                    </a:ext>
                  </a:extLst>
                </a:gridCol>
                <a:gridCol w="2007262">
                  <a:extLst>
                    <a:ext uri="{9D8B030D-6E8A-4147-A177-3AD203B41FA5}">
                      <a16:colId xmlns:a16="http://schemas.microsoft.com/office/drawing/2014/main" val="1327228650"/>
                    </a:ext>
                  </a:extLst>
                </a:gridCol>
              </a:tblGrid>
              <a:tr h="289879">
                <a:tc gridSpan="3">
                  <a:txBody>
                    <a:bodyPr/>
                    <a:lstStyle/>
                    <a:p>
                      <a:pPr algn="ctr"/>
                      <a:r>
                        <a:rPr lang="en-US" sz="1600" dirty="0"/>
                        <a:t>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687008704"/>
                  </a:ext>
                </a:extLst>
              </a:tr>
              <a:tr h="376588">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solidFill>
                            <a:schemeClr val="bg1"/>
                          </a:solidFill>
                        </a:rPr>
                        <a:t>Osimertinib</a:t>
                      </a:r>
                    </a:p>
                    <a:p>
                      <a:pPr algn="ctr"/>
                      <a:r>
                        <a:rPr lang="en-US" sz="1600" b="1" dirty="0">
                          <a:solidFill>
                            <a:schemeClr val="bg1"/>
                          </a:solidFill>
                        </a:rPr>
                        <a:t>(n = 279)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b="1" dirty="0">
                          <a:solidFill>
                            <a:schemeClr val="bg1"/>
                          </a:solidFill>
                        </a:rPr>
                        <a:t>Comparator EGFR TKI</a:t>
                      </a:r>
                    </a:p>
                    <a:p>
                      <a:pPr algn="ctr"/>
                      <a:r>
                        <a:rPr lang="en-US" sz="1600" b="1" dirty="0">
                          <a:solidFill>
                            <a:schemeClr val="bg1"/>
                          </a:solidFill>
                        </a:rPr>
                        <a:t>(n = 277)</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929072890"/>
                  </a:ext>
                </a:extLst>
              </a:tr>
              <a:tr h="241148">
                <a:tc>
                  <a:txBody>
                    <a:bodyPr/>
                    <a:lstStyle/>
                    <a:p>
                      <a:r>
                        <a:rPr lang="en-US" sz="1600" dirty="0"/>
                        <a:t>At 12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34669371"/>
                  </a:ext>
                </a:extLst>
              </a:tr>
              <a:tr h="241148">
                <a:tc>
                  <a:txBody>
                    <a:bodyPr/>
                    <a:lstStyle/>
                    <a:p>
                      <a:r>
                        <a:rPr lang="en-US" sz="1600" dirty="0"/>
                        <a:t>At 24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1759058"/>
                  </a:ext>
                </a:extLst>
              </a:tr>
              <a:tr h="241148">
                <a:tc>
                  <a:txBody>
                    <a:bodyPr/>
                    <a:lstStyle/>
                    <a:p>
                      <a:r>
                        <a:rPr lang="en-US" sz="1600" dirty="0"/>
                        <a:t>At 36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600"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268350385"/>
                  </a:ext>
                </a:extLst>
              </a:tr>
            </a:tbl>
          </a:graphicData>
        </a:graphic>
      </p:graphicFrame>
    </p:spTree>
    <p:extLst>
      <p:ext uri="{BB962C8B-B14F-4D97-AF65-F5344CB8AC3E}">
        <p14:creationId xmlns:p14="http://schemas.microsoft.com/office/powerpoint/2010/main" val="1855932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963-A7FA-8060-CD2C-6C9E099796E3}"/>
              </a:ext>
            </a:extLst>
          </p:cNvPr>
          <p:cNvSpPr>
            <a:spLocks noGrp="1"/>
          </p:cNvSpPr>
          <p:nvPr>
            <p:ph type="title"/>
          </p:nvPr>
        </p:nvSpPr>
        <p:spPr/>
        <p:txBody>
          <a:bodyPr/>
          <a:lstStyle/>
          <a:p>
            <a:pPr algn="l"/>
            <a:r>
              <a:rPr lang="en-US" dirty="0"/>
              <a:t>Select Ongoing Phase III Studies of First-Line Therapy for Patients with Metastatic NSCLC and Activating EGFR Mutations</a:t>
            </a:r>
          </a:p>
        </p:txBody>
      </p:sp>
      <p:graphicFrame>
        <p:nvGraphicFramePr>
          <p:cNvPr id="4" name="Table 4">
            <a:extLst>
              <a:ext uri="{FF2B5EF4-FFF2-40B4-BE49-F238E27FC236}">
                <a16:creationId xmlns:a16="http://schemas.microsoft.com/office/drawing/2014/main" id="{D98202C9-C5B3-92C6-F77D-73CDB2860A85}"/>
              </a:ext>
            </a:extLst>
          </p:cNvPr>
          <p:cNvGraphicFramePr>
            <a:graphicFrameLocks noGrp="1"/>
          </p:cNvGraphicFramePr>
          <p:nvPr>
            <p:ph idx="1"/>
            <p:extLst>
              <p:ext uri="{D42A27DB-BD31-4B8C-83A1-F6EECF244321}">
                <p14:modId xmlns:p14="http://schemas.microsoft.com/office/powerpoint/2010/main" val="1504580309"/>
              </p:ext>
            </p:extLst>
          </p:nvPr>
        </p:nvGraphicFramePr>
        <p:xfrm>
          <a:off x="912286" y="1412776"/>
          <a:ext cx="10223747" cy="4511040"/>
        </p:xfrm>
        <a:graphic>
          <a:graphicData uri="http://schemas.openxmlformats.org/drawingml/2006/table">
            <a:tbl>
              <a:tblPr firstRow="1" bandRow="1">
                <a:tableStyleId>{21E4AEA4-8DFA-4A89-87EB-49C32662AFE0}</a:tableStyleId>
              </a:tblPr>
              <a:tblGrid>
                <a:gridCol w="2014836">
                  <a:extLst>
                    <a:ext uri="{9D8B030D-6E8A-4147-A177-3AD203B41FA5}">
                      <a16:colId xmlns:a16="http://schemas.microsoft.com/office/drawing/2014/main" val="3278211682"/>
                    </a:ext>
                  </a:extLst>
                </a:gridCol>
                <a:gridCol w="1332193">
                  <a:extLst>
                    <a:ext uri="{9D8B030D-6E8A-4147-A177-3AD203B41FA5}">
                      <a16:colId xmlns:a16="http://schemas.microsoft.com/office/drawing/2014/main" val="2801866429"/>
                    </a:ext>
                  </a:extLst>
                </a:gridCol>
                <a:gridCol w="4500455">
                  <a:extLst>
                    <a:ext uri="{9D8B030D-6E8A-4147-A177-3AD203B41FA5}">
                      <a16:colId xmlns:a16="http://schemas.microsoft.com/office/drawing/2014/main" val="9631808"/>
                    </a:ext>
                  </a:extLst>
                </a:gridCol>
                <a:gridCol w="2376263">
                  <a:extLst>
                    <a:ext uri="{9D8B030D-6E8A-4147-A177-3AD203B41FA5}">
                      <a16:colId xmlns:a16="http://schemas.microsoft.com/office/drawing/2014/main" val="3283154115"/>
                    </a:ext>
                  </a:extLst>
                </a:gridCol>
              </a:tblGrid>
              <a:tr h="302106">
                <a:tc>
                  <a:txBody>
                    <a:bodyPr/>
                    <a:lstStyle/>
                    <a:p>
                      <a:r>
                        <a:rPr lang="en-US" sz="20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dirty="0"/>
                        <a:t>Est primary</a:t>
                      </a:r>
                    </a:p>
                    <a:p>
                      <a:r>
                        <a:rPr lang="en-US" sz="20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2000" dirty="0"/>
                        <a:t>FLAURA2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587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platinum-based chemo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April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624927846"/>
                  </a:ext>
                </a:extLst>
              </a:tr>
              <a:tr h="370840">
                <a:tc>
                  <a:txBody>
                    <a:bodyPr/>
                    <a:lstStyle/>
                    <a:p>
                      <a:r>
                        <a:rPr lang="en-US" sz="2000" dirty="0"/>
                        <a:t>MARIPOSA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2000" dirty="0" err="1"/>
                        <a:t>Amivantamab</a:t>
                      </a:r>
                      <a:r>
                        <a:rPr lang="en-US" sz="2000" dirty="0"/>
                        <a:t> + </a:t>
                      </a:r>
                      <a:r>
                        <a:rPr lang="en-US" sz="2000" dirty="0" err="1"/>
                        <a:t>lazertiniib</a:t>
                      </a:r>
                      <a:endParaRPr lang="en-US" sz="2000" dirty="0"/>
                    </a:p>
                    <a:p>
                      <a:pPr marL="285750" indent="-285750">
                        <a:buFont typeface="Arial" panose="020B0604020202020204" pitchFamily="34" charset="0"/>
                        <a:buChar char="•"/>
                      </a:pPr>
                      <a:r>
                        <a:rPr lang="en-US" sz="2000" dirty="0"/>
                        <a:t>Osimertinib + placebo</a:t>
                      </a:r>
                    </a:p>
                    <a:p>
                      <a:pPr marL="285750" indent="-285750">
                        <a:buFont typeface="Arial" panose="020B0604020202020204" pitchFamily="34" charset="0"/>
                        <a:buChar char="•"/>
                      </a:pPr>
                      <a:r>
                        <a:rPr lang="en-US" sz="2000" dirty="0"/>
                        <a:t>Lazertinib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April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9683114"/>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b="0" dirty="0"/>
                        <a:t>ECOG-ACRIN EA5182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a:t>
                      </a:r>
                    </a:p>
                    <a:p>
                      <a:pPr marL="285750" indent="-285750">
                        <a:buFont typeface="Arial" panose="020B0604020202020204" pitchFamily="34" charset="0"/>
                        <a:buChar char="•"/>
                      </a:pPr>
                      <a:r>
                        <a:rPr lang="en-US" sz="2000" dirty="0"/>
                        <a:t>Osimertinib + bevacizumab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September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SANOVO*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Osimertinib + </a:t>
                      </a:r>
                      <a:r>
                        <a:rPr lang="en-US" sz="2000" dirty="0" err="1"/>
                        <a:t>savolitinib</a:t>
                      </a:r>
                      <a:r>
                        <a:rPr lang="en-US" sz="2000" dirty="0"/>
                        <a:t> </a:t>
                      </a:r>
                    </a:p>
                    <a:p>
                      <a:pPr marL="285750" indent="-285750">
                        <a:buFont typeface="Arial" panose="020B0604020202020204" pitchFamily="34" charset="0"/>
                        <a:buChar char="•"/>
                      </a:pPr>
                      <a:r>
                        <a:rPr lang="en-US" sz="2000" dirty="0"/>
                        <a:t>Osimertinib + placebo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000" dirty="0"/>
                        <a:t>November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126026"/>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FLETEO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2000" dirty="0"/>
                        <a:t>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2000" dirty="0"/>
                        <a:t>Osimertinib </a:t>
                      </a:r>
                    </a:p>
                    <a:p>
                      <a:pPr marL="285750" indent="-285750">
                        <a:buFont typeface="Arial" panose="020B0604020202020204" pitchFamily="34" charset="0"/>
                        <a:buChar char="•"/>
                      </a:pPr>
                      <a:r>
                        <a:rPr lang="en-US" sz="2000" dirty="0"/>
                        <a:t>TY-9591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2000" dirty="0"/>
                        <a:t>May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2145832253"/>
                  </a:ext>
                </a:extLst>
              </a:tr>
            </a:tbl>
          </a:graphicData>
        </a:graphic>
      </p:graphicFrame>
      <p:sp>
        <p:nvSpPr>
          <p:cNvPr id="6" name="TextBox 5">
            <a:extLst>
              <a:ext uri="{FF2B5EF4-FFF2-40B4-BE49-F238E27FC236}">
                <a16:creationId xmlns:a16="http://schemas.microsoft.com/office/drawing/2014/main" id="{2D528AAC-5F35-FBDD-2052-4EA7E62C73C9}"/>
              </a:ext>
            </a:extLst>
          </p:cNvPr>
          <p:cNvSpPr txBox="1"/>
          <p:nvPr/>
        </p:nvSpPr>
        <p:spPr>
          <a:xfrm>
            <a:off x="191344" y="6461710"/>
            <a:ext cx="3609258" cy="323165"/>
          </a:xfrm>
          <a:prstGeom prst="rect">
            <a:avLst/>
          </a:prstGeom>
          <a:noFill/>
        </p:spPr>
        <p:txBody>
          <a:bodyPr wrap="none" rtlCol="0">
            <a:spAutoFit/>
          </a:bodyPr>
          <a:lstStyle/>
          <a:p>
            <a:r>
              <a:rPr lang="en-US" sz="1500" b="0" dirty="0" err="1">
                <a:solidFill>
                  <a:schemeClr val="tx1"/>
                </a:solidFill>
                <a:latin typeface="+mn-lt"/>
              </a:rPr>
              <a:t>www.clinicaltrials.gov</a:t>
            </a:r>
            <a:r>
              <a:rPr lang="en-US" sz="1500" b="0" dirty="0">
                <a:solidFill>
                  <a:schemeClr val="tx1"/>
                </a:solidFill>
                <a:latin typeface="+mn-lt"/>
              </a:rPr>
              <a:t>. Accessed June 2022.</a:t>
            </a:r>
          </a:p>
        </p:txBody>
      </p:sp>
      <p:sp>
        <p:nvSpPr>
          <p:cNvPr id="7" name="TextBox 6">
            <a:extLst>
              <a:ext uri="{FF2B5EF4-FFF2-40B4-BE49-F238E27FC236}">
                <a16:creationId xmlns:a16="http://schemas.microsoft.com/office/drawing/2014/main" id="{12DD218D-6D6B-991E-FACA-86A0013B7CE5}"/>
              </a:ext>
            </a:extLst>
          </p:cNvPr>
          <p:cNvSpPr txBox="1"/>
          <p:nvPr/>
        </p:nvSpPr>
        <p:spPr>
          <a:xfrm>
            <a:off x="900724" y="5966579"/>
            <a:ext cx="4743030" cy="338554"/>
          </a:xfrm>
          <a:prstGeom prst="rect">
            <a:avLst/>
          </a:prstGeom>
          <a:noFill/>
        </p:spPr>
        <p:txBody>
          <a:bodyPr wrap="none" rtlCol="0">
            <a:spAutoFit/>
          </a:bodyPr>
          <a:lstStyle/>
          <a:p>
            <a:r>
              <a:rPr lang="en-US" sz="1600" dirty="0">
                <a:solidFill>
                  <a:schemeClr val="tx1"/>
                </a:solidFill>
                <a:latin typeface="+mn-lt"/>
              </a:rPr>
              <a:t>*</a:t>
            </a:r>
            <a:r>
              <a:rPr lang="en-US" sz="1600" baseline="30000" dirty="0">
                <a:solidFill>
                  <a:schemeClr val="tx1"/>
                </a:solidFill>
                <a:latin typeface="+mn-lt"/>
              </a:rPr>
              <a:t> </a:t>
            </a:r>
            <a:r>
              <a:rPr lang="en-US" sz="1600" b="0" dirty="0">
                <a:solidFill>
                  <a:schemeClr val="tx1"/>
                </a:solidFill>
                <a:latin typeface="+mn-lt"/>
              </a:rPr>
              <a:t>Sensitizing EGFR mutation and c-MET overexpression</a:t>
            </a:r>
          </a:p>
        </p:txBody>
      </p:sp>
    </p:spTree>
    <p:extLst>
      <p:ext uri="{BB962C8B-B14F-4D97-AF65-F5344CB8AC3E}">
        <p14:creationId xmlns:p14="http://schemas.microsoft.com/office/powerpoint/2010/main" val="990646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980A9-D894-CB70-7BB0-7E69C8D469A7}"/>
              </a:ext>
            </a:extLst>
          </p:cNvPr>
          <p:cNvSpPr/>
          <p:nvPr/>
        </p:nvSpPr>
        <p:spPr bwMode="auto">
          <a:xfrm>
            <a:off x="466530" y="1007290"/>
            <a:ext cx="11455087" cy="5847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BCB91076-7FF1-A02B-A0E4-51A6BDCC4E2E}"/>
              </a:ext>
            </a:extLst>
          </p:cNvPr>
          <p:cNvSpPr>
            <a:spLocks noGrp="1"/>
          </p:cNvSpPr>
          <p:nvPr>
            <p:ph type="title"/>
          </p:nvPr>
        </p:nvSpPr>
        <p:spPr>
          <a:xfrm>
            <a:off x="916516" y="16362"/>
            <a:ext cx="10358967" cy="1143000"/>
          </a:xfrm>
        </p:spPr>
        <p:txBody>
          <a:bodyPr/>
          <a:lstStyle/>
          <a:p>
            <a:r>
              <a:rPr lang="en-US" dirty="0"/>
              <a:t>Mechanisms of Acquired Resistance to Osimertinib</a:t>
            </a:r>
          </a:p>
        </p:txBody>
      </p:sp>
      <p:sp>
        <p:nvSpPr>
          <p:cNvPr id="3" name="TextBox 2">
            <a:extLst>
              <a:ext uri="{FF2B5EF4-FFF2-40B4-BE49-F238E27FC236}">
                <a16:creationId xmlns:a16="http://schemas.microsoft.com/office/drawing/2014/main" id="{DE14FF6D-2009-7706-D6EF-F928C06675B3}"/>
              </a:ext>
            </a:extLst>
          </p:cNvPr>
          <p:cNvSpPr txBox="1"/>
          <p:nvPr/>
        </p:nvSpPr>
        <p:spPr>
          <a:xfrm>
            <a:off x="119336" y="6488023"/>
            <a:ext cx="519039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Cooper AJ et al. </a:t>
            </a:r>
            <a:r>
              <a:rPr lang="en-US" sz="1500" b="0" i="1" dirty="0">
                <a:solidFill>
                  <a:schemeClr val="tx1"/>
                </a:solidFill>
                <a:latin typeface="Calibri" panose="020F0502020204030204" pitchFamily="34" charset="0"/>
                <a:cs typeface="Calibri" panose="020F0502020204030204" pitchFamily="34" charset="0"/>
              </a:rPr>
              <a:t>Nat Rev Clin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
        <p:nvSpPr>
          <p:cNvPr id="6" name="TextBox 5">
            <a:extLst>
              <a:ext uri="{FF2B5EF4-FFF2-40B4-BE49-F238E27FC236}">
                <a16:creationId xmlns:a16="http://schemas.microsoft.com/office/drawing/2014/main" id="{B37B53AF-3C27-5FBB-22B5-5D9CFBC684D1}"/>
              </a:ext>
            </a:extLst>
          </p:cNvPr>
          <p:cNvSpPr txBox="1"/>
          <p:nvPr/>
        </p:nvSpPr>
        <p:spPr>
          <a:xfrm>
            <a:off x="4968676" y="968690"/>
            <a:ext cx="3401893" cy="584775"/>
          </a:xfrm>
          <a:prstGeom prst="rect">
            <a:avLst/>
          </a:prstGeom>
          <a:noFill/>
        </p:spPr>
        <p:txBody>
          <a:bodyPr wrap="none" rtlCol="0">
            <a:spAutoFit/>
          </a:bodyPr>
          <a:lstStyle/>
          <a:p>
            <a:r>
              <a:rPr lang="en-US" sz="1600" dirty="0">
                <a:solidFill>
                  <a:schemeClr val="tx1"/>
                </a:solidFill>
              </a:rPr>
              <a:t>Activation of bypass and/or </a:t>
            </a:r>
          </a:p>
          <a:p>
            <a:r>
              <a:rPr lang="en-US" sz="1600" dirty="0">
                <a:solidFill>
                  <a:schemeClr val="tx1"/>
                </a:solidFill>
              </a:rPr>
              <a:t>downstream </a:t>
            </a:r>
            <a:r>
              <a:rPr lang="en-US" sz="1600" dirty="0" err="1">
                <a:solidFill>
                  <a:schemeClr val="tx1"/>
                </a:solidFill>
              </a:rPr>
              <a:t>signalling</a:t>
            </a:r>
            <a:r>
              <a:rPr lang="en-US" sz="1600" dirty="0">
                <a:solidFill>
                  <a:schemeClr val="tx1"/>
                </a:solidFill>
              </a:rPr>
              <a:t> pathways</a:t>
            </a:r>
          </a:p>
        </p:txBody>
      </p:sp>
      <p:pic>
        <p:nvPicPr>
          <p:cNvPr id="9" name="Picture 8" descr="Diagram&#10;&#10;Description automatically generated">
            <a:extLst>
              <a:ext uri="{FF2B5EF4-FFF2-40B4-BE49-F238E27FC236}">
                <a16:creationId xmlns:a16="http://schemas.microsoft.com/office/drawing/2014/main" id="{7CE58936-5112-1DE7-98E7-BBF9C62F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0" y="1592064"/>
            <a:ext cx="11455087" cy="4545083"/>
          </a:xfrm>
          <a:prstGeom prst="rect">
            <a:avLst/>
          </a:prstGeom>
        </p:spPr>
      </p:pic>
      <p:sp>
        <p:nvSpPr>
          <p:cNvPr id="11" name="TextBox 10">
            <a:extLst>
              <a:ext uri="{FF2B5EF4-FFF2-40B4-BE49-F238E27FC236}">
                <a16:creationId xmlns:a16="http://schemas.microsoft.com/office/drawing/2014/main" id="{33218964-4F57-B6D5-6130-CF6B820E0B90}"/>
              </a:ext>
            </a:extLst>
          </p:cNvPr>
          <p:cNvSpPr txBox="1"/>
          <p:nvPr/>
        </p:nvSpPr>
        <p:spPr>
          <a:xfrm>
            <a:off x="1791335" y="1007288"/>
            <a:ext cx="3401893" cy="830997"/>
          </a:xfrm>
          <a:prstGeom prst="rect">
            <a:avLst/>
          </a:prstGeom>
          <a:noFill/>
        </p:spPr>
        <p:txBody>
          <a:bodyPr wrap="square" rtlCol="0">
            <a:spAutoFit/>
          </a:bodyPr>
          <a:lstStyle/>
          <a:p>
            <a:r>
              <a:rPr lang="en-US" sz="1600" dirty="0">
                <a:solidFill>
                  <a:schemeClr val="tx1"/>
                </a:solidFill>
              </a:rPr>
              <a:t>Alterations that prevent inhibition of the target receptor tyrosine</a:t>
            </a:r>
          </a:p>
        </p:txBody>
      </p:sp>
      <p:sp>
        <p:nvSpPr>
          <p:cNvPr id="7" name="TextBox 6">
            <a:extLst>
              <a:ext uri="{FF2B5EF4-FFF2-40B4-BE49-F238E27FC236}">
                <a16:creationId xmlns:a16="http://schemas.microsoft.com/office/drawing/2014/main" id="{81AE5D45-28A4-7F46-FE50-2741F342F567}"/>
              </a:ext>
            </a:extLst>
          </p:cNvPr>
          <p:cNvSpPr txBox="1"/>
          <p:nvPr/>
        </p:nvSpPr>
        <p:spPr>
          <a:xfrm>
            <a:off x="9244588" y="1007287"/>
            <a:ext cx="2170787" cy="830997"/>
          </a:xfrm>
          <a:prstGeom prst="rect">
            <a:avLst/>
          </a:prstGeom>
          <a:noFill/>
        </p:spPr>
        <p:txBody>
          <a:bodyPr wrap="none" rtlCol="0">
            <a:spAutoFit/>
          </a:bodyPr>
          <a:lstStyle/>
          <a:p>
            <a:r>
              <a:rPr lang="en-US" sz="1600" dirty="0">
                <a:solidFill>
                  <a:schemeClr val="tx1"/>
                </a:solidFill>
              </a:rPr>
              <a:t>Changes in </a:t>
            </a:r>
            <a:r>
              <a:rPr lang="en-US" sz="1600" dirty="0" err="1">
                <a:solidFill>
                  <a:schemeClr val="tx1"/>
                </a:solidFill>
              </a:rPr>
              <a:t>tumour</a:t>
            </a:r>
            <a:endParaRPr lang="en-US" sz="1600" dirty="0">
              <a:solidFill>
                <a:schemeClr val="tx1"/>
              </a:solidFill>
            </a:endParaRPr>
          </a:p>
          <a:p>
            <a:r>
              <a:rPr lang="en-US" sz="1600" dirty="0">
                <a:solidFill>
                  <a:schemeClr val="tx1"/>
                </a:solidFill>
              </a:rPr>
              <a:t>cell lineage such as </a:t>
            </a:r>
          </a:p>
          <a:p>
            <a:r>
              <a:rPr lang="en-US" sz="1600" dirty="0">
                <a:solidFill>
                  <a:schemeClr val="tx1"/>
                </a:solidFill>
              </a:rPr>
              <a:t>transformation</a:t>
            </a:r>
          </a:p>
        </p:txBody>
      </p:sp>
    </p:spTree>
    <p:extLst>
      <p:ext uri="{BB962C8B-B14F-4D97-AF65-F5344CB8AC3E}">
        <p14:creationId xmlns:p14="http://schemas.microsoft.com/office/powerpoint/2010/main" val="3877691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36C2-40A1-4E90-3189-DB35325E6F00}"/>
              </a:ext>
            </a:extLst>
          </p:cNvPr>
          <p:cNvSpPr>
            <a:spLocks noGrp="1"/>
          </p:cNvSpPr>
          <p:nvPr>
            <p:ph type="title"/>
          </p:nvPr>
        </p:nvSpPr>
        <p:spPr/>
        <p:txBody>
          <a:bodyPr/>
          <a:lstStyle/>
          <a:p>
            <a:pPr algn="l"/>
            <a:r>
              <a:rPr lang="en-US" dirty="0"/>
              <a:t>Broad Range of Resistance Mechanisms in NSCLC with EGFR Mutation After Failure of EGFR TKI Therapy</a:t>
            </a:r>
          </a:p>
        </p:txBody>
      </p:sp>
      <p:sp>
        <p:nvSpPr>
          <p:cNvPr id="3" name="TextBox 2">
            <a:extLst>
              <a:ext uri="{FF2B5EF4-FFF2-40B4-BE49-F238E27FC236}">
                <a16:creationId xmlns:a16="http://schemas.microsoft.com/office/drawing/2014/main" id="{880A2A49-61D0-309A-078B-14A30F0AB135}"/>
              </a:ext>
            </a:extLst>
          </p:cNvPr>
          <p:cNvSpPr txBox="1"/>
          <p:nvPr/>
        </p:nvSpPr>
        <p:spPr>
          <a:xfrm>
            <a:off x="34550" y="6490211"/>
            <a:ext cx="343401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Janne</a:t>
            </a:r>
            <a:r>
              <a:rPr lang="en-US" sz="1500" b="0" dirty="0">
                <a:solidFill>
                  <a:schemeClr val="tx1"/>
                </a:solidFill>
                <a:latin typeface="Calibri" panose="020F0502020204030204" pitchFamily="34" charset="0"/>
                <a:cs typeface="Calibri" panose="020F0502020204030204" pitchFamily="34" charset="0"/>
              </a:rPr>
              <a:t> PA et al. ASCO 2021;Abstract 9007.</a:t>
            </a:r>
          </a:p>
        </p:txBody>
      </p:sp>
      <p:pic>
        <p:nvPicPr>
          <p:cNvPr id="5" name="Picture 4" descr="Chart&#10;&#10;Description automatically generated">
            <a:extLst>
              <a:ext uri="{FF2B5EF4-FFF2-40B4-BE49-F238E27FC236}">
                <a16:creationId xmlns:a16="http://schemas.microsoft.com/office/drawing/2014/main" id="{484256E5-0714-4C6F-7CD6-F1B91EA42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989425"/>
            <a:ext cx="11809312" cy="2975574"/>
          </a:xfrm>
          <a:prstGeom prst="rect">
            <a:avLst/>
          </a:prstGeom>
        </p:spPr>
      </p:pic>
    </p:spTree>
    <p:extLst>
      <p:ext uri="{BB962C8B-B14F-4D97-AF65-F5344CB8AC3E}">
        <p14:creationId xmlns:p14="http://schemas.microsoft.com/office/powerpoint/2010/main" val="295434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7AA086-5762-4969-907E-270BAEAC5453}"/>
</file>

<file path=customXml/itemProps2.xml><?xml version="1.0" encoding="utf-8"?>
<ds:datastoreItem xmlns:ds="http://schemas.openxmlformats.org/officeDocument/2006/customXml" ds:itemID="{966226CB-B997-4278-9B07-0C12FCDF106D}"/>
</file>

<file path=docProps/app.xml><?xml version="1.0" encoding="utf-8"?>
<Properties xmlns="http://schemas.openxmlformats.org/officeDocument/2006/extended-properties" xmlns:vt="http://schemas.openxmlformats.org/officeDocument/2006/docPropsVTypes">
  <TotalTime>13189</TotalTime>
  <Words>5625</Words>
  <Application>Microsoft Macintosh PowerPoint</Application>
  <PresentationFormat>Widescreen</PresentationFormat>
  <Paragraphs>698</Paragraphs>
  <Slides>134</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134</vt:i4>
      </vt:variant>
    </vt:vector>
  </HeadingPairs>
  <TitlesOfParts>
    <vt:vector size="142" baseType="lpstr">
      <vt:lpstr>Arial</vt:lpstr>
      <vt:lpstr>Calibri</vt:lpstr>
      <vt:lpstr>Symbol</vt:lpstr>
      <vt:lpstr>Times New Roman</vt:lpstr>
      <vt:lpstr>Wingdings</vt:lpstr>
      <vt:lpstr>3_Default Design</vt:lpstr>
      <vt:lpstr>4_Default Design</vt:lpstr>
      <vt:lpstr>8_Default Design</vt:lpstr>
      <vt:lpstr>Meet The Professor Current and Future Management of Non-Small  Cell Lung Cancer with an EGFR Mutation</vt:lpstr>
      <vt:lpstr>Meet The Professor Program Participating Faculty</vt:lpstr>
      <vt:lpstr>Commercial Support</vt:lpstr>
      <vt:lpstr>Dr Sequist — Disclosures</vt:lpstr>
      <vt:lpstr>PowerPoint Presentation</vt:lpstr>
      <vt:lpstr>Meet The Professor with Dr Sequist</vt:lpstr>
      <vt:lpstr>PowerPoint Presentation</vt:lpstr>
      <vt:lpstr>Patients with metastatic non-small cell lung cancer with a high PD-L1 level and an activating EGFR mutation may have a robust response to a single-agent checkpoint inhibitor.</vt:lpstr>
      <vt:lpstr>Meet The Professor with Dr Sequist</vt:lpstr>
      <vt:lpstr>PowerPoint Presentation</vt:lpstr>
      <vt:lpstr>Long Term Survival Outcomes in NSCLC Patients with Targeted Therapy and Immunotherapy: An IASLC Analysis of ASCO CancerLinQ Discovery Data </vt:lpstr>
      <vt:lpstr>PowerPoint Presentation</vt:lpstr>
      <vt:lpstr>Frequency of EGFR Exon 20 Insertion Mutations</vt:lpstr>
      <vt:lpstr>Location of EGFR Exon 20 Insertion Mutations</vt:lpstr>
      <vt:lpstr>Timeline of Development of Targeted Therapies for  EGFR 20 Insertion Mutations</vt:lpstr>
      <vt:lpstr>PowerPoint Presentation</vt:lpstr>
      <vt:lpstr>Advantages and Disadvantages of Tissue and Liquid Biopsy for Tumor Genotyping in Advanced or Metastatic NSCLC</vt:lpstr>
      <vt:lpstr>Diagnostic Algorithm for Liquid Biopsy Use in Treatment-Naïve Advanced or Metastatic NSCLC</vt:lpstr>
      <vt:lpstr>Comparison of Major Methodologies for ctDNA Analysis</vt:lpstr>
      <vt:lpstr>Liquid Biopsy and Tissue Rebiopsy After Acquired Resistance to Targeted Therapies for Oncogene-Addicted NSCLC</vt:lpstr>
      <vt:lpstr>Meet The Professor with Dr Sequist</vt:lpstr>
      <vt:lpstr>Case Presentation: 72-year-old woman with Stage IIB EGFR exon 19-mutant adenocarcinoma of the lung</vt:lpstr>
      <vt:lpstr>Case Presentation: 77-year-old man with EGFR L858R-mutant metastatic adenocarcinoma of the lung develops hemoptysis from an “escape lesion” on osimertinib </vt:lpstr>
      <vt:lpstr>Case Presentation: 72-year-old man with EGFR L858R-mutant, PD-L1-high metastatic adenocarcinoma of the lung with disease progression on pembrolizumab </vt:lpstr>
      <vt:lpstr>Case Presentation: 72-year-old man with EGFR L858R-mutant, PD-L1-high metastatic adenocarcinoma of the lung with disease progression on pembrolizumab (continued)</vt:lpstr>
      <vt:lpstr>Case Presentation: 65-year-old woman with metastatic adenocarcinoma of the lung with an EGFR exon 20 insertion with multiple brain and bone metastases (PD-L1 &lt;1%) </vt:lpstr>
      <vt:lpstr>PowerPoint Presentation</vt:lpstr>
      <vt:lpstr>PowerPoint Presentation</vt:lpstr>
      <vt:lpstr>Case Presentation: 55-year-old woman with EGFR-mutant metastatic adenocarcinoma of the lung with disease progression after response to osimertinib x 3 years (PD-L1 TPS 80%) </vt:lpstr>
      <vt:lpstr>PowerPoint Presentation</vt:lpstr>
      <vt:lpstr>Patritumab Deruxtecan (HER3-DXd) Targeting HER3 May Address Multiple EGFR TKI Resistance Mechanisms</vt:lpstr>
      <vt:lpstr>Responses by Blinded Independent Central Review</vt:lpstr>
      <vt:lpstr>Summary of Treatment-Emergent Adverse Events (TEAEs)</vt:lpstr>
      <vt:lpstr>Select Grade ≥3 Treatment-Emergent Adverse Events (TEAEs)</vt:lpstr>
      <vt:lpstr>HERTHENA-Lung02: An Ongoing Phase III Trial of Patritumab Deruxtecan for NSCLC with EGFR Mutation After Failure of an EGFR TKI</vt:lpstr>
      <vt:lpstr>PowerPoint Presentation</vt:lpstr>
      <vt:lpstr>Mechanisms of Acquired Resistance to Osimertinib for  NSCLC with EGFR Mutations</vt:lpstr>
      <vt:lpstr>PowerPoint Presentation</vt:lpstr>
      <vt:lpstr>Estimated Prevalence of MET Overexpression and/or Amplification</vt:lpstr>
      <vt:lpstr>Case Presentation: 50-year-old man with EGFR exon 19-mutant adenocarcinoma of the lung with brain metastases and disease progression on both osimertinib and carboplatin/paclitaxel/pembrolizumab/bevacizumab (ROS fusion detected on RNA assay) </vt:lpstr>
      <vt:lpstr>Case Presentation: 76-year-old woman with metastatic adenocarcinoma of the lung and EGFR exon 18 G719S and E709A mutations </vt:lpstr>
      <vt:lpstr>Meet The Professor with Dr Sequist</vt:lpstr>
      <vt:lpstr>Adjuvant Therapy</vt:lpstr>
      <vt:lpstr>Regulatory and reimbursement issues aside, in general, what adjuvant treatment, if any, would you recommend for an otherwise healthy 65-year-old patient with Stage IB nonsquamous NSCLC with an EGFR exon 19 deletion and a PD-L1 TPS of 50%? </vt:lpstr>
      <vt:lpstr>Regulatory and reimbursement issues aside, in general, what adjuvant treatment, if any, would you recommend for an otherwise healthy 65-year-old patient with Stage IIA nonsquamous NSCLC with an EGFR exon 19 deletion and a PD-L1 TPS of 50%? </vt:lpstr>
      <vt:lpstr>Locally Advanced Disease</vt:lpstr>
      <vt:lpstr>What would you most likely recommend as consolidation treatment for a patient with locally advanced NSCLC who has completed chemoradiation therapy and is found to have an EGFR mutation? </vt:lpstr>
      <vt:lpstr>Metastatic Disease</vt:lpstr>
      <vt:lpstr>A patient with locally advanced NSCLC who receives definitive chemoradiation therapy followed by 1 year of consolidation durvalumab experiences disease progression 3 months later and is found to have an EGFR exon 19 deletion. Assuming the patient is clinically stable, how long would you like to wait before starting osimertinib? </vt:lpstr>
      <vt:lpstr>If an asymptomatic patient with metastatic nonsquamous NSCLC with an EGFR exon 19 deletion and a PD-L1 TPS of 10% responded to first-line osimertinib followed by disease progression, what would be your second-line treatment recommendation if the patient had acquired no further actionable mutations?</vt:lpstr>
      <vt:lpstr>If an asymptomatic patient with metastatic nonsquamous NSCLC with an EGFR exon 19 deletion and a PD-L1 TPS of 10% responded to first-line osimertinib followed by disease progression, what would be your second-line treatment recommendation if the patient had acquired a MET amplification?</vt:lpstr>
      <vt:lpstr>If an asymptomatic patient with metastatic nonsquamous NSCLC with an EGFR exon 19 deletion and a PD-L1 TPS of 10% responded to first-line osimertinib followed by disease progression, what would be your second-line treatment recommendation if the patient had acquired a BRAF V600E mutation?</vt:lpstr>
      <vt:lpstr>A patient with nonsquamous NSCLC with an EGFR exon 19 deletion and systemic and brain metastases has a good response to first-line osimertinib but experiences disease progression and is switched to chemotherapy. Would you continue the osimertinib?  </vt:lpstr>
      <vt:lpstr>Regulatory and reimbursement issues aside, in which line of therapy would you generally offer an immune checkpoint inhibitor (alone or in combination with chemotherapy) to a patient with metastatic nonsquamous NSCLC and an EGFR exon 19 deletion? Would level of PD-L1 expression have any bearing on this decision?</vt:lpstr>
      <vt:lpstr>Exon 20 Insertions</vt:lpstr>
      <vt:lpstr>Regulatory and reimbursement issues aside, what would be your preferred first-line treatment for a patient with metastatic nonsquamous NSCLC with an EGFR exon 20 insertion mutation and a TPS of 10%? </vt:lpstr>
      <vt:lpstr>Regulatory and reimbursement issues aside, in which line of therapy would you generally offer amivantamab or mobocertinib to a patient with metastatic NSCLC and an EGFR exon 20 insertion mutation? </vt:lpstr>
      <vt:lpstr>For a patient with metastatic nonsquamous NSCLC with an EGFR exon 20 insertion mutation to whom you’ve made the determination to administer targeted therapy, which agent do you prefer? </vt:lpstr>
      <vt:lpstr>If you could access amivantamab/lazertinib today, would you attempt to administer it prior to chemotherapy in select situations for your patients with metastatic nonsquamous NSCLC with an EGFR mutation experiencing disease progression on osimertinib? </vt:lpstr>
      <vt:lpstr>Meet The Professor with Dr Sequist</vt:lpstr>
      <vt:lpstr>PowerPoint Presentation</vt:lpstr>
      <vt:lpstr>PowerPoint Presentation</vt:lpstr>
      <vt:lpstr>PowerPoint Presentation</vt:lpstr>
      <vt:lpstr>PowerPoint Presentation</vt:lpstr>
      <vt:lpstr>Squamous Transformation as a Mechanism of Acquired Resistance (AR) to EGFR TKIs</vt:lpstr>
      <vt:lpstr>PowerPoint Presentation</vt:lpstr>
      <vt:lpstr>Complete Evaluation of Resistance Mechanisms to First-Line Osimertinib Requires Tissue Biopsy </vt:lpstr>
      <vt:lpstr>PowerPoint Presentation</vt:lpstr>
      <vt:lpstr>PowerPoint Presentation</vt:lpstr>
      <vt:lpstr>COMPEL Phase III Study Design</vt:lpstr>
      <vt:lpstr>PowerPoint Presentation</vt:lpstr>
      <vt:lpstr>Best Change from Baseline in Sum of Longest Lesion Diameters by BIRC Assessment for All Patients</vt:lpstr>
      <vt:lpstr>PowerPoint Presentation</vt:lpstr>
      <vt:lpstr>Timeline of a Patient’s NSCLC and Dates of Therapy</vt:lpstr>
      <vt:lpstr>Effect of Participation in the EGFR Resisters Research Summit on Competence, Performance, and Professional Productivity of Young Researchers </vt:lpstr>
      <vt:lpstr>Meet The Professor with Dr Sequist</vt:lpstr>
      <vt:lpstr>Localized NSCLC with EGFR Mutation</vt:lpstr>
      <vt:lpstr>Proposed Algorithm for Molecular Testing in Patients with Stage I to Stage III NSCLC (Resectable and Unresectable)</vt:lpstr>
      <vt:lpstr>Phase III Trials of Adjuvant EGFR Inhibitors for Localized NSCLC</vt:lpstr>
      <vt:lpstr>PowerPoint Presentation</vt:lpstr>
      <vt:lpstr>Phase III ADAURA Trial: Adjuvant Osimertinib</vt:lpstr>
      <vt:lpstr>ADAURA: CNS Disease-Free Survival According to Investigator Assessment in the Overall Population</vt:lpstr>
      <vt:lpstr>PowerPoint Presentation</vt:lpstr>
      <vt:lpstr>ADAURA: Updated DFS with Adjuvant Osimertinib for Patients Receiving and Not Receiving Adjuvant Chemotherapy</vt:lpstr>
      <vt:lpstr>ADAURA: Updated DFS with Adjuvant Osimertinib for Patients Receiving and Not Receiving Adjuvant Chemotherapy — Subgroups </vt:lpstr>
      <vt:lpstr>PowerPoint Presentation</vt:lpstr>
      <vt:lpstr>ADAURA: Health-Related Quality of Life Over Time</vt:lpstr>
      <vt:lpstr>Select Ongoing Phase III Studies of TKIs for  Unresected or Unresectable NSCLC with EGFR Mutation</vt:lpstr>
      <vt:lpstr>Select Ongoing Phase III Studies of TKIs in the  Adjuvant Setting for NSCLC with EGFR Mutation</vt:lpstr>
      <vt:lpstr>FDA Approves Atezolizumab as Adjuvant Treatment for NSCLC Press Release: October 15, 2021</vt:lpstr>
      <vt:lpstr>PowerPoint Presentation</vt:lpstr>
      <vt:lpstr>IMpower010 Primary Endpoint: Disease-Free Survival in the PD-L1 ≥1% Tumor Cells Stage II-IIIA Population</vt:lpstr>
      <vt:lpstr>IMpower010: Disease-Free Survival by EGFR Mutation Status</vt:lpstr>
      <vt:lpstr>Current and Future Management of  Metastatic NSCLC with EGFR Mutation </vt:lpstr>
      <vt:lpstr>PowerPoint Presentation</vt:lpstr>
      <vt:lpstr>FLAURA: Overall Survival </vt:lpstr>
      <vt:lpstr>Select Ongoing Phase III Studies of First-Line Therapy for Patients with Metastatic NSCLC and Activating EGFR Mutations</vt:lpstr>
      <vt:lpstr>Mechanisms of Acquired Resistance to Osimertinib</vt:lpstr>
      <vt:lpstr>Broad Range of Resistance Mechanisms in NSCLC with EGFR Mutation After Failure of EGFR TKI Therapy</vt:lpstr>
      <vt:lpstr>ORCHARD Osimertinib + Savolitinib Interim Analysis: A Biomarker-Directed Phase II Platform Study in Patients with Advanced Non-Small Cell Lung Cancer (NSCLC) Whose Disease Has Progressed on First-Line (1L) Osimertinib</vt:lpstr>
      <vt:lpstr>ORCHARD Study Design</vt:lpstr>
      <vt:lpstr>ORCHARD: Response and Duration of Response</vt:lpstr>
      <vt:lpstr>ORCHARD: Incidence of Grade ≥3 Adverse Events</vt:lpstr>
      <vt:lpstr>Select Ongoing Studies to Overcome Mechanisms of Resistance to EGFR TKIs for Advanced NSCLC</vt:lpstr>
      <vt:lpstr>FDA Grants Breakthrough Therapy Status to Patritumab Deruxtecan for Metastatic NSCLC with EGFR Mutation Press Release: January 4, 2022</vt:lpstr>
      <vt:lpstr>PowerPoint Presentation</vt:lpstr>
      <vt:lpstr>Patritumab Deruxtecan (HER3-DXd) Targeting HER3 May Address Multiple EGFR TKI Resistance Mechanisms</vt:lpstr>
      <vt:lpstr>Responses by Blinded Independent Central Review</vt:lpstr>
      <vt:lpstr>Summary of Treatment-Emergent Adverse Events (TEAEs)</vt:lpstr>
      <vt:lpstr>Select Grade ≥3 Treatment-Emergent Adverse Events (TEAEs)</vt:lpstr>
      <vt:lpstr>HERTHENA-Lung02: An Ongoing Phase III Trial of Patritumab Deruxtecan for NSCLC with EGFR Mutation After Failure of an EGFR TKI</vt:lpstr>
      <vt:lpstr>Available Therapeutic Strategies for Patients with NSCLC Harboring an EGFR Exon 20 Insertion Mutation </vt:lpstr>
      <vt:lpstr>PowerPoint Presentation</vt:lpstr>
      <vt:lpstr>Global Exon 20 Insertion Rates</vt:lpstr>
      <vt:lpstr>FDA Grants Accelerated Approval to Amivantamab-vmjw for Metastatic NSCLC Press Release: May 21, 2021</vt:lpstr>
      <vt:lpstr>PowerPoint Presentation</vt:lpstr>
      <vt:lpstr>CHRYSALIS: Tumor Reduction and Response</vt:lpstr>
      <vt:lpstr>CHRYSALIS: Summary of Adverse Events (AEs) and Most Common AEs</vt:lpstr>
      <vt:lpstr>PowerPoint Presentation</vt:lpstr>
      <vt:lpstr>CHRYSALIS-2: Rationale for Combining Amivantamab and Lazertinib</vt:lpstr>
      <vt:lpstr>CHRYSALIS-2 Study Design</vt:lpstr>
      <vt:lpstr>CHRYSALIS-2: Best Antitumor Response and ORR by Prior Therapy Group</vt:lpstr>
      <vt:lpstr>CHRYSALIS-2: Safety Profile</vt:lpstr>
      <vt:lpstr>PowerPoint Presentation</vt:lpstr>
      <vt:lpstr>EGFR Exon 20 Insertion Mutations in NSCLC</vt:lpstr>
      <vt:lpstr>CLN-081-001 Study Schema</vt:lpstr>
      <vt:lpstr>CLN-081-001: Baseline Characteristics</vt:lpstr>
      <vt:lpstr>CLN-081-001: Safety Profile</vt:lpstr>
      <vt:lpstr>CLN-081-001: Best Percent Change from Baseline and Confirmed Response by Dose Level</vt:lpstr>
      <vt:lpstr>CLN-081-001: Conclusions</vt:lpstr>
      <vt:lpstr>FDA Grants Accelerated Approval to Mobocertinib for Metastatic NSCLC with EGFR Exon 20 Insertion Mutations Press Release: September 15, 2021</vt:lpstr>
      <vt:lpstr>PowerPoint Presentation</vt:lpstr>
      <vt:lpstr>Mobocertinib Activity in Patients with Platinum-Pretreated Metastatic NSCLC with EGFRex20ins Mutation (PPP Cohort)</vt:lpstr>
      <vt:lpstr>Summary of Adverse Events (AEs) and Most Common AEs with Mobocertinib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1167</cp:revision>
  <cp:lastPrinted>2020-12-08T02:40:56Z</cp:lastPrinted>
  <dcterms:created xsi:type="dcterms:W3CDTF">2020-11-13T19:02:13Z</dcterms:created>
  <dcterms:modified xsi:type="dcterms:W3CDTF">2022-09-01T11:39:39Z</dcterms:modified>
</cp:coreProperties>
</file>