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62.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15.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14.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notesSlides/notesSlide5.xml" ContentType="application/vnd.openxmlformats-officedocument.presentationml.notesSlide+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5.xml" ContentType="application/vnd.openxmlformats-officedocument.theme+xml"/>
  <Override PartName="/ppt/theme/theme1.xml" ContentType="application/vnd.openxmlformats-officedocument.theme+xml"/>
  <Override PartName="/ppt/theme/theme6.xml" ContentType="application/vnd.openxmlformats-officedocument.theme+xml"/>
  <Override PartName="/ppt/commentAuthors.xml" ContentType="application/vnd.openxmlformats-officedocument.presentationml.commentAuthors+xml"/>
  <Override PartName="/ppt/theme/theme7.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8.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7.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9.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8.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50" r:id="rId1"/>
    <p:sldMasterId id="2147485095" r:id="rId2"/>
    <p:sldMasterId id="2147485122" r:id="rId3"/>
    <p:sldMasterId id="2147485150" r:id="rId4"/>
    <p:sldMasterId id="2147485187" r:id="rId5"/>
    <p:sldMasterId id="2147485224" r:id="rId6"/>
  </p:sldMasterIdLst>
  <p:notesMasterIdLst>
    <p:notesMasterId r:id="rId147"/>
  </p:notesMasterIdLst>
  <p:handoutMasterIdLst>
    <p:handoutMasterId r:id="rId148"/>
  </p:handoutMasterIdLst>
  <p:sldIdLst>
    <p:sldId id="2141410976" r:id="rId7"/>
    <p:sldId id="2147470693" r:id="rId8"/>
    <p:sldId id="2147470939" r:id="rId9"/>
    <p:sldId id="2559" r:id="rId10"/>
    <p:sldId id="2147470999" r:id="rId11"/>
    <p:sldId id="2147471000" r:id="rId12"/>
    <p:sldId id="2604" r:id="rId13"/>
    <p:sldId id="3732" r:id="rId14"/>
    <p:sldId id="2141410977" r:id="rId15"/>
    <p:sldId id="2141410978" r:id="rId16"/>
    <p:sldId id="2147470726" r:id="rId17"/>
    <p:sldId id="2147471047" r:id="rId18"/>
    <p:sldId id="2147470729" r:id="rId19"/>
    <p:sldId id="2147470728" r:id="rId20"/>
    <p:sldId id="2147470731" r:id="rId21"/>
    <p:sldId id="2147470730" r:id="rId22"/>
    <p:sldId id="2147470732" r:id="rId23"/>
    <p:sldId id="918" r:id="rId24"/>
    <p:sldId id="2147471053" r:id="rId25"/>
    <p:sldId id="2147471021" r:id="rId26"/>
    <p:sldId id="2146847020" r:id="rId27"/>
    <p:sldId id="2146847028" r:id="rId28"/>
    <p:sldId id="12941" r:id="rId29"/>
    <p:sldId id="2145706668" r:id="rId30"/>
    <p:sldId id="2145706669" r:id="rId31"/>
    <p:sldId id="2147471041" r:id="rId32"/>
    <p:sldId id="2146846606" r:id="rId33"/>
    <p:sldId id="2145706681" r:id="rId34"/>
    <p:sldId id="2146846607" r:id="rId35"/>
    <p:sldId id="2147471099" r:id="rId36"/>
    <p:sldId id="2147470896" r:id="rId37"/>
    <p:sldId id="2147471048" r:id="rId38"/>
    <p:sldId id="2147470734" r:id="rId39"/>
    <p:sldId id="2147470733" r:id="rId40"/>
    <p:sldId id="2147470735" r:id="rId41"/>
    <p:sldId id="2147470737" r:id="rId42"/>
    <p:sldId id="2147470736" r:id="rId43"/>
    <p:sldId id="2141410945" r:id="rId44"/>
    <p:sldId id="2146847004" r:id="rId45"/>
    <p:sldId id="2147471042" r:id="rId46"/>
    <p:sldId id="2147471043" r:id="rId47"/>
    <p:sldId id="1478" r:id="rId48"/>
    <p:sldId id="2147471016" r:id="rId49"/>
    <p:sldId id="2147471017" r:id="rId50"/>
    <p:sldId id="2147471018" r:id="rId51"/>
    <p:sldId id="2147471019" r:id="rId52"/>
    <p:sldId id="2147471020" r:id="rId53"/>
    <p:sldId id="2147471049" r:id="rId54"/>
    <p:sldId id="2147470723" r:id="rId55"/>
    <p:sldId id="2147470724" r:id="rId56"/>
    <p:sldId id="2147471051" r:id="rId57"/>
    <p:sldId id="2147471052" r:id="rId58"/>
    <p:sldId id="2147470727" r:id="rId59"/>
    <p:sldId id="1747256573" r:id="rId60"/>
    <p:sldId id="1747256574" r:id="rId61"/>
    <p:sldId id="2147470571" r:id="rId62"/>
    <p:sldId id="2147470585" r:id="rId63"/>
    <p:sldId id="2147470587" r:id="rId64"/>
    <p:sldId id="2147471044" r:id="rId65"/>
    <p:sldId id="559" r:id="rId66"/>
    <p:sldId id="2145706655" r:id="rId67"/>
    <p:sldId id="2145706659" r:id="rId68"/>
    <p:sldId id="2145706661" r:id="rId69"/>
    <p:sldId id="2145706663" r:id="rId70"/>
    <p:sldId id="2145706665" r:id="rId71"/>
    <p:sldId id="2147471050" r:id="rId72"/>
    <p:sldId id="2147470739" r:id="rId73"/>
    <p:sldId id="2147470738" r:id="rId74"/>
    <p:sldId id="2147470741" r:id="rId75"/>
    <p:sldId id="2147470740" r:id="rId76"/>
    <p:sldId id="2147471010" r:id="rId77"/>
    <p:sldId id="2147470534" r:id="rId78"/>
    <p:sldId id="2147471012" r:id="rId79"/>
    <p:sldId id="2147471013" r:id="rId80"/>
    <p:sldId id="2146846584" r:id="rId81"/>
    <p:sldId id="2146846585" r:id="rId82"/>
    <p:sldId id="2147470725" r:id="rId83"/>
    <p:sldId id="2147471079" r:id="rId84"/>
    <p:sldId id="2147471083" r:id="rId85"/>
    <p:sldId id="2147471084" r:id="rId86"/>
    <p:sldId id="2147471085" r:id="rId87"/>
    <p:sldId id="2147471086" r:id="rId88"/>
    <p:sldId id="2147471087" r:id="rId89"/>
    <p:sldId id="2147471088" r:id="rId90"/>
    <p:sldId id="2145706673" r:id="rId91"/>
    <p:sldId id="2147471090" r:id="rId92"/>
    <p:sldId id="2147471091" r:id="rId93"/>
    <p:sldId id="2147470464" r:id="rId94"/>
    <p:sldId id="2147471022" r:id="rId95"/>
    <p:sldId id="3148" r:id="rId96"/>
    <p:sldId id="2430" r:id="rId97"/>
    <p:sldId id="2141411309" r:id="rId98"/>
    <p:sldId id="2141411299" r:id="rId99"/>
    <p:sldId id="2147471023" r:id="rId100"/>
    <p:sldId id="2147470667" r:id="rId101"/>
    <p:sldId id="2145705883" r:id="rId102"/>
    <p:sldId id="2147471039" r:id="rId103"/>
    <p:sldId id="2147470668" r:id="rId104"/>
    <p:sldId id="2147471027" r:id="rId105"/>
    <p:sldId id="2147471028" r:id="rId106"/>
    <p:sldId id="2147471029" r:id="rId107"/>
    <p:sldId id="2147471030" r:id="rId108"/>
    <p:sldId id="2147471031" r:id="rId109"/>
    <p:sldId id="2147471032" r:id="rId110"/>
    <p:sldId id="2147471033" r:id="rId111"/>
    <p:sldId id="2147471034" r:id="rId112"/>
    <p:sldId id="2147471035" r:id="rId113"/>
    <p:sldId id="2147471036" r:id="rId114"/>
    <p:sldId id="2147471037" r:id="rId115"/>
    <p:sldId id="2147471038" r:id="rId116"/>
    <p:sldId id="2147471082" r:id="rId117"/>
    <p:sldId id="2147470535" r:id="rId118"/>
    <p:sldId id="2141410947" r:id="rId119"/>
    <p:sldId id="2141411330" r:id="rId120"/>
    <p:sldId id="2147471080" r:id="rId121"/>
    <p:sldId id="2146847007" r:id="rId122"/>
    <p:sldId id="2146846587" r:id="rId123"/>
    <p:sldId id="2146846588" r:id="rId124"/>
    <p:sldId id="2146846589" r:id="rId125"/>
    <p:sldId id="2147470849" r:id="rId126"/>
    <p:sldId id="2146847008" r:id="rId127"/>
    <p:sldId id="2146846609" r:id="rId128"/>
    <p:sldId id="2147471092" r:id="rId129"/>
    <p:sldId id="2147471094" r:id="rId130"/>
    <p:sldId id="2147471097" r:id="rId131"/>
    <p:sldId id="2147471098" r:id="rId132"/>
    <p:sldId id="2147471081" r:id="rId133"/>
    <p:sldId id="2147470533" r:id="rId134"/>
    <p:sldId id="2147471011" r:id="rId135"/>
    <p:sldId id="2147470665" r:id="rId136"/>
    <p:sldId id="2147470666" r:id="rId137"/>
    <p:sldId id="2147470670" r:id="rId138"/>
    <p:sldId id="2147470674" r:id="rId139"/>
    <p:sldId id="2147470673" r:id="rId140"/>
    <p:sldId id="2147470538" r:id="rId141"/>
    <p:sldId id="2141410754" r:id="rId142"/>
    <p:sldId id="2147470671" r:id="rId143"/>
    <p:sldId id="2147470536" r:id="rId144"/>
    <p:sldId id="2147471014" r:id="rId145"/>
    <p:sldId id="2147471015" r:id="rId146"/>
  </p:sldIdLst>
  <p:sldSz cx="12192000" cy="6858000"/>
  <p:notesSz cx="7772400" cy="10058400"/>
  <p:custDataLst>
    <p:tags r:id="rId14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5EF"/>
    <a:srgbClr val="FF40FF"/>
    <a:srgbClr val="EC166A"/>
    <a:srgbClr val="0432FF"/>
    <a:srgbClr val="CADFF2"/>
    <a:srgbClr val="00A1DE"/>
    <a:srgbClr val="EE1825"/>
    <a:srgbClr val="D7E3EE"/>
    <a:srgbClr val="FFFF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1" autoAdjust="0"/>
    <p:restoredTop sz="94021" autoAdjust="0"/>
  </p:normalViewPr>
  <p:slideViewPr>
    <p:cSldViewPr>
      <p:cViewPr varScale="1">
        <p:scale>
          <a:sx n="109" d="100"/>
          <a:sy n="109" d="100"/>
        </p:scale>
        <p:origin x="568" y="176"/>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87" d="100"/>
        <a:sy n="187"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ags" Target="tags/tag1.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commentAuthors" Target="commentAuthors.xml"/><Relationship Id="rId155" Type="http://schemas.openxmlformats.org/officeDocument/2006/relationships/customXml" Target="../customXml/item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presProps" Target="presProps.xml"/><Relationship Id="rId156" Type="http://schemas.openxmlformats.org/officeDocument/2006/relationships/customXml" Target="../customXml/item2.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tableStyles" Target="tableStyle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F15AF-A662-FF40-B0A2-0BC932FC07AF}"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9A57A076-05DB-2144-89F8-3B74AE8A54E8}">
      <dgm:prSet custT="1"/>
      <dgm:spPr>
        <a:solidFill>
          <a:srgbClr val="B9D629"/>
        </a:solidFill>
      </dgm:spPr>
      <dgm:t>
        <a:bodyPr/>
        <a:lstStyle/>
        <a:p>
          <a:pPr rtl="0"/>
          <a:r>
            <a:rPr lang="en-US" sz="1900" b="1" dirty="0">
              <a:solidFill>
                <a:srgbClr val="010F97"/>
              </a:solidFill>
            </a:rPr>
            <a:t>CRS</a:t>
          </a:r>
          <a:endParaRPr lang="en-US" sz="1900" dirty="0">
            <a:solidFill>
              <a:srgbClr val="010F97"/>
            </a:solidFill>
          </a:endParaRPr>
        </a:p>
      </dgm:t>
    </dgm:pt>
    <dgm:pt modelId="{457F842B-4C8B-0040-B95F-9518B5BF868B}" type="parTrans" cxnId="{9D6E5ABD-06F4-7D4F-BA4B-9622E91B37B2}">
      <dgm:prSet/>
      <dgm:spPr/>
      <dgm:t>
        <a:bodyPr/>
        <a:lstStyle/>
        <a:p>
          <a:endParaRPr lang="en-US" sz="1900"/>
        </a:p>
      </dgm:t>
    </dgm:pt>
    <dgm:pt modelId="{3428A97F-51BD-4445-95BD-A8A803E6C6E2}" type="sibTrans" cxnId="{9D6E5ABD-06F4-7D4F-BA4B-9622E91B37B2}">
      <dgm:prSet/>
      <dgm:spPr/>
      <dgm:t>
        <a:bodyPr/>
        <a:lstStyle/>
        <a:p>
          <a:endParaRPr lang="en-US" sz="1900"/>
        </a:p>
      </dgm:t>
    </dgm:pt>
    <dgm:pt modelId="{97034D5C-5C31-6544-BA61-5D501685B868}">
      <dgm:prSet custT="1"/>
      <dgm:spPr>
        <a:solidFill>
          <a:srgbClr val="F9951E"/>
        </a:solidFill>
      </dgm:spPr>
      <dgm:t>
        <a:bodyPr/>
        <a:lstStyle/>
        <a:p>
          <a:pPr rtl="0"/>
          <a:r>
            <a:rPr lang="en-US" sz="1900" b="1" dirty="0">
              <a:solidFill>
                <a:srgbClr val="010F97"/>
              </a:solidFill>
            </a:rPr>
            <a:t>High fevers</a:t>
          </a:r>
        </a:p>
      </dgm:t>
    </dgm:pt>
    <dgm:pt modelId="{0EBCF095-9DA0-AF46-BC7F-C045BD9AB875}" type="parTrans" cxnId="{BF5EF591-A9F9-8F4E-B32D-CC46484D829C}">
      <dgm:prSet/>
      <dgm:spPr>
        <a:solidFill>
          <a:srgbClr val="F9951E"/>
        </a:solidFill>
      </dgm:spPr>
      <dgm:t>
        <a:bodyPr/>
        <a:lstStyle/>
        <a:p>
          <a:endParaRPr lang="en-US" sz="1900"/>
        </a:p>
      </dgm:t>
    </dgm:pt>
    <dgm:pt modelId="{3785F909-D9BA-DA42-A0DD-1ADFF101AC90}" type="sibTrans" cxnId="{BF5EF591-A9F9-8F4E-B32D-CC46484D829C}">
      <dgm:prSet/>
      <dgm:spPr/>
      <dgm:t>
        <a:bodyPr/>
        <a:lstStyle/>
        <a:p>
          <a:endParaRPr lang="en-US" sz="1900"/>
        </a:p>
      </dgm:t>
    </dgm:pt>
    <dgm:pt modelId="{8092A737-68F8-A548-ABC6-2D6BDE9891D8}">
      <dgm:prSet custT="1"/>
      <dgm:spPr>
        <a:solidFill>
          <a:srgbClr val="F9951E"/>
        </a:solidFill>
      </dgm:spPr>
      <dgm:t>
        <a:bodyPr/>
        <a:lstStyle/>
        <a:p>
          <a:pPr rtl="0"/>
          <a:r>
            <a:rPr lang="en-US" sz="1900" b="1" dirty="0">
              <a:solidFill>
                <a:srgbClr val="010F97"/>
              </a:solidFill>
            </a:rPr>
            <a:t>Rigors</a:t>
          </a:r>
        </a:p>
      </dgm:t>
    </dgm:pt>
    <dgm:pt modelId="{53BC9D93-1FA3-4E4F-B363-9D35D2E50F05}" type="parTrans" cxnId="{D106B651-E8B4-0E4A-B24C-3459A24B65AB}">
      <dgm:prSet/>
      <dgm:spPr>
        <a:solidFill>
          <a:srgbClr val="F9951E"/>
        </a:solidFill>
      </dgm:spPr>
      <dgm:t>
        <a:bodyPr/>
        <a:lstStyle/>
        <a:p>
          <a:endParaRPr lang="en-US" sz="1900"/>
        </a:p>
      </dgm:t>
    </dgm:pt>
    <dgm:pt modelId="{D529EE3A-D760-474F-8408-D43935BE6D3D}" type="sibTrans" cxnId="{D106B651-E8B4-0E4A-B24C-3459A24B65AB}">
      <dgm:prSet/>
      <dgm:spPr/>
      <dgm:t>
        <a:bodyPr/>
        <a:lstStyle/>
        <a:p>
          <a:endParaRPr lang="en-US" sz="1900"/>
        </a:p>
      </dgm:t>
    </dgm:pt>
    <dgm:pt modelId="{E5FCD5ED-92AB-A547-A81D-9F351F4625A6}">
      <dgm:prSet custT="1"/>
      <dgm:spPr>
        <a:solidFill>
          <a:srgbClr val="F9951E"/>
        </a:solidFill>
      </dgm:spPr>
      <dgm:t>
        <a:bodyPr/>
        <a:lstStyle/>
        <a:p>
          <a:pPr rtl="0"/>
          <a:r>
            <a:rPr lang="en-US" sz="1900" b="1" dirty="0">
              <a:solidFill>
                <a:srgbClr val="010F97"/>
              </a:solidFill>
            </a:rPr>
            <a:t>Myalgia/</a:t>
          </a:r>
        </a:p>
        <a:p>
          <a:pPr rtl="0"/>
          <a:r>
            <a:rPr lang="en-US" sz="1900" b="1" dirty="0" err="1">
              <a:solidFill>
                <a:srgbClr val="010F97"/>
              </a:solidFill>
            </a:rPr>
            <a:t>arthralgias</a:t>
          </a:r>
          <a:endParaRPr lang="en-US" sz="1900" b="1" dirty="0">
            <a:solidFill>
              <a:srgbClr val="010F97"/>
            </a:solidFill>
          </a:endParaRPr>
        </a:p>
      </dgm:t>
    </dgm:pt>
    <dgm:pt modelId="{17737051-CD00-8847-9752-2DFD7CEFBE71}" type="parTrans" cxnId="{469D8DD3-593C-594D-93BE-63E18094E98B}">
      <dgm:prSet/>
      <dgm:spPr>
        <a:solidFill>
          <a:srgbClr val="F9951E"/>
        </a:solidFill>
      </dgm:spPr>
      <dgm:t>
        <a:bodyPr/>
        <a:lstStyle/>
        <a:p>
          <a:endParaRPr lang="en-US" sz="1900"/>
        </a:p>
      </dgm:t>
    </dgm:pt>
    <dgm:pt modelId="{97762427-52BF-3E48-B7E0-37175AC39BB9}" type="sibTrans" cxnId="{469D8DD3-593C-594D-93BE-63E18094E98B}">
      <dgm:prSet/>
      <dgm:spPr/>
      <dgm:t>
        <a:bodyPr/>
        <a:lstStyle/>
        <a:p>
          <a:endParaRPr lang="en-US" sz="1900"/>
        </a:p>
      </dgm:t>
    </dgm:pt>
    <dgm:pt modelId="{ECFB68CA-3B54-4D48-8CFD-6CCF39D9E79F}">
      <dgm:prSet custT="1"/>
      <dgm:spPr>
        <a:solidFill>
          <a:srgbClr val="F9951E"/>
        </a:solidFill>
      </dgm:spPr>
      <dgm:t>
        <a:bodyPr/>
        <a:lstStyle/>
        <a:p>
          <a:pPr rtl="0"/>
          <a:r>
            <a:rPr lang="en-US" sz="1900" b="1" dirty="0">
              <a:solidFill>
                <a:srgbClr val="010F97"/>
              </a:solidFill>
            </a:rPr>
            <a:t>Nausea/vomiting/</a:t>
          </a:r>
          <a:br>
            <a:rPr lang="en-US" sz="1900" b="1" dirty="0">
              <a:solidFill>
                <a:srgbClr val="010F97"/>
              </a:solidFill>
            </a:rPr>
          </a:br>
          <a:r>
            <a:rPr lang="en-US" sz="1900" b="1" dirty="0">
              <a:solidFill>
                <a:srgbClr val="010F97"/>
              </a:solidFill>
            </a:rPr>
            <a:t>anorexia</a:t>
          </a:r>
        </a:p>
      </dgm:t>
    </dgm:pt>
    <dgm:pt modelId="{9200A35E-B232-414A-838A-D01EAF762AE0}" type="parTrans" cxnId="{F2FC9EBB-DC2B-884E-99F6-789817E4F489}">
      <dgm:prSet/>
      <dgm:spPr>
        <a:solidFill>
          <a:srgbClr val="F9951E"/>
        </a:solidFill>
      </dgm:spPr>
      <dgm:t>
        <a:bodyPr/>
        <a:lstStyle/>
        <a:p>
          <a:endParaRPr lang="en-US" sz="1900"/>
        </a:p>
      </dgm:t>
    </dgm:pt>
    <dgm:pt modelId="{A04CF795-9139-D84C-9F5F-B9C4228CE78A}" type="sibTrans" cxnId="{F2FC9EBB-DC2B-884E-99F6-789817E4F489}">
      <dgm:prSet/>
      <dgm:spPr/>
      <dgm:t>
        <a:bodyPr/>
        <a:lstStyle/>
        <a:p>
          <a:endParaRPr lang="en-US" sz="1900"/>
        </a:p>
      </dgm:t>
    </dgm:pt>
    <dgm:pt modelId="{EF0A3147-5862-C345-A0FB-9A2BB9E757E4}">
      <dgm:prSet custT="1"/>
      <dgm:spPr>
        <a:solidFill>
          <a:srgbClr val="F9951E"/>
        </a:solidFill>
      </dgm:spPr>
      <dgm:t>
        <a:bodyPr/>
        <a:lstStyle/>
        <a:p>
          <a:pPr rtl="0"/>
          <a:r>
            <a:rPr lang="en-US" sz="1900" b="1" dirty="0">
              <a:solidFill>
                <a:srgbClr val="010F97"/>
              </a:solidFill>
            </a:rPr>
            <a:t>Hypotension</a:t>
          </a:r>
        </a:p>
      </dgm:t>
    </dgm:pt>
    <dgm:pt modelId="{40CCF358-B556-9F41-8BCE-6D5A69FC0941}" type="parTrans" cxnId="{DA2432BD-7772-5045-9769-8FF529712A9A}">
      <dgm:prSet/>
      <dgm:spPr>
        <a:solidFill>
          <a:srgbClr val="F9951E"/>
        </a:solidFill>
      </dgm:spPr>
      <dgm:t>
        <a:bodyPr/>
        <a:lstStyle/>
        <a:p>
          <a:endParaRPr lang="en-US" sz="1900"/>
        </a:p>
      </dgm:t>
    </dgm:pt>
    <dgm:pt modelId="{6B93A89F-45FC-AA43-894A-FF52A1CCAE62}" type="sibTrans" cxnId="{DA2432BD-7772-5045-9769-8FF529712A9A}">
      <dgm:prSet/>
      <dgm:spPr/>
      <dgm:t>
        <a:bodyPr/>
        <a:lstStyle/>
        <a:p>
          <a:endParaRPr lang="en-US" sz="1900"/>
        </a:p>
      </dgm:t>
    </dgm:pt>
    <dgm:pt modelId="{9FEBA7F7-9418-6746-91CB-62A01004FC6E}">
      <dgm:prSet custT="1"/>
      <dgm:spPr>
        <a:solidFill>
          <a:srgbClr val="F9951E"/>
        </a:solidFill>
      </dgm:spPr>
      <dgm:t>
        <a:bodyPr/>
        <a:lstStyle/>
        <a:p>
          <a:pPr rtl="0"/>
          <a:r>
            <a:rPr lang="en-US" sz="1900" b="1" dirty="0">
              <a:solidFill>
                <a:srgbClr val="010F97"/>
              </a:solidFill>
            </a:rPr>
            <a:t>Dyspnea/ tachypnea/ hypoxia</a:t>
          </a:r>
        </a:p>
      </dgm:t>
    </dgm:pt>
    <dgm:pt modelId="{C25F20E4-AF23-734A-B94B-85B604EE09C2}" type="parTrans" cxnId="{973E11DE-EED9-CE4C-87F2-01449653A9F0}">
      <dgm:prSet/>
      <dgm:spPr>
        <a:solidFill>
          <a:srgbClr val="F9951E"/>
        </a:solidFill>
      </dgm:spPr>
      <dgm:t>
        <a:bodyPr/>
        <a:lstStyle/>
        <a:p>
          <a:endParaRPr lang="en-US" sz="1900"/>
        </a:p>
      </dgm:t>
    </dgm:pt>
    <dgm:pt modelId="{0CE75A87-B064-2341-AAFD-2A2A03759DB1}" type="sibTrans" cxnId="{973E11DE-EED9-CE4C-87F2-01449653A9F0}">
      <dgm:prSet/>
      <dgm:spPr/>
      <dgm:t>
        <a:bodyPr/>
        <a:lstStyle/>
        <a:p>
          <a:endParaRPr lang="en-US" sz="1900"/>
        </a:p>
      </dgm:t>
    </dgm:pt>
    <dgm:pt modelId="{182B74F2-87FF-2247-9FB8-525287361B13}">
      <dgm:prSet custT="1"/>
      <dgm:spPr>
        <a:solidFill>
          <a:srgbClr val="F9951E"/>
        </a:solidFill>
      </dgm:spPr>
      <dgm:t>
        <a:bodyPr/>
        <a:lstStyle/>
        <a:p>
          <a:pPr rtl="0"/>
          <a:r>
            <a:rPr lang="en-US" sz="1900" b="1" dirty="0">
              <a:solidFill>
                <a:srgbClr val="010F97"/>
              </a:solidFill>
            </a:rPr>
            <a:t>Fatigue</a:t>
          </a:r>
        </a:p>
      </dgm:t>
    </dgm:pt>
    <dgm:pt modelId="{7034DC92-A82B-DA42-9D97-51C6AC96AE18}" type="parTrans" cxnId="{18DF1AFF-418B-344F-B84D-D2BA8EA32596}">
      <dgm:prSet/>
      <dgm:spPr>
        <a:solidFill>
          <a:srgbClr val="F9951E"/>
        </a:solidFill>
      </dgm:spPr>
      <dgm:t>
        <a:bodyPr/>
        <a:lstStyle/>
        <a:p>
          <a:endParaRPr lang="en-US" sz="1900"/>
        </a:p>
      </dgm:t>
    </dgm:pt>
    <dgm:pt modelId="{CC278737-10E8-E44F-9922-D2A19AD4D272}" type="sibTrans" cxnId="{18DF1AFF-418B-344F-B84D-D2BA8EA32596}">
      <dgm:prSet/>
      <dgm:spPr/>
      <dgm:t>
        <a:bodyPr/>
        <a:lstStyle/>
        <a:p>
          <a:endParaRPr lang="en-US" sz="1900"/>
        </a:p>
      </dgm:t>
    </dgm:pt>
    <dgm:pt modelId="{FFD4D0C2-E1D6-0345-BCF5-D2F2DFDA5DDD}">
      <dgm:prSet custT="1"/>
      <dgm:spPr>
        <a:solidFill>
          <a:srgbClr val="F9951E"/>
        </a:solidFill>
      </dgm:spPr>
      <dgm:t>
        <a:bodyPr/>
        <a:lstStyle/>
        <a:p>
          <a:pPr rtl="0"/>
          <a:r>
            <a:rPr lang="en-US" sz="1900" b="1" dirty="0">
              <a:solidFill>
                <a:srgbClr val="010F97"/>
              </a:solidFill>
            </a:rPr>
            <a:t>Headache</a:t>
          </a:r>
        </a:p>
      </dgm:t>
    </dgm:pt>
    <dgm:pt modelId="{FCE5EE65-FEF8-6D4D-836E-922BADBA21B7}" type="parTrans" cxnId="{1C03CA4B-75DF-5448-947F-A3DB623EF3A7}">
      <dgm:prSet/>
      <dgm:spPr>
        <a:solidFill>
          <a:srgbClr val="F9951E"/>
        </a:solidFill>
      </dgm:spPr>
      <dgm:t>
        <a:bodyPr/>
        <a:lstStyle/>
        <a:p>
          <a:endParaRPr lang="en-US" sz="1900"/>
        </a:p>
      </dgm:t>
    </dgm:pt>
    <dgm:pt modelId="{C19723A7-D105-024E-8C08-6DEA8D33482D}" type="sibTrans" cxnId="{1C03CA4B-75DF-5448-947F-A3DB623EF3A7}">
      <dgm:prSet/>
      <dgm:spPr/>
      <dgm:t>
        <a:bodyPr/>
        <a:lstStyle/>
        <a:p>
          <a:endParaRPr lang="en-US" sz="1900"/>
        </a:p>
      </dgm:t>
    </dgm:pt>
    <dgm:pt modelId="{DC450A53-D6BC-BB46-9760-833F31E4C465}">
      <dgm:prSet custT="1"/>
      <dgm:spPr>
        <a:solidFill>
          <a:srgbClr val="F9951E"/>
        </a:solidFill>
      </dgm:spPr>
      <dgm:t>
        <a:bodyPr/>
        <a:lstStyle/>
        <a:p>
          <a:pPr rtl="0"/>
          <a:r>
            <a:rPr lang="en-US" sz="1900" b="1" dirty="0">
              <a:solidFill>
                <a:srgbClr val="010F97"/>
              </a:solidFill>
            </a:rPr>
            <a:t>Escalating fevers</a:t>
          </a:r>
        </a:p>
      </dgm:t>
    </dgm:pt>
    <dgm:pt modelId="{C41695E7-AA80-5641-9F36-92E2B03A6423}" type="sibTrans" cxnId="{3825035E-2C57-314F-B7E9-15B8156EF348}">
      <dgm:prSet/>
      <dgm:spPr/>
      <dgm:t>
        <a:bodyPr/>
        <a:lstStyle/>
        <a:p>
          <a:endParaRPr lang="en-US" sz="1900"/>
        </a:p>
      </dgm:t>
    </dgm:pt>
    <dgm:pt modelId="{A55D6D86-4723-9149-8EAF-2C9FE8942A3D}" type="parTrans" cxnId="{3825035E-2C57-314F-B7E9-15B8156EF348}">
      <dgm:prSet/>
      <dgm:spPr>
        <a:solidFill>
          <a:srgbClr val="F9951E"/>
        </a:solidFill>
      </dgm:spPr>
      <dgm:t>
        <a:bodyPr/>
        <a:lstStyle/>
        <a:p>
          <a:endParaRPr lang="en-US" sz="1900"/>
        </a:p>
      </dgm:t>
    </dgm:pt>
    <dgm:pt modelId="{BED99AAE-5193-9548-B55A-B0E3B5ED53E5}" type="pres">
      <dgm:prSet presAssocID="{642F15AF-A662-FF40-B0A2-0BC932FC07AF}" presName="cycle" presStyleCnt="0">
        <dgm:presLayoutVars>
          <dgm:chMax val="1"/>
          <dgm:dir/>
          <dgm:animLvl val="ctr"/>
          <dgm:resizeHandles val="exact"/>
        </dgm:presLayoutVars>
      </dgm:prSet>
      <dgm:spPr/>
    </dgm:pt>
    <dgm:pt modelId="{ABD8ED87-1C7D-BE4A-9358-F92E723BCB86}" type="pres">
      <dgm:prSet presAssocID="{9A57A076-05DB-2144-89F8-3B74AE8A54E8}" presName="centerShape" presStyleLbl="node0" presStyleIdx="0" presStyleCnt="1"/>
      <dgm:spPr/>
    </dgm:pt>
    <dgm:pt modelId="{8A2DB259-71A9-D247-A4C9-9917724F083F}" type="pres">
      <dgm:prSet presAssocID="{0EBCF095-9DA0-AF46-BC7F-C045BD9AB875}" presName="parTrans" presStyleLbl="bgSibTrans2D1" presStyleIdx="0" presStyleCnt="9"/>
      <dgm:spPr/>
    </dgm:pt>
    <dgm:pt modelId="{F924D33A-857E-BA48-92EC-183E5744059D}" type="pres">
      <dgm:prSet presAssocID="{97034D5C-5C31-6544-BA61-5D501685B868}" presName="node" presStyleLbl="node1" presStyleIdx="0" presStyleCnt="9" custScaleX="125197" custRadScaleRad="95984">
        <dgm:presLayoutVars>
          <dgm:bulletEnabled val="1"/>
        </dgm:presLayoutVars>
      </dgm:prSet>
      <dgm:spPr/>
    </dgm:pt>
    <dgm:pt modelId="{8EA4D9DD-EE11-CA4B-8998-A1F20804FF44}" type="pres">
      <dgm:prSet presAssocID="{53BC9D93-1FA3-4E4F-B363-9D35D2E50F05}" presName="parTrans" presStyleLbl="bgSibTrans2D1" presStyleIdx="1" presStyleCnt="9"/>
      <dgm:spPr/>
    </dgm:pt>
    <dgm:pt modelId="{44DF005C-961B-BA44-863F-30C20C2C739A}" type="pres">
      <dgm:prSet presAssocID="{8092A737-68F8-A548-ABC6-2D6BDE9891D8}" presName="node" presStyleLbl="node1" presStyleIdx="1" presStyleCnt="9" custScaleX="125197">
        <dgm:presLayoutVars>
          <dgm:bulletEnabled val="1"/>
        </dgm:presLayoutVars>
      </dgm:prSet>
      <dgm:spPr/>
    </dgm:pt>
    <dgm:pt modelId="{DEFA5618-5A5A-5640-AD4E-D04E10B296E8}" type="pres">
      <dgm:prSet presAssocID="{17737051-CD00-8847-9752-2DFD7CEFBE71}" presName="parTrans" presStyleLbl="bgSibTrans2D1" presStyleIdx="2" presStyleCnt="9"/>
      <dgm:spPr/>
    </dgm:pt>
    <dgm:pt modelId="{7945AB67-3EDB-C340-A9CB-3187AE9FB48C}" type="pres">
      <dgm:prSet presAssocID="{E5FCD5ED-92AB-A547-A81D-9F351F4625A6}" presName="node" presStyleLbl="node1" presStyleIdx="2" presStyleCnt="9" custScaleX="125197" custRadScaleRad="101187" custRadScaleInc="-4450">
        <dgm:presLayoutVars>
          <dgm:bulletEnabled val="1"/>
        </dgm:presLayoutVars>
      </dgm:prSet>
      <dgm:spPr/>
    </dgm:pt>
    <dgm:pt modelId="{BE44B29A-DC8E-C24E-B52A-BAC07BE27DC4}" type="pres">
      <dgm:prSet presAssocID="{9200A35E-B232-414A-838A-D01EAF762AE0}" presName="parTrans" presStyleLbl="bgSibTrans2D1" presStyleIdx="3" presStyleCnt="9"/>
      <dgm:spPr/>
    </dgm:pt>
    <dgm:pt modelId="{0578DB2D-E946-9543-B889-7FBF0303D8AC}" type="pres">
      <dgm:prSet presAssocID="{ECFB68CA-3B54-4D48-8CFD-6CCF39D9E79F}" presName="node" presStyleLbl="node1" presStyleIdx="3" presStyleCnt="9" custScaleX="173057" custScaleY="68285" custRadScaleRad="101496" custRadScaleInc="-9796">
        <dgm:presLayoutVars>
          <dgm:bulletEnabled val="1"/>
        </dgm:presLayoutVars>
      </dgm:prSet>
      <dgm:spPr/>
    </dgm:pt>
    <dgm:pt modelId="{F292E27C-4917-E345-A8A5-5B56F451997A}" type="pres">
      <dgm:prSet presAssocID="{7034DC92-A82B-DA42-9D97-51C6AC96AE18}" presName="parTrans" presStyleLbl="bgSibTrans2D1" presStyleIdx="4" presStyleCnt="9"/>
      <dgm:spPr/>
    </dgm:pt>
    <dgm:pt modelId="{00482B9D-D72E-E844-BB0D-4EED39F3A67B}" type="pres">
      <dgm:prSet presAssocID="{182B74F2-87FF-2247-9FB8-525287361B13}" presName="node" presStyleLbl="node1" presStyleIdx="4" presStyleCnt="9">
        <dgm:presLayoutVars>
          <dgm:bulletEnabled val="1"/>
        </dgm:presLayoutVars>
      </dgm:prSet>
      <dgm:spPr/>
    </dgm:pt>
    <dgm:pt modelId="{AF9EB6A4-7D3A-8A4B-AB9A-81E609275AFE}" type="pres">
      <dgm:prSet presAssocID="{FCE5EE65-FEF8-6D4D-836E-922BADBA21B7}" presName="parTrans" presStyleLbl="bgSibTrans2D1" presStyleIdx="5" presStyleCnt="9"/>
      <dgm:spPr/>
    </dgm:pt>
    <dgm:pt modelId="{7BE0EB82-37E8-C04E-B0C0-E6E20FF4FA14}" type="pres">
      <dgm:prSet presAssocID="{FFD4D0C2-E1D6-0345-BCF5-D2F2DFDA5DDD}" presName="node" presStyleLbl="node1" presStyleIdx="5" presStyleCnt="9">
        <dgm:presLayoutVars>
          <dgm:bulletEnabled val="1"/>
        </dgm:presLayoutVars>
      </dgm:prSet>
      <dgm:spPr/>
    </dgm:pt>
    <dgm:pt modelId="{31574E81-D90C-034B-AC92-8BAD511D1ED1}" type="pres">
      <dgm:prSet presAssocID="{40CCF358-B556-9F41-8BCE-6D5A69FC0941}" presName="parTrans" presStyleLbl="bgSibTrans2D1" presStyleIdx="6" presStyleCnt="9"/>
      <dgm:spPr/>
    </dgm:pt>
    <dgm:pt modelId="{3271B5A3-A685-2B4F-8308-AB496A890932}" type="pres">
      <dgm:prSet presAssocID="{EF0A3147-5862-C345-A0FB-9A2BB9E757E4}" presName="node" presStyleLbl="node1" presStyleIdx="6" presStyleCnt="9" custScaleX="125197" custRadScaleRad="100844" custRadScaleInc="3190">
        <dgm:presLayoutVars>
          <dgm:bulletEnabled val="1"/>
        </dgm:presLayoutVars>
      </dgm:prSet>
      <dgm:spPr/>
    </dgm:pt>
    <dgm:pt modelId="{FE55D810-F225-9D47-91ED-54A63E7F3838}" type="pres">
      <dgm:prSet presAssocID="{A55D6D86-4723-9149-8EAF-2C9FE8942A3D}" presName="parTrans" presStyleLbl="bgSibTrans2D1" presStyleIdx="7" presStyleCnt="9"/>
      <dgm:spPr/>
    </dgm:pt>
    <dgm:pt modelId="{0C2B1DDD-950A-0348-A188-1557909CBEF5}" type="pres">
      <dgm:prSet presAssocID="{DC450A53-D6BC-BB46-9760-833F31E4C465}" presName="node" presStyleLbl="node1" presStyleIdx="7" presStyleCnt="9" custScaleX="146194" custRadScaleRad="93618" custRadScaleInc="113986">
        <dgm:presLayoutVars>
          <dgm:bulletEnabled val="1"/>
        </dgm:presLayoutVars>
      </dgm:prSet>
      <dgm:spPr/>
    </dgm:pt>
    <dgm:pt modelId="{38485761-4C41-0144-9BBA-D060EB26B92D}" type="pres">
      <dgm:prSet presAssocID="{C25F20E4-AF23-734A-B94B-85B604EE09C2}" presName="parTrans" presStyleLbl="bgSibTrans2D1" presStyleIdx="8" presStyleCnt="9"/>
      <dgm:spPr/>
    </dgm:pt>
    <dgm:pt modelId="{4A21CF62-D16A-FB4F-8E71-315BD907076D}" type="pres">
      <dgm:prSet presAssocID="{9FEBA7F7-9418-6746-91CB-62A01004FC6E}" presName="node" presStyleLbl="node1" presStyleIdx="8" presStyleCnt="9" custScaleX="125197" custRadScaleRad="104124" custRadScaleInc="-110749">
        <dgm:presLayoutVars>
          <dgm:bulletEnabled val="1"/>
        </dgm:presLayoutVars>
      </dgm:prSet>
      <dgm:spPr/>
    </dgm:pt>
  </dgm:ptLst>
  <dgm:cxnLst>
    <dgm:cxn modelId="{36DBE000-BC6F-D445-A19B-698D3B7AF3BB}" type="presOf" srcId="{A55D6D86-4723-9149-8EAF-2C9FE8942A3D}" destId="{FE55D810-F225-9D47-91ED-54A63E7F3838}" srcOrd="0" destOrd="0" presId="urn:microsoft.com/office/officeart/2005/8/layout/radial4"/>
    <dgm:cxn modelId="{3472FA04-1283-A940-AC07-A49AC5F99166}" type="presOf" srcId="{E5FCD5ED-92AB-A547-A81D-9F351F4625A6}" destId="{7945AB67-3EDB-C340-A9CB-3187AE9FB48C}" srcOrd="0" destOrd="0" presId="urn:microsoft.com/office/officeart/2005/8/layout/radial4"/>
    <dgm:cxn modelId="{60557012-72CB-4348-8090-112F65003325}" type="presOf" srcId="{8092A737-68F8-A548-ABC6-2D6BDE9891D8}" destId="{44DF005C-961B-BA44-863F-30C20C2C739A}" srcOrd="0" destOrd="0" presId="urn:microsoft.com/office/officeart/2005/8/layout/radial4"/>
    <dgm:cxn modelId="{DC5BE320-D0EC-D642-83B7-60DDD44FABA4}" type="presOf" srcId="{9200A35E-B232-414A-838A-D01EAF762AE0}" destId="{BE44B29A-DC8E-C24E-B52A-BAC07BE27DC4}" srcOrd="0" destOrd="0" presId="urn:microsoft.com/office/officeart/2005/8/layout/radial4"/>
    <dgm:cxn modelId="{73976026-A6CD-C340-9B06-DE5989820E56}" type="presOf" srcId="{9A57A076-05DB-2144-89F8-3B74AE8A54E8}" destId="{ABD8ED87-1C7D-BE4A-9358-F92E723BCB86}" srcOrd="0" destOrd="0" presId="urn:microsoft.com/office/officeart/2005/8/layout/radial4"/>
    <dgm:cxn modelId="{69C1B53A-0DAF-B94B-8D46-67A37A25469B}" type="presOf" srcId="{FCE5EE65-FEF8-6D4D-836E-922BADBA21B7}" destId="{AF9EB6A4-7D3A-8A4B-AB9A-81E609275AFE}" srcOrd="0" destOrd="0" presId="urn:microsoft.com/office/officeart/2005/8/layout/radial4"/>
    <dgm:cxn modelId="{B9AA6F46-C08B-8F4C-B244-8D38A37B5166}" type="presOf" srcId="{FFD4D0C2-E1D6-0345-BCF5-D2F2DFDA5DDD}" destId="{7BE0EB82-37E8-C04E-B0C0-E6E20FF4FA14}" srcOrd="0" destOrd="0" presId="urn:microsoft.com/office/officeart/2005/8/layout/radial4"/>
    <dgm:cxn modelId="{1C03CA4B-75DF-5448-947F-A3DB623EF3A7}" srcId="{9A57A076-05DB-2144-89F8-3B74AE8A54E8}" destId="{FFD4D0C2-E1D6-0345-BCF5-D2F2DFDA5DDD}" srcOrd="5" destOrd="0" parTransId="{FCE5EE65-FEF8-6D4D-836E-922BADBA21B7}" sibTransId="{C19723A7-D105-024E-8C08-6DEA8D33482D}"/>
    <dgm:cxn modelId="{D106B651-E8B4-0E4A-B24C-3459A24B65AB}" srcId="{9A57A076-05DB-2144-89F8-3B74AE8A54E8}" destId="{8092A737-68F8-A548-ABC6-2D6BDE9891D8}" srcOrd="1" destOrd="0" parTransId="{53BC9D93-1FA3-4E4F-B363-9D35D2E50F05}" sibTransId="{D529EE3A-D760-474F-8408-D43935BE6D3D}"/>
    <dgm:cxn modelId="{6B0C2559-222F-654F-886B-D4FBBB2EC38A}" type="presOf" srcId="{9FEBA7F7-9418-6746-91CB-62A01004FC6E}" destId="{4A21CF62-D16A-FB4F-8E71-315BD907076D}" srcOrd="0" destOrd="0" presId="urn:microsoft.com/office/officeart/2005/8/layout/radial4"/>
    <dgm:cxn modelId="{3825035E-2C57-314F-B7E9-15B8156EF348}" srcId="{9A57A076-05DB-2144-89F8-3B74AE8A54E8}" destId="{DC450A53-D6BC-BB46-9760-833F31E4C465}" srcOrd="7" destOrd="0" parTransId="{A55D6D86-4723-9149-8EAF-2C9FE8942A3D}" sibTransId="{C41695E7-AA80-5641-9F36-92E2B03A6423}"/>
    <dgm:cxn modelId="{A5C94266-ED9D-204E-AD00-A32BD3F81CA3}" type="presOf" srcId="{642F15AF-A662-FF40-B0A2-0BC932FC07AF}" destId="{BED99AAE-5193-9548-B55A-B0E3B5ED53E5}" srcOrd="0" destOrd="0" presId="urn:microsoft.com/office/officeart/2005/8/layout/radial4"/>
    <dgm:cxn modelId="{A1FA256E-EBB2-AD47-934B-59474B946763}" type="presOf" srcId="{182B74F2-87FF-2247-9FB8-525287361B13}" destId="{00482B9D-D72E-E844-BB0D-4EED39F3A67B}" srcOrd="0" destOrd="0" presId="urn:microsoft.com/office/officeart/2005/8/layout/radial4"/>
    <dgm:cxn modelId="{0454016F-AC85-D648-A5C6-77913797690F}" type="presOf" srcId="{17737051-CD00-8847-9752-2DFD7CEFBE71}" destId="{DEFA5618-5A5A-5640-AD4E-D04E10B296E8}" srcOrd="0" destOrd="0" presId="urn:microsoft.com/office/officeart/2005/8/layout/radial4"/>
    <dgm:cxn modelId="{2D40276F-8CDB-A645-AB59-9F967D0B74C0}" type="presOf" srcId="{DC450A53-D6BC-BB46-9760-833F31E4C465}" destId="{0C2B1DDD-950A-0348-A188-1557909CBEF5}" srcOrd="0" destOrd="0" presId="urn:microsoft.com/office/officeart/2005/8/layout/radial4"/>
    <dgm:cxn modelId="{B71D8F75-FC34-AA4E-BDDE-C26441BB291C}" type="presOf" srcId="{ECFB68CA-3B54-4D48-8CFD-6CCF39D9E79F}" destId="{0578DB2D-E946-9543-B889-7FBF0303D8AC}" srcOrd="0" destOrd="0" presId="urn:microsoft.com/office/officeart/2005/8/layout/radial4"/>
    <dgm:cxn modelId="{46F4107A-A84C-484C-BD58-858FEECEFE9B}" type="presOf" srcId="{53BC9D93-1FA3-4E4F-B363-9D35D2E50F05}" destId="{8EA4D9DD-EE11-CA4B-8998-A1F20804FF44}" srcOrd="0" destOrd="0" presId="urn:microsoft.com/office/officeart/2005/8/layout/radial4"/>
    <dgm:cxn modelId="{2C456A7B-1D86-E04B-BBCD-E55CE9AEC95A}" type="presOf" srcId="{97034D5C-5C31-6544-BA61-5D501685B868}" destId="{F924D33A-857E-BA48-92EC-183E5744059D}" srcOrd="0" destOrd="0" presId="urn:microsoft.com/office/officeart/2005/8/layout/radial4"/>
    <dgm:cxn modelId="{BF5EF591-A9F9-8F4E-B32D-CC46484D829C}" srcId="{9A57A076-05DB-2144-89F8-3B74AE8A54E8}" destId="{97034D5C-5C31-6544-BA61-5D501685B868}" srcOrd="0" destOrd="0" parTransId="{0EBCF095-9DA0-AF46-BC7F-C045BD9AB875}" sibTransId="{3785F909-D9BA-DA42-A0DD-1ADFF101AC90}"/>
    <dgm:cxn modelId="{D703CE9C-5F95-B84B-81CC-B14C79F8A30F}" type="presOf" srcId="{EF0A3147-5862-C345-A0FB-9A2BB9E757E4}" destId="{3271B5A3-A685-2B4F-8308-AB496A890932}" srcOrd="0" destOrd="0" presId="urn:microsoft.com/office/officeart/2005/8/layout/radial4"/>
    <dgm:cxn modelId="{7DB882B1-7B60-CA49-B2C8-38E46E11D6E2}" type="presOf" srcId="{C25F20E4-AF23-734A-B94B-85B604EE09C2}" destId="{38485761-4C41-0144-9BBA-D060EB26B92D}" srcOrd="0" destOrd="0" presId="urn:microsoft.com/office/officeart/2005/8/layout/radial4"/>
    <dgm:cxn modelId="{F2FC9EBB-DC2B-884E-99F6-789817E4F489}" srcId="{9A57A076-05DB-2144-89F8-3B74AE8A54E8}" destId="{ECFB68CA-3B54-4D48-8CFD-6CCF39D9E79F}" srcOrd="3" destOrd="0" parTransId="{9200A35E-B232-414A-838A-D01EAF762AE0}" sibTransId="{A04CF795-9139-D84C-9F5F-B9C4228CE78A}"/>
    <dgm:cxn modelId="{DA2432BD-7772-5045-9769-8FF529712A9A}" srcId="{9A57A076-05DB-2144-89F8-3B74AE8A54E8}" destId="{EF0A3147-5862-C345-A0FB-9A2BB9E757E4}" srcOrd="6" destOrd="0" parTransId="{40CCF358-B556-9F41-8BCE-6D5A69FC0941}" sibTransId="{6B93A89F-45FC-AA43-894A-FF52A1CCAE62}"/>
    <dgm:cxn modelId="{9D6E5ABD-06F4-7D4F-BA4B-9622E91B37B2}" srcId="{642F15AF-A662-FF40-B0A2-0BC932FC07AF}" destId="{9A57A076-05DB-2144-89F8-3B74AE8A54E8}" srcOrd="0" destOrd="0" parTransId="{457F842B-4C8B-0040-B95F-9518B5BF868B}" sibTransId="{3428A97F-51BD-4445-95BD-A8A803E6C6E2}"/>
    <dgm:cxn modelId="{A85AEBD2-F68C-E246-ACC2-58F4CBC852ED}" type="presOf" srcId="{7034DC92-A82B-DA42-9D97-51C6AC96AE18}" destId="{F292E27C-4917-E345-A8A5-5B56F451997A}" srcOrd="0" destOrd="0" presId="urn:microsoft.com/office/officeart/2005/8/layout/radial4"/>
    <dgm:cxn modelId="{469D8DD3-593C-594D-93BE-63E18094E98B}" srcId="{9A57A076-05DB-2144-89F8-3B74AE8A54E8}" destId="{E5FCD5ED-92AB-A547-A81D-9F351F4625A6}" srcOrd="2" destOrd="0" parTransId="{17737051-CD00-8847-9752-2DFD7CEFBE71}" sibTransId="{97762427-52BF-3E48-B7E0-37175AC39BB9}"/>
    <dgm:cxn modelId="{973E11DE-EED9-CE4C-87F2-01449653A9F0}" srcId="{9A57A076-05DB-2144-89F8-3B74AE8A54E8}" destId="{9FEBA7F7-9418-6746-91CB-62A01004FC6E}" srcOrd="8" destOrd="0" parTransId="{C25F20E4-AF23-734A-B94B-85B604EE09C2}" sibTransId="{0CE75A87-B064-2341-AAFD-2A2A03759DB1}"/>
    <dgm:cxn modelId="{3730D0E6-36D8-8446-80BE-7E36E025D6C0}" type="presOf" srcId="{40CCF358-B556-9F41-8BCE-6D5A69FC0941}" destId="{31574E81-D90C-034B-AC92-8BAD511D1ED1}" srcOrd="0" destOrd="0" presId="urn:microsoft.com/office/officeart/2005/8/layout/radial4"/>
    <dgm:cxn modelId="{E10FF9EF-755F-274B-BC89-B2B541BB7FE6}" type="presOf" srcId="{0EBCF095-9DA0-AF46-BC7F-C045BD9AB875}" destId="{8A2DB259-71A9-D247-A4C9-9917724F083F}" srcOrd="0" destOrd="0" presId="urn:microsoft.com/office/officeart/2005/8/layout/radial4"/>
    <dgm:cxn modelId="{18DF1AFF-418B-344F-B84D-D2BA8EA32596}" srcId="{9A57A076-05DB-2144-89F8-3B74AE8A54E8}" destId="{182B74F2-87FF-2247-9FB8-525287361B13}" srcOrd="4" destOrd="0" parTransId="{7034DC92-A82B-DA42-9D97-51C6AC96AE18}" sibTransId="{CC278737-10E8-E44F-9922-D2A19AD4D272}"/>
    <dgm:cxn modelId="{5A060CB4-2080-DE41-B108-3408B69CE55D}" type="presParOf" srcId="{BED99AAE-5193-9548-B55A-B0E3B5ED53E5}" destId="{ABD8ED87-1C7D-BE4A-9358-F92E723BCB86}" srcOrd="0" destOrd="0" presId="urn:microsoft.com/office/officeart/2005/8/layout/radial4"/>
    <dgm:cxn modelId="{22527BBA-7B46-1549-8216-9F0E283716D3}" type="presParOf" srcId="{BED99AAE-5193-9548-B55A-B0E3B5ED53E5}" destId="{8A2DB259-71A9-D247-A4C9-9917724F083F}" srcOrd="1" destOrd="0" presId="urn:microsoft.com/office/officeart/2005/8/layout/radial4"/>
    <dgm:cxn modelId="{F6FED693-279D-E945-AA1E-43E136D74D31}" type="presParOf" srcId="{BED99AAE-5193-9548-B55A-B0E3B5ED53E5}" destId="{F924D33A-857E-BA48-92EC-183E5744059D}" srcOrd="2" destOrd="0" presId="urn:microsoft.com/office/officeart/2005/8/layout/radial4"/>
    <dgm:cxn modelId="{5BB3D1C1-95F7-004F-BEBC-19237955C413}" type="presParOf" srcId="{BED99AAE-5193-9548-B55A-B0E3B5ED53E5}" destId="{8EA4D9DD-EE11-CA4B-8998-A1F20804FF44}" srcOrd="3" destOrd="0" presId="urn:microsoft.com/office/officeart/2005/8/layout/radial4"/>
    <dgm:cxn modelId="{D775073E-C3E1-F84A-84E3-CAE7E36C180E}" type="presParOf" srcId="{BED99AAE-5193-9548-B55A-B0E3B5ED53E5}" destId="{44DF005C-961B-BA44-863F-30C20C2C739A}" srcOrd="4" destOrd="0" presId="urn:microsoft.com/office/officeart/2005/8/layout/radial4"/>
    <dgm:cxn modelId="{49CF1C4B-642D-9845-B04A-41CF119FDA87}" type="presParOf" srcId="{BED99AAE-5193-9548-B55A-B0E3B5ED53E5}" destId="{DEFA5618-5A5A-5640-AD4E-D04E10B296E8}" srcOrd="5" destOrd="0" presId="urn:microsoft.com/office/officeart/2005/8/layout/radial4"/>
    <dgm:cxn modelId="{34BC1BF0-E26B-6549-AD5B-8CE2F2C70C0B}" type="presParOf" srcId="{BED99AAE-5193-9548-B55A-B0E3B5ED53E5}" destId="{7945AB67-3EDB-C340-A9CB-3187AE9FB48C}" srcOrd="6" destOrd="0" presId="urn:microsoft.com/office/officeart/2005/8/layout/radial4"/>
    <dgm:cxn modelId="{128D366C-1A8E-A44A-998E-C5EBBC509CAB}" type="presParOf" srcId="{BED99AAE-5193-9548-B55A-B0E3B5ED53E5}" destId="{BE44B29A-DC8E-C24E-B52A-BAC07BE27DC4}" srcOrd="7" destOrd="0" presId="urn:microsoft.com/office/officeart/2005/8/layout/radial4"/>
    <dgm:cxn modelId="{1E0F6B88-0BCD-4D4D-B5B3-59045C30C260}" type="presParOf" srcId="{BED99AAE-5193-9548-B55A-B0E3B5ED53E5}" destId="{0578DB2D-E946-9543-B889-7FBF0303D8AC}" srcOrd="8" destOrd="0" presId="urn:microsoft.com/office/officeart/2005/8/layout/radial4"/>
    <dgm:cxn modelId="{B50E2761-2267-B542-907E-483507810AC9}" type="presParOf" srcId="{BED99AAE-5193-9548-B55A-B0E3B5ED53E5}" destId="{F292E27C-4917-E345-A8A5-5B56F451997A}" srcOrd="9" destOrd="0" presId="urn:microsoft.com/office/officeart/2005/8/layout/radial4"/>
    <dgm:cxn modelId="{C693DBE4-5915-D141-BF51-F1FCD6AB2BFD}" type="presParOf" srcId="{BED99AAE-5193-9548-B55A-B0E3B5ED53E5}" destId="{00482B9D-D72E-E844-BB0D-4EED39F3A67B}" srcOrd="10" destOrd="0" presId="urn:microsoft.com/office/officeart/2005/8/layout/radial4"/>
    <dgm:cxn modelId="{3EE07D38-CC32-5947-AEA5-62276064E004}" type="presParOf" srcId="{BED99AAE-5193-9548-B55A-B0E3B5ED53E5}" destId="{AF9EB6A4-7D3A-8A4B-AB9A-81E609275AFE}" srcOrd="11" destOrd="0" presId="urn:microsoft.com/office/officeart/2005/8/layout/radial4"/>
    <dgm:cxn modelId="{94231FD6-0AC2-7542-92BC-863B3E5CE4B7}" type="presParOf" srcId="{BED99AAE-5193-9548-B55A-B0E3B5ED53E5}" destId="{7BE0EB82-37E8-C04E-B0C0-E6E20FF4FA14}" srcOrd="12" destOrd="0" presId="urn:microsoft.com/office/officeart/2005/8/layout/radial4"/>
    <dgm:cxn modelId="{FD5F6EAD-CC6F-6544-B0C1-7DF7DC302E77}" type="presParOf" srcId="{BED99AAE-5193-9548-B55A-B0E3B5ED53E5}" destId="{31574E81-D90C-034B-AC92-8BAD511D1ED1}" srcOrd="13" destOrd="0" presId="urn:microsoft.com/office/officeart/2005/8/layout/radial4"/>
    <dgm:cxn modelId="{67D0B998-6190-8E42-976E-57981F66A86A}" type="presParOf" srcId="{BED99AAE-5193-9548-B55A-B0E3B5ED53E5}" destId="{3271B5A3-A685-2B4F-8308-AB496A890932}" srcOrd="14" destOrd="0" presId="urn:microsoft.com/office/officeart/2005/8/layout/radial4"/>
    <dgm:cxn modelId="{EAD3701F-44C8-6049-BD9F-903B27BFCB79}" type="presParOf" srcId="{BED99AAE-5193-9548-B55A-B0E3B5ED53E5}" destId="{FE55D810-F225-9D47-91ED-54A63E7F3838}" srcOrd="15" destOrd="0" presId="urn:microsoft.com/office/officeart/2005/8/layout/radial4"/>
    <dgm:cxn modelId="{F75AAF61-0DCA-0C44-95F3-8438C07278C1}" type="presParOf" srcId="{BED99AAE-5193-9548-B55A-B0E3B5ED53E5}" destId="{0C2B1DDD-950A-0348-A188-1557909CBEF5}" srcOrd="16" destOrd="0" presId="urn:microsoft.com/office/officeart/2005/8/layout/radial4"/>
    <dgm:cxn modelId="{6DBDDB27-A3A3-4241-9EFE-ED72432BF63D}" type="presParOf" srcId="{BED99AAE-5193-9548-B55A-B0E3B5ED53E5}" destId="{38485761-4C41-0144-9BBA-D060EB26B92D}" srcOrd="17" destOrd="0" presId="urn:microsoft.com/office/officeart/2005/8/layout/radial4"/>
    <dgm:cxn modelId="{25810FB3-B765-794B-A531-47DA4024662F}" type="presParOf" srcId="{BED99AAE-5193-9548-B55A-B0E3B5ED53E5}" destId="{4A21CF62-D16A-FB4F-8E71-315BD907076D}"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8ED87-1C7D-BE4A-9358-F92E723BCB86}">
      <dsp:nvSpPr>
        <dsp:cNvPr id="0" name=""/>
        <dsp:cNvSpPr/>
      </dsp:nvSpPr>
      <dsp:spPr>
        <a:xfrm>
          <a:off x="3592101" y="3660018"/>
          <a:ext cx="1637534" cy="1637534"/>
        </a:xfrm>
        <a:prstGeom prst="ellipse">
          <a:avLst/>
        </a:prstGeom>
        <a:solidFill>
          <a:srgbClr val="B9D62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CRS</a:t>
          </a:r>
          <a:endParaRPr lang="en-US" sz="1900" kern="1200" dirty="0">
            <a:solidFill>
              <a:srgbClr val="010F97"/>
            </a:solidFill>
          </a:endParaRPr>
        </a:p>
      </dsp:txBody>
      <dsp:txXfrm>
        <a:off x="3831912" y="3899829"/>
        <a:ext cx="1157912" cy="1157912"/>
      </dsp:txXfrm>
    </dsp:sp>
    <dsp:sp modelId="{8A2DB259-71A9-D247-A4C9-9917724F083F}">
      <dsp:nvSpPr>
        <dsp:cNvPr id="0" name=""/>
        <dsp:cNvSpPr/>
      </dsp:nvSpPr>
      <dsp:spPr>
        <a:xfrm rot="10800000">
          <a:off x="730262" y="4245436"/>
          <a:ext cx="2704437"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4D33A-857E-BA48-92EC-183E5744059D}">
      <dsp:nvSpPr>
        <dsp:cNvPr id="0" name=""/>
        <dsp:cNvSpPr/>
      </dsp:nvSpPr>
      <dsp:spPr>
        <a:xfrm>
          <a:off x="12711" y="4020275"/>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High fevers</a:t>
          </a:r>
        </a:p>
      </dsp:txBody>
      <dsp:txXfrm>
        <a:off x="39570" y="4047134"/>
        <a:ext cx="1381383" cy="863301"/>
      </dsp:txXfrm>
    </dsp:sp>
    <dsp:sp modelId="{8EA4D9DD-EE11-CA4B-8998-A1F20804FF44}">
      <dsp:nvSpPr>
        <dsp:cNvPr id="0" name=""/>
        <dsp:cNvSpPr/>
      </dsp:nvSpPr>
      <dsp:spPr>
        <a:xfrm rot="12150000">
          <a:off x="759686" y="3323314"/>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DF005C-961B-BA44-863F-30C20C2C739A}">
      <dsp:nvSpPr>
        <dsp:cNvPr id="0" name=""/>
        <dsp:cNvSpPr/>
      </dsp:nvSpPr>
      <dsp:spPr>
        <a:xfrm>
          <a:off x="150605" y="2552836"/>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Rigors</a:t>
          </a:r>
        </a:p>
      </dsp:txBody>
      <dsp:txXfrm>
        <a:off x="177464" y="2579695"/>
        <a:ext cx="1381383" cy="863301"/>
      </dsp:txXfrm>
    </dsp:sp>
    <dsp:sp modelId="{DEFA5618-5A5A-5640-AD4E-D04E10B296E8}">
      <dsp:nvSpPr>
        <dsp:cNvPr id="0" name=""/>
        <dsp:cNvSpPr/>
      </dsp:nvSpPr>
      <dsp:spPr>
        <a:xfrm rot="13446600">
          <a:off x="1217020" y="2551536"/>
          <a:ext cx="2892978"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45AB67-3EDB-C340-A9CB-3187AE9FB48C}">
      <dsp:nvSpPr>
        <dsp:cNvPr id="0" name=""/>
        <dsp:cNvSpPr/>
      </dsp:nvSpPr>
      <dsp:spPr>
        <a:xfrm>
          <a:off x="907372" y="1319563"/>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Myalgia/</a:t>
          </a:r>
        </a:p>
        <a:p>
          <a:pPr marL="0" lvl="0" indent="0" algn="ctr" defTabSz="844550" rtl="0">
            <a:lnSpc>
              <a:spcPct val="90000"/>
            </a:lnSpc>
            <a:spcBef>
              <a:spcPct val="0"/>
            </a:spcBef>
            <a:spcAft>
              <a:spcPct val="35000"/>
            </a:spcAft>
            <a:buNone/>
          </a:pPr>
          <a:r>
            <a:rPr lang="en-US" sz="1900" b="1" kern="1200" dirty="0" err="1">
              <a:solidFill>
                <a:srgbClr val="010F97"/>
              </a:solidFill>
            </a:rPr>
            <a:t>arthralgias</a:t>
          </a:r>
          <a:endParaRPr lang="en-US" sz="1900" b="1" kern="1200" dirty="0">
            <a:solidFill>
              <a:srgbClr val="010F97"/>
            </a:solidFill>
          </a:endParaRPr>
        </a:p>
      </dsp:txBody>
      <dsp:txXfrm>
        <a:off x="934231" y="1346422"/>
        <a:ext cx="1381383" cy="863301"/>
      </dsp:txXfrm>
    </dsp:sp>
    <dsp:sp modelId="{BE44B29A-DC8E-C24E-B52A-BAC07BE27DC4}">
      <dsp:nvSpPr>
        <dsp:cNvPr id="0" name=""/>
        <dsp:cNvSpPr/>
      </dsp:nvSpPr>
      <dsp:spPr>
        <a:xfrm rot="14732448">
          <a:off x="1948559" y="2024519"/>
          <a:ext cx="290417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78DB2D-E946-9543-B889-7FBF0303D8AC}">
      <dsp:nvSpPr>
        <dsp:cNvPr id="0" name=""/>
        <dsp:cNvSpPr/>
      </dsp:nvSpPr>
      <dsp:spPr>
        <a:xfrm>
          <a:off x="1807563" y="623002"/>
          <a:ext cx="1983708" cy="626186"/>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Nausea/vomiting/</a:t>
          </a:r>
          <a:br>
            <a:rPr lang="en-US" sz="1900" b="1" kern="1200" dirty="0">
              <a:solidFill>
                <a:srgbClr val="010F97"/>
              </a:solidFill>
            </a:rPr>
          </a:br>
          <a:r>
            <a:rPr lang="en-US" sz="1900" b="1" kern="1200" dirty="0">
              <a:solidFill>
                <a:srgbClr val="010F97"/>
              </a:solidFill>
            </a:rPr>
            <a:t>anorexia</a:t>
          </a:r>
        </a:p>
      </dsp:txBody>
      <dsp:txXfrm>
        <a:off x="1825903" y="641342"/>
        <a:ext cx="1947028" cy="589506"/>
      </dsp:txXfrm>
    </dsp:sp>
    <dsp:sp modelId="{F292E27C-4917-E345-A8A5-5B56F451997A}">
      <dsp:nvSpPr>
        <dsp:cNvPr id="0" name=""/>
        <dsp:cNvSpPr/>
      </dsp:nvSpPr>
      <dsp:spPr>
        <a:xfrm rot="16200000">
          <a:off x="2985885" y="1835815"/>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482B9D-D72E-E844-BB0D-4EED39F3A67B}">
      <dsp:nvSpPr>
        <dsp:cNvPr id="0" name=""/>
        <dsp:cNvSpPr/>
      </dsp:nvSpPr>
      <dsp:spPr>
        <a:xfrm>
          <a:off x="3837731" y="185671"/>
          <a:ext cx="114627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Fatigue</a:t>
          </a:r>
        </a:p>
      </dsp:txBody>
      <dsp:txXfrm>
        <a:off x="3864590" y="212530"/>
        <a:ext cx="1092556" cy="863301"/>
      </dsp:txXfrm>
    </dsp:sp>
    <dsp:sp modelId="{AF9EB6A4-7D3A-8A4B-AB9A-81E609275AFE}">
      <dsp:nvSpPr>
        <dsp:cNvPr id="0" name=""/>
        <dsp:cNvSpPr/>
      </dsp:nvSpPr>
      <dsp:spPr>
        <a:xfrm rot="17550000">
          <a:off x="3908007" y="2019237"/>
          <a:ext cx="2849965"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E0EB82-37E8-C04E-B0C0-E6E20FF4FA14}">
      <dsp:nvSpPr>
        <dsp:cNvPr id="0" name=""/>
        <dsp:cNvSpPr/>
      </dsp:nvSpPr>
      <dsp:spPr>
        <a:xfrm>
          <a:off x="5305170" y="477563"/>
          <a:ext cx="114627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Headache</a:t>
          </a:r>
        </a:p>
      </dsp:txBody>
      <dsp:txXfrm>
        <a:off x="5332029" y="504422"/>
        <a:ext cx="1092556" cy="863301"/>
      </dsp:txXfrm>
    </dsp:sp>
    <dsp:sp modelId="{31574E81-D90C-034B-AC92-8BAD511D1ED1}">
      <dsp:nvSpPr>
        <dsp:cNvPr id="0" name=""/>
        <dsp:cNvSpPr/>
      </dsp:nvSpPr>
      <dsp:spPr>
        <a:xfrm rot="18938280">
          <a:off x="4705525" y="2548718"/>
          <a:ext cx="2880549"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71B5A3-A685-2B4F-8308-AB496A890932}">
      <dsp:nvSpPr>
        <dsp:cNvPr id="0" name=""/>
        <dsp:cNvSpPr/>
      </dsp:nvSpPr>
      <dsp:spPr>
        <a:xfrm>
          <a:off x="6457954" y="1316533"/>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Hypotension</a:t>
          </a:r>
        </a:p>
      </dsp:txBody>
      <dsp:txXfrm>
        <a:off x="6484813" y="1343392"/>
        <a:ext cx="1381383" cy="863301"/>
      </dsp:txXfrm>
    </dsp:sp>
    <dsp:sp modelId="{FE55D810-F225-9D47-91ED-54A63E7F3838}">
      <dsp:nvSpPr>
        <dsp:cNvPr id="0" name=""/>
        <dsp:cNvSpPr/>
      </dsp:nvSpPr>
      <dsp:spPr>
        <a:xfrm rot="17916">
          <a:off x="5381089" y="4257275"/>
          <a:ext cx="2602773"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2B1DDD-950A-0348-A188-1557909CBEF5}">
      <dsp:nvSpPr>
        <dsp:cNvPr id="0" name=""/>
        <dsp:cNvSpPr/>
      </dsp:nvSpPr>
      <dsp:spPr>
        <a:xfrm>
          <a:off x="7145952" y="4038896"/>
          <a:ext cx="1675784"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Escalating fevers</a:t>
          </a:r>
        </a:p>
      </dsp:txBody>
      <dsp:txXfrm>
        <a:off x="7172811" y="4065755"/>
        <a:ext cx="1622066" cy="863301"/>
      </dsp:txXfrm>
    </dsp:sp>
    <dsp:sp modelId="{38485761-4C41-0144-9BBA-D060EB26B92D}">
      <dsp:nvSpPr>
        <dsp:cNvPr id="0" name=""/>
        <dsp:cNvSpPr/>
      </dsp:nvSpPr>
      <dsp:spPr>
        <a:xfrm rot="20271012">
          <a:off x="5220221" y="3305487"/>
          <a:ext cx="2999406" cy="466697"/>
        </a:xfrm>
        <a:prstGeom prst="leftArrow">
          <a:avLst>
            <a:gd name="adj1" fmla="val 60000"/>
            <a:gd name="adj2" fmla="val 5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21CF62-D16A-FB4F-8E71-315BD907076D}">
      <dsp:nvSpPr>
        <dsp:cNvPr id="0" name=""/>
        <dsp:cNvSpPr/>
      </dsp:nvSpPr>
      <dsp:spPr>
        <a:xfrm>
          <a:off x="7391401" y="2514894"/>
          <a:ext cx="1435101" cy="917019"/>
        </a:xfrm>
        <a:prstGeom prst="roundRect">
          <a:avLst>
            <a:gd name="adj" fmla="val 10000"/>
          </a:avLst>
        </a:prstGeom>
        <a:solidFill>
          <a:srgbClr val="F9951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010F97"/>
              </a:solidFill>
            </a:rPr>
            <a:t>Dyspnea/ tachypnea/ hypoxia</a:t>
          </a:r>
        </a:p>
      </dsp:txBody>
      <dsp:txXfrm>
        <a:off x="7418260" y="2541753"/>
        <a:ext cx="1381383" cy="86330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7/8/22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640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5349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194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927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9476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7077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6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xfrm>
            <a:off x="406400" y="696913"/>
            <a:ext cx="6197600" cy="3486150"/>
          </a:xfrm>
          <a:ln/>
        </p:spPr>
      </p:sp>
      <p:sp>
        <p:nvSpPr>
          <p:cNvPr id="360450" name="Rectangle 3"/>
          <p:cNvSpPr>
            <a:spLocks noGrp="1" noChangeArrowheads="1"/>
          </p:cNvSpPr>
          <p:nvPr>
            <p:ph type="body" idx="1"/>
          </p:nvPr>
        </p:nvSpPr>
        <p:spPr>
          <a:noFill/>
        </p:spPr>
        <p:txBody>
          <a:bodyPr/>
          <a:lstStyle/>
          <a:p>
            <a:endParaRPr lang="en-US" dirty="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2204045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403612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11BDBA-C17E-403E-B382-F516AB9EE0C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43594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a:ln>
                  <a:noFill/>
                </a:ln>
                <a:solidFill>
                  <a:prstClr val="black"/>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199794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a:ln>
                  <a:noFill/>
                </a:ln>
                <a:solidFill>
                  <a:prstClr val="black"/>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7963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5967" lvl="1"/>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a:ln>
                  <a:noFill/>
                </a:ln>
                <a:solidFill>
                  <a:prstClr val="black"/>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dirty="0">
              <a:ln>
                <a:noFill/>
              </a:ln>
              <a:solidFill>
                <a:prstClr val="black"/>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89965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A3DAA-0021-413A-90FE-8661E283DD55}" type="slidenum">
              <a:rPr kumimoji="0" lang="en-GB" sz="1200" b="0" i="0" u="none" strike="noStrike" kern="1200" cap="none" spc="0" normalizeH="0" baseline="0" noProof="0" smtClean="0">
                <a:ln>
                  <a:noFill/>
                </a:ln>
                <a:solidFill>
                  <a:srgbClr val="000000"/>
                </a:solidFill>
                <a:effectLst/>
                <a:uLnTx/>
                <a:uFillTx/>
                <a:latin typeface="Arial" charset="0"/>
                <a:ea typeface="MS PGothic"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dirty="0">
              <a:ln>
                <a:noFill/>
              </a:ln>
              <a:solidFill>
                <a:srgbClr val="000000"/>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4049854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042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98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160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16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04964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94458879"/>
      </p:ext>
    </p:extLst>
  </p:cSld>
  <p:clrMapOvr>
    <a:masterClrMapping/>
  </p:clrMapOvr>
  <p:transition spd="slow"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11588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89553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05171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7461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605853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77500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31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566733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584205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69907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88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97821"/>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53512" y="380862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53512" y="1594446"/>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7C1F52EB-6C2D-674A-82A0-471D3200F72F}"/>
              </a:ext>
            </a:extLst>
          </p:cNvPr>
          <p:cNvSpPr>
            <a:spLocks noGrp="1"/>
          </p:cNvSpPr>
          <p:nvPr>
            <p:ph idx="46" hasCustomPrompt="1"/>
          </p:nvPr>
        </p:nvSpPr>
        <p:spPr>
          <a:xfrm>
            <a:off x="2953512" y="270345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AED75C6D-332C-3A48-A024-37FB50FF183B}"/>
              </a:ext>
            </a:extLst>
          </p:cNvPr>
          <p:cNvSpPr>
            <a:spLocks noGrp="1"/>
          </p:cNvSpPr>
          <p:nvPr>
            <p:ph idx="47" hasCustomPrompt="1"/>
          </p:nvPr>
        </p:nvSpPr>
        <p:spPr>
          <a:xfrm>
            <a:off x="8450545" y="380904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D58B4B5E-85B7-E345-845B-AE321385857F}"/>
              </a:ext>
            </a:extLst>
          </p:cNvPr>
          <p:cNvSpPr>
            <a:spLocks noGrp="1"/>
          </p:cNvSpPr>
          <p:nvPr>
            <p:ph idx="48" hasCustomPrompt="1"/>
          </p:nvPr>
        </p:nvSpPr>
        <p:spPr>
          <a:xfrm>
            <a:off x="8450545" y="159678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08347AB1-7525-5E4A-BC6D-43EA305B8FD2}"/>
              </a:ext>
            </a:extLst>
          </p:cNvPr>
          <p:cNvSpPr>
            <a:spLocks noGrp="1"/>
          </p:cNvSpPr>
          <p:nvPr>
            <p:ph idx="49" hasCustomPrompt="1"/>
          </p:nvPr>
        </p:nvSpPr>
        <p:spPr>
          <a:xfrm>
            <a:off x="2953512" y="491379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F24E889D-982D-A845-A2D1-D7B2152E406F}"/>
              </a:ext>
            </a:extLst>
          </p:cNvPr>
          <p:cNvSpPr>
            <a:spLocks noGrp="1"/>
          </p:cNvSpPr>
          <p:nvPr>
            <p:ph idx="50" hasCustomPrompt="1"/>
          </p:nvPr>
        </p:nvSpPr>
        <p:spPr>
          <a:xfrm>
            <a:off x="8450545" y="270387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54941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5125" y="6096157"/>
            <a:ext cx="11461750" cy="262943"/>
          </a:xfrm>
        </p:spPr>
        <p:txBody>
          <a:bodyPr bIns="108000" anchor="b">
            <a:spAutoFit/>
          </a:bodyPr>
          <a:lstStyle>
            <a:lvl1pPr marL="0" indent="0" algn="l">
              <a:spcBef>
                <a:spcPts val="0"/>
              </a:spcBef>
              <a:spcAft>
                <a:spcPts val="300"/>
              </a:spcAft>
              <a:buNone/>
              <a:defRPr sz="800"/>
            </a:lvl1pPr>
          </a:lstStyle>
          <a:p>
            <a:pPr lvl="0"/>
            <a:r>
              <a:rPr lang="en-US" sz="1000" dirty="0"/>
              <a:t>References and abbreviations here.</a:t>
            </a:r>
            <a:endParaRPr lang="en-GB" dirty="0"/>
          </a:p>
        </p:txBody>
      </p:sp>
    </p:spTree>
    <p:extLst>
      <p:ext uri="{BB962C8B-B14F-4D97-AF65-F5344CB8AC3E}">
        <p14:creationId xmlns:p14="http://schemas.microsoft.com/office/powerpoint/2010/main" val="124323184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smtClean="0"/>
            </a:lvl1pPr>
          </a:lstStyle>
          <a:p>
            <a:pPr>
              <a:defRPr/>
            </a:pPr>
            <a:fld id="{627DAF38-32B5-42A1-9A74-8826A47731BC}" type="slidenum">
              <a:rPr lang="en-US"/>
              <a:pPr>
                <a:defRPr/>
              </a:pPr>
              <a:t>‹#›</a:t>
            </a:fld>
            <a:endParaRPr lang="en-US"/>
          </a:p>
        </p:txBody>
      </p:sp>
    </p:spTree>
    <p:extLst>
      <p:ext uri="{BB962C8B-B14F-4D97-AF65-F5344CB8AC3E}">
        <p14:creationId xmlns:p14="http://schemas.microsoft.com/office/powerpoint/2010/main" val="4499551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C3C9BAD-8D44-4416-87E4-62A3B7BDFA97}" type="slidenum">
              <a:rPr lang="en-US"/>
              <a:pPr>
                <a:defRPr/>
              </a:pPr>
              <a:t>‹#›</a:t>
            </a:fld>
            <a:endParaRPr lang="en-US"/>
          </a:p>
        </p:txBody>
      </p:sp>
    </p:spTree>
    <p:extLst>
      <p:ext uri="{BB962C8B-B14F-4D97-AF65-F5344CB8AC3E}">
        <p14:creationId xmlns:p14="http://schemas.microsoft.com/office/powerpoint/2010/main" val="5140624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5E8E1AC7-41B4-4364-A69A-79F1A771D94E}" type="slidenum">
              <a:rPr lang="en-US"/>
              <a:pPr>
                <a:defRPr/>
              </a:pPr>
              <a:t>‹#›</a:t>
            </a:fld>
            <a:endParaRPr lang="en-US"/>
          </a:p>
        </p:txBody>
      </p:sp>
    </p:spTree>
    <p:extLst>
      <p:ext uri="{BB962C8B-B14F-4D97-AF65-F5344CB8AC3E}">
        <p14:creationId xmlns:p14="http://schemas.microsoft.com/office/powerpoint/2010/main" val="11379375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524000"/>
            <a:ext cx="5537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537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35DE2FBE-0F38-4DE7-BECF-17AB799CA11B}" type="slidenum">
              <a:rPr lang="en-US"/>
              <a:pPr>
                <a:defRPr/>
              </a:pPr>
              <a:t>‹#›</a:t>
            </a:fld>
            <a:endParaRPr lang="en-US"/>
          </a:p>
        </p:txBody>
      </p:sp>
    </p:spTree>
    <p:extLst>
      <p:ext uri="{BB962C8B-B14F-4D97-AF65-F5344CB8AC3E}">
        <p14:creationId xmlns:p14="http://schemas.microsoft.com/office/powerpoint/2010/main" val="361103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07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D8264667-149B-40EF-8248-786858B2DA12}" type="slidenum">
              <a:rPr lang="en-US"/>
              <a:pPr>
                <a:defRPr/>
              </a:pPr>
              <a:t>‹#›</a:t>
            </a:fld>
            <a:endParaRPr lang="en-US"/>
          </a:p>
        </p:txBody>
      </p:sp>
    </p:spTree>
    <p:extLst>
      <p:ext uri="{BB962C8B-B14F-4D97-AF65-F5344CB8AC3E}">
        <p14:creationId xmlns:p14="http://schemas.microsoft.com/office/powerpoint/2010/main" val="12730608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DA124FF9-8BE2-48EC-86A9-1270536FE826}" type="slidenum">
              <a:rPr lang="en-US"/>
              <a:pPr>
                <a:defRPr/>
              </a:pPr>
              <a:t>‹#›</a:t>
            </a:fld>
            <a:endParaRPr lang="en-US"/>
          </a:p>
        </p:txBody>
      </p:sp>
    </p:spTree>
    <p:extLst>
      <p:ext uri="{BB962C8B-B14F-4D97-AF65-F5344CB8AC3E}">
        <p14:creationId xmlns:p14="http://schemas.microsoft.com/office/powerpoint/2010/main" val="29864873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65EA784C-E32E-4E88-A8C7-8262FE91BE41}" type="slidenum">
              <a:rPr lang="en-US"/>
              <a:pPr>
                <a:defRPr/>
              </a:pPr>
              <a:t>‹#›</a:t>
            </a:fld>
            <a:endParaRPr lang="en-US"/>
          </a:p>
        </p:txBody>
      </p:sp>
    </p:spTree>
    <p:extLst>
      <p:ext uri="{BB962C8B-B14F-4D97-AF65-F5344CB8AC3E}">
        <p14:creationId xmlns:p14="http://schemas.microsoft.com/office/powerpoint/2010/main" val="32378329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0BA7752-E780-4C8C-A183-B594EA2E0EF7}" type="slidenum">
              <a:rPr lang="en-US"/>
              <a:pPr>
                <a:defRPr/>
              </a:pPr>
              <a:t>‹#›</a:t>
            </a:fld>
            <a:endParaRPr lang="en-US"/>
          </a:p>
        </p:txBody>
      </p:sp>
    </p:spTree>
    <p:extLst>
      <p:ext uri="{BB962C8B-B14F-4D97-AF65-F5344CB8AC3E}">
        <p14:creationId xmlns:p14="http://schemas.microsoft.com/office/powerpoint/2010/main" val="27362970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D88BDCF9-A145-46B6-9C8A-83A470552535}" type="slidenum">
              <a:rPr lang="en-US"/>
              <a:pPr>
                <a:defRPr/>
              </a:pPr>
              <a:t>‹#›</a:t>
            </a:fld>
            <a:endParaRPr lang="en-US"/>
          </a:p>
        </p:txBody>
      </p:sp>
    </p:spTree>
    <p:extLst>
      <p:ext uri="{BB962C8B-B14F-4D97-AF65-F5344CB8AC3E}">
        <p14:creationId xmlns:p14="http://schemas.microsoft.com/office/powerpoint/2010/main" val="18506958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961FE80F-4926-4F72-AFCC-0C25B2FA3CD1}" type="slidenum">
              <a:rPr lang="en-US"/>
              <a:pPr>
                <a:defRPr/>
              </a:pPr>
              <a:t>‹#›</a:t>
            </a:fld>
            <a:endParaRPr lang="en-US"/>
          </a:p>
        </p:txBody>
      </p:sp>
    </p:spTree>
    <p:extLst>
      <p:ext uri="{BB962C8B-B14F-4D97-AF65-F5344CB8AC3E}">
        <p14:creationId xmlns:p14="http://schemas.microsoft.com/office/powerpoint/2010/main" val="37921622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0"/>
            <a:ext cx="28194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0"/>
            <a:ext cx="82550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22390F53-F44B-4AA6-8495-963580781089}" type="slidenum">
              <a:rPr lang="en-US"/>
              <a:pPr>
                <a:defRPr/>
              </a:pPr>
              <a:t>‹#›</a:t>
            </a:fld>
            <a:endParaRPr lang="en-US"/>
          </a:p>
        </p:txBody>
      </p:sp>
    </p:spTree>
    <p:extLst>
      <p:ext uri="{BB962C8B-B14F-4D97-AF65-F5344CB8AC3E}">
        <p14:creationId xmlns:p14="http://schemas.microsoft.com/office/powerpoint/2010/main" val="1780252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1277600" cy="1219200"/>
          </a:xfrm>
        </p:spPr>
        <p:txBody>
          <a:bodyPr/>
          <a:lstStyle/>
          <a:p>
            <a:r>
              <a:rPr lang="en-US"/>
              <a:t>Click to edit Master title style</a:t>
            </a:r>
          </a:p>
        </p:txBody>
      </p:sp>
      <p:sp>
        <p:nvSpPr>
          <p:cNvPr id="3" name="Text Placeholder 2"/>
          <p:cNvSpPr>
            <a:spLocks noGrp="1"/>
          </p:cNvSpPr>
          <p:nvPr>
            <p:ph type="body" sz="half" idx="1"/>
          </p:nvPr>
        </p:nvSpPr>
        <p:spPr>
          <a:xfrm>
            <a:off x="406400" y="1524000"/>
            <a:ext cx="553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524000"/>
            <a:ext cx="553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0" y="6629400"/>
            <a:ext cx="2540000" cy="228600"/>
          </a:xfrm>
        </p:spPr>
        <p:txBody>
          <a:bodyPr/>
          <a:lstStyle>
            <a:lvl1pPr>
              <a:defRPr smtClean="0"/>
            </a:lvl1pPr>
          </a:lstStyle>
          <a:p>
            <a:pPr>
              <a:defRPr/>
            </a:pPr>
            <a:fld id="{354A0B2C-B768-4BB2-A6A2-1B6B8FB635A2}" type="slidenum">
              <a:rPr lang="en-US"/>
              <a:pPr>
                <a:defRPr/>
              </a:pPr>
              <a:t>‹#›</a:t>
            </a:fld>
            <a:endParaRPr lang="en-US"/>
          </a:p>
        </p:txBody>
      </p:sp>
    </p:spTree>
    <p:extLst>
      <p:ext uri="{BB962C8B-B14F-4D97-AF65-F5344CB8AC3E}">
        <p14:creationId xmlns:p14="http://schemas.microsoft.com/office/powerpoint/2010/main" val="17905988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1277600" cy="1219200"/>
          </a:xfrm>
        </p:spPr>
        <p:txBody>
          <a:bodyPr/>
          <a:lstStyle/>
          <a:p>
            <a:r>
              <a:rPr lang="en-US"/>
              <a:t>Click to edit Master title style</a:t>
            </a:r>
          </a:p>
        </p:txBody>
      </p:sp>
      <p:sp>
        <p:nvSpPr>
          <p:cNvPr id="3" name="Text Placeholder 2"/>
          <p:cNvSpPr>
            <a:spLocks noGrp="1"/>
          </p:cNvSpPr>
          <p:nvPr>
            <p:ph type="body" sz="half" idx="1"/>
          </p:nvPr>
        </p:nvSpPr>
        <p:spPr>
          <a:xfrm>
            <a:off x="406400" y="1524000"/>
            <a:ext cx="553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46800" y="1524000"/>
            <a:ext cx="5537200" cy="4572000"/>
          </a:xfrm>
        </p:spPr>
        <p:txBody>
          <a:bodyPr/>
          <a:lstStyle/>
          <a:p>
            <a:endParaRPr lang="en-US"/>
          </a:p>
        </p:txBody>
      </p:sp>
      <p:sp>
        <p:nvSpPr>
          <p:cNvPr id="5" name="Slide Number Placeholder 4"/>
          <p:cNvSpPr>
            <a:spLocks noGrp="1"/>
          </p:cNvSpPr>
          <p:nvPr>
            <p:ph type="sldNum" sz="quarter" idx="10"/>
          </p:nvPr>
        </p:nvSpPr>
        <p:spPr>
          <a:xfrm>
            <a:off x="0" y="6629400"/>
            <a:ext cx="2540000" cy="228600"/>
          </a:xfrm>
        </p:spPr>
        <p:txBody>
          <a:bodyPr/>
          <a:lstStyle>
            <a:lvl1pPr>
              <a:defRPr smtClean="0"/>
            </a:lvl1pPr>
          </a:lstStyle>
          <a:p>
            <a:pPr>
              <a:defRPr/>
            </a:pPr>
            <a:fld id="{FD1F0EE0-8031-4325-91CF-22B16CD19C73}" type="slidenum">
              <a:rPr lang="en-US"/>
              <a:pPr>
                <a:defRPr/>
              </a:pPr>
              <a:t>‹#›</a:t>
            </a:fld>
            <a:endParaRPr lang="en-US"/>
          </a:p>
        </p:txBody>
      </p:sp>
    </p:spTree>
    <p:extLst>
      <p:ext uri="{BB962C8B-B14F-4D97-AF65-F5344CB8AC3E}">
        <p14:creationId xmlns:p14="http://schemas.microsoft.com/office/powerpoint/2010/main" val="1790753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1277600" cy="1219200"/>
          </a:xfrm>
        </p:spPr>
        <p:txBody>
          <a:bodyPr/>
          <a:lstStyle/>
          <a:p>
            <a:r>
              <a:rPr lang="en-US"/>
              <a:t>Click to edit Master title style</a:t>
            </a:r>
          </a:p>
        </p:txBody>
      </p:sp>
      <p:sp>
        <p:nvSpPr>
          <p:cNvPr id="3" name="Content Placeholder 2"/>
          <p:cNvSpPr>
            <a:spLocks noGrp="1"/>
          </p:cNvSpPr>
          <p:nvPr>
            <p:ph sz="half" idx="1"/>
          </p:nvPr>
        </p:nvSpPr>
        <p:spPr>
          <a:xfrm>
            <a:off x="406400" y="1524000"/>
            <a:ext cx="553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524000"/>
            <a:ext cx="5537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0" y="6629400"/>
            <a:ext cx="2540000" cy="228600"/>
          </a:xfrm>
        </p:spPr>
        <p:txBody>
          <a:bodyPr/>
          <a:lstStyle>
            <a:lvl1pPr>
              <a:defRPr smtClean="0"/>
            </a:lvl1pPr>
          </a:lstStyle>
          <a:p>
            <a:pPr>
              <a:defRPr/>
            </a:pPr>
            <a:fld id="{F991ED57-044C-440A-815C-1DCF887682F8}" type="slidenum">
              <a:rPr lang="en-US"/>
              <a:pPr>
                <a:defRPr/>
              </a:pPr>
              <a:t>‹#›</a:t>
            </a:fld>
            <a:endParaRPr lang="en-US"/>
          </a:p>
        </p:txBody>
      </p:sp>
    </p:spTree>
    <p:extLst>
      <p:ext uri="{BB962C8B-B14F-4D97-AF65-F5344CB8AC3E}">
        <p14:creationId xmlns:p14="http://schemas.microsoft.com/office/powerpoint/2010/main" val="3173332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998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1"/>
            <a:ext cx="2526183" cy="249283"/>
          </a:xfrm>
        </p:spPr>
        <p:txBody>
          <a:bodyPr lIns="72000" tIns="61200" rIns="100800"/>
          <a:lstStyle>
            <a:lvl1pPr algn="r">
              <a:defRPr sz="1100">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lang="en-US" smtClean="0"/>
              <a:pPr/>
              <a:t>‹#›</a:t>
            </a:fld>
            <a:endParaRPr lang="en-US"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96800"/>
            <a:ext cx="11433600" cy="4622400"/>
          </a:xfrm>
        </p:spPr>
        <p:txBody>
          <a:bodyPr/>
          <a:lstStyle>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1"/>
    </p:custDataLst>
    <p:extLst>
      <p:ext uri="{BB962C8B-B14F-4D97-AF65-F5344CB8AC3E}">
        <p14:creationId xmlns:p14="http://schemas.microsoft.com/office/powerpoint/2010/main" val="2393356858"/>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2545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4816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1510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871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942110" y="1606550"/>
            <a:ext cx="10411690" cy="4295486"/>
          </a:xfrm>
          <a:prstGeom prst="rect">
            <a:avLst/>
          </a:prstGeom>
        </p:spPr>
        <p:txBody>
          <a:bodyPr/>
          <a:lstStyle/>
          <a:p>
            <a:r>
              <a:rPr lang="en-US"/>
              <a:t>Click icon to add picture</a:t>
            </a:r>
          </a:p>
        </p:txBody>
      </p:sp>
      <p:sp>
        <p:nvSpPr>
          <p:cNvPr id="6" name="Text Placeholder 10">
            <a:extLst>
              <a:ext uri="{FF2B5EF4-FFF2-40B4-BE49-F238E27FC236}">
                <a16:creationId xmlns:a16="http://schemas.microsoft.com/office/drawing/2014/main" id="{34C1C6C8-17B7-5F42-9712-E50384856449}"/>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3451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CCA7112D-5416-4F9D-98ED-11F5D963980E}"/>
              </a:ext>
            </a:extLst>
          </p:cNvPr>
          <p:cNvSpPr>
            <a:spLocks noGrp="1"/>
          </p:cNvSpPr>
          <p:nvPr>
            <p:ph type="body" sz="quarter" idx="11" hasCustomPrompt="1"/>
          </p:nvPr>
        </p:nvSpPr>
        <p:spPr>
          <a:xfrm>
            <a:off x="527050" y="6259600"/>
            <a:ext cx="4800000" cy="360000"/>
          </a:xfrm>
          <a:prstGeom prst="rect">
            <a:avLst/>
          </a:prstGeom>
        </p:spPr>
        <p:txBody>
          <a:bodyPr lIns="0" tIns="0" rIns="0" bIns="0" anchor="b"/>
          <a:lstStyle>
            <a:lvl1pPr marL="0" indent="0">
              <a:buNone/>
              <a:defRPr sz="840">
                <a:solidFill>
                  <a:schemeClr val="tx1"/>
                </a:solidFill>
                <a:latin typeface="+mn-lt"/>
                <a:cs typeface="Arial" panose="020B0604020202020204" pitchFamily="34" charset="0"/>
              </a:defRPr>
            </a:lvl1pPr>
          </a:lstStyle>
          <a:p>
            <a:pPr lvl="0"/>
            <a:r>
              <a:rPr lang="en-US" dirty="0"/>
              <a:t>Footnote</a:t>
            </a:r>
          </a:p>
        </p:txBody>
      </p:sp>
      <p:sp>
        <p:nvSpPr>
          <p:cNvPr id="7" name="Text Placeholder 17">
            <a:extLst>
              <a:ext uri="{FF2B5EF4-FFF2-40B4-BE49-F238E27FC236}">
                <a16:creationId xmlns:a16="http://schemas.microsoft.com/office/drawing/2014/main" id="{CD206B1E-413B-495E-8F38-977C209B7D33}"/>
              </a:ext>
            </a:extLst>
          </p:cNvPr>
          <p:cNvSpPr>
            <a:spLocks noGrp="1"/>
          </p:cNvSpPr>
          <p:nvPr>
            <p:ph type="body" sz="quarter" idx="12" hasCustomPrompt="1"/>
          </p:nvPr>
        </p:nvSpPr>
        <p:spPr>
          <a:xfrm>
            <a:off x="6864950" y="6259600"/>
            <a:ext cx="4800000" cy="360000"/>
          </a:xfrm>
          <a:prstGeom prst="rect">
            <a:avLst/>
          </a:prstGeom>
        </p:spPr>
        <p:txBody>
          <a:bodyPr lIns="0" tIns="0" rIns="0" bIns="0" anchor="b"/>
          <a:lstStyle>
            <a:lvl1pPr marL="211613" indent="-211613" algn="r">
              <a:buNone/>
              <a:defRPr lang="en-GB" sz="840" dirty="0">
                <a:solidFill>
                  <a:schemeClr val="tx1"/>
                </a:solidFill>
                <a:latin typeface="+mn-lt"/>
              </a:defRPr>
            </a:lvl1pPr>
          </a:lstStyle>
          <a:p>
            <a:pPr marL="0" lvl="0" indent="0"/>
            <a:r>
              <a:rPr lang="en-GB" dirty="0"/>
              <a:t>Reference</a:t>
            </a:r>
          </a:p>
        </p:txBody>
      </p:sp>
      <p:sp>
        <p:nvSpPr>
          <p:cNvPr id="8" name="Title 1">
            <a:extLst>
              <a:ext uri="{FF2B5EF4-FFF2-40B4-BE49-F238E27FC236}">
                <a16:creationId xmlns:a16="http://schemas.microsoft.com/office/drawing/2014/main" id="{6C39A08F-A491-4837-9345-429077C53CC4}"/>
              </a:ext>
            </a:extLst>
          </p:cNvPr>
          <p:cNvSpPr>
            <a:spLocks noGrp="1"/>
          </p:cNvSpPr>
          <p:nvPr>
            <p:ph type="title"/>
          </p:nvPr>
        </p:nvSpPr>
        <p:spPr>
          <a:xfrm>
            <a:off x="527056" y="242006"/>
            <a:ext cx="11146784" cy="907252"/>
          </a:xfrm>
        </p:spPr>
        <p:txBody>
          <a:bodyPr/>
          <a:lstStyle>
            <a:lvl1pPr>
              <a:lnSpc>
                <a:spcPts val="2996"/>
              </a:lnSpc>
              <a:defRPr sz="2880" b="1">
                <a:solidFill>
                  <a:schemeClr val="tx2"/>
                </a:solidFill>
                <a:latin typeface="+mj-lt"/>
              </a:defRPr>
            </a:lvl1pPr>
          </a:lstStyle>
          <a:p>
            <a:r>
              <a:rPr lang="en-US" dirty="0"/>
              <a:t>Click to edit Master title style</a:t>
            </a:r>
            <a:endParaRPr lang="en-GB" dirty="0"/>
          </a:p>
        </p:txBody>
      </p:sp>
    </p:spTree>
    <p:extLst>
      <p:ext uri="{BB962C8B-B14F-4D97-AF65-F5344CB8AC3E}">
        <p14:creationId xmlns:p14="http://schemas.microsoft.com/office/powerpoint/2010/main" val="1707475873"/>
      </p:ext>
    </p:extLst>
  </p:cSld>
  <p:clrMapOvr>
    <a:masterClrMapping/>
  </p:clrMapOvr>
  <p:hf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35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x Diagram">
    <p:spTree>
      <p:nvGrpSpPr>
        <p:cNvPr id="1" name=""/>
        <p:cNvGrpSpPr/>
        <p:nvPr/>
      </p:nvGrpSpPr>
      <p:grpSpPr>
        <a:xfrm>
          <a:off x="0" y="0"/>
          <a:ext cx="0" cy="0"/>
          <a:chOff x="0" y="0"/>
          <a:chExt cx="0" cy="0"/>
        </a:xfrm>
      </p:grpSpPr>
      <p:sp>
        <p:nvSpPr>
          <p:cNvPr id="17" name="Textplatzhalter 16"/>
          <p:cNvSpPr>
            <a:spLocks noGrp="1"/>
          </p:cNvSpPr>
          <p:nvPr>
            <p:ph type="body" sz="quarter" idx="25" hasCustomPrompt="1"/>
          </p:nvPr>
        </p:nvSpPr>
        <p:spPr>
          <a:xfrm>
            <a:off x="530492" y="6187733"/>
            <a:ext cx="11129386" cy="169277"/>
          </a:xfrm>
        </p:spPr>
        <p:txBody>
          <a:bodyPr wrap="square" anchor="b">
            <a:spAutoFit/>
          </a:bodyPr>
          <a:lstStyle>
            <a:lvl1pPr>
              <a:defRPr sz="1080" b="0">
                <a:solidFill>
                  <a:schemeClr val="tx2"/>
                </a:solidFill>
              </a:defRPr>
            </a:lvl1pPr>
          </a:lstStyle>
          <a:p>
            <a:pPr lvl="0"/>
            <a:r>
              <a:rPr lang="en-US" dirty="0"/>
              <a:t>Source: 10 </a:t>
            </a:r>
            <a:r>
              <a:rPr lang="en-US" dirty="0" err="1"/>
              <a:t>pt</a:t>
            </a:r>
            <a:endParaRPr lang="en-US" dirty="0"/>
          </a:p>
        </p:txBody>
      </p:sp>
      <p:graphicFrame>
        <p:nvGraphicFramePr>
          <p:cNvPr id="4" name="Objekt 3" hidden="1"/>
          <p:cNvGraphicFramePr>
            <a:graphicFrameLocks noChangeAspect="1"/>
          </p:cNvGraphicFramePr>
          <p:nvPr userDrawn="1">
            <p:custDataLst>
              <p:tags r:id="rId3"/>
            </p:custDataLst>
            <p:extLst>
              <p:ext uri="{D42A27DB-BD31-4B8C-83A1-F6EECF244321}">
                <p14:modId xmlns:p14="http://schemas.microsoft.com/office/powerpoint/2010/main" val="89508729"/>
              </p:ext>
            </p:extLst>
          </p:nvPr>
        </p:nvGraphicFramePr>
        <p:xfrm>
          <a:off x="1904" y="1441"/>
          <a:ext cx="1810" cy="1440"/>
        </p:xfrm>
        <a:graphic>
          <a:graphicData uri="http://schemas.openxmlformats.org/presentationml/2006/ole">
            <mc:AlternateContent xmlns:mc="http://schemas.openxmlformats.org/markup-compatibility/2006">
              <mc:Choice xmlns:v="urn:schemas-microsoft-com:vml" Requires="v">
                <p:oleObj spid="_x0000_s1042" name="think-cell Slide" r:id="rId5" imgW="6350000" imgH="6350000" progId="">
                  <p:embed/>
                </p:oleObj>
              </mc:Choice>
              <mc:Fallback>
                <p:oleObj name="think-cell Slide" r:id="rId5" imgW="6350000" imgH="6350000" progId="">
                  <p:embed/>
                  <p:pic>
                    <p:nvPicPr>
                      <p:cNvPr id="4" name="Objek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 y="1441"/>
                        <a:ext cx="1810" cy="14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Placeholder 7"/>
          <p:cNvSpPr>
            <a:spLocks noGrp="1"/>
          </p:cNvSpPr>
          <p:nvPr>
            <p:ph type="body" sz="quarter" idx="13" hasCustomPrompt="1"/>
          </p:nvPr>
        </p:nvSpPr>
        <p:spPr bwMode="gray">
          <a:xfrm>
            <a:off x="530401" y="719427"/>
            <a:ext cx="8973384" cy="295465"/>
          </a:xfrm>
          <a:prstGeom prst="rect">
            <a:avLst/>
          </a:prstGeom>
        </p:spPr>
        <p:txBody>
          <a:bodyPr>
            <a:spAutoFit/>
          </a:bodyPr>
          <a:lstStyle>
            <a:lvl1pPr>
              <a:defRPr sz="1920" b="0" cap="none" spc="0" baseline="0">
                <a:solidFill>
                  <a:schemeClr val="accent1"/>
                </a:solidFill>
              </a:defRPr>
            </a:lvl1pPr>
          </a:lstStyle>
          <a:p>
            <a:pPr lvl="0"/>
            <a:r>
              <a:rPr lang="en-US" dirty="0" err="1"/>
              <a:t>Subheadline</a:t>
            </a:r>
            <a:r>
              <a:rPr lang="en-US" dirty="0"/>
              <a:t>, 18 </a:t>
            </a:r>
            <a:r>
              <a:rPr lang="en-US" dirty="0" err="1"/>
              <a:t>pt</a:t>
            </a:r>
            <a:r>
              <a:rPr lang="en-US" dirty="0"/>
              <a:t>, </a:t>
            </a:r>
            <a:r>
              <a:rPr lang="en-US" dirty="0" err="1"/>
              <a:t>MOR</a:t>
            </a:r>
            <a:r>
              <a:rPr lang="en-US" dirty="0"/>
              <a:t>-Blue</a:t>
            </a:r>
          </a:p>
        </p:txBody>
      </p:sp>
      <p:sp>
        <p:nvSpPr>
          <p:cNvPr id="18" name="Textplatzhalter 4"/>
          <p:cNvSpPr>
            <a:spLocks noGrp="1"/>
          </p:cNvSpPr>
          <p:nvPr>
            <p:ph type="body" sz="quarter" idx="20" hasCustomPrompt="1"/>
          </p:nvPr>
        </p:nvSpPr>
        <p:spPr>
          <a:xfrm>
            <a:off x="530534" y="1346616"/>
            <a:ext cx="5419873" cy="266738"/>
          </a:xfrm>
        </p:spPr>
        <p:txBody>
          <a:bodyPr>
            <a:spAutoFit/>
          </a:bodyPr>
          <a:lstStyle/>
          <a:p>
            <a:pPr lvl="0"/>
            <a:r>
              <a:rPr lang="en-US" dirty="0"/>
              <a:t>Edit Master text styles, 16 </a:t>
            </a:r>
            <a:r>
              <a:rPr lang="en-US" dirty="0" err="1"/>
              <a:t>pt</a:t>
            </a:r>
            <a:r>
              <a:rPr lang="en-US" dirty="0"/>
              <a:t>, </a:t>
            </a:r>
            <a:r>
              <a:rPr lang="en-US" dirty="0" err="1"/>
              <a:t>MOR</a:t>
            </a:r>
            <a:r>
              <a:rPr lang="en-US" dirty="0"/>
              <a:t>-Blue</a:t>
            </a:r>
          </a:p>
        </p:txBody>
      </p:sp>
      <p:sp>
        <p:nvSpPr>
          <p:cNvPr id="7" name="Textplatzhalter 6"/>
          <p:cNvSpPr>
            <a:spLocks noGrp="1"/>
          </p:cNvSpPr>
          <p:nvPr>
            <p:ph type="body" sz="quarter" idx="22" hasCustomPrompt="1"/>
          </p:nvPr>
        </p:nvSpPr>
        <p:spPr>
          <a:xfrm>
            <a:off x="6240038" y="1346616"/>
            <a:ext cx="5419873" cy="266738"/>
          </a:xfrm>
        </p:spPr>
        <p:txBody>
          <a:bodyPr>
            <a:spAutoFit/>
          </a:bodyPr>
          <a:lstStyle/>
          <a:p>
            <a:pPr lvl="0"/>
            <a:r>
              <a:rPr lang="en-US" dirty="0"/>
              <a:t>Edit Master text styles, 16 </a:t>
            </a:r>
            <a:r>
              <a:rPr lang="en-US" dirty="0" err="1"/>
              <a:t>pt</a:t>
            </a:r>
            <a:r>
              <a:rPr lang="en-US" dirty="0"/>
              <a:t>, </a:t>
            </a:r>
            <a:r>
              <a:rPr lang="en-US" dirty="0" err="1"/>
              <a:t>MOR</a:t>
            </a:r>
            <a:r>
              <a:rPr lang="en-US" dirty="0"/>
              <a:t>-Blue</a:t>
            </a:r>
          </a:p>
        </p:txBody>
      </p:sp>
      <p:sp>
        <p:nvSpPr>
          <p:cNvPr id="9" name="Inhaltsplatzhalter 8"/>
          <p:cNvSpPr>
            <a:spLocks noGrp="1"/>
          </p:cNvSpPr>
          <p:nvPr>
            <p:ph sz="quarter" idx="23" hasCustomPrompt="1"/>
          </p:nvPr>
        </p:nvSpPr>
        <p:spPr>
          <a:xfrm>
            <a:off x="530534" y="1732508"/>
            <a:ext cx="5419873" cy="4402541"/>
          </a:xfrm>
        </p:spPr>
        <p:txBody>
          <a:bodyPr/>
          <a:lstStyle/>
          <a:p>
            <a:pPr lvl="0"/>
            <a:r>
              <a:rPr lang="en-US" dirty="0"/>
              <a:t>Edit Master text styles, 16 </a:t>
            </a:r>
            <a:r>
              <a:rPr lang="en-US" dirty="0" err="1"/>
              <a:t>pt</a:t>
            </a:r>
            <a:r>
              <a:rPr lang="en-US" dirty="0"/>
              <a:t>, </a:t>
            </a:r>
            <a:r>
              <a:rPr lang="en-US" dirty="0" err="1"/>
              <a:t>MOR</a:t>
            </a:r>
            <a:r>
              <a:rPr lang="en-US" dirty="0"/>
              <a:t>-Blue</a:t>
            </a:r>
          </a:p>
          <a:p>
            <a:pPr lvl="1"/>
            <a:r>
              <a:rPr lang="en-US" dirty="0"/>
              <a:t>Second level, 16 </a:t>
            </a:r>
            <a:r>
              <a:rPr lang="en-US" dirty="0" err="1"/>
              <a:t>pt</a:t>
            </a:r>
            <a:r>
              <a:rPr lang="en-US" dirty="0"/>
              <a:t>, Black</a:t>
            </a:r>
          </a:p>
          <a:p>
            <a:pPr lvl="2"/>
            <a:r>
              <a:rPr lang="en-US" dirty="0"/>
              <a:t>Third level</a:t>
            </a:r>
          </a:p>
          <a:p>
            <a:pPr lvl="3"/>
            <a:r>
              <a:rPr lang="en-US" dirty="0"/>
              <a:t>Fourth level</a:t>
            </a:r>
          </a:p>
          <a:p>
            <a:pPr lvl="4"/>
            <a:r>
              <a:rPr lang="en-US" dirty="0"/>
              <a:t>Fifth level</a:t>
            </a:r>
          </a:p>
        </p:txBody>
      </p:sp>
      <p:sp>
        <p:nvSpPr>
          <p:cNvPr id="13" name="Inhaltsplatzhalter 12"/>
          <p:cNvSpPr>
            <a:spLocks noGrp="1"/>
          </p:cNvSpPr>
          <p:nvPr>
            <p:ph sz="quarter" idx="24" hasCustomPrompt="1"/>
          </p:nvPr>
        </p:nvSpPr>
        <p:spPr>
          <a:xfrm>
            <a:off x="6240038" y="1732508"/>
            <a:ext cx="5419873" cy="4402541"/>
          </a:xfrm>
        </p:spPr>
        <p:txBody>
          <a:bodyPr/>
          <a:lstStyle/>
          <a:p>
            <a:pPr lvl="0"/>
            <a:r>
              <a:rPr lang="en-US" dirty="0"/>
              <a:t>Edit Master text styles, 16 </a:t>
            </a:r>
            <a:r>
              <a:rPr lang="en-US" dirty="0" err="1"/>
              <a:t>pt</a:t>
            </a:r>
            <a:r>
              <a:rPr lang="en-US" dirty="0"/>
              <a:t>, </a:t>
            </a:r>
            <a:r>
              <a:rPr lang="en-US" dirty="0" err="1"/>
              <a:t>MOR</a:t>
            </a:r>
            <a:r>
              <a:rPr lang="en-US" dirty="0"/>
              <a:t>-Blue</a:t>
            </a:r>
          </a:p>
          <a:p>
            <a:pPr lvl="1"/>
            <a:r>
              <a:rPr lang="en-US" dirty="0"/>
              <a:t>Second level, 16 </a:t>
            </a:r>
            <a:r>
              <a:rPr lang="en-US" dirty="0" err="1"/>
              <a:t>pt</a:t>
            </a:r>
            <a:r>
              <a:rPr lang="en-US" dirty="0"/>
              <a:t>, Black</a:t>
            </a:r>
          </a:p>
          <a:p>
            <a:pPr lvl="2"/>
            <a:r>
              <a:rPr lang="en-US" dirty="0"/>
              <a:t>Third level</a:t>
            </a:r>
          </a:p>
          <a:p>
            <a:pPr lvl="3"/>
            <a:r>
              <a:rPr lang="en-US" dirty="0"/>
              <a:t>Fourth level</a:t>
            </a:r>
          </a:p>
          <a:p>
            <a:pPr lvl="4"/>
            <a:r>
              <a:rPr lang="en-US" dirty="0"/>
              <a:t>Fifth level</a:t>
            </a:r>
          </a:p>
        </p:txBody>
      </p:sp>
      <p:sp>
        <p:nvSpPr>
          <p:cNvPr id="2" name="Fußzeilenplatzhalter 1"/>
          <p:cNvSpPr>
            <a:spLocks noGrp="1"/>
          </p:cNvSpPr>
          <p:nvPr>
            <p:ph type="ftr" sz="quarter" idx="26"/>
          </p:nvPr>
        </p:nvSpPr>
        <p:spPr/>
        <p:txBody>
          <a:bodyPr/>
          <a:lstStyle/>
          <a:p>
            <a:r>
              <a:rPr lang="fr-FR">
                <a:solidFill>
                  <a:prstClr val="black"/>
                </a:solidFill>
                <a:latin typeface="Trebuchet MS"/>
              </a:rPr>
              <a:t>ICML 2019  #124, Salles et al, L-MIND – June 22, 2019</a:t>
            </a:r>
            <a:endParaRPr lang="en-US">
              <a:solidFill>
                <a:prstClr val="black"/>
              </a:solidFill>
              <a:latin typeface="Trebuchet MS"/>
            </a:endParaRPr>
          </a:p>
        </p:txBody>
      </p:sp>
      <p:sp>
        <p:nvSpPr>
          <p:cNvPr id="3" name="Titel 2"/>
          <p:cNvSpPr>
            <a:spLocks noGrp="1"/>
          </p:cNvSpPr>
          <p:nvPr>
            <p:ph type="title" hasCustomPrompt="1"/>
          </p:nvPr>
        </p:nvSpPr>
        <p:spPr>
          <a:xfrm>
            <a:off x="530401" y="327506"/>
            <a:ext cx="8973384" cy="389851"/>
          </a:xfrm>
        </p:spPr>
        <p:txBody>
          <a:bodyPr/>
          <a:lstStyle/>
          <a:p>
            <a:r>
              <a:rPr lang="en-US" noProof="0" dirty="0"/>
              <a:t>Click to edit Master title style, 24 </a:t>
            </a:r>
            <a:r>
              <a:rPr lang="en-US" noProof="0" dirty="0" err="1"/>
              <a:t>pt</a:t>
            </a:r>
            <a:r>
              <a:rPr lang="en-US" noProof="0" dirty="0"/>
              <a:t>, Black</a:t>
            </a:r>
            <a:endParaRPr lang="en-GB" dirty="0"/>
          </a:p>
        </p:txBody>
      </p:sp>
    </p:spTree>
    <p:custDataLst>
      <p:tags r:id="rId2"/>
    </p:custDataLst>
    <p:extLst>
      <p:ext uri="{BB962C8B-B14F-4D97-AF65-F5344CB8AC3E}">
        <p14:creationId xmlns:p14="http://schemas.microsoft.com/office/powerpoint/2010/main" val="930023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84109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723775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43536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8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94351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66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04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721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96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388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71449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7991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022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39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184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50816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57878424"/>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291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3229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3227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86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56424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512067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101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52656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3912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0353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5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
        <p:nvSpPr>
          <p:cNvPr id="5" name="Text Placeholder 4">
            <a:extLst>
              <a:ext uri="{FF2B5EF4-FFF2-40B4-BE49-F238E27FC236}">
                <a16:creationId xmlns:a16="http://schemas.microsoft.com/office/drawing/2014/main" id="{CDB38AA5-2B64-4B5B-A11F-3ADF856814B0}"/>
              </a:ext>
            </a:extLst>
          </p:cNvPr>
          <p:cNvSpPr>
            <a:spLocks noGrp="1"/>
          </p:cNvSpPr>
          <p:nvPr>
            <p:ph type="body" sz="quarter" idx="13" hasCustomPrompt="1"/>
          </p:nvPr>
        </p:nvSpPr>
        <p:spPr>
          <a:xfrm>
            <a:off x="365125" y="6096157"/>
            <a:ext cx="11461750" cy="262943"/>
          </a:xfrm>
        </p:spPr>
        <p:txBody>
          <a:bodyPr bIns="108000" anchor="b">
            <a:spAutoFit/>
          </a:bodyPr>
          <a:lstStyle>
            <a:lvl1pPr marL="0" indent="0" algn="l">
              <a:spcBef>
                <a:spcPts val="0"/>
              </a:spcBef>
              <a:spcAft>
                <a:spcPts val="300"/>
              </a:spcAft>
              <a:buNone/>
              <a:defRPr sz="800"/>
            </a:lvl1pPr>
          </a:lstStyle>
          <a:p>
            <a:pPr lvl="0"/>
            <a:r>
              <a:rPr lang="en-US" sz="1000" dirty="0"/>
              <a:t>References and abbreviations here.</a:t>
            </a:r>
            <a:endParaRPr lang="en-GB" dirty="0"/>
          </a:p>
        </p:txBody>
      </p:sp>
    </p:spTree>
    <p:extLst>
      <p:ext uri="{BB962C8B-B14F-4D97-AF65-F5344CB8AC3E}">
        <p14:creationId xmlns:p14="http://schemas.microsoft.com/office/powerpoint/2010/main" val="357395782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498C-6EEC-3842-A726-E0A5FE4002FB}"/>
              </a:ext>
            </a:extLst>
          </p:cNvPr>
          <p:cNvSpPr>
            <a:spLocks noGrp="1"/>
          </p:cNvSpPr>
          <p:nvPr>
            <p:ph type="title"/>
          </p:nvPr>
        </p:nvSpPr>
        <p:spPr>
          <a:xfrm>
            <a:off x="912285" y="0"/>
            <a:ext cx="10358967" cy="1397821"/>
          </a:xfrm>
        </p:spPr>
        <p:txBody>
          <a:bodyPr/>
          <a:lstStyle>
            <a:lvl1pPr algn="l">
              <a:defRPr/>
            </a:lvl1pPr>
          </a:lstStyle>
          <a:p>
            <a:r>
              <a:rPr lang="en-US" dirty="0"/>
              <a:t>Click to edit Master title style</a:t>
            </a:r>
          </a:p>
        </p:txBody>
      </p:sp>
      <p:sp>
        <p:nvSpPr>
          <p:cNvPr id="45" name="Content Placeholder 2">
            <a:extLst>
              <a:ext uri="{FF2B5EF4-FFF2-40B4-BE49-F238E27FC236}">
                <a16:creationId xmlns:a16="http://schemas.microsoft.com/office/drawing/2014/main" id="{D6F7C937-7D52-6F4D-832F-C6BAE9E878D2}"/>
              </a:ext>
            </a:extLst>
          </p:cNvPr>
          <p:cNvSpPr>
            <a:spLocks noGrp="1"/>
          </p:cNvSpPr>
          <p:nvPr>
            <p:ph idx="35" hasCustomPrompt="1"/>
          </p:nvPr>
        </p:nvSpPr>
        <p:spPr>
          <a:xfrm>
            <a:off x="2953512" y="380862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9CE023FF-78E2-B84C-84BE-01178BF3743E}"/>
              </a:ext>
            </a:extLst>
          </p:cNvPr>
          <p:cNvSpPr>
            <a:spLocks noGrp="1"/>
          </p:cNvSpPr>
          <p:nvPr>
            <p:ph idx="37" hasCustomPrompt="1"/>
          </p:nvPr>
        </p:nvSpPr>
        <p:spPr>
          <a:xfrm>
            <a:off x="2953512" y="1594446"/>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7C1F52EB-6C2D-674A-82A0-471D3200F72F}"/>
              </a:ext>
            </a:extLst>
          </p:cNvPr>
          <p:cNvSpPr>
            <a:spLocks noGrp="1"/>
          </p:cNvSpPr>
          <p:nvPr>
            <p:ph idx="46" hasCustomPrompt="1"/>
          </p:nvPr>
        </p:nvSpPr>
        <p:spPr>
          <a:xfrm>
            <a:off x="2953512" y="270345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AED75C6D-332C-3A48-A024-37FB50FF183B}"/>
              </a:ext>
            </a:extLst>
          </p:cNvPr>
          <p:cNvSpPr>
            <a:spLocks noGrp="1"/>
          </p:cNvSpPr>
          <p:nvPr>
            <p:ph idx="47" hasCustomPrompt="1"/>
          </p:nvPr>
        </p:nvSpPr>
        <p:spPr>
          <a:xfrm>
            <a:off x="8450545" y="380904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D58B4B5E-85B7-E345-845B-AE321385857F}"/>
              </a:ext>
            </a:extLst>
          </p:cNvPr>
          <p:cNvSpPr>
            <a:spLocks noGrp="1"/>
          </p:cNvSpPr>
          <p:nvPr>
            <p:ph idx="48" hasCustomPrompt="1"/>
          </p:nvPr>
        </p:nvSpPr>
        <p:spPr>
          <a:xfrm>
            <a:off x="8450545" y="159678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08347AB1-7525-5E4A-BC6D-43EA305B8FD2}"/>
              </a:ext>
            </a:extLst>
          </p:cNvPr>
          <p:cNvSpPr>
            <a:spLocks noGrp="1"/>
          </p:cNvSpPr>
          <p:nvPr>
            <p:ph idx="49" hasCustomPrompt="1"/>
          </p:nvPr>
        </p:nvSpPr>
        <p:spPr>
          <a:xfrm>
            <a:off x="2953512" y="4913795"/>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F24E889D-982D-A845-A2D1-D7B2152E406F}"/>
              </a:ext>
            </a:extLst>
          </p:cNvPr>
          <p:cNvSpPr>
            <a:spLocks noGrp="1"/>
          </p:cNvSpPr>
          <p:nvPr>
            <p:ph idx="50" hasCustomPrompt="1"/>
          </p:nvPr>
        </p:nvSpPr>
        <p:spPr>
          <a:xfrm>
            <a:off x="8450545" y="2703874"/>
            <a:ext cx="3063240" cy="1005840"/>
          </a:xfrm>
          <a:prstGeom prst="rect">
            <a:avLst/>
          </a:prstGeom>
        </p:spPr>
        <p:txBody>
          <a:bodyPr anchor="ctr"/>
          <a:lstStyle>
            <a:lvl1pPr marL="0" indent="0" algn="ctr">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740315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39943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77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0571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847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7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2069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362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506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66143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878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13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25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515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72152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4618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9477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87796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7628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69119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66555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766331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326436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6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561280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34855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6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20137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608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920433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651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538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05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44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797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776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42456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49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133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298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699701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73798252"/>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42029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2516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62073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03353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0618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493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19659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90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628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893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48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6345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30403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580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image" Target="../media/image4.png"/><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4.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image" Target="../media/image1.png"/><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6.png"/><Relationship Id="rId2" Type="http://schemas.openxmlformats.org/officeDocument/2006/relationships/slideLayout" Target="../slideLayouts/slideLayout117.xml"/><Relationship Id="rId16" Type="http://schemas.openxmlformats.org/officeDocument/2006/relationships/theme" Target="../theme/theme6.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081828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 id="2147484764" r:id="rId14"/>
    <p:sldLayoutId id="2147484765" r:id="rId15"/>
    <p:sldLayoutId id="2147484766" r:id="rId16"/>
    <p:sldLayoutId id="2147484767" r:id="rId17"/>
    <p:sldLayoutId id="2147485147" r:id="rId18"/>
    <p:sldLayoutId id="2147485148" r:id="rId19"/>
    <p:sldLayoutId id="2147485149" r:id="rId20"/>
    <p:sldLayoutId id="2147485214" r:id="rId21"/>
    <p:sldLayoutId id="2147485215"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8">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239463456"/>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 id="2147485108" r:id="rId13"/>
    <p:sldLayoutId id="2147485109" r:id="rId14"/>
    <p:sldLayoutId id="2147485110" r:id="rId15"/>
    <p:sldLayoutId id="2147485111" r:id="rId16"/>
    <p:sldLayoutId id="2147485112" r:id="rId17"/>
    <p:sldLayoutId id="2147485113" r:id="rId18"/>
    <p:sldLayoutId id="2147485114" r:id="rId19"/>
    <p:sldLayoutId id="2147485115" r:id="rId20"/>
    <p:sldLayoutId id="2147485116" r:id="rId21"/>
    <p:sldLayoutId id="2147485117" r:id="rId22"/>
    <p:sldLayoutId id="2147485118" r:id="rId23"/>
    <p:sldLayoutId id="2147485119" r:id="rId24"/>
    <p:sldLayoutId id="2147485120" r:id="rId25"/>
    <p:sldLayoutId id="2147485121"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63860548"/>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 id="2147485134" r:id="rId12"/>
    <p:sldLayoutId id="2147485135" r:id="rId13"/>
    <p:sldLayoutId id="2147485136" r:id="rId14"/>
    <p:sldLayoutId id="2147485137" r:id="rId15"/>
    <p:sldLayoutId id="2147485138" r:id="rId16"/>
    <p:sldLayoutId id="2147485139" r:id="rId17"/>
    <p:sldLayoutId id="2147485140" r:id="rId18"/>
    <p:sldLayoutId id="2147485141" r:id="rId19"/>
    <p:sldLayoutId id="2147485142" r:id="rId20"/>
    <p:sldLayoutId id="2147485143" r:id="rId21"/>
    <p:sldLayoutId id="2147485144" r:id="rId22"/>
    <p:sldLayoutId id="2147485145" r:id="rId23"/>
    <p:sldLayoutId id="2147485146"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0" name="Picture 9" descr="A close up of a sign&#10;&#10;Description automatically generated">
            <a:extLst>
              <a:ext uri="{FF2B5EF4-FFF2-40B4-BE49-F238E27FC236}">
                <a16:creationId xmlns:a16="http://schemas.microsoft.com/office/drawing/2014/main" id="{AB366F00-D68A-ED43-AEFA-68B7121E0CD6}"/>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723400452"/>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 id="2147485162" r:id="rId12"/>
    <p:sldLayoutId id="2147485163" r:id="rId13"/>
    <p:sldLayoutId id="2147485164" r:id="rId14"/>
    <p:sldLayoutId id="2147485165" r:id="rId15"/>
    <p:sldLayoutId id="2147485166" r:id="rId16"/>
    <p:sldLayoutId id="214748516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8">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54040521"/>
      </p:ext>
    </p:extLst>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 id="2147485199" r:id="rId12"/>
    <p:sldLayoutId id="2147485200" r:id="rId13"/>
    <p:sldLayoutId id="2147485201" r:id="rId14"/>
    <p:sldLayoutId id="2147485202" r:id="rId15"/>
    <p:sldLayoutId id="2147485203" r:id="rId16"/>
    <p:sldLayoutId id="2147485204" r:id="rId17"/>
    <p:sldLayoutId id="2147485205" r:id="rId18"/>
    <p:sldLayoutId id="2147485206" r:id="rId19"/>
    <p:sldLayoutId id="2147485207" r:id="rId20"/>
    <p:sldLayoutId id="2147485208" r:id="rId21"/>
    <p:sldLayoutId id="2147485209" r:id="rId22"/>
    <p:sldLayoutId id="2147485210" r:id="rId23"/>
    <p:sldLayoutId id="2147485211" r:id="rId24"/>
    <p:sldLayoutId id="2147485212" r:id="rId25"/>
    <p:sldLayoutId id="2147485213"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bwMode="auto">
          <a:xfrm>
            <a:off x="0" y="0"/>
            <a:ext cx="12192000" cy="1219200"/>
          </a:xfrm>
          <a:prstGeom prst="rect">
            <a:avLst/>
          </a:prstGeom>
          <a:solidFill>
            <a:srgbClr val="007CA4"/>
          </a:solidFill>
          <a:ln w="9525" cap="flat" cmpd="sng" algn="ctr">
            <a:noFill/>
            <a:prstDash val="solid"/>
            <a:round/>
            <a:headEnd type="none" w="med" len="med"/>
            <a:tailEnd type="none" w="med" len="med"/>
          </a:ln>
          <a:effectLst/>
        </p:spPr>
        <p:txBody>
          <a:bodyPr/>
          <a:lstStyle/>
          <a:p>
            <a:pPr>
              <a:defRPr/>
            </a:pPr>
            <a:endParaRPr lang="en-US" sz="1800">
              <a:ea typeface="ＭＳ Ｐゴシック" charset="-128"/>
            </a:endParaRPr>
          </a:p>
        </p:txBody>
      </p:sp>
      <p:sp>
        <p:nvSpPr>
          <p:cNvPr id="7" name="Rectangle 6"/>
          <p:cNvSpPr>
            <a:spLocks noChangeArrowheads="1"/>
          </p:cNvSpPr>
          <p:nvPr/>
        </p:nvSpPr>
        <p:spPr bwMode="auto">
          <a:xfrm>
            <a:off x="0" y="0"/>
            <a:ext cx="12192000" cy="1219200"/>
          </a:xfrm>
          <a:prstGeom prst="rect">
            <a:avLst/>
          </a:prstGeom>
          <a:solidFill>
            <a:srgbClr val="007EA3"/>
          </a:solidFill>
          <a:ln w="9525" algn="ctr">
            <a:noFill/>
            <a:round/>
            <a:headEnd/>
            <a:tailEnd/>
          </a:ln>
        </p:spPr>
        <p:txBody>
          <a:bodyPr/>
          <a:lstStyle/>
          <a:p>
            <a:pPr>
              <a:defRPr/>
            </a:pPr>
            <a:endParaRPr lang="en-US" sz="1800">
              <a:ea typeface="ＭＳ Ｐゴシック" charset="-128"/>
            </a:endParaRPr>
          </a:p>
        </p:txBody>
      </p:sp>
      <p:sp>
        <p:nvSpPr>
          <p:cNvPr id="751620" name="Rectangle 2"/>
          <p:cNvSpPr>
            <a:spLocks noGrp="1" noChangeArrowheads="1"/>
          </p:cNvSpPr>
          <p:nvPr>
            <p:ph type="title"/>
          </p:nvPr>
        </p:nvSpPr>
        <p:spPr bwMode="auto">
          <a:xfrm>
            <a:off x="406400" y="0"/>
            <a:ext cx="112776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1621" name="Rectangle 3"/>
          <p:cNvSpPr>
            <a:spLocks noGrp="1" noChangeArrowheads="1"/>
          </p:cNvSpPr>
          <p:nvPr>
            <p:ph type="body" idx="1"/>
          </p:nvPr>
        </p:nvSpPr>
        <p:spPr bwMode="auto">
          <a:xfrm>
            <a:off x="406400" y="1524000"/>
            <a:ext cx="11277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3"/>
          <p:cNvSpPr>
            <a:spLocks noGrp="1"/>
          </p:cNvSpPr>
          <p:nvPr>
            <p:ph type="sldNum" sz="quarter" idx="4"/>
          </p:nvPr>
        </p:nvSpPr>
        <p:spPr bwMode="auto">
          <a:xfrm>
            <a:off x="0" y="6629400"/>
            <a:ext cx="2540000"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900">
                <a:latin typeface="+mn-lt"/>
                <a:ea typeface="+mn-ea"/>
              </a:defRPr>
            </a:lvl1pPr>
          </a:lstStyle>
          <a:p>
            <a:pPr>
              <a:defRPr/>
            </a:pPr>
            <a:fld id="{A763F0EF-E598-46A4-B35D-4AC7F76863F3}" type="slidenum">
              <a:rPr lang="en-US"/>
              <a:pPr>
                <a:defRPr/>
              </a:pPr>
              <a:t>‹#›</a:t>
            </a:fld>
            <a:endParaRPr lang="en-US"/>
          </a:p>
        </p:txBody>
      </p:sp>
      <p:pic>
        <p:nvPicPr>
          <p:cNvPr id="751623" name="Picture 7" descr="Cancer Center_RGB"/>
          <p:cNvPicPr>
            <a:picLocks noChangeAspect="1" noChangeArrowheads="1"/>
          </p:cNvPicPr>
          <p:nvPr/>
        </p:nvPicPr>
        <p:blipFill>
          <a:blip r:embed="rId17" cstate="print"/>
          <a:srcRect/>
          <a:stretch>
            <a:fillRect/>
          </a:stretch>
        </p:blipFill>
        <p:spPr bwMode="auto">
          <a:xfrm>
            <a:off x="9448798" y="5867400"/>
            <a:ext cx="2540001" cy="966788"/>
          </a:xfrm>
          <a:prstGeom prst="rect">
            <a:avLst/>
          </a:prstGeom>
          <a:noFill/>
        </p:spPr>
      </p:pic>
    </p:spTree>
    <p:extLst>
      <p:ext uri="{BB962C8B-B14F-4D97-AF65-F5344CB8AC3E}">
        <p14:creationId xmlns:p14="http://schemas.microsoft.com/office/powerpoint/2010/main" val="2711202373"/>
      </p:ext>
    </p:extLst>
  </p:cSld>
  <p:clrMap bg1="lt1" tx1="dk1" bg2="lt2" tx2="dk2" accent1="accent1" accent2="accent2" accent3="accent3" accent4="accent4" accent5="accent5" accent6="accent6" hlink="hlink" folHlink="folHlink"/>
  <p:sldLayoutIdLst>
    <p:sldLayoutId id="2147485225" r:id="rId1"/>
    <p:sldLayoutId id="2147485226"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 id="2147485235" r:id="rId11"/>
    <p:sldLayoutId id="2147485236" r:id="rId12"/>
    <p:sldLayoutId id="2147485237" r:id="rId13"/>
    <p:sldLayoutId id="2147485238" r:id="rId14"/>
    <p:sldLayoutId id="2147485239" r:id="rId15"/>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5pPr>
      <a:lvl6pPr marL="457200"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6pPr>
      <a:lvl7pPr marL="914400"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7pPr>
      <a:lvl8pPr marL="1371600"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8pPr>
      <a:lvl9pPr marL="1828800" algn="l" rtl="0" eaLnBrk="0" fontAlgn="base" hangingPunct="0">
        <a:spcBef>
          <a:spcPct val="0"/>
        </a:spcBef>
        <a:spcAft>
          <a:spcPct val="0"/>
        </a:spcAft>
        <a:defRPr sz="2400">
          <a:solidFill>
            <a:schemeClr val="tx2"/>
          </a:solidFill>
          <a:latin typeface="Arial" pitchFamily="34" charset="0"/>
          <a:ea typeface="ＭＳ Ｐゴシック" pitchFamily="34" charset="-128"/>
          <a:cs typeface="Arial" pitchFamily="34" charset="0"/>
        </a:defRPr>
      </a:lvl9pPr>
    </p:titleStyle>
    <p:bodyStyle>
      <a:lvl1pPr marL="342900" indent="-342900" algn="l" rtl="0" eaLnBrk="0" fontAlgn="base" hangingPunct="0">
        <a:spcBef>
          <a:spcPct val="0"/>
        </a:spcBef>
        <a:spcAft>
          <a:spcPts val="1200"/>
        </a:spcAft>
        <a:buClr>
          <a:srgbClr val="003366"/>
        </a:buClr>
        <a:buSzPct val="85000"/>
        <a:buFont typeface="Times" charset="0"/>
        <a:buChar char="•"/>
        <a:defRPr sz="2400">
          <a:solidFill>
            <a:schemeClr val="tx1"/>
          </a:solidFill>
          <a:latin typeface="+mn-lt"/>
          <a:ea typeface="+mn-ea"/>
          <a:cs typeface="+mn-cs"/>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mn-lt"/>
          <a:ea typeface="+mn-ea"/>
          <a:cs typeface="+mn-cs"/>
        </a:defRPr>
      </a:lvl2pPr>
      <a:lvl3pPr marL="1143000" indent="-228600" algn="l" rtl="0" eaLnBrk="0" fontAlgn="base" hangingPunct="0">
        <a:spcBef>
          <a:spcPct val="0"/>
        </a:spcBef>
        <a:spcAft>
          <a:spcPts val="1200"/>
        </a:spcAft>
        <a:buClr>
          <a:srgbClr val="003366"/>
        </a:buClr>
        <a:buSzPct val="85000"/>
        <a:buFont typeface="Times" charset="0"/>
        <a:buChar char="•"/>
        <a:defRPr sz="2000">
          <a:solidFill>
            <a:schemeClr val="tx1"/>
          </a:solidFill>
          <a:latin typeface="+mn-lt"/>
          <a:ea typeface="+mn-ea"/>
          <a:cs typeface="+mn-cs"/>
        </a:defRPr>
      </a:lvl3pPr>
      <a:lvl4pPr marL="1600200" indent="-228600" algn="l" rtl="0" eaLnBrk="0" fontAlgn="base" hangingPunct="0">
        <a:spcBef>
          <a:spcPct val="0"/>
        </a:spcBef>
        <a:spcAft>
          <a:spcPts val="1200"/>
        </a:spcAft>
        <a:buClr>
          <a:srgbClr val="003366"/>
        </a:buClr>
        <a:buChar char="–"/>
        <a:defRPr sz="2000">
          <a:solidFill>
            <a:schemeClr val="tx1"/>
          </a:solidFill>
          <a:latin typeface="+mn-lt"/>
          <a:ea typeface="+mn-ea"/>
          <a:cs typeface="+mn-cs"/>
        </a:defRPr>
      </a:lvl4pPr>
      <a:lvl5pPr marL="2057400" indent="-228600" algn="l" rtl="0" eaLnBrk="0" fontAlgn="base" hangingPunct="0">
        <a:spcBef>
          <a:spcPct val="0"/>
        </a:spcBef>
        <a:spcAft>
          <a:spcPts val="1200"/>
        </a:spcAft>
        <a:buClr>
          <a:srgbClr val="003366"/>
        </a:buClr>
        <a:buChar char="»"/>
        <a:defRPr sz="2000">
          <a:solidFill>
            <a:schemeClr val="tx1"/>
          </a:solidFill>
          <a:latin typeface="+mn-lt"/>
          <a:ea typeface="+mn-ea"/>
          <a:cs typeface="+mn-cs"/>
        </a:defRPr>
      </a:lvl5pPr>
      <a:lvl6pPr marL="2514600" indent="-228600" algn="l" rtl="0" eaLnBrk="0" fontAlgn="base" hangingPunct="0">
        <a:spcBef>
          <a:spcPct val="0"/>
        </a:spcBef>
        <a:spcAft>
          <a:spcPts val="1200"/>
        </a:spcAft>
        <a:buClr>
          <a:srgbClr val="003366"/>
        </a:buClr>
        <a:buChar char="»"/>
        <a:defRPr sz="2000">
          <a:solidFill>
            <a:schemeClr val="tx1"/>
          </a:solidFill>
          <a:latin typeface="+mn-lt"/>
          <a:ea typeface="+mn-ea"/>
          <a:cs typeface="+mn-cs"/>
        </a:defRPr>
      </a:lvl6pPr>
      <a:lvl7pPr marL="2971800" indent="-228600" algn="l" rtl="0" eaLnBrk="0" fontAlgn="base" hangingPunct="0">
        <a:spcBef>
          <a:spcPct val="0"/>
        </a:spcBef>
        <a:spcAft>
          <a:spcPts val="1200"/>
        </a:spcAft>
        <a:buClr>
          <a:srgbClr val="003366"/>
        </a:buClr>
        <a:buChar char="»"/>
        <a:defRPr sz="2000">
          <a:solidFill>
            <a:schemeClr val="tx1"/>
          </a:solidFill>
          <a:latin typeface="+mn-lt"/>
          <a:ea typeface="+mn-ea"/>
          <a:cs typeface="+mn-cs"/>
        </a:defRPr>
      </a:lvl7pPr>
      <a:lvl8pPr marL="3429000" indent="-228600" algn="l" rtl="0" eaLnBrk="0" fontAlgn="base" hangingPunct="0">
        <a:spcBef>
          <a:spcPct val="0"/>
        </a:spcBef>
        <a:spcAft>
          <a:spcPts val="1200"/>
        </a:spcAft>
        <a:buClr>
          <a:srgbClr val="003366"/>
        </a:buClr>
        <a:buChar char="»"/>
        <a:defRPr sz="2000">
          <a:solidFill>
            <a:schemeClr val="tx1"/>
          </a:solidFill>
          <a:latin typeface="+mn-lt"/>
          <a:ea typeface="+mn-ea"/>
          <a:cs typeface="+mn-cs"/>
        </a:defRPr>
      </a:lvl8pPr>
      <a:lvl9pPr marL="3886200" indent="-228600" algn="l" rtl="0" eaLnBrk="0" fontAlgn="base" hangingPunct="0">
        <a:spcBef>
          <a:spcPct val="0"/>
        </a:spcBef>
        <a:spcAft>
          <a:spcPts val="1200"/>
        </a:spcAft>
        <a:buClr>
          <a:srgbClr val="003366"/>
        </a:buClr>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5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1.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6.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1.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1.xml"/></Relationships>
</file>

<file path=ppt/slides/_rels/slide10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5.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5.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ags" Target="../tags/tag1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91.xml"/><Relationship Id="rId1" Type="http://schemas.openxmlformats.org/officeDocument/2006/relationships/tags" Target="../tags/tag16.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1.xml"/><Relationship Id="rId1" Type="http://schemas.openxmlformats.org/officeDocument/2006/relationships/tags" Target="../tags/tag17.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348880"/>
            <a:ext cx="12192000" cy="1044352"/>
          </a:xfrm>
        </p:spPr>
        <p:txBody>
          <a:bodyPr wrap="square" anchor="ctr">
            <a:noAutofit/>
          </a:bodyPr>
          <a:lstStyle/>
          <a:p>
            <a:pPr>
              <a:spcBef>
                <a:spcPts val="2400"/>
              </a:spcBef>
            </a:pPr>
            <a:r>
              <a:rPr lang="en-US" sz="4400" dirty="0"/>
              <a:t>Hodgkin and Non-Hodgkin Lymphomas</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Tuesday, June 14,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5:00 PM – 6:00 PM ET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462981"/>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534242"/>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R Flowers, MD, MS</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Robin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Klebig</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APRN, CNP, AOCNP</a:t>
            </a:r>
            <a:endParaRPr kumimoji="0" lang="en-US" sz="32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97650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219786"/>
            <a:ext cx="12196571" cy="502702"/>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Part 2 of a 2-Part Complimentary NCPD Webinar Series</a:t>
            </a:r>
          </a:p>
        </p:txBody>
      </p:sp>
      <p:sp>
        <p:nvSpPr>
          <p:cNvPr id="13" name="TextBox 12">
            <a:extLst>
              <a:ext uri="{FF2B5EF4-FFF2-40B4-BE49-F238E27FC236}">
                <a16:creationId xmlns:a16="http://schemas.microsoft.com/office/drawing/2014/main" id="{84DEC8CB-F5EA-964A-93E5-F76667552A08}"/>
              </a:ext>
            </a:extLst>
          </p:cNvPr>
          <p:cNvSpPr txBox="1"/>
          <p:nvPr/>
        </p:nvSpPr>
        <p:spPr>
          <a:xfrm>
            <a:off x="0" y="152231"/>
            <a:ext cx="12192000" cy="1118255"/>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Treatments and Clinical Trial Options</a:t>
            </a:r>
          </a:p>
        </p:txBody>
      </p:sp>
    </p:spTree>
    <p:custDataLst>
      <p:tags r:id="rId1"/>
    </p:custDataLst>
    <p:extLst>
      <p:ext uri="{BB962C8B-B14F-4D97-AF65-F5344CB8AC3E}">
        <p14:creationId xmlns:p14="http://schemas.microsoft.com/office/powerpoint/2010/main" val="2466289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1B648-5221-6A49-9774-8E6AD60DE5A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328" y="2241899"/>
            <a:ext cx="4417734" cy="2942211"/>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EA7E75E-2C54-774A-90A6-E3DF8DB1B5C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46334" y="2000323"/>
            <a:ext cx="4199444" cy="2796829"/>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B9FEF61-1E09-D34B-9EA7-7E3E4D99324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2212" y="148591"/>
            <a:ext cx="10992229" cy="2388288"/>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65DCA24-32C4-D94E-B6B0-4242D43CE69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104112" y="4245429"/>
            <a:ext cx="3687589" cy="2455933"/>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767EBED-D845-FF4E-98F1-E41795BAF41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76681" y="1902991"/>
            <a:ext cx="2509248" cy="2724030"/>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323AAAF-0A3A-1643-9C0F-7A55B9CD3CBF}"/>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351584" y="4627021"/>
            <a:ext cx="3067929" cy="2043241"/>
          </a:xfrm>
          <a:prstGeom prst="rect">
            <a:avLst/>
          </a:prstGeom>
          <a:ln w="38100" cap="sq">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47940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14518" y="6525344"/>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600" b="0" i="0" u="none" strike="noStrike" kern="0" cap="none" spc="0" normalizeH="0" baseline="0" noProof="0" dirty="0">
                <a:ln>
                  <a:noFill/>
                </a:ln>
                <a:solidFill>
                  <a:srgbClr val="000000"/>
                </a:solidFill>
                <a:effectLst/>
                <a:uLnTx/>
                <a:uFillTx/>
                <a:latin typeface="Calibri" charset="0"/>
                <a:ea typeface="MS PGothic" pitchFamily="34" charset="-128"/>
              </a:rPr>
              <a:t>Jacobson C et al. ASH 2021;Abstract 1764.</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024270" y="167128"/>
            <a:ext cx="10184298" cy="703207"/>
          </a:xfrm>
        </p:spPr>
        <p:txBody>
          <a:bodyPr/>
          <a:lstStyle/>
          <a:p>
            <a:pPr algn="l"/>
            <a:r>
              <a:rPr lang="en-US" altLang="en-US" sz="2924" dirty="0">
                <a:latin typeface="Calibri" panose="020F0502020204030204" pitchFamily="34" charset="0"/>
                <a:cs typeface="Calibri" panose="020F0502020204030204" pitchFamily="34" charset="0"/>
              </a:rPr>
              <a:t>ZUMA-1: Five-Year Update</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Chart, line chart&#10;&#10;Description automatically generated">
            <a:extLst>
              <a:ext uri="{FF2B5EF4-FFF2-40B4-BE49-F238E27FC236}">
                <a16:creationId xmlns:a16="http://schemas.microsoft.com/office/drawing/2014/main" id="{6AC20CE0-9C7B-D34B-9D81-7B5030686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784" y="870335"/>
            <a:ext cx="9151622" cy="4485837"/>
          </a:xfrm>
          <a:prstGeom prst="rect">
            <a:avLst/>
          </a:prstGeom>
        </p:spPr>
      </p:pic>
      <p:sp>
        <p:nvSpPr>
          <p:cNvPr id="6" name="TextBox 5">
            <a:extLst>
              <a:ext uri="{FF2B5EF4-FFF2-40B4-BE49-F238E27FC236}">
                <a16:creationId xmlns:a16="http://schemas.microsoft.com/office/drawing/2014/main" id="{1E884F81-0132-744E-B93C-94E762582281}"/>
              </a:ext>
            </a:extLst>
          </p:cNvPr>
          <p:cNvSpPr txBox="1"/>
          <p:nvPr/>
        </p:nvSpPr>
        <p:spPr>
          <a:xfrm>
            <a:off x="5951984" y="1002659"/>
            <a:ext cx="4477957"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5-Yr OS Rate: 42.6%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5-Yr OS Rate in Complete Responders: 64.4% </a:t>
            </a:r>
          </a:p>
        </p:txBody>
      </p:sp>
      <p:sp>
        <p:nvSpPr>
          <p:cNvPr id="8" name="Content Placeholder 10">
            <a:extLst>
              <a:ext uri="{FF2B5EF4-FFF2-40B4-BE49-F238E27FC236}">
                <a16:creationId xmlns:a16="http://schemas.microsoft.com/office/drawing/2014/main" id="{FA218FDE-46F2-8F4D-838C-658FEEDAC3BD}"/>
              </a:ext>
            </a:extLst>
          </p:cNvPr>
          <p:cNvSpPr txBox="1">
            <a:spLocks/>
          </p:cNvSpPr>
          <p:nvPr/>
        </p:nvSpPr>
        <p:spPr bwMode="auto">
          <a:xfrm>
            <a:off x="1326342" y="5523337"/>
            <a:ext cx="10184298" cy="7032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Median time to next cancer therapy: 8.7 months</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Safety findings were similar to those in previous reports</a:t>
            </a:r>
          </a:p>
        </p:txBody>
      </p:sp>
    </p:spTree>
    <p:extLst>
      <p:ext uri="{BB962C8B-B14F-4D97-AF65-F5344CB8AC3E}">
        <p14:creationId xmlns:p14="http://schemas.microsoft.com/office/powerpoint/2010/main" val="853152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8133718B-B3C7-F548-B9EA-8E2422DDC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812" y="476671"/>
            <a:ext cx="9552716" cy="5875343"/>
          </a:xfrm>
          <a:prstGeom prst="rect">
            <a:avLst/>
          </a:prstGeom>
        </p:spPr>
      </p:pic>
      <p:sp>
        <p:nvSpPr>
          <p:cNvPr id="5" name="TextBox 4">
            <a:extLst>
              <a:ext uri="{FF2B5EF4-FFF2-40B4-BE49-F238E27FC236}">
                <a16:creationId xmlns:a16="http://schemas.microsoft.com/office/drawing/2014/main" id="{FF17099C-6ACE-554A-9372-E624639DD892}"/>
              </a:ext>
            </a:extLst>
          </p:cNvPr>
          <p:cNvSpPr txBox="1"/>
          <p:nvPr/>
        </p:nvSpPr>
        <p:spPr>
          <a:xfrm>
            <a:off x="3719736" y="567340"/>
            <a:ext cx="459933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F5515F"/>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F5515F"/>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F5515F"/>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F5505F"/>
                </a:solidFill>
                <a:effectLst/>
                <a:uLnTx/>
                <a:uFillTx/>
                <a:latin typeface="Arial" panose="020B0604020202020204" pitchFamily="34" charset="0"/>
                <a:ea typeface="MS PGothic" charset="0"/>
                <a:cs typeface="Arial" panose="020B0604020202020204" pitchFamily="34" charset="0"/>
              </a:rPr>
              <a:t>2022;386(7):640-54.</a:t>
            </a:r>
          </a:p>
        </p:txBody>
      </p:sp>
    </p:spTree>
    <p:extLst>
      <p:ext uri="{BB962C8B-B14F-4D97-AF65-F5344CB8AC3E}">
        <p14:creationId xmlns:p14="http://schemas.microsoft.com/office/powerpoint/2010/main" val="205496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Locke FL et al. </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N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Engl</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J Med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2022;386(7):640-54.</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127448" y="548680"/>
            <a:ext cx="10081120" cy="703207"/>
          </a:xfrm>
        </p:spPr>
        <p:txBody>
          <a:bodyPr/>
          <a:lstStyle/>
          <a:p>
            <a:pPr algn="l"/>
            <a:r>
              <a:rPr lang="en-US" altLang="en-US" sz="2924" dirty="0">
                <a:latin typeface="Calibri" panose="020F0502020204030204" pitchFamily="34" charset="0"/>
                <a:cs typeface="Calibri" panose="020F0502020204030204" pitchFamily="34" charset="0"/>
              </a:rPr>
              <a:t>ZUMA-7: Event-Free Survival</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11" name="Picture 10" descr="Chart, line chart&#10;&#10;Description automatically generated">
            <a:extLst>
              <a:ext uri="{FF2B5EF4-FFF2-40B4-BE49-F238E27FC236}">
                <a16:creationId xmlns:a16="http://schemas.microsoft.com/office/drawing/2014/main" id="{B18B4290-2F73-854B-ABA9-9EF40BD6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625600"/>
            <a:ext cx="11506200" cy="3606800"/>
          </a:xfrm>
          <a:prstGeom prst="rect">
            <a:avLst/>
          </a:prstGeom>
        </p:spPr>
      </p:pic>
    </p:spTree>
    <p:extLst>
      <p:ext uri="{BB962C8B-B14F-4D97-AF65-F5344CB8AC3E}">
        <p14:creationId xmlns:p14="http://schemas.microsoft.com/office/powerpoint/2010/main" val="1977560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EA1A6E00-27FF-814E-98D7-470691670DF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Locke FL et al. </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N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Engl</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J Med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2022;386(7):640-54.</a:t>
            </a:r>
          </a:p>
        </p:txBody>
      </p:sp>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199456" y="67174"/>
            <a:ext cx="10081120" cy="703207"/>
          </a:xfrm>
        </p:spPr>
        <p:txBody>
          <a:bodyPr/>
          <a:lstStyle/>
          <a:p>
            <a:pPr algn="l"/>
            <a:r>
              <a:rPr lang="en-US" altLang="en-US" sz="2924" dirty="0">
                <a:latin typeface="Calibri" panose="020F0502020204030204" pitchFamily="34" charset="0"/>
                <a:cs typeface="Calibri" panose="020F0502020204030204" pitchFamily="34" charset="0"/>
              </a:rPr>
              <a:t>ZUMA-7: Overall and Progression-Free Survival</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Graphical user interface, chart, line chart&#10;&#10;Description automatically generated">
            <a:extLst>
              <a:ext uri="{FF2B5EF4-FFF2-40B4-BE49-F238E27FC236}">
                <a16:creationId xmlns:a16="http://schemas.microsoft.com/office/drawing/2014/main" id="{3E35DF55-CF57-7F8B-5709-798D9DBC7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835" y="590394"/>
            <a:ext cx="9060329" cy="5828889"/>
          </a:xfrm>
          <a:prstGeom prst="rect">
            <a:avLst/>
          </a:prstGeom>
        </p:spPr>
      </p:pic>
      <p:sp>
        <p:nvSpPr>
          <p:cNvPr id="4" name="TextBox 3">
            <a:extLst>
              <a:ext uri="{FF2B5EF4-FFF2-40B4-BE49-F238E27FC236}">
                <a16:creationId xmlns:a16="http://schemas.microsoft.com/office/drawing/2014/main" id="{D60625AB-5E85-F482-CC6A-D98C558DA36E}"/>
              </a:ext>
            </a:extLst>
          </p:cNvPr>
          <p:cNvSpPr txBox="1"/>
          <p:nvPr/>
        </p:nvSpPr>
        <p:spPr>
          <a:xfrm>
            <a:off x="1565835" y="640354"/>
            <a:ext cx="243306" cy="229947"/>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9" name="TextBox 8">
            <a:extLst>
              <a:ext uri="{FF2B5EF4-FFF2-40B4-BE49-F238E27FC236}">
                <a16:creationId xmlns:a16="http://schemas.microsoft.com/office/drawing/2014/main" id="{19F824E8-F6DF-D46E-5074-B2FEBD4941FD}"/>
              </a:ext>
            </a:extLst>
          </p:cNvPr>
          <p:cNvSpPr txBox="1"/>
          <p:nvPr/>
        </p:nvSpPr>
        <p:spPr>
          <a:xfrm>
            <a:off x="1565835" y="3557451"/>
            <a:ext cx="243306" cy="229947"/>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844383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A741F00D-4887-0948-AF78-07916C140FC0}"/>
              </a:ext>
            </a:extLst>
          </p:cNvPr>
          <p:cNvSpPr>
            <a:spLocks noGrp="1"/>
          </p:cNvSpPr>
          <p:nvPr>
            <p:ph type="title"/>
          </p:nvPr>
        </p:nvSpPr>
        <p:spPr>
          <a:xfrm>
            <a:off x="1415480" y="242617"/>
            <a:ext cx="9793088" cy="703207"/>
          </a:xfrm>
        </p:spPr>
        <p:txBody>
          <a:bodyPr/>
          <a:lstStyle/>
          <a:p>
            <a:pPr algn="l"/>
            <a:r>
              <a:rPr lang="en-US" altLang="en-US" sz="2924" dirty="0">
                <a:latin typeface="Calibri" panose="020F0502020204030204" pitchFamily="34" charset="0"/>
                <a:cs typeface="Calibri" panose="020F0502020204030204" pitchFamily="34" charset="0"/>
              </a:rPr>
              <a:t>ZUMA-7: Event-Free Survival Subgroup Analysis</a:t>
            </a:r>
            <a:endParaRPr lang="en-US" altLang="en-US" sz="2631" b="1" dirty="0">
              <a:solidFill>
                <a:schemeClr val="accent2"/>
              </a:solidFill>
              <a:latin typeface="Calibri" panose="020F0502020204030204" pitchFamily="34" charset="0"/>
              <a:cs typeface="Calibri" panose="020F0502020204030204" pitchFamily="34" charset="0"/>
            </a:endParaRPr>
          </a:p>
        </p:txBody>
      </p:sp>
      <p:pic>
        <p:nvPicPr>
          <p:cNvPr id="3" name="Picture 2" descr="Graphical user interface, table&#10;&#10;Description automatically generated">
            <a:extLst>
              <a:ext uri="{FF2B5EF4-FFF2-40B4-BE49-F238E27FC236}">
                <a16:creationId xmlns:a16="http://schemas.microsoft.com/office/drawing/2014/main" id="{336E6302-0FDD-3148-B6D1-5D48E2D33AE9}"/>
              </a:ext>
            </a:extLst>
          </p:cNvPr>
          <p:cNvPicPr>
            <a:picLocks noChangeAspect="1"/>
          </p:cNvPicPr>
          <p:nvPr/>
        </p:nvPicPr>
        <p:blipFill rotWithShape="1">
          <a:blip r:embed="rId2">
            <a:extLst>
              <a:ext uri="{28A0092B-C50C-407E-A947-70E740481C1C}">
                <a14:useLocalDpi xmlns:a14="http://schemas.microsoft.com/office/drawing/2010/main" val="0"/>
              </a:ext>
            </a:extLst>
          </a:blip>
          <a:srcRect t="829"/>
          <a:stretch/>
        </p:blipFill>
        <p:spPr>
          <a:xfrm>
            <a:off x="1821387" y="908720"/>
            <a:ext cx="8261194" cy="5473890"/>
          </a:xfrm>
          <a:prstGeom prst="rect">
            <a:avLst/>
          </a:prstGeom>
        </p:spPr>
      </p:pic>
      <p:sp>
        <p:nvSpPr>
          <p:cNvPr id="7" name="Content Placeholder 3">
            <a:extLst>
              <a:ext uri="{FF2B5EF4-FFF2-40B4-BE49-F238E27FC236}">
                <a16:creationId xmlns:a16="http://schemas.microsoft.com/office/drawing/2014/main" id="{97BE1FA9-DFBF-3908-1645-AF8107747F22}"/>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Locke FL et al. </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N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Engl</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J Med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2022;386(7):640-54.</a:t>
            </a:r>
          </a:p>
        </p:txBody>
      </p:sp>
    </p:spTree>
    <p:extLst>
      <p:ext uri="{BB962C8B-B14F-4D97-AF65-F5344CB8AC3E}">
        <p14:creationId xmlns:p14="http://schemas.microsoft.com/office/powerpoint/2010/main" val="2798272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pPr algn="l"/>
            <a:r>
              <a:rPr lang="en-US" dirty="0"/>
              <a:t>ZUMA-7: Select Grade ≥3 Adverse Events</a:t>
            </a:r>
          </a:p>
        </p:txBody>
      </p:sp>
      <p:graphicFrame>
        <p:nvGraphicFramePr>
          <p:cNvPr id="5" name="Table 5">
            <a:extLst>
              <a:ext uri="{FF2B5EF4-FFF2-40B4-BE49-F238E27FC236}">
                <a16:creationId xmlns:a16="http://schemas.microsoft.com/office/drawing/2014/main" id="{C8A5788A-13A9-3B48-A3B8-EC39A8666F04}"/>
              </a:ext>
            </a:extLst>
          </p:cNvPr>
          <p:cNvGraphicFramePr>
            <a:graphicFrameLocks noGrp="1"/>
          </p:cNvGraphicFramePr>
          <p:nvPr>
            <p:ph idx="1"/>
          </p:nvPr>
        </p:nvGraphicFramePr>
        <p:xfrm>
          <a:off x="929217" y="1370013"/>
          <a:ext cx="10358437" cy="4330245"/>
        </p:xfrm>
        <a:graphic>
          <a:graphicData uri="http://schemas.openxmlformats.org/drawingml/2006/table">
            <a:tbl>
              <a:tblPr firstRow="1" bandRow="1">
                <a:tableStyleId>{21E4AEA4-8DFA-4A89-87EB-49C32662AFE0}</a:tableStyleId>
              </a:tblPr>
              <a:tblGrid>
                <a:gridCol w="4014655">
                  <a:extLst>
                    <a:ext uri="{9D8B030D-6E8A-4147-A177-3AD203B41FA5}">
                      <a16:colId xmlns:a16="http://schemas.microsoft.com/office/drawing/2014/main" val="2050421177"/>
                    </a:ext>
                  </a:extLst>
                </a:gridCol>
                <a:gridCol w="3960440">
                  <a:extLst>
                    <a:ext uri="{9D8B030D-6E8A-4147-A177-3AD203B41FA5}">
                      <a16:colId xmlns:a16="http://schemas.microsoft.com/office/drawing/2014/main" val="1235077904"/>
                    </a:ext>
                  </a:extLst>
                </a:gridCol>
                <a:gridCol w="2383342">
                  <a:extLst>
                    <a:ext uri="{9D8B030D-6E8A-4147-A177-3AD203B41FA5}">
                      <a16:colId xmlns:a16="http://schemas.microsoft.com/office/drawing/2014/main" val="173152105"/>
                    </a:ext>
                  </a:extLst>
                </a:gridCol>
              </a:tblGrid>
              <a:tr h="403245">
                <a:tc>
                  <a:txBody>
                    <a:bodyPr/>
                    <a:lstStyle/>
                    <a:p>
                      <a:r>
                        <a:rPr lang="en-US" sz="2000" dirty="0"/>
                        <a:t>Adverse event</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err="1"/>
                        <a:t>Axi-cel</a:t>
                      </a:r>
                      <a:r>
                        <a:rPr lang="en-US" sz="2000" dirty="0"/>
                        <a:t> </a:t>
                      </a:r>
                      <a:br>
                        <a:rPr lang="en-US" sz="2000" dirty="0"/>
                      </a:br>
                      <a:r>
                        <a:rPr lang="en-US" sz="2000" dirty="0"/>
                        <a:t>(N = 170)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Standard care</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(N = 168)</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03245">
                <a:tc>
                  <a:txBody>
                    <a:bodyPr/>
                    <a:lstStyle/>
                    <a:p>
                      <a:r>
                        <a:rPr lang="en-US" sz="2000" dirty="0"/>
                        <a:t>Pyrexia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03245">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03245">
                <a:tc>
                  <a:txBody>
                    <a:bodyPr/>
                    <a:lstStyle/>
                    <a:p>
                      <a:r>
                        <a:rPr lang="en-US" sz="2000" dirty="0"/>
                        <a:t>Fatigue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03245">
                <a:tc>
                  <a:txBody>
                    <a:bodyPr/>
                    <a:lstStyle/>
                    <a:p>
                      <a:r>
                        <a:rPr lang="en-US" sz="2000" dirty="0"/>
                        <a:t>Anemia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03245">
                <a:tc>
                  <a:txBody>
                    <a:bodyPr/>
                    <a:lstStyle/>
                    <a:p>
                      <a:r>
                        <a:rPr lang="en-US" sz="2000" dirty="0"/>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07106681"/>
                  </a:ext>
                </a:extLst>
              </a:tr>
              <a:tr h="403245">
                <a:tc>
                  <a:txBody>
                    <a:bodyPr/>
                    <a:lstStyle/>
                    <a:p>
                      <a:r>
                        <a:rPr lang="en-US" sz="2000" dirty="0"/>
                        <a:t>Febrile 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542995"/>
                  </a:ext>
                </a:extLst>
              </a:tr>
              <a:tr h="403245">
                <a:tc>
                  <a:txBody>
                    <a:bodyPr/>
                    <a:lstStyle/>
                    <a:p>
                      <a:r>
                        <a:rPr lang="en-US" sz="2000" dirty="0"/>
                        <a:t>Cytokine release 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307430934"/>
                  </a:ext>
                </a:extLst>
              </a:tr>
              <a:tr h="403245">
                <a:tc>
                  <a:txBody>
                    <a:bodyPr/>
                    <a:lstStyle/>
                    <a:p>
                      <a:r>
                        <a:rPr lang="en-US" sz="2000" dirty="0"/>
                        <a:t>Neurologic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540740"/>
                  </a:ext>
                </a:extLst>
              </a:tr>
              <a:tr h="403245">
                <a:tc>
                  <a:txBody>
                    <a:bodyPr/>
                    <a:lstStyle/>
                    <a:p>
                      <a:r>
                        <a:rPr lang="en-US" sz="2000" dirty="0"/>
                        <a:t>Vomiting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24416099"/>
                  </a:ext>
                </a:extLst>
              </a:tr>
            </a:tbl>
          </a:graphicData>
        </a:graphic>
      </p:graphicFrame>
      <p:sp>
        <p:nvSpPr>
          <p:cNvPr id="7" name="Content Placeholder 3">
            <a:extLst>
              <a:ext uri="{FF2B5EF4-FFF2-40B4-BE49-F238E27FC236}">
                <a16:creationId xmlns:a16="http://schemas.microsoft.com/office/drawing/2014/main" id="{EACF9D3A-BCE4-00E4-2FEA-6B03B8439060}"/>
              </a:ext>
            </a:extLst>
          </p:cNvPr>
          <p:cNvSpPr txBox="1">
            <a:spLocks/>
          </p:cNvSpPr>
          <p:nvPr/>
        </p:nvSpPr>
        <p:spPr bwMode="auto">
          <a:xfrm>
            <a:off x="120198" y="6519203"/>
            <a:ext cx="5975802" cy="1923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Locke FL et al. </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N </a:t>
            </a:r>
            <a:r>
              <a:rPr kumimoji="0" lang="en-US" sz="1500" b="0" i="1" u="none" strike="noStrike" kern="0" cap="none" spc="0" normalizeH="0" baseline="0" noProof="0" dirty="0" err="1">
                <a:ln>
                  <a:noFill/>
                </a:ln>
                <a:solidFill>
                  <a:srgbClr val="000000"/>
                </a:solidFill>
                <a:effectLst/>
                <a:uLnTx/>
                <a:uFillTx/>
                <a:latin typeface="Calibri" charset="0"/>
                <a:ea typeface="MS PGothic" pitchFamily="34" charset="-128"/>
              </a:rPr>
              <a:t>Engl</a:t>
            </a:r>
            <a:r>
              <a:rPr kumimoji="0" lang="en-US" sz="1500" b="0" i="1" u="none" strike="noStrike" kern="0" cap="none" spc="0" normalizeH="0" baseline="0" noProof="0" dirty="0">
                <a:ln>
                  <a:noFill/>
                </a:ln>
                <a:solidFill>
                  <a:srgbClr val="000000"/>
                </a:solidFill>
                <a:effectLst/>
                <a:uLnTx/>
                <a:uFillTx/>
                <a:latin typeface="Calibri" charset="0"/>
                <a:ea typeface="MS PGothic" pitchFamily="34" charset="-128"/>
              </a:rPr>
              <a:t> J Med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2022;386(7):640-54.</a:t>
            </a:r>
          </a:p>
        </p:txBody>
      </p:sp>
    </p:spTree>
    <p:extLst>
      <p:ext uri="{BB962C8B-B14F-4D97-AF65-F5344CB8AC3E}">
        <p14:creationId xmlns:p14="http://schemas.microsoft.com/office/powerpoint/2010/main" val="311537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E0888C3-7B77-234D-BD9B-E0B276A4B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451212"/>
            <a:ext cx="9373042" cy="5882062"/>
          </a:xfrm>
          <a:prstGeom prst="rect">
            <a:avLst/>
          </a:prstGeom>
        </p:spPr>
      </p:pic>
      <p:sp>
        <p:nvSpPr>
          <p:cNvPr id="5" name="TextBox 4">
            <a:extLst>
              <a:ext uri="{FF2B5EF4-FFF2-40B4-BE49-F238E27FC236}">
                <a16:creationId xmlns:a16="http://schemas.microsoft.com/office/drawing/2014/main" id="{EEFBCD25-5A0B-064C-8271-CB17373808BD}"/>
              </a:ext>
            </a:extLst>
          </p:cNvPr>
          <p:cNvSpPr txBox="1"/>
          <p:nvPr/>
        </p:nvSpPr>
        <p:spPr>
          <a:xfrm>
            <a:off x="3647728" y="505166"/>
            <a:ext cx="463139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F5515F"/>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F5515F"/>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F5515F"/>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F5515F"/>
                </a:solidFill>
                <a:effectLst/>
                <a:uLnTx/>
                <a:uFillTx/>
                <a:latin typeface="Arial" panose="020B0604020202020204" pitchFamily="34" charset="0"/>
                <a:ea typeface="MS PGothic" charset="0"/>
                <a:cs typeface="Arial" panose="020B0604020202020204" pitchFamily="34" charset="0"/>
              </a:rPr>
              <a:t>2022;386(7):629-39.</a:t>
            </a:r>
          </a:p>
        </p:txBody>
      </p:sp>
    </p:spTree>
    <p:extLst>
      <p:ext uri="{BB962C8B-B14F-4D97-AF65-F5344CB8AC3E}">
        <p14:creationId xmlns:p14="http://schemas.microsoft.com/office/powerpoint/2010/main" val="165291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D6E1-BBC7-584E-980A-E15CE515F3FD}"/>
              </a:ext>
            </a:extLst>
          </p:cNvPr>
          <p:cNvSpPr>
            <a:spLocks noGrp="1"/>
          </p:cNvSpPr>
          <p:nvPr>
            <p:ph type="title"/>
          </p:nvPr>
        </p:nvSpPr>
        <p:spPr>
          <a:xfrm>
            <a:off x="1127448" y="84876"/>
            <a:ext cx="10143805" cy="969739"/>
          </a:xfrm>
        </p:spPr>
        <p:txBody>
          <a:bodyPr/>
          <a:lstStyle/>
          <a:p>
            <a:pPr algn="l"/>
            <a:r>
              <a:rPr lang="en-US" dirty="0"/>
              <a:t>BELINDA: Event-Free Survival (Primary Endpoint) </a:t>
            </a:r>
          </a:p>
        </p:txBody>
      </p:sp>
      <p:sp>
        <p:nvSpPr>
          <p:cNvPr id="3" name="TextBox 2">
            <a:extLst>
              <a:ext uri="{FF2B5EF4-FFF2-40B4-BE49-F238E27FC236}">
                <a16:creationId xmlns:a16="http://schemas.microsoft.com/office/drawing/2014/main" id="{69503FAC-8F73-3C45-AEBD-3DFC36F6EC6E}"/>
              </a:ext>
            </a:extLst>
          </p:cNvPr>
          <p:cNvSpPr txBox="1"/>
          <p:nvPr/>
        </p:nvSpPr>
        <p:spPr>
          <a:xfrm>
            <a:off x="119336" y="6477098"/>
            <a:ext cx="414466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Bishop MR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2022;386(7):629-39.</a:t>
            </a:r>
          </a:p>
        </p:txBody>
      </p:sp>
      <p:pic>
        <p:nvPicPr>
          <p:cNvPr id="5" name="Picture 4" descr="Chart&#10;&#10;Description automatically generated">
            <a:extLst>
              <a:ext uri="{FF2B5EF4-FFF2-40B4-BE49-F238E27FC236}">
                <a16:creationId xmlns:a16="http://schemas.microsoft.com/office/drawing/2014/main" id="{D55955C9-D0ED-8E47-AEF4-10253E3D0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69" y="1107599"/>
            <a:ext cx="11226800" cy="4914900"/>
          </a:xfrm>
          <a:prstGeom prst="rect">
            <a:avLst/>
          </a:prstGeom>
        </p:spPr>
      </p:pic>
    </p:spTree>
    <p:extLst>
      <p:ext uri="{BB962C8B-B14F-4D97-AF65-F5344CB8AC3E}">
        <p14:creationId xmlns:p14="http://schemas.microsoft.com/office/powerpoint/2010/main" val="1051611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8C93-56AA-324E-9821-4FC3DDA12C66}"/>
              </a:ext>
            </a:extLst>
          </p:cNvPr>
          <p:cNvSpPr>
            <a:spLocks noGrp="1"/>
          </p:cNvSpPr>
          <p:nvPr>
            <p:ph type="title"/>
          </p:nvPr>
        </p:nvSpPr>
        <p:spPr>
          <a:xfrm>
            <a:off x="912287" y="227013"/>
            <a:ext cx="10008250" cy="1143000"/>
          </a:xfrm>
        </p:spPr>
        <p:txBody>
          <a:bodyPr/>
          <a:lstStyle/>
          <a:p>
            <a:pPr algn="l"/>
            <a:r>
              <a:rPr lang="en-US" dirty="0"/>
              <a:t>BELINDA: Select Grade ≥3 Adverse Events</a:t>
            </a:r>
          </a:p>
        </p:txBody>
      </p:sp>
      <p:graphicFrame>
        <p:nvGraphicFramePr>
          <p:cNvPr id="5" name="Table 5">
            <a:extLst>
              <a:ext uri="{FF2B5EF4-FFF2-40B4-BE49-F238E27FC236}">
                <a16:creationId xmlns:a16="http://schemas.microsoft.com/office/drawing/2014/main" id="{C8A5788A-13A9-3B48-A3B8-EC39A8666F04}"/>
              </a:ext>
            </a:extLst>
          </p:cNvPr>
          <p:cNvGraphicFramePr>
            <a:graphicFrameLocks noGrp="1"/>
          </p:cNvGraphicFramePr>
          <p:nvPr>
            <p:ph idx="1"/>
          </p:nvPr>
        </p:nvGraphicFramePr>
        <p:xfrm>
          <a:off x="929217" y="1513584"/>
          <a:ext cx="10358437" cy="4168440"/>
        </p:xfrm>
        <a:graphic>
          <a:graphicData uri="http://schemas.openxmlformats.org/drawingml/2006/table">
            <a:tbl>
              <a:tblPr firstRow="1" bandRow="1">
                <a:tableStyleId>{21E4AEA4-8DFA-4A89-87EB-49C32662AFE0}</a:tableStyleId>
              </a:tblPr>
              <a:tblGrid>
                <a:gridCol w="3726623">
                  <a:extLst>
                    <a:ext uri="{9D8B030D-6E8A-4147-A177-3AD203B41FA5}">
                      <a16:colId xmlns:a16="http://schemas.microsoft.com/office/drawing/2014/main" val="2050421177"/>
                    </a:ext>
                  </a:extLst>
                </a:gridCol>
                <a:gridCol w="3384376">
                  <a:extLst>
                    <a:ext uri="{9D8B030D-6E8A-4147-A177-3AD203B41FA5}">
                      <a16:colId xmlns:a16="http://schemas.microsoft.com/office/drawing/2014/main" val="1235077904"/>
                    </a:ext>
                  </a:extLst>
                </a:gridCol>
                <a:gridCol w="3247438">
                  <a:extLst>
                    <a:ext uri="{9D8B030D-6E8A-4147-A177-3AD203B41FA5}">
                      <a16:colId xmlns:a16="http://schemas.microsoft.com/office/drawing/2014/main" val="173152105"/>
                    </a:ext>
                  </a:extLst>
                </a:gridCol>
              </a:tblGrid>
              <a:tr h="416844">
                <a:tc>
                  <a:txBody>
                    <a:bodyPr/>
                    <a:lstStyle/>
                    <a:p>
                      <a:r>
                        <a:rPr lang="en-US" sz="2000" dirty="0"/>
                        <a:t>Adverse event</a:t>
                      </a:r>
                    </a:p>
                  </a:txBody>
                  <a:tcPr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err="1"/>
                        <a:t>Tisagenlecleucel</a:t>
                      </a:r>
                      <a:r>
                        <a:rPr lang="en-US" sz="2000" dirty="0"/>
                        <a:t> (N = 162)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Standard care (N = 160)</a:t>
                      </a:r>
                    </a:p>
                  </a:txBody>
                  <a:tcPr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16844">
                <a:tc>
                  <a:txBody>
                    <a:bodyPr/>
                    <a:lstStyle/>
                    <a:p>
                      <a:r>
                        <a:rPr lang="en-US" sz="2000" dirty="0"/>
                        <a:t>Anemia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16844">
                <a:tc>
                  <a:txBody>
                    <a:bodyPr/>
                    <a:lstStyle/>
                    <a:p>
                      <a:r>
                        <a:rPr lang="en-US" sz="2000" dirty="0"/>
                        <a:t>Nausea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16844">
                <a:tc>
                  <a:txBody>
                    <a:bodyPr/>
                    <a:lstStyle/>
                    <a:p>
                      <a:r>
                        <a:rPr lang="en-US" sz="2000" dirty="0"/>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47.5%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16844">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16844">
                <a:tc>
                  <a:txBody>
                    <a:bodyPr/>
                    <a:lstStyle/>
                    <a:p>
                      <a:r>
                        <a:rPr lang="en-US" sz="2000" dirty="0"/>
                        <a:t>Cytokine release syndrome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07106681"/>
                  </a:ext>
                </a:extLst>
              </a:tr>
              <a:tr h="416844">
                <a:tc>
                  <a:txBody>
                    <a:bodyPr/>
                    <a:lstStyle/>
                    <a:p>
                      <a:r>
                        <a:rPr lang="en-US" sz="2000" dirty="0"/>
                        <a:t>Hypokalemia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2542995"/>
                  </a:ext>
                </a:extLst>
              </a:tr>
              <a:tr h="416844">
                <a:tc>
                  <a:txBody>
                    <a:bodyPr/>
                    <a:lstStyle/>
                    <a:p>
                      <a:r>
                        <a:rPr lang="en-US" sz="2000" dirty="0"/>
                        <a:t>Diarrhea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307430934"/>
                  </a:ext>
                </a:extLst>
              </a:tr>
              <a:tr h="416844">
                <a:tc>
                  <a:txBody>
                    <a:bodyPr/>
                    <a:lstStyle/>
                    <a:p>
                      <a:r>
                        <a:rPr lang="en-US" sz="2000" dirty="0"/>
                        <a:t>Pyrexia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4540740"/>
                  </a:ext>
                </a:extLst>
              </a:tr>
              <a:tr h="416844">
                <a:tc>
                  <a:txBody>
                    <a:bodyPr/>
                    <a:lstStyle/>
                    <a:p>
                      <a:r>
                        <a:rPr lang="en-US" sz="2000" dirty="0"/>
                        <a:t>Vomiting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24416099"/>
                  </a:ext>
                </a:extLst>
              </a:tr>
            </a:tbl>
          </a:graphicData>
        </a:graphic>
      </p:graphicFrame>
      <p:sp>
        <p:nvSpPr>
          <p:cNvPr id="6" name="TextBox 5">
            <a:extLst>
              <a:ext uri="{FF2B5EF4-FFF2-40B4-BE49-F238E27FC236}">
                <a16:creationId xmlns:a16="http://schemas.microsoft.com/office/drawing/2014/main" id="{7E25861F-CF24-5FEB-90A0-BB77B0AE6DF1}"/>
              </a:ext>
            </a:extLst>
          </p:cNvPr>
          <p:cNvSpPr txBox="1"/>
          <p:nvPr/>
        </p:nvSpPr>
        <p:spPr>
          <a:xfrm>
            <a:off x="135474" y="6484695"/>
            <a:ext cx="414466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Bishop MR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2022;386(7):629-39.</a:t>
            </a:r>
          </a:p>
        </p:txBody>
      </p:sp>
    </p:spTree>
    <p:extLst>
      <p:ext uri="{BB962C8B-B14F-4D97-AF65-F5344CB8AC3E}">
        <p14:creationId xmlns:p14="http://schemas.microsoft.com/office/powerpoint/2010/main" val="1301844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CFA577C-D132-8A4F-A0B7-5CD8BE7D2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08" y="476672"/>
            <a:ext cx="11352584" cy="5536003"/>
          </a:xfrm>
          <a:prstGeom prst="rect">
            <a:avLst/>
          </a:prstGeom>
        </p:spPr>
      </p:pic>
      <p:sp>
        <p:nvSpPr>
          <p:cNvPr id="2" name="Rectangle 1">
            <a:extLst>
              <a:ext uri="{FF2B5EF4-FFF2-40B4-BE49-F238E27FC236}">
                <a16:creationId xmlns:a16="http://schemas.microsoft.com/office/drawing/2014/main" id="{B9DB8454-3BA4-9749-828A-F5BA0520AC5B}"/>
              </a:ext>
            </a:extLst>
          </p:cNvPr>
          <p:cNvSpPr/>
          <p:nvPr/>
        </p:nvSpPr>
        <p:spPr bwMode="auto">
          <a:xfrm>
            <a:off x="7248128" y="2171149"/>
            <a:ext cx="201168" cy="3474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Text&#10;&#10;Description automatically generated">
            <a:extLst>
              <a:ext uri="{FF2B5EF4-FFF2-40B4-BE49-F238E27FC236}">
                <a16:creationId xmlns:a16="http://schemas.microsoft.com/office/drawing/2014/main" id="{1838481B-513C-A344-B17C-4FD277A6AC95}"/>
              </a:ext>
            </a:extLst>
          </p:cNvPr>
          <p:cNvPicPr>
            <a:picLocks noChangeAspect="1"/>
          </p:cNvPicPr>
          <p:nvPr/>
        </p:nvPicPr>
        <p:blipFill rotWithShape="1">
          <a:blip r:embed="rId2">
            <a:extLst>
              <a:ext uri="{28A0092B-C50C-407E-A947-70E740481C1C}">
                <a14:useLocalDpi xmlns:a14="http://schemas.microsoft.com/office/drawing/2010/main" val="0"/>
              </a:ext>
            </a:extLst>
          </a:blip>
          <a:srcRect l="72417" t="25479" r="26321" b="69318"/>
          <a:stretch/>
        </p:blipFill>
        <p:spPr>
          <a:xfrm>
            <a:off x="7320135" y="2231136"/>
            <a:ext cx="145467" cy="292608"/>
          </a:xfrm>
          <a:prstGeom prst="rect">
            <a:avLst/>
          </a:prstGeom>
        </p:spPr>
      </p:pic>
    </p:spTree>
    <p:extLst>
      <p:ext uri="{BB962C8B-B14F-4D97-AF65-F5344CB8AC3E}">
        <p14:creationId xmlns:p14="http://schemas.microsoft.com/office/powerpoint/2010/main" val="3245174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60648"/>
            <a:ext cx="10360152" cy="1143000"/>
          </a:xfrm>
        </p:spPr>
        <p:txBody>
          <a:bodyPr/>
          <a:lstStyle/>
          <a:p>
            <a:pPr>
              <a:spcBef>
                <a:spcPts val="1200"/>
              </a:spcBef>
            </a:pPr>
            <a:r>
              <a:rPr lang="en-US" dirty="0"/>
              <a:t>Agenda </a:t>
            </a:r>
            <a:br>
              <a:rPr lang="en-US" dirty="0"/>
            </a:br>
            <a:r>
              <a:rPr lang="en-US" dirty="0"/>
              <a:t>Management of Hodgkin and Non-Hodgkin Lymphomas</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3813" y="1916832"/>
            <a:ext cx="10688624" cy="4799013"/>
          </a:xfrm>
        </p:spPr>
        <p:txBody>
          <a:bodyPr/>
          <a:lstStyle/>
          <a:p>
            <a:pPr marL="98425" indent="0">
              <a:lnSpc>
                <a:spcPct val="100000"/>
              </a:lnSpc>
              <a:spcBef>
                <a:spcPts val="1600"/>
              </a:spcBef>
              <a:spcAft>
                <a:spcPts val="1200"/>
              </a:spcAft>
              <a:buNone/>
            </a:pPr>
            <a:r>
              <a:rPr lang="en-US" sz="2600" dirty="0">
                <a:solidFill>
                  <a:srgbClr val="0432FF"/>
                </a:solidFill>
              </a:rPr>
              <a:t>Module 1 – </a:t>
            </a:r>
            <a:r>
              <a:rPr lang="en-US" sz="2600" dirty="0">
                <a:solidFill>
                  <a:schemeClr val="tx1"/>
                </a:solidFill>
              </a:rPr>
              <a:t>Diffuse Large B-Cell Lymphoma (DLBCL)</a:t>
            </a:r>
          </a:p>
          <a:p>
            <a:pPr marL="98425" indent="0">
              <a:lnSpc>
                <a:spcPct val="100000"/>
              </a:lnSpc>
              <a:spcBef>
                <a:spcPts val="1600"/>
              </a:spcBef>
              <a:spcAft>
                <a:spcPts val="1200"/>
              </a:spcAft>
              <a:buNone/>
            </a:pPr>
            <a:r>
              <a:rPr lang="en-US" sz="2600" dirty="0">
                <a:solidFill>
                  <a:srgbClr val="0432FF"/>
                </a:solidFill>
              </a:rPr>
              <a:t>Module 2 – </a:t>
            </a:r>
            <a:r>
              <a:rPr lang="en-US" sz="2600" dirty="0">
                <a:solidFill>
                  <a:schemeClr val="tx1"/>
                </a:solidFill>
              </a:rPr>
              <a:t>Hodgkin Lymphoma (HL)</a:t>
            </a:r>
          </a:p>
          <a:p>
            <a:pPr marL="98425" indent="0">
              <a:lnSpc>
                <a:spcPct val="100000"/>
              </a:lnSpc>
              <a:spcBef>
                <a:spcPts val="1600"/>
              </a:spcBef>
              <a:spcAft>
                <a:spcPts val="1200"/>
              </a:spcAft>
              <a:buNone/>
            </a:pPr>
            <a:r>
              <a:rPr lang="en-US" sz="2600" dirty="0">
                <a:solidFill>
                  <a:srgbClr val="0432FF"/>
                </a:solidFill>
              </a:rPr>
              <a:t>Module 3 – </a:t>
            </a:r>
            <a:r>
              <a:rPr lang="en-US" sz="2600" dirty="0">
                <a:solidFill>
                  <a:schemeClr val="tx1"/>
                </a:solidFill>
              </a:rPr>
              <a:t>Follicular Lymphoma (FL)</a:t>
            </a:r>
          </a:p>
          <a:p>
            <a:pPr marL="98425" indent="0">
              <a:lnSpc>
                <a:spcPct val="100000"/>
              </a:lnSpc>
              <a:spcBef>
                <a:spcPts val="1600"/>
              </a:spcBef>
              <a:spcAft>
                <a:spcPts val="1200"/>
              </a:spcAft>
              <a:buNone/>
            </a:pPr>
            <a:r>
              <a:rPr lang="en-US" sz="2600" dirty="0">
                <a:solidFill>
                  <a:srgbClr val="0432FF"/>
                </a:solidFill>
              </a:rPr>
              <a:t>Module 4 – </a:t>
            </a:r>
            <a:r>
              <a:rPr lang="en-US" sz="2600" dirty="0">
                <a:solidFill>
                  <a:schemeClr val="tx1"/>
                </a:solidFill>
              </a:rPr>
              <a:t>Mantle Cell Lymphoma (MCL)</a:t>
            </a: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p:txBody>
      </p:sp>
    </p:spTree>
    <p:extLst>
      <p:ext uri="{BB962C8B-B14F-4D97-AF65-F5344CB8AC3E}">
        <p14:creationId xmlns:p14="http://schemas.microsoft.com/office/powerpoint/2010/main" val="2859895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D7B3-AC5B-9746-8DF9-DDF2FC6E4E17}"/>
              </a:ext>
            </a:extLst>
          </p:cNvPr>
          <p:cNvSpPr>
            <a:spLocks noGrp="1"/>
          </p:cNvSpPr>
          <p:nvPr>
            <p:ph type="title"/>
          </p:nvPr>
        </p:nvSpPr>
        <p:spPr/>
        <p:txBody>
          <a:bodyPr/>
          <a:lstStyle/>
          <a:p>
            <a:pPr algn="l"/>
            <a:r>
              <a:rPr lang="en-US" dirty="0"/>
              <a:t>TRANSFORM: Event-Free Survival per Independent Review Committee (ITT, Primary Endpoint)</a:t>
            </a:r>
          </a:p>
        </p:txBody>
      </p:sp>
      <p:sp>
        <p:nvSpPr>
          <p:cNvPr id="3" name="Rectangle 2">
            <a:extLst>
              <a:ext uri="{FF2B5EF4-FFF2-40B4-BE49-F238E27FC236}">
                <a16:creationId xmlns:a16="http://schemas.microsoft.com/office/drawing/2014/main" id="{C1A9D4FC-877B-254A-B773-EE1F3E4A13A9}"/>
              </a:ext>
            </a:extLst>
          </p:cNvPr>
          <p:cNvSpPr/>
          <p:nvPr/>
        </p:nvSpPr>
        <p:spPr>
          <a:xfrm>
            <a:off x="191344" y="6477098"/>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Kamdar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 et al. ASH</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2021;Abstract 91.</a:t>
            </a:r>
            <a:r>
              <a:rPr kumimoji="0" lang="en-US" sz="15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pic>
        <p:nvPicPr>
          <p:cNvPr id="7" name="Picture 6" descr="Timeline&#10;&#10;Description automatically generated">
            <a:extLst>
              <a:ext uri="{FF2B5EF4-FFF2-40B4-BE49-F238E27FC236}">
                <a16:creationId xmlns:a16="http://schemas.microsoft.com/office/drawing/2014/main" id="{FDDB9F9E-B84E-A44A-8BAF-0D3780785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71" y="1321806"/>
            <a:ext cx="10809658" cy="4723282"/>
          </a:xfrm>
          <a:prstGeom prst="rect">
            <a:avLst/>
          </a:prstGeom>
        </p:spPr>
      </p:pic>
    </p:spTree>
    <p:extLst>
      <p:ext uri="{BB962C8B-B14F-4D97-AF65-F5344CB8AC3E}">
        <p14:creationId xmlns:p14="http://schemas.microsoft.com/office/powerpoint/2010/main" val="3165987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A4DB-C897-7AA3-5707-09CE44ADC31C}"/>
              </a:ext>
            </a:extLst>
          </p:cNvPr>
          <p:cNvSpPr>
            <a:spLocks noGrp="1"/>
          </p:cNvSpPr>
          <p:nvPr>
            <p:ph type="title"/>
          </p:nvPr>
        </p:nvSpPr>
        <p:spPr>
          <a:xfrm>
            <a:off x="912286" y="2934072"/>
            <a:ext cx="10358967" cy="1143000"/>
          </a:xfrm>
        </p:spPr>
        <p:txBody>
          <a:bodyPr/>
          <a:lstStyle/>
          <a:p>
            <a:r>
              <a:rPr lang="en-US" sz="3600" dirty="0"/>
              <a:t>Hodgkin Lymphoma</a:t>
            </a:r>
          </a:p>
        </p:txBody>
      </p:sp>
    </p:spTree>
    <p:extLst>
      <p:ext uri="{BB962C8B-B14F-4D97-AF65-F5344CB8AC3E}">
        <p14:creationId xmlns:p14="http://schemas.microsoft.com/office/powerpoint/2010/main" val="1905251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EE796B6-86D5-9A9A-6392-57EFDE103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547394"/>
            <a:ext cx="10505580" cy="4600638"/>
          </a:xfrm>
          <a:prstGeom prst="rect">
            <a:avLst/>
          </a:prstGeom>
        </p:spPr>
      </p:pic>
      <p:sp>
        <p:nvSpPr>
          <p:cNvPr id="6" name="TextBox 5">
            <a:extLst>
              <a:ext uri="{FF2B5EF4-FFF2-40B4-BE49-F238E27FC236}">
                <a16:creationId xmlns:a16="http://schemas.microsoft.com/office/drawing/2014/main" id="{A9F98918-BA7F-1040-800A-AA7DBF5E32DE}"/>
              </a:ext>
            </a:extLst>
          </p:cNvPr>
          <p:cNvSpPr txBox="1"/>
          <p:nvPr/>
        </p:nvSpPr>
        <p:spPr>
          <a:xfrm>
            <a:off x="6456040" y="4271577"/>
            <a:ext cx="4663456" cy="430887"/>
          </a:xfrm>
          <a:prstGeom prst="rect">
            <a:avLst/>
          </a:prstGeom>
          <a:noFill/>
        </p:spPr>
        <p:txBody>
          <a:bodyPr wrap="none" rtlCol="0">
            <a:spAutoFit/>
          </a:bodyPr>
          <a:lstStyle/>
          <a:p>
            <a:pPr>
              <a:defRPr/>
            </a:pPr>
            <a:r>
              <a:rPr kumimoji="0" lang="en-US" sz="2200" b="1" i="1" u="none" strike="noStrike" kern="1200" cap="none" spc="0" normalizeH="0" baseline="0" noProof="0" dirty="0">
                <a:ln>
                  <a:noFill/>
                </a:ln>
                <a:solidFill>
                  <a:srgbClr val="1573A7"/>
                </a:solidFill>
                <a:effectLst/>
                <a:uLnTx/>
                <a:uFillTx/>
                <a:latin typeface="Arial" pitchFamily="-72" charset="0"/>
                <a:ea typeface="MS PGothic" charset="0"/>
              </a:rPr>
              <a:t>J Clin Oncol </a:t>
            </a:r>
            <a:r>
              <a:rPr lang="en-US" sz="2200" dirty="0">
                <a:solidFill>
                  <a:srgbClr val="1573A7"/>
                </a:solidFill>
              </a:rPr>
              <a:t>2022;40(13):1487-96</a:t>
            </a:r>
            <a:r>
              <a:rPr kumimoji="0" lang="en-US" sz="2200" b="1" i="0" u="none" strike="noStrike" kern="1200" cap="none" spc="0" normalizeH="0" baseline="0" noProof="0" dirty="0">
                <a:ln>
                  <a:noFill/>
                </a:ln>
                <a:solidFill>
                  <a:srgbClr val="1573A7"/>
                </a:solidFill>
                <a:effectLst/>
                <a:uLnTx/>
                <a:uFillTx/>
                <a:latin typeface="Arial" pitchFamily="-72" charset="0"/>
                <a:ea typeface="MS PGothic" charset="0"/>
              </a:rPr>
              <a:t>.</a:t>
            </a:r>
          </a:p>
        </p:txBody>
      </p:sp>
      <p:sp>
        <p:nvSpPr>
          <p:cNvPr id="7" name="TextBox 6">
            <a:extLst>
              <a:ext uri="{FF2B5EF4-FFF2-40B4-BE49-F238E27FC236}">
                <a16:creationId xmlns:a16="http://schemas.microsoft.com/office/drawing/2014/main" id="{92EDA432-1C84-782B-9944-43EBB5EE8956}"/>
              </a:ext>
            </a:extLst>
          </p:cNvPr>
          <p:cNvSpPr txBox="1"/>
          <p:nvPr/>
        </p:nvSpPr>
        <p:spPr>
          <a:xfrm>
            <a:off x="767408" y="5148032"/>
            <a:ext cx="10505580" cy="100584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9" name="TextBox 8">
            <a:extLst>
              <a:ext uri="{FF2B5EF4-FFF2-40B4-BE49-F238E27FC236}">
                <a16:creationId xmlns:a16="http://schemas.microsoft.com/office/drawing/2014/main" id="{292BCEB6-4C33-8F17-5C52-B3D61CFA52F0}"/>
              </a:ext>
            </a:extLst>
          </p:cNvPr>
          <p:cNvSpPr txBox="1"/>
          <p:nvPr/>
        </p:nvSpPr>
        <p:spPr>
          <a:xfrm>
            <a:off x="1123654" y="4808380"/>
            <a:ext cx="9793088" cy="1200329"/>
          </a:xfrm>
          <a:prstGeom prst="rect">
            <a:avLst/>
          </a:prstGeom>
          <a:noFill/>
          <a:ln>
            <a:solidFill>
              <a:schemeClr val="tx1"/>
            </a:solidFill>
          </a:ln>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Calibri"/>
                <a:ea typeface="MS PGothic" charset="0"/>
              </a:rPr>
              <a:t>AUTHOR CONCLUSIONS: </a:t>
            </a:r>
            <a:r>
              <a:rPr kumimoji="0" lang="en-US" sz="1800" b="0" i="0" u="none" strike="noStrike" kern="1200" cap="none" spc="0" normalizeH="0" baseline="0" noProof="0" dirty="0">
                <a:ln>
                  <a:noFill/>
                </a:ln>
                <a:solidFill>
                  <a:srgbClr val="000000"/>
                </a:solidFill>
                <a:effectLst/>
                <a:uLnTx/>
                <a:uFillTx/>
                <a:latin typeface="Calibri"/>
                <a:ea typeface="MS PGothic" charset="0"/>
              </a:rPr>
              <a:t>Compared with toxicity from earlier RT techniques, excess morbidity was not eliminated, but lower than previously reported. The elevated risk of diseases of the respiratory system was driven by diagnosis of asthma, which could in part be explained by misdiagnosis of persisting pulmonary toxicity.</a:t>
            </a:r>
          </a:p>
        </p:txBody>
      </p:sp>
    </p:spTree>
    <p:extLst>
      <p:ext uri="{BB962C8B-B14F-4D97-AF65-F5344CB8AC3E}">
        <p14:creationId xmlns:p14="http://schemas.microsoft.com/office/powerpoint/2010/main" val="69893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774F4-9312-2942-8A0D-7321E6856315}"/>
              </a:ext>
            </a:extLst>
          </p:cNvPr>
          <p:cNvPicPr>
            <a:picLocks noChangeAspect="1"/>
          </p:cNvPicPr>
          <p:nvPr/>
        </p:nvPicPr>
        <p:blipFill>
          <a:blip r:embed="rId2"/>
          <a:stretch>
            <a:fillRect/>
          </a:stretch>
        </p:blipFill>
        <p:spPr>
          <a:xfrm>
            <a:off x="609508" y="764704"/>
            <a:ext cx="10972983" cy="4860439"/>
          </a:xfrm>
          <a:prstGeom prst="rect">
            <a:avLst/>
          </a:prstGeom>
        </p:spPr>
      </p:pic>
      <p:sp>
        <p:nvSpPr>
          <p:cNvPr id="8" name="Rectangle 7">
            <a:extLst>
              <a:ext uri="{FF2B5EF4-FFF2-40B4-BE49-F238E27FC236}">
                <a16:creationId xmlns:a16="http://schemas.microsoft.com/office/drawing/2014/main" id="{31486090-D091-FA40-9713-E2F8C7CA41CD}"/>
              </a:ext>
            </a:extLst>
          </p:cNvPr>
          <p:cNvSpPr/>
          <p:nvPr/>
        </p:nvSpPr>
        <p:spPr>
          <a:xfrm>
            <a:off x="6089475" y="5157192"/>
            <a:ext cx="5472608" cy="369332"/>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J Clin Oncol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2021;39(20):2257-65.</a:t>
            </a:r>
            <a:endParaRPr kumimoji="0" lang="en-US" sz="1800" b="0" i="0" u="none" strike="noStrike" kern="1200" cap="none" spc="0" normalizeH="0" baseline="0" noProof="0" dirty="0">
              <a:ln>
                <a:noFill/>
              </a:ln>
              <a:solidFill>
                <a:srgbClr val="3333CC"/>
              </a:solidFill>
              <a:effectLst/>
              <a:uLnTx/>
              <a:uFillTx/>
              <a:latin typeface="Arial" panose="020B0604020202020204" pitchFamily="34" charset="0"/>
              <a:ea typeface="MS PGothic" charset="0"/>
              <a:cs typeface="Arial" panose="020B0604020202020204" pitchFamily="34" charset="0"/>
            </a:endParaRPr>
          </a:p>
        </p:txBody>
      </p:sp>
      <p:sp>
        <p:nvSpPr>
          <p:cNvPr id="9" name="Rectangle 8">
            <a:extLst>
              <a:ext uri="{FF2B5EF4-FFF2-40B4-BE49-F238E27FC236}">
                <a16:creationId xmlns:a16="http://schemas.microsoft.com/office/drawing/2014/main" id="{6BE317B0-968B-644E-A275-7EB5BE4532E7}"/>
              </a:ext>
            </a:extLst>
          </p:cNvPr>
          <p:cNvSpPr/>
          <p:nvPr/>
        </p:nvSpPr>
        <p:spPr bwMode="auto">
          <a:xfrm>
            <a:off x="10272464" y="764704"/>
            <a:ext cx="1310027"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58288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915616" y="565553"/>
            <a:ext cx="10513168" cy="703207"/>
          </a:xfrm>
        </p:spPr>
        <p:txBody>
          <a:bodyPr/>
          <a:lstStyle/>
          <a:p>
            <a:pPr algn="l"/>
            <a:r>
              <a:rPr lang="en-US" altLang="en-US" sz="2924" dirty="0">
                <a:latin typeface="Calibri" panose="020F0502020204030204" pitchFamily="34" charset="0"/>
                <a:cs typeface="Calibri" panose="020F0502020204030204" pitchFamily="34" charset="0"/>
              </a:rPr>
              <a:t>Multicenter Pilot Study of Brentuximab </a:t>
            </a:r>
            <a:r>
              <a:rPr lang="en-US" altLang="en-US" sz="2924" dirty="0" err="1">
                <a:latin typeface="Calibri" panose="020F0502020204030204" pitchFamily="34" charset="0"/>
                <a:cs typeface="Calibri" panose="020F0502020204030204" pitchFamily="34" charset="0"/>
              </a:rPr>
              <a:t>Vedotin</a:t>
            </a:r>
            <a:r>
              <a:rPr lang="en-US" altLang="en-US" sz="2924" dirty="0">
                <a:latin typeface="Calibri" panose="020F0502020204030204" pitchFamily="34" charset="0"/>
                <a:cs typeface="Calibri" panose="020F0502020204030204" pitchFamily="34" charset="0"/>
              </a:rPr>
              <a:t> (BV) and AVD with or without Consolidative Radiation Therapy for Early-Stage, Unfavorable-Risk Hodgkin Lymphoma</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19" name="Content Placeholder 10">
            <a:extLst>
              <a:ext uri="{FF2B5EF4-FFF2-40B4-BE49-F238E27FC236}">
                <a16:creationId xmlns:a16="http://schemas.microsoft.com/office/drawing/2014/main" id="{3B39539A-03B9-A348-ACF4-E8130C9133F9}"/>
              </a:ext>
            </a:extLst>
          </p:cNvPr>
          <p:cNvSpPr>
            <a:spLocks noGrp="1"/>
          </p:cNvSpPr>
          <p:nvPr>
            <p:ph idx="1"/>
          </p:nvPr>
        </p:nvSpPr>
        <p:spPr>
          <a:xfrm>
            <a:off x="893192" y="1789689"/>
            <a:ext cx="10363200" cy="703207"/>
          </a:xfrm>
        </p:spPr>
        <p:txBody>
          <a:bodyPr/>
          <a:lstStyle/>
          <a:p>
            <a:r>
              <a:rPr lang="en-US" altLang="en-US" sz="2000" b="0" dirty="0">
                <a:latin typeface="Calibri" panose="020F0502020204030204" pitchFamily="34" charset="0"/>
                <a:cs typeface="Calibri" panose="020F0502020204030204" pitchFamily="34" charset="0"/>
              </a:rPr>
              <a:t>Patients who achieved a negative end-of-therapy (EOT) PET-4 scan after 4 cycles of BV + AVD were studied with de-escalating radiation dose and field.</a:t>
            </a: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400" y="6513183"/>
            <a:ext cx="59436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Kumar A et al. </a:t>
            </a:r>
            <a:r>
              <a:rPr kumimoji="0" lang="en-US" altLang="en-US" sz="1500" b="0" i="1"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J Clin Oncol </a:t>
            </a:r>
            <a:r>
              <a:rPr kumimoji="0" lang="en-US" altLang="en-US" sz="1500" b="0" i="0" u="none" strike="noStrike" kern="1200" cap="none" spc="0" normalizeH="0" baseline="0" noProof="0" dirty="0">
                <a:ln>
                  <a:noFill/>
                </a:ln>
                <a:solidFill>
                  <a:srgbClr val="000000"/>
                </a:solidFill>
                <a:effectLst/>
                <a:uLnTx/>
                <a:uFillTx/>
                <a:latin typeface="Calibri"/>
                <a:ea typeface="MS PGothic" charset="0"/>
                <a:cs typeface="Arial" panose="020B0604020202020204" pitchFamily="34" charset="0"/>
              </a:rPr>
              <a:t>2021;39(20):2257-65.</a:t>
            </a:r>
            <a:endParaRPr kumimoji="0" lang="en-US" sz="1500" b="0" i="0" u="none" strike="noStrike" kern="1200" cap="none" spc="0" normalizeH="0" baseline="0" noProof="0" dirty="0">
              <a:ln>
                <a:noFill/>
              </a:ln>
              <a:solidFill>
                <a:srgbClr val="3333CC"/>
              </a:solidFill>
              <a:effectLst/>
              <a:uLnTx/>
              <a:uFillTx/>
              <a:latin typeface="Calibri"/>
              <a:ea typeface="MS PGothic" charset="0"/>
              <a:cs typeface="Arial" panose="020B0604020202020204" pitchFamily="34" charset="0"/>
            </a:endParaRPr>
          </a:p>
        </p:txBody>
      </p:sp>
      <p:graphicFrame>
        <p:nvGraphicFramePr>
          <p:cNvPr id="7" name="Content Placeholder 1">
            <a:extLst>
              <a:ext uri="{FF2B5EF4-FFF2-40B4-BE49-F238E27FC236}">
                <a16:creationId xmlns:a16="http://schemas.microsoft.com/office/drawing/2014/main" id="{FFDD62A5-E8B4-1A4F-B9BC-66C1F2D38FF8}"/>
              </a:ext>
            </a:extLst>
          </p:cNvPr>
          <p:cNvGraphicFramePr>
            <a:graphicFrameLocks/>
          </p:cNvGraphicFramePr>
          <p:nvPr>
            <p:extLst>
              <p:ext uri="{D42A27DB-BD31-4B8C-83A1-F6EECF244321}">
                <p14:modId xmlns:p14="http://schemas.microsoft.com/office/powerpoint/2010/main" val="2502037676"/>
              </p:ext>
            </p:extLst>
          </p:nvPr>
        </p:nvGraphicFramePr>
        <p:xfrm>
          <a:off x="1011812" y="2566040"/>
          <a:ext cx="10286996" cy="2157968"/>
        </p:xfrm>
        <a:graphic>
          <a:graphicData uri="http://schemas.openxmlformats.org/drawingml/2006/table">
            <a:tbl>
              <a:tblPr firstRow="1" bandRow="1">
                <a:tableStyleId>{21E4AEA4-8DFA-4A89-87EB-49C32662AFE0}</a:tableStyleId>
              </a:tblPr>
              <a:tblGrid>
                <a:gridCol w="1985614">
                  <a:extLst>
                    <a:ext uri="{9D8B030D-6E8A-4147-A177-3AD203B41FA5}">
                      <a16:colId xmlns:a16="http://schemas.microsoft.com/office/drawing/2014/main" val="1985915344"/>
                    </a:ext>
                  </a:extLst>
                </a:gridCol>
                <a:gridCol w="1646334">
                  <a:extLst>
                    <a:ext uri="{9D8B030D-6E8A-4147-A177-3AD203B41FA5}">
                      <a16:colId xmlns:a16="http://schemas.microsoft.com/office/drawing/2014/main" val="2933332232"/>
                    </a:ext>
                  </a:extLst>
                </a:gridCol>
                <a:gridCol w="1584176">
                  <a:extLst>
                    <a:ext uri="{9D8B030D-6E8A-4147-A177-3AD203B41FA5}">
                      <a16:colId xmlns:a16="http://schemas.microsoft.com/office/drawing/2014/main" val="573542326"/>
                    </a:ext>
                  </a:extLst>
                </a:gridCol>
                <a:gridCol w="1728192">
                  <a:extLst>
                    <a:ext uri="{9D8B030D-6E8A-4147-A177-3AD203B41FA5}">
                      <a16:colId xmlns:a16="http://schemas.microsoft.com/office/drawing/2014/main" val="1759664911"/>
                    </a:ext>
                  </a:extLst>
                </a:gridCol>
                <a:gridCol w="1728192">
                  <a:extLst>
                    <a:ext uri="{9D8B030D-6E8A-4147-A177-3AD203B41FA5}">
                      <a16:colId xmlns:a16="http://schemas.microsoft.com/office/drawing/2014/main" val="1784720054"/>
                    </a:ext>
                  </a:extLst>
                </a:gridCol>
                <a:gridCol w="1614488">
                  <a:extLst>
                    <a:ext uri="{9D8B030D-6E8A-4147-A177-3AD203B41FA5}">
                      <a16:colId xmlns:a16="http://schemas.microsoft.com/office/drawing/2014/main" val="2480694535"/>
                    </a:ext>
                  </a:extLst>
                </a:gridCol>
              </a:tblGrid>
              <a:tr h="792088">
                <a:tc>
                  <a:txBody>
                    <a:bodyPr/>
                    <a:lstStyle/>
                    <a:p>
                      <a:pPr>
                        <a:lnSpc>
                          <a:spcPct val="100000"/>
                        </a:lnSpc>
                      </a:pPr>
                      <a:r>
                        <a:rPr lang="en-US" sz="2000" dirty="0"/>
                        <a:t>Clinical endpoint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1</a:t>
                      </a:r>
                    </a:p>
                    <a:p>
                      <a:pPr algn="ctr">
                        <a:lnSpc>
                          <a:spcPct val="100000"/>
                        </a:lnSpc>
                      </a:pPr>
                      <a:r>
                        <a:rPr lang="en-US" sz="2000" dirty="0"/>
                        <a:t>30-Gy ISRT</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2</a:t>
                      </a:r>
                    </a:p>
                    <a:p>
                      <a:pPr algn="ctr">
                        <a:lnSpc>
                          <a:spcPct val="100000"/>
                        </a:lnSpc>
                      </a:pPr>
                      <a:r>
                        <a:rPr lang="en-US" sz="2000" dirty="0"/>
                        <a:t>20-Gy ISRT</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3</a:t>
                      </a:r>
                    </a:p>
                    <a:p>
                      <a:pPr algn="ctr">
                        <a:lnSpc>
                          <a:spcPct val="100000"/>
                        </a:lnSpc>
                      </a:pPr>
                      <a:r>
                        <a:rPr lang="en-US" sz="2000" dirty="0"/>
                        <a:t>30-Gy CVRT</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Cohort 4</a:t>
                      </a:r>
                    </a:p>
                    <a:p>
                      <a:pPr algn="ctr">
                        <a:lnSpc>
                          <a:spcPct val="100000"/>
                        </a:lnSpc>
                      </a:pPr>
                      <a:r>
                        <a:rPr lang="en-US" sz="2000" dirty="0"/>
                        <a:t>No radiation</a:t>
                      </a:r>
                    </a:p>
                    <a:p>
                      <a:pPr algn="ctr">
                        <a:lnSpc>
                          <a:spcPct val="100000"/>
                        </a:lnSpc>
                      </a:pPr>
                      <a:r>
                        <a:rPr lang="en-US" sz="2000" dirty="0"/>
                        <a:t>(n = 29)</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tc>
                  <a:txBody>
                    <a:bodyPr/>
                    <a:lstStyle/>
                    <a:p>
                      <a:pPr algn="ctr">
                        <a:lnSpc>
                          <a:spcPct val="100000"/>
                        </a:lnSpc>
                      </a:pPr>
                      <a:r>
                        <a:rPr lang="en-US" sz="2000" dirty="0"/>
                        <a:t>All patients</a:t>
                      </a:r>
                    </a:p>
                    <a:p>
                      <a:pPr algn="ctr">
                        <a:lnSpc>
                          <a:spcPct val="100000"/>
                        </a:lnSpc>
                      </a:pPr>
                      <a:r>
                        <a:rPr lang="en-US" sz="2000" dirty="0"/>
                        <a:t>(n = 114)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2E5C"/>
                    </a:solidFill>
                  </a:tcPr>
                </a:tc>
                <a:extLst>
                  <a:ext uri="{0D108BD9-81ED-4DB2-BD59-A6C34878D82A}">
                    <a16:rowId xmlns:a16="http://schemas.microsoft.com/office/drawing/2014/main" val="1775228893"/>
                  </a:ext>
                </a:extLst>
              </a:tr>
              <a:tr h="576064">
                <a:tc>
                  <a:txBody>
                    <a:bodyPr/>
                    <a:lstStyle/>
                    <a:p>
                      <a:pPr>
                        <a:lnSpc>
                          <a:spcPct val="100000"/>
                        </a:lnSpc>
                      </a:pPr>
                      <a:r>
                        <a:rPr lang="en-US" sz="2000" dirty="0"/>
                        <a:t>EOT CR rate</a:t>
                      </a:r>
                      <a:endParaRPr lang="en-US" sz="20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27 (93%)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29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27 (93%)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28 (97%)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tc>
                  <a:txBody>
                    <a:bodyPr/>
                    <a:lstStyle/>
                    <a:p>
                      <a:pPr algn="ctr">
                        <a:lnSpc>
                          <a:spcPct val="100000"/>
                        </a:lnSpc>
                      </a:pPr>
                      <a:r>
                        <a:rPr lang="en-US" sz="2000" dirty="0"/>
                        <a:t>111 (96%)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0"/>
                    </a:solidFill>
                  </a:tcPr>
                </a:tc>
                <a:extLst>
                  <a:ext uri="{0D108BD9-81ED-4DB2-BD59-A6C34878D82A}">
                    <a16:rowId xmlns:a16="http://schemas.microsoft.com/office/drawing/2014/main" val="3613141518"/>
                  </a:ext>
                </a:extLst>
              </a:tr>
              <a:tr h="576064">
                <a:tc>
                  <a:txBody>
                    <a:bodyPr/>
                    <a:lstStyle/>
                    <a:p>
                      <a:pPr>
                        <a:lnSpc>
                          <a:spcPct val="100000"/>
                        </a:lnSpc>
                      </a:pPr>
                      <a:r>
                        <a:rPr lang="en-US" sz="2000" dirty="0"/>
                        <a:t>2-year PFS rate</a:t>
                      </a:r>
                      <a:endParaRPr lang="en-US" sz="20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89.7%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2000" dirty="0"/>
                        <a:t>96.6%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5819330"/>
                  </a:ext>
                </a:extLst>
              </a:tr>
            </a:tbl>
          </a:graphicData>
        </a:graphic>
      </p:graphicFrame>
      <p:sp>
        <p:nvSpPr>
          <p:cNvPr id="8" name="Content Placeholder 10">
            <a:extLst>
              <a:ext uri="{FF2B5EF4-FFF2-40B4-BE49-F238E27FC236}">
                <a16:creationId xmlns:a16="http://schemas.microsoft.com/office/drawing/2014/main" id="{87F04526-D7C3-9C4D-930B-4AC7BB3A3427}"/>
              </a:ext>
            </a:extLst>
          </p:cNvPr>
          <p:cNvSpPr txBox="1">
            <a:spLocks/>
          </p:cNvSpPr>
          <p:nvPr/>
        </p:nvSpPr>
        <p:spPr bwMode="auto">
          <a:xfrm>
            <a:off x="1045592" y="4982632"/>
            <a:ext cx="10253216" cy="1182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“BV + AVD x four cycles is a highly active and well-tolerated treatment program for ES, unfavorable-risk Hodgkin lymphoma, including bulky disease. The efficacy of BV + AVD supports the safe reduction or elimination of consolidative radiation among PET-4–negative patients.”</a:t>
            </a: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alt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580790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A4DB-C897-7AA3-5707-09CE44ADC31C}"/>
              </a:ext>
            </a:extLst>
          </p:cNvPr>
          <p:cNvSpPr>
            <a:spLocks noGrp="1"/>
          </p:cNvSpPr>
          <p:nvPr>
            <p:ph type="title"/>
          </p:nvPr>
        </p:nvSpPr>
        <p:spPr>
          <a:xfrm>
            <a:off x="912286" y="2934072"/>
            <a:ext cx="10358967" cy="1143000"/>
          </a:xfrm>
        </p:spPr>
        <p:txBody>
          <a:bodyPr/>
          <a:lstStyle/>
          <a:p>
            <a:r>
              <a:rPr lang="en-US" sz="3600" dirty="0"/>
              <a:t>Follicular Lymphoma</a:t>
            </a:r>
          </a:p>
        </p:txBody>
      </p:sp>
    </p:spTree>
    <p:extLst>
      <p:ext uri="{BB962C8B-B14F-4D97-AF65-F5344CB8AC3E}">
        <p14:creationId xmlns:p14="http://schemas.microsoft.com/office/powerpoint/2010/main" val="199764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9DF788-0BEA-B845-BB2A-9B1A55989C38}"/>
              </a:ext>
            </a:extLst>
          </p:cNvPr>
          <p:cNvSpPr txBox="1"/>
          <p:nvPr/>
        </p:nvSpPr>
        <p:spPr>
          <a:xfrm>
            <a:off x="4367808" y="6323274"/>
            <a:ext cx="3198311"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93.</a:t>
            </a:r>
          </a:p>
        </p:txBody>
      </p:sp>
      <p:pic>
        <p:nvPicPr>
          <p:cNvPr id="4" name="Picture 3" descr="Text&#10;&#10;Description automatically generated">
            <a:extLst>
              <a:ext uri="{FF2B5EF4-FFF2-40B4-BE49-F238E27FC236}">
                <a16:creationId xmlns:a16="http://schemas.microsoft.com/office/drawing/2014/main" id="{E3CDC5EA-24DB-F140-85BD-7DF892AC2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84" y="476672"/>
            <a:ext cx="10560496" cy="5704423"/>
          </a:xfrm>
          <a:prstGeom prst="rect">
            <a:avLst/>
          </a:prstGeom>
        </p:spPr>
      </p:pic>
    </p:spTree>
    <p:extLst>
      <p:ext uri="{BB962C8B-B14F-4D97-AF65-F5344CB8AC3E}">
        <p14:creationId xmlns:p14="http://schemas.microsoft.com/office/powerpoint/2010/main" val="713050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E9CC7A-1F7D-464E-943F-8AD09B559B8C}"/>
              </a:ext>
            </a:extLst>
          </p:cNvPr>
          <p:cNvSpPr txBox="1"/>
          <p:nvPr/>
        </p:nvSpPr>
        <p:spPr>
          <a:xfrm>
            <a:off x="191344" y="6469404"/>
            <a:ext cx="32719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2021;Abstract 93.</a:t>
            </a:r>
          </a:p>
        </p:txBody>
      </p:sp>
      <p:sp>
        <p:nvSpPr>
          <p:cNvPr id="3" name="Title 2">
            <a:extLst>
              <a:ext uri="{FF2B5EF4-FFF2-40B4-BE49-F238E27FC236}">
                <a16:creationId xmlns:a16="http://schemas.microsoft.com/office/drawing/2014/main" id="{C5D4819E-1A90-9945-9148-E72C42C27B5C}"/>
              </a:ext>
            </a:extLst>
          </p:cNvPr>
          <p:cNvSpPr>
            <a:spLocks noGrp="1"/>
          </p:cNvSpPr>
          <p:nvPr>
            <p:ph type="title"/>
          </p:nvPr>
        </p:nvSpPr>
        <p:spPr/>
        <p:txBody>
          <a:bodyPr/>
          <a:lstStyle/>
          <a:p>
            <a:pPr algn="l"/>
            <a:r>
              <a:rPr lang="en-US" dirty="0"/>
              <a:t>ZUMA-5: Overall Response Rate (ORR) by Central Review</a:t>
            </a:r>
          </a:p>
        </p:txBody>
      </p:sp>
      <p:pic>
        <p:nvPicPr>
          <p:cNvPr id="6" name="Picture 5" descr="A picture containing timeline&#10;&#10;Description automatically generated">
            <a:extLst>
              <a:ext uri="{FF2B5EF4-FFF2-40B4-BE49-F238E27FC236}">
                <a16:creationId xmlns:a16="http://schemas.microsoft.com/office/drawing/2014/main" id="{9E79F25A-391F-B745-8E8B-778223667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96" y="1334717"/>
            <a:ext cx="11568608" cy="4546335"/>
          </a:xfrm>
          <a:prstGeom prst="rect">
            <a:avLst/>
          </a:prstGeom>
        </p:spPr>
      </p:pic>
    </p:spTree>
    <p:extLst>
      <p:ext uri="{BB962C8B-B14F-4D97-AF65-F5344CB8AC3E}">
        <p14:creationId xmlns:p14="http://schemas.microsoft.com/office/powerpoint/2010/main" val="158492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0CA2-2519-1249-9CD2-512E7290C2E8}"/>
              </a:ext>
            </a:extLst>
          </p:cNvPr>
          <p:cNvSpPr>
            <a:spLocks noGrp="1"/>
          </p:cNvSpPr>
          <p:nvPr>
            <p:ph type="title"/>
          </p:nvPr>
        </p:nvSpPr>
        <p:spPr/>
        <p:txBody>
          <a:bodyPr/>
          <a:lstStyle/>
          <a:p>
            <a:pPr algn="l"/>
            <a:r>
              <a:rPr lang="en-US" dirty="0"/>
              <a:t>ZUMA-5: PFS and Overall Survival</a:t>
            </a:r>
          </a:p>
        </p:txBody>
      </p:sp>
      <p:sp>
        <p:nvSpPr>
          <p:cNvPr id="8" name="TextBox 7">
            <a:extLst>
              <a:ext uri="{FF2B5EF4-FFF2-40B4-BE49-F238E27FC236}">
                <a16:creationId xmlns:a16="http://schemas.microsoft.com/office/drawing/2014/main" id="{E7E2CDE8-D026-674A-9711-DB115240A9DF}"/>
              </a:ext>
            </a:extLst>
          </p:cNvPr>
          <p:cNvSpPr txBox="1"/>
          <p:nvPr/>
        </p:nvSpPr>
        <p:spPr>
          <a:xfrm>
            <a:off x="191344" y="6469404"/>
            <a:ext cx="32719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2021;Abstract 93.</a:t>
            </a:r>
          </a:p>
        </p:txBody>
      </p:sp>
      <p:pic>
        <p:nvPicPr>
          <p:cNvPr id="4" name="Picture 3" descr="Graphical user interface&#10;&#10;Description automatically generated">
            <a:extLst>
              <a:ext uri="{FF2B5EF4-FFF2-40B4-BE49-F238E27FC236}">
                <a16:creationId xmlns:a16="http://schemas.microsoft.com/office/drawing/2014/main" id="{57336953-E2CD-754A-86F3-DC3DC58AE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3" y="1357602"/>
            <a:ext cx="11271253" cy="4646558"/>
          </a:xfrm>
          <a:prstGeom prst="rect">
            <a:avLst/>
          </a:prstGeom>
        </p:spPr>
      </p:pic>
    </p:spTree>
    <p:extLst>
      <p:ext uri="{BB962C8B-B14F-4D97-AF65-F5344CB8AC3E}">
        <p14:creationId xmlns:p14="http://schemas.microsoft.com/office/powerpoint/2010/main" val="1963145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17DE-0B6E-9E47-81A5-356E371316C4}"/>
              </a:ext>
            </a:extLst>
          </p:cNvPr>
          <p:cNvSpPr>
            <a:spLocks noGrp="1"/>
          </p:cNvSpPr>
          <p:nvPr>
            <p:ph type="title"/>
          </p:nvPr>
        </p:nvSpPr>
        <p:spPr>
          <a:xfrm>
            <a:off x="0" y="2850"/>
            <a:ext cx="12192000" cy="1143000"/>
          </a:xfrm>
        </p:spPr>
        <p:txBody>
          <a:bodyPr/>
          <a:lstStyle/>
          <a:p>
            <a:r>
              <a:rPr lang="en-US" dirty="0"/>
              <a:t>ZUMA-5: AEs with First Occurrence After Primary Analysis Data Cutoff </a:t>
            </a:r>
          </a:p>
        </p:txBody>
      </p:sp>
      <p:sp>
        <p:nvSpPr>
          <p:cNvPr id="6" name="TextBox 5">
            <a:extLst>
              <a:ext uri="{FF2B5EF4-FFF2-40B4-BE49-F238E27FC236}">
                <a16:creationId xmlns:a16="http://schemas.microsoft.com/office/drawing/2014/main" id="{05D0E8B6-324C-B04A-9A1F-9245A4906183}"/>
              </a:ext>
            </a:extLst>
          </p:cNvPr>
          <p:cNvSpPr txBox="1"/>
          <p:nvPr/>
        </p:nvSpPr>
        <p:spPr>
          <a:xfrm>
            <a:off x="191344" y="6469404"/>
            <a:ext cx="32719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2021;Abstract 93.</a:t>
            </a:r>
          </a:p>
        </p:txBody>
      </p:sp>
      <p:pic>
        <p:nvPicPr>
          <p:cNvPr id="4" name="Picture 3" descr="Table&#10;&#10;Description automatically generated">
            <a:extLst>
              <a:ext uri="{FF2B5EF4-FFF2-40B4-BE49-F238E27FC236}">
                <a16:creationId xmlns:a16="http://schemas.microsoft.com/office/drawing/2014/main" id="{5D28C6CE-61C9-E543-8872-3B890CC36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42" y="1150538"/>
            <a:ext cx="11271253" cy="4793402"/>
          </a:xfrm>
          <a:prstGeom prst="rect">
            <a:avLst/>
          </a:prstGeom>
        </p:spPr>
      </p:pic>
    </p:spTree>
    <p:extLst>
      <p:ext uri="{BB962C8B-B14F-4D97-AF65-F5344CB8AC3E}">
        <p14:creationId xmlns:p14="http://schemas.microsoft.com/office/powerpoint/2010/main" val="4086608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C8CEE-8382-56AA-EC85-959BD546C562}"/>
              </a:ext>
            </a:extLst>
          </p:cNvPr>
          <p:cNvSpPr/>
          <p:nvPr/>
        </p:nvSpPr>
        <p:spPr bwMode="auto">
          <a:xfrm>
            <a:off x="441725" y="1772816"/>
            <a:ext cx="10972800" cy="64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60648"/>
            <a:ext cx="10360152" cy="1143000"/>
          </a:xfrm>
        </p:spPr>
        <p:txBody>
          <a:bodyPr/>
          <a:lstStyle/>
          <a:p>
            <a:pPr>
              <a:spcBef>
                <a:spcPts val="1200"/>
              </a:spcBef>
            </a:pPr>
            <a:r>
              <a:rPr lang="en-US" dirty="0"/>
              <a:t>Agenda </a:t>
            </a:r>
            <a:br>
              <a:rPr lang="en-US" dirty="0"/>
            </a:br>
            <a:r>
              <a:rPr lang="en-US" dirty="0"/>
              <a:t>Management of Hodgkin and Non-Hodgkin Lymphomas</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3813" y="1916832"/>
            <a:ext cx="10688624" cy="4799013"/>
          </a:xfrm>
        </p:spPr>
        <p:txBody>
          <a:bodyPr/>
          <a:lstStyle/>
          <a:p>
            <a:pPr marL="98425" indent="0">
              <a:lnSpc>
                <a:spcPct val="100000"/>
              </a:lnSpc>
              <a:spcBef>
                <a:spcPts val="1600"/>
              </a:spcBef>
              <a:spcAft>
                <a:spcPts val="1200"/>
              </a:spcAft>
              <a:buNone/>
            </a:pPr>
            <a:r>
              <a:rPr lang="en-US" sz="2600" dirty="0">
                <a:solidFill>
                  <a:schemeClr val="bg1"/>
                </a:solidFill>
              </a:rPr>
              <a:t>Module 1 – Diffuse Large B-Cell Lymphoma (DLBCL)</a:t>
            </a:r>
          </a:p>
          <a:p>
            <a:pPr marL="98425" indent="0">
              <a:lnSpc>
                <a:spcPct val="100000"/>
              </a:lnSpc>
              <a:spcBef>
                <a:spcPts val="1600"/>
              </a:spcBef>
              <a:spcAft>
                <a:spcPts val="1200"/>
              </a:spcAft>
              <a:buNone/>
            </a:pPr>
            <a:r>
              <a:rPr lang="en-US" sz="2600" dirty="0">
                <a:solidFill>
                  <a:srgbClr val="0432FF"/>
                </a:solidFill>
              </a:rPr>
              <a:t>Module 2 – </a:t>
            </a:r>
            <a:r>
              <a:rPr lang="en-US" sz="2600" dirty="0">
                <a:solidFill>
                  <a:schemeClr val="tx1"/>
                </a:solidFill>
              </a:rPr>
              <a:t>Hodgkin Lymphoma (HL)</a:t>
            </a:r>
          </a:p>
          <a:p>
            <a:pPr marL="98425" indent="0">
              <a:lnSpc>
                <a:spcPct val="100000"/>
              </a:lnSpc>
              <a:spcBef>
                <a:spcPts val="1600"/>
              </a:spcBef>
              <a:spcAft>
                <a:spcPts val="1200"/>
              </a:spcAft>
              <a:buNone/>
            </a:pPr>
            <a:r>
              <a:rPr lang="en-US" sz="2600" dirty="0">
                <a:solidFill>
                  <a:srgbClr val="0432FF"/>
                </a:solidFill>
              </a:rPr>
              <a:t>Module 3 – </a:t>
            </a:r>
            <a:r>
              <a:rPr lang="en-US" sz="2600" dirty="0">
                <a:solidFill>
                  <a:schemeClr val="tx1"/>
                </a:solidFill>
              </a:rPr>
              <a:t>Follicular Lymphoma (FL)</a:t>
            </a:r>
          </a:p>
          <a:p>
            <a:pPr marL="98425" indent="0">
              <a:lnSpc>
                <a:spcPct val="100000"/>
              </a:lnSpc>
              <a:spcBef>
                <a:spcPts val="1600"/>
              </a:spcBef>
              <a:spcAft>
                <a:spcPts val="1200"/>
              </a:spcAft>
              <a:buNone/>
            </a:pPr>
            <a:r>
              <a:rPr lang="en-US" sz="2600" dirty="0">
                <a:solidFill>
                  <a:srgbClr val="0432FF"/>
                </a:solidFill>
              </a:rPr>
              <a:t>Module 4 – </a:t>
            </a:r>
            <a:r>
              <a:rPr lang="en-US" sz="2600" dirty="0">
                <a:solidFill>
                  <a:schemeClr val="tx1"/>
                </a:solidFill>
              </a:rPr>
              <a:t>Mantle Cell Lymphoma (MCL)</a:t>
            </a: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p:txBody>
      </p:sp>
    </p:spTree>
    <p:extLst>
      <p:ext uri="{BB962C8B-B14F-4D97-AF65-F5344CB8AC3E}">
        <p14:creationId xmlns:p14="http://schemas.microsoft.com/office/powerpoint/2010/main" val="1935152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01A9-6863-9140-860E-9246FB78955C}"/>
              </a:ext>
            </a:extLst>
          </p:cNvPr>
          <p:cNvSpPr>
            <a:spLocks noGrp="1"/>
          </p:cNvSpPr>
          <p:nvPr>
            <p:ph type="title"/>
          </p:nvPr>
        </p:nvSpPr>
        <p:spPr>
          <a:xfrm>
            <a:off x="912285" y="227012"/>
            <a:ext cx="10358967" cy="1755899"/>
          </a:xfrm>
        </p:spPr>
        <p:txBody>
          <a:bodyPr/>
          <a:lstStyle/>
          <a:p>
            <a:pPr algn="l"/>
            <a:r>
              <a:rPr lang="en-US" sz="2800" dirty="0"/>
              <a:t>FDA Approves </a:t>
            </a:r>
            <a:r>
              <a:rPr lang="en-US" sz="2800" dirty="0" err="1"/>
              <a:t>Tisagenlecleucel</a:t>
            </a:r>
            <a:r>
              <a:rPr lang="en-US" sz="2800" dirty="0"/>
              <a:t> for Relapsed or Refractory Follicular Lymphoma</a:t>
            </a:r>
            <a:br>
              <a:rPr lang="en-US" sz="2800" dirty="0"/>
            </a:br>
            <a:r>
              <a:rPr lang="en-US" sz="2400" dirty="0"/>
              <a:t>Press Release: May 27, 2022</a:t>
            </a:r>
            <a:endParaRPr lang="en-US" dirty="0"/>
          </a:p>
        </p:txBody>
      </p:sp>
      <p:sp>
        <p:nvSpPr>
          <p:cNvPr id="3" name="Content Placeholder 2">
            <a:extLst>
              <a:ext uri="{FF2B5EF4-FFF2-40B4-BE49-F238E27FC236}">
                <a16:creationId xmlns:a16="http://schemas.microsoft.com/office/drawing/2014/main" id="{2B38C8CC-0690-BC4D-9DBD-5F93E06C36A4}"/>
              </a:ext>
            </a:extLst>
          </p:cNvPr>
          <p:cNvSpPr>
            <a:spLocks noGrp="1"/>
          </p:cNvSpPr>
          <p:nvPr>
            <p:ph idx="1"/>
          </p:nvPr>
        </p:nvSpPr>
        <p:spPr>
          <a:xfrm>
            <a:off x="912284" y="1844824"/>
            <a:ext cx="10358967" cy="3821985"/>
          </a:xfrm>
        </p:spPr>
        <p:txBody>
          <a:bodyPr/>
          <a:lstStyle/>
          <a:p>
            <a:pPr marL="98425" indent="0">
              <a:buNone/>
            </a:pPr>
            <a:r>
              <a:rPr lang="en-US" sz="2200" b="0" dirty="0"/>
              <a:t>“On May 27, 2022, the Food and Drug Administration granted accelerated approval to </a:t>
            </a:r>
            <a:r>
              <a:rPr lang="en-US" sz="2200" b="0" dirty="0" err="1"/>
              <a:t>tisagenlecleucel</a:t>
            </a:r>
            <a:r>
              <a:rPr lang="en-US" sz="2200" b="0" dirty="0"/>
              <a:t> for adult patients with relapsed or refractory follicular lymphoma (FL) after two or more lines of systemic therapy.</a:t>
            </a:r>
          </a:p>
          <a:p>
            <a:pPr marL="98425" indent="0">
              <a:buNone/>
            </a:pPr>
            <a:r>
              <a:rPr lang="en-US" sz="2200" b="0" dirty="0"/>
              <a:t>The approval was based on the ELARA trial (NCT03568461), a multicenter, single-arm, open-label trial evaluating </a:t>
            </a:r>
            <a:r>
              <a:rPr lang="en-US" sz="2200" b="0" dirty="0" err="1"/>
              <a:t>tisagenlecleucel</a:t>
            </a:r>
            <a:r>
              <a:rPr lang="en-US" sz="2200" b="0" dirty="0"/>
              <a:t>, a CD19-directed chimeric antigen receptor (CAR) T cell therapy, in adult patients who were refractory or relapsed within 6 months after completion of two or more lines of systemic therapy (including an anti-CD20 antibody and an alkylating agent) or relapsed after autologous hematopoietic stem cell transplant.” </a:t>
            </a:r>
          </a:p>
          <a:p>
            <a:pPr marL="98425" indent="0">
              <a:buNone/>
            </a:pPr>
            <a:endParaRPr lang="en-US" dirty="0"/>
          </a:p>
        </p:txBody>
      </p:sp>
      <p:sp>
        <p:nvSpPr>
          <p:cNvPr id="4" name="TextBox 3">
            <a:extLst>
              <a:ext uri="{FF2B5EF4-FFF2-40B4-BE49-F238E27FC236}">
                <a16:creationId xmlns:a16="http://schemas.microsoft.com/office/drawing/2014/main" id="{CEF7123E-71B8-9E46-BA64-2D898138E4D0}"/>
              </a:ext>
            </a:extLst>
          </p:cNvPr>
          <p:cNvSpPr txBox="1"/>
          <p:nvPr/>
        </p:nvSpPr>
        <p:spPr>
          <a:xfrm>
            <a:off x="304062" y="6292434"/>
            <a:ext cx="10142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www.fda.gov</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/drugs/resources-information-approved-drugs/fda-approves-tisagenlecleucel-relapsed-or-refractory-follicular-lymphoma</a:t>
            </a:r>
          </a:p>
        </p:txBody>
      </p:sp>
    </p:spTree>
    <p:extLst>
      <p:ext uri="{BB962C8B-B14F-4D97-AF65-F5344CB8AC3E}">
        <p14:creationId xmlns:p14="http://schemas.microsoft.com/office/powerpoint/2010/main" val="168615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3EB9D1B-AB7C-4A4D-8A10-210BB6845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476672"/>
            <a:ext cx="10229678" cy="5511543"/>
          </a:xfrm>
          <a:prstGeom prst="rect">
            <a:avLst/>
          </a:prstGeom>
        </p:spPr>
      </p:pic>
      <p:sp>
        <p:nvSpPr>
          <p:cNvPr id="6" name="TextBox 5">
            <a:extLst>
              <a:ext uri="{FF2B5EF4-FFF2-40B4-BE49-F238E27FC236}">
                <a16:creationId xmlns:a16="http://schemas.microsoft.com/office/drawing/2014/main" id="{AD3E51FF-1400-054D-983C-75A45E85FDAF}"/>
              </a:ext>
            </a:extLst>
          </p:cNvPr>
          <p:cNvSpPr txBox="1"/>
          <p:nvPr/>
        </p:nvSpPr>
        <p:spPr>
          <a:xfrm>
            <a:off x="191344" y="6469404"/>
            <a:ext cx="363721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Thieblemont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 et al. ASH 2021;Abstract 131.</a:t>
            </a:r>
          </a:p>
        </p:txBody>
      </p:sp>
    </p:spTree>
    <p:extLst>
      <p:ext uri="{BB962C8B-B14F-4D97-AF65-F5344CB8AC3E}">
        <p14:creationId xmlns:p14="http://schemas.microsoft.com/office/powerpoint/2010/main" val="864368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77BD-26B0-774B-A1C7-67AC27B3A2B8}"/>
              </a:ext>
            </a:extLst>
          </p:cNvPr>
          <p:cNvSpPr>
            <a:spLocks noGrp="1"/>
          </p:cNvSpPr>
          <p:nvPr>
            <p:ph type="title"/>
          </p:nvPr>
        </p:nvSpPr>
        <p:spPr/>
        <p:txBody>
          <a:bodyPr/>
          <a:lstStyle/>
          <a:p>
            <a:pPr algn="l"/>
            <a:r>
              <a:rPr lang="en-US" dirty="0"/>
              <a:t>ELARA: Efficacy Analysis with Extended Follow-Up</a:t>
            </a:r>
          </a:p>
        </p:txBody>
      </p:sp>
      <p:sp>
        <p:nvSpPr>
          <p:cNvPr id="7" name="TextBox 6">
            <a:extLst>
              <a:ext uri="{FF2B5EF4-FFF2-40B4-BE49-F238E27FC236}">
                <a16:creationId xmlns:a16="http://schemas.microsoft.com/office/drawing/2014/main" id="{CCE15821-C411-6546-8DFE-F08ADCFD6F35}"/>
              </a:ext>
            </a:extLst>
          </p:cNvPr>
          <p:cNvSpPr txBox="1"/>
          <p:nvPr/>
        </p:nvSpPr>
        <p:spPr>
          <a:xfrm>
            <a:off x="191344" y="6469404"/>
            <a:ext cx="363721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Thieblemont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 et al. ASH 2021;Abstract 131.</a:t>
            </a:r>
          </a:p>
        </p:txBody>
      </p:sp>
      <p:pic>
        <p:nvPicPr>
          <p:cNvPr id="4" name="Picture 3" descr="Graphical user interface, text, application&#10;&#10;Description automatically generated">
            <a:extLst>
              <a:ext uri="{FF2B5EF4-FFF2-40B4-BE49-F238E27FC236}">
                <a16:creationId xmlns:a16="http://schemas.microsoft.com/office/drawing/2014/main" id="{E3A7C0AA-FD59-644D-84AA-900CE9E89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20" y="1493361"/>
            <a:ext cx="11501297" cy="3871278"/>
          </a:xfrm>
          <a:prstGeom prst="rect">
            <a:avLst/>
          </a:prstGeom>
        </p:spPr>
      </p:pic>
      <p:sp>
        <p:nvSpPr>
          <p:cNvPr id="3" name="TextBox 2">
            <a:extLst>
              <a:ext uri="{FF2B5EF4-FFF2-40B4-BE49-F238E27FC236}">
                <a16:creationId xmlns:a16="http://schemas.microsoft.com/office/drawing/2014/main" id="{604E507B-A62D-1041-8AA1-C085955059A5}"/>
              </a:ext>
            </a:extLst>
          </p:cNvPr>
          <p:cNvSpPr txBox="1"/>
          <p:nvPr/>
        </p:nvSpPr>
        <p:spPr>
          <a:xfrm>
            <a:off x="623392" y="2474779"/>
            <a:ext cx="4857420" cy="347472"/>
          </a:xfrm>
          <a:prstGeom prst="rect">
            <a:avLst/>
          </a:prstGeom>
          <a:solidFill>
            <a:schemeClr val="bg1"/>
          </a:solidFill>
        </p:spPr>
        <p:txBody>
          <a:bodyPr wrap="none" rtlCol="0">
            <a:noAutofit/>
          </a:bodyPr>
          <a:lstStyle/>
          <a:p>
            <a:r>
              <a:rPr lang="en-US" sz="1900" b="0" dirty="0">
                <a:solidFill>
                  <a:schemeClr val="tx1"/>
                </a:solidFill>
              </a:rPr>
              <a:t>CR rates are consistent and durable for the</a:t>
            </a:r>
          </a:p>
        </p:txBody>
      </p:sp>
    </p:spTree>
    <p:extLst>
      <p:ext uri="{BB962C8B-B14F-4D97-AF65-F5344CB8AC3E}">
        <p14:creationId xmlns:p14="http://schemas.microsoft.com/office/powerpoint/2010/main" val="1586445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CD417F55-E567-9849-B211-51B953352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77" y="656935"/>
            <a:ext cx="10134600" cy="5511800"/>
          </a:xfrm>
          <a:prstGeom prst="rect">
            <a:avLst/>
          </a:prstGeom>
        </p:spPr>
      </p:pic>
      <p:sp>
        <p:nvSpPr>
          <p:cNvPr id="11" name="TextBox 10">
            <a:extLst>
              <a:ext uri="{FF2B5EF4-FFF2-40B4-BE49-F238E27FC236}">
                <a16:creationId xmlns:a16="http://schemas.microsoft.com/office/drawing/2014/main" id="{8BD0AF5A-752D-EC4C-955E-03D21E347E8B}"/>
              </a:ext>
            </a:extLst>
          </p:cNvPr>
          <p:cNvSpPr txBox="1"/>
          <p:nvPr/>
        </p:nvSpPr>
        <p:spPr>
          <a:xfrm>
            <a:off x="4511824" y="6323274"/>
            <a:ext cx="335540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127.</a:t>
            </a:r>
          </a:p>
        </p:txBody>
      </p:sp>
    </p:spTree>
    <p:extLst>
      <p:ext uri="{BB962C8B-B14F-4D97-AF65-F5344CB8AC3E}">
        <p14:creationId xmlns:p14="http://schemas.microsoft.com/office/powerpoint/2010/main" val="2390316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5E5BC-96B0-6946-8532-484B916E2F63}"/>
              </a:ext>
            </a:extLst>
          </p:cNvPr>
          <p:cNvSpPr>
            <a:spLocks noGrp="1"/>
          </p:cNvSpPr>
          <p:nvPr>
            <p:ph type="title"/>
          </p:nvPr>
        </p:nvSpPr>
        <p:spPr>
          <a:xfrm>
            <a:off x="912286" y="1"/>
            <a:ext cx="10358967" cy="1268760"/>
          </a:xfrm>
        </p:spPr>
        <p:txBody>
          <a:bodyPr/>
          <a:lstStyle/>
          <a:p>
            <a:pPr algn="l"/>
            <a:r>
              <a:rPr lang="en-US" sz="2800" dirty="0"/>
              <a:t>Safety Profile of </a:t>
            </a:r>
            <a:r>
              <a:rPr lang="en-US" sz="2800" dirty="0" err="1"/>
              <a:t>Mosunetuzumab</a:t>
            </a:r>
            <a:r>
              <a:rPr lang="en-US" sz="2800" dirty="0"/>
              <a:t> Monotherapy for Patients with R/R FL Who Have Received ≥2 Lines of Therapy</a:t>
            </a:r>
          </a:p>
        </p:txBody>
      </p:sp>
      <p:sp>
        <p:nvSpPr>
          <p:cNvPr id="7" name="TextBox 6">
            <a:extLst>
              <a:ext uri="{FF2B5EF4-FFF2-40B4-BE49-F238E27FC236}">
                <a16:creationId xmlns:a16="http://schemas.microsoft.com/office/drawing/2014/main" id="{B3B0D67F-D833-A548-815E-171E6FE7A6BD}"/>
              </a:ext>
            </a:extLst>
          </p:cNvPr>
          <p:cNvSpPr txBox="1"/>
          <p:nvPr/>
        </p:nvSpPr>
        <p:spPr>
          <a:xfrm>
            <a:off x="15273" y="6453336"/>
            <a:ext cx="32607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Budde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EL et al. ASH 2021;Abstract 127. </a:t>
            </a:r>
          </a:p>
        </p:txBody>
      </p:sp>
      <p:pic>
        <p:nvPicPr>
          <p:cNvPr id="3" name="Picture 2" descr="Table&#10;&#10;Description automatically generated with medium confidence">
            <a:extLst>
              <a:ext uri="{FF2B5EF4-FFF2-40B4-BE49-F238E27FC236}">
                <a16:creationId xmlns:a16="http://schemas.microsoft.com/office/drawing/2014/main" id="{E70A90E1-7DF9-BF46-B1B9-585B68812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07" y="1196752"/>
            <a:ext cx="10575853" cy="4951354"/>
          </a:xfrm>
          <a:prstGeom prst="rect">
            <a:avLst/>
          </a:prstGeom>
        </p:spPr>
      </p:pic>
    </p:spTree>
    <p:extLst>
      <p:ext uri="{BB962C8B-B14F-4D97-AF65-F5344CB8AC3E}">
        <p14:creationId xmlns:p14="http://schemas.microsoft.com/office/powerpoint/2010/main" val="186220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BE15EF87-B090-2849-8FD1-1E9CAB74F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009" y="332656"/>
            <a:ext cx="10047981" cy="5725507"/>
          </a:xfrm>
          <a:prstGeom prst="rect">
            <a:avLst/>
          </a:prstGeom>
        </p:spPr>
      </p:pic>
      <p:sp>
        <p:nvSpPr>
          <p:cNvPr id="7" name="TextBox 6">
            <a:extLst>
              <a:ext uri="{FF2B5EF4-FFF2-40B4-BE49-F238E27FC236}">
                <a16:creationId xmlns:a16="http://schemas.microsoft.com/office/drawing/2014/main" id="{4B6BE45E-55C9-9949-8720-70D9F9CC10C8}"/>
              </a:ext>
            </a:extLst>
          </p:cNvPr>
          <p:cNvSpPr txBox="1"/>
          <p:nvPr/>
        </p:nvSpPr>
        <p:spPr>
          <a:xfrm>
            <a:off x="4511824" y="6323274"/>
            <a:ext cx="3355406"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1F60B2"/>
                </a:solidFill>
                <a:effectLst/>
                <a:uLnTx/>
                <a:uFillTx/>
                <a:latin typeface="Arial" pitchFamily="-72" charset="0"/>
                <a:ea typeface="MS PGothic" charset="0"/>
              </a:rPr>
              <a:t>ASH 2021;Abstract 128.</a:t>
            </a:r>
          </a:p>
        </p:txBody>
      </p:sp>
    </p:spTree>
    <p:extLst>
      <p:ext uri="{BB962C8B-B14F-4D97-AF65-F5344CB8AC3E}">
        <p14:creationId xmlns:p14="http://schemas.microsoft.com/office/powerpoint/2010/main" val="96037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06F5-FA13-EC46-8236-E8093F5974AC}"/>
              </a:ext>
            </a:extLst>
          </p:cNvPr>
          <p:cNvSpPr>
            <a:spLocks noGrp="1"/>
          </p:cNvSpPr>
          <p:nvPr>
            <p:ph type="title"/>
          </p:nvPr>
        </p:nvSpPr>
        <p:spPr/>
        <p:txBody>
          <a:bodyPr/>
          <a:lstStyle/>
          <a:p>
            <a:pPr algn="l"/>
            <a:r>
              <a:rPr lang="en-US" dirty="0"/>
              <a:t>Phase I/II Study of </a:t>
            </a:r>
            <a:r>
              <a:rPr lang="en-US" dirty="0" err="1"/>
              <a:t>Glofitamab</a:t>
            </a:r>
            <a:r>
              <a:rPr lang="en-US" dirty="0"/>
              <a:t> as Monotherapy or in Combination with Obinutuzumab for R/R FL</a:t>
            </a:r>
          </a:p>
        </p:txBody>
      </p:sp>
      <p:sp>
        <p:nvSpPr>
          <p:cNvPr id="6" name="TextBox 5">
            <a:extLst>
              <a:ext uri="{FF2B5EF4-FFF2-40B4-BE49-F238E27FC236}">
                <a16:creationId xmlns:a16="http://schemas.microsoft.com/office/drawing/2014/main" id="{CC0B1021-DFB1-594C-AEF7-4EA47DFED0BF}"/>
              </a:ext>
            </a:extLst>
          </p:cNvPr>
          <p:cNvSpPr txBox="1"/>
          <p:nvPr/>
        </p:nvSpPr>
        <p:spPr>
          <a:xfrm>
            <a:off x="8801" y="6469404"/>
            <a:ext cx="37463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Morschhauser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 et al. ASH</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128.</a:t>
            </a:r>
          </a:p>
        </p:txBody>
      </p:sp>
      <p:pic>
        <p:nvPicPr>
          <p:cNvPr id="8" name="Picture 7" descr="Chart, bar chart&#10;&#10;Description automatically generated">
            <a:extLst>
              <a:ext uri="{FF2B5EF4-FFF2-40B4-BE49-F238E27FC236}">
                <a16:creationId xmlns:a16="http://schemas.microsoft.com/office/drawing/2014/main" id="{68F7381E-4681-F749-9187-B5916E855341}"/>
              </a:ext>
            </a:extLst>
          </p:cNvPr>
          <p:cNvPicPr>
            <a:picLocks noChangeAspect="1"/>
          </p:cNvPicPr>
          <p:nvPr/>
        </p:nvPicPr>
        <p:blipFill rotWithShape="1">
          <a:blip r:embed="rId2">
            <a:extLst>
              <a:ext uri="{28A0092B-C50C-407E-A947-70E740481C1C}">
                <a14:useLocalDpi xmlns:a14="http://schemas.microsoft.com/office/drawing/2010/main" val="0"/>
              </a:ext>
            </a:extLst>
          </a:blip>
          <a:srcRect b="1586"/>
          <a:stretch/>
        </p:blipFill>
        <p:spPr>
          <a:xfrm>
            <a:off x="664488" y="1245705"/>
            <a:ext cx="10760104" cy="4325970"/>
          </a:xfrm>
          <a:prstGeom prst="rect">
            <a:avLst/>
          </a:prstGeom>
        </p:spPr>
      </p:pic>
      <p:sp>
        <p:nvSpPr>
          <p:cNvPr id="9" name="Content Placeholder 10">
            <a:extLst>
              <a:ext uri="{FF2B5EF4-FFF2-40B4-BE49-F238E27FC236}">
                <a16:creationId xmlns:a16="http://schemas.microsoft.com/office/drawing/2014/main" id="{FAF21A46-5B1B-D94F-B3A2-7CA6F2391432}"/>
              </a:ext>
            </a:extLst>
          </p:cNvPr>
          <p:cNvSpPr txBox="1">
            <a:spLocks/>
          </p:cNvSpPr>
          <p:nvPr/>
        </p:nvSpPr>
        <p:spPr bwMode="auto">
          <a:xfrm>
            <a:off x="511149" y="5733256"/>
            <a:ext cx="10808220" cy="8977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Myelosuppression was more common with the combination</a:t>
            </a:r>
          </a:p>
          <a:p>
            <a:pPr marL="390525" marR="0" lvl="0" indent="-292100" algn="l" defTabSz="412750" rtl="0" eaLnBrk="0" fontAlgn="base" latinLnBrk="0" hangingPunct="0">
              <a:lnSpc>
                <a:spcPct val="105000"/>
              </a:lnSpc>
              <a:spcBef>
                <a:spcPts val="200"/>
              </a:spcBef>
              <a:spcAft>
                <a:spcPts val="200"/>
              </a:spcAft>
              <a:buClr>
                <a:srgbClr val="000000"/>
              </a:buClr>
              <a:buSzPct val="100000"/>
              <a:buFont typeface="Arial" pitchFamily="-72" charset="0"/>
              <a:buChar char="•"/>
              <a:tabLst/>
              <a:defRPr/>
            </a:pP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Cytokine release syndrome rates were high and comparable, and cases were mainly low grade</a:t>
            </a:r>
          </a:p>
        </p:txBody>
      </p:sp>
    </p:spTree>
    <p:extLst>
      <p:ext uri="{BB962C8B-B14F-4D97-AF65-F5344CB8AC3E}">
        <p14:creationId xmlns:p14="http://schemas.microsoft.com/office/powerpoint/2010/main" val="288962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A4DB-C897-7AA3-5707-09CE44ADC31C}"/>
              </a:ext>
            </a:extLst>
          </p:cNvPr>
          <p:cNvSpPr>
            <a:spLocks noGrp="1"/>
          </p:cNvSpPr>
          <p:nvPr>
            <p:ph type="title"/>
          </p:nvPr>
        </p:nvSpPr>
        <p:spPr>
          <a:xfrm>
            <a:off x="912286" y="2934072"/>
            <a:ext cx="10358967" cy="1143000"/>
          </a:xfrm>
        </p:spPr>
        <p:txBody>
          <a:bodyPr/>
          <a:lstStyle/>
          <a:p>
            <a:r>
              <a:rPr lang="en-US" sz="3600" dirty="0"/>
              <a:t>Mantle Cell Lymphoma</a:t>
            </a:r>
          </a:p>
        </p:txBody>
      </p:sp>
    </p:spTree>
    <p:extLst>
      <p:ext uri="{BB962C8B-B14F-4D97-AF65-F5344CB8AC3E}">
        <p14:creationId xmlns:p14="http://schemas.microsoft.com/office/powerpoint/2010/main" val="390327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4BD1F98-73D7-8F47-8107-FAD9F15F6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895350"/>
            <a:ext cx="11341100" cy="5067300"/>
          </a:xfrm>
          <a:prstGeom prst="rect">
            <a:avLst/>
          </a:prstGeom>
        </p:spPr>
      </p:pic>
      <p:sp>
        <p:nvSpPr>
          <p:cNvPr id="6" name="TextBox 5">
            <a:extLst>
              <a:ext uri="{FF2B5EF4-FFF2-40B4-BE49-F238E27FC236}">
                <a16:creationId xmlns:a16="http://schemas.microsoft.com/office/drawing/2014/main" id="{A4850F30-C9A2-144C-80D6-22C1BDB9EDA3}"/>
              </a:ext>
            </a:extLst>
          </p:cNvPr>
          <p:cNvSpPr txBox="1"/>
          <p:nvPr/>
        </p:nvSpPr>
        <p:spPr>
          <a:xfrm>
            <a:off x="7684983" y="5531763"/>
            <a:ext cx="4081567"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674A7"/>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674A7"/>
                </a:solidFill>
                <a:effectLst/>
                <a:uLnTx/>
                <a:uFillTx/>
                <a:latin typeface="Arial" pitchFamily="-72" charset="0"/>
                <a:ea typeface="MS PGothic" charset="0"/>
              </a:rPr>
              <a:t>2021;40:202-12. </a:t>
            </a:r>
          </a:p>
        </p:txBody>
      </p:sp>
      <p:sp>
        <p:nvSpPr>
          <p:cNvPr id="4" name="Rectangle 3">
            <a:extLst>
              <a:ext uri="{FF2B5EF4-FFF2-40B4-BE49-F238E27FC236}">
                <a16:creationId xmlns:a16="http://schemas.microsoft.com/office/drawing/2014/main" id="{2CE6C146-A7D0-1749-AC24-0B13833711D3}"/>
              </a:ext>
            </a:extLst>
          </p:cNvPr>
          <p:cNvSpPr/>
          <p:nvPr/>
        </p:nvSpPr>
        <p:spPr bwMode="auto">
          <a:xfrm>
            <a:off x="9408368" y="1052736"/>
            <a:ext cx="235818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72663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912286" y="129733"/>
            <a:ext cx="11088370" cy="1062423"/>
          </a:xfrm>
        </p:spPr>
        <p:txBody>
          <a:bodyPr/>
          <a:lstStyle/>
          <a:p>
            <a:pPr algn="l"/>
            <a:r>
              <a:rPr lang="en-US" dirty="0"/>
              <a:t>Phase II Trial of Ibrutinib with Rituximab for Older Patients with MCL</a:t>
            </a:r>
          </a:p>
        </p:txBody>
      </p:sp>
      <p:sp>
        <p:nvSpPr>
          <p:cNvPr id="6" name="TextBox 5">
            <a:extLst>
              <a:ext uri="{FF2B5EF4-FFF2-40B4-BE49-F238E27FC236}">
                <a16:creationId xmlns:a16="http://schemas.microsoft.com/office/drawing/2014/main" id="{9700BFD0-18CA-1B48-8019-F6358D5FBA74}"/>
              </a:ext>
            </a:extLst>
          </p:cNvPr>
          <p:cNvSpPr txBox="1"/>
          <p:nvPr/>
        </p:nvSpPr>
        <p:spPr>
          <a:xfrm>
            <a:off x="28390" y="6529556"/>
            <a:ext cx="33575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Jain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2021;40:202-12. </a:t>
            </a:r>
          </a:p>
        </p:txBody>
      </p:sp>
      <p:graphicFrame>
        <p:nvGraphicFramePr>
          <p:cNvPr id="7" name="Table 7">
            <a:extLst>
              <a:ext uri="{FF2B5EF4-FFF2-40B4-BE49-F238E27FC236}">
                <a16:creationId xmlns:a16="http://schemas.microsoft.com/office/drawing/2014/main" id="{9E5AE0EB-BFDD-A143-9EC0-3B410D010491}"/>
              </a:ext>
            </a:extLst>
          </p:cNvPr>
          <p:cNvGraphicFramePr>
            <a:graphicFrameLocks noGrp="1"/>
          </p:cNvGraphicFramePr>
          <p:nvPr>
            <p:extLst>
              <p:ext uri="{D42A27DB-BD31-4B8C-83A1-F6EECF244321}">
                <p14:modId xmlns:p14="http://schemas.microsoft.com/office/powerpoint/2010/main" val="1398341355"/>
              </p:ext>
            </p:extLst>
          </p:nvPr>
        </p:nvGraphicFramePr>
        <p:xfrm>
          <a:off x="1487488" y="1402531"/>
          <a:ext cx="9307299" cy="2553080"/>
        </p:xfrm>
        <a:graphic>
          <a:graphicData uri="http://schemas.openxmlformats.org/drawingml/2006/table">
            <a:tbl>
              <a:tblPr firstRow="1" bandRow="1">
                <a:tableStyleId>{21E4AEA4-8DFA-4A89-87EB-49C32662AFE0}</a:tableStyleId>
              </a:tblPr>
              <a:tblGrid>
                <a:gridCol w="6103148">
                  <a:extLst>
                    <a:ext uri="{9D8B030D-6E8A-4147-A177-3AD203B41FA5}">
                      <a16:colId xmlns:a16="http://schemas.microsoft.com/office/drawing/2014/main" val="1453924738"/>
                    </a:ext>
                  </a:extLst>
                </a:gridCol>
                <a:gridCol w="3204151">
                  <a:extLst>
                    <a:ext uri="{9D8B030D-6E8A-4147-A177-3AD203B41FA5}">
                      <a16:colId xmlns:a16="http://schemas.microsoft.com/office/drawing/2014/main" val="1073083972"/>
                    </a:ext>
                  </a:extLst>
                </a:gridCol>
              </a:tblGrid>
              <a:tr h="510616">
                <a:tc>
                  <a:txBody>
                    <a:bodyPr/>
                    <a:lstStyle/>
                    <a:p>
                      <a:r>
                        <a:rPr lang="en-US" sz="2000" dirty="0"/>
                        <a:t>Clinical endpoint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000" dirty="0"/>
                        <a:t>N = 48</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603648546"/>
                  </a:ext>
                </a:extLst>
              </a:tr>
              <a:tr h="510616">
                <a:tc>
                  <a:txBody>
                    <a:bodyPr/>
                    <a:lstStyle/>
                    <a:p>
                      <a:r>
                        <a:rPr lang="en-US" sz="2000" dirty="0"/>
                        <a:t>Best overall response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94988"/>
                  </a:ext>
                </a:extLst>
              </a:tr>
              <a:tr h="510616">
                <a:tc>
                  <a:txBody>
                    <a:bodyPr/>
                    <a:lstStyle/>
                    <a:p>
                      <a:r>
                        <a:rPr lang="en-US" sz="2000" dirty="0"/>
                        <a:t>Complete metabolic response (CMR) by PET*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tc>
                  <a:txBody>
                    <a:bodyPr/>
                    <a:lstStyle/>
                    <a:p>
                      <a:pPr algn="ctr"/>
                      <a:r>
                        <a:rPr lang="en-US" sz="2000"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extLst>
                  <a:ext uri="{0D108BD9-81ED-4DB2-BD59-A6C34878D82A}">
                    <a16:rowId xmlns:a16="http://schemas.microsoft.com/office/drawing/2014/main" val="3574177865"/>
                  </a:ext>
                </a:extLst>
              </a:tr>
              <a:tr h="510616">
                <a:tc>
                  <a:txBody>
                    <a:bodyPr/>
                    <a:lstStyle/>
                    <a:p>
                      <a:r>
                        <a:rPr lang="en-US" sz="2000" dirty="0"/>
                        <a:t>3-year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891197"/>
                  </a:ext>
                </a:extLst>
              </a:tr>
              <a:tr h="51061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2000" dirty="0"/>
                        <a:t>3-year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tc>
                  <a:txBody>
                    <a:bodyPr/>
                    <a:lstStyle/>
                    <a:p>
                      <a:pPr algn="ctr"/>
                      <a:r>
                        <a:rPr lang="en-US" sz="2000"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extLst>
                  <a:ext uri="{0D108BD9-81ED-4DB2-BD59-A6C34878D82A}">
                    <a16:rowId xmlns:a16="http://schemas.microsoft.com/office/drawing/2014/main" val="1165270161"/>
                  </a:ext>
                </a:extLst>
              </a:tr>
            </a:tbl>
          </a:graphicData>
        </a:graphic>
      </p:graphicFrame>
      <p:sp>
        <p:nvSpPr>
          <p:cNvPr id="9" name="TextBox 8">
            <a:extLst>
              <a:ext uri="{FF2B5EF4-FFF2-40B4-BE49-F238E27FC236}">
                <a16:creationId xmlns:a16="http://schemas.microsoft.com/office/drawing/2014/main" id="{E798C0EA-9257-1D4F-B613-24DEBD7E76FA}"/>
              </a:ext>
            </a:extLst>
          </p:cNvPr>
          <p:cNvSpPr txBox="1"/>
          <p:nvPr/>
        </p:nvSpPr>
        <p:spPr>
          <a:xfrm>
            <a:off x="1400731" y="4019115"/>
            <a:ext cx="9823447"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a:r>
            <a:r>
              <a:rPr kumimoji="0" lang="en-US" sz="1600" b="0" i="0" u="none" strike="noStrike" kern="1200" cap="none" spc="0" normalizeH="0" baseline="30000" noProof="0" dirty="0">
                <a:ln>
                  <a:noFill/>
                </a:ln>
                <a:solidFill>
                  <a:srgbClr val="000000"/>
                </a:solidFill>
                <a:effectLst/>
                <a:uLnTx/>
                <a:uFillTx/>
                <a:latin typeface="Calibri"/>
                <a:ea typeface="MS PGothic" charset="0"/>
              </a:rPr>
              <a:t> </a:t>
            </a:r>
            <a:r>
              <a:rPr kumimoji="0" lang="en-US" sz="1600" b="0" i="0" u="none" strike="noStrike" kern="1200" cap="none" spc="0" normalizeH="0" baseline="0" noProof="0" dirty="0">
                <a:ln>
                  <a:noFill/>
                </a:ln>
                <a:solidFill>
                  <a:srgbClr val="000000"/>
                </a:solidFill>
                <a:effectLst/>
                <a:uLnTx/>
                <a:uFillTx/>
                <a:latin typeface="Calibri"/>
                <a:ea typeface="MS PGothic" charset="0"/>
              </a:rPr>
              <a:t>In 26 patients who achieved CMR, 21 (81%) had bone marrow negative for MCL</a:t>
            </a:r>
          </a:p>
        </p:txBody>
      </p:sp>
      <p:sp>
        <p:nvSpPr>
          <p:cNvPr id="10" name="Rectangle 9">
            <a:extLst>
              <a:ext uri="{FF2B5EF4-FFF2-40B4-BE49-F238E27FC236}">
                <a16:creationId xmlns:a16="http://schemas.microsoft.com/office/drawing/2014/main" id="{19234E24-9AD1-864E-A0A4-22852156079A}"/>
              </a:ext>
            </a:extLst>
          </p:cNvPr>
          <p:cNvSpPr/>
          <p:nvPr/>
        </p:nvSpPr>
        <p:spPr>
          <a:xfrm>
            <a:off x="1400731" y="4725144"/>
            <a:ext cx="9823447" cy="1015663"/>
          </a:xfrm>
          <a:prstGeom prst="rect">
            <a:avLst/>
          </a:prstGeom>
        </p:spPr>
        <p:txBody>
          <a:bodyPr wrap="square">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0 deaths were reported on study</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11 (22%) patients had Grade 3 atrial fibrillation</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Grade 3-4 myelosuppression was seen in &lt;5% of patients </a:t>
            </a:r>
          </a:p>
        </p:txBody>
      </p:sp>
    </p:spTree>
    <p:extLst>
      <p:ext uri="{BB962C8B-B14F-4D97-AF65-F5344CB8AC3E}">
        <p14:creationId xmlns:p14="http://schemas.microsoft.com/office/powerpoint/2010/main" val="1511286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5425404" cy="5481943"/>
          </a:xfrm>
        </p:spPr>
        <p:txBody>
          <a:bodyPr>
            <a:normAutofit/>
          </a:bodyPr>
          <a:lstStyle/>
          <a:p>
            <a:r>
              <a:rPr lang="en-US" dirty="0"/>
              <a:t>77 </a:t>
            </a:r>
            <a:r>
              <a:rPr lang="en-US" dirty="0" err="1"/>
              <a:t>yo</a:t>
            </a:r>
            <a:r>
              <a:rPr lang="en-US" dirty="0"/>
              <a:t> male</a:t>
            </a:r>
          </a:p>
          <a:p>
            <a:r>
              <a:rPr lang="en-US" dirty="0"/>
              <a:t>Lives 6 hours from Mayo Clinic</a:t>
            </a:r>
          </a:p>
          <a:p>
            <a:r>
              <a:rPr lang="en-US" dirty="0"/>
              <a:t>Farmer, insurance, real estate</a:t>
            </a:r>
          </a:p>
          <a:p>
            <a:r>
              <a:rPr lang="en-US" dirty="0"/>
              <a:t>Wife w/ depression/dementia</a:t>
            </a:r>
          </a:p>
          <a:p>
            <a:r>
              <a:rPr lang="en-US" dirty="0"/>
              <a:t>DLBCL-DE, stage IVB</a:t>
            </a:r>
          </a:p>
          <a:p>
            <a:r>
              <a:rPr lang="en-US" dirty="0"/>
              <a:t>Dx 9/2020 – treatment during COVID – challenging</a:t>
            </a:r>
          </a:p>
          <a:p>
            <a:r>
              <a:rPr lang="en-US" dirty="0"/>
              <a:t>R-CHOP x 6 </a:t>
            </a:r>
          </a:p>
          <a:p>
            <a:r>
              <a:rPr lang="en-US" dirty="0"/>
              <a:t>Interim &amp; EOT PET/CT – Deauville 1</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1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pic>
        <p:nvPicPr>
          <p:cNvPr id="8" name="Content Placeholder 5">
            <a:extLst>
              <a:ext uri="{FF2B5EF4-FFF2-40B4-BE49-F238E27FC236}">
                <a16:creationId xmlns:a16="http://schemas.microsoft.com/office/drawing/2014/main" id="{FF59ACDE-EFE2-D94E-A9F7-D3248C7F00EA}"/>
              </a:ext>
            </a:extLst>
          </p:cNvPr>
          <p:cNvPicPr>
            <a:picLocks noChangeAspect="1"/>
          </p:cNvPicPr>
          <p:nvPr/>
        </p:nvPicPr>
        <p:blipFill>
          <a:blip r:embed="rId3"/>
          <a:stretch>
            <a:fillRect/>
          </a:stretch>
        </p:blipFill>
        <p:spPr>
          <a:xfrm>
            <a:off x="6237961" y="1828813"/>
            <a:ext cx="2762261" cy="2762261"/>
          </a:xfrm>
          <a:prstGeom prst="rect">
            <a:avLst/>
          </a:prstGeom>
        </p:spPr>
      </p:pic>
      <p:pic>
        <p:nvPicPr>
          <p:cNvPr id="9" name="Picture 8">
            <a:extLst>
              <a:ext uri="{FF2B5EF4-FFF2-40B4-BE49-F238E27FC236}">
                <a16:creationId xmlns:a16="http://schemas.microsoft.com/office/drawing/2014/main" id="{1F78DE0E-E34E-C24E-AFEF-36405783502B}"/>
              </a:ext>
            </a:extLst>
          </p:cNvPr>
          <p:cNvPicPr>
            <a:picLocks noChangeAspect="1"/>
          </p:cNvPicPr>
          <p:nvPr/>
        </p:nvPicPr>
        <p:blipFill>
          <a:blip r:embed="rId4"/>
          <a:stretch>
            <a:fillRect/>
          </a:stretch>
        </p:blipFill>
        <p:spPr>
          <a:xfrm>
            <a:off x="8285797" y="3693182"/>
            <a:ext cx="2985457" cy="2985457"/>
          </a:xfrm>
          <a:prstGeom prst="rect">
            <a:avLst/>
          </a:prstGeom>
        </p:spPr>
      </p:pic>
    </p:spTree>
    <p:extLst>
      <p:ext uri="{BB962C8B-B14F-4D97-AF65-F5344CB8AC3E}">
        <p14:creationId xmlns:p14="http://schemas.microsoft.com/office/powerpoint/2010/main" val="32554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912286" y="367560"/>
            <a:ext cx="10368290" cy="1113755"/>
          </a:xfrm>
        </p:spPr>
        <p:txBody>
          <a:bodyPr/>
          <a:lstStyle/>
          <a:p>
            <a:pPr algn="l"/>
            <a:r>
              <a:rPr lang="en-US" dirty="0"/>
              <a:t>ECOG-EA4181: A Phase II Study of BR with High-Dose Cytarabine with or without Acalabrutinib, and BR with Acalabrutinib as Initial Treatment for Patients ≤70 Years Old with MCL</a:t>
            </a:r>
          </a:p>
        </p:txBody>
      </p:sp>
      <p:sp>
        <p:nvSpPr>
          <p:cNvPr id="6" name="Rectangle 5">
            <a:extLst>
              <a:ext uri="{FF2B5EF4-FFF2-40B4-BE49-F238E27FC236}">
                <a16:creationId xmlns:a16="http://schemas.microsoft.com/office/drawing/2014/main" id="{A8E2B722-B4A9-854E-9E2D-D5465DEFC595}"/>
              </a:ext>
            </a:extLst>
          </p:cNvPr>
          <p:cNvSpPr/>
          <p:nvPr/>
        </p:nvSpPr>
        <p:spPr>
          <a:xfrm>
            <a:off x="1315920" y="1941166"/>
            <a:ext cx="4132008" cy="369332"/>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Calibri"/>
              </a:rPr>
              <a:t>Trial Identifier: NCT04115631 (Open)</a:t>
            </a:r>
            <a:endParaRPr kumimoji="0" lang="en-US" sz="1800" b="0" i="0" u="none" strike="noStrike" kern="1200" cap="none" spc="0" normalizeH="0" baseline="0" noProof="0" dirty="0">
              <a:ln>
                <a:noFill/>
              </a:ln>
              <a:solidFill>
                <a:srgbClr val="000000"/>
              </a:solidFill>
              <a:effectLst/>
              <a:uLnTx/>
              <a:uFillTx/>
              <a:latin typeface="Calibri"/>
              <a:ea typeface="MS PGothic" charset="0"/>
              <a:cs typeface="Calibri"/>
            </a:endParaRPr>
          </a:p>
        </p:txBody>
      </p:sp>
      <p:cxnSp>
        <p:nvCxnSpPr>
          <p:cNvPr id="7" name="Straight Connector 10">
            <a:extLst>
              <a:ext uri="{FF2B5EF4-FFF2-40B4-BE49-F238E27FC236}">
                <a16:creationId xmlns:a16="http://schemas.microsoft.com/office/drawing/2014/main" id="{8500A11B-22E1-8C44-8267-268FDC21467B}"/>
              </a:ext>
            </a:extLst>
          </p:cNvPr>
          <p:cNvCxnSpPr>
            <a:cxnSpLocks noChangeShapeType="1"/>
          </p:cNvCxnSpPr>
          <p:nvPr/>
        </p:nvCxnSpPr>
        <p:spPr bwMode="auto">
          <a:xfrm>
            <a:off x="5623035" y="3318501"/>
            <a:ext cx="763693" cy="0"/>
          </a:xfrm>
          <a:prstGeom prst="line">
            <a:avLst/>
          </a:prstGeom>
          <a:noFill/>
          <a:ln w="19050" cmpd="sng">
            <a:solidFill>
              <a:srgbClr val="000000"/>
            </a:solidFill>
            <a:round/>
            <a:headEnd/>
            <a:tailEn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F372E0C3-A1B2-264A-88BD-E4D36F5A1043}"/>
              </a:ext>
            </a:extLst>
          </p:cNvPr>
          <p:cNvCxnSpPr>
            <a:cxnSpLocks/>
          </p:cNvCxnSpPr>
          <p:nvPr/>
        </p:nvCxnSpPr>
        <p:spPr bwMode="auto">
          <a:xfrm flipH="1" flipV="1">
            <a:off x="6541456" y="2364450"/>
            <a:ext cx="21339" cy="2097463"/>
          </a:xfrm>
          <a:prstGeom prst="straightConnector1">
            <a:avLst/>
          </a:prstGeom>
          <a:ln w="1905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FDB0C3D-C716-554D-9E35-92AF473B292D}"/>
              </a:ext>
            </a:extLst>
          </p:cNvPr>
          <p:cNvCxnSpPr/>
          <p:nvPr/>
        </p:nvCxnSpPr>
        <p:spPr bwMode="auto">
          <a:xfrm>
            <a:off x="6562795" y="3337897"/>
            <a:ext cx="706583" cy="0"/>
          </a:xfrm>
          <a:prstGeom prst="straightConnector1">
            <a:avLst/>
          </a:prstGeom>
          <a:ln w="19050" cmpd="sng">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6550D09-ABC2-E348-BE70-4A8DA677D166}"/>
              </a:ext>
            </a:extLst>
          </p:cNvPr>
          <p:cNvGrpSpPr>
            <a:grpSpLocks/>
          </p:cNvGrpSpPr>
          <p:nvPr/>
        </p:nvGrpSpPr>
        <p:grpSpPr bwMode="auto">
          <a:xfrm>
            <a:off x="6108711" y="2805813"/>
            <a:ext cx="914400" cy="914400"/>
            <a:chOff x="1872" y="1584"/>
            <a:chExt cx="576" cy="576"/>
          </a:xfrm>
        </p:grpSpPr>
        <p:sp>
          <p:nvSpPr>
            <p:cNvPr id="11" name="Oval 10">
              <a:extLst>
                <a:ext uri="{FF2B5EF4-FFF2-40B4-BE49-F238E27FC236}">
                  <a16:creationId xmlns:a16="http://schemas.microsoft.com/office/drawing/2014/main" id="{1569773F-3007-684A-ABD9-E22C864D70CD}"/>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CC"/>
                </a:solidFill>
                <a:effectLst/>
                <a:uLnTx/>
                <a:uFillTx/>
                <a:latin typeface="Calibri"/>
                <a:ea typeface="MS PGothic" charset="0"/>
                <a:cs typeface="Calibri"/>
              </a:endParaRPr>
            </a:p>
          </p:txBody>
        </p:sp>
        <p:sp>
          <p:nvSpPr>
            <p:cNvPr id="12" name="Rectangle 11">
              <a:extLst>
                <a:ext uri="{FF2B5EF4-FFF2-40B4-BE49-F238E27FC236}">
                  <a16:creationId xmlns:a16="http://schemas.microsoft.com/office/drawing/2014/main" id="{AEF912DD-28B4-6D4A-9AAC-B0127C211BA7}"/>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S PGothic" charset="0"/>
                  <a:cs typeface="Calibri"/>
                </a:rPr>
                <a:t>R</a:t>
              </a:r>
            </a:p>
          </p:txBody>
        </p:sp>
      </p:grpSp>
      <p:graphicFrame>
        <p:nvGraphicFramePr>
          <p:cNvPr id="13" name="Group 31">
            <a:extLst>
              <a:ext uri="{FF2B5EF4-FFF2-40B4-BE49-F238E27FC236}">
                <a16:creationId xmlns:a16="http://schemas.microsoft.com/office/drawing/2014/main" id="{0402BA11-8340-C24E-85D5-A290580F9758}"/>
              </a:ext>
            </a:extLst>
          </p:cNvPr>
          <p:cNvGraphicFramePr>
            <a:graphicFrameLocks noGrp="1"/>
          </p:cNvGraphicFramePr>
          <p:nvPr>
            <p:extLst>
              <p:ext uri="{D42A27DB-BD31-4B8C-83A1-F6EECF244321}">
                <p14:modId xmlns:p14="http://schemas.microsoft.com/office/powerpoint/2010/main" val="3968326274"/>
              </p:ext>
            </p:extLst>
          </p:nvPr>
        </p:nvGraphicFramePr>
        <p:xfrm>
          <a:off x="1274640" y="2728180"/>
          <a:ext cx="4375340" cy="1127743"/>
        </p:xfrm>
        <a:graphic>
          <a:graphicData uri="http://schemas.openxmlformats.org/drawingml/2006/table">
            <a:tbl>
              <a:tblPr/>
              <a:tblGrid>
                <a:gridCol w="4375340">
                  <a:extLst>
                    <a:ext uri="{9D8B030D-6E8A-4147-A177-3AD203B41FA5}">
                      <a16:colId xmlns:a16="http://schemas.microsoft.com/office/drawing/2014/main" val="20000"/>
                    </a:ext>
                  </a:extLst>
                </a:gridCol>
              </a:tblGrid>
              <a:tr h="1127743">
                <a:tc>
                  <a:txBody>
                    <a:bodyPr/>
                    <a:lstStyle/>
                    <a:p>
                      <a:pPr marL="0" marR="0" lvl="0" indent="0" algn="l" defTabSz="914400" rtl="0" eaLnBrk="1" fontAlgn="base" latinLnBrk="0" hangingPunct="1">
                        <a:lnSpc>
                          <a:spcPts val="1960"/>
                        </a:lnSpc>
                        <a:spcBef>
                          <a:spcPts val="800"/>
                        </a:spcBef>
                        <a:spcAft>
                          <a:spcPct val="0"/>
                        </a:spcAft>
                        <a:buClrTx/>
                        <a:buSzTx/>
                        <a:buFontTx/>
                        <a:buNone/>
                        <a:tabLst/>
                        <a:defRPr/>
                      </a:pPr>
                      <a:r>
                        <a:rPr kumimoji="0" lang="en-US" sz="1700" b="0" i="0" u="none" strike="noStrike" cap="none" normalizeH="0" baseline="0" dirty="0">
                          <a:ln>
                            <a:noFill/>
                          </a:ln>
                          <a:solidFill>
                            <a:srgbClr val="000000"/>
                          </a:solidFill>
                          <a:effectLst/>
                          <a:latin typeface="+mn-lt"/>
                          <a:ea typeface="MS PGothic" charset="0"/>
                          <a:cs typeface="Calibri"/>
                        </a:rPr>
                        <a:t>Untreated histologically confirmed mantle cell lymphoma</a:t>
                      </a:r>
                    </a:p>
                    <a:p>
                      <a:pPr marL="0" marR="0" lvl="0" indent="0" algn="l" defTabSz="914400" rtl="0" eaLnBrk="1" fontAlgn="base" latinLnBrk="0" hangingPunct="1">
                        <a:lnSpc>
                          <a:spcPts val="1960"/>
                        </a:lnSpc>
                        <a:spcBef>
                          <a:spcPts val="800"/>
                        </a:spcBef>
                        <a:spcAft>
                          <a:spcPct val="0"/>
                        </a:spcAft>
                        <a:buClrTx/>
                        <a:buSzTx/>
                        <a:buFontTx/>
                        <a:buNone/>
                        <a:tabLst/>
                        <a:defRPr/>
                      </a:pPr>
                      <a:r>
                        <a:rPr kumimoji="0" lang="en-US" sz="1700" b="0" i="0" u="none" strike="noStrike" cap="none" normalizeH="0" baseline="0" dirty="0">
                          <a:ln>
                            <a:noFill/>
                          </a:ln>
                          <a:solidFill>
                            <a:srgbClr val="000000"/>
                          </a:solidFill>
                          <a:effectLst/>
                          <a:latin typeface="+mn-lt"/>
                          <a:ea typeface="MS PGothic" charset="0"/>
                          <a:cs typeface="Calibri"/>
                        </a:rPr>
                        <a:t>Age ≥18 and ≤70 years, PS 0-2</a:t>
                      </a: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4" name="Rectangle 18">
            <a:extLst>
              <a:ext uri="{FF2B5EF4-FFF2-40B4-BE49-F238E27FC236}">
                <a16:creationId xmlns:a16="http://schemas.microsoft.com/office/drawing/2014/main" id="{8D79CFFA-D858-9A40-BA27-072691248623}"/>
              </a:ext>
            </a:extLst>
          </p:cNvPr>
          <p:cNvSpPr>
            <a:spLocks noChangeArrowheads="1"/>
          </p:cNvSpPr>
          <p:nvPr/>
        </p:nvSpPr>
        <p:spPr bwMode="auto">
          <a:xfrm>
            <a:off x="7377326" y="1897737"/>
            <a:ext cx="3039153" cy="916491"/>
          </a:xfrm>
          <a:prstGeom prst="rect">
            <a:avLst/>
          </a:prstGeom>
          <a:solidFill>
            <a:srgbClr val="F995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Arm A</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BR + high-dose cytarabine</a:t>
            </a:r>
          </a:p>
        </p:txBody>
      </p:sp>
      <p:sp>
        <p:nvSpPr>
          <p:cNvPr id="15" name="Rectangle 18">
            <a:extLst>
              <a:ext uri="{FF2B5EF4-FFF2-40B4-BE49-F238E27FC236}">
                <a16:creationId xmlns:a16="http://schemas.microsoft.com/office/drawing/2014/main" id="{399CFD60-5DBF-8A4C-924C-AA843D601D44}"/>
              </a:ext>
            </a:extLst>
          </p:cNvPr>
          <p:cNvSpPr>
            <a:spLocks noChangeArrowheads="1"/>
          </p:cNvSpPr>
          <p:nvPr/>
        </p:nvSpPr>
        <p:spPr bwMode="auto">
          <a:xfrm>
            <a:off x="7354879" y="2977857"/>
            <a:ext cx="3068476" cy="916489"/>
          </a:xfrm>
          <a:prstGeom prst="rect">
            <a:avLst/>
          </a:prstGeom>
          <a:solidFill>
            <a:srgbClr val="99CD14"/>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Arm B</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BR + high-dose cytarabine + acalabrutinib</a:t>
            </a:r>
          </a:p>
        </p:txBody>
      </p:sp>
      <p:cxnSp>
        <p:nvCxnSpPr>
          <p:cNvPr id="17" name="Straight Arrow Connector 16">
            <a:extLst>
              <a:ext uri="{FF2B5EF4-FFF2-40B4-BE49-F238E27FC236}">
                <a16:creationId xmlns:a16="http://schemas.microsoft.com/office/drawing/2014/main" id="{19F1D62F-12A9-AB4D-8849-BE4AEF5EB874}"/>
              </a:ext>
            </a:extLst>
          </p:cNvPr>
          <p:cNvCxnSpPr>
            <a:cxnSpLocks/>
          </p:cNvCxnSpPr>
          <p:nvPr/>
        </p:nvCxnSpPr>
        <p:spPr bwMode="auto">
          <a:xfrm>
            <a:off x="6541456" y="4461913"/>
            <a:ext cx="727922" cy="0"/>
          </a:xfrm>
          <a:prstGeom prst="straightConnector1">
            <a:avLst/>
          </a:prstGeom>
          <a:ln w="19050" cmpd="sng">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E865320-8317-B444-A326-770A691DDDC1}"/>
              </a:ext>
            </a:extLst>
          </p:cNvPr>
          <p:cNvSpPr>
            <a:spLocks noChangeArrowheads="1"/>
          </p:cNvSpPr>
          <p:nvPr/>
        </p:nvSpPr>
        <p:spPr bwMode="auto">
          <a:xfrm>
            <a:off x="7354879" y="4053833"/>
            <a:ext cx="3071653" cy="916489"/>
          </a:xfrm>
          <a:prstGeom prst="rect">
            <a:avLst/>
          </a:prstGeom>
          <a:solidFill>
            <a:srgbClr val="EFED2D"/>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Arm C</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BR + acalabrutinib</a:t>
            </a:r>
          </a:p>
        </p:txBody>
      </p:sp>
      <p:cxnSp>
        <p:nvCxnSpPr>
          <p:cNvPr id="23" name="Straight Arrow Connector 22">
            <a:extLst>
              <a:ext uri="{FF2B5EF4-FFF2-40B4-BE49-F238E27FC236}">
                <a16:creationId xmlns:a16="http://schemas.microsoft.com/office/drawing/2014/main" id="{88DB5B37-FD50-F249-93E9-D55BEEB3E10E}"/>
              </a:ext>
            </a:extLst>
          </p:cNvPr>
          <p:cNvCxnSpPr/>
          <p:nvPr/>
        </p:nvCxnSpPr>
        <p:spPr bwMode="auto">
          <a:xfrm>
            <a:off x="6541456" y="2372299"/>
            <a:ext cx="706583" cy="0"/>
          </a:xfrm>
          <a:prstGeom prst="straightConnector1">
            <a:avLst/>
          </a:prstGeom>
          <a:ln w="19050" cmpd="sng">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3679164-D258-DA43-9DBA-04CF309ADEE8}"/>
              </a:ext>
            </a:extLst>
          </p:cNvPr>
          <p:cNvSpPr/>
          <p:nvPr/>
        </p:nvSpPr>
        <p:spPr>
          <a:xfrm>
            <a:off x="551383" y="5233962"/>
            <a:ext cx="9485501" cy="646331"/>
          </a:xfrm>
          <a:prstGeom prst="rect">
            <a:avLst/>
          </a:prstGeom>
        </p:spPr>
        <p:txBody>
          <a:bodyPr wrap="square">
            <a:spAutoFit/>
          </a:bodyPr>
          <a:lstStyle/>
          <a:p>
            <a:pPr>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Calibri"/>
              </a:rPr>
              <a:t>Primary endpoint: </a:t>
            </a:r>
            <a:r>
              <a:rPr kumimoji="0" lang="en-US" sz="1800" b="0" i="0" u="none" strike="noStrike" kern="1200" cap="none" spc="0" normalizeH="0" baseline="0" noProof="0" dirty="0">
                <a:ln>
                  <a:noFill/>
                </a:ln>
                <a:solidFill>
                  <a:srgbClr val="000000"/>
                </a:solidFill>
                <a:effectLst/>
                <a:uLnTx/>
                <a:uFillTx/>
                <a:latin typeface="Calibri"/>
                <a:ea typeface="MS PGothic" charset="0"/>
                <a:cs typeface="Calibri"/>
              </a:rPr>
              <a:t>PET/CT complete response and peripheral blood </a:t>
            </a:r>
            <a:r>
              <a:rPr lang="en-US" sz="1800" b="0" dirty="0">
                <a:solidFill>
                  <a:srgbClr val="000000"/>
                </a:solidFill>
                <a:latin typeface="Calibri"/>
                <a:cs typeface="Calibri"/>
              </a:rPr>
              <a:t>minimal residual disease (MRD)-</a:t>
            </a:r>
            <a:r>
              <a:rPr kumimoji="0" lang="en-US" sz="1800" b="0" i="0" u="none" strike="noStrike" kern="1200" cap="none" spc="0" normalizeH="0" baseline="0" noProof="0" dirty="0">
                <a:ln>
                  <a:noFill/>
                </a:ln>
                <a:solidFill>
                  <a:srgbClr val="000000"/>
                </a:solidFill>
                <a:effectLst/>
                <a:uLnTx/>
                <a:uFillTx/>
                <a:latin typeface="Calibri"/>
                <a:ea typeface="MS PGothic" charset="0"/>
                <a:cs typeface="Calibri"/>
              </a:rPr>
              <a:t>negative rate</a:t>
            </a:r>
          </a:p>
        </p:txBody>
      </p:sp>
      <p:sp>
        <p:nvSpPr>
          <p:cNvPr id="28" name="TextBox 27">
            <a:extLst>
              <a:ext uri="{FF2B5EF4-FFF2-40B4-BE49-F238E27FC236}">
                <a16:creationId xmlns:a16="http://schemas.microsoft.com/office/drawing/2014/main" id="{42F1DF13-544E-6149-9203-DDE3ADC15BC5}"/>
              </a:ext>
            </a:extLst>
          </p:cNvPr>
          <p:cNvSpPr txBox="1"/>
          <p:nvPr/>
        </p:nvSpPr>
        <p:spPr>
          <a:xfrm>
            <a:off x="69186" y="6507952"/>
            <a:ext cx="1035416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lang="en-US" sz="1500" b="0" dirty="0">
                <a:solidFill>
                  <a:srgbClr val="000000"/>
                </a:solidFill>
                <a:latin typeface="Calibri" panose="020F0502020204030204" pitchFamily="34" charset="0"/>
                <a:cs typeface="Calibri" panose="020F0502020204030204" pitchFamily="34" charset="0"/>
              </a:rPr>
              <a: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April 2022; 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ecog-acrin.org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/clinical-trials/ea4181-educational-materials/</a:t>
            </a:r>
          </a:p>
        </p:txBody>
      </p:sp>
    </p:spTree>
    <p:extLst>
      <p:ext uri="{BB962C8B-B14F-4D97-AF65-F5344CB8AC3E}">
        <p14:creationId xmlns:p14="http://schemas.microsoft.com/office/powerpoint/2010/main" val="3897184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1C-9F3D-5B4F-873D-57ED8063E813}"/>
              </a:ext>
            </a:extLst>
          </p:cNvPr>
          <p:cNvSpPr>
            <a:spLocks noGrp="1"/>
          </p:cNvSpPr>
          <p:nvPr>
            <p:ph type="title"/>
          </p:nvPr>
        </p:nvSpPr>
        <p:spPr>
          <a:xfrm>
            <a:off x="912286" y="515045"/>
            <a:ext cx="10368290" cy="1113755"/>
          </a:xfrm>
        </p:spPr>
        <p:txBody>
          <a:bodyPr/>
          <a:lstStyle/>
          <a:p>
            <a:pPr algn="l"/>
            <a:r>
              <a:rPr lang="en-US" dirty="0"/>
              <a:t>ECOG-EA4151: A Phase III Trial of Consolidation Therapy with Autologous Hematopoietic Cell Transplantation (HCT) Followed by Maintenance Rituximab versus Maintenance Rituximab Alone for Patients with MCL in MRD-Negative First Complete Remission</a:t>
            </a:r>
          </a:p>
        </p:txBody>
      </p:sp>
      <p:sp>
        <p:nvSpPr>
          <p:cNvPr id="6" name="Rectangle 5">
            <a:extLst>
              <a:ext uri="{FF2B5EF4-FFF2-40B4-BE49-F238E27FC236}">
                <a16:creationId xmlns:a16="http://schemas.microsoft.com/office/drawing/2014/main" id="{A8E2B722-B4A9-854E-9E2D-D5465DEFC595}"/>
              </a:ext>
            </a:extLst>
          </p:cNvPr>
          <p:cNvSpPr/>
          <p:nvPr/>
        </p:nvSpPr>
        <p:spPr>
          <a:xfrm>
            <a:off x="775057" y="2040158"/>
            <a:ext cx="4132008" cy="369332"/>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Calibri"/>
              </a:rPr>
              <a:t>Trial Identifier: NCT03267433 (Open)</a:t>
            </a:r>
            <a:endParaRPr kumimoji="0" lang="en-US" sz="1800" b="0" i="0" u="none" strike="noStrike" kern="1200" cap="none" spc="0" normalizeH="0" baseline="0" noProof="0" dirty="0">
              <a:ln>
                <a:noFill/>
              </a:ln>
              <a:solidFill>
                <a:srgbClr val="000000"/>
              </a:solidFill>
              <a:effectLst/>
              <a:uLnTx/>
              <a:uFillTx/>
              <a:latin typeface="Calibri"/>
              <a:ea typeface="MS PGothic" charset="0"/>
              <a:cs typeface="Calibri"/>
            </a:endParaRPr>
          </a:p>
        </p:txBody>
      </p:sp>
      <p:cxnSp>
        <p:nvCxnSpPr>
          <p:cNvPr id="7" name="Straight Connector 10">
            <a:extLst>
              <a:ext uri="{FF2B5EF4-FFF2-40B4-BE49-F238E27FC236}">
                <a16:creationId xmlns:a16="http://schemas.microsoft.com/office/drawing/2014/main" id="{8500A11B-22E1-8C44-8267-268FDC21467B}"/>
              </a:ext>
            </a:extLst>
          </p:cNvPr>
          <p:cNvCxnSpPr>
            <a:cxnSpLocks noChangeShapeType="1"/>
          </p:cNvCxnSpPr>
          <p:nvPr/>
        </p:nvCxnSpPr>
        <p:spPr bwMode="auto">
          <a:xfrm>
            <a:off x="4248579" y="3416700"/>
            <a:ext cx="2260598" cy="3968"/>
          </a:xfrm>
          <a:prstGeom prst="line">
            <a:avLst/>
          </a:prstGeom>
          <a:noFill/>
          <a:ln w="19050" cmpd="sng">
            <a:solidFill>
              <a:srgbClr val="000000"/>
            </a:solidFill>
            <a:round/>
            <a:headEnd/>
            <a:tailEn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F372E0C3-A1B2-264A-88BD-E4D36F5A1043}"/>
              </a:ext>
            </a:extLst>
          </p:cNvPr>
          <p:cNvCxnSpPr>
            <a:cxnSpLocks/>
          </p:cNvCxnSpPr>
          <p:nvPr/>
        </p:nvCxnSpPr>
        <p:spPr bwMode="auto">
          <a:xfrm flipV="1">
            <a:off x="6509177" y="2770129"/>
            <a:ext cx="0" cy="1301079"/>
          </a:xfrm>
          <a:prstGeom prst="straightConnector1">
            <a:avLst/>
          </a:prstGeom>
          <a:ln w="19050" cmpd="sng">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6550D09-ABC2-E348-BE70-4A8DA677D166}"/>
              </a:ext>
            </a:extLst>
          </p:cNvPr>
          <p:cNvGrpSpPr>
            <a:grpSpLocks/>
          </p:cNvGrpSpPr>
          <p:nvPr/>
        </p:nvGrpSpPr>
        <p:grpSpPr bwMode="auto">
          <a:xfrm>
            <a:off x="4852408" y="2929448"/>
            <a:ext cx="914400" cy="914400"/>
            <a:chOff x="1872" y="1584"/>
            <a:chExt cx="576" cy="576"/>
          </a:xfrm>
        </p:grpSpPr>
        <p:sp>
          <p:nvSpPr>
            <p:cNvPr id="11" name="Oval 10">
              <a:extLst>
                <a:ext uri="{FF2B5EF4-FFF2-40B4-BE49-F238E27FC236}">
                  <a16:creationId xmlns:a16="http://schemas.microsoft.com/office/drawing/2014/main" id="{1569773F-3007-684A-ABD9-E22C864D70CD}"/>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CC"/>
                </a:solidFill>
                <a:effectLst/>
                <a:uLnTx/>
                <a:uFillTx/>
                <a:latin typeface="Calibri"/>
                <a:ea typeface="MS PGothic" charset="0"/>
                <a:cs typeface="Calibri"/>
              </a:endParaRPr>
            </a:p>
          </p:txBody>
        </p:sp>
        <p:sp>
          <p:nvSpPr>
            <p:cNvPr id="12" name="Rectangle 11">
              <a:extLst>
                <a:ext uri="{FF2B5EF4-FFF2-40B4-BE49-F238E27FC236}">
                  <a16:creationId xmlns:a16="http://schemas.microsoft.com/office/drawing/2014/main" id="{AEF912DD-28B4-6D4A-9AAC-B0127C211BA7}"/>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S PGothic" charset="0"/>
                  <a:cs typeface="Calibri"/>
                </a:rPr>
                <a:t>R</a:t>
              </a:r>
            </a:p>
          </p:txBody>
        </p:sp>
      </p:grpSp>
      <p:graphicFrame>
        <p:nvGraphicFramePr>
          <p:cNvPr id="13" name="Group 31">
            <a:extLst>
              <a:ext uri="{FF2B5EF4-FFF2-40B4-BE49-F238E27FC236}">
                <a16:creationId xmlns:a16="http://schemas.microsoft.com/office/drawing/2014/main" id="{0402BA11-8340-C24E-85D5-A290580F9758}"/>
              </a:ext>
            </a:extLst>
          </p:cNvPr>
          <p:cNvGraphicFramePr>
            <a:graphicFrameLocks noGrp="1"/>
          </p:cNvGraphicFramePr>
          <p:nvPr>
            <p:extLst>
              <p:ext uri="{D42A27DB-BD31-4B8C-83A1-F6EECF244321}">
                <p14:modId xmlns:p14="http://schemas.microsoft.com/office/powerpoint/2010/main" val="3625678312"/>
              </p:ext>
            </p:extLst>
          </p:nvPr>
        </p:nvGraphicFramePr>
        <p:xfrm>
          <a:off x="914400" y="2481168"/>
          <a:ext cx="3357968" cy="2926080"/>
        </p:xfrm>
        <a:graphic>
          <a:graphicData uri="http://schemas.openxmlformats.org/drawingml/2006/table">
            <a:tbl>
              <a:tblPr/>
              <a:tblGrid>
                <a:gridCol w="3357968">
                  <a:extLst>
                    <a:ext uri="{9D8B030D-6E8A-4147-A177-3AD203B41FA5}">
                      <a16:colId xmlns:a16="http://schemas.microsoft.com/office/drawing/2014/main" val="20000"/>
                    </a:ext>
                  </a:extLst>
                </a:gridCol>
              </a:tblGrid>
              <a:tr h="2074455">
                <a:tc>
                  <a:txBody>
                    <a:bodyPr/>
                    <a:lstStyle/>
                    <a:p>
                      <a:pPr marL="0" marR="0" lvl="0" indent="0" algn="l" defTabSz="914400" rtl="0" eaLnBrk="1" fontAlgn="base" latinLnBrk="0" hangingPunct="1">
                        <a:lnSpc>
                          <a:spcPts val="1960"/>
                        </a:lnSpc>
                        <a:spcBef>
                          <a:spcPts val="800"/>
                        </a:spcBef>
                        <a:spcAft>
                          <a:spcPct val="0"/>
                        </a:spcAft>
                        <a:buClrTx/>
                        <a:buSzTx/>
                        <a:buFontTx/>
                        <a:buNone/>
                        <a:tabLst/>
                        <a:defRPr/>
                      </a:pPr>
                      <a:r>
                        <a:rPr kumimoji="0" lang="en-US" sz="1700" b="0" i="0" u="none" strike="noStrike" cap="none" normalizeH="0" baseline="0" dirty="0">
                          <a:ln>
                            <a:noFill/>
                          </a:ln>
                          <a:solidFill>
                            <a:srgbClr val="000000"/>
                          </a:solidFill>
                          <a:effectLst/>
                          <a:latin typeface="+mn-lt"/>
                          <a:ea typeface="MS PGothic" charset="0"/>
                          <a:cs typeface="Calibri"/>
                        </a:rPr>
                        <a:t>Histologically confirmed mantle cell lymphoma</a:t>
                      </a:r>
                    </a:p>
                    <a:p>
                      <a:pPr marL="0" marR="0" lvl="0" indent="0" algn="l" defTabSz="914400" rtl="0" eaLnBrk="1" fontAlgn="base" latinLnBrk="0" hangingPunct="1">
                        <a:lnSpc>
                          <a:spcPts val="1960"/>
                        </a:lnSpc>
                        <a:spcBef>
                          <a:spcPts val="800"/>
                        </a:spcBef>
                        <a:spcAft>
                          <a:spcPct val="0"/>
                        </a:spcAft>
                        <a:buClrTx/>
                        <a:buSzTx/>
                        <a:buFontTx/>
                        <a:buNone/>
                        <a:tabLst/>
                        <a:defRPr/>
                      </a:pPr>
                      <a:r>
                        <a:rPr kumimoji="0" lang="en-US" sz="1700" b="0" i="0" u="none" strike="noStrike" cap="none" normalizeH="0" baseline="0" dirty="0">
                          <a:ln>
                            <a:noFill/>
                          </a:ln>
                          <a:solidFill>
                            <a:srgbClr val="000000"/>
                          </a:solidFill>
                          <a:effectLst/>
                          <a:latin typeface="+mn-lt"/>
                          <a:ea typeface="MS PGothic" charset="0"/>
                          <a:cs typeface="Calibri"/>
                        </a:rPr>
                        <a:t>No more than 300 days from the first dose of induction chemotherapy (C1D1) until the last day of induction chemotherapy </a:t>
                      </a:r>
                    </a:p>
                    <a:p>
                      <a:pPr marL="0" marR="0" lvl="0" indent="0" algn="l" defTabSz="914400" rtl="0" eaLnBrk="1" fontAlgn="base" latinLnBrk="0" hangingPunct="1">
                        <a:lnSpc>
                          <a:spcPts val="1960"/>
                        </a:lnSpc>
                        <a:spcBef>
                          <a:spcPts val="800"/>
                        </a:spcBef>
                        <a:spcAft>
                          <a:spcPct val="0"/>
                        </a:spcAft>
                        <a:buClrTx/>
                        <a:buSzTx/>
                        <a:buFontTx/>
                        <a:buNone/>
                        <a:tabLst/>
                        <a:defRPr/>
                      </a:pPr>
                      <a:r>
                        <a:rPr kumimoji="0" lang="en-US" sz="1700" b="0" i="0" u="none" strike="noStrike" cap="none" normalizeH="0" baseline="0" dirty="0">
                          <a:ln>
                            <a:noFill/>
                          </a:ln>
                          <a:solidFill>
                            <a:srgbClr val="000000"/>
                          </a:solidFill>
                          <a:effectLst/>
                          <a:latin typeface="+mn-lt"/>
                          <a:ea typeface="MS PGothic" charset="0"/>
                          <a:cs typeface="Calibri"/>
                        </a:rPr>
                        <a:t>Postinduction restaging indicates MRD-negative complete remission</a:t>
                      </a:r>
                    </a:p>
                  </a:txBody>
                  <a:tcPr marL="182880" marR="182880" marT="91440" marB="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4" name="Rectangle 18">
            <a:extLst>
              <a:ext uri="{FF2B5EF4-FFF2-40B4-BE49-F238E27FC236}">
                <a16:creationId xmlns:a16="http://schemas.microsoft.com/office/drawing/2014/main" id="{8D79CFFA-D858-9A40-BA27-072691248623}"/>
              </a:ext>
            </a:extLst>
          </p:cNvPr>
          <p:cNvSpPr>
            <a:spLocks noChangeArrowheads="1"/>
          </p:cNvSpPr>
          <p:nvPr/>
        </p:nvSpPr>
        <p:spPr bwMode="auto">
          <a:xfrm>
            <a:off x="7237099" y="2285949"/>
            <a:ext cx="3039153" cy="916491"/>
          </a:xfrm>
          <a:prstGeom prst="rect">
            <a:avLst/>
          </a:prstGeom>
          <a:solidFill>
            <a:srgbClr val="F995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Arm A</a:t>
            </a:r>
          </a:p>
          <a:p>
            <a:pPr algn="ctr">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Auto-HCT + </a:t>
            </a:r>
            <a:r>
              <a:rPr lang="en-US" sz="1900" dirty="0">
                <a:solidFill>
                  <a:srgbClr val="002060"/>
                </a:solidFill>
                <a:latin typeface="Calibri"/>
                <a:cs typeface="Calibri"/>
              </a:rPr>
              <a:t>maintenance </a:t>
            </a: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rituximab</a:t>
            </a:r>
          </a:p>
        </p:txBody>
      </p:sp>
      <p:sp>
        <p:nvSpPr>
          <p:cNvPr id="15" name="Rectangle 18">
            <a:extLst>
              <a:ext uri="{FF2B5EF4-FFF2-40B4-BE49-F238E27FC236}">
                <a16:creationId xmlns:a16="http://schemas.microsoft.com/office/drawing/2014/main" id="{399CFD60-5DBF-8A4C-924C-AA843D601D44}"/>
              </a:ext>
            </a:extLst>
          </p:cNvPr>
          <p:cNvSpPr>
            <a:spLocks noChangeArrowheads="1"/>
          </p:cNvSpPr>
          <p:nvPr/>
        </p:nvSpPr>
        <p:spPr bwMode="auto">
          <a:xfrm>
            <a:off x="7237099" y="3511497"/>
            <a:ext cx="3068476" cy="916489"/>
          </a:xfrm>
          <a:prstGeom prst="rect">
            <a:avLst/>
          </a:prstGeom>
          <a:solidFill>
            <a:srgbClr val="99CD14"/>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a:ea typeface="MS PGothic" charset="0"/>
                <a:cs typeface="Calibri"/>
              </a:rPr>
              <a:t>Arm B</a:t>
            </a:r>
          </a:p>
          <a:p>
            <a:pPr lvl="0" algn="ctr">
              <a:defRPr/>
            </a:pPr>
            <a:r>
              <a:rPr lang="en-US" sz="1900" dirty="0">
                <a:solidFill>
                  <a:srgbClr val="002060"/>
                </a:solidFill>
                <a:latin typeface="Calibri"/>
                <a:cs typeface="Calibri"/>
              </a:rPr>
              <a:t>Maintenance rituximab</a:t>
            </a:r>
          </a:p>
        </p:txBody>
      </p:sp>
      <p:cxnSp>
        <p:nvCxnSpPr>
          <p:cNvPr id="17" name="Straight Arrow Connector 16">
            <a:extLst>
              <a:ext uri="{FF2B5EF4-FFF2-40B4-BE49-F238E27FC236}">
                <a16:creationId xmlns:a16="http://schemas.microsoft.com/office/drawing/2014/main" id="{19F1D62F-12A9-AB4D-8849-BE4AEF5EB874}"/>
              </a:ext>
            </a:extLst>
          </p:cNvPr>
          <p:cNvCxnSpPr>
            <a:cxnSpLocks/>
          </p:cNvCxnSpPr>
          <p:nvPr/>
        </p:nvCxnSpPr>
        <p:spPr bwMode="auto">
          <a:xfrm>
            <a:off x="6509177" y="4071208"/>
            <a:ext cx="727922" cy="0"/>
          </a:xfrm>
          <a:prstGeom prst="straightConnector1">
            <a:avLst/>
          </a:prstGeom>
          <a:ln w="19050" cmpd="sng">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8DB5B37-FD50-F249-93E9-D55BEEB3E10E}"/>
              </a:ext>
            </a:extLst>
          </p:cNvPr>
          <p:cNvCxnSpPr/>
          <p:nvPr/>
        </p:nvCxnSpPr>
        <p:spPr bwMode="auto">
          <a:xfrm>
            <a:off x="6509177" y="2777978"/>
            <a:ext cx="706583" cy="0"/>
          </a:xfrm>
          <a:prstGeom prst="straightConnector1">
            <a:avLst/>
          </a:prstGeom>
          <a:ln w="19050" cmpd="sng">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3679164-D258-DA43-9DBA-04CF309ADEE8}"/>
              </a:ext>
            </a:extLst>
          </p:cNvPr>
          <p:cNvSpPr/>
          <p:nvPr/>
        </p:nvSpPr>
        <p:spPr>
          <a:xfrm>
            <a:off x="583657" y="5761090"/>
            <a:ext cx="10354169" cy="646331"/>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Calibri"/>
              </a:rPr>
              <a:t>Primary endpoint: </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Overall survival </a:t>
            </a:r>
            <a:r>
              <a:rPr lang="en-US" sz="1800" b="0" dirty="0">
                <a:solidFill>
                  <a:srgbClr val="000000"/>
                </a:solidFill>
                <a:latin typeface="Calibri"/>
                <a:cs typeface="+mn-cs"/>
              </a:rPr>
              <a:t>for</a:t>
            </a:r>
            <a:r>
              <a:rPr kumimoji="0" lang="en-US" sz="1800" b="0" i="0" u="none" strike="noStrike" kern="1200" cap="none" spc="0" normalizeH="0" baseline="0" noProof="0" dirty="0">
                <a:ln>
                  <a:noFill/>
                </a:ln>
                <a:solidFill>
                  <a:srgbClr val="000000"/>
                </a:solidFill>
                <a:effectLst/>
                <a:uLnTx/>
                <a:uFillTx/>
                <a:latin typeface="Calibri"/>
                <a:ea typeface="MS PGothic" charset="0"/>
                <a:cs typeface="+mn-cs"/>
              </a:rPr>
              <a:t> patients in MRD-negative first remission who undergo auto-HCT followed by rituximab versus maintenance rituximab alone</a:t>
            </a:r>
            <a:endParaRPr kumimoji="0" lang="en-US" sz="1800" b="0" i="0" u="none" strike="noStrike" kern="1200" cap="none" spc="0" normalizeH="0" baseline="0" noProof="0" dirty="0">
              <a:ln>
                <a:noFill/>
              </a:ln>
              <a:solidFill>
                <a:srgbClr val="000000"/>
              </a:solidFill>
              <a:effectLst/>
              <a:uLnTx/>
              <a:uFillTx/>
              <a:latin typeface="Calibri"/>
              <a:ea typeface="MS PGothic" charset="0"/>
              <a:cs typeface="Calibri"/>
            </a:endParaRPr>
          </a:p>
        </p:txBody>
      </p:sp>
      <p:sp>
        <p:nvSpPr>
          <p:cNvPr id="28" name="TextBox 27">
            <a:extLst>
              <a:ext uri="{FF2B5EF4-FFF2-40B4-BE49-F238E27FC236}">
                <a16:creationId xmlns:a16="http://schemas.microsoft.com/office/drawing/2014/main" id="{42F1DF13-544E-6149-9203-DDE3ADC15BC5}"/>
              </a:ext>
            </a:extLst>
          </p:cNvPr>
          <p:cNvSpPr txBox="1"/>
          <p:nvPr/>
        </p:nvSpPr>
        <p:spPr>
          <a:xfrm>
            <a:off x="69186" y="6507952"/>
            <a:ext cx="10354169"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lang="en-US" sz="1500" b="0" dirty="0">
                <a:solidFill>
                  <a:srgbClr val="000000"/>
                </a:solidFill>
                <a:latin typeface="Calibri" panose="020F0502020204030204" pitchFamily="34" charset="0"/>
                <a:cs typeface="Calibri" panose="020F0502020204030204" pitchFamily="34" charset="0"/>
              </a:rPr>
              <a: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April 2022; 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ecog-acrin.org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/clinical-trials/ea4151-educational-materials/</a:t>
            </a:r>
          </a:p>
        </p:txBody>
      </p:sp>
    </p:spTree>
    <p:extLst>
      <p:ext uri="{BB962C8B-B14F-4D97-AF65-F5344CB8AC3E}">
        <p14:creationId xmlns:p14="http://schemas.microsoft.com/office/powerpoint/2010/main" val="3930565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3870CEF7-9FB7-DF4D-8A3E-6538A3FF3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07" y="829497"/>
            <a:ext cx="10939986" cy="5040560"/>
          </a:xfrm>
          <a:prstGeom prst="rect">
            <a:avLst/>
          </a:prstGeom>
        </p:spPr>
      </p:pic>
      <p:sp>
        <p:nvSpPr>
          <p:cNvPr id="2" name="Rectangle 1">
            <a:extLst>
              <a:ext uri="{FF2B5EF4-FFF2-40B4-BE49-F238E27FC236}">
                <a16:creationId xmlns:a16="http://schemas.microsoft.com/office/drawing/2014/main" id="{59265BDB-4902-C24B-95A1-0F22BE5E7DB1}"/>
              </a:ext>
            </a:extLst>
          </p:cNvPr>
          <p:cNvSpPr/>
          <p:nvPr/>
        </p:nvSpPr>
        <p:spPr bwMode="auto">
          <a:xfrm>
            <a:off x="10560496" y="2636912"/>
            <a:ext cx="79208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86650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912286" y="109108"/>
            <a:ext cx="10800338" cy="1062423"/>
          </a:xfrm>
        </p:spPr>
        <p:txBody>
          <a:bodyPr/>
          <a:lstStyle/>
          <a:p>
            <a:pPr algn="l"/>
            <a:r>
              <a:rPr lang="en-US" dirty="0"/>
              <a:t>SYMPATICO: Efficacy Outcomes with Concurrent Ibrutinib and </a:t>
            </a:r>
            <a:r>
              <a:rPr lang="en-US" dirty="0" err="1"/>
              <a:t>Venetoclax</a:t>
            </a:r>
            <a:r>
              <a:rPr lang="en-US" dirty="0"/>
              <a:t> for Relapsed/Refractory MCL</a:t>
            </a:r>
          </a:p>
        </p:txBody>
      </p:sp>
      <p:sp>
        <p:nvSpPr>
          <p:cNvPr id="6" name="TextBox 5">
            <a:extLst>
              <a:ext uri="{FF2B5EF4-FFF2-40B4-BE49-F238E27FC236}">
                <a16:creationId xmlns:a16="http://schemas.microsoft.com/office/drawing/2014/main" id="{9700BFD0-18CA-1B48-8019-F6358D5FBA74}"/>
              </a:ext>
            </a:extLst>
          </p:cNvPr>
          <p:cNvSpPr txBox="1"/>
          <p:nvPr/>
        </p:nvSpPr>
        <p:spPr>
          <a:xfrm>
            <a:off x="28390" y="6529556"/>
            <a:ext cx="390959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2021;14(1):179. </a:t>
            </a:r>
          </a:p>
        </p:txBody>
      </p:sp>
      <p:pic>
        <p:nvPicPr>
          <p:cNvPr id="5" name="Picture 4" descr="Chart, bar chart&#10;&#10;Description automatically generated">
            <a:extLst>
              <a:ext uri="{FF2B5EF4-FFF2-40B4-BE49-F238E27FC236}">
                <a16:creationId xmlns:a16="http://schemas.microsoft.com/office/drawing/2014/main" id="{8BB906B4-A7D1-1949-A7EE-1267FC139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1124577"/>
            <a:ext cx="5688632" cy="4141723"/>
          </a:xfrm>
          <a:prstGeom prst="rect">
            <a:avLst/>
          </a:prstGeom>
        </p:spPr>
      </p:pic>
      <p:sp>
        <p:nvSpPr>
          <p:cNvPr id="8" name="Rectangle 7">
            <a:extLst>
              <a:ext uri="{FF2B5EF4-FFF2-40B4-BE49-F238E27FC236}">
                <a16:creationId xmlns:a16="http://schemas.microsoft.com/office/drawing/2014/main" id="{F4834E18-C1ED-A34C-96B3-098F05E39867}"/>
              </a:ext>
            </a:extLst>
          </p:cNvPr>
          <p:cNvSpPr/>
          <p:nvPr/>
        </p:nvSpPr>
        <p:spPr>
          <a:xfrm>
            <a:off x="3461250" y="5375408"/>
            <a:ext cx="6307158" cy="1015663"/>
          </a:xfrm>
          <a:prstGeom prst="rect">
            <a:avLst/>
          </a:prstGeom>
        </p:spPr>
        <p:txBody>
          <a:bodyPr wrap="square">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duration of response was 32.3 months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PFS was 35.0 months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OS was also 35.0 months</a:t>
            </a:r>
          </a:p>
        </p:txBody>
      </p:sp>
      <p:sp>
        <p:nvSpPr>
          <p:cNvPr id="7" name="TextBox 6">
            <a:extLst>
              <a:ext uri="{FF2B5EF4-FFF2-40B4-BE49-F238E27FC236}">
                <a16:creationId xmlns:a16="http://schemas.microsoft.com/office/drawing/2014/main" id="{2EF1A02F-06D9-1749-B412-FFD845AAA431}"/>
              </a:ext>
            </a:extLst>
          </p:cNvPr>
          <p:cNvSpPr txBox="1"/>
          <p:nvPr/>
        </p:nvSpPr>
        <p:spPr>
          <a:xfrm>
            <a:off x="87119" y="6137148"/>
            <a:ext cx="2336473"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ORR = overall response rate</a:t>
            </a:r>
          </a:p>
        </p:txBody>
      </p:sp>
    </p:spTree>
    <p:extLst>
      <p:ext uri="{BB962C8B-B14F-4D97-AF65-F5344CB8AC3E}">
        <p14:creationId xmlns:p14="http://schemas.microsoft.com/office/powerpoint/2010/main" val="3960733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3F9D941-FA6E-7545-A6EF-13D2295DE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86" y="1196752"/>
            <a:ext cx="10992544" cy="3401467"/>
          </a:xfrm>
          <a:prstGeom prst="rect">
            <a:avLst/>
          </a:prstGeom>
        </p:spPr>
      </p:pic>
      <p:sp>
        <p:nvSpPr>
          <p:cNvPr id="4" name="Rectangle 3">
            <a:extLst>
              <a:ext uri="{FF2B5EF4-FFF2-40B4-BE49-F238E27FC236}">
                <a16:creationId xmlns:a16="http://schemas.microsoft.com/office/drawing/2014/main" id="{CA95023E-813D-3E42-BCC2-E62349FDFD0E}"/>
              </a:ext>
            </a:extLst>
          </p:cNvPr>
          <p:cNvSpPr/>
          <p:nvPr/>
        </p:nvSpPr>
        <p:spPr bwMode="auto">
          <a:xfrm>
            <a:off x="479425" y="4581128"/>
            <a:ext cx="11017175"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025C75BD-A224-5142-A753-1DC273B09C70}"/>
              </a:ext>
            </a:extLst>
          </p:cNvPr>
          <p:cNvSpPr txBox="1"/>
          <p:nvPr/>
        </p:nvSpPr>
        <p:spPr>
          <a:xfrm>
            <a:off x="7593854" y="4672230"/>
            <a:ext cx="3879716"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175386"/>
                </a:solidFill>
                <a:effectLst/>
                <a:uLnTx/>
                <a:uFillTx/>
                <a:latin typeface="Arial" pitchFamily="-72" charset="0"/>
                <a:ea typeface="MS PGothic" charset="0"/>
              </a:rPr>
              <a:t>Blood Adv </a:t>
            </a:r>
            <a:r>
              <a:rPr kumimoji="0" lang="en-US" sz="2000" b="1" i="0" u="none" strike="noStrike" kern="1200" cap="none" spc="0" normalizeH="0" baseline="0" noProof="0" dirty="0">
                <a:ln>
                  <a:noFill/>
                </a:ln>
                <a:solidFill>
                  <a:srgbClr val="175386"/>
                </a:solidFill>
                <a:effectLst/>
                <a:uLnTx/>
                <a:uFillTx/>
                <a:latin typeface="Arial" pitchFamily="-72" charset="0"/>
                <a:ea typeface="MS PGothic" charset="0"/>
              </a:rPr>
              <a:t>2021;5(12):2577-85.</a:t>
            </a:r>
          </a:p>
        </p:txBody>
      </p:sp>
    </p:spTree>
    <p:extLst>
      <p:ext uri="{BB962C8B-B14F-4D97-AF65-F5344CB8AC3E}">
        <p14:creationId xmlns:p14="http://schemas.microsoft.com/office/powerpoint/2010/main" val="1073440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912286" y="0"/>
            <a:ext cx="10800338" cy="1062423"/>
          </a:xfrm>
        </p:spPr>
        <p:txBody>
          <a:bodyPr/>
          <a:lstStyle/>
          <a:p>
            <a:pPr algn="l"/>
            <a:r>
              <a:rPr lang="en-US" dirty="0"/>
              <a:t>Phase I/II Study of Zanubrutinib for Relapsed/Refractory MCL</a:t>
            </a:r>
          </a:p>
        </p:txBody>
      </p:sp>
      <p:sp>
        <p:nvSpPr>
          <p:cNvPr id="6" name="TextBox 5">
            <a:extLst>
              <a:ext uri="{FF2B5EF4-FFF2-40B4-BE49-F238E27FC236}">
                <a16:creationId xmlns:a16="http://schemas.microsoft.com/office/drawing/2014/main" id="{9700BFD0-18CA-1B48-8019-F6358D5FBA74}"/>
              </a:ext>
            </a:extLst>
          </p:cNvPr>
          <p:cNvSpPr txBox="1"/>
          <p:nvPr/>
        </p:nvSpPr>
        <p:spPr>
          <a:xfrm>
            <a:off x="0" y="6534835"/>
            <a:ext cx="36840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Tam CS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2021;5(12):2577-85. </a:t>
            </a:r>
          </a:p>
        </p:txBody>
      </p:sp>
      <p:sp>
        <p:nvSpPr>
          <p:cNvPr id="8" name="Rectangle 7">
            <a:extLst>
              <a:ext uri="{FF2B5EF4-FFF2-40B4-BE49-F238E27FC236}">
                <a16:creationId xmlns:a16="http://schemas.microsoft.com/office/drawing/2014/main" id="{F4834E18-C1ED-A34C-96B3-098F05E39867}"/>
              </a:ext>
            </a:extLst>
          </p:cNvPr>
          <p:cNvSpPr/>
          <p:nvPr/>
        </p:nvSpPr>
        <p:spPr>
          <a:xfrm>
            <a:off x="2639616" y="5623703"/>
            <a:ext cx="6840760" cy="707886"/>
          </a:xfrm>
          <a:prstGeom prst="rect">
            <a:avLst/>
          </a:prstGeom>
        </p:spPr>
        <p:txBody>
          <a:bodyPr wrap="square">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duration of response was 18.5 months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PFS was 21.1 months </a:t>
            </a:r>
          </a:p>
        </p:txBody>
      </p:sp>
      <p:pic>
        <p:nvPicPr>
          <p:cNvPr id="12" name="Picture 11">
            <a:extLst>
              <a:ext uri="{FF2B5EF4-FFF2-40B4-BE49-F238E27FC236}">
                <a16:creationId xmlns:a16="http://schemas.microsoft.com/office/drawing/2014/main" id="{73D357BB-79AC-0747-B059-9BE579197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146" y="1101513"/>
            <a:ext cx="6743700" cy="4483100"/>
          </a:xfrm>
          <a:prstGeom prst="rect">
            <a:avLst/>
          </a:prstGeom>
        </p:spPr>
      </p:pic>
      <p:sp>
        <p:nvSpPr>
          <p:cNvPr id="7" name="TextBox 6">
            <a:extLst>
              <a:ext uri="{FF2B5EF4-FFF2-40B4-BE49-F238E27FC236}">
                <a16:creationId xmlns:a16="http://schemas.microsoft.com/office/drawing/2014/main" id="{022710EA-E96C-BE46-90DC-2FC88ED9EC23}"/>
              </a:ext>
            </a:extLst>
          </p:cNvPr>
          <p:cNvSpPr txBox="1"/>
          <p:nvPr/>
        </p:nvSpPr>
        <p:spPr>
          <a:xfrm>
            <a:off x="0" y="6165304"/>
            <a:ext cx="2336473"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ORR = overall response rate</a:t>
            </a:r>
          </a:p>
        </p:txBody>
      </p:sp>
    </p:spTree>
    <p:extLst>
      <p:ext uri="{BB962C8B-B14F-4D97-AF65-F5344CB8AC3E}">
        <p14:creationId xmlns:p14="http://schemas.microsoft.com/office/powerpoint/2010/main" val="65503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1127449" y="1295400"/>
            <a:ext cx="10225136" cy="2514600"/>
          </a:xfrm>
        </p:spPr>
        <p:txBody>
          <a:bodyPr anchor="b"/>
          <a:lstStyle/>
          <a:p>
            <a:pPr algn="l"/>
            <a:r>
              <a:rPr lang="en-US" sz="3600" dirty="0" err="1">
                <a:solidFill>
                  <a:srgbClr val="0432FF"/>
                </a:solidFill>
              </a:rPr>
              <a:t>Pirtobrutinib</a:t>
            </a:r>
            <a:r>
              <a:rPr lang="en-US" sz="3600" dirty="0">
                <a:solidFill>
                  <a:srgbClr val="0432FF"/>
                </a:solidFill>
              </a:rPr>
              <a:t>, a Next Generation, Highly Selective, Non-Covalent BTK Inhibitor in Previously Treated Mantle Cell Lymphoma: Updated Results from the Phase 1/2 BRUIN Study</a:t>
            </a:r>
            <a:endParaRPr lang="en-US" sz="3600" dirty="0"/>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1127448" y="4293096"/>
            <a:ext cx="10358967" cy="1269504"/>
          </a:xfrm>
        </p:spPr>
        <p:txBody>
          <a:bodyPr/>
          <a:lstStyle/>
          <a:p>
            <a:pPr marL="0" indent="0">
              <a:spcBef>
                <a:spcPts val="400"/>
              </a:spcBef>
              <a:spcAft>
                <a:spcPts val="400"/>
              </a:spcAft>
              <a:buNone/>
            </a:pPr>
            <a:r>
              <a:rPr lang="en-US" b="0" dirty="0"/>
              <a:t>Wang M et al. </a:t>
            </a:r>
            <a:br>
              <a:rPr lang="en-US" b="0" dirty="0"/>
            </a:br>
            <a:r>
              <a:rPr lang="en-US" b="0" dirty="0"/>
              <a:t>ASH 2021;Abstract 381.</a:t>
            </a:r>
          </a:p>
        </p:txBody>
      </p:sp>
    </p:spTree>
    <p:extLst>
      <p:ext uri="{BB962C8B-B14F-4D97-AF65-F5344CB8AC3E}">
        <p14:creationId xmlns:p14="http://schemas.microsoft.com/office/powerpoint/2010/main" val="1620367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912286" y="0"/>
            <a:ext cx="10800338" cy="1062423"/>
          </a:xfrm>
        </p:spPr>
        <p:txBody>
          <a:bodyPr/>
          <a:lstStyle/>
          <a:p>
            <a:pPr algn="l"/>
            <a:r>
              <a:rPr lang="en-US" dirty="0"/>
              <a:t>BRUIN: Phase I/II Trial Schema</a:t>
            </a:r>
          </a:p>
        </p:txBody>
      </p:sp>
      <p:sp>
        <p:nvSpPr>
          <p:cNvPr id="6" name="TextBox 5">
            <a:extLst>
              <a:ext uri="{FF2B5EF4-FFF2-40B4-BE49-F238E27FC236}">
                <a16:creationId xmlns:a16="http://schemas.microsoft.com/office/drawing/2014/main" id="{9700BFD0-18CA-1B48-8019-F6358D5FBA74}"/>
              </a:ext>
            </a:extLst>
          </p:cNvPr>
          <p:cNvSpPr txBox="1"/>
          <p:nvPr/>
        </p:nvSpPr>
        <p:spPr>
          <a:xfrm>
            <a:off x="28390" y="6529556"/>
            <a:ext cx="319311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381. </a:t>
            </a:r>
          </a:p>
        </p:txBody>
      </p:sp>
      <p:pic>
        <p:nvPicPr>
          <p:cNvPr id="7" name="Picture 6" descr="Diagram&#10;&#10;Description automatically generated">
            <a:extLst>
              <a:ext uri="{FF2B5EF4-FFF2-40B4-BE49-F238E27FC236}">
                <a16:creationId xmlns:a16="http://schemas.microsoft.com/office/drawing/2014/main" id="{92F09672-092C-9043-8460-60F293FBB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859221"/>
            <a:ext cx="10412612" cy="5450099"/>
          </a:xfrm>
          <a:prstGeom prst="rect">
            <a:avLst/>
          </a:prstGeom>
        </p:spPr>
      </p:pic>
    </p:spTree>
    <p:extLst>
      <p:ext uri="{BB962C8B-B14F-4D97-AF65-F5344CB8AC3E}">
        <p14:creationId xmlns:p14="http://schemas.microsoft.com/office/powerpoint/2010/main" val="1294845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1064243" y="115119"/>
            <a:ext cx="9696674" cy="1062423"/>
          </a:xfrm>
        </p:spPr>
        <p:txBody>
          <a:bodyPr/>
          <a:lstStyle/>
          <a:p>
            <a:pPr algn="l"/>
            <a:r>
              <a:rPr lang="en-US" dirty="0"/>
              <a:t>BRUIN: A Phase I/II Study of </a:t>
            </a:r>
            <a:r>
              <a:rPr lang="en-US" dirty="0" err="1"/>
              <a:t>Pirtobrutinib</a:t>
            </a:r>
            <a:r>
              <a:rPr lang="en-US" dirty="0"/>
              <a:t> — MCL Cohort </a:t>
            </a:r>
          </a:p>
        </p:txBody>
      </p:sp>
      <p:pic>
        <p:nvPicPr>
          <p:cNvPr id="5" name="Picture 4" descr="A picture containing chart&#10;&#10;Description automatically generated">
            <a:extLst>
              <a:ext uri="{FF2B5EF4-FFF2-40B4-BE49-F238E27FC236}">
                <a16:creationId xmlns:a16="http://schemas.microsoft.com/office/drawing/2014/main" id="{AE6B519F-09CC-4D41-A521-8A237FC74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75" y="1191741"/>
            <a:ext cx="10008250" cy="5210480"/>
          </a:xfrm>
          <a:prstGeom prst="rect">
            <a:avLst/>
          </a:prstGeom>
        </p:spPr>
      </p:pic>
      <p:sp>
        <p:nvSpPr>
          <p:cNvPr id="7" name="TextBox 6">
            <a:extLst>
              <a:ext uri="{FF2B5EF4-FFF2-40B4-BE49-F238E27FC236}">
                <a16:creationId xmlns:a16="http://schemas.microsoft.com/office/drawing/2014/main" id="{2D3C16AF-4DE0-E844-8815-860A8177BF0F}"/>
              </a:ext>
            </a:extLst>
          </p:cNvPr>
          <p:cNvSpPr txBox="1"/>
          <p:nvPr/>
        </p:nvSpPr>
        <p:spPr>
          <a:xfrm>
            <a:off x="28390" y="6529556"/>
            <a:ext cx="319311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381. </a:t>
            </a:r>
          </a:p>
        </p:txBody>
      </p:sp>
    </p:spTree>
    <p:extLst>
      <p:ext uri="{BB962C8B-B14F-4D97-AF65-F5344CB8AC3E}">
        <p14:creationId xmlns:p14="http://schemas.microsoft.com/office/powerpoint/2010/main" val="133971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2718048"/>
            <a:ext cx="10204668"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Efficacy and Safety of </a:t>
            </a:r>
            <a:r>
              <a:rPr lang="en-US" sz="3600" dirty="0" err="1"/>
              <a:t>Parsaclisib</a:t>
            </a:r>
            <a:r>
              <a:rPr lang="en-US" sz="3600" dirty="0"/>
              <a:t> in Patients with</a:t>
            </a:r>
            <a:br>
              <a:rPr lang="en-US" sz="3600" dirty="0"/>
            </a:br>
            <a:r>
              <a:rPr lang="en-US" sz="3600" dirty="0"/>
              <a:t>Relapsed or Refractory Mantle Cell Lymphoma Not Previously Treated with a BTK Inhibitor: Primary Analysis from a Phase 2 Study (CITADEL-205)</a:t>
            </a:r>
            <a:br>
              <a:rPr lang="en-US" sz="3600" dirty="0"/>
            </a:br>
            <a:r>
              <a:rPr lang="en-US" sz="3600" dirty="0"/>
              <a:t> </a:t>
            </a:r>
            <a:br>
              <a:rPr lang="en-US" sz="3600" dirty="0"/>
            </a:b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3000" y="4293096"/>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Mehta A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382.</a:t>
            </a:r>
          </a:p>
        </p:txBody>
      </p:sp>
    </p:spTree>
    <p:extLst>
      <p:ext uri="{BB962C8B-B14F-4D97-AF65-F5344CB8AC3E}">
        <p14:creationId xmlns:p14="http://schemas.microsoft.com/office/powerpoint/2010/main" val="306659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DLBCL relapse</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6 months later:</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1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pic>
        <p:nvPicPr>
          <p:cNvPr id="10" name="Picture 9">
            <a:extLst>
              <a:ext uri="{FF2B5EF4-FFF2-40B4-BE49-F238E27FC236}">
                <a16:creationId xmlns:a16="http://schemas.microsoft.com/office/drawing/2014/main" id="{FF0FF786-23AC-4242-B906-57C525F8C524}"/>
              </a:ext>
            </a:extLst>
          </p:cNvPr>
          <p:cNvPicPr>
            <a:picLocks noChangeAspect="1"/>
          </p:cNvPicPr>
          <p:nvPr/>
        </p:nvPicPr>
        <p:blipFill>
          <a:blip r:embed="rId3"/>
          <a:stretch>
            <a:fillRect/>
          </a:stretch>
        </p:blipFill>
        <p:spPr>
          <a:xfrm>
            <a:off x="3401558" y="1610309"/>
            <a:ext cx="3081388" cy="3081388"/>
          </a:xfrm>
          <a:prstGeom prst="rect">
            <a:avLst/>
          </a:prstGeom>
        </p:spPr>
      </p:pic>
      <p:pic>
        <p:nvPicPr>
          <p:cNvPr id="11" name="Picture 10">
            <a:extLst>
              <a:ext uri="{FF2B5EF4-FFF2-40B4-BE49-F238E27FC236}">
                <a16:creationId xmlns:a16="http://schemas.microsoft.com/office/drawing/2014/main" id="{3B7FE183-6AF1-C745-B40E-FD35DC40EC40}"/>
              </a:ext>
            </a:extLst>
          </p:cNvPr>
          <p:cNvPicPr>
            <a:picLocks noChangeAspect="1"/>
          </p:cNvPicPr>
          <p:nvPr/>
        </p:nvPicPr>
        <p:blipFill>
          <a:blip r:embed="rId4"/>
          <a:stretch>
            <a:fillRect/>
          </a:stretch>
        </p:blipFill>
        <p:spPr>
          <a:xfrm>
            <a:off x="8054288" y="1610309"/>
            <a:ext cx="3081388" cy="3081388"/>
          </a:xfrm>
          <a:prstGeom prst="rect">
            <a:avLst/>
          </a:prstGeom>
        </p:spPr>
      </p:pic>
      <p:pic>
        <p:nvPicPr>
          <p:cNvPr id="12" name="Picture 11">
            <a:extLst>
              <a:ext uri="{FF2B5EF4-FFF2-40B4-BE49-F238E27FC236}">
                <a16:creationId xmlns:a16="http://schemas.microsoft.com/office/drawing/2014/main" id="{0822C4DB-185A-4542-BA0F-BF8F7C6AF07C}"/>
              </a:ext>
            </a:extLst>
          </p:cNvPr>
          <p:cNvPicPr>
            <a:picLocks noChangeAspect="1"/>
          </p:cNvPicPr>
          <p:nvPr/>
        </p:nvPicPr>
        <p:blipFill>
          <a:blip r:embed="rId5"/>
          <a:stretch>
            <a:fillRect/>
          </a:stretch>
        </p:blipFill>
        <p:spPr>
          <a:xfrm>
            <a:off x="5790738" y="3753852"/>
            <a:ext cx="2955758" cy="2955758"/>
          </a:xfrm>
          <a:prstGeom prst="rect">
            <a:avLst/>
          </a:prstGeom>
        </p:spPr>
      </p:pic>
      <p:sp>
        <p:nvSpPr>
          <p:cNvPr id="3" name="Rectangle 2">
            <a:extLst>
              <a:ext uri="{FF2B5EF4-FFF2-40B4-BE49-F238E27FC236}">
                <a16:creationId xmlns:a16="http://schemas.microsoft.com/office/drawing/2014/main" id="{96178A58-B4B3-734C-B401-DF57EC4A5DF3}"/>
              </a:ext>
            </a:extLst>
          </p:cNvPr>
          <p:cNvSpPr/>
          <p:nvPr/>
        </p:nvSpPr>
        <p:spPr bwMode="auto">
          <a:xfrm>
            <a:off x="5570819" y="1777318"/>
            <a:ext cx="891002" cy="12511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989956E8-1DDD-F147-A387-0F2C18731DBB}"/>
              </a:ext>
            </a:extLst>
          </p:cNvPr>
          <p:cNvSpPr/>
          <p:nvPr/>
        </p:nvSpPr>
        <p:spPr bwMode="auto">
          <a:xfrm>
            <a:off x="5735960" y="2065184"/>
            <a:ext cx="717394"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B5971E98-7656-294F-9956-0153C7EB9998}"/>
              </a:ext>
            </a:extLst>
          </p:cNvPr>
          <p:cNvSpPr/>
          <p:nvPr/>
        </p:nvSpPr>
        <p:spPr bwMode="auto">
          <a:xfrm>
            <a:off x="3503712" y="4325784"/>
            <a:ext cx="799109"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62EEFBFF-F981-C745-9D55-85F9D12140F7}"/>
              </a:ext>
            </a:extLst>
          </p:cNvPr>
          <p:cNvSpPr/>
          <p:nvPr/>
        </p:nvSpPr>
        <p:spPr bwMode="auto">
          <a:xfrm>
            <a:off x="7889446" y="3834717"/>
            <a:ext cx="799109"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Rectangle 15">
            <a:extLst>
              <a:ext uri="{FF2B5EF4-FFF2-40B4-BE49-F238E27FC236}">
                <a16:creationId xmlns:a16="http://schemas.microsoft.com/office/drawing/2014/main" id="{E7A4170E-C41D-8441-A4B3-D04D5752C14E}"/>
              </a:ext>
            </a:extLst>
          </p:cNvPr>
          <p:cNvSpPr/>
          <p:nvPr/>
        </p:nvSpPr>
        <p:spPr bwMode="auto">
          <a:xfrm>
            <a:off x="7872512" y="4114117"/>
            <a:ext cx="799109"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611689C0-B461-F743-A23F-DDD7D21BA1B7}"/>
              </a:ext>
            </a:extLst>
          </p:cNvPr>
          <p:cNvSpPr/>
          <p:nvPr/>
        </p:nvSpPr>
        <p:spPr bwMode="auto">
          <a:xfrm>
            <a:off x="5832046" y="6332384"/>
            <a:ext cx="799109"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Rectangle 17">
            <a:extLst>
              <a:ext uri="{FF2B5EF4-FFF2-40B4-BE49-F238E27FC236}">
                <a16:creationId xmlns:a16="http://schemas.microsoft.com/office/drawing/2014/main" id="{E6D88EEF-9357-224B-BD12-D33F6F88A0A0}"/>
              </a:ext>
            </a:extLst>
          </p:cNvPr>
          <p:cNvSpPr/>
          <p:nvPr/>
        </p:nvSpPr>
        <p:spPr bwMode="auto">
          <a:xfrm>
            <a:off x="10192378" y="1701117"/>
            <a:ext cx="859654"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9" name="Rectangle 18">
            <a:extLst>
              <a:ext uri="{FF2B5EF4-FFF2-40B4-BE49-F238E27FC236}">
                <a16:creationId xmlns:a16="http://schemas.microsoft.com/office/drawing/2014/main" id="{DC47082E-B745-CD4D-9B89-74849458E942}"/>
              </a:ext>
            </a:extLst>
          </p:cNvPr>
          <p:cNvSpPr/>
          <p:nvPr/>
        </p:nvSpPr>
        <p:spPr bwMode="auto">
          <a:xfrm>
            <a:off x="10209311" y="2022850"/>
            <a:ext cx="859654" cy="21476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475658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984329" y="176595"/>
            <a:ext cx="9628604"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algn="ctr"/>
            <a:r>
              <a:rPr lang="en-US" sz="3000" dirty="0"/>
              <a:t>CITADEL-205: Response per Independent Review Committee  </a:t>
            </a:r>
            <a:endParaRPr lang="en-US" sz="30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28352" y="6542562"/>
            <a:ext cx="7924800" cy="232676"/>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1500" b="0" kern="0" dirty="0">
                <a:solidFill>
                  <a:srgbClr val="000000"/>
                </a:solidFill>
                <a:latin typeface="Calibri" panose="020F0502020204030204" pitchFamily="34" charset="0"/>
                <a:cs typeface="Calibri" panose="020F0502020204030204" pitchFamily="34" charset="0"/>
              </a:rPr>
              <a:t>Mehta A </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et al. ASH 2021;Abstract 382.</a:t>
            </a:r>
          </a:p>
        </p:txBody>
      </p:sp>
      <p:sp>
        <p:nvSpPr>
          <p:cNvPr id="7" name="TextBox 6">
            <a:extLst>
              <a:ext uri="{FF2B5EF4-FFF2-40B4-BE49-F238E27FC236}">
                <a16:creationId xmlns:a16="http://schemas.microsoft.com/office/drawing/2014/main" id="{EF227040-01F6-0E07-751A-98819D48FF58}"/>
              </a:ext>
            </a:extLst>
          </p:cNvPr>
          <p:cNvSpPr txBox="1"/>
          <p:nvPr/>
        </p:nvSpPr>
        <p:spPr>
          <a:xfrm>
            <a:off x="313252" y="5944165"/>
            <a:ext cx="7416824" cy="338554"/>
          </a:xfrm>
          <a:prstGeom prst="rect">
            <a:avLst/>
          </a:prstGeom>
          <a:noFill/>
        </p:spPr>
        <p:txBody>
          <a:bodyPr wrap="square" rtlCol="0">
            <a:spAutoFit/>
          </a:bodyPr>
          <a:lstStyle/>
          <a:p>
            <a:r>
              <a:rPr lang="en-US" sz="1600" b="0" dirty="0">
                <a:solidFill>
                  <a:schemeClr val="tx1"/>
                </a:solidFill>
                <a:latin typeface="+mn-lt"/>
              </a:rPr>
              <a:t>WG = weekly dosing group; DG = daily dosing group; ORR = objective response rate</a:t>
            </a:r>
          </a:p>
        </p:txBody>
      </p:sp>
      <p:sp>
        <p:nvSpPr>
          <p:cNvPr id="9" name="TextBox 8">
            <a:extLst>
              <a:ext uri="{FF2B5EF4-FFF2-40B4-BE49-F238E27FC236}">
                <a16:creationId xmlns:a16="http://schemas.microsoft.com/office/drawing/2014/main" id="{C994C010-1F18-C275-D450-2EE60A9A91E2}"/>
              </a:ext>
            </a:extLst>
          </p:cNvPr>
          <p:cNvSpPr txBox="1"/>
          <p:nvPr/>
        </p:nvSpPr>
        <p:spPr>
          <a:xfrm>
            <a:off x="808529" y="4634387"/>
            <a:ext cx="10574942" cy="1015663"/>
          </a:xfrm>
          <a:prstGeom prst="rect">
            <a:avLst/>
          </a:prstGeom>
          <a:noFill/>
          <a:ln>
            <a:solidFill>
              <a:schemeClr val="tx1"/>
            </a:solidFill>
          </a:ln>
        </p:spPr>
        <p:txBody>
          <a:bodyPr wrap="square">
            <a:spAutoFit/>
          </a:bodyPr>
          <a:lstStyle/>
          <a:p>
            <a:r>
              <a:rPr lang="en-US" sz="2000" dirty="0">
                <a:solidFill>
                  <a:schemeClr val="tx1"/>
                </a:solidFill>
                <a:latin typeface="+mn-lt"/>
              </a:rPr>
              <a:t>Author conclusions: </a:t>
            </a:r>
            <a:r>
              <a:rPr lang="en-US" sz="2000" b="0" i="1" dirty="0" err="1">
                <a:solidFill>
                  <a:schemeClr val="tx1"/>
                </a:solidFill>
                <a:latin typeface="+mn-lt"/>
              </a:rPr>
              <a:t>Parsaclisib</a:t>
            </a:r>
            <a:r>
              <a:rPr lang="en-US" sz="2000" b="0" i="1" dirty="0">
                <a:solidFill>
                  <a:schemeClr val="tx1"/>
                </a:solidFill>
                <a:latin typeface="+mn-lt"/>
              </a:rPr>
              <a:t> monotherapy demonstrated a rapid and durable response, had an acceptable safety profile, and was generally well tolerated in BTK inhibitor–naive pts with R/R</a:t>
            </a:r>
          </a:p>
          <a:p>
            <a:r>
              <a:rPr lang="en-US" sz="2000" b="0" i="1" dirty="0">
                <a:solidFill>
                  <a:schemeClr val="tx1"/>
                </a:solidFill>
                <a:latin typeface="+mn-lt"/>
              </a:rPr>
              <a:t>MCL. These data suggest that </a:t>
            </a:r>
            <a:r>
              <a:rPr lang="en-US" sz="2000" b="0" i="1" dirty="0" err="1">
                <a:solidFill>
                  <a:schemeClr val="tx1"/>
                </a:solidFill>
                <a:latin typeface="+mn-lt"/>
              </a:rPr>
              <a:t>parsaclisib</a:t>
            </a:r>
            <a:r>
              <a:rPr lang="en-US" sz="2000" b="0" i="1" dirty="0">
                <a:solidFill>
                  <a:schemeClr val="tx1"/>
                </a:solidFill>
                <a:latin typeface="+mn-lt"/>
              </a:rPr>
              <a:t> could be a potential treatment option for pts with R/R MCL.</a:t>
            </a:r>
          </a:p>
        </p:txBody>
      </p:sp>
      <p:pic>
        <p:nvPicPr>
          <p:cNvPr id="8" name="Picture 7" descr="Table&#10;&#10;Description automatically generated">
            <a:extLst>
              <a:ext uri="{FF2B5EF4-FFF2-40B4-BE49-F238E27FC236}">
                <a16:creationId xmlns:a16="http://schemas.microsoft.com/office/drawing/2014/main" id="{5AC57734-D573-96B0-DBAA-48BFE9B44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13" y="1449516"/>
            <a:ext cx="10139114" cy="3001782"/>
          </a:xfrm>
          <a:prstGeom prst="rect">
            <a:avLst/>
          </a:prstGeom>
        </p:spPr>
      </p:pic>
    </p:spTree>
    <p:extLst>
      <p:ext uri="{BB962C8B-B14F-4D97-AF65-F5344CB8AC3E}">
        <p14:creationId xmlns:p14="http://schemas.microsoft.com/office/powerpoint/2010/main" val="205941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August 2021</a:t>
            </a:r>
          </a:p>
          <a:p>
            <a:r>
              <a:rPr lang="en-US" dirty="0"/>
              <a:t>Initiated </a:t>
            </a:r>
            <a:r>
              <a:rPr lang="en-US" dirty="0" err="1"/>
              <a:t>tafasitamab</a:t>
            </a:r>
            <a:r>
              <a:rPr lang="en-US" dirty="0"/>
              <a:t>/lenalidomide</a:t>
            </a:r>
          </a:p>
          <a:p>
            <a:pPr lvl="1"/>
            <a:r>
              <a:rPr lang="en-US" dirty="0"/>
              <a:t>Tolerated </a:t>
            </a:r>
            <a:r>
              <a:rPr lang="en-US" dirty="0" err="1"/>
              <a:t>tafasitamab</a:t>
            </a:r>
            <a:r>
              <a:rPr lang="en-US" dirty="0"/>
              <a:t> well</a:t>
            </a:r>
          </a:p>
          <a:p>
            <a:pPr lvl="1"/>
            <a:r>
              <a:rPr lang="en-US" dirty="0"/>
              <a:t>Pruritic rash on scalp with initiation of lenalidomide</a:t>
            </a:r>
          </a:p>
          <a:p>
            <a:pPr lvl="2"/>
            <a:r>
              <a:rPr lang="en-US" dirty="0"/>
              <a:t>Intolerable to patient </a:t>
            </a:r>
          </a:p>
          <a:p>
            <a:pPr lvl="3"/>
            <a:r>
              <a:rPr lang="en-US" dirty="0"/>
              <a:t>despite topical and oral corticosteroids and diphenhydramine</a:t>
            </a:r>
          </a:p>
          <a:p>
            <a:pPr lvl="1"/>
            <a:r>
              <a:rPr lang="en-US" dirty="0"/>
              <a:t>Received only 2 doses of lenalidomide with each cycle</a:t>
            </a:r>
          </a:p>
          <a:p>
            <a:pPr lvl="1"/>
            <a:endParaRPr lang="en-US" dirty="0"/>
          </a:p>
          <a:p>
            <a:r>
              <a:rPr lang="en-US" dirty="0"/>
              <a:t>October 2021: Chest pain – ED for CT </a:t>
            </a:r>
            <a:r>
              <a:rPr lang="en-US" dirty="0" err="1"/>
              <a:t>angio</a:t>
            </a:r>
            <a:endParaRPr lang="en-US" dirty="0"/>
          </a:p>
          <a:p>
            <a:pPr lvl="1"/>
            <a:r>
              <a:rPr lang="en-US" dirty="0"/>
              <a:t>Negative for PE</a:t>
            </a:r>
          </a:p>
          <a:p>
            <a:pPr lvl="1"/>
            <a:r>
              <a:rPr lang="en-US" dirty="0"/>
              <a:t>Demonstrated progression of chest wall mass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1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89682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1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
        <p:nvSpPr>
          <p:cNvPr id="14" name="Text Placeholder 10">
            <a:extLst>
              <a:ext uri="{FF2B5EF4-FFF2-40B4-BE49-F238E27FC236}">
                <a16:creationId xmlns:a16="http://schemas.microsoft.com/office/drawing/2014/main" id="{674F35BB-CB34-AA4C-8586-F6E0F47D9156}"/>
              </a:ext>
            </a:extLst>
          </p:cNvPr>
          <p:cNvSpPr txBox="1">
            <a:spLocks/>
          </p:cNvSpPr>
          <p:nvPr/>
        </p:nvSpPr>
        <p:spPr bwMode="auto">
          <a:xfrm>
            <a:off x="1472781" y="1680237"/>
            <a:ext cx="5157787" cy="401637"/>
          </a:xfrm>
          <a:prstGeom prst="rect">
            <a:avLst/>
          </a:prstGeom>
          <a:noFill/>
          <a:ln w="9525">
            <a:noFill/>
            <a:miter lim="800000"/>
            <a:headEnd/>
            <a:tailEnd/>
          </a:ln>
        </p:spPr>
        <p:txBody>
          <a:bodyPr vert="horz" wrap="square" lIns="0" tIns="91440" rIns="0" bIns="0" numCol="1" anchor="t" anchorCtr="0" compatLnSpc="1">
            <a:prstTxWarp prst="textNoShape">
              <a:avLst/>
            </a:prstTxWarp>
            <a:normAutofit fontScale="92500" lnSpcReduction="20000"/>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4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19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18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August 2021</a:t>
            </a:r>
          </a:p>
        </p:txBody>
      </p:sp>
      <p:sp>
        <p:nvSpPr>
          <p:cNvPr id="15" name="Text Placeholder 11">
            <a:extLst>
              <a:ext uri="{FF2B5EF4-FFF2-40B4-BE49-F238E27FC236}">
                <a16:creationId xmlns:a16="http://schemas.microsoft.com/office/drawing/2014/main" id="{F15EC8E5-7013-FC4E-9AAC-55E97BF41600}"/>
              </a:ext>
            </a:extLst>
          </p:cNvPr>
          <p:cNvSpPr txBox="1">
            <a:spLocks/>
          </p:cNvSpPr>
          <p:nvPr/>
        </p:nvSpPr>
        <p:spPr>
          <a:xfrm>
            <a:off x="6466991" y="1680237"/>
            <a:ext cx="5183188" cy="401637"/>
          </a:xfrm>
          <a:prstGeom prst="rect">
            <a:avLst/>
          </a:prstGeom>
        </p:spPr>
        <p:txBody>
          <a:bodyPr>
            <a:normAutofit fontScale="77500" lnSpcReduction="20000"/>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October 2021</a:t>
            </a:r>
          </a:p>
        </p:txBody>
      </p:sp>
      <p:pic>
        <p:nvPicPr>
          <p:cNvPr id="16" name="Picture 15">
            <a:extLst>
              <a:ext uri="{FF2B5EF4-FFF2-40B4-BE49-F238E27FC236}">
                <a16:creationId xmlns:a16="http://schemas.microsoft.com/office/drawing/2014/main" id="{0117BE31-5DF6-BB4F-8BE9-CBFD1FCE8163}"/>
              </a:ext>
            </a:extLst>
          </p:cNvPr>
          <p:cNvPicPr>
            <a:picLocks noChangeAspect="1"/>
          </p:cNvPicPr>
          <p:nvPr/>
        </p:nvPicPr>
        <p:blipFill>
          <a:blip r:embed="rId3"/>
          <a:stretch>
            <a:fillRect/>
          </a:stretch>
        </p:blipFill>
        <p:spPr>
          <a:xfrm>
            <a:off x="1537700" y="2134181"/>
            <a:ext cx="4247147" cy="4247147"/>
          </a:xfrm>
          <a:prstGeom prst="rect">
            <a:avLst/>
          </a:prstGeom>
        </p:spPr>
      </p:pic>
      <p:pic>
        <p:nvPicPr>
          <p:cNvPr id="17" name="Picture 16">
            <a:extLst>
              <a:ext uri="{FF2B5EF4-FFF2-40B4-BE49-F238E27FC236}">
                <a16:creationId xmlns:a16="http://schemas.microsoft.com/office/drawing/2014/main" id="{20DA0D00-4957-F541-9E96-FEAC12CF295C}"/>
              </a:ext>
            </a:extLst>
          </p:cNvPr>
          <p:cNvPicPr>
            <a:picLocks noChangeAspect="1"/>
          </p:cNvPicPr>
          <p:nvPr/>
        </p:nvPicPr>
        <p:blipFill>
          <a:blip r:embed="rId4"/>
          <a:stretch>
            <a:fillRect/>
          </a:stretch>
        </p:blipFill>
        <p:spPr>
          <a:xfrm>
            <a:off x="6630568" y="2134181"/>
            <a:ext cx="4247147" cy="4247147"/>
          </a:xfrm>
          <a:prstGeom prst="rect">
            <a:avLst/>
          </a:prstGeom>
        </p:spPr>
      </p:pic>
    </p:spTree>
    <p:extLst>
      <p:ext uri="{BB962C8B-B14F-4D97-AF65-F5344CB8AC3E}">
        <p14:creationId xmlns:p14="http://schemas.microsoft.com/office/powerpoint/2010/main" val="3187016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DLBCL – Plan C</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fontScale="92500" lnSpcReduction="20000"/>
          </a:bodyPr>
          <a:lstStyle/>
          <a:p>
            <a:r>
              <a:rPr lang="en-US" dirty="0" err="1"/>
              <a:t>Polatuzumab</a:t>
            </a:r>
            <a:r>
              <a:rPr lang="en-US" dirty="0"/>
              <a:t> + BR</a:t>
            </a:r>
          </a:p>
          <a:p>
            <a:r>
              <a:rPr lang="en-US" dirty="0"/>
              <a:t>5 cycles</a:t>
            </a:r>
          </a:p>
          <a:p>
            <a:r>
              <a:rPr lang="en-US" dirty="0"/>
              <a:t>Discontinued due to complications</a:t>
            </a:r>
          </a:p>
          <a:p>
            <a:pPr lvl="1"/>
            <a:r>
              <a:rPr lang="en-US" dirty="0"/>
              <a:t>Fatigue</a:t>
            </a:r>
          </a:p>
          <a:p>
            <a:pPr lvl="1"/>
            <a:r>
              <a:rPr lang="en-US" dirty="0"/>
              <a:t>Bone pain related to </a:t>
            </a:r>
            <a:r>
              <a:rPr lang="en-US" dirty="0" err="1"/>
              <a:t>pegfilgrastim</a:t>
            </a:r>
            <a:endParaRPr lang="en-US" dirty="0"/>
          </a:p>
          <a:p>
            <a:pPr lvl="1"/>
            <a:r>
              <a:rPr lang="en-US" dirty="0"/>
              <a:t>Hospitalizations </a:t>
            </a:r>
          </a:p>
          <a:p>
            <a:pPr lvl="2"/>
            <a:r>
              <a:rPr lang="en-US" dirty="0"/>
              <a:t>Chest pain/</a:t>
            </a:r>
            <a:r>
              <a:rPr lang="en-US" dirty="0" err="1"/>
              <a:t>Afib</a:t>
            </a:r>
            <a:r>
              <a:rPr lang="en-US" dirty="0"/>
              <a:t>/cardiomyopathy r/t previous anthracycline</a:t>
            </a:r>
          </a:p>
          <a:p>
            <a:pPr lvl="2"/>
            <a:r>
              <a:rPr lang="en-US" dirty="0"/>
              <a:t>Dehydration/diarrhea/rash</a:t>
            </a:r>
          </a:p>
          <a:p>
            <a:pPr lvl="1"/>
            <a:r>
              <a:rPr lang="en-US" dirty="0"/>
              <a:t>Diarrhea </a:t>
            </a:r>
          </a:p>
          <a:p>
            <a:pPr lvl="2"/>
            <a:r>
              <a:rPr lang="en-US" dirty="0"/>
              <a:t>Found to be due to IBD – resolved with mesalamine</a:t>
            </a:r>
          </a:p>
          <a:p>
            <a:pPr lvl="1"/>
            <a:r>
              <a:rPr lang="en-US" dirty="0"/>
              <a:t>Rash (sulfamethoxazole-trimethoprim)</a:t>
            </a:r>
          </a:p>
          <a:p>
            <a:pPr lvl="1"/>
            <a:r>
              <a:rPr lang="en-US" dirty="0"/>
              <a:t>Anorexia/weight loss</a:t>
            </a:r>
          </a:p>
          <a:p>
            <a:r>
              <a:rPr lang="en-US" dirty="0">
                <a:solidFill>
                  <a:srgbClr val="FF0000"/>
                </a:solidFill>
              </a:rPr>
              <a:t>Remains in CR (Deauville 1) 6 months later…</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1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pic>
        <p:nvPicPr>
          <p:cNvPr id="9" name="Picture 8">
            <a:extLst>
              <a:ext uri="{FF2B5EF4-FFF2-40B4-BE49-F238E27FC236}">
                <a16:creationId xmlns:a16="http://schemas.microsoft.com/office/drawing/2014/main" id="{42628E2B-B2A1-D141-826B-4F4DC082131A}"/>
              </a:ext>
            </a:extLst>
          </p:cNvPr>
          <p:cNvPicPr>
            <a:picLocks noChangeAspect="1"/>
          </p:cNvPicPr>
          <p:nvPr/>
        </p:nvPicPr>
        <p:blipFill>
          <a:blip r:embed="rId3"/>
          <a:stretch>
            <a:fillRect/>
          </a:stretch>
        </p:blipFill>
        <p:spPr>
          <a:xfrm>
            <a:off x="6531633" y="1410262"/>
            <a:ext cx="3973991" cy="2617018"/>
          </a:xfrm>
          <a:prstGeom prst="rect">
            <a:avLst/>
          </a:prstGeom>
        </p:spPr>
      </p:pic>
    </p:spTree>
    <p:extLst>
      <p:ext uri="{BB962C8B-B14F-4D97-AF65-F5344CB8AC3E}">
        <p14:creationId xmlns:p14="http://schemas.microsoft.com/office/powerpoint/2010/main" val="1117061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8086" name="Group 38"/>
          <p:cNvGraphicFramePr>
            <a:graphicFrameLocks noGrp="1"/>
          </p:cNvGraphicFramePr>
          <p:nvPr>
            <p:ph sz="half" idx="4294967295"/>
            <p:extLst>
              <p:ext uri="{D42A27DB-BD31-4B8C-83A1-F6EECF244321}">
                <p14:modId xmlns:p14="http://schemas.microsoft.com/office/powerpoint/2010/main" val="722929306"/>
              </p:ext>
            </p:extLst>
          </p:nvPr>
        </p:nvGraphicFramePr>
        <p:xfrm>
          <a:off x="680764" y="1844824"/>
          <a:ext cx="10575854" cy="3425776"/>
        </p:xfrm>
        <a:graphic>
          <a:graphicData uri="http://schemas.openxmlformats.org/drawingml/2006/table">
            <a:tbl>
              <a:tblPr/>
              <a:tblGrid>
                <a:gridCol w="1841263">
                  <a:extLst>
                    <a:ext uri="{9D8B030D-6E8A-4147-A177-3AD203B41FA5}">
                      <a16:colId xmlns:a16="http://schemas.microsoft.com/office/drawing/2014/main" val="20000"/>
                    </a:ext>
                  </a:extLst>
                </a:gridCol>
                <a:gridCol w="1903153">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690055">
                  <a:extLst>
                    <a:ext uri="{9D8B030D-6E8A-4147-A177-3AD203B41FA5}">
                      <a16:colId xmlns:a16="http://schemas.microsoft.com/office/drawing/2014/main" val="20003"/>
                    </a:ext>
                  </a:extLst>
                </a:gridCol>
                <a:gridCol w="2053151">
                  <a:extLst>
                    <a:ext uri="{9D8B030D-6E8A-4147-A177-3AD203B41FA5}">
                      <a16:colId xmlns:a16="http://schemas.microsoft.com/office/drawing/2014/main" val="20004"/>
                    </a:ext>
                  </a:extLst>
                </a:gridCol>
              </a:tblGrid>
              <a:tr h="755273">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endParaRPr kumimoji="0" lang="en-US" sz="2000" b="0"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Pola</a:t>
                      </a: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-BR</a:t>
                      </a: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Selinexor</a:t>
                      </a:r>
                      <a:endPar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Tafasitamab</a:t>
                      </a: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a:t>
                      </a:r>
                      <a:b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b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lenalidomide</a:t>
                      </a: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Loncastuximab</a:t>
                      </a:r>
                      <a:r>
                        <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 </a:t>
                      </a:r>
                      <a:r>
                        <a:rPr kumimoji="0" lang="en-US" sz="2000" b="1" i="0" u="none" strike="noStrike" cap="none" normalizeH="0" baseline="0" dirty="0" err="1">
                          <a:ln>
                            <a:noFill/>
                          </a:ln>
                          <a:solidFill>
                            <a:schemeClr val="bg1"/>
                          </a:solidFill>
                          <a:effectLst/>
                          <a:latin typeface="Calibri" panose="020F0502020204030204" pitchFamily="34" charset="0"/>
                          <a:ea typeface="ＭＳ Ｐゴシック" charset="0"/>
                          <a:cs typeface="Calibri" panose="020F0502020204030204" pitchFamily="34" charset="0"/>
                        </a:rPr>
                        <a:t>tesirine</a:t>
                      </a:r>
                      <a:endParaRPr kumimoji="0" lang="en-US" sz="20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b" anchorCtr="1"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750632">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Mechanism of action</a:t>
                      </a:r>
                    </a:p>
                  </a:txBody>
                  <a:tcPr marR="12192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Anti-CD79b ADC</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XPO-1 inhibitor</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Anti-CD19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MAb</a:t>
                      </a: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/immunomodulator</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Anti-CD19 ADC</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74079">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ORR</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45%</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28%</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58%</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48%</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2"/>
                  </a:ext>
                </a:extLst>
              </a:tr>
              <a:tr h="374079">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CR rate</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40%</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10%</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40%</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24%</a:t>
                      </a: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76706">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PFS</a:t>
                      </a: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9.2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2.6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algn="ctr" rtl="0"/>
                      <a:r>
                        <a:rPr lang="en-CA" sz="1900" b="0" i="0" u="none" strike="noStrike" kern="1200" baseline="0" dirty="0">
                          <a:solidFill>
                            <a:schemeClr val="tx1"/>
                          </a:solidFill>
                          <a:latin typeface="Calibri" panose="020F0502020204030204" pitchFamily="34" charset="0"/>
                          <a:ea typeface="+mn-ea"/>
                          <a:cs typeface="Calibri" panose="020F0502020204030204" pitchFamily="34" charset="0"/>
                        </a:rPr>
                        <a:t>11.6 </a:t>
                      </a:r>
                      <a:r>
                        <a:rPr lang="en-CA" sz="1900" b="0" i="0" u="none" strike="noStrike" kern="1200" baseline="0" dirty="0" err="1">
                          <a:solidFill>
                            <a:schemeClr val="tx1"/>
                          </a:solidFill>
                          <a:latin typeface="Calibri" panose="020F0502020204030204" pitchFamily="34" charset="0"/>
                          <a:ea typeface="+mn-ea"/>
                          <a:cs typeface="Calibri" panose="020F0502020204030204" pitchFamily="34" charset="0"/>
                        </a:rPr>
                        <a:t>mo</a:t>
                      </a:r>
                      <a:endParaRPr lang="tr-TR" sz="1900" b="0" i="0" u="none" strike="noStrike" kern="1200" baseline="0" dirty="0">
                        <a:solidFill>
                          <a:schemeClr val="tx1"/>
                        </a:solidFill>
                        <a:latin typeface="Calibri" panose="020F0502020204030204" pitchFamily="34" charset="0"/>
                        <a:ea typeface="+mn-ea"/>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algn="ctr" rtl="0"/>
                      <a:r>
                        <a:rPr lang="tr-TR" sz="1900" b="0" i="0" u="none" strike="noStrike" kern="1200" baseline="0" dirty="0">
                          <a:solidFill>
                            <a:schemeClr val="tx1"/>
                          </a:solidFill>
                          <a:latin typeface="Calibri" panose="020F0502020204030204" pitchFamily="34" charset="0"/>
                          <a:ea typeface="+mn-ea"/>
                          <a:cs typeface="Calibri" panose="020F0502020204030204" pitchFamily="34" charset="0"/>
                        </a:rPr>
                        <a:t>4.9 </a:t>
                      </a:r>
                      <a:r>
                        <a:rPr lang="tr-TR" sz="1900" b="0" i="0" u="none" strike="noStrike" kern="1200" baseline="0" dirty="0" err="1">
                          <a:solidFill>
                            <a:schemeClr val="tx1"/>
                          </a:solidFill>
                          <a:latin typeface="Calibri" panose="020F0502020204030204" pitchFamily="34" charset="0"/>
                          <a:ea typeface="+mn-ea"/>
                          <a:cs typeface="Calibri" panose="020F0502020204030204" pitchFamily="34" charset="0"/>
                        </a:rPr>
                        <a:t>mo</a:t>
                      </a:r>
                      <a:endParaRPr lang="tr-TR" sz="1900" b="0" i="0" u="none" strike="noStrike" kern="1200" baseline="0" dirty="0">
                        <a:solidFill>
                          <a:schemeClr val="tx1"/>
                        </a:solidFill>
                        <a:latin typeface="Calibri" panose="020F0502020204030204" pitchFamily="34" charset="0"/>
                        <a:ea typeface="+mn-ea"/>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4"/>
                  </a:ext>
                </a:extLst>
              </a:tr>
              <a:tr h="395841">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0"/>
                        <a:buNone/>
                        <a:tabLst/>
                        <a:defRPr/>
                      </a:pPr>
                      <a:r>
                        <a:rPr kumimoji="0" lang="en-US" sz="1900" b="1"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DoR</a:t>
                      </a:r>
                      <a:endParaRPr kumimoji="0" lang="en-US" sz="19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R="0"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defRPr/>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12.6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9.3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43.9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0"/>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10.3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121920" marR="121920" marT="45725" marB="45725"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74069">
                <a:tc>
                  <a:txBody>
                    <a:bodyPr/>
                    <a:lstStyle/>
                    <a:p>
                      <a:pPr marL="0" marR="0" lvl="0" indent="0" algn="l"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OS</a:t>
                      </a:r>
                    </a:p>
                  </a:txBody>
                  <a:tcPr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12.4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128"/>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NR</a:t>
                      </a: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33.5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128"/>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tc>
                  <a:txBody>
                    <a:bodyPr/>
                    <a:lstStyle/>
                    <a:p>
                      <a:pPr marL="0" marR="0" lvl="0" indent="0" algn="ctr" defTabSz="914400" rtl="0" eaLnBrk="1" fontAlgn="base" latinLnBrk="0" hangingPunct="1">
                        <a:lnSpc>
                          <a:spcPct val="100000"/>
                        </a:lnSpc>
                        <a:spcBef>
                          <a:spcPct val="0"/>
                        </a:spcBef>
                        <a:spcAft>
                          <a:spcPct val="20000"/>
                        </a:spcAft>
                        <a:buClr>
                          <a:srgbClr val="EBE114"/>
                        </a:buClr>
                        <a:buSzPct val="90000"/>
                        <a:buFont typeface="Wingdings" charset="2"/>
                        <a:buNone/>
                        <a:tabLst/>
                      </a:pPr>
                      <a:r>
                        <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9.9 </a:t>
                      </a:r>
                      <a:r>
                        <a:rPr kumimoji="0" lang="en-US" sz="1900" b="0" i="0" u="none" strike="noStrike" cap="none" normalizeH="0" baseline="0" dirty="0" err="1">
                          <a:ln>
                            <a:noFill/>
                          </a:ln>
                          <a:solidFill>
                            <a:schemeClr val="tx1"/>
                          </a:solidFill>
                          <a:effectLst/>
                          <a:latin typeface="Calibri" panose="020F0502020204030204" pitchFamily="34" charset="0"/>
                          <a:ea typeface="ＭＳ Ｐゴシック" charset="-128"/>
                          <a:cs typeface="Calibri" panose="020F0502020204030204" pitchFamily="34" charset="0"/>
                        </a:rPr>
                        <a:t>mo</a:t>
                      </a:r>
                      <a:endParaRPr kumimoji="0" lang="en-US" sz="19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121920" marR="12192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E5EF"/>
                    </a:solidFill>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4EB1945B-B8B6-3A74-2FE4-63F52C29C3F6}"/>
              </a:ext>
            </a:extLst>
          </p:cNvPr>
          <p:cNvSpPr txBox="1"/>
          <p:nvPr/>
        </p:nvSpPr>
        <p:spPr>
          <a:xfrm>
            <a:off x="191344" y="6469404"/>
            <a:ext cx="363721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Laurie H </a:t>
            </a:r>
            <a:r>
              <a:rPr lang="en-US" sz="1500" b="0" dirty="0" err="1">
                <a:solidFill>
                  <a:schemeClr val="tx1"/>
                </a:solidFill>
                <a:latin typeface="Calibri" panose="020F0502020204030204" pitchFamily="34" charset="0"/>
                <a:cs typeface="Calibri" panose="020F0502020204030204" pitchFamily="34" charset="0"/>
              </a:rPr>
              <a:t>Sehn</a:t>
            </a:r>
            <a:r>
              <a:rPr lang="en-US" sz="1500" b="0" dirty="0">
                <a:solidFill>
                  <a:schemeClr val="tx1"/>
                </a:solidFill>
                <a:latin typeface="Calibri" panose="020F0502020204030204" pitchFamily="34" charset="0"/>
                <a:cs typeface="Calibri" panose="020F0502020204030204" pitchFamily="34" charset="0"/>
              </a:rPr>
              <a:t> MD, MPH</a:t>
            </a:r>
          </a:p>
        </p:txBody>
      </p:sp>
      <p:sp>
        <p:nvSpPr>
          <p:cNvPr id="5" name="Title 4">
            <a:extLst>
              <a:ext uri="{FF2B5EF4-FFF2-40B4-BE49-F238E27FC236}">
                <a16:creationId xmlns:a16="http://schemas.microsoft.com/office/drawing/2014/main" id="{3B683658-127C-F44D-95C7-FFCB68FE4608}"/>
              </a:ext>
            </a:extLst>
          </p:cNvPr>
          <p:cNvSpPr>
            <a:spLocks noGrp="1"/>
          </p:cNvSpPr>
          <p:nvPr>
            <p:ph type="title"/>
          </p:nvPr>
        </p:nvSpPr>
        <p:spPr/>
        <p:txBody>
          <a:bodyPr/>
          <a:lstStyle/>
          <a:p>
            <a:r>
              <a:rPr lang="en-US" dirty="0"/>
              <a:t>Novel Agents Recently Approved for Relapsed/Refractory DLBCL</a:t>
            </a:r>
          </a:p>
        </p:txBody>
      </p:sp>
      <p:sp>
        <p:nvSpPr>
          <p:cNvPr id="6" name="TextBox 5">
            <a:extLst>
              <a:ext uri="{FF2B5EF4-FFF2-40B4-BE49-F238E27FC236}">
                <a16:creationId xmlns:a16="http://schemas.microsoft.com/office/drawing/2014/main" id="{E7F808B8-4A96-3445-AA33-CC1FB8D3E932}"/>
              </a:ext>
            </a:extLst>
          </p:cNvPr>
          <p:cNvSpPr txBox="1"/>
          <p:nvPr/>
        </p:nvSpPr>
        <p:spPr>
          <a:xfrm>
            <a:off x="707674" y="5379798"/>
            <a:ext cx="982807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Pola-BR = </a:t>
            </a:r>
            <a:r>
              <a:rPr lang="en-US" sz="1500" b="0" dirty="0" err="1">
                <a:solidFill>
                  <a:schemeClr val="tx1"/>
                </a:solidFill>
                <a:latin typeface="Calibri" panose="020F0502020204030204" pitchFamily="34" charset="0"/>
                <a:cs typeface="Calibri" panose="020F0502020204030204" pitchFamily="34" charset="0"/>
              </a:rPr>
              <a:t>polatuzumab</a:t>
            </a:r>
            <a:r>
              <a:rPr lang="en-US" sz="1500" b="0" dirty="0">
                <a:solidFill>
                  <a:schemeClr val="tx1"/>
                </a:solidFill>
                <a:latin typeface="Calibri" panose="020F0502020204030204" pitchFamily="34" charset="0"/>
                <a:cs typeface="Calibri" panose="020F0502020204030204" pitchFamily="34" charset="0"/>
              </a:rPr>
              <a:t> </a:t>
            </a:r>
            <a:r>
              <a:rPr lang="en-US" sz="1500" b="0" dirty="0" err="1">
                <a:solidFill>
                  <a:schemeClr val="tx1"/>
                </a:solidFill>
                <a:latin typeface="Calibri" panose="020F0502020204030204" pitchFamily="34" charset="0"/>
                <a:cs typeface="Calibri" panose="020F0502020204030204" pitchFamily="34" charset="0"/>
              </a:rPr>
              <a:t>vedotin</a:t>
            </a:r>
            <a:r>
              <a:rPr lang="en-US" sz="1500" b="0" dirty="0">
                <a:solidFill>
                  <a:schemeClr val="tx1"/>
                </a:solidFill>
                <a:latin typeface="Calibri" panose="020F0502020204030204" pitchFamily="34" charset="0"/>
                <a:cs typeface="Calibri" panose="020F0502020204030204" pitchFamily="34" charset="0"/>
              </a:rPr>
              <a:t> with </a:t>
            </a:r>
            <a:r>
              <a:rPr lang="en-US" sz="1500" b="0" dirty="0" err="1">
                <a:solidFill>
                  <a:schemeClr val="tx1"/>
                </a:solidFill>
                <a:latin typeface="Calibri" panose="020F0502020204030204" pitchFamily="34" charset="0"/>
                <a:cs typeface="Calibri" panose="020F0502020204030204" pitchFamily="34" charset="0"/>
              </a:rPr>
              <a:t>bendamustine</a:t>
            </a:r>
            <a:r>
              <a:rPr lang="en-US" sz="1500" b="0" dirty="0">
                <a:solidFill>
                  <a:schemeClr val="tx1"/>
                </a:solidFill>
                <a:latin typeface="Calibri" panose="020F0502020204030204" pitchFamily="34" charset="0"/>
                <a:cs typeface="Calibri" panose="020F0502020204030204" pitchFamily="34" charset="0"/>
              </a:rPr>
              <a:t>/rituximab; ADC = antibody-drug conjugate; </a:t>
            </a:r>
            <a:r>
              <a:rPr lang="en-US" sz="1500" b="0" dirty="0" err="1">
                <a:solidFill>
                  <a:schemeClr val="tx1"/>
                </a:solidFill>
                <a:latin typeface="Calibri" panose="020F0502020204030204" pitchFamily="34" charset="0"/>
                <a:cs typeface="Calibri" panose="020F0502020204030204" pitchFamily="34" charset="0"/>
              </a:rPr>
              <a:t>mAb</a:t>
            </a:r>
            <a:r>
              <a:rPr lang="en-US" sz="1500" b="0" dirty="0">
                <a:solidFill>
                  <a:schemeClr val="tx1"/>
                </a:solidFill>
                <a:latin typeface="Calibri" panose="020F0502020204030204" pitchFamily="34" charset="0"/>
                <a:cs typeface="Calibri" panose="020F0502020204030204" pitchFamily="34" charset="0"/>
              </a:rPr>
              <a:t> = monoclonal antibody</a:t>
            </a:r>
          </a:p>
        </p:txBody>
      </p:sp>
    </p:spTree>
    <p:extLst>
      <p:ext uri="{BB962C8B-B14F-4D97-AF65-F5344CB8AC3E}">
        <p14:creationId xmlns:p14="http://schemas.microsoft.com/office/powerpoint/2010/main" val="2347185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8B2B13-C6BA-9BA6-3385-10FBF4E633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645B0179-5554-76A8-2A57-E5F607046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900923"/>
            <a:ext cx="11496600" cy="4219541"/>
          </a:xfrm>
          <a:prstGeom prst="rect">
            <a:avLst/>
          </a:prstGeom>
        </p:spPr>
      </p:pic>
      <p:sp>
        <p:nvSpPr>
          <p:cNvPr id="5" name="Rectangle 4">
            <a:extLst>
              <a:ext uri="{FF2B5EF4-FFF2-40B4-BE49-F238E27FC236}">
                <a16:creationId xmlns:a16="http://schemas.microsoft.com/office/drawing/2014/main" id="{14D4D7DB-6EAB-0BAC-54AC-7E23B77D0409}"/>
              </a:ext>
            </a:extLst>
          </p:cNvPr>
          <p:cNvSpPr/>
          <p:nvPr/>
        </p:nvSpPr>
        <p:spPr bwMode="auto">
          <a:xfrm>
            <a:off x="5015880" y="900923"/>
            <a:ext cx="2160240" cy="4398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E5AE973D-C283-BC31-70EC-AB4DF13F24D1}"/>
              </a:ext>
            </a:extLst>
          </p:cNvPr>
          <p:cNvSpPr txBox="1"/>
          <p:nvPr/>
        </p:nvSpPr>
        <p:spPr>
          <a:xfrm>
            <a:off x="2855640" y="980728"/>
            <a:ext cx="6506076" cy="430887"/>
          </a:xfrm>
          <a:prstGeom prst="rect">
            <a:avLst/>
          </a:prstGeom>
          <a:noFill/>
        </p:spPr>
        <p:txBody>
          <a:bodyPr wrap="none" rtlCol="0">
            <a:spAutoFit/>
          </a:bodyPr>
          <a:lstStyle/>
          <a:p>
            <a:r>
              <a:rPr lang="en-US" sz="2200" i="1" dirty="0">
                <a:solidFill>
                  <a:srgbClr val="872018"/>
                </a:solidFill>
              </a:rPr>
              <a:t>Blood Rev </a:t>
            </a:r>
            <a:r>
              <a:rPr lang="en-US" sz="2200" dirty="0">
                <a:solidFill>
                  <a:srgbClr val="872018"/>
                </a:solidFill>
              </a:rPr>
              <a:t>2022 Apr 22;[Online ahead of print]. </a:t>
            </a:r>
          </a:p>
        </p:txBody>
      </p:sp>
    </p:spTree>
    <p:extLst>
      <p:ext uri="{BB962C8B-B14F-4D97-AF65-F5344CB8AC3E}">
        <p14:creationId xmlns:p14="http://schemas.microsoft.com/office/powerpoint/2010/main" val="2556052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46519"/>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60940" y="1591759"/>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Christopher R Flowers, MD, MS</a:t>
            </a:r>
            <a:b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Professor</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Lymphoma/Myeloma</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MD Anderson Cancer Center</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068" y="1591759"/>
            <a:ext cx="1261872" cy="1261872"/>
          </a:xfrm>
          <a:prstGeom prst="rect">
            <a:avLst/>
          </a:prstGeom>
        </p:spPr>
      </p:pic>
      <p:sp>
        <p:nvSpPr>
          <p:cNvPr id="11" name="Text Box 9">
            <a:extLst>
              <a:ext uri="{FF2B5EF4-FFF2-40B4-BE49-F238E27FC236}">
                <a16:creationId xmlns:a16="http://schemas.microsoft.com/office/drawing/2014/main" id="{78E6CF54-6820-AE4F-B271-C8BB0DA3C21D}"/>
              </a:ext>
            </a:extLst>
          </p:cNvPr>
          <p:cNvSpPr txBox="1">
            <a:spLocks noChangeArrowheads="1"/>
          </p:cNvSpPr>
          <p:nvPr/>
        </p:nvSpPr>
        <p:spPr bwMode="auto">
          <a:xfrm>
            <a:off x="8782631" y="159746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13" name="Picture 12">
            <a:extLst>
              <a:ext uri="{FF2B5EF4-FFF2-40B4-BE49-F238E27FC236}">
                <a16:creationId xmlns:a16="http://schemas.microsoft.com/office/drawing/2014/main" id="{B496CE93-938B-4140-99C7-982269D909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36160" y="1597464"/>
            <a:ext cx="1261872" cy="1261872"/>
          </a:xfrm>
          <a:prstGeom prst="rect">
            <a:avLst/>
          </a:prstGeom>
        </p:spPr>
      </p:pic>
      <p:sp>
        <p:nvSpPr>
          <p:cNvPr id="9" name="Text Box 7">
            <a:extLst>
              <a:ext uri="{FF2B5EF4-FFF2-40B4-BE49-F238E27FC236}">
                <a16:creationId xmlns:a16="http://schemas.microsoft.com/office/drawing/2014/main" id="{53C24A05-DD74-394A-AAE6-20A5093E30CC}"/>
              </a:ext>
            </a:extLst>
          </p:cNvPr>
          <p:cNvSpPr txBox="1">
            <a:spLocks noChangeArrowheads="1"/>
          </p:cNvSpPr>
          <p:nvPr/>
        </p:nvSpPr>
        <p:spPr bwMode="auto">
          <a:xfrm>
            <a:off x="1960940" y="3697397"/>
            <a:ext cx="531227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Robin </a:t>
            </a:r>
            <a:r>
              <a:rPr kumimoji="0" lang="en-US" sz="17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Klebig</a:t>
            </a: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APRN, CNP, AOCNP</a:t>
            </a:r>
            <a:b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10" name="Picture 9">
            <a:extLst>
              <a:ext uri="{FF2B5EF4-FFF2-40B4-BE49-F238E27FC236}">
                <a16:creationId xmlns:a16="http://schemas.microsoft.com/office/drawing/2014/main" id="{4959E6BA-BF90-5242-8D9D-0DFC40D297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68" y="3697397"/>
            <a:ext cx="1261872" cy="1261872"/>
          </a:xfrm>
          <a:prstGeom prst="rect">
            <a:avLst/>
          </a:prstGeom>
        </p:spPr>
      </p:pic>
    </p:spTree>
    <p:custDataLst>
      <p:tags r:id="rId1"/>
    </p:custDataLst>
    <p:extLst>
      <p:ext uri="{BB962C8B-B14F-4D97-AF65-F5344CB8AC3E}">
        <p14:creationId xmlns:p14="http://schemas.microsoft.com/office/powerpoint/2010/main" val="2465220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62FFA-BA01-296C-0855-63B4D5EEF8F5}"/>
              </a:ext>
            </a:extLst>
          </p:cNvPr>
          <p:cNvSpPr>
            <a:spLocks noGrp="1"/>
          </p:cNvSpPr>
          <p:nvPr>
            <p:ph type="title"/>
          </p:nvPr>
        </p:nvSpPr>
        <p:spPr>
          <a:xfrm>
            <a:off x="912286" y="131974"/>
            <a:ext cx="10358967" cy="751741"/>
          </a:xfrm>
        </p:spPr>
        <p:txBody>
          <a:bodyPr/>
          <a:lstStyle/>
          <a:p>
            <a:r>
              <a:rPr lang="en-US" dirty="0"/>
              <a:t>Antibody-Drug Conjugate Mechanism of Action in DLBCL </a:t>
            </a:r>
          </a:p>
        </p:txBody>
      </p:sp>
      <p:sp>
        <p:nvSpPr>
          <p:cNvPr id="3" name="TextBox 2">
            <a:extLst>
              <a:ext uri="{FF2B5EF4-FFF2-40B4-BE49-F238E27FC236}">
                <a16:creationId xmlns:a16="http://schemas.microsoft.com/office/drawing/2014/main" id="{40C2D562-24A8-8E87-E144-5083F12B6120}"/>
              </a:ext>
            </a:extLst>
          </p:cNvPr>
          <p:cNvSpPr txBox="1"/>
          <p:nvPr/>
        </p:nvSpPr>
        <p:spPr>
          <a:xfrm>
            <a:off x="120326" y="6485705"/>
            <a:ext cx="533165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Alderuccio</a:t>
            </a:r>
            <a:r>
              <a:rPr lang="en-US" sz="1500" b="0" dirty="0">
                <a:solidFill>
                  <a:schemeClr val="tx1"/>
                </a:solidFill>
                <a:latin typeface="Calibri" panose="020F0502020204030204" pitchFamily="34" charset="0"/>
                <a:cs typeface="Calibri" panose="020F0502020204030204" pitchFamily="34" charset="0"/>
              </a:rPr>
              <a:t> JP, Sharman JP. </a:t>
            </a:r>
            <a:r>
              <a:rPr lang="en-US" sz="1500" b="0" i="1" dirty="0">
                <a:solidFill>
                  <a:schemeClr val="tx1"/>
                </a:solidFill>
                <a:latin typeface="Calibri" panose="020F0502020204030204" pitchFamily="34" charset="0"/>
                <a:cs typeface="Calibri" panose="020F0502020204030204" pitchFamily="34" charset="0"/>
              </a:rPr>
              <a:t>Blood Rev </a:t>
            </a:r>
            <a:r>
              <a:rPr lang="en-US" sz="1500" b="0" dirty="0">
                <a:solidFill>
                  <a:schemeClr val="tx1"/>
                </a:solidFill>
                <a:latin typeface="Calibri" panose="020F0502020204030204" pitchFamily="34" charset="0"/>
                <a:cs typeface="Calibri" panose="020F0502020204030204" pitchFamily="34" charset="0"/>
              </a:rPr>
              <a:t>2022;[Online ahead of print].</a:t>
            </a:r>
          </a:p>
        </p:txBody>
      </p:sp>
      <p:pic>
        <p:nvPicPr>
          <p:cNvPr id="5" name="Picture 4" descr="Diagram&#10;&#10;Description automatically generated">
            <a:extLst>
              <a:ext uri="{FF2B5EF4-FFF2-40B4-BE49-F238E27FC236}">
                <a16:creationId xmlns:a16="http://schemas.microsoft.com/office/drawing/2014/main" id="{7826E031-5CA5-8558-B284-0FFB102C7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181" y="858540"/>
            <a:ext cx="8811175" cy="5494558"/>
          </a:xfrm>
          <a:prstGeom prst="rect">
            <a:avLst/>
          </a:prstGeom>
        </p:spPr>
      </p:pic>
      <p:pic>
        <p:nvPicPr>
          <p:cNvPr id="7" name="Picture 6">
            <a:extLst>
              <a:ext uri="{FF2B5EF4-FFF2-40B4-BE49-F238E27FC236}">
                <a16:creationId xmlns:a16="http://schemas.microsoft.com/office/drawing/2014/main" id="{44571649-E696-A6AF-C561-7DFDDB6043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7040" y="6144768"/>
            <a:ext cx="681161" cy="581258"/>
          </a:xfrm>
          <a:prstGeom prst="rect">
            <a:avLst/>
          </a:prstGeom>
        </p:spPr>
      </p:pic>
    </p:spTree>
    <p:extLst>
      <p:ext uri="{BB962C8B-B14F-4D97-AF65-F5344CB8AC3E}">
        <p14:creationId xmlns:p14="http://schemas.microsoft.com/office/powerpoint/2010/main" val="2936489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ACBDF62-70A7-FD44-9EF2-C48E36001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43572"/>
            <a:ext cx="10513168" cy="5965748"/>
          </a:xfrm>
          <a:prstGeom prst="rect">
            <a:avLst/>
          </a:prstGeom>
        </p:spPr>
      </p:pic>
      <p:sp>
        <p:nvSpPr>
          <p:cNvPr id="6" name="TextBox 5">
            <a:extLst>
              <a:ext uri="{FF2B5EF4-FFF2-40B4-BE49-F238E27FC236}">
                <a16:creationId xmlns:a16="http://schemas.microsoft.com/office/drawing/2014/main" id="{3A0E738E-EEE9-5245-8FEA-09C1387EE780}"/>
              </a:ext>
            </a:extLst>
          </p:cNvPr>
          <p:cNvSpPr txBox="1"/>
          <p:nvPr/>
        </p:nvSpPr>
        <p:spPr>
          <a:xfrm>
            <a:off x="3510323" y="375885"/>
            <a:ext cx="5027338"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ED1B23"/>
                </a:solidFill>
                <a:effectLst/>
                <a:uLnTx/>
                <a:uFillTx/>
                <a:latin typeface="Arial" pitchFamily="-72" charset="0"/>
                <a:ea typeface="MS PGothic" charset="0"/>
              </a:rPr>
              <a:t>N </a:t>
            </a:r>
            <a:r>
              <a:rPr kumimoji="0" lang="en-US" sz="2400" b="1" i="1" u="none" strike="noStrike" kern="1200" cap="none" spc="0" normalizeH="0" baseline="0" noProof="0" dirty="0" err="1">
                <a:ln>
                  <a:noFill/>
                </a:ln>
                <a:solidFill>
                  <a:srgbClr val="ED1B23"/>
                </a:solidFill>
                <a:effectLst/>
                <a:uLnTx/>
                <a:uFillTx/>
                <a:latin typeface="Arial" pitchFamily="-72" charset="0"/>
                <a:ea typeface="MS PGothic" charset="0"/>
              </a:rPr>
              <a:t>Engl</a:t>
            </a:r>
            <a:r>
              <a:rPr kumimoji="0" lang="en-US" sz="2400" b="1" i="1" u="none" strike="noStrike" kern="1200" cap="none" spc="0" normalizeH="0" baseline="0" noProof="0" dirty="0">
                <a:ln>
                  <a:noFill/>
                </a:ln>
                <a:solidFill>
                  <a:srgbClr val="ED1B23"/>
                </a:solidFill>
                <a:effectLst/>
                <a:uLnTx/>
                <a:uFillTx/>
                <a:latin typeface="Arial" pitchFamily="-72" charset="0"/>
                <a:ea typeface="MS PGothic" charset="0"/>
              </a:rPr>
              <a:t> J Med</a:t>
            </a:r>
            <a:r>
              <a:rPr kumimoji="0" lang="en-US" sz="2400" b="1" i="0" u="none" strike="noStrike" kern="1200" cap="none" spc="0" normalizeH="0" baseline="0" noProof="0" dirty="0">
                <a:ln>
                  <a:noFill/>
                </a:ln>
                <a:solidFill>
                  <a:srgbClr val="ED1B23"/>
                </a:solidFill>
                <a:effectLst/>
                <a:uLnTx/>
                <a:uFillTx/>
                <a:latin typeface="Arial" pitchFamily="-72" charset="0"/>
                <a:ea typeface="MS PGothic" charset="0"/>
              </a:rPr>
              <a:t> 2022;386(4):351-63.</a:t>
            </a:r>
            <a:endParaRPr kumimoji="0" lang="en-US" sz="2200" b="1" i="0" u="none" strike="noStrike" kern="1200" cap="none" spc="0" normalizeH="0" baseline="0" noProof="0" dirty="0">
              <a:ln>
                <a:noFill/>
              </a:ln>
              <a:solidFill>
                <a:srgbClr val="ED1B23"/>
              </a:solidFill>
              <a:effectLst/>
              <a:uLnTx/>
              <a:uFillTx/>
              <a:latin typeface="Arial" pitchFamily="-72" charset="0"/>
              <a:ea typeface="MS PGothic" charset="0"/>
            </a:endParaRPr>
          </a:p>
        </p:txBody>
      </p:sp>
    </p:spTree>
    <p:extLst>
      <p:ext uri="{BB962C8B-B14F-4D97-AF65-F5344CB8AC3E}">
        <p14:creationId xmlns:p14="http://schemas.microsoft.com/office/powerpoint/2010/main" val="224656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2213-4724-0B4B-AAA8-D1379A963D1C}"/>
              </a:ext>
            </a:extLst>
          </p:cNvPr>
          <p:cNvSpPr>
            <a:spLocks noGrp="1"/>
          </p:cNvSpPr>
          <p:nvPr>
            <p:ph type="title"/>
          </p:nvPr>
        </p:nvSpPr>
        <p:spPr>
          <a:xfrm>
            <a:off x="912286" y="114500"/>
            <a:ext cx="10358967" cy="1143000"/>
          </a:xfrm>
        </p:spPr>
        <p:txBody>
          <a:bodyPr/>
          <a:lstStyle/>
          <a:p>
            <a:pPr algn="l"/>
            <a:r>
              <a:rPr lang="en-US" dirty="0"/>
              <a:t>POLARIX: Investigator-Assessed Progression-Free Survival (Primary Endpoint)</a:t>
            </a:r>
          </a:p>
        </p:txBody>
      </p:sp>
      <p:pic>
        <p:nvPicPr>
          <p:cNvPr id="5" name="Picture 4" descr="Chart, line chart&#10;&#10;Description automatically generated">
            <a:extLst>
              <a:ext uri="{FF2B5EF4-FFF2-40B4-BE49-F238E27FC236}">
                <a16:creationId xmlns:a16="http://schemas.microsoft.com/office/drawing/2014/main" id="{2B082DE9-3190-9145-AD24-2E0233C9D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201201"/>
            <a:ext cx="7815924" cy="5355355"/>
          </a:xfrm>
          <a:prstGeom prst="rect">
            <a:avLst/>
          </a:prstGeom>
        </p:spPr>
      </p:pic>
      <p:sp>
        <p:nvSpPr>
          <p:cNvPr id="6" name="TextBox 5">
            <a:extLst>
              <a:ext uri="{FF2B5EF4-FFF2-40B4-BE49-F238E27FC236}">
                <a16:creationId xmlns:a16="http://schemas.microsoft.com/office/drawing/2014/main" id="{FDF06E09-C823-A14C-BF0E-D89AC3F26766}"/>
              </a:ext>
            </a:extLst>
          </p:cNvPr>
          <p:cNvSpPr txBox="1"/>
          <p:nvPr/>
        </p:nvSpPr>
        <p:spPr>
          <a:xfrm>
            <a:off x="3696553" y="3873871"/>
            <a:ext cx="4525598"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72" charset="0"/>
                <a:ea typeface="MS PGothic" charset="0"/>
              </a:rPr>
              <a:t>Estimated 2-yrs PFS: 76.7% vs 70.2%</a:t>
            </a:r>
          </a:p>
        </p:txBody>
      </p:sp>
      <p:sp>
        <p:nvSpPr>
          <p:cNvPr id="8" name="TextBox 7">
            <a:extLst>
              <a:ext uri="{FF2B5EF4-FFF2-40B4-BE49-F238E27FC236}">
                <a16:creationId xmlns:a16="http://schemas.microsoft.com/office/drawing/2014/main" id="{14D5ECBC-C53A-5A4D-A27F-BD31C661A10C}"/>
              </a:ext>
            </a:extLst>
          </p:cNvPr>
          <p:cNvSpPr txBox="1"/>
          <p:nvPr/>
        </p:nvSpPr>
        <p:spPr>
          <a:xfrm>
            <a:off x="7764" y="6522135"/>
            <a:ext cx="383047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Tilly 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2022;386(4):351-63.</a:t>
            </a:r>
          </a:p>
        </p:txBody>
      </p:sp>
    </p:spTree>
    <p:extLst>
      <p:ext uri="{BB962C8B-B14F-4D97-AF65-F5344CB8AC3E}">
        <p14:creationId xmlns:p14="http://schemas.microsoft.com/office/powerpoint/2010/main" val="328841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501891-8B35-7544-BEE5-FC28C2E1A490}"/>
              </a:ext>
            </a:extLst>
          </p:cNvPr>
          <p:cNvSpPr txBox="1"/>
          <p:nvPr/>
        </p:nvSpPr>
        <p:spPr>
          <a:xfrm>
            <a:off x="207724" y="6459738"/>
            <a:ext cx="40491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S PGothic" charset="0"/>
                <a:cs typeface="+mn-cs"/>
              </a:rPr>
              <a:t>Salles G et al.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600" b="0" dirty="0">
                <a:solidFill>
                  <a:srgbClr val="000000"/>
                </a:solidFill>
                <a:latin typeface="Calibri" panose="020F0502020204030204" pitchFamily="34" charset="0"/>
                <a:cs typeface="Calibri" panose="020F0502020204030204" pitchFamily="34" charset="0"/>
              </a:rPr>
              <a:t>2020;21(7)</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:978-88.</a:t>
            </a:r>
            <a:endParaRPr kumimoji="0" lang="en-US" sz="1600" b="0" i="0" u="none" strike="noStrike" kern="1200" cap="none" spc="0" normalizeH="0" baseline="0" noProof="0" dirty="0">
              <a:ln>
                <a:noFill/>
              </a:ln>
              <a:solidFill>
                <a:srgbClr val="000000"/>
              </a:solidFill>
              <a:effectLst/>
              <a:uLnTx/>
              <a:uFillTx/>
              <a:latin typeface="Arial"/>
              <a:ea typeface="MS PGothic" charset="0"/>
              <a:cs typeface="+mn-cs"/>
            </a:endParaRPr>
          </a:p>
        </p:txBody>
      </p:sp>
      <p:sp>
        <p:nvSpPr>
          <p:cNvPr id="12" name="Rectangle 11">
            <a:extLst>
              <a:ext uri="{FF2B5EF4-FFF2-40B4-BE49-F238E27FC236}">
                <a16:creationId xmlns:a16="http://schemas.microsoft.com/office/drawing/2014/main" id="{35E64358-E20F-47FC-81CA-3010B1AA4988}"/>
              </a:ext>
            </a:extLst>
          </p:cNvPr>
          <p:cNvSpPr/>
          <p:nvPr/>
        </p:nvSpPr>
        <p:spPr>
          <a:xfrm>
            <a:off x="8852625" y="3206400"/>
            <a:ext cx="2753221" cy="136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Lenalidomide enhances NK function with enhanced ADCC in vitro </a:t>
            </a:r>
          </a:p>
        </p:txBody>
      </p:sp>
      <p:sp>
        <p:nvSpPr>
          <p:cNvPr id="4" name="Text Placeholder 2">
            <a:extLst>
              <a:ext uri="{FF2B5EF4-FFF2-40B4-BE49-F238E27FC236}">
                <a16:creationId xmlns:a16="http://schemas.microsoft.com/office/drawing/2014/main" id="{6D4A601A-9CC9-7B44-9607-0D842E04EDAE}"/>
              </a:ext>
            </a:extLst>
          </p:cNvPr>
          <p:cNvSpPr>
            <a:spLocks noGrp="1"/>
          </p:cNvSpPr>
          <p:nvPr>
            <p:ph type="body" sz="quarter" idx="20"/>
          </p:nvPr>
        </p:nvSpPr>
        <p:spPr>
          <a:xfrm>
            <a:off x="328612" y="131454"/>
            <a:ext cx="11615737" cy="477148"/>
          </a:xfrm>
        </p:spPr>
        <p:txBody>
          <a:bodyPr>
            <a:noAutofit/>
          </a:bodyPr>
          <a:lstStyle/>
          <a:p>
            <a:r>
              <a:rPr lang="en-US" sz="3200" dirty="0" err="1">
                <a:solidFill>
                  <a:srgbClr val="3333FF"/>
                </a:solidFill>
                <a:latin typeface="Calibri"/>
                <a:cs typeface="Calibri"/>
              </a:rPr>
              <a:t>Tafasitamab</a:t>
            </a:r>
            <a:r>
              <a:rPr lang="en-US" sz="3200" dirty="0">
                <a:solidFill>
                  <a:srgbClr val="3333FF"/>
                </a:solidFill>
                <a:latin typeface="Calibri"/>
                <a:cs typeface="Calibri"/>
              </a:rPr>
              <a:t> (MOR208)</a:t>
            </a:r>
          </a:p>
        </p:txBody>
      </p:sp>
      <p:grpSp>
        <p:nvGrpSpPr>
          <p:cNvPr id="3" name="Group 2">
            <a:extLst>
              <a:ext uri="{FF2B5EF4-FFF2-40B4-BE49-F238E27FC236}">
                <a16:creationId xmlns:a16="http://schemas.microsoft.com/office/drawing/2014/main" id="{6100C9E3-7AFC-DB41-853B-D34733BE4059}"/>
              </a:ext>
            </a:extLst>
          </p:cNvPr>
          <p:cNvGrpSpPr/>
          <p:nvPr/>
        </p:nvGrpSpPr>
        <p:grpSpPr>
          <a:xfrm>
            <a:off x="3566544" y="664874"/>
            <a:ext cx="4946369" cy="5471979"/>
            <a:chOff x="76995" y="1047953"/>
            <a:chExt cx="3551035" cy="3928374"/>
          </a:xfrm>
        </p:grpSpPr>
        <p:pic>
          <p:nvPicPr>
            <p:cNvPr id="10" name="Picture 9">
              <a:extLst>
                <a:ext uri="{FF2B5EF4-FFF2-40B4-BE49-F238E27FC236}">
                  <a16:creationId xmlns:a16="http://schemas.microsoft.com/office/drawing/2014/main" id="{4E8F60D4-C8DC-0847-95E3-ADB65925283B}"/>
                </a:ext>
              </a:extLst>
            </p:cNvPr>
            <p:cNvPicPr>
              <a:picLocks noChangeAspect="1"/>
            </p:cNvPicPr>
            <p:nvPr/>
          </p:nvPicPr>
          <p:blipFill>
            <a:blip r:embed="rId2"/>
            <a:stretch>
              <a:fillRect/>
            </a:stretch>
          </p:blipFill>
          <p:spPr>
            <a:xfrm>
              <a:off x="76995" y="1047953"/>
              <a:ext cx="3551035" cy="3928374"/>
            </a:xfrm>
            <a:prstGeom prst="rect">
              <a:avLst/>
            </a:prstGeom>
          </p:spPr>
        </p:pic>
        <p:sp>
          <p:nvSpPr>
            <p:cNvPr id="2" name="Rectangle 1">
              <a:extLst>
                <a:ext uri="{FF2B5EF4-FFF2-40B4-BE49-F238E27FC236}">
                  <a16:creationId xmlns:a16="http://schemas.microsoft.com/office/drawing/2014/main" id="{E473B5FE-C269-094B-9CED-19559AF217A7}"/>
                </a:ext>
              </a:extLst>
            </p:cNvPr>
            <p:cNvSpPr/>
            <p:nvPr/>
          </p:nvSpPr>
          <p:spPr>
            <a:xfrm>
              <a:off x="583110" y="1997323"/>
              <a:ext cx="1030218" cy="215444"/>
            </a:xfrm>
            <a:prstGeom prst="rect">
              <a:avLst/>
            </a:prstGeom>
            <a:solidFill>
              <a:schemeClr val="bg1"/>
            </a:solid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S PGothic" charset="0"/>
                  <a:cs typeface="Arial" panose="020B0604020202020204" pitchFamily="34" charset="0"/>
                </a:rPr>
                <a:t>Tafasitamab</a:t>
              </a:r>
              <a:endPar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endParaRPr>
            </a:p>
          </p:txBody>
        </p:sp>
        <p:sp>
          <p:nvSpPr>
            <p:cNvPr id="13" name="Rectangle 12">
              <a:extLst>
                <a:ext uri="{FF2B5EF4-FFF2-40B4-BE49-F238E27FC236}">
                  <a16:creationId xmlns:a16="http://schemas.microsoft.com/office/drawing/2014/main" id="{D847D3C8-2C4D-4547-B6D4-B9EA10139083}"/>
                </a:ext>
              </a:extLst>
            </p:cNvPr>
            <p:cNvSpPr/>
            <p:nvPr/>
          </p:nvSpPr>
          <p:spPr>
            <a:xfrm>
              <a:off x="974995" y="3987662"/>
              <a:ext cx="1030218" cy="215444"/>
            </a:xfrm>
            <a:prstGeom prst="rect">
              <a:avLst/>
            </a:prstGeom>
            <a:solidFill>
              <a:schemeClr val="bg1"/>
            </a:solidFill>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Arial" panose="020B0604020202020204" pitchFamily="34" charset="0"/>
                  <a:ea typeface="MS PGothic" charset="0"/>
                  <a:cs typeface="Arial" panose="020B0604020202020204" pitchFamily="34" charset="0"/>
                </a:rPr>
                <a:t>Tafasitamab</a:t>
              </a:r>
              <a:endPar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MS PGothic" charset="0"/>
                <a:cs typeface="Arial" panose="020B0604020202020204" pitchFamily="34" charset="0"/>
              </a:endParaRPr>
            </a:p>
          </p:txBody>
        </p:sp>
      </p:grpSp>
    </p:spTree>
    <p:extLst>
      <p:ext uri="{BB962C8B-B14F-4D97-AF65-F5344CB8AC3E}">
        <p14:creationId xmlns:p14="http://schemas.microsoft.com/office/powerpoint/2010/main" val="486625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4D684B4-4E02-EE4A-B78D-1D8AD2F02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50" y="598413"/>
            <a:ext cx="11693500" cy="3775174"/>
          </a:xfrm>
          <a:prstGeom prst="rect">
            <a:avLst/>
          </a:prstGeom>
        </p:spPr>
      </p:pic>
      <p:sp>
        <p:nvSpPr>
          <p:cNvPr id="4" name="TextBox 3">
            <a:extLst>
              <a:ext uri="{FF2B5EF4-FFF2-40B4-BE49-F238E27FC236}">
                <a16:creationId xmlns:a16="http://schemas.microsoft.com/office/drawing/2014/main" id="{48A5AB49-7BE2-FA46-8DD0-664CEC40E6F8}"/>
              </a:ext>
            </a:extLst>
          </p:cNvPr>
          <p:cNvSpPr txBox="1"/>
          <p:nvPr/>
        </p:nvSpPr>
        <p:spPr>
          <a:xfrm>
            <a:off x="288250" y="882005"/>
            <a:ext cx="11655026" cy="430887"/>
          </a:xfrm>
          <a:prstGeom prst="rect">
            <a:avLst/>
          </a:prstGeom>
          <a:noFill/>
        </p:spPr>
        <p:txBody>
          <a:bodyPr wrap="square" rtlCol="0">
            <a:spAutoFit/>
          </a:bodyPr>
          <a:lstStyle/>
          <a:p>
            <a:pPr algn="ctr">
              <a:defRPr/>
            </a:pPr>
            <a:r>
              <a:rPr kumimoji="0" lang="en-US" sz="2200" b="1" i="1" u="none" strike="noStrike" kern="1200" cap="none" spc="0" normalizeH="0" baseline="0" noProof="0" dirty="0">
                <a:ln>
                  <a:noFill/>
                </a:ln>
                <a:solidFill>
                  <a:srgbClr val="C50036"/>
                </a:solidFill>
                <a:effectLst/>
                <a:uLnTx/>
                <a:uFillTx/>
                <a:latin typeface="Arial" pitchFamily="-72" charset="0"/>
                <a:ea typeface="MS PGothic" charset="0"/>
              </a:rPr>
              <a:t>Lancet Oncol </a:t>
            </a:r>
            <a:r>
              <a:rPr lang="en-US" sz="2200" dirty="0">
                <a:solidFill>
                  <a:srgbClr val="C50036"/>
                </a:solidFill>
              </a:rPr>
              <a:t>2020;21(7)</a:t>
            </a:r>
            <a:r>
              <a:rPr kumimoji="0" lang="en-US" sz="2200" b="1" i="0" u="none" strike="noStrike" kern="1200" cap="none" spc="0" normalizeH="0" baseline="0" noProof="0" dirty="0">
                <a:ln>
                  <a:noFill/>
                </a:ln>
                <a:solidFill>
                  <a:srgbClr val="C50036"/>
                </a:solidFill>
                <a:effectLst/>
                <a:uLnTx/>
                <a:uFillTx/>
                <a:latin typeface="Arial" pitchFamily="-72" charset="0"/>
                <a:ea typeface="MS PGothic" charset="0"/>
              </a:rPr>
              <a:t>:978-88.</a:t>
            </a:r>
          </a:p>
        </p:txBody>
      </p:sp>
      <p:sp>
        <p:nvSpPr>
          <p:cNvPr id="2" name="TextBox 1">
            <a:extLst>
              <a:ext uri="{FF2B5EF4-FFF2-40B4-BE49-F238E27FC236}">
                <a16:creationId xmlns:a16="http://schemas.microsoft.com/office/drawing/2014/main" id="{4E80653C-C082-93C8-7D01-6A8C96545024}"/>
              </a:ext>
            </a:extLst>
          </p:cNvPr>
          <p:cNvSpPr txBox="1"/>
          <p:nvPr/>
        </p:nvSpPr>
        <p:spPr>
          <a:xfrm>
            <a:off x="983432" y="4657179"/>
            <a:ext cx="10225136" cy="1015663"/>
          </a:xfrm>
          <a:prstGeom prst="rect">
            <a:avLst/>
          </a:prstGeom>
          <a:noFill/>
          <a:ln>
            <a:solidFill>
              <a:schemeClr val="tx1"/>
            </a:solidFill>
          </a:ln>
        </p:spPr>
        <p:txBody>
          <a:bodyPr wrap="square" rtlCol="0">
            <a:spAutoFit/>
          </a:bodyPr>
          <a:lstStyle/>
          <a:p>
            <a:pPr algn="ctr">
              <a:defRPr/>
            </a:pP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As a result of the L-MIND </a:t>
            </a:r>
            <a:r>
              <a:rPr lang="en-US" sz="2000" b="0" dirty="0">
                <a:solidFill>
                  <a:schemeClr val="tx1"/>
                </a:solidFill>
                <a:latin typeface="Calibri" panose="020F0502020204030204" pitchFamily="34" charset="0"/>
                <a:cs typeface="Calibri" panose="020F0502020204030204" pitchFamily="34" charset="0"/>
              </a:rPr>
              <a:t>trial, </a:t>
            </a:r>
            <a:r>
              <a:rPr kumimoji="0" lang="en-US" sz="2000" b="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rPr>
              <a:t>tafasitamab</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 in combination with lenalidomide </a:t>
            </a:r>
            <a:r>
              <a:rPr lang="en-US" sz="2000" b="0" dirty="0">
                <a:solidFill>
                  <a:schemeClr val="tx1"/>
                </a:solidFill>
                <a:latin typeface="Calibri" panose="020F0502020204030204" pitchFamily="34" charset="0"/>
                <a:cs typeface="Calibri" panose="020F0502020204030204" pitchFamily="34" charset="0"/>
              </a:rPr>
              <a:t>was FDA approved f</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or patients with relapsed or refractory </a:t>
            </a:r>
            <a:r>
              <a:rPr lang="en-US" sz="2000" b="0" dirty="0">
                <a:solidFill>
                  <a:schemeClr val="tx1"/>
                </a:solidFill>
                <a:latin typeface="Calibri" panose="020F0502020204030204" pitchFamily="34" charset="0"/>
                <a:cs typeface="Calibri" panose="020F0502020204030204" pitchFamily="34" charset="0"/>
              </a:rPr>
              <a:t>DLBCL </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not otherwise specified, including DLBCL arising from low-grade lymphoma, who are not eligible for autologous stem cell transplant.</a:t>
            </a:r>
          </a:p>
        </p:txBody>
      </p:sp>
    </p:spTree>
    <p:extLst>
      <p:ext uri="{BB962C8B-B14F-4D97-AF65-F5344CB8AC3E}">
        <p14:creationId xmlns:p14="http://schemas.microsoft.com/office/powerpoint/2010/main" val="1606068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914D-BFCA-7448-B949-BE2C8A7D865E}"/>
              </a:ext>
            </a:extLst>
          </p:cNvPr>
          <p:cNvSpPr>
            <a:spLocks noGrp="1"/>
          </p:cNvSpPr>
          <p:nvPr>
            <p:ph type="title"/>
          </p:nvPr>
        </p:nvSpPr>
        <p:spPr>
          <a:xfrm>
            <a:off x="912286" y="53752"/>
            <a:ext cx="10358967" cy="1143000"/>
          </a:xfrm>
        </p:spPr>
        <p:txBody>
          <a:bodyPr/>
          <a:lstStyle/>
          <a:p>
            <a:pPr algn="l"/>
            <a:r>
              <a:rPr lang="en-US" dirty="0"/>
              <a:t>L-MIND: Best Objective Response According to Independent Radiology Committee or Clinical Review Committee</a:t>
            </a:r>
          </a:p>
        </p:txBody>
      </p:sp>
      <p:sp>
        <p:nvSpPr>
          <p:cNvPr id="3" name="TextBox 2">
            <a:extLst>
              <a:ext uri="{FF2B5EF4-FFF2-40B4-BE49-F238E27FC236}">
                <a16:creationId xmlns:a16="http://schemas.microsoft.com/office/drawing/2014/main" id="{905663EC-8176-4B4A-B211-5D61833F68F9}"/>
              </a:ext>
            </a:extLst>
          </p:cNvPr>
          <p:cNvSpPr txBox="1"/>
          <p:nvPr/>
        </p:nvSpPr>
        <p:spPr>
          <a:xfrm>
            <a:off x="47328" y="6453336"/>
            <a:ext cx="4104456"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500" b="0" dirty="0">
                <a:solidFill>
                  <a:srgbClr val="000000"/>
                </a:solidFill>
                <a:latin typeface="Calibri" panose="020F0502020204030204" pitchFamily="34" charset="0"/>
                <a:cs typeface="Calibri" panose="020F0502020204030204" pitchFamily="34" charset="0"/>
              </a:rPr>
              <a:t>2020;21(7)</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:978-88.</a:t>
            </a:r>
          </a:p>
        </p:txBody>
      </p:sp>
      <p:pic>
        <p:nvPicPr>
          <p:cNvPr id="5" name="Picture 4" descr="Table&#10;&#10;Description automatically generated">
            <a:extLst>
              <a:ext uri="{FF2B5EF4-FFF2-40B4-BE49-F238E27FC236}">
                <a16:creationId xmlns:a16="http://schemas.microsoft.com/office/drawing/2014/main" id="{4E553152-175A-4B4E-8716-ED515FD33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075" y="1196752"/>
            <a:ext cx="6471388" cy="5139827"/>
          </a:xfrm>
          <a:prstGeom prst="rect">
            <a:avLst/>
          </a:prstGeom>
        </p:spPr>
      </p:pic>
    </p:spTree>
    <p:extLst>
      <p:ext uri="{BB962C8B-B14F-4D97-AF65-F5344CB8AC3E}">
        <p14:creationId xmlns:p14="http://schemas.microsoft.com/office/powerpoint/2010/main" val="3922331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914D-BFCA-7448-B949-BE2C8A7D865E}"/>
              </a:ext>
            </a:extLst>
          </p:cNvPr>
          <p:cNvSpPr>
            <a:spLocks noGrp="1"/>
          </p:cNvSpPr>
          <p:nvPr>
            <p:ph type="title"/>
          </p:nvPr>
        </p:nvSpPr>
        <p:spPr>
          <a:xfrm>
            <a:off x="1123637" y="81499"/>
            <a:ext cx="10358967" cy="1143000"/>
          </a:xfrm>
        </p:spPr>
        <p:txBody>
          <a:bodyPr/>
          <a:lstStyle/>
          <a:p>
            <a:pPr algn="l"/>
            <a:r>
              <a:rPr lang="en-US" dirty="0"/>
              <a:t>L-MIND: Select Adverse Events and Incidence of Infusion-Related Reactions</a:t>
            </a:r>
          </a:p>
        </p:txBody>
      </p:sp>
      <p:sp>
        <p:nvSpPr>
          <p:cNvPr id="3" name="TextBox 2">
            <a:extLst>
              <a:ext uri="{FF2B5EF4-FFF2-40B4-BE49-F238E27FC236}">
                <a16:creationId xmlns:a16="http://schemas.microsoft.com/office/drawing/2014/main" id="{905663EC-8176-4B4A-B211-5D61833F68F9}"/>
              </a:ext>
            </a:extLst>
          </p:cNvPr>
          <p:cNvSpPr txBox="1"/>
          <p:nvPr/>
        </p:nvSpPr>
        <p:spPr>
          <a:xfrm>
            <a:off x="47328" y="6453336"/>
            <a:ext cx="4104456" cy="323165"/>
          </a:xfrm>
          <a:prstGeom prst="rect">
            <a:avLst/>
          </a:prstGeom>
          <a:noFill/>
        </p:spPr>
        <p:txBody>
          <a:bodyPr wrap="squar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lang="en-US" sz="1500" b="0" dirty="0">
                <a:solidFill>
                  <a:srgbClr val="000000"/>
                </a:solidFill>
                <a:latin typeface="Calibri" panose="020F0502020204030204" pitchFamily="34" charset="0"/>
                <a:cs typeface="Calibri" panose="020F0502020204030204" pitchFamily="34" charset="0"/>
              </a:rPr>
              <a:t>2020;21(7)</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:978-88.</a:t>
            </a:r>
          </a:p>
        </p:txBody>
      </p:sp>
      <p:sp>
        <p:nvSpPr>
          <p:cNvPr id="7" name="TextBox 6">
            <a:extLst>
              <a:ext uri="{FF2B5EF4-FFF2-40B4-BE49-F238E27FC236}">
                <a16:creationId xmlns:a16="http://schemas.microsoft.com/office/drawing/2014/main" id="{E426013E-3A92-62AE-1542-C26E7AED48CD}"/>
              </a:ext>
            </a:extLst>
          </p:cNvPr>
          <p:cNvSpPr txBox="1"/>
          <p:nvPr/>
        </p:nvSpPr>
        <p:spPr>
          <a:xfrm>
            <a:off x="702907" y="4482907"/>
            <a:ext cx="10358966" cy="1785104"/>
          </a:xfrm>
          <a:prstGeom prst="rect">
            <a:avLst/>
          </a:prstGeom>
          <a:noFill/>
        </p:spPr>
        <p:txBody>
          <a:bodyPr wrap="square">
            <a:spAutoFit/>
          </a:bodyPr>
          <a:lstStyle/>
          <a:p>
            <a:pPr marL="342900" indent="-342900">
              <a:buFont typeface="Arial" panose="020B0604020202020204" pitchFamily="34" charset="0"/>
              <a:buChar char="•"/>
            </a:pPr>
            <a:r>
              <a:rPr lang="en-US" sz="2200" b="0" dirty="0">
                <a:solidFill>
                  <a:schemeClr val="tx1"/>
                </a:solidFill>
                <a:latin typeface="+mn-lt"/>
              </a:rPr>
              <a:t>Treatment-emergent adverse events that led to discontinuation of </a:t>
            </a:r>
            <a:r>
              <a:rPr lang="en-US" sz="2200" b="0" dirty="0" err="1">
                <a:solidFill>
                  <a:schemeClr val="tx1"/>
                </a:solidFill>
                <a:latin typeface="+mn-lt"/>
              </a:rPr>
              <a:t>tafasitamab</a:t>
            </a:r>
            <a:r>
              <a:rPr lang="en-US" sz="2200" b="0" dirty="0">
                <a:solidFill>
                  <a:schemeClr val="tx1"/>
                </a:solidFill>
                <a:latin typeface="+mn-lt"/>
              </a:rPr>
              <a:t> included pneumonia, bronchitis, deep vein thrombosis and allergic dermatitis.</a:t>
            </a:r>
          </a:p>
          <a:p>
            <a:endParaRPr lang="en-US" sz="2200" b="0" dirty="0">
              <a:solidFill>
                <a:schemeClr val="tx1"/>
              </a:solidFill>
              <a:latin typeface="+mn-lt"/>
            </a:endParaRPr>
          </a:p>
          <a:p>
            <a:pPr marL="342900" indent="-342900">
              <a:buFont typeface="Arial" panose="020B0604020202020204" pitchFamily="34" charset="0"/>
              <a:buChar char="•"/>
            </a:pPr>
            <a:r>
              <a:rPr lang="en-US" sz="2200" b="0" dirty="0">
                <a:solidFill>
                  <a:schemeClr val="tx1"/>
                </a:solidFill>
                <a:latin typeface="+mn-lt"/>
              </a:rPr>
              <a:t>Infusion-related reactions (all Grade 1) were observed in 5 (6%) patients. All occurred once during the first infusion and no discontinuation of infusion was required.</a:t>
            </a:r>
          </a:p>
        </p:txBody>
      </p:sp>
      <p:graphicFrame>
        <p:nvGraphicFramePr>
          <p:cNvPr id="8" name="Table 5">
            <a:extLst>
              <a:ext uri="{FF2B5EF4-FFF2-40B4-BE49-F238E27FC236}">
                <a16:creationId xmlns:a16="http://schemas.microsoft.com/office/drawing/2014/main" id="{6AF3D2FC-8835-8A25-6844-F8C7D50748C4}"/>
              </a:ext>
            </a:extLst>
          </p:cNvPr>
          <p:cNvGraphicFramePr>
            <a:graphicFrameLocks/>
          </p:cNvGraphicFramePr>
          <p:nvPr>
            <p:extLst>
              <p:ext uri="{D42A27DB-BD31-4B8C-83A1-F6EECF244321}">
                <p14:modId xmlns:p14="http://schemas.microsoft.com/office/powerpoint/2010/main" val="2665606724"/>
              </p:ext>
            </p:extLst>
          </p:nvPr>
        </p:nvGraphicFramePr>
        <p:xfrm>
          <a:off x="1130126" y="1357934"/>
          <a:ext cx="9931747" cy="2917908"/>
        </p:xfrm>
        <a:graphic>
          <a:graphicData uri="http://schemas.openxmlformats.org/drawingml/2006/table">
            <a:tbl>
              <a:tblPr firstRow="1" bandRow="1">
                <a:tableStyleId>{21E4AEA4-8DFA-4A89-87EB-49C32662AFE0}</a:tableStyleId>
              </a:tblPr>
              <a:tblGrid>
                <a:gridCol w="4747171">
                  <a:extLst>
                    <a:ext uri="{9D8B030D-6E8A-4147-A177-3AD203B41FA5}">
                      <a16:colId xmlns:a16="http://schemas.microsoft.com/office/drawing/2014/main" val="2050421177"/>
                    </a:ext>
                  </a:extLst>
                </a:gridCol>
                <a:gridCol w="2592288">
                  <a:extLst>
                    <a:ext uri="{9D8B030D-6E8A-4147-A177-3AD203B41FA5}">
                      <a16:colId xmlns:a16="http://schemas.microsoft.com/office/drawing/2014/main" val="1235077904"/>
                    </a:ext>
                  </a:extLst>
                </a:gridCol>
                <a:gridCol w="2592288">
                  <a:extLst>
                    <a:ext uri="{9D8B030D-6E8A-4147-A177-3AD203B41FA5}">
                      <a16:colId xmlns:a16="http://schemas.microsoft.com/office/drawing/2014/main" val="173152105"/>
                    </a:ext>
                  </a:extLst>
                </a:gridCol>
              </a:tblGrid>
              <a:tr h="416844">
                <a:tc>
                  <a:txBody>
                    <a:bodyPr/>
                    <a:lstStyle/>
                    <a:p>
                      <a:endParaRPr lang="en-US" sz="2000" dirty="0"/>
                    </a:p>
                  </a:txBody>
                  <a:tcPr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a:r>
                        <a:rPr lang="en-US" sz="2000" dirty="0"/>
                        <a:t>Grade 3-4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2828587577"/>
                  </a:ext>
                </a:extLst>
              </a:tr>
              <a:tr h="416844">
                <a:tc>
                  <a:txBody>
                    <a:bodyPr/>
                    <a:lstStyle/>
                    <a:p>
                      <a:r>
                        <a:rPr lang="en-US" sz="2000" dirty="0"/>
                        <a:t>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39 (49%)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281245898"/>
                  </a:ext>
                </a:extLst>
              </a:tr>
              <a:tr h="416844">
                <a:tc>
                  <a:txBody>
                    <a:bodyPr/>
                    <a:lstStyle/>
                    <a:p>
                      <a:r>
                        <a:rPr lang="en-US" sz="2000" dirty="0"/>
                        <a:t>Anemia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22 (27%)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6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014879"/>
                  </a:ext>
                </a:extLst>
              </a:tr>
              <a:tr h="416844">
                <a:tc>
                  <a:txBody>
                    <a:bodyPr/>
                    <a:lstStyle/>
                    <a:p>
                      <a:r>
                        <a:rPr lang="en-US" sz="2000" dirty="0"/>
                        <a:t>Thrombocytopenia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11 (14%)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14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157652334"/>
                  </a:ext>
                </a:extLst>
              </a:tr>
              <a:tr h="416844">
                <a:tc>
                  <a:txBody>
                    <a:bodyPr/>
                    <a:lstStyle/>
                    <a:p>
                      <a:r>
                        <a:rPr lang="en-US" sz="2000" dirty="0"/>
                        <a:t>Febrile neutropenia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 (13%)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4911951"/>
                  </a:ext>
                </a:extLst>
              </a:tr>
              <a:tr h="416844">
                <a:tc>
                  <a:txBody>
                    <a:bodyPr/>
                    <a:lstStyle/>
                    <a:p>
                      <a:r>
                        <a:rPr lang="en-US" sz="2000" dirty="0"/>
                        <a:t>Pneumonia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5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967440426"/>
                  </a:ext>
                </a:extLst>
              </a:tr>
              <a:tr h="416844">
                <a:tc>
                  <a:txBody>
                    <a:bodyPr/>
                    <a:lstStyle/>
                    <a:p>
                      <a:r>
                        <a:rPr lang="en-US" sz="2000" dirty="0"/>
                        <a:t>Pulmonary embolism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3428694"/>
                  </a:ext>
                </a:extLst>
              </a:tr>
            </a:tbl>
          </a:graphicData>
        </a:graphic>
      </p:graphicFrame>
    </p:spTree>
    <p:extLst>
      <p:ext uri="{BB962C8B-B14F-4D97-AF65-F5344CB8AC3E}">
        <p14:creationId xmlns:p14="http://schemas.microsoft.com/office/powerpoint/2010/main" val="4049498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728-465E-644B-AA90-4CFC54467352}"/>
              </a:ext>
            </a:extLst>
          </p:cNvPr>
          <p:cNvSpPr>
            <a:spLocks noGrp="1"/>
          </p:cNvSpPr>
          <p:nvPr>
            <p:ph type="title"/>
          </p:nvPr>
        </p:nvSpPr>
        <p:spPr>
          <a:xfrm>
            <a:off x="912286" y="16070"/>
            <a:ext cx="10358967" cy="1143000"/>
          </a:xfrm>
        </p:spPr>
        <p:txBody>
          <a:bodyPr/>
          <a:lstStyle/>
          <a:p>
            <a:pPr algn="l"/>
            <a:r>
              <a:rPr lang="en-US" dirty="0"/>
              <a:t>Mechanism of Action of </a:t>
            </a:r>
            <a:r>
              <a:rPr lang="en-US" dirty="0" err="1"/>
              <a:t>Loncastuximab</a:t>
            </a:r>
            <a:r>
              <a:rPr lang="en-US" dirty="0"/>
              <a:t> </a:t>
            </a:r>
            <a:r>
              <a:rPr lang="en-US" dirty="0" err="1"/>
              <a:t>Tesirine</a:t>
            </a:r>
            <a:endParaRPr lang="en-US" dirty="0"/>
          </a:p>
        </p:txBody>
      </p:sp>
      <p:pic>
        <p:nvPicPr>
          <p:cNvPr id="4" name="Picture 3" descr="Diagram&#10;&#10;Description automatically generated">
            <a:extLst>
              <a:ext uri="{FF2B5EF4-FFF2-40B4-BE49-F238E27FC236}">
                <a16:creationId xmlns:a16="http://schemas.microsoft.com/office/drawing/2014/main" id="{3478C9E6-3451-4447-B5E9-ED454D04E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88" y="945521"/>
            <a:ext cx="5904136" cy="5623876"/>
          </a:xfrm>
          <a:prstGeom prst="rect">
            <a:avLst/>
          </a:prstGeom>
        </p:spPr>
      </p:pic>
      <p:sp>
        <p:nvSpPr>
          <p:cNvPr id="5" name="TextBox 4">
            <a:extLst>
              <a:ext uri="{FF2B5EF4-FFF2-40B4-BE49-F238E27FC236}">
                <a16:creationId xmlns:a16="http://schemas.microsoft.com/office/drawing/2014/main" id="{7A12C565-EFC7-4A48-ADFD-5BD84762C8D5}"/>
              </a:ext>
            </a:extLst>
          </p:cNvPr>
          <p:cNvSpPr txBox="1"/>
          <p:nvPr/>
        </p:nvSpPr>
        <p:spPr>
          <a:xfrm>
            <a:off x="22548" y="6534153"/>
            <a:ext cx="4604872"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mn-lt"/>
                <a:ea typeface="MS PGothic" charset="0"/>
              </a:rPr>
              <a:t>Hamadani</a:t>
            </a:r>
            <a:r>
              <a:rPr kumimoji="0" lang="en-US" sz="1400" b="0" i="0" u="none" strike="noStrike" kern="1200" cap="none" spc="0" normalizeH="0" baseline="0" noProof="0" dirty="0">
                <a:ln>
                  <a:noFill/>
                </a:ln>
                <a:solidFill>
                  <a:srgbClr val="000000"/>
                </a:solidFill>
                <a:effectLst/>
                <a:uLnTx/>
                <a:uFillTx/>
                <a:latin typeface="+mn-lt"/>
                <a:ea typeface="MS PGothic" charset="0"/>
              </a:rPr>
              <a:t> M et al. ASCO 2021; Abstract TPS7574.</a:t>
            </a:r>
          </a:p>
        </p:txBody>
      </p:sp>
    </p:spTree>
    <p:extLst>
      <p:ext uri="{BB962C8B-B14F-4D97-AF65-F5344CB8AC3E}">
        <p14:creationId xmlns:p14="http://schemas.microsoft.com/office/powerpoint/2010/main" val="381066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E5FFB6BA-E8D1-3146-ADDF-C804E84A7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764704"/>
            <a:ext cx="11311999" cy="3528392"/>
          </a:xfrm>
          <a:prstGeom prst="rect">
            <a:avLst/>
          </a:prstGeom>
        </p:spPr>
      </p:pic>
      <p:sp>
        <p:nvSpPr>
          <p:cNvPr id="4" name="TextBox 3">
            <a:extLst>
              <a:ext uri="{FF2B5EF4-FFF2-40B4-BE49-F238E27FC236}">
                <a16:creationId xmlns:a16="http://schemas.microsoft.com/office/drawing/2014/main" id="{632A5FE8-C9D0-F949-AE64-1EB92A47D06D}"/>
              </a:ext>
            </a:extLst>
          </p:cNvPr>
          <p:cNvSpPr txBox="1"/>
          <p:nvPr/>
        </p:nvSpPr>
        <p:spPr>
          <a:xfrm>
            <a:off x="263352" y="1088740"/>
            <a:ext cx="11246734" cy="430887"/>
          </a:xfrm>
          <a:prstGeom prst="rect">
            <a:avLst/>
          </a:prstGeom>
          <a:noFill/>
        </p:spPr>
        <p:txBody>
          <a:bodyPr wrap="square" rtlCol="0">
            <a:spAutoFit/>
          </a:bodyPr>
          <a:lstStyle/>
          <a:p>
            <a:pPr algn="ctr">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lang="en-US" sz="2200" dirty="0">
                <a:solidFill>
                  <a:srgbClr val="B30138"/>
                </a:solidFill>
              </a:rPr>
              <a:t>2021;22(6)</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:790-800. </a:t>
            </a:r>
          </a:p>
        </p:txBody>
      </p:sp>
      <p:sp>
        <p:nvSpPr>
          <p:cNvPr id="2" name="TextBox 1">
            <a:extLst>
              <a:ext uri="{FF2B5EF4-FFF2-40B4-BE49-F238E27FC236}">
                <a16:creationId xmlns:a16="http://schemas.microsoft.com/office/drawing/2014/main" id="{F0819388-6E7D-08F3-5592-BEFB4305D477}"/>
              </a:ext>
            </a:extLst>
          </p:cNvPr>
          <p:cNvSpPr txBox="1"/>
          <p:nvPr/>
        </p:nvSpPr>
        <p:spPr>
          <a:xfrm>
            <a:off x="630135" y="4761148"/>
            <a:ext cx="10513168" cy="1015663"/>
          </a:xfrm>
          <a:prstGeom prst="rect">
            <a:avLst/>
          </a:prstGeom>
          <a:noFill/>
          <a:ln>
            <a:solidFill>
              <a:schemeClr val="tx1"/>
            </a:solidFill>
          </a:ln>
        </p:spPr>
        <p:txBody>
          <a:bodyPr wrap="square" rtlCol="0">
            <a:spAutoFit/>
          </a:bodyPr>
          <a:lstStyle/>
          <a:p>
            <a:pPr algn="ctr">
              <a:defRPr/>
            </a:pP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As a result of the LOTIS-2 </a:t>
            </a:r>
            <a:r>
              <a:rPr lang="en-US" sz="2000" b="0" dirty="0">
                <a:solidFill>
                  <a:schemeClr val="tx1"/>
                </a:solidFill>
                <a:latin typeface="Calibri" panose="020F0502020204030204" pitchFamily="34" charset="0"/>
                <a:cs typeface="Calibri" panose="020F0502020204030204" pitchFamily="34" charset="0"/>
              </a:rPr>
              <a:t>trial, </a:t>
            </a:r>
            <a:r>
              <a:rPr lang="en-US" sz="2000" b="0" dirty="0" err="1">
                <a:solidFill>
                  <a:schemeClr val="tx1"/>
                </a:solidFill>
                <a:latin typeface="Calibri" panose="020F0502020204030204" pitchFamily="34" charset="0"/>
                <a:cs typeface="Calibri" panose="020F0502020204030204" pitchFamily="34" charset="0"/>
              </a:rPr>
              <a:t>loncastuximab</a:t>
            </a:r>
            <a:r>
              <a:rPr lang="en-US" sz="2000" b="0" dirty="0">
                <a:solidFill>
                  <a:schemeClr val="tx1"/>
                </a:solidFill>
                <a:latin typeface="Calibri" panose="020F0502020204030204" pitchFamily="34" charset="0"/>
                <a:cs typeface="Calibri" panose="020F0502020204030204" pitchFamily="34" charset="0"/>
              </a:rPr>
              <a:t> </a:t>
            </a:r>
            <a:r>
              <a:rPr lang="en-US" sz="2000" b="0" dirty="0" err="1">
                <a:solidFill>
                  <a:schemeClr val="tx1"/>
                </a:solidFill>
                <a:latin typeface="Calibri" panose="020F0502020204030204" pitchFamily="34" charset="0"/>
                <a:cs typeface="Calibri" panose="020F0502020204030204" pitchFamily="34" charset="0"/>
              </a:rPr>
              <a:t>tesirine</a:t>
            </a:r>
            <a:r>
              <a:rPr lang="en-US" sz="2000" b="0" dirty="0">
                <a:solidFill>
                  <a:schemeClr val="tx1"/>
                </a:solidFill>
                <a:latin typeface="Calibri" panose="020F0502020204030204" pitchFamily="34" charset="0"/>
                <a:cs typeface="Calibri" panose="020F0502020204030204" pitchFamily="34" charset="0"/>
              </a:rPr>
              <a:t> was FDA approved for </a:t>
            </a:r>
            <a:r>
              <a:rPr kumimoji="0" lang="en-US" sz="2000" b="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patients with relapsed or refractory large B-cell lymphoma after 2 or more lines of systemic therapy, including DLBCL not otherwise specified, DLBCL arising from low-grade lymphoma and high-grade B-cell lymphoma.</a:t>
            </a:r>
          </a:p>
        </p:txBody>
      </p:sp>
    </p:spTree>
    <p:extLst>
      <p:ext uri="{BB962C8B-B14F-4D97-AF65-F5344CB8AC3E}">
        <p14:creationId xmlns:p14="http://schemas.microsoft.com/office/powerpoint/2010/main" val="263540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25A9-1732-C34D-A5BD-681EB97739A6}"/>
              </a:ext>
            </a:extLst>
          </p:cNvPr>
          <p:cNvSpPr>
            <a:spLocks noGrp="1"/>
          </p:cNvSpPr>
          <p:nvPr>
            <p:ph type="title"/>
          </p:nvPr>
        </p:nvSpPr>
        <p:spPr>
          <a:xfrm>
            <a:off x="916516" y="216194"/>
            <a:ext cx="10358967" cy="1143000"/>
          </a:xfrm>
        </p:spPr>
        <p:txBody>
          <a:bodyPr/>
          <a:lstStyle/>
          <a:p>
            <a:pPr algn="l"/>
            <a:r>
              <a:rPr lang="en-US" dirty="0"/>
              <a:t>LOTIS-2: Select Treatment-Emergent Adverse Events (AEs)</a:t>
            </a:r>
          </a:p>
        </p:txBody>
      </p:sp>
      <p:graphicFrame>
        <p:nvGraphicFramePr>
          <p:cNvPr id="4" name="Table 4">
            <a:extLst>
              <a:ext uri="{FF2B5EF4-FFF2-40B4-BE49-F238E27FC236}">
                <a16:creationId xmlns:a16="http://schemas.microsoft.com/office/drawing/2014/main" id="{4B23DB46-7918-FC43-96DC-F9A3294F46A3}"/>
              </a:ext>
            </a:extLst>
          </p:cNvPr>
          <p:cNvGraphicFramePr>
            <a:graphicFrameLocks noGrp="1"/>
          </p:cNvGraphicFramePr>
          <p:nvPr>
            <p:ph idx="1"/>
            <p:extLst>
              <p:ext uri="{D42A27DB-BD31-4B8C-83A1-F6EECF244321}">
                <p14:modId xmlns:p14="http://schemas.microsoft.com/office/powerpoint/2010/main" val="2300503800"/>
              </p:ext>
            </p:extLst>
          </p:nvPr>
        </p:nvGraphicFramePr>
        <p:xfrm>
          <a:off x="942362" y="1170112"/>
          <a:ext cx="10358436" cy="4128677"/>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1735368177"/>
                    </a:ext>
                  </a:extLst>
                </a:gridCol>
                <a:gridCol w="3452812">
                  <a:extLst>
                    <a:ext uri="{9D8B030D-6E8A-4147-A177-3AD203B41FA5}">
                      <a16:colId xmlns:a16="http://schemas.microsoft.com/office/drawing/2014/main" val="2827095899"/>
                    </a:ext>
                  </a:extLst>
                </a:gridCol>
                <a:gridCol w="3452812">
                  <a:extLst>
                    <a:ext uri="{9D8B030D-6E8A-4147-A177-3AD203B41FA5}">
                      <a16:colId xmlns:a16="http://schemas.microsoft.com/office/drawing/2014/main" val="1521601998"/>
                    </a:ext>
                  </a:extLst>
                </a:gridCol>
              </a:tblGrid>
              <a:tr h="589811">
                <a:tc>
                  <a:txBody>
                    <a:bodyPr/>
                    <a:lstStyle/>
                    <a:p>
                      <a:r>
                        <a:rPr lang="en-US" sz="2000" dirty="0"/>
                        <a:t>Treatment-emergent AEs</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sz="2000" dirty="0"/>
                        <a:t>Grade 1-2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tc>
                  <a:txBody>
                    <a:bodyPr/>
                    <a:lstStyle/>
                    <a:p>
                      <a:pPr algn="ctr"/>
                      <a:r>
                        <a:rPr lang="en-US" sz="2000" dirty="0"/>
                        <a:t>Grade 3-4</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002060"/>
                    </a:solidFill>
                  </a:tcPr>
                </a:tc>
                <a:extLst>
                  <a:ext uri="{0D108BD9-81ED-4DB2-BD59-A6C34878D82A}">
                    <a16:rowId xmlns:a16="http://schemas.microsoft.com/office/drawing/2014/main" val="2781678967"/>
                  </a:ext>
                </a:extLst>
              </a:tr>
              <a:tr h="589811">
                <a:tc>
                  <a:txBody>
                    <a:bodyPr/>
                    <a:lstStyle/>
                    <a:p>
                      <a:r>
                        <a:rPr lang="en-US" sz="2000" dirty="0"/>
                        <a:t>Peripheral edema*</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1%</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945733865"/>
                  </a:ext>
                </a:extLst>
              </a:tr>
              <a:tr h="589811">
                <a:tc>
                  <a:txBody>
                    <a:bodyPr/>
                    <a:lstStyle/>
                    <a:p>
                      <a:r>
                        <a:rPr lang="en-US" sz="2000" dirty="0"/>
                        <a:t>Anemia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567997016"/>
                  </a:ext>
                </a:extLst>
              </a:tr>
              <a:tr h="589811">
                <a:tc>
                  <a:txBody>
                    <a:bodyPr/>
                    <a:lstStyle/>
                    <a:p>
                      <a:r>
                        <a:rPr lang="en-US" sz="2000" dirty="0"/>
                        <a:t>Thrombocytopenia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5013451"/>
                  </a:ext>
                </a:extLst>
              </a:tr>
              <a:tr h="589811">
                <a:tc>
                  <a:txBody>
                    <a:bodyPr/>
                    <a:lstStyle/>
                    <a:p>
                      <a:r>
                        <a:rPr lang="en-US" sz="2000"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DE5EF"/>
                    </a:solidFill>
                  </a:tcPr>
                </a:tc>
                <a:tc>
                  <a:txBody>
                    <a:bodyPr/>
                    <a:lstStyle/>
                    <a:p>
                      <a:pPr algn="ctr"/>
                      <a:r>
                        <a:rPr lang="en-US" sz="2000" dirty="0"/>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DE5EF"/>
                    </a:solidFill>
                  </a:tcPr>
                </a:tc>
                <a:extLst>
                  <a:ext uri="{0D108BD9-81ED-4DB2-BD59-A6C34878D82A}">
                    <a16:rowId xmlns:a16="http://schemas.microsoft.com/office/drawing/2014/main" val="4218528204"/>
                  </a:ext>
                </a:extLst>
              </a:tr>
              <a:tr h="589811">
                <a:tc>
                  <a:txBody>
                    <a:bodyPr/>
                    <a:lstStyle/>
                    <a:p>
                      <a:r>
                        <a:rPr lang="en-US" sz="2000" dirty="0"/>
                        <a:t>Pleural effusion*</a:t>
                      </a:r>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pPr algn="ctr"/>
                      <a:r>
                        <a:rPr lang="en-US" sz="2000" dirty="0"/>
                        <a:t>2%</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294769718"/>
                  </a:ext>
                </a:extLst>
              </a:tr>
              <a:tr h="589811">
                <a:tc>
                  <a:txBody>
                    <a:bodyPr/>
                    <a:lstStyle/>
                    <a:p>
                      <a:r>
                        <a:rPr lang="en-US" sz="2000" dirty="0"/>
                        <a:t>Leukopenia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543443420"/>
                  </a:ext>
                </a:extLst>
              </a:tr>
            </a:tbl>
          </a:graphicData>
        </a:graphic>
      </p:graphicFrame>
      <p:sp>
        <p:nvSpPr>
          <p:cNvPr id="6" name="TextBox 5">
            <a:extLst>
              <a:ext uri="{FF2B5EF4-FFF2-40B4-BE49-F238E27FC236}">
                <a16:creationId xmlns:a16="http://schemas.microsoft.com/office/drawing/2014/main" id="{590D9AEE-7B08-F841-87B3-4DCD19F4B6BC}"/>
              </a:ext>
            </a:extLst>
          </p:cNvPr>
          <p:cNvSpPr txBox="1"/>
          <p:nvPr/>
        </p:nvSpPr>
        <p:spPr>
          <a:xfrm>
            <a:off x="191344" y="6461710"/>
            <a:ext cx="4219040" cy="338554"/>
          </a:xfrm>
          <a:prstGeom prst="rect">
            <a:avLst/>
          </a:prstGeom>
          <a:noFill/>
        </p:spPr>
        <p:txBody>
          <a:bodyPr wrap="none" rtlCol="0">
            <a:spAutoFit/>
          </a:bodyPr>
          <a:lstStyle/>
          <a:p>
            <a:pPr>
              <a:defRPr/>
            </a:pPr>
            <a:r>
              <a:rPr lang="en-US" sz="1600" b="0" dirty="0" err="1">
                <a:solidFill>
                  <a:srgbClr val="000000"/>
                </a:solidFill>
                <a:latin typeface="Calibri" panose="020F0502020204030204" pitchFamily="34" charset="0"/>
                <a:cs typeface="Calibri" panose="020F0502020204030204" pitchFamily="34" charset="0"/>
              </a:rPr>
              <a:t>Caimi</a:t>
            </a:r>
            <a:r>
              <a:rPr lang="en-US" sz="1600" b="0" dirty="0">
                <a:solidFill>
                  <a:srgbClr val="000000"/>
                </a:solidFill>
                <a:latin typeface="Calibri" panose="020F0502020204030204" pitchFamily="34" charset="0"/>
                <a:cs typeface="Calibri" panose="020F0502020204030204" pitchFamily="34" charset="0"/>
              </a:rPr>
              <a:t> PF et al. </a:t>
            </a:r>
            <a:r>
              <a:rPr lang="en-US" sz="1600" b="0" i="1" dirty="0">
                <a:solidFill>
                  <a:srgbClr val="000000"/>
                </a:solidFill>
                <a:latin typeface="Calibri" panose="020F0502020204030204" pitchFamily="34" charset="0"/>
                <a:cs typeface="Calibri" panose="020F0502020204030204" pitchFamily="34" charset="0"/>
              </a:rPr>
              <a:t>Lancet Oncol </a:t>
            </a:r>
            <a:r>
              <a:rPr lang="en-US" sz="1600" b="0" dirty="0">
                <a:solidFill>
                  <a:srgbClr val="000000"/>
                </a:solidFill>
                <a:latin typeface="Calibri" panose="020F0502020204030204" pitchFamily="34" charset="0"/>
                <a:cs typeface="Calibri" panose="020F0502020204030204" pitchFamily="34" charset="0"/>
              </a:rPr>
              <a:t>2021;22(6):790-800.</a:t>
            </a:r>
          </a:p>
        </p:txBody>
      </p:sp>
      <p:sp>
        <p:nvSpPr>
          <p:cNvPr id="8" name="TextBox 7">
            <a:extLst>
              <a:ext uri="{FF2B5EF4-FFF2-40B4-BE49-F238E27FC236}">
                <a16:creationId xmlns:a16="http://schemas.microsoft.com/office/drawing/2014/main" id="{C3AB8A14-40F7-F78A-5426-97E717B9D6FC}"/>
              </a:ext>
            </a:extLst>
          </p:cNvPr>
          <p:cNvSpPr txBox="1"/>
          <p:nvPr/>
        </p:nvSpPr>
        <p:spPr>
          <a:xfrm>
            <a:off x="767407" y="5470986"/>
            <a:ext cx="10657184" cy="646331"/>
          </a:xfrm>
          <a:prstGeom prst="rect">
            <a:avLst/>
          </a:prstGeom>
          <a:noFill/>
        </p:spPr>
        <p:txBody>
          <a:bodyPr wrap="square">
            <a:spAutoFit/>
          </a:bodyPr>
          <a:lstStyle/>
          <a:p>
            <a:pPr algn="just"/>
            <a:r>
              <a:rPr lang="en-US" sz="1800" b="0" dirty="0">
                <a:solidFill>
                  <a:srgbClr val="211D1E"/>
                </a:solidFill>
                <a:effectLst/>
                <a:latin typeface="+mn-lt"/>
              </a:rPr>
              <a:t>*</a:t>
            </a:r>
            <a:r>
              <a:rPr lang="en-US" sz="1800" b="0" baseline="30000" dirty="0">
                <a:solidFill>
                  <a:srgbClr val="211D1E"/>
                </a:solidFill>
                <a:effectLst/>
                <a:latin typeface="+mn-lt"/>
              </a:rPr>
              <a:t> </a:t>
            </a:r>
            <a:r>
              <a:rPr lang="en-US" sz="1800" b="0" dirty="0">
                <a:solidFill>
                  <a:srgbClr val="211D1E"/>
                </a:solidFill>
                <a:effectLst/>
                <a:latin typeface="+mn-lt"/>
              </a:rPr>
              <a:t>Treatment-emergent </a:t>
            </a:r>
            <a:r>
              <a:rPr lang="en-US" sz="1800" b="0" dirty="0">
                <a:solidFill>
                  <a:srgbClr val="211D1E"/>
                </a:solidFill>
                <a:latin typeface="+mn-lt"/>
              </a:rPr>
              <a:t>AEs </a:t>
            </a:r>
            <a:r>
              <a:rPr lang="en-US" sz="1800" b="0" dirty="0">
                <a:solidFill>
                  <a:srgbClr val="211D1E"/>
                </a:solidFill>
                <a:effectLst/>
                <a:latin typeface="+mn-lt"/>
              </a:rPr>
              <a:t>considered likely to be related to the </a:t>
            </a:r>
            <a:r>
              <a:rPr lang="en-US" sz="1800" b="0" dirty="0">
                <a:solidFill>
                  <a:srgbClr val="211D1E"/>
                </a:solidFill>
                <a:latin typeface="+mn-lt"/>
              </a:rPr>
              <a:t>the agent’s </a:t>
            </a:r>
            <a:r>
              <a:rPr lang="en-US" sz="1800" b="0" dirty="0">
                <a:solidFill>
                  <a:srgbClr val="211D1E"/>
                </a:solidFill>
                <a:effectLst/>
                <a:latin typeface="+mn-lt"/>
              </a:rPr>
              <a:t>payload included edema or effusion, </a:t>
            </a:r>
            <a:r>
              <a:rPr lang="en-US" sz="1800" b="0" dirty="0">
                <a:solidFill>
                  <a:srgbClr val="211D1E"/>
                </a:solidFill>
                <a:latin typeface="+mn-lt"/>
              </a:rPr>
              <a:t>symptoms in the </a:t>
            </a:r>
            <a:r>
              <a:rPr lang="en-US" sz="1800" b="0" dirty="0">
                <a:solidFill>
                  <a:srgbClr val="211D1E"/>
                </a:solidFill>
                <a:effectLst/>
                <a:latin typeface="+mn-lt"/>
              </a:rPr>
              <a:t>skin or nails and liver enzyme abnormalities </a:t>
            </a:r>
          </a:p>
        </p:txBody>
      </p:sp>
    </p:spTree>
    <p:extLst>
      <p:ext uri="{BB962C8B-B14F-4D97-AF65-F5344CB8AC3E}">
        <p14:creationId xmlns:p14="http://schemas.microsoft.com/office/powerpoint/2010/main" val="212209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227013"/>
            <a:ext cx="10358967" cy="1143000"/>
          </a:xfrm>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298004"/>
            <a:ext cx="10588977" cy="1296144"/>
          </a:xfrm>
        </p:spPr>
        <p:txBody>
          <a:bodyPr/>
          <a:lstStyle/>
          <a:p>
            <a:pPr marL="98425" indent="0">
              <a:buNone/>
            </a:pPr>
            <a:r>
              <a:rPr lang="en-US" sz="2500" b="0" dirty="0"/>
              <a:t>This activity is supported by educational grants from ADC Therapeutics, Incyte Corporation, and </a:t>
            </a:r>
            <a:r>
              <a:rPr lang="en-US" sz="2500" b="0" dirty="0" err="1"/>
              <a:t>Seagen</a:t>
            </a:r>
            <a:r>
              <a:rPr lang="en-US" sz="2500" b="0" dirty="0"/>
              <a:t> Inc. </a:t>
            </a:r>
          </a:p>
        </p:txBody>
      </p:sp>
      <p:sp>
        <p:nvSpPr>
          <p:cNvPr id="4" name="Title 1">
            <a:extLst>
              <a:ext uri="{FF2B5EF4-FFF2-40B4-BE49-F238E27FC236}">
                <a16:creationId xmlns:a16="http://schemas.microsoft.com/office/drawing/2014/main" id="{4F462136-3951-2BD2-FFE7-9ED1DDEDD765}"/>
              </a:ext>
            </a:extLst>
          </p:cNvPr>
          <p:cNvSpPr txBox="1">
            <a:spLocks/>
          </p:cNvSpPr>
          <p:nvPr/>
        </p:nvSpPr>
        <p:spPr bwMode="auto">
          <a:xfrm>
            <a:off x="912286" y="3043325"/>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dirty="0"/>
              <a:t>Research To </a:t>
            </a:r>
            <a:r>
              <a:rPr lang="en-US"/>
              <a:t>Practice NCPD </a:t>
            </a:r>
            <a:r>
              <a:rPr lang="en-US" dirty="0"/>
              <a:t>Planning Committee Members, </a:t>
            </a:r>
            <a:br>
              <a:rPr lang="en-US" dirty="0"/>
            </a:br>
            <a:r>
              <a:rPr lang="en-US" dirty="0"/>
              <a:t>Staff and Reviewers</a:t>
            </a:r>
            <a:endParaRPr lang="en-US" kern="0" dirty="0"/>
          </a:p>
        </p:txBody>
      </p:sp>
      <p:sp>
        <p:nvSpPr>
          <p:cNvPr id="5" name="Content Placeholder 2">
            <a:extLst>
              <a:ext uri="{FF2B5EF4-FFF2-40B4-BE49-F238E27FC236}">
                <a16:creationId xmlns:a16="http://schemas.microsoft.com/office/drawing/2014/main" id="{2648BF3F-D044-71A1-BC1C-B0C9CC08DC2F}"/>
              </a:ext>
            </a:extLst>
          </p:cNvPr>
          <p:cNvSpPr txBox="1">
            <a:spLocks/>
          </p:cNvSpPr>
          <p:nvPr/>
        </p:nvSpPr>
        <p:spPr bwMode="auto">
          <a:xfrm>
            <a:off x="1051639" y="4263853"/>
            <a:ext cx="10588977" cy="23426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2500" b="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364496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78197-0BD1-41A1-BD72-45AFF9A2A577}"/>
              </a:ext>
            </a:extLst>
          </p:cNvPr>
          <p:cNvSpPr>
            <a:spLocks noGrp="1"/>
          </p:cNvSpPr>
          <p:nvPr>
            <p:ph type="title"/>
          </p:nvPr>
        </p:nvSpPr>
        <p:spPr>
          <a:xfrm>
            <a:off x="796923" y="227013"/>
            <a:ext cx="10598153" cy="1143000"/>
          </a:xfrm>
        </p:spPr>
        <p:txBody>
          <a:bodyPr/>
          <a:lstStyle/>
          <a:p>
            <a:r>
              <a:rPr lang="en-US" dirty="0"/>
              <a:t>Randomized Trials Comparing Second-Line CAR T-Cell to Standard Therapy for Patients with Transplant-Eligible DLBCL with Primary Refractory Disease or Relapse within 1 Year of First-Line Therapy</a:t>
            </a:r>
          </a:p>
        </p:txBody>
      </p:sp>
      <p:graphicFrame>
        <p:nvGraphicFramePr>
          <p:cNvPr id="4" name="Content Placeholder 3">
            <a:extLst>
              <a:ext uri="{FF2B5EF4-FFF2-40B4-BE49-F238E27FC236}">
                <a16:creationId xmlns:a16="http://schemas.microsoft.com/office/drawing/2014/main" id="{FDCFF1CC-46E5-4587-AF3B-3FFC12AB0DCA}"/>
              </a:ext>
            </a:extLst>
          </p:cNvPr>
          <p:cNvGraphicFramePr>
            <a:graphicFrameLocks/>
          </p:cNvGraphicFramePr>
          <p:nvPr>
            <p:extLst>
              <p:ext uri="{D42A27DB-BD31-4B8C-83A1-F6EECF244321}">
                <p14:modId xmlns:p14="http://schemas.microsoft.com/office/powerpoint/2010/main" val="2135706608"/>
              </p:ext>
            </p:extLst>
          </p:nvPr>
        </p:nvGraphicFramePr>
        <p:xfrm>
          <a:off x="673100" y="1543881"/>
          <a:ext cx="10845800" cy="4427268"/>
        </p:xfrm>
        <a:graphic>
          <a:graphicData uri="http://schemas.openxmlformats.org/drawingml/2006/table">
            <a:tbl>
              <a:tblPr firstRow="1" bandRow="1">
                <a:tableStyleId>{93296810-A885-4BE3-A3E7-6D5BEEA58F35}</a:tableStyleId>
              </a:tblPr>
              <a:tblGrid>
                <a:gridCol w="2711451">
                  <a:extLst>
                    <a:ext uri="{9D8B030D-6E8A-4147-A177-3AD203B41FA5}">
                      <a16:colId xmlns:a16="http://schemas.microsoft.com/office/drawing/2014/main" val="1361055744"/>
                    </a:ext>
                  </a:extLst>
                </a:gridCol>
                <a:gridCol w="2564885">
                  <a:extLst>
                    <a:ext uri="{9D8B030D-6E8A-4147-A177-3AD203B41FA5}">
                      <a16:colId xmlns:a16="http://schemas.microsoft.com/office/drawing/2014/main" val="2713589861"/>
                    </a:ext>
                  </a:extLst>
                </a:gridCol>
                <a:gridCol w="2931296">
                  <a:extLst>
                    <a:ext uri="{9D8B030D-6E8A-4147-A177-3AD203B41FA5}">
                      <a16:colId xmlns:a16="http://schemas.microsoft.com/office/drawing/2014/main" val="3726041742"/>
                    </a:ext>
                  </a:extLst>
                </a:gridCol>
                <a:gridCol w="2638168">
                  <a:extLst>
                    <a:ext uri="{9D8B030D-6E8A-4147-A177-3AD203B41FA5}">
                      <a16:colId xmlns:a16="http://schemas.microsoft.com/office/drawing/2014/main" val="1239299162"/>
                    </a:ext>
                  </a:extLst>
                </a:gridCol>
              </a:tblGrid>
              <a:tr h="434388">
                <a:tc>
                  <a:txBody>
                    <a:bodyPr/>
                    <a:lstStyle/>
                    <a:p>
                      <a:endParaRPr lang="en-US"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solidFill>
                            <a:schemeClr val="bg1"/>
                          </a:solidFill>
                        </a:rPr>
                        <a:t>ZUMA-7</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TRANSFORM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solidFill>
                            <a:schemeClr val="bg1"/>
                          </a:solidFill>
                        </a:rPr>
                        <a:t>BELINDA</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987787854"/>
                  </a:ext>
                </a:extLst>
              </a:tr>
              <a:tr h="623349">
                <a:tc>
                  <a:txBody>
                    <a:bodyPr/>
                    <a:lstStyle/>
                    <a:p>
                      <a:pPr marL="0" marR="0" lvl="0" indent="0" algn="l" defTabSz="914115" rtl="0" eaLnBrk="1" fontAlgn="auto" latinLnBrk="0" hangingPunct="1">
                        <a:lnSpc>
                          <a:spcPct val="100000"/>
                        </a:lnSpc>
                        <a:spcBef>
                          <a:spcPts val="0"/>
                        </a:spcBef>
                        <a:spcAft>
                          <a:spcPts val="0"/>
                        </a:spcAft>
                        <a:buClr>
                          <a:srgbClr val="000000"/>
                        </a:buClr>
                        <a:buSzTx/>
                        <a:buFontTx/>
                        <a:buNone/>
                        <a:tabLst/>
                        <a:defRPr/>
                      </a:pPr>
                      <a:r>
                        <a:rPr lang="en-US" sz="2000" b="1" dirty="0">
                          <a:solidFill>
                            <a:schemeClr val="tx1"/>
                          </a:solidFill>
                        </a:rPr>
                        <a:t>CAR T-cell</a:t>
                      </a:r>
                      <a:r>
                        <a:rPr lang="en-US" sz="2000" b="1" kern="1200" dirty="0">
                          <a:solidFill>
                            <a:schemeClr val="dk1"/>
                          </a:solidFill>
                          <a:effectLst/>
                          <a:latin typeface="+mn-lt"/>
                          <a:ea typeface="+mn-ea"/>
                          <a:cs typeface="+mn-cs"/>
                        </a:rPr>
                        <a:t> therapy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rPr>
                        <a:t>Axicabtagene</a:t>
                      </a:r>
                      <a:r>
                        <a:rPr lang="en-US" sz="2000" dirty="0">
                          <a:solidFill>
                            <a:schemeClr val="tx1"/>
                          </a:solidFill>
                        </a:rPr>
                        <a:t> </a:t>
                      </a:r>
                      <a:r>
                        <a:rPr lang="en-US" sz="2000" dirty="0" err="1">
                          <a:solidFill>
                            <a:schemeClr val="tx1"/>
                          </a:solidFill>
                        </a:rPr>
                        <a:t>ciloleucel</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err="1">
                          <a:solidFill>
                            <a:schemeClr val="tx1"/>
                          </a:solidFill>
                        </a:rPr>
                        <a:t>Lisocabtagene</a:t>
                      </a:r>
                      <a:r>
                        <a:rPr lang="en-US" sz="2000" dirty="0">
                          <a:solidFill>
                            <a:schemeClr val="tx1"/>
                          </a:solidFill>
                        </a:rPr>
                        <a:t> </a:t>
                      </a:r>
                      <a:r>
                        <a:rPr lang="en-US" sz="2000" dirty="0" err="1">
                          <a:solidFill>
                            <a:schemeClr val="tx1"/>
                          </a:solidFill>
                        </a:rPr>
                        <a:t>maraleucel</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Tisagenlecleucel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7544042"/>
                  </a:ext>
                </a:extLst>
              </a:tr>
              <a:tr h="352328">
                <a:tc>
                  <a:txBody>
                    <a:bodyPr/>
                    <a:lstStyle/>
                    <a:p>
                      <a:pPr>
                        <a:buClr>
                          <a:srgbClr val="000000"/>
                        </a:buClr>
                      </a:pPr>
                      <a:r>
                        <a:rPr lang="en-US" sz="2000" b="1" dirty="0">
                          <a:solidFill>
                            <a:schemeClr val="tx1"/>
                          </a:solidFill>
                        </a:rPr>
                        <a:t>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1479174655"/>
                  </a:ext>
                </a:extLst>
              </a:tr>
              <a:tr h="352328">
                <a:tc>
                  <a:txBody>
                    <a:bodyPr/>
                    <a:lstStyle/>
                    <a:p>
                      <a:pPr>
                        <a:buClr>
                          <a:srgbClr val="000000"/>
                        </a:buClr>
                      </a:pPr>
                      <a:r>
                        <a:rPr lang="en-US" sz="2000" b="1" dirty="0">
                          <a:solidFill>
                            <a:schemeClr val="tx1"/>
                          </a:solidFill>
                        </a:rPr>
                        <a:t>Pts infused in CAR arm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solidFill>
                            <a:schemeClr val="tx1"/>
                          </a:solidFill>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0123192"/>
                  </a:ext>
                </a:extLst>
              </a:tr>
              <a:tr h="352328">
                <a:tc>
                  <a:txBody>
                    <a:bodyPr/>
                    <a:lstStyle/>
                    <a:p>
                      <a:pPr>
                        <a:buClr>
                          <a:srgbClr val="000000"/>
                        </a:buClr>
                      </a:pPr>
                      <a:r>
                        <a:rPr lang="en-US" sz="2000" b="1" dirty="0">
                          <a:solidFill>
                            <a:schemeClr val="tx1"/>
                          </a:solidFill>
                        </a:rPr>
                        <a:t>Median EFS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it-IT" sz="2000" b="0" i="0" kern="1200" dirty="0">
                          <a:solidFill>
                            <a:schemeClr val="dk1"/>
                          </a:solidFill>
                          <a:effectLst/>
                          <a:latin typeface="+mn-lt"/>
                          <a:ea typeface="+mn-ea"/>
                          <a:cs typeface="+mn-cs"/>
                        </a:rPr>
                        <a:t>8.3 </a:t>
                      </a:r>
                      <a:r>
                        <a:rPr lang="it-IT" sz="2000" b="0" i="0" kern="1200" dirty="0" err="1">
                          <a:solidFill>
                            <a:schemeClr val="dk1"/>
                          </a:solidFill>
                          <a:effectLst/>
                          <a:latin typeface="+mn-lt"/>
                          <a:ea typeface="+mn-ea"/>
                          <a:cs typeface="+mn-cs"/>
                        </a:rPr>
                        <a:t>mo</a:t>
                      </a:r>
                      <a:r>
                        <a:rPr lang="it-IT" sz="2000" b="0" i="0" kern="1200" dirty="0">
                          <a:solidFill>
                            <a:schemeClr val="dk1"/>
                          </a:solidFill>
                          <a:effectLst/>
                          <a:latin typeface="+mn-lt"/>
                          <a:ea typeface="+mn-ea"/>
                          <a:cs typeface="+mn-cs"/>
                        </a:rPr>
                        <a:t> vs 2 mo</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b="0" i="0" kern="1200" dirty="0">
                          <a:solidFill>
                            <a:schemeClr val="dk1"/>
                          </a:solidFill>
                          <a:effectLst/>
                          <a:latin typeface="+mn-lt"/>
                          <a:ea typeface="+mn-ea"/>
                          <a:cs typeface="+mn-cs"/>
                        </a:rPr>
                        <a:t>10.1 </a:t>
                      </a:r>
                      <a:r>
                        <a:rPr lang="en-US" sz="2000" b="0" i="0" kern="1200" dirty="0" err="1">
                          <a:solidFill>
                            <a:schemeClr val="dk1"/>
                          </a:solidFill>
                          <a:effectLst/>
                          <a:latin typeface="+mn-lt"/>
                          <a:ea typeface="+mn-ea"/>
                          <a:cs typeface="+mn-cs"/>
                        </a:rPr>
                        <a:t>mo</a:t>
                      </a:r>
                      <a:r>
                        <a:rPr lang="en-US" sz="2000" b="0" i="0" kern="1200" dirty="0">
                          <a:solidFill>
                            <a:schemeClr val="dk1"/>
                          </a:solidFill>
                          <a:effectLst/>
                          <a:latin typeface="+mn-lt"/>
                          <a:ea typeface="+mn-ea"/>
                          <a:cs typeface="+mn-cs"/>
                        </a:rPr>
                        <a:t> vs 2.3 </a:t>
                      </a:r>
                      <a:r>
                        <a:rPr lang="en-US" sz="2000" b="0" i="0" kern="1200" dirty="0" err="1">
                          <a:solidFill>
                            <a:schemeClr val="dk1"/>
                          </a:solidFill>
                          <a:effectLst/>
                          <a:latin typeface="+mn-lt"/>
                          <a:ea typeface="+mn-ea"/>
                          <a:cs typeface="+mn-cs"/>
                        </a:rPr>
                        <a:t>mo</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solidFill>
                            <a:schemeClr val="tx1"/>
                          </a:solidFill>
                        </a:rPr>
                        <a:t>3 </a:t>
                      </a:r>
                      <a:r>
                        <a:rPr lang="en-US" sz="2000" dirty="0" err="1">
                          <a:solidFill>
                            <a:schemeClr val="tx1"/>
                          </a:solidFill>
                        </a:rPr>
                        <a:t>mo</a:t>
                      </a:r>
                      <a:r>
                        <a:rPr lang="en-US" sz="2000" dirty="0">
                          <a:solidFill>
                            <a:schemeClr val="tx1"/>
                          </a:solidFill>
                        </a:rPr>
                        <a:t> vs 3 </a:t>
                      </a:r>
                      <a:r>
                        <a:rPr lang="en-US" sz="2000" dirty="0" err="1">
                          <a:solidFill>
                            <a:schemeClr val="tx1"/>
                          </a:solidFill>
                        </a:rPr>
                        <a:t>mo</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517910159"/>
                  </a:ext>
                </a:extLst>
              </a:tr>
              <a:tr h="352328">
                <a:tc>
                  <a:txBody>
                    <a:bodyPr/>
                    <a:lstStyle/>
                    <a:p>
                      <a:pPr>
                        <a:buClr>
                          <a:srgbClr val="000000"/>
                        </a:buClr>
                      </a:pPr>
                      <a:r>
                        <a:rPr lang="en-US" sz="2000" b="1" dirty="0">
                          <a:solidFill>
                            <a:schemeClr val="tx1"/>
                          </a:solidFill>
                        </a:rPr>
                        <a:t>Hazard ratio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i="0" kern="1200" dirty="0">
                          <a:solidFill>
                            <a:schemeClr val="dk1"/>
                          </a:solidFill>
                          <a:effectLst/>
                          <a:latin typeface="+mn-lt"/>
                          <a:ea typeface="+mn-ea"/>
                          <a:cs typeface="+mn-cs"/>
                        </a:rPr>
                        <a:t>0.398 (</a:t>
                      </a:r>
                      <a:r>
                        <a:rPr lang="en-US" sz="2000" b="0" i="1" kern="1200" dirty="0">
                          <a:solidFill>
                            <a:schemeClr val="dk1"/>
                          </a:solidFill>
                          <a:effectLst/>
                          <a:latin typeface="+mn-lt"/>
                          <a:ea typeface="+mn-ea"/>
                          <a:cs typeface="+mn-cs"/>
                        </a:rPr>
                        <a:t>p </a:t>
                      </a:r>
                      <a:r>
                        <a:rPr lang="en-US" sz="2000" b="0" i="0" kern="1200" dirty="0">
                          <a:solidFill>
                            <a:schemeClr val="dk1"/>
                          </a:solidFill>
                          <a:effectLst/>
                          <a:latin typeface="+mn-lt"/>
                          <a:ea typeface="+mn-ea"/>
                          <a:cs typeface="+mn-cs"/>
                        </a:rPr>
                        <a:t>&lt; 0.0001)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i="0" kern="1200" dirty="0">
                          <a:solidFill>
                            <a:schemeClr val="dk1"/>
                          </a:solidFill>
                          <a:effectLst/>
                          <a:latin typeface="+mn-lt"/>
                          <a:ea typeface="+mn-ea"/>
                          <a:cs typeface="+mn-cs"/>
                        </a:rPr>
                        <a:t>0.349 (</a:t>
                      </a:r>
                      <a:r>
                        <a:rPr lang="en-US" sz="2000" b="0" i="1" kern="1200" dirty="0">
                          <a:solidFill>
                            <a:schemeClr val="dk1"/>
                          </a:solidFill>
                          <a:effectLst/>
                          <a:latin typeface="+mn-lt"/>
                          <a:ea typeface="+mn-ea"/>
                          <a:cs typeface="+mn-cs"/>
                        </a:rPr>
                        <a:t>p </a:t>
                      </a:r>
                      <a:r>
                        <a:rPr lang="en-US" sz="2000" b="0" i="0" kern="1200" dirty="0">
                          <a:solidFill>
                            <a:schemeClr val="dk1"/>
                          </a:solidFill>
                          <a:effectLst/>
                          <a:latin typeface="+mn-lt"/>
                          <a:ea typeface="+mn-ea"/>
                          <a:cs typeface="+mn-cs"/>
                        </a:rPr>
                        <a:t>&lt; 0.0001)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0" i="0" kern="1200" dirty="0">
                          <a:solidFill>
                            <a:schemeClr val="dk1"/>
                          </a:solidFill>
                          <a:effectLst/>
                          <a:latin typeface="+mn-lt"/>
                          <a:ea typeface="+mn-ea"/>
                          <a:cs typeface="+mn-cs"/>
                        </a:rPr>
                        <a:t>1.07 (</a:t>
                      </a:r>
                      <a:r>
                        <a:rPr lang="it-IT" sz="2000" b="0" i="1" kern="1200" dirty="0" err="1">
                          <a:solidFill>
                            <a:schemeClr val="dk1"/>
                          </a:solidFill>
                          <a:effectLst/>
                          <a:latin typeface="+mn-lt"/>
                          <a:ea typeface="+mn-ea"/>
                          <a:cs typeface="+mn-cs"/>
                        </a:rPr>
                        <a:t>p</a:t>
                      </a:r>
                      <a:r>
                        <a:rPr lang="it-IT" sz="2000" b="0" i="1" kern="1200" dirty="0">
                          <a:solidFill>
                            <a:schemeClr val="dk1"/>
                          </a:solidFill>
                          <a:effectLst/>
                          <a:latin typeface="+mn-lt"/>
                          <a:ea typeface="+mn-ea"/>
                          <a:cs typeface="+mn-cs"/>
                        </a:rPr>
                        <a:t> </a:t>
                      </a:r>
                      <a:r>
                        <a:rPr lang="it-IT" sz="2000" b="0" i="0" kern="1200" dirty="0">
                          <a:solidFill>
                            <a:schemeClr val="dk1"/>
                          </a:solidFill>
                          <a:effectLst/>
                          <a:latin typeface="+mn-lt"/>
                          <a:ea typeface="+mn-ea"/>
                          <a:cs typeface="+mn-cs"/>
                        </a:rPr>
                        <a:t>= 0.69)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3662980"/>
                  </a:ext>
                </a:extLst>
              </a:tr>
              <a:tr h="352328">
                <a:tc>
                  <a:txBody>
                    <a:bodyPr/>
                    <a:lstStyle/>
                    <a:p>
                      <a:pPr>
                        <a:buClr>
                          <a:srgbClr val="000000"/>
                        </a:buClr>
                      </a:pPr>
                      <a:r>
                        <a:rPr lang="en-US" sz="2000" b="1" dirty="0">
                          <a:solidFill>
                            <a:schemeClr val="tx1"/>
                          </a:solidFill>
                        </a:rPr>
                        <a:t>Median follow-up</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25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10 </a:t>
                      </a:r>
                      <a:r>
                        <a:rPr lang="en-US" sz="2000" dirty="0" err="1"/>
                        <a:t>mo</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4267848334"/>
                  </a:ext>
                </a:extLst>
              </a:tr>
              <a:tr h="352328">
                <a:tc>
                  <a:txBody>
                    <a:bodyPr/>
                    <a:lstStyle/>
                    <a:p>
                      <a:pPr algn="l">
                        <a:buClr>
                          <a:srgbClr val="000000"/>
                        </a:buClr>
                      </a:pPr>
                      <a:r>
                        <a:rPr lang="en-US" sz="2000" b="1" dirty="0">
                          <a:solidFill>
                            <a:schemeClr val="tx1"/>
                          </a:solidFill>
                        </a:rPr>
                        <a:t>CR 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b="0" i="0" kern="1200" dirty="0">
                          <a:solidFill>
                            <a:schemeClr val="dk1"/>
                          </a:solidFill>
                          <a:effectLst/>
                          <a:latin typeface="+mn-lt"/>
                          <a:ea typeface="+mn-ea"/>
                          <a:cs typeface="+mn-cs"/>
                        </a:rPr>
                        <a:t>65% vs 32%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66% vs 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28% vs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1609488"/>
                  </a:ext>
                </a:extLst>
              </a:tr>
              <a:tr h="352328">
                <a:tc>
                  <a:txBody>
                    <a:bodyPr/>
                    <a:lstStyle/>
                    <a:p>
                      <a:pPr algn="l">
                        <a:buClr>
                          <a:srgbClr val="000000"/>
                        </a:buClr>
                      </a:pPr>
                      <a:r>
                        <a:rPr lang="en-US" sz="2000" b="1" dirty="0">
                          <a:solidFill>
                            <a:schemeClr val="tx1"/>
                          </a:solidFill>
                        </a:rPr>
                        <a:t>Grade </a:t>
                      </a:r>
                      <a:r>
                        <a:rPr lang="en-US" sz="2000" b="0" i="0" kern="1200" dirty="0">
                          <a:solidFill>
                            <a:schemeClr val="dk1"/>
                          </a:solidFill>
                          <a:effectLst/>
                          <a:latin typeface="+mn-lt"/>
                          <a:ea typeface="+mn-ea"/>
                          <a:cs typeface="+mn-cs"/>
                        </a:rPr>
                        <a:t>≥</a:t>
                      </a:r>
                      <a:r>
                        <a:rPr lang="en-US" sz="2000" b="1" dirty="0">
                          <a:solidFill>
                            <a:schemeClr val="tx1"/>
                          </a:solidFill>
                        </a:rPr>
                        <a:t>3 CRS/NT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algn="ctr"/>
                      <a:r>
                        <a:rPr lang="en-US" sz="2000" dirty="0"/>
                        <a:t>6%/21%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effectLst/>
                          <a:latin typeface="+mn-lt"/>
                          <a:ea typeface="+mn-ea"/>
                          <a:cs typeface="+mn-cs"/>
                        </a:rPr>
                        <a:t>5%/3%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5EF"/>
                    </a:solidFill>
                  </a:tcPr>
                </a:tc>
                <a:extLst>
                  <a:ext uri="{0D108BD9-81ED-4DB2-BD59-A6C34878D82A}">
                    <a16:rowId xmlns:a16="http://schemas.microsoft.com/office/drawing/2014/main" val="3216845413"/>
                  </a:ext>
                </a:extLst>
              </a:tr>
              <a:tr h="460737">
                <a:tc>
                  <a:txBody>
                    <a:bodyPr/>
                    <a:lstStyle/>
                    <a:p>
                      <a:pPr algn="l">
                        <a:buClr>
                          <a:srgbClr val="000000"/>
                        </a:buClr>
                      </a:pPr>
                      <a:endParaRPr lang="en-US" sz="12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Locke</a:t>
                      </a:r>
                      <a:r>
                        <a:rPr lang="en-US" sz="1400" baseline="0" dirty="0"/>
                        <a:t> et al. </a:t>
                      </a:r>
                    </a:p>
                    <a:p>
                      <a:pPr algn="ctr"/>
                      <a:r>
                        <a:rPr lang="en-US" sz="1400" baseline="0" dirty="0"/>
                        <a:t>ASH 2021;Abstract 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t>Kamdar</a:t>
                      </a:r>
                      <a:r>
                        <a:rPr lang="en-US" sz="1400" dirty="0"/>
                        <a:t> </a:t>
                      </a:r>
                      <a:r>
                        <a:rPr lang="en-US" sz="1400" baseline="0" dirty="0"/>
                        <a:t>et 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ASH 2021;Abstract 91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Bishop </a:t>
                      </a:r>
                      <a:r>
                        <a:rPr lang="en-US" sz="1400" baseline="0" dirty="0"/>
                        <a:t>et 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ASH 2021;Abstract LBA-6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3714586"/>
                  </a:ext>
                </a:extLst>
              </a:tr>
            </a:tbl>
          </a:graphicData>
        </a:graphic>
      </p:graphicFrame>
      <p:sp>
        <p:nvSpPr>
          <p:cNvPr id="5" name="TextBox 4">
            <a:extLst>
              <a:ext uri="{FF2B5EF4-FFF2-40B4-BE49-F238E27FC236}">
                <a16:creationId xmlns:a16="http://schemas.microsoft.com/office/drawing/2014/main" id="{2EAC08A6-57FF-D627-93B7-A98F482BB9E8}"/>
              </a:ext>
            </a:extLst>
          </p:cNvPr>
          <p:cNvSpPr txBox="1"/>
          <p:nvPr/>
        </p:nvSpPr>
        <p:spPr>
          <a:xfrm>
            <a:off x="191344" y="6469404"/>
            <a:ext cx="353609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Content courtesy of Jeremy Abramson, MD</a:t>
            </a:r>
          </a:p>
        </p:txBody>
      </p:sp>
      <p:sp>
        <p:nvSpPr>
          <p:cNvPr id="6" name="TextBox 5">
            <a:extLst>
              <a:ext uri="{FF2B5EF4-FFF2-40B4-BE49-F238E27FC236}">
                <a16:creationId xmlns:a16="http://schemas.microsoft.com/office/drawing/2014/main" id="{B52510DE-BA1E-5945-BF80-11FFF20C2B58}"/>
              </a:ext>
            </a:extLst>
          </p:cNvPr>
          <p:cNvSpPr txBox="1"/>
          <p:nvPr/>
        </p:nvSpPr>
        <p:spPr>
          <a:xfrm>
            <a:off x="551384" y="6004454"/>
            <a:ext cx="1084508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CAR = chimeric antigen receptor; EFS = event-free survival; CR = complete response; CRS = cytokine release syndrome; NT = neurotoxicity</a:t>
            </a:r>
          </a:p>
        </p:txBody>
      </p:sp>
    </p:spTree>
    <p:extLst>
      <p:ext uri="{BB962C8B-B14F-4D97-AF65-F5344CB8AC3E}">
        <p14:creationId xmlns:p14="http://schemas.microsoft.com/office/powerpoint/2010/main" val="382158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3" y="605082"/>
            <a:ext cx="9798513" cy="1095726"/>
          </a:xfrm>
        </p:spPr>
        <p:txBody>
          <a:bodyPr lIns="91440" tIns="91440" rIns="91440" bIns="182880"/>
          <a:lstStyle/>
          <a:p>
            <a:pPr algn="l"/>
            <a:r>
              <a:rPr lang="en-US" dirty="0">
                <a:solidFill>
                  <a:schemeClr val="bg1"/>
                </a:solidFill>
              </a:rPr>
              <a:t>An 88-year-old woman with newly diagnosed DLBCL who developed pneumonia after the first dose of R-CHOP</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90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Erik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Rupard</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(West Reading, Pennsylvania)</a:t>
            </a:r>
          </a:p>
        </p:txBody>
      </p:sp>
      <p:pic>
        <p:nvPicPr>
          <p:cNvPr id="5" name="Picture 4" descr="A person wearing headphones&#10;&#10;Description automatically generated with medium confidence">
            <a:extLst>
              <a:ext uri="{FF2B5EF4-FFF2-40B4-BE49-F238E27FC236}">
                <a16:creationId xmlns:a16="http://schemas.microsoft.com/office/drawing/2014/main" id="{DCED9375-71AD-5103-8518-783488744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2132856"/>
            <a:ext cx="6408712" cy="36049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2779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C8CEE-8382-56AA-EC85-959BD546C562}"/>
              </a:ext>
            </a:extLst>
          </p:cNvPr>
          <p:cNvSpPr/>
          <p:nvPr/>
        </p:nvSpPr>
        <p:spPr bwMode="auto">
          <a:xfrm>
            <a:off x="441725" y="2564904"/>
            <a:ext cx="10972800" cy="64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60648"/>
            <a:ext cx="10360152" cy="1143000"/>
          </a:xfrm>
        </p:spPr>
        <p:txBody>
          <a:bodyPr/>
          <a:lstStyle/>
          <a:p>
            <a:pPr>
              <a:spcBef>
                <a:spcPts val="1200"/>
              </a:spcBef>
            </a:pPr>
            <a:r>
              <a:rPr lang="en-US" dirty="0"/>
              <a:t>Agenda </a:t>
            </a:r>
            <a:br>
              <a:rPr lang="en-US" dirty="0"/>
            </a:br>
            <a:r>
              <a:rPr lang="en-US" dirty="0"/>
              <a:t>Management of Hodgkin and Non-Hodgkin Lymphomas</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3813" y="1916832"/>
            <a:ext cx="10688624" cy="4799013"/>
          </a:xfrm>
        </p:spPr>
        <p:txBody>
          <a:bodyPr/>
          <a:lstStyle/>
          <a:p>
            <a:pPr marL="98425" indent="0">
              <a:lnSpc>
                <a:spcPct val="100000"/>
              </a:lnSpc>
              <a:spcBef>
                <a:spcPts val="1600"/>
              </a:spcBef>
              <a:spcAft>
                <a:spcPts val="1200"/>
              </a:spcAft>
              <a:buNone/>
            </a:pPr>
            <a:r>
              <a:rPr lang="en-US" sz="2600" dirty="0">
                <a:solidFill>
                  <a:srgbClr val="0432FF"/>
                </a:solidFill>
              </a:rPr>
              <a:t>Module 1 – </a:t>
            </a:r>
            <a:r>
              <a:rPr lang="en-US" sz="2600" dirty="0">
                <a:solidFill>
                  <a:schemeClr val="tx1"/>
                </a:solidFill>
              </a:rPr>
              <a:t>Diffuse Large B-Cell Lymphoma (DLBCL)</a:t>
            </a:r>
          </a:p>
          <a:p>
            <a:pPr marL="98425" indent="0">
              <a:lnSpc>
                <a:spcPct val="100000"/>
              </a:lnSpc>
              <a:spcBef>
                <a:spcPts val="1600"/>
              </a:spcBef>
              <a:spcAft>
                <a:spcPts val="1200"/>
              </a:spcAft>
              <a:buNone/>
            </a:pPr>
            <a:r>
              <a:rPr lang="en-US" sz="2600" dirty="0">
                <a:solidFill>
                  <a:schemeClr val="bg1"/>
                </a:solidFill>
              </a:rPr>
              <a:t>Module 2 – Hodgkin Lymphoma (HL)</a:t>
            </a:r>
          </a:p>
          <a:p>
            <a:pPr marL="98425" indent="0">
              <a:lnSpc>
                <a:spcPct val="100000"/>
              </a:lnSpc>
              <a:spcBef>
                <a:spcPts val="1600"/>
              </a:spcBef>
              <a:spcAft>
                <a:spcPts val="1200"/>
              </a:spcAft>
              <a:buNone/>
            </a:pPr>
            <a:r>
              <a:rPr lang="en-US" sz="2600" dirty="0">
                <a:solidFill>
                  <a:srgbClr val="0432FF"/>
                </a:solidFill>
              </a:rPr>
              <a:t>Module 3 – </a:t>
            </a:r>
            <a:r>
              <a:rPr lang="en-US" sz="2600" dirty="0">
                <a:solidFill>
                  <a:schemeClr val="tx1"/>
                </a:solidFill>
              </a:rPr>
              <a:t>Follicular Lymphoma (FL)</a:t>
            </a:r>
          </a:p>
          <a:p>
            <a:pPr marL="98425" indent="0">
              <a:lnSpc>
                <a:spcPct val="100000"/>
              </a:lnSpc>
              <a:spcBef>
                <a:spcPts val="1600"/>
              </a:spcBef>
              <a:spcAft>
                <a:spcPts val="1200"/>
              </a:spcAft>
              <a:buNone/>
            </a:pPr>
            <a:r>
              <a:rPr lang="en-US" sz="2600" dirty="0">
                <a:solidFill>
                  <a:srgbClr val="0432FF"/>
                </a:solidFill>
              </a:rPr>
              <a:t>Module 4 – </a:t>
            </a:r>
            <a:r>
              <a:rPr lang="en-US" sz="2600" dirty="0">
                <a:solidFill>
                  <a:schemeClr val="tx1"/>
                </a:solidFill>
              </a:rPr>
              <a:t>Mantle Cell Lymphoma (MCL)</a:t>
            </a: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p:txBody>
      </p:sp>
    </p:spTree>
    <p:extLst>
      <p:ext uri="{BB962C8B-B14F-4D97-AF65-F5344CB8AC3E}">
        <p14:creationId xmlns:p14="http://schemas.microsoft.com/office/powerpoint/2010/main" val="1883779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75 </a:t>
            </a:r>
            <a:r>
              <a:rPr lang="en-US" dirty="0" err="1"/>
              <a:t>yo</a:t>
            </a:r>
            <a:r>
              <a:rPr lang="en-US" dirty="0"/>
              <a:t> female</a:t>
            </a:r>
          </a:p>
          <a:p>
            <a:r>
              <a:rPr lang="en-US" dirty="0"/>
              <a:t>Dx 6/2021: Stage IVA </a:t>
            </a:r>
            <a:r>
              <a:rPr lang="en-US" dirty="0" err="1"/>
              <a:t>cHL</a:t>
            </a:r>
            <a:r>
              <a:rPr lang="en-US" dirty="0"/>
              <a:t> – lymphadenopathy &amp; </a:t>
            </a:r>
            <a:br>
              <a:rPr lang="en-US" dirty="0"/>
            </a:br>
            <a:r>
              <a:rPr lang="en-US" dirty="0"/>
              <a:t>bone lesions</a:t>
            </a:r>
          </a:p>
          <a:p>
            <a:r>
              <a:rPr lang="en-US" dirty="0"/>
              <a:t>PMH: </a:t>
            </a:r>
            <a:r>
              <a:rPr lang="en-US" dirty="0" err="1"/>
              <a:t>Afib</a:t>
            </a:r>
            <a:r>
              <a:rPr lang="en-US" dirty="0"/>
              <a:t>, CHF – apixaban &amp; multiple cardiac meds – cleared by CV; idiopathic PN on duloxetine &amp; gabapentin, chronic diarrhea</a:t>
            </a:r>
          </a:p>
          <a:p>
            <a:r>
              <a:rPr lang="en-US" dirty="0"/>
              <a:t>Rx plan: Sequential BV &amp; AVD for older pts with untreated </a:t>
            </a:r>
            <a:r>
              <a:rPr lang="en-US" dirty="0" err="1"/>
              <a:t>cHL</a:t>
            </a:r>
            <a:endParaRPr lang="en-US" dirty="0"/>
          </a:p>
          <a:p>
            <a:pPr lvl="1"/>
            <a:r>
              <a:rPr lang="en-US" dirty="0"/>
              <a:t>BV x 2 – AVD x 6 – BV x 4</a:t>
            </a:r>
          </a:p>
          <a:p>
            <a:pPr lvl="1"/>
            <a:r>
              <a:rPr lang="en-US" dirty="0"/>
              <a:t>C1 BV: E coli enteritis, dehydration, pneumonia despite adequate ANC (delayed C2 by 3 weeks)</a:t>
            </a:r>
          </a:p>
          <a:p>
            <a:pPr lvl="1"/>
            <a:r>
              <a:rPr lang="en-US" dirty="0"/>
              <a:t>C2 BV: Dx DM. Prolonged hospitalization for respiratory failure w/ hypoxia requiring intubation and pressor support (due to fluid overload w/ h/o </a:t>
            </a:r>
            <a:r>
              <a:rPr lang="en-US" dirty="0" err="1"/>
              <a:t>Afib</a:t>
            </a:r>
            <a:r>
              <a:rPr lang="en-US" dirty="0"/>
              <a:t>)</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2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pic>
        <p:nvPicPr>
          <p:cNvPr id="8" name="Picture 7">
            <a:extLst>
              <a:ext uri="{FF2B5EF4-FFF2-40B4-BE49-F238E27FC236}">
                <a16:creationId xmlns:a16="http://schemas.microsoft.com/office/drawing/2014/main" id="{717AF382-584E-944F-AFFD-DD95E65C822B}"/>
              </a:ext>
            </a:extLst>
          </p:cNvPr>
          <p:cNvPicPr>
            <a:picLocks noChangeAspect="1"/>
          </p:cNvPicPr>
          <p:nvPr/>
        </p:nvPicPr>
        <p:blipFill>
          <a:blip r:embed="rId3"/>
          <a:stretch>
            <a:fillRect/>
          </a:stretch>
        </p:blipFill>
        <p:spPr>
          <a:xfrm>
            <a:off x="8505172" y="1254473"/>
            <a:ext cx="2115401" cy="1402603"/>
          </a:xfrm>
          <a:prstGeom prst="rect">
            <a:avLst/>
          </a:prstGeom>
        </p:spPr>
      </p:pic>
    </p:spTree>
    <p:extLst>
      <p:ext uri="{BB962C8B-B14F-4D97-AF65-F5344CB8AC3E}">
        <p14:creationId xmlns:p14="http://schemas.microsoft.com/office/powerpoint/2010/main" val="50789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Baseline PET/CT</a:t>
            </a:r>
            <a:endParaRPr lang="en-US" sz="2600"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2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pic>
        <p:nvPicPr>
          <p:cNvPr id="9" name="Picture 8">
            <a:extLst>
              <a:ext uri="{FF2B5EF4-FFF2-40B4-BE49-F238E27FC236}">
                <a16:creationId xmlns:a16="http://schemas.microsoft.com/office/drawing/2014/main" id="{463C40B0-11A8-5340-9CA3-45A94E0E5B7A}"/>
              </a:ext>
            </a:extLst>
          </p:cNvPr>
          <p:cNvPicPr>
            <a:picLocks noChangeAspect="1"/>
          </p:cNvPicPr>
          <p:nvPr/>
        </p:nvPicPr>
        <p:blipFill>
          <a:blip r:embed="rId3"/>
          <a:stretch>
            <a:fillRect/>
          </a:stretch>
        </p:blipFill>
        <p:spPr>
          <a:xfrm>
            <a:off x="6089882" y="1651893"/>
            <a:ext cx="3348319" cy="3348319"/>
          </a:xfrm>
          <a:prstGeom prst="rect">
            <a:avLst/>
          </a:prstGeom>
        </p:spPr>
      </p:pic>
      <p:pic>
        <p:nvPicPr>
          <p:cNvPr id="10" name="Picture 9">
            <a:extLst>
              <a:ext uri="{FF2B5EF4-FFF2-40B4-BE49-F238E27FC236}">
                <a16:creationId xmlns:a16="http://schemas.microsoft.com/office/drawing/2014/main" id="{5EF7D49A-28D9-8A43-BEBB-F0CE8E84BC27}"/>
              </a:ext>
            </a:extLst>
          </p:cNvPr>
          <p:cNvPicPr>
            <a:picLocks noChangeAspect="1"/>
          </p:cNvPicPr>
          <p:nvPr/>
        </p:nvPicPr>
        <p:blipFill>
          <a:blip r:embed="rId4"/>
          <a:stretch>
            <a:fillRect/>
          </a:stretch>
        </p:blipFill>
        <p:spPr>
          <a:xfrm>
            <a:off x="651353" y="1783083"/>
            <a:ext cx="4902955" cy="4894444"/>
          </a:xfrm>
          <a:prstGeom prst="rect">
            <a:avLst/>
          </a:prstGeom>
        </p:spPr>
      </p:pic>
      <p:pic>
        <p:nvPicPr>
          <p:cNvPr id="11" name="Picture 10">
            <a:extLst>
              <a:ext uri="{FF2B5EF4-FFF2-40B4-BE49-F238E27FC236}">
                <a16:creationId xmlns:a16="http://schemas.microsoft.com/office/drawing/2014/main" id="{1E2CBC96-CCB8-984B-AA05-6AE2412847EF}"/>
              </a:ext>
            </a:extLst>
          </p:cNvPr>
          <p:cNvPicPr>
            <a:picLocks noChangeAspect="1"/>
          </p:cNvPicPr>
          <p:nvPr/>
        </p:nvPicPr>
        <p:blipFill>
          <a:blip r:embed="rId5"/>
          <a:stretch>
            <a:fillRect/>
          </a:stretch>
        </p:blipFill>
        <p:spPr>
          <a:xfrm>
            <a:off x="9043630" y="3749392"/>
            <a:ext cx="3025133" cy="3025133"/>
          </a:xfrm>
          <a:prstGeom prst="rect">
            <a:avLst/>
          </a:prstGeom>
        </p:spPr>
      </p:pic>
      <p:sp>
        <p:nvSpPr>
          <p:cNvPr id="3" name="Rectangle 2">
            <a:extLst>
              <a:ext uri="{FF2B5EF4-FFF2-40B4-BE49-F238E27FC236}">
                <a16:creationId xmlns:a16="http://schemas.microsoft.com/office/drawing/2014/main" id="{43136424-950F-A74F-8B5A-4BC02AD4C70B}"/>
              </a:ext>
            </a:extLst>
          </p:cNvPr>
          <p:cNvSpPr/>
          <p:nvPr/>
        </p:nvSpPr>
        <p:spPr bwMode="auto">
          <a:xfrm>
            <a:off x="4079776" y="1987826"/>
            <a:ext cx="1368152" cy="29260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Rectangle 11">
            <a:extLst>
              <a:ext uri="{FF2B5EF4-FFF2-40B4-BE49-F238E27FC236}">
                <a16:creationId xmlns:a16="http://schemas.microsoft.com/office/drawing/2014/main" id="{B8514F69-A04D-5644-A8F3-A148AD470A02}"/>
              </a:ext>
            </a:extLst>
          </p:cNvPr>
          <p:cNvSpPr/>
          <p:nvPr/>
        </p:nvSpPr>
        <p:spPr bwMode="auto">
          <a:xfrm>
            <a:off x="4051641" y="2494263"/>
            <a:ext cx="1368152" cy="29260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DA14F93D-313A-664D-9EF1-3B508B1F2C3B}"/>
              </a:ext>
            </a:extLst>
          </p:cNvPr>
          <p:cNvSpPr/>
          <p:nvPr/>
        </p:nvSpPr>
        <p:spPr bwMode="auto">
          <a:xfrm>
            <a:off x="8400255" y="1734608"/>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79D710C7-CA30-D94C-BA5F-8918B1399820}"/>
              </a:ext>
            </a:extLst>
          </p:cNvPr>
          <p:cNvSpPr/>
          <p:nvPr/>
        </p:nvSpPr>
        <p:spPr bwMode="auto">
          <a:xfrm>
            <a:off x="8358052" y="2086300"/>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654ACFB3-B278-5A4D-8873-18E7466623E9}"/>
              </a:ext>
            </a:extLst>
          </p:cNvPr>
          <p:cNvSpPr/>
          <p:nvPr/>
        </p:nvSpPr>
        <p:spPr bwMode="auto">
          <a:xfrm>
            <a:off x="11002778" y="3844762"/>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Rectangle 15">
            <a:extLst>
              <a:ext uri="{FF2B5EF4-FFF2-40B4-BE49-F238E27FC236}">
                <a16:creationId xmlns:a16="http://schemas.microsoft.com/office/drawing/2014/main" id="{1706D8BA-1F17-D64A-B111-E87C305BD0A8}"/>
              </a:ext>
            </a:extLst>
          </p:cNvPr>
          <p:cNvSpPr/>
          <p:nvPr/>
        </p:nvSpPr>
        <p:spPr bwMode="auto">
          <a:xfrm>
            <a:off x="11016846" y="4126116"/>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3438A642-DC55-0F49-92F4-59412047A46F}"/>
              </a:ext>
            </a:extLst>
          </p:cNvPr>
          <p:cNvSpPr/>
          <p:nvPr/>
        </p:nvSpPr>
        <p:spPr bwMode="auto">
          <a:xfrm>
            <a:off x="705228" y="6137796"/>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Rectangle 17">
            <a:extLst>
              <a:ext uri="{FF2B5EF4-FFF2-40B4-BE49-F238E27FC236}">
                <a16:creationId xmlns:a16="http://schemas.microsoft.com/office/drawing/2014/main" id="{6130DF2A-D40F-CD4F-A641-562AE8B1DEAA}"/>
              </a:ext>
            </a:extLst>
          </p:cNvPr>
          <p:cNvSpPr/>
          <p:nvPr/>
        </p:nvSpPr>
        <p:spPr bwMode="auto">
          <a:xfrm>
            <a:off x="9075505" y="6344134"/>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9" name="Rectangle 18">
            <a:extLst>
              <a:ext uri="{FF2B5EF4-FFF2-40B4-BE49-F238E27FC236}">
                <a16:creationId xmlns:a16="http://schemas.microsoft.com/office/drawing/2014/main" id="{FF2DF541-D30E-F04B-BA09-41230FB182C2}"/>
              </a:ext>
            </a:extLst>
          </p:cNvPr>
          <p:cNvSpPr/>
          <p:nvPr/>
        </p:nvSpPr>
        <p:spPr bwMode="auto">
          <a:xfrm>
            <a:off x="6125913" y="4543934"/>
            <a:ext cx="944423" cy="2532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58486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Response to 2 cycles of BV</a:t>
            </a:r>
            <a:endParaRPr lang="en-US" sz="2600"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2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
        <p:nvSpPr>
          <p:cNvPr id="9" name="Text Placeholder 6">
            <a:extLst>
              <a:ext uri="{FF2B5EF4-FFF2-40B4-BE49-F238E27FC236}">
                <a16:creationId xmlns:a16="http://schemas.microsoft.com/office/drawing/2014/main" id="{0D263DBB-E096-8141-87CB-65C4B5EE2CC0}"/>
              </a:ext>
            </a:extLst>
          </p:cNvPr>
          <p:cNvSpPr txBox="1">
            <a:spLocks/>
          </p:cNvSpPr>
          <p:nvPr/>
        </p:nvSpPr>
        <p:spPr bwMode="auto">
          <a:xfrm>
            <a:off x="757235" y="2202152"/>
            <a:ext cx="5157787" cy="431959"/>
          </a:xfrm>
          <a:prstGeom prst="rect">
            <a:avLst/>
          </a:prstGeom>
          <a:noFill/>
          <a:ln w="9525">
            <a:noFill/>
            <a:miter lim="800000"/>
            <a:headEnd/>
            <a:tailEnd/>
          </a:ln>
        </p:spPr>
        <p:txBody>
          <a:bodyPr vert="horz" wrap="square" lIns="0" tIns="9144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4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19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18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6/29/2021</a:t>
            </a:r>
          </a:p>
        </p:txBody>
      </p:sp>
      <p:pic>
        <p:nvPicPr>
          <p:cNvPr id="10" name="Content Placeholder 11">
            <a:extLst>
              <a:ext uri="{FF2B5EF4-FFF2-40B4-BE49-F238E27FC236}">
                <a16:creationId xmlns:a16="http://schemas.microsoft.com/office/drawing/2014/main" id="{B44E8BAC-7469-7B4B-B8EC-B1553BE0A5D8}"/>
              </a:ext>
            </a:extLst>
          </p:cNvPr>
          <p:cNvPicPr>
            <a:picLocks noChangeAspect="1"/>
          </p:cNvPicPr>
          <p:nvPr/>
        </p:nvPicPr>
        <p:blipFill>
          <a:blip r:embed="rId3"/>
          <a:stretch>
            <a:fillRect/>
          </a:stretch>
        </p:blipFill>
        <p:spPr>
          <a:xfrm>
            <a:off x="754058" y="2659163"/>
            <a:ext cx="3684587" cy="3684587"/>
          </a:xfrm>
          <a:prstGeom prst="rect">
            <a:avLst/>
          </a:prstGeom>
        </p:spPr>
      </p:pic>
      <p:sp>
        <p:nvSpPr>
          <p:cNvPr id="11" name="Text Placeholder 8">
            <a:extLst>
              <a:ext uri="{FF2B5EF4-FFF2-40B4-BE49-F238E27FC236}">
                <a16:creationId xmlns:a16="http://schemas.microsoft.com/office/drawing/2014/main" id="{4B2E9892-6BDA-4E4B-9C77-1C71B93A8B88}"/>
              </a:ext>
            </a:extLst>
          </p:cNvPr>
          <p:cNvSpPr txBox="1">
            <a:spLocks/>
          </p:cNvSpPr>
          <p:nvPr/>
        </p:nvSpPr>
        <p:spPr>
          <a:xfrm>
            <a:off x="6678370" y="2202152"/>
            <a:ext cx="4319482" cy="431959"/>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9/30/2021</a:t>
            </a:r>
          </a:p>
        </p:txBody>
      </p:sp>
      <p:pic>
        <p:nvPicPr>
          <p:cNvPr id="12" name="Content Placeholder 18">
            <a:extLst>
              <a:ext uri="{FF2B5EF4-FFF2-40B4-BE49-F238E27FC236}">
                <a16:creationId xmlns:a16="http://schemas.microsoft.com/office/drawing/2014/main" id="{4E1DB1C2-8829-9E4F-97C7-1BAF07EA1A09}"/>
              </a:ext>
            </a:extLst>
          </p:cNvPr>
          <p:cNvPicPr>
            <a:picLocks noChangeAspect="1"/>
          </p:cNvPicPr>
          <p:nvPr/>
        </p:nvPicPr>
        <p:blipFill>
          <a:blip r:embed="rId4"/>
          <a:stretch>
            <a:fillRect/>
          </a:stretch>
        </p:blipFill>
        <p:spPr>
          <a:xfrm>
            <a:off x="6837041" y="2660306"/>
            <a:ext cx="3688400" cy="3682303"/>
          </a:xfrm>
          <a:prstGeom prst="rect">
            <a:avLst/>
          </a:prstGeom>
        </p:spPr>
      </p:pic>
      <p:sp>
        <p:nvSpPr>
          <p:cNvPr id="13" name="Rectangle 12">
            <a:extLst>
              <a:ext uri="{FF2B5EF4-FFF2-40B4-BE49-F238E27FC236}">
                <a16:creationId xmlns:a16="http://schemas.microsoft.com/office/drawing/2014/main" id="{9A634CB4-AE23-6D42-99D1-EFFB15A37861}"/>
              </a:ext>
            </a:extLst>
          </p:cNvPr>
          <p:cNvSpPr/>
          <p:nvPr/>
        </p:nvSpPr>
        <p:spPr bwMode="auto">
          <a:xfrm>
            <a:off x="3215679" y="2834738"/>
            <a:ext cx="1222965" cy="30623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4A2E0F1C-3578-AC4C-8AF3-85C1CA49D2FA}"/>
              </a:ext>
            </a:extLst>
          </p:cNvPr>
          <p:cNvSpPr/>
          <p:nvPr/>
        </p:nvSpPr>
        <p:spPr bwMode="auto">
          <a:xfrm>
            <a:off x="3359696" y="3144227"/>
            <a:ext cx="1036745" cy="30623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67D91061-3D53-1A44-B912-980EFC358559}"/>
              </a:ext>
            </a:extLst>
          </p:cNvPr>
          <p:cNvSpPr/>
          <p:nvPr/>
        </p:nvSpPr>
        <p:spPr bwMode="auto">
          <a:xfrm>
            <a:off x="785309" y="5831156"/>
            <a:ext cx="1036745" cy="30623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Rectangle 15">
            <a:extLst>
              <a:ext uri="{FF2B5EF4-FFF2-40B4-BE49-F238E27FC236}">
                <a16:creationId xmlns:a16="http://schemas.microsoft.com/office/drawing/2014/main" id="{5DD2DDA1-789A-8C43-B72E-9C75CEBC247A}"/>
              </a:ext>
            </a:extLst>
          </p:cNvPr>
          <p:cNvSpPr/>
          <p:nvPr/>
        </p:nvSpPr>
        <p:spPr bwMode="auto">
          <a:xfrm>
            <a:off x="6862552" y="5859074"/>
            <a:ext cx="1036745" cy="30623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65DB88C6-37F6-FD4C-B428-B251B543F8AF}"/>
              </a:ext>
            </a:extLst>
          </p:cNvPr>
          <p:cNvSpPr/>
          <p:nvPr/>
        </p:nvSpPr>
        <p:spPr bwMode="auto">
          <a:xfrm>
            <a:off x="9282195" y="2778250"/>
            <a:ext cx="1223429" cy="21870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Rectangle 17">
            <a:extLst>
              <a:ext uri="{FF2B5EF4-FFF2-40B4-BE49-F238E27FC236}">
                <a16:creationId xmlns:a16="http://schemas.microsoft.com/office/drawing/2014/main" id="{D57ACF12-7FB5-D647-9F83-9C3159BDCA04}"/>
              </a:ext>
            </a:extLst>
          </p:cNvPr>
          <p:cNvSpPr/>
          <p:nvPr/>
        </p:nvSpPr>
        <p:spPr bwMode="auto">
          <a:xfrm>
            <a:off x="9408368" y="3045536"/>
            <a:ext cx="1055053" cy="21870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00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Chemo plan continued</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lnSpcReduction="10000"/>
          </a:bodyPr>
          <a:lstStyle/>
          <a:p>
            <a:r>
              <a:rPr lang="en-US" dirty="0"/>
              <a:t>C1 AVD (delayed 1 week)</a:t>
            </a:r>
          </a:p>
          <a:p>
            <a:pPr lvl="1"/>
            <a:r>
              <a:rPr lang="en-US" dirty="0"/>
              <a:t>Had “unexpected alopecia” </a:t>
            </a:r>
          </a:p>
          <a:p>
            <a:pPr lvl="1"/>
            <a:r>
              <a:rPr lang="en-US" dirty="0"/>
              <a:t>Dose reductions </a:t>
            </a:r>
          </a:p>
          <a:p>
            <a:pPr lvl="2"/>
            <a:r>
              <a:rPr lang="en-US" dirty="0"/>
              <a:t>50% doxorubicin due to drug interactions and PS</a:t>
            </a:r>
          </a:p>
          <a:p>
            <a:pPr lvl="2"/>
            <a:r>
              <a:rPr lang="en-US" dirty="0"/>
              <a:t>25% vinblastine due to peripheral neuropathy</a:t>
            </a:r>
          </a:p>
          <a:p>
            <a:pPr lvl="2"/>
            <a:r>
              <a:rPr lang="en-US" dirty="0"/>
              <a:t>25% dacarbazine due to PS</a:t>
            </a:r>
          </a:p>
          <a:p>
            <a:r>
              <a:rPr lang="en-US" dirty="0"/>
              <a:t>Complications requiring dose delays due to</a:t>
            </a:r>
          </a:p>
          <a:p>
            <a:pPr lvl="1"/>
            <a:r>
              <a:rPr lang="en-US" dirty="0"/>
              <a:t>Diarrhea, hypomagnesemia, dehydration, </a:t>
            </a:r>
            <a:r>
              <a:rPr lang="en-US" dirty="0" err="1"/>
              <a:t>Afib</a:t>
            </a:r>
            <a:r>
              <a:rPr lang="en-US" dirty="0"/>
              <a:t>/RVR requiring hospitalization</a:t>
            </a:r>
          </a:p>
          <a:p>
            <a:pPr lvl="1"/>
            <a:r>
              <a:rPr lang="en-US" dirty="0"/>
              <a:t>Recurrence of perirectal fistula &amp; abscess</a:t>
            </a:r>
          </a:p>
          <a:p>
            <a:pPr lvl="1"/>
            <a:r>
              <a:rPr lang="en-US" dirty="0"/>
              <a:t>Sudden death of daughter </a:t>
            </a:r>
          </a:p>
          <a:p>
            <a:r>
              <a:rPr lang="en-US" dirty="0"/>
              <a:t>No further dose reductions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2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391171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AVD completed – FINALLY!</a:t>
            </a:r>
          </a:p>
          <a:p>
            <a:r>
              <a:rPr lang="en-US" dirty="0"/>
              <a:t>PET/CT – Deauville 1</a:t>
            </a:r>
          </a:p>
          <a:p>
            <a:endParaRPr lang="en-US" dirty="0"/>
          </a:p>
          <a:p>
            <a:r>
              <a:rPr lang="en-US" dirty="0"/>
              <a:t>C3 BV resumed 5/17/2021 still at full dose</a:t>
            </a:r>
          </a:p>
          <a:p>
            <a:r>
              <a:rPr lang="en-US" dirty="0"/>
              <a:t>C4 BV dose reduced to 1.2 mcg/kg due to progressive PN</a:t>
            </a:r>
          </a:p>
          <a:p>
            <a:endParaRPr lang="en-US" dirty="0"/>
          </a:p>
          <a:p>
            <a:r>
              <a:rPr lang="en-US" dirty="0"/>
              <a:t>Should be completing chemotherapy 7/18/2022 if all goes well…</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2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582340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7B86C6B8-413F-04AB-1961-868B6079B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542296"/>
            <a:ext cx="10488488" cy="5773407"/>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7063680" y="744334"/>
            <a:ext cx="2664296" cy="59055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400" b="1"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Abstract 7503</a:t>
            </a:r>
          </a:p>
        </p:txBody>
      </p:sp>
      <p:sp>
        <p:nvSpPr>
          <p:cNvPr id="7" name="TextBox 6">
            <a:extLst>
              <a:ext uri="{FF2B5EF4-FFF2-40B4-BE49-F238E27FC236}">
                <a16:creationId xmlns:a16="http://schemas.microsoft.com/office/drawing/2014/main" id="{49DF4E38-4623-9101-B9AA-709163E34570}"/>
              </a:ext>
            </a:extLst>
          </p:cNvPr>
          <p:cNvSpPr txBox="1"/>
          <p:nvPr/>
        </p:nvSpPr>
        <p:spPr>
          <a:xfrm>
            <a:off x="7063680" y="5837896"/>
            <a:ext cx="2376264" cy="274320"/>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4159F2E8-7E73-F543-AF04-8523A765086C}"/>
              </a:ext>
            </a:extLst>
          </p:cNvPr>
          <p:cNvSpPr txBox="1"/>
          <p:nvPr/>
        </p:nvSpPr>
        <p:spPr>
          <a:xfrm>
            <a:off x="10072809" y="542296"/>
            <a:ext cx="1088504" cy="27432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8065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C8EFFC-4577-714E-A4C8-04BA76138291}"/>
              </a:ext>
            </a:extLst>
          </p:cNvPr>
          <p:cNvSpPr txBox="1">
            <a:spLocks/>
          </p:cNvSpPr>
          <p:nvPr/>
        </p:nvSpPr>
        <p:spPr bwMode="auto">
          <a:xfrm>
            <a:off x="270753" y="6550201"/>
            <a:ext cx="5975802" cy="2056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Ansell SM et al. ASCO 2022;Abstract 7503.</a:t>
            </a:r>
          </a:p>
        </p:txBody>
      </p:sp>
      <p:sp>
        <p:nvSpPr>
          <p:cNvPr id="5" name="Title 1">
            <a:extLst>
              <a:ext uri="{FF2B5EF4-FFF2-40B4-BE49-F238E27FC236}">
                <a16:creationId xmlns:a16="http://schemas.microsoft.com/office/drawing/2014/main" id="{1985F8B5-CB9B-B443-A78C-1D458317D5F3}"/>
              </a:ext>
            </a:extLst>
          </p:cNvPr>
          <p:cNvSpPr>
            <a:spLocks noGrp="1"/>
          </p:cNvSpPr>
          <p:nvPr>
            <p:ph type="title"/>
          </p:nvPr>
        </p:nvSpPr>
        <p:spPr>
          <a:xfrm>
            <a:off x="1009781" y="75327"/>
            <a:ext cx="9361040" cy="1105741"/>
          </a:xfrm>
        </p:spPr>
        <p:txBody>
          <a:bodyPr/>
          <a:lstStyle/>
          <a:p>
            <a:pPr algn="l"/>
            <a:r>
              <a:rPr lang="en-US" dirty="0"/>
              <a:t>ECHELON-1: Prespecified OS Analysis After Approximately 6 Years Follow-Up</a:t>
            </a:r>
          </a:p>
        </p:txBody>
      </p:sp>
      <p:pic>
        <p:nvPicPr>
          <p:cNvPr id="8" name="Picture 7" descr="A picture containing text&#10;&#10;Description automatically generated">
            <a:extLst>
              <a:ext uri="{FF2B5EF4-FFF2-40B4-BE49-F238E27FC236}">
                <a16:creationId xmlns:a16="http://schemas.microsoft.com/office/drawing/2014/main" id="{1FAC475A-8D2A-B1EB-25A4-E1CF43F0C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127451"/>
            <a:ext cx="10414811" cy="4976189"/>
          </a:xfrm>
          <a:prstGeom prst="rect">
            <a:avLst/>
          </a:prstGeom>
        </p:spPr>
      </p:pic>
      <p:sp>
        <p:nvSpPr>
          <p:cNvPr id="6" name="Content Placeholder 3">
            <a:extLst>
              <a:ext uri="{FF2B5EF4-FFF2-40B4-BE49-F238E27FC236}">
                <a16:creationId xmlns:a16="http://schemas.microsoft.com/office/drawing/2014/main" id="{923151E7-B913-4E44-BCF7-CE107D78C787}"/>
              </a:ext>
            </a:extLst>
          </p:cNvPr>
          <p:cNvSpPr txBox="1">
            <a:spLocks/>
          </p:cNvSpPr>
          <p:nvPr/>
        </p:nvSpPr>
        <p:spPr bwMode="auto">
          <a:xfrm>
            <a:off x="794143" y="6176887"/>
            <a:ext cx="10414811" cy="10389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lvl="0" indent="0">
              <a:spcBef>
                <a:spcPts val="400"/>
              </a:spcBef>
              <a:spcAft>
                <a:spcPts val="400"/>
              </a:spcAft>
              <a:buNone/>
              <a:defRPr/>
            </a:pPr>
            <a:r>
              <a:rPr lang="en-US" sz="1500" b="0" kern="0" dirty="0"/>
              <a:t>A + AVD = brentuximab </a:t>
            </a:r>
            <a:r>
              <a:rPr lang="en-US" sz="1500" b="0" kern="0" dirty="0" err="1"/>
              <a:t>vedotin</a:t>
            </a:r>
            <a:r>
              <a:rPr lang="en-US" sz="1500" b="0" kern="0" dirty="0"/>
              <a:t> and doxorubicin/vinblastine/dacarbazine; ABVD = doxorubicin/bleomycin/vinblastine/dacarbazine</a:t>
            </a:r>
          </a:p>
        </p:txBody>
      </p:sp>
    </p:spTree>
    <p:extLst>
      <p:ext uri="{BB962C8B-B14F-4D97-AF65-F5344CB8AC3E}">
        <p14:creationId xmlns:p14="http://schemas.microsoft.com/office/powerpoint/2010/main" val="547615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936104"/>
          </a:xfrm>
        </p:spPr>
        <p:txBody>
          <a:bodyPr/>
          <a:lstStyle/>
          <a:p>
            <a:r>
              <a:rPr lang="en-US" sz="3200" dirty="0">
                <a:solidFill>
                  <a:srgbClr val="0432FF"/>
                </a:solidFill>
              </a:rPr>
              <a:t>Dr </a:t>
            </a:r>
            <a:r>
              <a:rPr lang="en-US" sz="3200" dirty="0"/>
              <a:t>Flowers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64DF9006-EF0E-1042-AAF5-05F5BDF34B57}"/>
              </a:ext>
            </a:extLst>
          </p:cNvPr>
          <p:cNvGraphicFramePr>
            <a:graphicFrameLocks/>
          </p:cNvGraphicFramePr>
          <p:nvPr/>
        </p:nvGraphicFramePr>
        <p:xfrm>
          <a:off x="916517" y="1196752"/>
          <a:ext cx="10358966" cy="4800600"/>
        </p:xfrm>
        <a:graphic>
          <a:graphicData uri="http://schemas.openxmlformats.org/drawingml/2006/table">
            <a:tbl>
              <a:tblPr firstRow="1" bandRow="1">
                <a:tableStyleId>{F2DE63D5-997A-4646-A377-4702673A728D}</a:tableStyleId>
              </a:tblPr>
              <a:tblGrid>
                <a:gridCol w="3091679">
                  <a:extLst>
                    <a:ext uri="{9D8B030D-6E8A-4147-A177-3AD203B41FA5}">
                      <a16:colId xmlns:a16="http://schemas.microsoft.com/office/drawing/2014/main" val="20000"/>
                    </a:ext>
                  </a:extLst>
                </a:gridCol>
                <a:gridCol w="7267287">
                  <a:extLst>
                    <a:ext uri="{9D8B030D-6E8A-4147-A177-3AD203B41FA5}">
                      <a16:colId xmlns:a16="http://schemas.microsoft.com/office/drawing/2014/main" val="20001"/>
                    </a:ext>
                  </a:extLst>
                </a:gridCol>
              </a:tblGrid>
              <a:tr h="1379223">
                <a:tc>
                  <a:txBody>
                    <a:bodyPr/>
                    <a:lstStyle/>
                    <a:p>
                      <a:pPr algn="l"/>
                      <a:r>
                        <a:rPr lang="en-US" b="1" dirty="0">
                          <a:solidFill>
                            <a:schemeClr val="tx1"/>
                          </a:solidFill>
                        </a:rPr>
                        <a:t>Consulting Agreements</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Bayer HealthCare Pharmaceuticals, </a:t>
                      </a:r>
                      <a:r>
                        <a:rPr lang="en-US" b="0" dirty="0" err="1">
                          <a:solidFill>
                            <a:schemeClr val="tx1"/>
                          </a:solidFill>
                        </a:rPr>
                        <a:t>BeiGene</a:t>
                      </a:r>
                      <a:r>
                        <a:rPr lang="en-US" b="0" dirty="0">
                          <a:solidFill>
                            <a:schemeClr val="tx1"/>
                          </a:solidFill>
                        </a:rPr>
                        <a:t> Ltd, Bristol-Myers Squibb Company, Celgene Corporation, Curio Science, </a:t>
                      </a:r>
                      <a:r>
                        <a:rPr lang="en-US" b="0" dirty="0" err="1">
                          <a:solidFill>
                            <a:schemeClr val="tx1"/>
                          </a:solidFill>
                        </a:rPr>
                        <a:t>Denovo</a:t>
                      </a:r>
                      <a:r>
                        <a:rPr lang="en-US" b="0" dirty="0">
                          <a:solidFill>
                            <a:schemeClr val="tx1"/>
                          </a:solidFill>
                        </a:rPr>
                        <a:t> Biopharma, </a:t>
                      </a:r>
                      <a:r>
                        <a:rPr lang="en-US" b="0" dirty="0" err="1">
                          <a:solidFill>
                            <a:schemeClr val="tx1"/>
                          </a:solidFill>
                        </a:rPr>
                        <a:t>Epizyme</a:t>
                      </a:r>
                      <a:r>
                        <a:rPr lang="en-US" b="0" dirty="0">
                          <a:solidFill>
                            <a:schemeClr val="tx1"/>
                          </a:solidFill>
                        </a:rPr>
                        <a:t> Inc, Foresight Diagnostics, Genentech, a member of the Roche Group, Genmab, Incyte Corporation, Janssen Biotech Inc, MEI Pharma Inc, </a:t>
                      </a:r>
                      <a:r>
                        <a:rPr lang="en-US" b="0" dirty="0" err="1">
                          <a:solidFill>
                            <a:schemeClr val="tx1"/>
                          </a:solidFill>
                        </a:rPr>
                        <a:t>MorphoSys</a:t>
                      </a:r>
                      <a:r>
                        <a:rPr lang="en-US" b="0" dirty="0">
                          <a:solidFill>
                            <a:schemeClr val="tx1"/>
                          </a:solidFill>
                        </a:rPr>
                        <a:t>, Pharmacyclics LLC, an AbbVie Company, </a:t>
                      </a:r>
                      <a:r>
                        <a:rPr lang="en-US" b="0" dirty="0" err="1">
                          <a:solidFill>
                            <a:schemeClr val="tx1"/>
                          </a:solidFill>
                        </a:rPr>
                        <a:t>Seagen</a:t>
                      </a:r>
                      <a:r>
                        <a:rPr lang="en-US" b="0" dirty="0">
                          <a:solidFill>
                            <a:schemeClr val="tx1"/>
                          </a:solidFill>
                        </a:rPr>
                        <a:t>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97938">
                <a:tc>
                  <a:txBody>
                    <a:bodyPr/>
                    <a:lstStyle/>
                    <a:p>
                      <a:pPr algn="l"/>
                      <a:r>
                        <a:rPr lang="en-US" b="1" dirty="0">
                          <a:solidFill>
                            <a:schemeClr val="tx1"/>
                          </a:solidFill>
                        </a:rPr>
                        <a:t>Research Funding</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4D Pharma PLC, AbbVie Inc, </a:t>
                      </a:r>
                      <a:r>
                        <a:rPr lang="en-US" dirty="0" err="1">
                          <a:solidFill>
                            <a:schemeClr val="tx1"/>
                          </a:solidFill>
                        </a:rPr>
                        <a:t>Acerta</a:t>
                      </a:r>
                      <a:r>
                        <a:rPr lang="en-US" dirty="0">
                          <a:solidFill>
                            <a:schemeClr val="tx1"/>
                          </a:solidFill>
                        </a:rPr>
                        <a:t> Pharma — A member of the AstraZeneca Group, </a:t>
                      </a:r>
                      <a:r>
                        <a:rPr lang="en-US" dirty="0" err="1">
                          <a:solidFill>
                            <a:schemeClr val="tx1"/>
                          </a:solidFill>
                        </a:rPr>
                        <a:t>Adaptimmune</a:t>
                      </a:r>
                      <a:r>
                        <a:rPr lang="en-US" dirty="0">
                          <a:solidFill>
                            <a:schemeClr val="tx1"/>
                          </a:solidFill>
                        </a:rPr>
                        <a:t>, </a:t>
                      </a:r>
                      <a:r>
                        <a:rPr lang="en-US" dirty="0" err="1">
                          <a:solidFill>
                            <a:schemeClr val="tx1"/>
                          </a:solidFill>
                        </a:rPr>
                        <a:t>Allogene</a:t>
                      </a:r>
                      <a:r>
                        <a:rPr lang="en-US" dirty="0">
                          <a:solidFill>
                            <a:schemeClr val="tx1"/>
                          </a:solidFill>
                        </a:rPr>
                        <a:t> Therapeutics, Amgen Inc, Bayer HealthCare Pharmaceuticals, Burroughs </a:t>
                      </a:r>
                      <a:r>
                        <a:rPr lang="en-US" dirty="0" err="1">
                          <a:solidFill>
                            <a:schemeClr val="tx1"/>
                          </a:solidFill>
                        </a:rPr>
                        <a:t>Wellcome</a:t>
                      </a:r>
                      <a:r>
                        <a:rPr lang="en-US" dirty="0">
                          <a:solidFill>
                            <a:schemeClr val="tx1"/>
                          </a:solidFill>
                        </a:rPr>
                        <a:t> Fund, Cancer Prevention and Research Institute of Texas (CPRIT Scholar in Cancer Research), Celgene Corporation, </a:t>
                      </a:r>
                      <a:r>
                        <a:rPr lang="en-US" dirty="0" err="1">
                          <a:solidFill>
                            <a:schemeClr val="tx1"/>
                          </a:solidFill>
                        </a:rPr>
                        <a:t>Cellectis</a:t>
                      </a:r>
                      <a:r>
                        <a:rPr lang="en-US" dirty="0">
                          <a:solidFill>
                            <a:schemeClr val="tx1"/>
                          </a:solidFill>
                        </a:rPr>
                        <a:t>, Eastern Cooperative Oncology Group, EMD Serono Inc, Genentech, a member of the Roche Group, Gilead Sciences Inc, Guardant Health, </a:t>
                      </a:r>
                      <a:r>
                        <a:rPr lang="en-US" dirty="0" err="1">
                          <a:solidFill>
                            <a:schemeClr val="tx1"/>
                          </a:solidFill>
                        </a:rPr>
                        <a:t>Iovance</a:t>
                      </a:r>
                      <a:r>
                        <a:rPr lang="en-US" dirty="0">
                          <a:solidFill>
                            <a:schemeClr val="tx1"/>
                          </a:solidFill>
                        </a:rPr>
                        <a:t> Biotherapeutics, Janssen Biotech Inc, Kite, A Gilead Company, </a:t>
                      </a:r>
                      <a:r>
                        <a:rPr lang="en-US" dirty="0" err="1">
                          <a:solidFill>
                            <a:schemeClr val="tx1"/>
                          </a:solidFill>
                        </a:rPr>
                        <a:t>MorphoSys</a:t>
                      </a:r>
                      <a:r>
                        <a:rPr lang="en-US" dirty="0">
                          <a:solidFill>
                            <a:schemeClr val="tx1"/>
                          </a:solidFill>
                        </a:rPr>
                        <a:t>, National Cancer Institute, </a:t>
                      </a:r>
                      <a:r>
                        <a:rPr lang="en-US" dirty="0" err="1">
                          <a:solidFill>
                            <a:schemeClr val="tx1"/>
                          </a:solidFill>
                        </a:rPr>
                        <a:t>Nektar</a:t>
                      </a:r>
                      <a:r>
                        <a:rPr lang="en-US" dirty="0">
                          <a:solidFill>
                            <a:schemeClr val="tx1"/>
                          </a:solidFill>
                        </a:rPr>
                        <a:t>, Novartis, Pfizer Inc, Pharmacyclics LLC, an AbbVie Company, Sanofi Genzyme, Takeda Pharmaceuticals USA Inc, TG Therapeutics Inc, The V Foundation for Cancer Research, </a:t>
                      </a:r>
                      <a:r>
                        <a:rPr lang="en-US" dirty="0" err="1">
                          <a:solidFill>
                            <a:schemeClr val="tx1"/>
                          </a:solidFill>
                        </a:rPr>
                        <a:t>Xencor</a:t>
                      </a:r>
                      <a:r>
                        <a:rPr lang="en-US" dirty="0">
                          <a:solidFill>
                            <a:schemeClr val="tx1"/>
                          </a:solidFill>
                        </a:rPr>
                        <a:t>, ZIOPHARM Oncology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9874877"/>
                  </a:ext>
                </a:extLst>
              </a:tr>
            </a:tbl>
          </a:graphicData>
        </a:graphic>
      </p:graphicFrame>
    </p:spTree>
    <p:custDataLst>
      <p:tags r:id="rId1"/>
    </p:custDataLst>
    <p:extLst>
      <p:ext uri="{BB962C8B-B14F-4D97-AF65-F5344CB8AC3E}">
        <p14:creationId xmlns:p14="http://schemas.microsoft.com/office/powerpoint/2010/main" val="330542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C8EFFC-4577-714E-A4C8-04BA76138291}"/>
              </a:ext>
            </a:extLst>
          </p:cNvPr>
          <p:cNvSpPr txBox="1">
            <a:spLocks/>
          </p:cNvSpPr>
          <p:nvPr/>
        </p:nvSpPr>
        <p:spPr bwMode="auto">
          <a:xfrm>
            <a:off x="270753" y="6550201"/>
            <a:ext cx="5975802" cy="2056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Ansell SM et al. ASCO 2022;Abstract 7503.</a:t>
            </a:r>
          </a:p>
        </p:txBody>
      </p:sp>
      <p:sp>
        <p:nvSpPr>
          <p:cNvPr id="5" name="Title 1">
            <a:extLst>
              <a:ext uri="{FF2B5EF4-FFF2-40B4-BE49-F238E27FC236}">
                <a16:creationId xmlns:a16="http://schemas.microsoft.com/office/drawing/2014/main" id="{1985F8B5-CB9B-B443-A78C-1D458317D5F3}"/>
              </a:ext>
            </a:extLst>
          </p:cNvPr>
          <p:cNvSpPr>
            <a:spLocks noGrp="1"/>
          </p:cNvSpPr>
          <p:nvPr>
            <p:ph type="title"/>
          </p:nvPr>
        </p:nvSpPr>
        <p:spPr>
          <a:xfrm>
            <a:off x="1305646" y="88118"/>
            <a:ext cx="8922453" cy="1105741"/>
          </a:xfrm>
        </p:spPr>
        <p:txBody>
          <a:bodyPr/>
          <a:lstStyle/>
          <a:p>
            <a:pPr algn="l"/>
            <a:r>
              <a:rPr lang="en-US" dirty="0"/>
              <a:t>ECHELON-1: Updated PFS Analysis After Approximately 6 Years Follow-Up</a:t>
            </a:r>
          </a:p>
        </p:txBody>
      </p:sp>
      <p:sp>
        <p:nvSpPr>
          <p:cNvPr id="7" name="TextBox 6">
            <a:extLst>
              <a:ext uri="{FF2B5EF4-FFF2-40B4-BE49-F238E27FC236}">
                <a16:creationId xmlns:a16="http://schemas.microsoft.com/office/drawing/2014/main" id="{418EDDD7-1CDF-BC46-876F-07D9D4BF0301}"/>
              </a:ext>
            </a:extLst>
          </p:cNvPr>
          <p:cNvSpPr txBox="1"/>
          <p:nvPr/>
        </p:nvSpPr>
        <p:spPr>
          <a:xfrm>
            <a:off x="695400" y="5594731"/>
            <a:ext cx="10142943" cy="923330"/>
          </a:xfrm>
          <a:prstGeom prst="rect">
            <a:avLst/>
          </a:prstGeom>
          <a:noFill/>
        </p:spPr>
        <p:txBody>
          <a:bodyPr wrap="square" rtlCol="0">
            <a:spAutoFit/>
          </a:bodyPr>
          <a:lstStyle/>
          <a:p>
            <a:pPr marL="228600" indent="-228600">
              <a:buFont typeface="Arial" panose="020B0604020202020204" pitchFamily="34" charset="0"/>
              <a:buChar char="•"/>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In patients with peripheral </a:t>
            </a:r>
            <a:r>
              <a:rPr lang="en-US" sz="1800" b="0" dirty="0">
                <a:solidFill>
                  <a:srgbClr val="000000"/>
                </a:solidFill>
                <a:latin typeface="Calibri"/>
              </a:rPr>
              <a:t>neuropathy (PN)</a:t>
            </a:r>
            <a:r>
              <a:rPr kumimoji="0" lang="en-US" sz="1800" b="0" i="0" u="none" strike="noStrike" kern="1200" cap="none" spc="0" normalizeH="0" baseline="0" noProof="0" dirty="0">
                <a:ln>
                  <a:noFill/>
                </a:ln>
                <a:solidFill>
                  <a:srgbClr val="000000"/>
                </a:solidFill>
                <a:effectLst/>
                <a:uLnTx/>
                <a:uFillTx/>
                <a:latin typeface="Calibri"/>
                <a:ea typeface="MS PGothic" charset="0"/>
              </a:rPr>
              <a:t> in the A + AVD and ABVD arms after 6-year follow-up, </a:t>
            </a:r>
            <a:r>
              <a:rPr lang="en-US" sz="1800" b="0" dirty="0">
                <a:solidFill>
                  <a:srgbClr val="000000"/>
                </a:solidFill>
                <a:latin typeface="Calibri"/>
              </a:rPr>
              <a:t>t</a:t>
            </a:r>
            <a:r>
              <a:rPr kumimoji="0" lang="en-US" sz="1800" b="0" i="0" u="none" strike="noStrike" kern="1200" cap="none" spc="0" normalizeH="0" baseline="0" noProof="0" dirty="0" err="1">
                <a:ln>
                  <a:noFill/>
                </a:ln>
                <a:solidFill>
                  <a:srgbClr val="000000"/>
                </a:solidFill>
                <a:effectLst/>
                <a:uLnTx/>
                <a:uFillTx/>
                <a:latin typeface="Calibri"/>
                <a:ea typeface="MS PGothic" charset="0"/>
              </a:rPr>
              <a:t>reatment</a:t>
            </a:r>
            <a:r>
              <a:rPr lang="en-US" sz="1800" b="0" dirty="0">
                <a:solidFill>
                  <a:srgbClr val="000000"/>
                </a:solidFill>
                <a:latin typeface="Calibri"/>
              </a:rPr>
              <a:t>-</a:t>
            </a:r>
            <a:r>
              <a:rPr kumimoji="0" lang="en-US" sz="1800" b="0" i="0" u="none" strike="noStrike" kern="1200" cap="none" spc="0" normalizeH="0" baseline="0" noProof="0" dirty="0">
                <a:ln>
                  <a:noFill/>
                </a:ln>
                <a:solidFill>
                  <a:srgbClr val="000000"/>
                </a:solidFill>
                <a:effectLst/>
                <a:uLnTx/>
                <a:uFillTx/>
                <a:latin typeface="Calibri"/>
                <a:ea typeface="MS PGothic" charset="0"/>
              </a:rPr>
              <a:t>emergent PN either resolved or continued to improve in 86% and 87% (median time to resolution was 16 and 10 weeks).</a:t>
            </a:r>
          </a:p>
        </p:txBody>
      </p:sp>
      <p:pic>
        <p:nvPicPr>
          <p:cNvPr id="8" name="Picture 7" descr="A picture containing application&#10;&#10;Description automatically generated">
            <a:extLst>
              <a:ext uri="{FF2B5EF4-FFF2-40B4-BE49-F238E27FC236}">
                <a16:creationId xmlns:a16="http://schemas.microsoft.com/office/drawing/2014/main" id="{E4B7B8C2-9CFF-CF34-CA0C-E72CC4AD4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38" y="1098940"/>
            <a:ext cx="9453799" cy="4462050"/>
          </a:xfrm>
          <a:prstGeom prst="rect">
            <a:avLst/>
          </a:prstGeom>
        </p:spPr>
      </p:pic>
    </p:spTree>
    <p:extLst>
      <p:ext uri="{BB962C8B-B14F-4D97-AF65-F5344CB8AC3E}">
        <p14:creationId xmlns:p14="http://schemas.microsoft.com/office/powerpoint/2010/main" val="1344702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C8EFFC-4577-714E-A4C8-04BA76138291}"/>
              </a:ext>
            </a:extLst>
          </p:cNvPr>
          <p:cNvSpPr txBox="1">
            <a:spLocks/>
          </p:cNvSpPr>
          <p:nvPr/>
        </p:nvSpPr>
        <p:spPr bwMode="auto">
          <a:xfrm>
            <a:off x="270753" y="6550201"/>
            <a:ext cx="5975802" cy="2056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0" marR="0" lvl="0" indent="0" algn="l" defTabSz="412750" rtl="0" eaLnBrk="0" fontAlgn="base" latinLnBrk="0" hangingPunct="0">
              <a:lnSpc>
                <a:spcPct val="105000"/>
              </a:lnSpc>
              <a:spcBef>
                <a:spcPts val="400"/>
              </a:spcBef>
              <a:spcAft>
                <a:spcPts val="40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Ansell SM et al. ASCO 2022;Abstract 7503.</a:t>
            </a:r>
          </a:p>
        </p:txBody>
      </p:sp>
      <p:sp>
        <p:nvSpPr>
          <p:cNvPr id="5" name="Title 1">
            <a:extLst>
              <a:ext uri="{FF2B5EF4-FFF2-40B4-BE49-F238E27FC236}">
                <a16:creationId xmlns:a16="http://schemas.microsoft.com/office/drawing/2014/main" id="{1985F8B5-CB9B-B443-A78C-1D458317D5F3}"/>
              </a:ext>
            </a:extLst>
          </p:cNvPr>
          <p:cNvSpPr>
            <a:spLocks noGrp="1"/>
          </p:cNvSpPr>
          <p:nvPr>
            <p:ph type="title"/>
          </p:nvPr>
        </p:nvSpPr>
        <p:spPr>
          <a:xfrm>
            <a:off x="1566035" y="88118"/>
            <a:ext cx="8922453" cy="1105741"/>
          </a:xfrm>
        </p:spPr>
        <p:txBody>
          <a:bodyPr/>
          <a:lstStyle/>
          <a:p>
            <a:pPr algn="l"/>
            <a:r>
              <a:rPr lang="en-US" dirty="0"/>
              <a:t>ECHELON-1: Incidence of Secondary Cancer</a:t>
            </a:r>
          </a:p>
        </p:txBody>
      </p:sp>
      <p:pic>
        <p:nvPicPr>
          <p:cNvPr id="3" name="Picture 2" descr="Chart, waterfall chart&#10;&#10;Description automatically generated">
            <a:extLst>
              <a:ext uri="{FF2B5EF4-FFF2-40B4-BE49-F238E27FC236}">
                <a16:creationId xmlns:a16="http://schemas.microsoft.com/office/drawing/2014/main" id="{BCDCE615-FECA-F808-4624-3E8F58745E23}"/>
              </a:ext>
            </a:extLst>
          </p:cNvPr>
          <p:cNvPicPr>
            <a:picLocks noChangeAspect="1"/>
          </p:cNvPicPr>
          <p:nvPr/>
        </p:nvPicPr>
        <p:blipFill rotWithShape="1">
          <a:blip r:embed="rId2">
            <a:extLst>
              <a:ext uri="{28A0092B-C50C-407E-A947-70E740481C1C}">
                <a14:useLocalDpi xmlns:a14="http://schemas.microsoft.com/office/drawing/2010/main" val="0"/>
              </a:ext>
            </a:extLst>
          </a:blip>
          <a:srcRect l="2033"/>
          <a:stretch/>
        </p:blipFill>
        <p:spPr>
          <a:xfrm>
            <a:off x="822290" y="1052736"/>
            <a:ext cx="10409941" cy="5011774"/>
          </a:xfrm>
          <a:prstGeom prst="rect">
            <a:avLst/>
          </a:prstGeom>
        </p:spPr>
      </p:pic>
      <p:sp>
        <p:nvSpPr>
          <p:cNvPr id="6" name="TextBox 5">
            <a:extLst>
              <a:ext uri="{FF2B5EF4-FFF2-40B4-BE49-F238E27FC236}">
                <a16:creationId xmlns:a16="http://schemas.microsoft.com/office/drawing/2014/main" id="{A2419F59-7279-F04F-CCED-DF553D064277}"/>
              </a:ext>
            </a:extLst>
          </p:cNvPr>
          <p:cNvSpPr txBox="1"/>
          <p:nvPr/>
        </p:nvSpPr>
        <p:spPr>
          <a:xfrm>
            <a:off x="9031202" y="5910044"/>
            <a:ext cx="2201029" cy="15446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6543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p:cNvSpPr>
            <a:spLocks noGrp="1" noChangeArrowheads="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Targeting the PD-1/PD-L1 Axis in HL</a:t>
            </a:r>
          </a:p>
        </p:txBody>
      </p:sp>
      <p:sp>
        <p:nvSpPr>
          <p:cNvPr id="106498" name="Text Box 30"/>
          <p:cNvSpPr txBox="1">
            <a:spLocks noChangeArrowheads="1"/>
          </p:cNvSpPr>
          <p:nvPr/>
        </p:nvSpPr>
        <p:spPr bwMode="auto">
          <a:xfrm>
            <a:off x="0" y="6416103"/>
            <a:ext cx="10972800" cy="429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182880" tIns="9144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Villasboas</a:t>
            </a:r>
            <a:r>
              <a:rPr kumimoji="0" lang="de-D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JC, </a:t>
            </a:r>
            <a:r>
              <a:rPr kumimoji="0" lang="de-DE"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Ansell</a:t>
            </a:r>
            <a:r>
              <a:rPr kumimoji="0" lang="de-D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SA. </a:t>
            </a:r>
            <a:r>
              <a:rPr kumimoji="0" lang="de-DE"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J </a:t>
            </a:r>
            <a:r>
              <a:rPr kumimoji="0" lang="de-D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2016;22(1):17-22; Roemer MGM et al. </a:t>
            </a:r>
            <a:r>
              <a:rPr kumimoji="0" lang="de-DE"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 </a:t>
            </a:r>
            <a:r>
              <a:rPr kumimoji="0" lang="de-DE"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a:t>
            </a:r>
            <a:r>
              <a:rPr kumimoji="0" lang="de-DE"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de-DE" sz="15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Oncol</a:t>
            </a:r>
            <a:r>
              <a:rPr kumimoji="0" lang="de-D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2016;34(23):2690-7.</a:t>
            </a:r>
          </a:p>
        </p:txBody>
      </p:sp>
      <p:pic>
        <p:nvPicPr>
          <p:cNvPr id="106499" name="Picture 1" descr="Screen Shot 2016-04-15 at 1.14.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42" y="1517554"/>
            <a:ext cx="5410200" cy="417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0" name="Rectangle 4"/>
          <p:cNvSpPr>
            <a:spLocks noChangeArrowheads="1"/>
          </p:cNvSpPr>
          <p:nvPr/>
        </p:nvSpPr>
        <p:spPr bwMode="auto">
          <a:xfrm>
            <a:off x="6609142" y="1363662"/>
            <a:ext cx="4959465" cy="3862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HL characterized by small number of malignant Hodgkin Reed-Sternberg cells (HRS) surrounded by normal immune cells</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3864"/>
                </a:solidFill>
                <a:effectLst/>
                <a:uLnTx/>
                <a:uFillTx/>
                <a:latin typeface="Calibri" panose="020F0502020204030204" pitchFamily="34" charset="0"/>
                <a:ea typeface="ＭＳ Ｐゴシック" charset="0"/>
                <a:cs typeface="Calibri" panose="020F0502020204030204" pitchFamily="34" charset="0"/>
              </a:rPr>
              <a:t>9p24.1 chromosomal abnormalities frequently observed in HRS cells</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More than 90% of HRS cells have alterations in PD-L1 and PD-L2 loci</a:t>
            </a:r>
          </a:p>
          <a:p>
            <a:pPr marL="285750" marR="0" lvl="0" indent="-285750" algn="l" defTabSz="914400" rtl="0" eaLnBrk="0" fontAlgn="base" latinLnBrk="0" hangingPunct="0">
              <a:lnSpc>
                <a:spcPct val="100000"/>
              </a:lnSpc>
              <a:spcBef>
                <a:spcPct val="0"/>
              </a:spcBef>
              <a:spcAft>
                <a:spcPts val="2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3864"/>
                </a:solidFill>
                <a:effectLst/>
                <a:uLnTx/>
                <a:uFillTx/>
                <a:latin typeface="Calibri" panose="020F0502020204030204" pitchFamily="34" charset="0"/>
                <a:ea typeface="ＭＳ Ｐゴシック" charset="0"/>
                <a:cs typeface="Calibri" panose="020F0502020204030204" pitchFamily="34" charset="0"/>
              </a:rPr>
              <a:t>Malignant Hodgkin and RS cells overexpress PD-L1/L2 ligands (due to cytogenetic events, infection with EBV)</a:t>
            </a:r>
          </a:p>
        </p:txBody>
      </p:sp>
    </p:spTree>
    <p:extLst>
      <p:ext uri="{BB962C8B-B14F-4D97-AF65-F5344CB8AC3E}">
        <p14:creationId xmlns:p14="http://schemas.microsoft.com/office/powerpoint/2010/main" val="2789994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A801192-FF49-44CB-DC87-27C4F2A56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911937"/>
            <a:ext cx="10346733" cy="5034125"/>
          </a:xfrm>
          <a:prstGeom prst="rect">
            <a:avLst/>
          </a:prstGeom>
        </p:spPr>
      </p:pic>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0" y="1052736"/>
            <a:ext cx="12473136" cy="59055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indent="0" algn="ctr" defTabSz="914400">
              <a:buNone/>
              <a:defRPr/>
            </a:pPr>
            <a:r>
              <a:rPr kumimoji="0" lang="en-US" sz="2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 ICML Virtual Congress 2021;Abstract 075.</a:t>
            </a:r>
          </a:p>
          <a:p>
            <a:pPr marL="0" indent="0" algn="ctr" defTabSz="914400">
              <a:buNone/>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 </a:t>
            </a:r>
            <a:endParaRPr kumimoji="0" lang="en-US" sz="20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67499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1019436" y="261879"/>
            <a:ext cx="10441160" cy="703207"/>
          </a:xfrm>
        </p:spPr>
        <p:txBody>
          <a:bodyPr/>
          <a:lstStyle/>
          <a:p>
            <a:pPr algn="l"/>
            <a:r>
              <a:rPr lang="en-US" altLang="en-US" sz="2924" dirty="0" err="1">
                <a:latin typeface="Calibri" panose="020F0502020204030204" pitchFamily="34" charset="0"/>
                <a:cs typeface="Calibri" panose="020F0502020204030204" pitchFamily="34" charset="0"/>
              </a:rPr>
              <a:t>Camidanlumab</a:t>
            </a:r>
            <a:r>
              <a:rPr lang="en-US" altLang="en-US" sz="2924" dirty="0">
                <a:latin typeface="Calibri" panose="020F0502020204030204" pitchFamily="34" charset="0"/>
                <a:cs typeface="Calibri" panose="020F0502020204030204" pitchFamily="34" charset="0"/>
              </a:rPr>
              <a:t> </a:t>
            </a:r>
            <a:r>
              <a:rPr lang="en-US" altLang="en-US" sz="2924" dirty="0" err="1">
                <a:latin typeface="Calibri" panose="020F0502020204030204" pitchFamily="34" charset="0"/>
                <a:cs typeface="Calibri" panose="020F0502020204030204" pitchFamily="34" charset="0"/>
              </a:rPr>
              <a:t>Tesirine</a:t>
            </a:r>
            <a:r>
              <a:rPr lang="en-US" altLang="en-US" sz="2924" dirty="0">
                <a:latin typeface="Calibri" panose="020F0502020204030204" pitchFamily="34" charset="0"/>
                <a:cs typeface="Calibri" panose="020F0502020204030204" pitchFamily="34" charset="0"/>
              </a:rPr>
              <a:t>: Mechanism of Action and Study Rationale</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400" y="6426844"/>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hangingPunct="0">
              <a:defRPr/>
            </a:pP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Zinzani</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PL et al. ICML Virtual Congress 2021;Abstract 075.</a:t>
            </a:r>
          </a:p>
        </p:txBody>
      </p:sp>
      <p:pic>
        <p:nvPicPr>
          <p:cNvPr id="4" name="Picture 3" descr="Graphical user interface, text, application&#10;&#10;Description automatically generated">
            <a:extLst>
              <a:ext uri="{FF2B5EF4-FFF2-40B4-BE49-F238E27FC236}">
                <a16:creationId xmlns:a16="http://schemas.microsoft.com/office/drawing/2014/main" id="{B90CE454-39FC-1BF1-13D5-DDE16226E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90" y="1268760"/>
            <a:ext cx="11528220" cy="4752528"/>
          </a:xfrm>
          <a:prstGeom prst="rect">
            <a:avLst/>
          </a:prstGeom>
        </p:spPr>
      </p:pic>
    </p:spTree>
    <p:extLst>
      <p:ext uri="{BB962C8B-B14F-4D97-AF65-F5344CB8AC3E}">
        <p14:creationId xmlns:p14="http://schemas.microsoft.com/office/powerpoint/2010/main" val="1346911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1019436" y="513568"/>
            <a:ext cx="10441160" cy="703207"/>
          </a:xfrm>
        </p:spPr>
        <p:txBody>
          <a:bodyPr/>
          <a:lstStyle/>
          <a:p>
            <a:pPr algn="l"/>
            <a:r>
              <a:rPr lang="en-US" altLang="en-US" sz="2924" dirty="0">
                <a:latin typeface="Calibri" panose="020F0502020204030204" pitchFamily="34" charset="0"/>
                <a:cs typeface="Calibri" panose="020F0502020204030204" pitchFamily="34" charset="0"/>
              </a:rPr>
              <a:t>Response to </a:t>
            </a:r>
            <a:r>
              <a:rPr lang="en-US" altLang="en-US" sz="2924" dirty="0" err="1">
                <a:latin typeface="Calibri" panose="020F0502020204030204" pitchFamily="34" charset="0"/>
                <a:cs typeface="Calibri" panose="020F0502020204030204" pitchFamily="34" charset="0"/>
              </a:rPr>
              <a:t>Camidanlumab</a:t>
            </a:r>
            <a:r>
              <a:rPr lang="en-US" altLang="en-US" sz="2924" dirty="0">
                <a:latin typeface="Calibri" panose="020F0502020204030204" pitchFamily="34" charset="0"/>
                <a:cs typeface="Calibri" panose="020F0502020204030204" pitchFamily="34" charset="0"/>
              </a:rPr>
              <a:t> </a:t>
            </a:r>
            <a:r>
              <a:rPr lang="en-US" altLang="en-US" sz="2924" dirty="0" err="1">
                <a:latin typeface="Calibri" panose="020F0502020204030204" pitchFamily="34" charset="0"/>
                <a:cs typeface="Calibri" panose="020F0502020204030204" pitchFamily="34" charset="0"/>
              </a:rPr>
              <a:t>Tesirine</a:t>
            </a:r>
            <a:r>
              <a:rPr lang="en-US" altLang="en-US" sz="2924" dirty="0">
                <a:latin typeface="Calibri" panose="020F0502020204030204" pitchFamily="34" charset="0"/>
                <a:cs typeface="Calibri" panose="020F0502020204030204" pitchFamily="34" charset="0"/>
              </a:rPr>
              <a:t> for R/R </a:t>
            </a:r>
            <a:r>
              <a:rPr lang="en-US" altLang="en-US" sz="2924" dirty="0" err="1">
                <a:latin typeface="Calibri" panose="020F0502020204030204" pitchFamily="34" charset="0"/>
                <a:cs typeface="Calibri" panose="020F0502020204030204" pitchFamily="34" charset="0"/>
              </a:rPr>
              <a:t>cHL</a:t>
            </a:r>
            <a:r>
              <a:rPr lang="en-US" altLang="en-US" sz="2924" dirty="0">
                <a:latin typeface="Calibri" panose="020F0502020204030204" pitchFamily="34" charset="0"/>
                <a:cs typeface="Calibri" panose="020F0502020204030204" pitchFamily="34" charset="0"/>
              </a:rPr>
              <a:t> </a:t>
            </a:r>
            <a:br>
              <a:rPr lang="en-US" altLang="en-US" sz="2924" dirty="0">
                <a:latin typeface="Calibri" panose="020F0502020204030204" pitchFamily="34" charset="0"/>
                <a:cs typeface="Calibri" panose="020F0502020204030204" pitchFamily="34" charset="0"/>
              </a:rPr>
            </a:br>
            <a:r>
              <a:rPr lang="en-US" altLang="en-US" sz="2924" dirty="0">
                <a:latin typeface="Calibri" panose="020F0502020204030204" pitchFamily="34" charset="0"/>
                <a:cs typeface="Calibri" panose="020F0502020204030204" pitchFamily="34" charset="0"/>
              </a:rPr>
              <a:t>(Primary Study Endpoint)</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399" y="6426844"/>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hangingPunct="0">
              <a:defRPr/>
            </a:pP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Zinzani</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PL et al. ICML Virtual Congress 2021;Abstract 075.</a:t>
            </a:r>
          </a:p>
        </p:txBody>
      </p:sp>
      <p:pic>
        <p:nvPicPr>
          <p:cNvPr id="3" name="Picture 2" descr="Graphical user interface, application&#10;&#10;Description automatically generated">
            <a:extLst>
              <a:ext uri="{FF2B5EF4-FFF2-40B4-BE49-F238E27FC236}">
                <a16:creationId xmlns:a16="http://schemas.microsoft.com/office/drawing/2014/main" id="{0D6931CF-7423-687F-A1F7-15AFB247E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293" y="1377756"/>
            <a:ext cx="10975412" cy="4536504"/>
          </a:xfrm>
          <a:prstGeom prst="rect">
            <a:avLst/>
          </a:prstGeom>
        </p:spPr>
      </p:pic>
    </p:spTree>
    <p:extLst>
      <p:ext uri="{BB962C8B-B14F-4D97-AF65-F5344CB8AC3E}">
        <p14:creationId xmlns:p14="http://schemas.microsoft.com/office/powerpoint/2010/main" val="383789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1019436" y="461353"/>
            <a:ext cx="10441160" cy="703207"/>
          </a:xfrm>
        </p:spPr>
        <p:txBody>
          <a:bodyPr/>
          <a:lstStyle/>
          <a:p>
            <a:pPr algn="l"/>
            <a:r>
              <a:rPr lang="en-US" altLang="en-US" sz="2924" dirty="0">
                <a:latin typeface="Calibri" panose="020F0502020204030204" pitchFamily="34" charset="0"/>
                <a:cs typeface="Calibri" panose="020F0502020204030204" pitchFamily="34" charset="0"/>
              </a:rPr>
              <a:t>Most Common Treatment-Related Adverse Events (TEAEs) with </a:t>
            </a:r>
            <a:r>
              <a:rPr lang="en-US" altLang="en-US" sz="2924" dirty="0" err="1">
                <a:latin typeface="Calibri" panose="020F0502020204030204" pitchFamily="34" charset="0"/>
                <a:cs typeface="Calibri" panose="020F0502020204030204" pitchFamily="34" charset="0"/>
              </a:rPr>
              <a:t>Camidanlumab</a:t>
            </a:r>
            <a:r>
              <a:rPr lang="en-US" altLang="en-US" sz="2924" dirty="0">
                <a:latin typeface="Calibri" panose="020F0502020204030204" pitchFamily="34" charset="0"/>
                <a:cs typeface="Calibri" panose="020F0502020204030204" pitchFamily="34" charset="0"/>
              </a:rPr>
              <a:t> </a:t>
            </a:r>
            <a:r>
              <a:rPr lang="en-US" altLang="en-US" sz="2924" dirty="0" err="1">
                <a:latin typeface="Calibri" panose="020F0502020204030204" pitchFamily="34" charset="0"/>
                <a:cs typeface="Calibri" panose="020F0502020204030204" pitchFamily="34" charset="0"/>
              </a:rPr>
              <a:t>Tesirine</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2400" y="6426844"/>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hangingPunct="0">
              <a:defRPr/>
            </a:pP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Zinzani</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PL et al. ICML Virtual Congress 2021;Abstract 075.</a:t>
            </a:r>
          </a:p>
        </p:txBody>
      </p:sp>
      <p:pic>
        <p:nvPicPr>
          <p:cNvPr id="4" name="Picture 3" descr="Table&#10;&#10;Description automatically generated">
            <a:extLst>
              <a:ext uri="{FF2B5EF4-FFF2-40B4-BE49-F238E27FC236}">
                <a16:creationId xmlns:a16="http://schemas.microsoft.com/office/drawing/2014/main" id="{C4CD050E-87E5-A5C5-235E-C8693887D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34" y="1340768"/>
            <a:ext cx="10964132" cy="4534998"/>
          </a:xfrm>
          <a:prstGeom prst="rect">
            <a:avLst/>
          </a:prstGeom>
        </p:spPr>
      </p:pic>
    </p:spTree>
    <p:extLst>
      <p:ext uri="{BB962C8B-B14F-4D97-AF65-F5344CB8AC3E}">
        <p14:creationId xmlns:p14="http://schemas.microsoft.com/office/powerpoint/2010/main" val="177297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9">
            <a:extLst>
              <a:ext uri="{FF2B5EF4-FFF2-40B4-BE49-F238E27FC236}">
                <a16:creationId xmlns:a16="http://schemas.microsoft.com/office/drawing/2014/main" id="{374B15B6-F203-714D-9556-891DE7FA3CB1}"/>
              </a:ext>
            </a:extLst>
          </p:cNvPr>
          <p:cNvSpPr>
            <a:spLocks noGrp="1"/>
          </p:cNvSpPr>
          <p:nvPr>
            <p:ph type="title"/>
          </p:nvPr>
        </p:nvSpPr>
        <p:spPr>
          <a:xfrm>
            <a:off x="1019436" y="332656"/>
            <a:ext cx="10441160" cy="703207"/>
          </a:xfrm>
        </p:spPr>
        <p:txBody>
          <a:bodyPr/>
          <a:lstStyle/>
          <a:p>
            <a:pPr algn="l"/>
            <a:r>
              <a:rPr lang="en-US" altLang="en-US" sz="2924" dirty="0">
                <a:latin typeface="Calibri" panose="020F0502020204030204" pitchFamily="34" charset="0"/>
                <a:cs typeface="Calibri" panose="020F0502020204030204" pitchFamily="34" charset="0"/>
              </a:rPr>
              <a:t>Incidence of Guillain-Barré Syndrome (GBS) and Polyradiculopathy</a:t>
            </a:r>
            <a:br>
              <a:rPr lang="en-US" altLang="en-US" sz="2924" dirty="0">
                <a:latin typeface="Calibri" panose="020F0502020204030204" pitchFamily="34" charset="0"/>
                <a:cs typeface="Calibri" panose="020F0502020204030204" pitchFamily="34" charset="0"/>
              </a:rPr>
            </a:br>
            <a:r>
              <a:rPr lang="en-US" altLang="en-US" sz="2924" dirty="0">
                <a:latin typeface="Calibri" panose="020F0502020204030204" pitchFamily="34" charset="0"/>
                <a:cs typeface="Calibri" panose="020F0502020204030204" pitchFamily="34" charset="0"/>
              </a:rPr>
              <a:t>with </a:t>
            </a:r>
            <a:r>
              <a:rPr lang="en-US" altLang="en-US" sz="2924" dirty="0" err="1">
                <a:latin typeface="Calibri" panose="020F0502020204030204" pitchFamily="34" charset="0"/>
                <a:cs typeface="Calibri" panose="020F0502020204030204" pitchFamily="34" charset="0"/>
              </a:rPr>
              <a:t>Camidanlumab</a:t>
            </a:r>
            <a:r>
              <a:rPr lang="en-US" altLang="en-US" sz="2924" dirty="0">
                <a:latin typeface="Calibri" panose="020F0502020204030204" pitchFamily="34" charset="0"/>
                <a:cs typeface="Calibri" panose="020F0502020204030204" pitchFamily="34" charset="0"/>
              </a:rPr>
              <a:t> </a:t>
            </a:r>
            <a:r>
              <a:rPr lang="en-US" altLang="en-US" sz="2924" dirty="0" err="1">
                <a:latin typeface="Calibri" panose="020F0502020204030204" pitchFamily="34" charset="0"/>
                <a:cs typeface="Calibri" panose="020F0502020204030204" pitchFamily="34" charset="0"/>
              </a:rPr>
              <a:t>Tesirine</a:t>
            </a:r>
            <a:endParaRPr lang="en-US" altLang="en-US" sz="2631" b="1" dirty="0">
              <a:solidFill>
                <a:schemeClr val="accent2"/>
              </a:solidFill>
              <a:latin typeface="Calibri" panose="020F0502020204030204" pitchFamily="34" charset="0"/>
              <a:cs typeface="Calibri" panose="020F0502020204030204" pitchFamily="34" charset="0"/>
            </a:endParaRPr>
          </a:p>
        </p:txBody>
      </p:sp>
      <p:sp>
        <p:nvSpPr>
          <p:cNvPr id="290821" name="TextBox 12">
            <a:extLst>
              <a:ext uri="{FF2B5EF4-FFF2-40B4-BE49-F238E27FC236}">
                <a16:creationId xmlns:a16="http://schemas.microsoft.com/office/drawing/2014/main" id="{C6FA6B8E-FF14-2A44-9D1E-60DE1C915033}"/>
              </a:ext>
            </a:extLst>
          </p:cNvPr>
          <p:cNvSpPr txBox="1">
            <a:spLocks noChangeArrowheads="1"/>
          </p:cNvSpPr>
          <p:nvPr/>
        </p:nvSpPr>
        <p:spPr bwMode="auto">
          <a:xfrm>
            <a:off x="158779" y="6474822"/>
            <a:ext cx="594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eaLnBrk="0" hangingPunct="0">
              <a:defRPr/>
            </a:pPr>
            <a:r>
              <a:rPr kumimoji="0" lang="en-US"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Zinzani</a:t>
            </a: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PL et al. ICML Virtual Congress 2021;Abstract 075.</a:t>
            </a:r>
          </a:p>
        </p:txBody>
      </p:sp>
      <p:pic>
        <p:nvPicPr>
          <p:cNvPr id="3" name="Picture 2" descr="Table&#10;&#10;Description automatically generated">
            <a:extLst>
              <a:ext uri="{FF2B5EF4-FFF2-40B4-BE49-F238E27FC236}">
                <a16:creationId xmlns:a16="http://schemas.microsoft.com/office/drawing/2014/main" id="{C65D1EF4-6ECD-1DC4-010A-E1C5FCB5C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69" y="1189778"/>
            <a:ext cx="10579660" cy="4399462"/>
          </a:xfrm>
          <a:prstGeom prst="rect">
            <a:avLst/>
          </a:prstGeom>
        </p:spPr>
      </p:pic>
      <p:sp>
        <p:nvSpPr>
          <p:cNvPr id="6" name="TextBox 5">
            <a:extLst>
              <a:ext uri="{FF2B5EF4-FFF2-40B4-BE49-F238E27FC236}">
                <a16:creationId xmlns:a16="http://schemas.microsoft.com/office/drawing/2014/main" id="{0DA1F891-6183-6EDA-02DC-075397098359}"/>
              </a:ext>
            </a:extLst>
          </p:cNvPr>
          <p:cNvSpPr txBox="1"/>
          <p:nvPr/>
        </p:nvSpPr>
        <p:spPr>
          <a:xfrm>
            <a:off x="682908" y="5550331"/>
            <a:ext cx="11114215" cy="784830"/>
          </a:xfrm>
          <a:prstGeom prst="rect">
            <a:avLst/>
          </a:prstGeom>
          <a:noFill/>
        </p:spPr>
        <p:txBody>
          <a:bodyPr wrap="square">
            <a:spAutoFit/>
          </a:bodyPr>
          <a:lstStyle/>
          <a:p>
            <a:r>
              <a:rPr lang="en-US" sz="1500" b="0" baseline="30000" dirty="0">
                <a:solidFill>
                  <a:schemeClr val="tx1"/>
                </a:solidFill>
                <a:effectLst/>
                <a:latin typeface="+mn-lt"/>
              </a:rPr>
              <a:t>a</a:t>
            </a:r>
            <a:r>
              <a:rPr lang="en-US" sz="1500" b="0" dirty="0">
                <a:solidFill>
                  <a:schemeClr val="tx1"/>
                </a:solidFill>
                <a:effectLst/>
                <a:latin typeface="+mn-lt"/>
              </a:rPr>
              <a:t> Additional events reported in the same patient included Grade 3 meningitis aseptic, which was recovering/resolving at last assessment; Grade 3 facial paralysis, not recovered/not resolved; and Grade 4 inappropriate antidiuretic hormone secretion, which recovered/resolved; all 3 events were considered related to treatment; </a:t>
            </a:r>
            <a:r>
              <a:rPr lang="en-US" sz="1500" b="0" baseline="30000" dirty="0">
                <a:solidFill>
                  <a:schemeClr val="tx1"/>
                </a:solidFill>
                <a:effectLst/>
                <a:latin typeface="+mn-lt"/>
              </a:rPr>
              <a:t>b</a:t>
            </a:r>
            <a:r>
              <a:rPr lang="en-US" sz="1500" b="0" dirty="0">
                <a:solidFill>
                  <a:schemeClr val="tx1"/>
                </a:solidFill>
                <a:effectLst/>
                <a:latin typeface="+mn-lt"/>
              </a:rPr>
              <a:t> At last assessment prior to data cutoff.</a:t>
            </a:r>
          </a:p>
        </p:txBody>
      </p:sp>
      <p:sp>
        <p:nvSpPr>
          <p:cNvPr id="2" name="TextBox 1">
            <a:extLst>
              <a:ext uri="{FF2B5EF4-FFF2-40B4-BE49-F238E27FC236}">
                <a16:creationId xmlns:a16="http://schemas.microsoft.com/office/drawing/2014/main" id="{F9F82B95-978D-8646-A032-1E631E22F6D9}"/>
              </a:ext>
            </a:extLst>
          </p:cNvPr>
          <p:cNvSpPr txBox="1"/>
          <p:nvPr/>
        </p:nvSpPr>
        <p:spPr>
          <a:xfrm>
            <a:off x="8321040" y="2881617"/>
            <a:ext cx="1656184" cy="274320"/>
          </a:xfrm>
          <a:prstGeom prst="rect">
            <a:avLst/>
          </a:prstGeom>
          <a:solidFill>
            <a:schemeClr val="bg1"/>
          </a:solidFill>
        </p:spPr>
        <p:txBody>
          <a:bodyPr wrap="none" lIns="0" tIns="0" rIns="0" bIns="0" rtlCol="0" anchor="ctr">
            <a:noAutofit/>
          </a:bodyPr>
          <a:lstStyle/>
          <a:p>
            <a:r>
              <a:rPr lang="en-US" sz="1400" b="0" dirty="0">
                <a:solidFill>
                  <a:schemeClr val="tx1"/>
                </a:solidFill>
                <a:latin typeface="Calibri" panose="020F0502020204030204" pitchFamily="34" charset="0"/>
                <a:cs typeface="Calibri" panose="020F0502020204030204" pitchFamily="34" charset="0"/>
              </a:rPr>
              <a:t>Recovered/resolved</a:t>
            </a:r>
          </a:p>
        </p:txBody>
      </p:sp>
      <p:sp>
        <p:nvSpPr>
          <p:cNvPr id="8" name="TextBox 7">
            <a:extLst>
              <a:ext uri="{FF2B5EF4-FFF2-40B4-BE49-F238E27FC236}">
                <a16:creationId xmlns:a16="http://schemas.microsoft.com/office/drawing/2014/main" id="{16BDA12C-A99C-6C44-8E85-01809CFB1E56}"/>
              </a:ext>
            </a:extLst>
          </p:cNvPr>
          <p:cNvSpPr txBox="1"/>
          <p:nvPr/>
        </p:nvSpPr>
        <p:spPr>
          <a:xfrm>
            <a:off x="8321040" y="3213213"/>
            <a:ext cx="1656184" cy="274320"/>
          </a:xfrm>
          <a:prstGeom prst="rect">
            <a:avLst/>
          </a:prstGeom>
          <a:solidFill>
            <a:schemeClr val="bg1"/>
          </a:solidFill>
        </p:spPr>
        <p:txBody>
          <a:bodyPr wrap="none" lIns="0" tIns="0" rIns="0" bIns="0" rtlCol="0" anchor="ctr">
            <a:noAutofit/>
          </a:bodyPr>
          <a:lstStyle/>
          <a:p>
            <a:r>
              <a:rPr lang="en-US" sz="1400" b="0" dirty="0">
                <a:solidFill>
                  <a:schemeClr val="tx1"/>
                </a:solidFill>
                <a:latin typeface="Calibri" panose="020F0502020204030204" pitchFamily="34" charset="0"/>
                <a:cs typeface="Calibri" panose="020F0502020204030204" pitchFamily="34" charset="0"/>
              </a:rPr>
              <a:t>Recovered/resolved</a:t>
            </a:r>
          </a:p>
        </p:txBody>
      </p:sp>
      <p:sp>
        <p:nvSpPr>
          <p:cNvPr id="9" name="TextBox 8">
            <a:extLst>
              <a:ext uri="{FF2B5EF4-FFF2-40B4-BE49-F238E27FC236}">
                <a16:creationId xmlns:a16="http://schemas.microsoft.com/office/drawing/2014/main" id="{DFC958C5-4F82-D24B-9665-FB5655B8F94C}"/>
              </a:ext>
            </a:extLst>
          </p:cNvPr>
          <p:cNvSpPr txBox="1"/>
          <p:nvPr/>
        </p:nvSpPr>
        <p:spPr>
          <a:xfrm>
            <a:off x="8321040" y="3969256"/>
            <a:ext cx="1656184" cy="274320"/>
          </a:xfrm>
          <a:prstGeom prst="rect">
            <a:avLst/>
          </a:prstGeom>
          <a:solidFill>
            <a:schemeClr val="bg1"/>
          </a:solidFill>
        </p:spPr>
        <p:txBody>
          <a:bodyPr wrap="none" lIns="0" tIns="0" rIns="0" bIns="0" rtlCol="0" anchor="ctr">
            <a:noAutofit/>
          </a:bodyPr>
          <a:lstStyle/>
          <a:p>
            <a:r>
              <a:rPr lang="en-US" sz="1400" b="0" dirty="0">
                <a:solidFill>
                  <a:schemeClr val="tx1"/>
                </a:solidFill>
                <a:latin typeface="Calibri" panose="020F0502020204030204" pitchFamily="34" charset="0"/>
                <a:cs typeface="Calibri" panose="020F0502020204030204" pitchFamily="34" charset="0"/>
              </a:rPr>
              <a:t>Recovering/resolving</a:t>
            </a:r>
          </a:p>
        </p:txBody>
      </p:sp>
    </p:spTree>
    <p:extLst>
      <p:ext uri="{BB962C8B-B14F-4D97-AF65-F5344CB8AC3E}">
        <p14:creationId xmlns:p14="http://schemas.microsoft.com/office/powerpoint/2010/main" val="2896531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C8CEE-8382-56AA-EC85-959BD546C562}"/>
              </a:ext>
            </a:extLst>
          </p:cNvPr>
          <p:cNvSpPr/>
          <p:nvPr/>
        </p:nvSpPr>
        <p:spPr bwMode="auto">
          <a:xfrm>
            <a:off x="441725" y="3284984"/>
            <a:ext cx="10972800" cy="64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60648"/>
            <a:ext cx="10360152" cy="1143000"/>
          </a:xfrm>
        </p:spPr>
        <p:txBody>
          <a:bodyPr/>
          <a:lstStyle/>
          <a:p>
            <a:pPr>
              <a:spcBef>
                <a:spcPts val="1200"/>
              </a:spcBef>
            </a:pPr>
            <a:r>
              <a:rPr lang="en-US" dirty="0"/>
              <a:t>Agenda </a:t>
            </a:r>
            <a:br>
              <a:rPr lang="en-US" dirty="0"/>
            </a:br>
            <a:r>
              <a:rPr lang="en-US" dirty="0"/>
              <a:t>Management of Hodgkin and Non-Hodgkin Lymphomas</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3813" y="1916832"/>
            <a:ext cx="10688624" cy="4799013"/>
          </a:xfrm>
        </p:spPr>
        <p:txBody>
          <a:bodyPr/>
          <a:lstStyle/>
          <a:p>
            <a:pPr marL="98425" indent="0">
              <a:lnSpc>
                <a:spcPct val="100000"/>
              </a:lnSpc>
              <a:spcBef>
                <a:spcPts val="1600"/>
              </a:spcBef>
              <a:spcAft>
                <a:spcPts val="1200"/>
              </a:spcAft>
              <a:buNone/>
            </a:pPr>
            <a:r>
              <a:rPr lang="en-US" sz="2600" dirty="0">
                <a:solidFill>
                  <a:srgbClr val="0432FF"/>
                </a:solidFill>
              </a:rPr>
              <a:t>Module 1 – </a:t>
            </a:r>
            <a:r>
              <a:rPr lang="en-US" sz="2600" dirty="0">
                <a:solidFill>
                  <a:schemeClr val="tx1"/>
                </a:solidFill>
              </a:rPr>
              <a:t>Diffuse Large B-Cell Lymphoma (DLBCL)</a:t>
            </a:r>
          </a:p>
          <a:p>
            <a:pPr marL="98425" indent="0">
              <a:lnSpc>
                <a:spcPct val="100000"/>
              </a:lnSpc>
              <a:spcBef>
                <a:spcPts val="1600"/>
              </a:spcBef>
              <a:spcAft>
                <a:spcPts val="1200"/>
              </a:spcAft>
              <a:buNone/>
            </a:pPr>
            <a:r>
              <a:rPr lang="en-US" sz="2600" dirty="0">
                <a:solidFill>
                  <a:srgbClr val="0432FF"/>
                </a:solidFill>
              </a:rPr>
              <a:t>Module 2 – </a:t>
            </a:r>
            <a:r>
              <a:rPr lang="en-US" sz="2600" dirty="0">
                <a:solidFill>
                  <a:schemeClr val="tx1"/>
                </a:solidFill>
              </a:rPr>
              <a:t>Hodgkin Lymphoma (HL)</a:t>
            </a:r>
          </a:p>
          <a:p>
            <a:pPr marL="98425" indent="0">
              <a:lnSpc>
                <a:spcPct val="100000"/>
              </a:lnSpc>
              <a:spcBef>
                <a:spcPts val="1600"/>
              </a:spcBef>
              <a:spcAft>
                <a:spcPts val="1200"/>
              </a:spcAft>
              <a:buNone/>
            </a:pPr>
            <a:r>
              <a:rPr lang="en-US" sz="2600" dirty="0">
                <a:solidFill>
                  <a:schemeClr val="bg1"/>
                </a:solidFill>
              </a:rPr>
              <a:t>Module 3 – Follicular Lymphoma (FL)</a:t>
            </a:r>
          </a:p>
          <a:p>
            <a:pPr marL="98425" indent="0">
              <a:lnSpc>
                <a:spcPct val="100000"/>
              </a:lnSpc>
              <a:spcBef>
                <a:spcPts val="1600"/>
              </a:spcBef>
              <a:spcAft>
                <a:spcPts val="1200"/>
              </a:spcAft>
              <a:buNone/>
            </a:pPr>
            <a:r>
              <a:rPr lang="en-US" sz="2600" dirty="0">
                <a:solidFill>
                  <a:srgbClr val="0432FF"/>
                </a:solidFill>
              </a:rPr>
              <a:t>Module 4 – </a:t>
            </a:r>
            <a:r>
              <a:rPr lang="en-US" sz="2600" dirty="0">
                <a:solidFill>
                  <a:schemeClr val="tx1"/>
                </a:solidFill>
              </a:rPr>
              <a:t>Mantle Cell Lymphoma (MCL)</a:t>
            </a: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p:txBody>
      </p:sp>
    </p:spTree>
    <p:extLst>
      <p:ext uri="{BB962C8B-B14F-4D97-AF65-F5344CB8AC3E}">
        <p14:creationId xmlns:p14="http://schemas.microsoft.com/office/powerpoint/2010/main" val="227846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66 </a:t>
            </a:r>
            <a:r>
              <a:rPr lang="en-US" dirty="0" err="1">
                <a:latin typeface="Calibri" panose="020F0502020204030204" pitchFamily="34" charset="0"/>
                <a:cs typeface="Calibri" panose="020F0502020204030204" pitchFamily="34" charset="0"/>
              </a:rPr>
              <a:t>yo</a:t>
            </a:r>
            <a:r>
              <a:rPr lang="en-US" dirty="0">
                <a:latin typeface="Calibri" panose="020F0502020204030204" pitchFamily="34" charset="0"/>
                <a:cs typeface="Calibri" panose="020F0502020204030204" pitchFamily="34" charset="0"/>
              </a:rPr>
              <a:t> female</a:t>
            </a:r>
          </a:p>
          <a:p>
            <a:r>
              <a:rPr lang="en-US" dirty="0">
                <a:latin typeface="Calibri" panose="020F0502020204030204" pitchFamily="34" charset="0"/>
                <a:cs typeface="Calibri" panose="020F0502020204030204" pitchFamily="34" charset="0"/>
              </a:rPr>
              <a:t>RN at Mayo Clinic</a:t>
            </a:r>
          </a:p>
          <a:p>
            <a:r>
              <a:rPr lang="en-US" dirty="0">
                <a:latin typeface="Calibri" panose="020F0502020204030204" pitchFamily="34" charset="0"/>
                <a:cs typeface="Calibri" panose="020F0502020204030204" pitchFamily="34" charset="0"/>
              </a:rPr>
              <a:t>Dx 2009 (age 53) with follicular NHL grade 1, stage IVA</a:t>
            </a:r>
          </a:p>
          <a:p>
            <a:r>
              <a:rPr lang="en-US" dirty="0">
                <a:latin typeface="Calibri" panose="020F0502020204030204" pitchFamily="34" charset="0"/>
                <a:cs typeface="Calibri" panose="020F0502020204030204" pitchFamily="34" charset="0"/>
              </a:rPr>
              <a:t>Rx: R-CHOP x 8 to PR</a:t>
            </a:r>
          </a:p>
          <a:p>
            <a:pPr lvl="1"/>
            <a:r>
              <a:rPr lang="en-US" dirty="0">
                <a:latin typeface="Calibri" panose="020F0502020204030204" pitchFamily="34" charset="0"/>
                <a:cs typeface="Calibri" panose="020F0502020204030204" pitchFamily="34" charset="0"/>
              </a:rPr>
              <a:t>Notable side effects:</a:t>
            </a:r>
          </a:p>
          <a:p>
            <a:pPr lvl="2"/>
            <a:r>
              <a:rPr lang="en-US" dirty="0">
                <a:latin typeface="Calibri" panose="020F0502020204030204" pitchFamily="34" charset="0"/>
                <a:cs typeface="Calibri" panose="020F0502020204030204" pitchFamily="34" charset="0"/>
              </a:rPr>
              <a:t>Hoarseness r/t GERD +/- vincristine</a:t>
            </a:r>
          </a:p>
          <a:p>
            <a:pPr lvl="2"/>
            <a:r>
              <a:rPr lang="en-US" dirty="0">
                <a:latin typeface="Calibri" panose="020F0502020204030204" pitchFamily="34" charset="0"/>
                <a:cs typeface="Calibri" panose="020F0502020204030204" pitchFamily="34" charset="0"/>
              </a:rPr>
              <a:t>Painful plantar erythema, blisters &amp; desquamation r/t doxorubicin</a:t>
            </a:r>
          </a:p>
          <a:p>
            <a:pPr lvl="1"/>
            <a:r>
              <a:rPr lang="en-US" dirty="0">
                <a:latin typeface="Calibri" panose="020F0502020204030204" pitchFamily="34" charset="0"/>
                <a:cs typeface="Calibri" panose="020F0502020204030204" pitchFamily="34" charset="0"/>
              </a:rPr>
              <a:t>PET/CT showed PR after 6 cycles</a:t>
            </a:r>
          </a:p>
          <a:p>
            <a:pPr lvl="2"/>
            <a:r>
              <a:rPr lang="en-US" dirty="0">
                <a:latin typeface="Calibri" panose="020F0502020204030204" pitchFamily="34" charset="0"/>
                <a:cs typeface="Calibri" panose="020F0502020204030204" pitchFamily="34" charset="0"/>
              </a:rPr>
              <a:t>Give additional 2 cycles of R-CHOP</a:t>
            </a:r>
          </a:p>
          <a:p>
            <a:pPr lvl="1"/>
            <a:r>
              <a:rPr lang="en-US" dirty="0">
                <a:latin typeface="Calibri" panose="020F0502020204030204" pitchFamily="34" charset="0"/>
                <a:cs typeface="Calibri" panose="020F0502020204030204" pitchFamily="34" charset="0"/>
              </a:rPr>
              <a:t>CT at EOT: </a:t>
            </a:r>
            <a:r>
              <a:rPr lang="en-US" i="1" dirty="0">
                <a:latin typeface="Calibri" panose="020F0502020204030204" pitchFamily="34" charset="0"/>
                <a:cs typeface="Calibri" panose="020F0502020204030204" pitchFamily="34" charset="0"/>
              </a:rPr>
              <a:t>“</a:t>
            </a:r>
            <a:r>
              <a:rPr lang="en-US" b="0" i="1" dirty="0">
                <a:latin typeface="Calibri" panose="020F0502020204030204" pitchFamily="34" charset="0"/>
                <a:cs typeface="Calibri" panose="020F0502020204030204" pitchFamily="34" charset="0"/>
              </a:rPr>
              <a:t>given the limited information in regard to the meaning of the PET scan in follicular lymphoma that we will hold off on a PET”</a:t>
            </a:r>
            <a:endParaRPr lang="en-US" i="1"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3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16348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t>Klebig</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64DF9006-EF0E-1042-AAF5-05F5BDF34B57}"/>
              </a:ext>
            </a:extLst>
          </p:cNvPr>
          <p:cNvGraphicFramePr>
            <a:graphicFrameLocks/>
          </p:cNvGraphicFramePr>
          <p:nvPr/>
        </p:nvGraphicFramePr>
        <p:xfrm>
          <a:off x="1272735" y="2204864"/>
          <a:ext cx="9646527" cy="1224136"/>
        </p:xfrm>
        <a:graphic>
          <a:graphicData uri="http://schemas.openxmlformats.org/drawingml/2006/table">
            <a:tbl>
              <a:tblPr firstRow="1" bandRow="1">
                <a:tableStyleId>{F2DE63D5-997A-4646-A377-4702673A728D}</a:tableStyleId>
              </a:tblPr>
              <a:tblGrid>
                <a:gridCol w="9646527">
                  <a:extLst>
                    <a:ext uri="{9D8B030D-6E8A-4147-A177-3AD203B41FA5}">
                      <a16:colId xmlns:a16="http://schemas.microsoft.com/office/drawing/2014/main" val="20000"/>
                    </a:ext>
                  </a:extLst>
                </a:gridCol>
              </a:tblGrid>
              <a:tr h="1224136">
                <a:tc>
                  <a:txBody>
                    <a:bodyPr/>
                    <a:lstStyle/>
                    <a:p>
                      <a:pPr algn="ctr"/>
                      <a:r>
                        <a:rPr lang="en-US"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470479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Round 2</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2013 (4 years later, age 57) </a:t>
            </a:r>
          </a:p>
          <a:p>
            <a:r>
              <a:rPr lang="en-US" dirty="0"/>
              <a:t>Progressive bilateral pelvic lymphadenopathy (inguinal/femoral)</a:t>
            </a:r>
          </a:p>
          <a:p>
            <a:r>
              <a:rPr lang="en-US" dirty="0"/>
              <a:t>Bx: FL grade 1</a:t>
            </a:r>
          </a:p>
          <a:p>
            <a:r>
              <a:rPr lang="en-US" dirty="0"/>
              <a:t>Rx: </a:t>
            </a:r>
            <a:r>
              <a:rPr lang="en-US" baseline="30000" dirty="0"/>
              <a:t>90</a:t>
            </a:r>
            <a:r>
              <a:rPr lang="en-US" dirty="0"/>
              <a:t>Y-ibritumomab </a:t>
            </a:r>
            <a:r>
              <a:rPr lang="en-US" dirty="0" err="1"/>
              <a:t>tiuxetan</a:t>
            </a:r>
            <a:r>
              <a:rPr lang="en-US" dirty="0"/>
              <a:t>         </a:t>
            </a:r>
          </a:p>
          <a:p>
            <a:pPr lvl="1"/>
            <a:r>
              <a:rPr lang="en-US" dirty="0"/>
              <a:t>Notable side effects:</a:t>
            </a:r>
          </a:p>
          <a:p>
            <a:pPr lvl="2"/>
            <a:r>
              <a:rPr lang="en-US" dirty="0"/>
              <a:t>Platelet nadir 53K at 5 weeks</a:t>
            </a:r>
          </a:p>
          <a:p>
            <a:pPr lvl="2"/>
            <a:r>
              <a:rPr lang="en-US" dirty="0"/>
              <a:t>ANC nadir 0.93 at 7 weeks</a:t>
            </a:r>
          </a:p>
          <a:p>
            <a:pPr lvl="2"/>
            <a:r>
              <a:rPr lang="en-US" dirty="0"/>
              <a:t>No transfusions or infections</a:t>
            </a:r>
          </a:p>
          <a:p>
            <a:pPr marL="914400" lvl="2" indent="0">
              <a:buNone/>
            </a:pPr>
            <a:endParaRPr lang="en-US" dirty="0"/>
          </a:p>
          <a:p>
            <a:r>
              <a:rPr lang="en-US" dirty="0"/>
              <a:t>EOT PET/CT: CR</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3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58291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Round 3</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2017 (3 years later, age 60) </a:t>
            </a:r>
          </a:p>
          <a:p>
            <a:r>
              <a:rPr lang="en-US" dirty="0"/>
              <a:t>Progression left femoral and bilateral inguinal nodes</a:t>
            </a:r>
          </a:p>
          <a:p>
            <a:r>
              <a:rPr lang="en-US" dirty="0"/>
              <a:t>Bx: FL grade 1-2</a:t>
            </a:r>
          </a:p>
          <a:p>
            <a:r>
              <a:rPr lang="en-US" dirty="0"/>
              <a:t>Rx: Rituximab monotherapy/maintenance x 2 years</a:t>
            </a:r>
          </a:p>
          <a:p>
            <a:r>
              <a:rPr lang="en-US" dirty="0"/>
              <a:t>EOT CT: PR</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3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005675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Round 4</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2020 (4 years later, age 64)</a:t>
            </a:r>
          </a:p>
          <a:p>
            <a:r>
              <a:rPr lang="en-US" dirty="0"/>
              <a:t>Significant progression of abdominopelvic lymphadenopathy concerning for transformation, SUV max 12</a:t>
            </a:r>
          </a:p>
          <a:p>
            <a:r>
              <a:rPr lang="en-US" dirty="0"/>
              <a:t>Bx: FL grade 1-2</a:t>
            </a:r>
          </a:p>
          <a:p>
            <a:r>
              <a:rPr lang="en-US" dirty="0"/>
              <a:t>BR x 6</a:t>
            </a:r>
          </a:p>
          <a:p>
            <a:pPr lvl="1"/>
            <a:r>
              <a:rPr lang="en-US" dirty="0"/>
              <a:t>COVID era: 10/2020-2/2021</a:t>
            </a:r>
          </a:p>
          <a:p>
            <a:pPr lvl="1"/>
            <a:r>
              <a:rPr lang="en-US" dirty="0"/>
              <a:t>Notable side effects: </a:t>
            </a:r>
            <a:r>
              <a:rPr lang="en-US" dirty="0" err="1"/>
              <a:t>Chemobrain</a:t>
            </a:r>
            <a:r>
              <a:rPr lang="en-US" dirty="0"/>
              <a:t> – decided to retire</a:t>
            </a:r>
          </a:p>
          <a:p>
            <a:r>
              <a:rPr lang="en-US" dirty="0"/>
              <a:t>EOT PET/CT: CR (Deauville 1)</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3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22035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Still doing well</a:t>
            </a:r>
          </a:p>
          <a:p>
            <a:r>
              <a:rPr lang="en-US" dirty="0"/>
              <a:t>Watching for late effects</a:t>
            </a:r>
          </a:p>
          <a:p>
            <a:pPr lvl="1"/>
            <a:r>
              <a:rPr lang="en-US" dirty="0"/>
              <a:t>Cardiotoxicity</a:t>
            </a:r>
          </a:p>
          <a:p>
            <a:pPr lvl="1"/>
            <a:r>
              <a:rPr lang="en-US" dirty="0"/>
              <a:t>Secondary malignancies</a:t>
            </a:r>
          </a:p>
          <a:p>
            <a:pPr lvl="1"/>
            <a:r>
              <a:rPr lang="en-US" dirty="0"/>
              <a:t>Bone marrow failure (t-MNs)</a:t>
            </a:r>
          </a:p>
          <a:p>
            <a:pPr marL="0" indent="0">
              <a:buNone/>
            </a:pPr>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3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08083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65B5284-A016-40AE-8211-CECB2CF27933}"/>
              </a:ext>
            </a:extLst>
          </p:cNvPr>
          <p:cNvSpPr>
            <a:spLocks noGrp="1" noChangeArrowheads="1"/>
          </p:cNvSpPr>
          <p:nvPr>
            <p:ph type="title"/>
          </p:nvPr>
        </p:nvSpPr>
        <p:spPr>
          <a:xfrm>
            <a:off x="0" y="177800"/>
            <a:ext cx="12192000" cy="812800"/>
          </a:xfrm>
        </p:spPr>
        <p:txBody>
          <a:bodyPr/>
          <a:lstStyle/>
          <a:p>
            <a:r>
              <a:rPr lang="en-US" altLang="en-US" dirty="0"/>
              <a:t>RELEVANCE: Study Design</a:t>
            </a:r>
          </a:p>
        </p:txBody>
      </p:sp>
      <p:sp>
        <p:nvSpPr>
          <p:cNvPr id="2" name="Content Placeholder 1">
            <a:extLst>
              <a:ext uri="{FF2B5EF4-FFF2-40B4-BE49-F238E27FC236}">
                <a16:creationId xmlns:a16="http://schemas.microsoft.com/office/drawing/2014/main" id="{771814CE-6E47-4228-80A8-13EF4E30F13D}"/>
              </a:ext>
            </a:extLst>
          </p:cNvPr>
          <p:cNvSpPr>
            <a:spLocks noGrp="1"/>
          </p:cNvSpPr>
          <p:nvPr>
            <p:ph idx="1"/>
          </p:nvPr>
        </p:nvSpPr>
        <p:spPr>
          <a:xfrm>
            <a:off x="604677" y="1113122"/>
            <a:ext cx="10877529" cy="487079"/>
          </a:xfrm>
        </p:spPr>
        <p:txBody>
          <a:bodyPr/>
          <a:lstStyle/>
          <a:p>
            <a:r>
              <a:rPr lang="en-US" sz="2200" dirty="0">
                <a:latin typeface="Calibri" panose="020F0502020204030204" pitchFamily="34" charset="0"/>
                <a:cs typeface="Calibri" panose="020F0502020204030204" pitchFamily="34" charset="0"/>
              </a:rPr>
              <a:t>International, open-label, randomized Phase III study</a:t>
            </a:r>
          </a:p>
          <a:p>
            <a:pPr lvl="1"/>
            <a:r>
              <a:rPr lang="en-US" sz="2000" dirty="0">
                <a:latin typeface="Calibri" panose="020F0502020204030204" pitchFamily="34" charset="0"/>
                <a:cs typeface="Calibri" panose="020F0502020204030204" pitchFamily="34" charset="0"/>
              </a:rPr>
              <a:t>Lenalidomide: immunomodulatory agent with MoA complementary to rituximab</a:t>
            </a:r>
          </a:p>
        </p:txBody>
      </p:sp>
      <p:sp>
        <p:nvSpPr>
          <p:cNvPr id="15" name="Text Box 11">
            <a:extLst>
              <a:ext uri="{FF2B5EF4-FFF2-40B4-BE49-F238E27FC236}">
                <a16:creationId xmlns:a16="http://schemas.microsoft.com/office/drawing/2014/main" id="{7BF48204-9F9D-F848-A923-1A5DFA9D9E3C}"/>
              </a:ext>
            </a:extLst>
          </p:cNvPr>
          <p:cNvSpPr txBox="1">
            <a:spLocks noChangeArrowheads="1"/>
          </p:cNvSpPr>
          <p:nvPr/>
        </p:nvSpPr>
        <p:spPr bwMode="auto">
          <a:xfrm>
            <a:off x="314722" y="6228561"/>
            <a:ext cx="880561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500" b="0" i="0" u="none" strike="noStrike" kern="1200" cap="none" spc="0" normalizeH="0" baseline="0" noProof="0" dirty="0" err="1">
                <a:ln>
                  <a:noFill/>
                </a:ln>
                <a:solidFill>
                  <a:srgbClr val="000000"/>
                </a:solidFill>
                <a:effectLst/>
                <a:uLnTx/>
                <a:uFillTx/>
                <a:latin typeface="Calibri"/>
                <a:ea typeface="Geneva" charset="0"/>
                <a:cs typeface="Calibri" panose="020F0502020204030204" pitchFamily="34" charset="0"/>
              </a:rPr>
              <a:t>Morschhauser</a:t>
            </a: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et al. </a:t>
            </a:r>
            <a:r>
              <a:rPr kumimoji="0" lang="en-US" altLang="en-US" sz="1500" b="0" i="1"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N </a:t>
            </a:r>
            <a:r>
              <a:rPr kumimoji="0" lang="en-US" altLang="en-US" sz="1500" b="0" i="1" u="none" strike="noStrike" kern="1200" cap="none" spc="0" normalizeH="0" baseline="0" noProof="0" dirty="0" err="1">
                <a:ln>
                  <a:noFill/>
                </a:ln>
                <a:solidFill>
                  <a:srgbClr val="000000"/>
                </a:solidFill>
                <a:effectLst/>
                <a:uLnTx/>
                <a:uFillTx/>
                <a:latin typeface="Calibri"/>
                <a:ea typeface="Geneva" charset="0"/>
                <a:cs typeface="Calibri" panose="020F0502020204030204" pitchFamily="34" charset="0"/>
              </a:rPr>
              <a:t>Engl</a:t>
            </a:r>
            <a:r>
              <a:rPr kumimoji="0" lang="en-US" altLang="en-US" sz="1500" b="0" i="1"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J Med</a:t>
            </a: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2018;379:934. Fowler et al. </a:t>
            </a:r>
            <a:r>
              <a:rPr kumimoji="0" lang="en-US" altLang="en-US" sz="1500" b="0" i="1"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Lancet Oncol</a:t>
            </a: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2014;15:1315. </a:t>
            </a:r>
          </a:p>
          <a:p>
            <a:pPr marL="0" marR="0" lvl="0" indent="0" algn="l"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Gribben et al. </a:t>
            </a:r>
            <a:r>
              <a:rPr kumimoji="0" lang="en-US" altLang="en-US" sz="1500" b="0" i="1"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J Clin Oncol</a:t>
            </a: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2015;33:2803.</a:t>
            </a:r>
          </a:p>
        </p:txBody>
      </p:sp>
      <p:sp>
        <p:nvSpPr>
          <p:cNvPr id="33" name="Content Placeholder 1">
            <a:extLst>
              <a:ext uri="{FF2B5EF4-FFF2-40B4-BE49-F238E27FC236}">
                <a16:creationId xmlns:a16="http://schemas.microsoft.com/office/drawing/2014/main" id="{DC71F03E-2CCD-4315-8A97-EDECEA248CAE}"/>
              </a:ext>
            </a:extLst>
          </p:cNvPr>
          <p:cNvSpPr txBox="1">
            <a:spLocks/>
          </p:cNvSpPr>
          <p:nvPr/>
        </p:nvSpPr>
        <p:spPr bwMode="auto">
          <a:xfrm>
            <a:off x="604677" y="5301208"/>
            <a:ext cx="10877529" cy="357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79400" indent="-279400" defTabSz="914377">
              <a:buClr>
                <a:srgbClr val="000000"/>
              </a:buClr>
              <a:buFont typeface="Arial" panose="020B0604020202020204" pitchFamily="34" charset="0"/>
              <a:buChar char="•"/>
              <a:defRPr/>
            </a:pPr>
            <a:r>
              <a:rPr kumimoji="0" lang="en-US" sz="2200" b="1" i="0" u="none" strike="noStrike" kern="0" cap="none" spc="0" normalizeH="0" baseline="0" noProof="0" dirty="0">
                <a:ln>
                  <a:noFill/>
                </a:ln>
                <a:solidFill>
                  <a:srgbClr val="000000"/>
                </a:solidFill>
                <a:effectLst/>
                <a:uLnTx/>
                <a:uFillTx/>
                <a:cs typeface="Calibri" panose="020F0502020204030204" pitchFamily="34" charset="0"/>
              </a:rPr>
              <a:t>Coprimary endpoints (superiority): </a:t>
            </a:r>
            <a:r>
              <a:rPr lang="en-US" sz="2200" kern="0" dirty="0">
                <a:solidFill>
                  <a:srgbClr val="000000"/>
                </a:solidFill>
                <a:cs typeface="Calibri" panose="020F0502020204030204" pitchFamily="34" charset="0"/>
              </a:rPr>
              <a:t>Confirmed/unconfirmed complete response (</a:t>
            </a:r>
            <a:r>
              <a:rPr kumimoji="0" lang="en-US" sz="2200" b="1" i="0" u="none" strike="noStrike" kern="0" cap="none" spc="0" normalizeH="0" baseline="0" noProof="0" dirty="0">
                <a:ln>
                  <a:noFill/>
                </a:ln>
                <a:solidFill>
                  <a:srgbClr val="000000"/>
                </a:solidFill>
                <a:effectLst/>
                <a:uLnTx/>
                <a:uFillTx/>
                <a:cs typeface="Calibri" panose="020F0502020204030204" pitchFamily="34" charset="0"/>
              </a:rPr>
              <a:t>CR/</a:t>
            </a:r>
            <a:r>
              <a:rPr kumimoji="0" lang="en-US" sz="2200" b="1" i="0" u="none" strike="noStrike" kern="0" cap="none" spc="0" normalizeH="0" baseline="0" noProof="0" dirty="0" err="1">
                <a:ln>
                  <a:noFill/>
                </a:ln>
                <a:solidFill>
                  <a:srgbClr val="000000"/>
                </a:solidFill>
                <a:effectLst/>
                <a:uLnTx/>
                <a:uFillTx/>
                <a:cs typeface="Calibri" panose="020F0502020204030204" pitchFamily="34" charset="0"/>
              </a:rPr>
              <a:t>CRu</a:t>
            </a:r>
            <a:r>
              <a:rPr kumimoji="0" lang="en-US" sz="2200" b="1" i="0" u="none" strike="noStrike" kern="0" cap="none" spc="0" normalizeH="0" baseline="0" noProof="0" dirty="0">
                <a:ln>
                  <a:noFill/>
                </a:ln>
                <a:solidFill>
                  <a:srgbClr val="000000"/>
                </a:solidFill>
                <a:effectLst/>
                <a:uLnTx/>
                <a:uFillTx/>
                <a:cs typeface="Calibri" panose="020F0502020204030204" pitchFamily="34" charset="0"/>
              </a:rPr>
              <a:t>) at 120 </a:t>
            </a:r>
            <a:r>
              <a:rPr kumimoji="0" lang="en-US" sz="2200" b="1" i="0" u="none" strike="noStrike" kern="0" cap="none" spc="0" normalizeH="0" baseline="0" noProof="0" dirty="0" err="1">
                <a:ln>
                  <a:noFill/>
                </a:ln>
                <a:solidFill>
                  <a:srgbClr val="000000"/>
                </a:solidFill>
                <a:effectLst/>
                <a:uLnTx/>
                <a:uFillTx/>
                <a:cs typeface="Calibri" panose="020F0502020204030204" pitchFamily="34" charset="0"/>
              </a:rPr>
              <a:t>wk</a:t>
            </a:r>
            <a:r>
              <a:rPr kumimoji="0" lang="en-US" sz="2200" b="1" i="0" u="none" strike="noStrike" kern="0" cap="none" spc="0" normalizeH="0" baseline="0" noProof="0" dirty="0">
                <a:ln>
                  <a:noFill/>
                </a:ln>
                <a:solidFill>
                  <a:srgbClr val="000000"/>
                </a:solidFill>
                <a:effectLst/>
                <a:uLnTx/>
                <a:uFillTx/>
                <a:cs typeface="Calibri" panose="020F0502020204030204" pitchFamily="34" charset="0"/>
              </a:rPr>
              <a:t>, PFS</a:t>
            </a:r>
          </a:p>
        </p:txBody>
      </p:sp>
      <p:sp>
        <p:nvSpPr>
          <p:cNvPr id="53" name="Text Box 45">
            <a:extLst>
              <a:ext uri="{FF2B5EF4-FFF2-40B4-BE49-F238E27FC236}">
                <a16:creationId xmlns:a16="http://schemas.microsoft.com/office/drawing/2014/main" id="{FCFD62E2-34C7-41CF-B65C-B19065915786}"/>
              </a:ext>
            </a:extLst>
          </p:cNvPr>
          <p:cNvSpPr txBox="1">
            <a:spLocks noChangeArrowheads="1"/>
          </p:cNvSpPr>
          <p:nvPr/>
        </p:nvSpPr>
        <p:spPr bwMode="auto">
          <a:xfrm>
            <a:off x="328649" y="2896447"/>
            <a:ext cx="2179936"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377" eaLnBrk="0" hangingPunct="0">
              <a:lnSpc>
                <a:spcPct val="100000"/>
              </a:lnSpc>
              <a:spcBef>
                <a:spcPct val="0"/>
              </a:spcBef>
              <a:spcAft>
                <a:spcPct val="0"/>
              </a:spcAft>
              <a:buClrTx/>
              <a:buNone/>
              <a:defRPr/>
            </a:pPr>
            <a:r>
              <a:rPr lang="en-GB" altLang="en-US" sz="1800" dirty="0">
                <a:solidFill>
                  <a:srgbClr val="000000"/>
                </a:solidFill>
                <a:latin typeface="Calibri" panose="020F0502020204030204" pitchFamily="34" charset="0"/>
                <a:ea typeface="MS PGothic" panose="020B0600070205080204" pitchFamily="34" charset="-128"/>
                <a:cs typeface="Calibri" panose="020F0502020204030204" pitchFamily="34" charset="0"/>
              </a:rPr>
              <a:t>Patients with previously untreated</a:t>
            </a:r>
          </a:p>
          <a:p>
            <a:pPr algn="ctr" defTabSz="914377" eaLnBrk="0" hangingPunct="0">
              <a:lnSpc>
                <a:spcPct val="100000"/>
              </a:lnSpc>
              <a:spcBef>
                <a:spcPct val="0"/>
              </a:spcBef>
              <a:spcAft>
                <a:spcPct val="0"/>
              </a:spcAft>
              <a:buClrTx/>
              <a:buNone/>
              <a:defRPr/>
            </a:pPr>
            <a:r>
              <a:rPr kumimoji="0" lang="en-GB"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advanced FL requiring treatment per GELF criteria</a:t>
            </a:r>
          </a:p>
          <a:p>
            <a:pPr marL="0" marR="0" lvl="0" indent="0" algn="ctr" defTabSz="914377"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GB" alt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 = 1,030)</a:t>
            </a:r>
          </a:p>
        </p:txBody>
      </p:sp>
      <p:sp>
        <p:nvSpPr>
          <p:cNvPr id="54" name="Rectangle 49">
            <a:extLst>
              <a:ext uri="{FF2B5EF4-FFF2-40B4-BE49-F238E27FC236}">
                <a16:creationId xmlns:a16="http://schemas.microsoft.com/office/drawing/2014/main" id="{D42727F7-A02F-498D-A67D-A607E4566CD0}"/>
              </a:ext>
            </a:extLst>
          </p:cNvPr>
          <p:cNvSpPr>
            <a:spLocks noChangeArrowheads="1"/>
          </p:cNvSpPr>
          <p:nvPr/>
        </p:nvSpPr>
        <p:spPr bwMode="auto">
          <a:xfrm>
            <a:off x="3130879" y="2610292"/>
            <a:ext cx="4572000" cy="1005840"/>
          </a:xfrm>
          <a:prstGeom prst="rect">
            <a:avLst/>
          </a:prstGeom>
          <a:solidFill>
            <a:srgbClr val="01587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Lenalidomide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lang="en-US" altLang="en-US" sz="1800" kern="0" dirty="0">
                <a:solidFill>
                  <a:srgbClr val="FFFFFF"/>
                </a:solidFill>
                <a:latin typeface="Calibri" panose="020F0502020204030204" pitchFamily="34" charset="0"/>
                <a:ea typeface="MS PGothic" panose="020B0600070205080204" pitchFamily="34" charset="-128"/>
                <a:cs typeface="Calibri" panose="020F0502020204030204" pitchFamily="34" charset="0"/>
              </a:rPr>
              <a:t>r</a:t>
            </a:r>
            <a:r>
              <a:rPr kumimoji="0" lang="en-US" altLang="en-US" sz="1800" b="1" i="0" u="none" strike="noStrike" kern="0" cap="none" spc="0" normalizeH="0" baseline="0" noProof="0" dirty="0" err="1">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ituximab</a:t>
            </a:r>
            <a:b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(n = 513)</a:t>
            </a:r>
          </a:p>
        </p:txBody>
      </p:sp>
      <p:sp>
        <p:nvSpPr>
          <p:cNvPr id="55" name="Rectangle 50">
            <a:extLst>
              <a:ext uri="{FF2B5EF4-FFF2-40B4-BE49-F238E27FC236}">
                <a16:creationId xmlns:a16="http://schemas.microsoft.com/office/drawing/2014/main" id="{0CA2025A-F5EC-4AED-A150-6117DC0A635C}"/>
              </a:ext>
            </a:extLst>
          </p:cNvPr>
          <p:cNvSpPr>
            <a:spLocks noChangeArrowheads="1"/>
          </p:cNvSpPr>
          <p:nvPr/>
        </p:nvSpPr>
        <p:spPr bwMode="auto">
          <a:xfrm>
            <a:off x="3130879" y="3912521"/>
            <a:ext cx="4572000" cy="1005840"/>
          </a:xfrm>
          <a:prstGeom prst="rect">
            <a:avLst/>
          </a:prstGeom>
          <a:solidFill>
            <a:srgbClr val="E1471D"/>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Chemotherapy (choice of CHOP, B, or CVP) +</a:t>
            </a:r>
          </a:p>
          <a:p>
            <a:pPr marL="0" marR="0" lvl="0" indent="0" algn="ctr" defTabSz="914377"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rituximab </a:t>
            </a:r>
            <a:b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b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(n = 517)</a:t>
            </a:r>
          </a:p>
        </p:txBody>
      </p:sp>
      <p:sp>
        <p:nvSpPr>
          <p:cNvPr id="56" name="Line 53">
            <a:extLst>
              <a:ext uri="{FF2B5EF4-FFF2-40B4-BE49-F238E27FC236}">
                <a16:creationId xmlns:a16="http://schemas.microsoft.com/office/drawing/2014/main" id="{B1B578A8-8F29-4D95-BF73-DBD291F7E548}"/>
              </a:ext>
            </a:extLst>
          </p:cNvPr>
          <p:cNvSpPr>
            <a:spLocks noChangeShapeType="1"/>
          </p:cNvSpPr>
          <p:nvPr/>
        </p:nvSpPr>
        <p:spPr bwMode="auto">
          <a:xfrm>
            <a:off x="2499579" y="4009813"/>
            <a:ext cx="532976" cy="436751"/>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endParaRPr>
          </a:p>
        </p:txBody>
      </p:sp>
      <p:sp>
        <p:nvSpPr>
          <p:cNvPr id="57" name="Line 54">
            <a:extLst>
              <a:ext uri="{FF2B5EF4-FFF2-40B4-BE49-F238E27FC236}">
                <a16:creationId xmlns:a16="http://schemas.microsoft.com/office/drawing/2014/main" id="{B62137C6-6D70-4A21-B01F-B27E54E0E4B3}"/>
              </a:ext>
            </a:extLst>
          </p:cNvPr>
          <p:cNvSpPr>
            <a:spLocks noChangeShapeType="1"/>
          </p:cNvSpPr>
          <p:nvPr/>
        </p:nvSpPr>
        <p:spPr bwMode="auto">
          <a:xfrm flipV="1">
            <a:off x="2497897" y="3185321"/>
            <a:ext cx="474211" cy="436751"/>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endParaRPr>
          </a:p>
        </p:txBody>
      </p:sp>
      <p:sp>
        <p:nvSpPr>
          <p:cNvPr id="58" name="TextBox 2">
            <a:extLst>
              <a:ext uri="{FF2B5EF4-FFF2-40B4-BE49-F238E27FC236}">
                <a16:creationId xmlns:a16="http://schemas.microsoft.com/office/drawing/2014/main" id="{837763E1-52BE-49B9-8AC9-0CF4D924BBBC}"/>
              </a:ext>
            </a:extLst>
          </p:cNvPr>
          <p:cNvSpPr txBox="1">
            <a:spLocks noChangeArrowheads="1"/>
          </p:cNvSpPr>
          <p:nvPr/>
        </p:nvSpPr>
        <p:spPr bwMode="auto">
          <a:xfrm>
            <a:off x="500825" y="2108200"/>
            <a:ext cx="423550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itchFamily="2" charset="2"/>
              <a:buChar char="§"/>
              <a:defRPr sz="2800">
                <a:solidFill>
                  <a:srgbClr val="FEFDDE"/>
                </a:solidFill>
                <a:latin typeface="Arial" panose="020B0604020202020204" pitchFamily="34" charset="0"/>
              </a:defRPr>
            </a:lvl1pPr>
            <a:lvl2pPr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base" latinLnBrk="0" hangingPunct="1">
              <a:lnSpc>
                <a:spcPct val="100000"/>
              </a:lnSpc>
              <a:spcBef>
                <a:spcPts val="0"/>
              </a:spcBef>
              <a:spcAft>
                <a:spcPts val="0"/>
              </a:spcAft>
              <a:buClr>
                <a:srgbClr val="8B3D9A"/>
              </a:buClr>
              <a:buSzTx/>
              <a:buFont typeface="Wingdings" pitchFamily="2" charset="2"/>
              <a:buNone/>
              <a:tabLst/>
              <a:defRPr/>
            </a:pPr>
            <a:r>
              <a:rPr kumimoji="0" lang="en-US" altLang="en-US" sz="1400" b="1"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Stratified by FLIPI score (0-1 vs 2 vs 3-5), </a:t>
            </a:r>
          </a:p>
          <a:p>
            <a:pPr marL="0" marR="0" lvl="0" indent="0" algn="ctr" defTabSz="914377" rtl="0" eaLnBrk="1" fontAlgn="base" latinLnBrk="0" hangingPunct="1">
              <a:lnSpc>
                <a:spcPct val="100000"/>
              </a:lnSpc>
              <a:spcBef>
                <a:spcPts val="0"/>
              </a:spcBef>
              <a:spcAft>
                <a:spcPts val="0"/>
              </a:spcAft>
              <a:buClr>
                <a:srgbClr val="8B3D9A"/>
              </a:buClr>
              <a:buSzTx/>
              <a:buFont typeface="Wingdings" pitchFamily="2" charset="2"/>
              <a:buNone/>
              <a:tabLst/>
              <a:defRPr/>
            </a:pPr>
            <a:r>
              <a:rPr kumimoji="0" lang="en-US" altLang="en-US" sz="1400" b="1" i="1"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age (&gt;60 vs ≤60 y), lesion size (&gt;6 vs ≤6 cm)</a:t>
            </a:r>
          </a:p>
        </p:txBody>
      </p:sp>
      <p:cxnSp>
        <p:nvCxnSpPr>
          <p:cNvPr id="59" name="Straight Arrow Connector 58">
            <a:extLst>
              <a:ext uri="{FF2B5EF4-FFF2-40B4-BE49-F238E27FC236}">
                <a16:creationId xmlns:a16="http://schemas.microsoft.com/office/drawing/2014/main" id="{315B29E7-38D8-4A1E-8616-945764547D30}"/>
              </a:ext>
            </a:extLst>
          </p:cNvPr>
          <p:cNvCxnSpPr>
            <a:cxnSpLocks/>
          </p:cNvCxnSpPr>
          <p:nvPr/>
        </p:nvCxnSpPr>
        <p:spPr bwMode="auto">
          <a:xfrm>
            <a:off x="7833724" y="3158933"/>
            <a:ext cx="347757" cy="0"/>
          </a:xfrm>
          <a:prstGeom prst="straightConnector1">
            <a:avLst/>
          </a:prstGeom>
          <a:noFill/>
          <a:ln w="28575" cap="flat" cmpd="sng" algn="ctr">
            <a:solidFill>
              <a:srgbClr val="000000"/>
            </a:solidFill>
            <a:prstDash val="solid"/>
            <a:round/>
            <a:headEnd type="none" w="med" len="med"/>
            <a:tailEnd type="triangle"/>
          </a:ln>
          <a:effectLst/>
        </p:spPr>
      </p:cxnSp>
      <p:sp>
        <p:nvSpPr>
          <p:cNvPr id="60" name="Rectangle 49">
            <a:extLst>
              <a:ext uri="{FF2B5EF4-FFF2-40B4-BE49-F238E27FC236}">
                <a16:creationId xmlns:a16="http://schemas.microsoft.com/office/drawing/2014/main" id="{F282C551-3352-4712-9B59-0D314694E57A}"/>
              </a:ext>
            </a:extLst>
          </p:cNvPr>
          <p:cNvSpPr>
            <a:spLocks noChangeArrowheads="1"/>
          </p:cNvSpPr>
          <p:nvPr/>
        </p:nvSpPr>
        <p:spPr bwMode="auto">
          <a:xfrm>
            <a:off x="8300887" y="3900329"/>
            <a:ext cx="2025459" cy="1005840"/>
          </a:xfrm>
          <a:prstGeom prst="rect">
            <a:avLst/>
          </a:prstGeom>
          <a:solidFill>
            <a:srgbClr val="00823B"/>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Rituximab</a:t>
            </a:r>
            <a:r>
              <a:rPr kumimoji="0" lang="en-US" altLang="en-US" sz="1800" b="1" i="0" u="none" strike="noStrike" kern="1200" cap="none" spc="0" normalizeH="0" baseline="3000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 </a:t>
            </a:r>
          </a:p>
        </p:txBody>
      </p:sp>
      <p:sp>
        <p:nvSpPr>
          <p:cNvPr id="61" name="TextBox 60">
            <a:extLst>
              <a:ext uri="{FF2B5EF4-FFF2-40B4-BE49-F238E27FC236}">
                <a16:creationId xmlns:a16="http://schemas.microsoft.com/office/drawing/2014/main" id="{80FC8F56-27FB-454A-BC32-D6E52AB023BE}"/>
              </a:ext>
            </a:extLst>
          </p:cNvPr>
          <p:cNvSpPr txBox="1"/>
          <p:nvPr/>
        </p:nvSpPr>
        <p:spPr bwMode="auto">
          <a:xfrm>
            <a:off x="8572867" y="2262119"/>
            <a:ext cx="1643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t>MAINTENANCE</a:t>
            </a:r>
          </a:p>
        </p:txBody>
      </p:sp>
      <p:sp>
        <p:nvSpPr>
          <p:cNvPr id="62" name="Line 54">
            <a:extLst>
              <a:ext uri="{FF2B5EF4-FFF2-40B4-BE49-F238E27FC236}">
                <a16:creationId xmlns:a16="http://schemas.microsoft.com/office/drawing/2014/main" id="{1BE4F0AE-3C73-444A-AD38-0FDAF61FFA20}"/>
              </a:ext>
            </a:extLst>
          </p:cNvPr>
          <p:cNvSpPr>
            <a:spLocks noChangeShapeType="1"/>
          </p:cNvSpPr>
          <p:nvPr/>
        </p:nvSpPr>
        <p:spPr bwMode="auto">
          <a:xfrm>
            <a:off x="2609051" y="2642139"/>
            <a:ext cx="5653" cy="64008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endParaRPr>
          </a:p>
        </p:txBody>
      </p:sp>
      <p:cxnSp>
        <p:nvCxnSpPr>
          <p:cNvPr id="63" name="Straight Arrow Connector 62">
            <a:extLst>
              <a:ext uri="{FF2B5EF4-FFF2-40B4-BE49-F238E27FC236}">
                <a16:creationId xmlns:a16="http://schemas.microsoft.com/office/drawing/2014/main" id="{3B352EEE-1B0D-43FB-BD90-B48AC86C6DC7}"/>
              </a:ext>
            </a:extLst>
          </p:cNvPr>
          <p:cNvCxnSpPr>
            <a:cxnSpLocks/>
          </p:cNvCxnSpPr>
          <p:nvPr/>
        </p:nvCxnSpPr>
        <p:spPr bwMode="auto">
          <a:xfrm flipV="1">
            <a:off x="7833725" y="4448972"/>
            <a:ext cx="357519" cy="1"/>
          </a:xfrm>
          <a:prstGeom prst="straightConnector1">
            <a:avLst/>
          </a:prstGeom>
          <a:noFill/>
          <a:ln w="28575" cap="flat" cmpd="sng" algn="ctr">
            <a:solidFill>
              <a:srgbClr val="000000"/>
            </a:solidFill>
            <a:prstDash val="solid"/>
            <a:round/>
            <a:headEnd type="none" w="med" len="med"/>
            <a:tailEnd type="triangle"/>
          </a:ln>
          <a:effectLst/>
        </p:spPr>
      </p:cxnSp>
      <p:sp>
        <p:nvSpPr>
          <p:cNvPr id="64" name="TextBox 63">
            <a:extLst>
              <a:ext uri="{FF2B5EF4-FFF2-40B4-BE49-F238E27FC236}">
                <a16:creationId xmlns:a16="http://schemas.microsoft.com/office/drawing/2014/main" id="{02E7D63A-6A4F-4196-901D-AC277E3693F7}"/>
              </a:ext>
            </a:extLst>
          </p:cNvPr>
          <p:cNvSpPr txBox="1"/>
          <p:nvPr/>
        </p:nvSpPr>
        <p:spPr bwMode="auto">
          <a:xfrm>
            <a:off x="10525555" y="3148339"/>
            <a:ext cx="126227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t>Total tx duration </a:t>
            </a:r>
          </a:p>
          <a:p>
            <a:pPr marL="0" marR="0" lvl="0" indent="0" algn="ctr" defTabSz="914377" rtl="0" eaLnBrk="0" fontAlgn="base" latinLnBrk="0" hangingPunct="0">
              <a:lnSpc>
                <a:spcPct val="100000"/>
              </a:lnSpc>
              <a:spcBef>
                <a:spcPts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t>up to </a:t>
            </a:r>
            <a:b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b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t>120 </a:t>
            </a:r>
            <a:r>
              <a:rPr kumimoji="0" lang="en-US" sz="1800" b="1" i="1" u="none" strike="noStrike" kern="1200" cap="none" spc="0" normalizeH="0" baseline="0" noProof="0" dirty="0" err="1">
                <a:ln>
                  <a:noFill/>
                </a:ln>
                <a:solidFill>
                  <a:srgbClr val="000000"/>
                </a:solidFill>
                <a:effectLst/>
                <a:uLnTx/>
                <a:uFillTx/>
                <a:latin typeface="Calibri" panose="020F0502020204030204" pitchFamily="34" charset="0"/>
                <a:ea typeface="Geneva" charset="0"/>
                <a:cs typeface="Calibri" panose="020F0502020204030204" pitchFamily="34" charset="0"/>
              </a:rPr>
              <a:t>wk</a:t>
            </a:r>
            <a:endPar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endParaRPr>
          </a:p>
        </p:txBody>
      </p:sp>
      <p:sp>
        <p:nvSpPr>
          <p:cNvPr id="65" name="Rectangle 49">
            <a:extLst>
              <a:ext uri="{FF2B5EF4-FFF2-40B4-BE49-F238E27FC236}">
                <a16:creationId xmlns:a16="http://schemas.microsoft.com/office/drawing/2014/main" id="{4E4103EC-4EA4-40A0-A83D-863603E6E5F9}"/>
              </a:ext>
            </a:extLst>
          </p:cNvPr>
          <p:cNvSpPr>
            <a:spLocks noChangeArrowheads="1"/>
          </p:cNvSpPr>
          <p:nvPr/>
        </p:nvSpPr>
        <p:spPr bwMode="auto">
          <a:xfrm>
            <a:off x="8300887" y="2610293"/>
            <a:ext cx="2025459" cy="1005840"/>
          </a:xfrm>
          <a:prstGeom prst="rect">
            <a:avLst/>
          </a:prstGeom>
          <a:solidFill>
            <a:srgbClr val="00823B"/>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rPr>
              <a:t>Rituximab</a:t>
            </a:r>
          </a:p>
        </p:txBody>
      </p:sp>
      <p:sp>
        <p:nvSpPr>
          <p:cNvPr id="67" name="TextBox 66">
            <a:extLst>
              <a:ext uri="{FF2B5EF4-FFF2-40B4-BE49-F238E27FC236}">
                <a16:creationId xmlns:a16="http://schemas.microsoft.com/office/drawing/2014/main" id="{78BD8F5B-31FC-4A48-AA79-C31DE60FF417}"/>
              </a:ext>
            </a:extLst>
          </p:cNvPr>
          <p:cNvSpPr txBox="1"/>
          <p:nvPr/>
        </p:nvSpPr>
        <p:spPr bwMode="auto">
          <a:xfrm>
            <a:off x="7404027" y="2180605"/>
            <a:ext cx="126690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t>Responders</a:t>
            </a:r>
          </a:p>
        </p:txBody>
      </p:sp>
      <p:sp>
        <p:nvSpPr>
          <p:cNvPr id="68" name="Line 54">
            <a:extLst>
              <a:ext uri="{FF2B5EF4-FFF2-40B4-BE49-F238E27FC236}">
                <a16:creationId xmlns:a16="http://schemas.microsoft.com/office/drawing/2014/main" id="{7C04A6F2-8099-4F81-85E2-43EE6CCEDA57}"/>
              </a:ext>
            </a:extLst>
          </p:cNvPr>
          <p:cNvSpPr>
            <a:spLocks noChangeShapeType="1"/>
          </p:cNvSpPr>
          <p:nvPr/>
        </p:nvSpPr>
        <p:spPr bwMode="auto">
          <a:xfrm>
            <a:off x="8006975" y="2530449"/>
            <a:ext cx="0" cy="54864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endParaRPr>
          </a:p>
        </p:txBody>
      </p:sp>
      <p:cxnSp>
        <p:nvCxnSpPr>
          <p:cNvPr id="69" name="Straight Arrow Connector 68">
            <a:extLst>
              <a:ext uri="{FF2B5EF4-FFF2-40B4-BE49-F238E27FC236}">
                <a16:creationId xmlns:a16="http://schemas.microsoft.com/office/drawing/2014/main" id="{CF0196DA-3A19-4FD7-B9CE-85F69B78AFF3}"/>
              </a:ext>
            </a:extLst>
          </p:cNvPr>
          <p:cNvCxnSpPr>
            <a:cxnSpLocks/>
          </p:cNvCxnSpPr>
          <p:nvPr/>
        </p:nvCxnSpPr>
        <p:spPr bwMode="auto">
          <a:xfrm>
            <a:off x="10305212" y="3732497"/>
            <a:ext cx="347757" cy="0"/>
          </a:xfrm>
          <a:prstGeom prst="straightConnector1">
            <a:avLst/>
          </a:prstGeom>
          <a:noFill/>
          <a:ln w="28575" cap="flat" cmpd="sng" algn="ctr">
            <a:solidFill>
              <a:srgbClr val="000000"/>
            </a:solidFill>
            <a:prstDash val="solid"/>
            <a:round/>
            <a:headEnd type="none" w="med" len="med"/>
            <a:tailEnd type="triangle"/>
          </a:ln>
          <a:effectLst/>
        </p:spPr>
      </p:cxnSp>
      <p:sp>
        <p:nvSpPr>
          <p:cNvPr id="70" name="TextBox 69">
            <a:extLst>
              <a:ext uri="{FF2B5EF4-FFF2-40B4-BE49-F238E27FC236}">
                <a16:creationId xmlns:a16="http://schemas.microsoft.com/office/drawing/2014/main" id="{66052150-7E28-4760-A252-B9F2AB382594}"/>
              </a:ext>
            </a:extLst>
          </p:cNvPr>
          <p:cNvSpPr txBox="1"/>
          <p:nvPr/>
        </p:nvSpPr>
        <p:spPr bwMode="auto">
          <a:xfrm>
            <a:off x="4820229" y="2256291"/>
            <a:ext cx="129990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Calibri" panose="020F0502020204030204" pitchFamily="34" charset="0"/>
              </a:rPr>
              <a:t>INDUCTION</a:t>
            </a:r>
          </a:p>
        </p:txBody>
      </p:sp>
    </p:spTree>
    <p:extLst>
      <p:ext uri="{BB962C8B-B14F-4D97-AF65-F5344CB8AC3E}">
        <p14:creationId xmlns:p14="http://schemas.microsoft.com/office/powerpoint/2010/main" val="992090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B513-A297-4437-B694-495D33C3CE5E}"/>
              </a:ext>
            </a:extLst>
          </p:cNvPr>
          <p:cNvSpPr>
            <a:spLocks noGrp="1"/>
          </p:cNvSpPr>
          <p:nvPr>
            <p:ph type="title"/>
          </p:nvPr>
        </p:nvSpPr>
        <p:spPr>
          <a:xfrm>
            <a:off x="0" y="177801"/>
            <a:ext cx="12192000" cy="812800"/>
          </a:xfrm>
        </p:spPr>
        <p:txBody>
          <a:bodyPr/>
          <a:lstStyle/>
          <a:p>
            <a:r>
              <a:rPr lang="en-US" dirty="0"/>
              <a:t>RELEVANCE: PFS by IRC</a:t>
            </a:r>
          </a:p>
        </p:txBody>
      </p:sp>
      <p:sp>
        <p:nvSpPr>
          <p:cNvPr id="291" name="Text Box 11">
            <a:extLst>
              <a:ext uri="{FF2B5EF4-FFF2-40B4-BE49-F238E27FC236}">
                <a16:creationId xmlns:a16="http://schemas.microsoft.com/office/drawing/2014/main" id="{9257B0DD-F459-445A-979D-DB67765FA36D}"/>
              </a:ext>
            </a:extLst>
          </p:cNvPr>
          <p:cNvSpPr txBox="1">
            <a:spLocks noChangeArrowheads="1"/>
          </p:cNvSpPr>
          <p:nvPr/>
        </p:nvSpPr>
        <p:spPr bwMode="auto">
          <a:xfrm>
            <a:off x="257613" y="6386401"/>
            <a:ext cx="40640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500" b="0" i="0" u="none" strike="noStrike" kern="1200" cap="none" spc="0" normalizeH="0" baseline="0" noProof="0" dirty="0" err="1">
                <a:ln>
                  <a:noFill/>
                </a:ln>
                <a:solidFill>
                  <a:srgbClr val="000000"/>
                </a:solidFill>
                <a:effectLst/>
                <a:uLnTx/>
                <a:uFillTx/>
                <a:latin typeface="Calibri"/>
                <a:ea typeface="Geneva" charset="0"/>
                <a:cs typeface="Calibri" panose="020F0502020204030204" pitchFamily="34" charset="0"/>
              </a:rPr>
              <a:t>Morschhauser</a:t>
            </a: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et al. </a:t>
            </a:r>
            <a:r>
              <a:rPr kumimoji="0" lang="en-US" altLang="en-US" sz="1500" b="0" i="1"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N </a:t>
            </a:r>
            <a:r>
              <a:rPr kumimoji="0" lang="en-US" altLang="en-US" sz="1500" b="0" i="1" u="none" strike="noStrike" kern="1200" cap="none" spc="0" normalizeH="0" baseline="0" noProof="0" dirty="0" err="1">
                <a:ln>
                  <a:noFill/>
                </a:ln>
                <a:solidFill>
                  <a:srgbClr val="000000"/>
                </a:solidFill>
                <a:effectLst/>
                <a:uLnTx/>
                <a:uFillTx/>
                <a:latin typeface="Calibri"/>
                <a:ea typeface="Geneva" charset="0"/>
                <a:cs typeface="Calibri" panose="020F0502020204030204" pitchFamily="34" charset="0"/>
              </a:rPr>
              <a:t>Engl</a:t>
            </a:r>
            <a:r>
              <a:rPr kumimoji="0" lang="en-US" altLang="en-US" sz="1500" b="0" i="1"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J Med</a:t>
            </a:r>
            <a:r>
              <a:rPr kumimoji="0" lang="en-US" altLang="en-US" sz="1500" b="0" i="0" u="none" strike="noStrike" kern="1200" cap="none" spc="0" normalizeH="0" baseline="0" noProof="0" dirty="0">
                <a:ln>
                  <a:noFill/>
                </a:ln>
                <a:solidFill>
                  <a:srgbClr val="000000"/>
                </a:solidFill>
                <a:effectLst/>
                <a:uLnTx/>
                <a:uFillTx/>
                <a:latin typeface="Calibri"/>
                <a:ea typeface="Geneva" charset="0"/>
                <a:cs typeface="Calibri" panose="020F0502020204030204" pitchFamily="34" charset="0"/>
              </a:rPr>
              <a:t> 2018;379:934.</a:t>
            </a:r>
          </a:p>
        </p:txBody>
      </p:sp>
      <p:sp>
        <p:nvSpPr>
          <p:cNvPr id="560" name="Content Placeholder 16">
            <a:extLst>
              <a:ext uri="{FF2B5EF4-FFF2-40B4-BE49-F238E27FC236}">
                <a16:creationId xmlns:a16="http://schemas.microsoft.com/office/drawing/2014/main" id="{2723C010-A2D3-4C3C-A0AE-4C268CC01989}"/>
              </a:ext>
            </a:extLst>
          </p:cNvPr>
          <p:cNvSpPr txBox="1">
            <a:spLocks/>
          </p:cNvSpPr>
          <p:nvPr/>
        </p:nvSpPr>
        <p:spPr bwMode="auto">
          <a:xfrm>
            <a:off x="6026076" y="3711241"/>
            <a:ext cx="5689465" cy="16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350">
                <a:solidFill>
                  <a:schemeClr val="tx1"/>
                </a:solidFill>
                <a:latin typeface="+mn-lt"/>
              </a:defRPr>
            </a:lvl9pPr>
          </a:lstStyle>
          <a:p>
            <a:pPr marL="342891" marR="0" lvl="0" indent="-342891" algn="l" defTabSz="1219170" rtl="0" eaLnBrk="1" fontAlgn="base" latinLnBrk="0" hangingPunct="1">
              <a:lnSpc>
                <a:spcPct val="90000"/>
              </a:lnSpc>
              <a:spcBef>
                <a:spcPts val="800"/>
              </a:spcBef>
              <a:spcAft>
                <a:spcPts val="0"/>
              </a:spcAft>
              <a:buClr>
                <a:srgbClr val="000000"/>
              </a:buClr>
              <a:buSzTx/>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Interim PFS at median follow-up </a:t>
            </a:r>
            <a:br>
              <a:rPr kumimoji="0" lang="en-US" sz="2400" b="1" i="0" u="none" strike="noStrike" kern="0" cap="none" spc="0" normalizeH="0" baseline="0" noProof="0" dirty="0">
                <a:ln>
                  <a:noFill/>
                </a:ln>
                <a:solidFill>
                  <a:srgbClr val="000000"/>
                </a:solidFill>
                <a:effectLst/>
                <a:uLnTx/>
                <a:uFillTx/>
                <a:latin typeface="Calibri"/>
                <a:ea typeface="+mn-ea"/>
                <a:cs typeface="+mn-cs"/>
              </a:rPr>
            </a:br>
            <a:r>
              <a:rPr kumimoji="0" lang="en-US" sz="2400" b="1" i="0" u="none" strike="noStrike" kern="0" cap="none" spc="0" normalizeH="0" baseline="0" noProof="0" dirty="0">
                <a:ln>
                  <a:noFill/>
                </a:ln>
                <a:solidFill>
                  <a:srgbClr val="000000"/>
                </a:solidFill>
                <a:effectLst/>
                <a:uLnTx/>
                <a:uFillTx/>
                <a:latin typeface="Calibri"/>
                <a:ea typeface="+mn-ea"/>
                <a:cs typeface="+mn-cs"/>
              </a:rPr>
              <a:t>of 37.9 </a:t>
            </a:r>
            <a:r>
              <a:rPr kumimoji="0" lang="en-US" sz="2400" b="1" i="0" u="none" strike="noStrike" kern="0" cap="none" spc="0" normalizeH="0" baseline="0" noProof="0" dirty="0" err="1">
                <a:ln>
                  <a:noFill/>
                </a:ln>
                <a:solidFill>
                  <a:srgbClr val="000000"/>
                </a:solidFill>
                <a:effectLst/>
                <a:uLnTx/>
                <a:uFillTx/>
                <a:latin typeface="Calibri"/>
                <a:ea typeface="+mn-ea"/>
                <a:cs typeface="+mn-cs"/>
              </a:rPr>
              <a:t>mo</a:t>
            </a:r>
            <a:r>
              <a:rPr kumimoji="0" lang="en-US" sz="2400" b="1" i="0" u="none" strike="noStrike" kern="0" cap="none" spc="0" normalizeH="0" baseline="0" noProof="0" dirty="0">
                <a:ln>
                  <a:noFill/>
                </a:ln>
                <a:solidFill>
                  <a:srgbClr val="000000"/>
                </a:solidFill>
                <a:effectLst/>
                <a:uLnTx/>
                <a:uFillTx/>
                <a:latin typeface="Calibri"/>
                <a:ea typeface="+mn-ea"/>
                <a:cs typeface="+mn-cs"/>
              </a:rPr>
              <a:t> was similar in both arms</a:t>
            </a:r>
          </a:p>
          <a:p>
            <a:pPr marL="342891" marR="0" lvl="0" indent="-342891" algn="l" defTabSz="1219170" rtl="0" eaLnBrk="1" fontAlgn="base" latinLnBrk="0" hangingPunct="1">
              <a:lnSpc>
                <a:spcPct val="90000"/>
              </a:lnSpc>
              <a:spcBef>
                <a:spcPts val="800"/>
              </a:spcBef>
              <a:spcAft>
                <a:spcPts val="0"/>
              </a:spcAft>
              <a:buClr>
                <a:srgbClr val="000000"/>
              </a:buClr>
              <a:buSzTx/>
              <a:buFont typeface="Wingdings" panose="05000000000000000000" pitchFamily="2" charset="2"/>
              <a:buChar char="§"/>
              <a:tabLst/>
              <a:defRPr/>
            </a:pPr>
            <a:r>
              <a:rPr kumimoji="0" lang="en-US" sz="2400" b="1" i="0" u="none" strike="noStrike" kern="0" cap="none" spc="0" normalizeH="0" baseline="0" noProof="0" dirty="0">
                <a:ln>
                  <a:noFill/>
                </a:ln>
                <a:solidFill>
                  <a:srgbClr val="000000"/>
                </a:solidFill>
                <a:effectLst/>
                <a:uLnTx/>
                <a:uFillTx/>
                <a:latin typeface="Calibri"/>
                <a:ea typeface="+mn-ea"/>
                <a:cs typeface="+mn-cs"/>
              </a:rPr>
              <a:t>PFS benefit observed across prespecified subgroups</a:t>
            </a:r>
          </a:p>
          <a:p>
            <a:pPr marL="342891" marR="0" lvl="0" indent="-342891" algn="l" defTabSz="121917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endParaRPr kumimoji="0" lang="en-US" sz="2400" b="1" i="0" u="none" strike="noStrike" kern="0" cap="none" spc="0" normalizeH="0" baseline="0" noProof="0" dirty="0">
              <a:ln>
                <a:noFill/>
              </a:ln>
              <a:solidFill>
                <a:srgbClr val="000000"/>
              </a:solidFill>
              <a:effectLst/>
              <a:uLnTx/>
              <a:uFillTx/>
              <a:latin typeface="Calibri"/>
              <a:ea typeface="+mn-ea"/>
              <a:cs typeface="+mn-cs"/>
            </a:endParaRPr>
          </a:p>
        </p:txBody>
      </p:sp>
      <p:graphicFrame>
        <p:nvGraphicFramePr>
          <p:cNvPr id="561" name="Group 155">
            <a:extLst>
              <a:ext uri="{FF2B5EF4-FFF2-40B4-BE49-F238E27FC236}">
                <a16:creationId xmlns:a16="http://schemas.microsoft.com/office/drawing/2014/main" id="{56FA29BC-A19F-497C-8DF6-551A147FAE03}"/>
              </a:ext>
            </a:extLst>
          </p:cNvPr>
          <p:cNvGraphicFramePr>
            <a:graphicFrameLocks/>
          </p:cNvGraphicFramePr>
          <p:nvPr>
            <p:extLst>
              <p:ext uri="{D42A27DB-BD31-4B8C-83A1-F6EECF244321}">
                <p14:modId xmlns:p14="http://schemas.microsoft.com/office/powerpoint/2010/main" val="299736602"/>
              </p:ext>
            </p:extLst>
          </p:nvPr>
        </p:nvGraphicFramePr>
        <p:xfrm>
          <a:off x="4899278" y="1689923"/>
          <a:ext cx="3789002" cy="1250010"/>
        </p:xfrm>
        <a:graphic>
          <a:graphicData uri="http://schemas.openxmlformats.org/drawingml/2006/table">
            <a:tbl>
              <a:tblPr>
                <a:tableStyleId>{2D5ABB26-0587-4C30-8999-92F81FD0307C}</a:tableStyleId>
              </a:tblPr>
              <a:tblGrid>
                <a:gridCol w="1536082">
                  <a:extLst>
                    <a:ext uri="{9D8B030D-6E8A-4147-A177-3AD203B41FA5}">
                      <a16:colId xmlns:a16="http://schemas.microsoft.com/office/drawing/2014/main" val="20000"/>
                    </a:ext>
                  </a:extLst>
                </a:gridCol>
                <a:gridCol w="1126460">
                  <a:extLst>
                    <a:ext uri="{9D8B030D-6E8A-4147-A177-3AD203B41FA5}">
                      <a16:colId xmlns:a16="http://schemas.microsoft.com/office/drawing/2014/main" val="516992322"/>
                    </a:ext>
                  </a:extLst>
                </a:gridCol>
                <a:gridCol w="1126460">
                  <a:extLst>
                    <a:ext uri="{9D8B030D-6E8A-4147-A177-3AD203B41FA5}">
                      <a16:colId xmlns:a16="http://schemas.microsoft.com/office/drawing/2014/main" val="880294971"/>
                    </a:ext>
                  </a:extLst>
                </a:gridCol>
              </a:tblGrid>
              <a:tr h="33538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1" i="0" u="none" strike="noStrike" cap="none" normalizeH="0" baseline="0" dirty="0">
                        <a:ln>
                          <a:noFill/>
                        </a:ln>
                        <a:solidFill>
                          <a:schemeClr val="tx1"/>
                        </a:solidFill>
                        <a:effectLst/>
                        <a:latin typeface="Calibri" panose="020F0502020204030204" pitchFamily="34" charset="0"/>
                      </a:endParaRPr>
                    </a:p>
                  </a:txBody>
                  <a:tcPr marL="121881" marR="121881" marT="45775" marB="45775"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u="none" strike="noStrike" cap="none" normalizeH="0" baseline="0" dirty="0">
                          <a:ln>
                            <a:noFill/>
                          </a:ln>
                          <a:solidFill>
                            <a:srgbClr val="015873"/>
                          </a:solidFill>
                          <a:effectLst/>
                        </a:rPr>
                        <a:t>R</a:t>
                      </a:r>
                      <a:r>
                        <a:rPr kumimoji="0" lang="en-US" sz="1600" b="1" u="none" strike="noStrike" cap="none" normalizeH="0" baseline="30000" dirty="0">
                          <a:ln>
                            <a:noFill/>
                          </a:ln>
                          <a:solidFill>
                            <a:srgbClr val="015873"/>
                          </a:solidFill>
                          <a:effectLst/>
                        </a:rPr>
                        <a:t>2</a:t>
                      </a:r>
                      <a:endParaRPr kumimoji="0" lang="en-US" sz="1600" b="1" i="0" u="none" strike="noStrike" cap="none" normalizeH="0" baseline="30000" dirty="0">
                        <a:ln>
                          <a:noFill/>
                        </a:ln>
                        <a:solidFill>
                          <a:srgbClr val="015873"/>
                        </a:solidFill>
                        <a:effectLst/>
                        <a:latin typeface="Calibri" panose="020F0502020204030204" pitchFamily="34" charset="0"/>
                      </a:endParaRPr>
                    </a:p>
                  </a:txBody>
                  <a:tcPr marL="121881" marR="121881" marT="45775" marB="45775"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u="none" strike="noStrike" cap="none" normalizeH="0" baseline="0" dirty="0">
                          <a:ln>
                            <a:noFill/>
                          </a:ln>
                          <a:solidFill>
                            <a:srgbClr val="E1471D"/>
                          </a:solidFill>
                          <a:effectLst/>
                        </a:rPr>
                        <a:t>R-CT</a:t>
                      </a:r>
                      <a:endParaRPr kumimoji="0" lang="en-US" sz="1600" b="1" i="0" u="none" strike="noStrike" cap="none" normalizeH="0" baseline="0" dirty="0">
                        <a:ln>
                          <a:noFill/>
                        </a:ln>
                        <a:solidFill>
                          <a:srgbClr val="E1471D"/>
                        </a:solidFill>
                        <a:effectLst/>
                        <a:latin typeface="Calibri" panose="020F0502020204030204" pitchFamily="34" charset="0"/>
                      </a:endParaRPr>
                    </a:p>
                  </a:txBody>
                  <a:tcPr marL="121881" marR="121881" marT="45775" marB="45775" anchor="ctr" horzOverflow="overflow"/>
                </a:tc>
                <a:extLst>
                  <a:ext uri="{0D108BD9-81ED-4DB2-BD59-A6C34878D82A}">
                    <a16:rowId xmlns:a16="http://schemas.microsoft.com/office/drawing/2014/main" val="10000"/>
                  </a:ext>
                </a:extLst>
              </a:tr>
              <a:tr h="33538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u="none" strike="noStrike" cap="none" normalizeH="0" baseline="0" dirty="0">
                          <a:ln>
                            <a:noFill/>
                          </a:ln>
                          <a:solidFill>
                            <a:schemeClr val="bg2">
                              <a:lumMod val="10000"/>
                            </a:schemeClr>
                          </a:solidFill>
                          <a:effectLst/>
                        </a:rPr>
                        <a:t>Patients, n</a:t>
                      </a:r>
                      <a:endParaRPr kumimoji="0" lang="en-US" sz="1600" b="1"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75" marB="45775"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600" dirty="0">
                          <a:solidFill>
                            <a:schemeClr val="tx1"/>
                          </a:solidFill>
                        </a:rPr>
                        <a:t>513</a:t>
                      </a:r>
                      <a:endParaRPr lang="en-US" sz="1600" dirty="0">
                        <a:solidFill>
                          <a:schemeClr val="tx1"/>
                        </a:solidFill>
                        <a:latin typeface="Calibri" panose="020F0502020204030204" pitchFamily="34" charset="0"/>
                      </a:endParaRPr>
                    </a:p>
                  </a:txBody>
                  <a:tcPr marL="121881" marR="121881" marT="45775" marB="45775"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US" sz="1600" dirty="0">
                          <a:solidFill>
                            <a:schemeClr val="tx1"/>
                          </a:solidFill>
                        </a:rPr>
                        <a:t>517</a:t>
                      </a:r>
                      <a:endParaRPr lang="en-US" sz="1600" dirty="0">
                        <a:solidFill>
                          <a:schemeClr val="tx1"/>
                        </a:solidFill>
                        <a:latin typeface="Calibri" panose="020F0502020204030204" pitchFamily="34" charset="0"/>
                      </a:endParaRPr>
                    </a:p>
                  </a:txBody>
                  <a:tcPr marL="121881" marR="121881" marT="45775" marB="45775" anchor="ctr" horzOverflow="overflow"/>
                </a:tc>
                <a:extLst>
                  <a:ext uri="{0D108BD9-81ED-4DB2-BD59-A6C34878D82A}">
                    <a16:rowId xmlns:a16="http://schemas.microsoft.com/office/drawing/2014/main" val="1146746829"/>
                  </a:ext>
                </a:extLst>
              </a:tr>
              <a:tr h="57922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u="none" strike="noStrike" cap="none" normalizeH="0" baseline="0" dirty="0">
                          <a:ln>
                            <a:noFill/>
                          </a:ln>
                          <a:solidFill>
                            <a:schemeClr val="bg2">
                              <a:lumMod val="10000"/>
                            </a:schemeClr>
                          </a:solidFill>
                          <a:effectLst/>
                        </a:rPr>
                        <a:t>3-y PFS, % </a:t>
                      </a:r>
                    </a:p>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u="none" strike="noStrike" cap="none" normalizeH="0" baseline="0" dirty="0">
                          <a:ln>
                            <a:noFill/>
                          </a:ln>
                          <a:solidFill>
                            <a:schemeClr val="bg2">
                              <a:lumMod val="10000"/>
                            </a:schemeClr>
                          </a:solidFill>
                          <a:effectLst/>
                        </a:rPr>
                        <a:t>(95% CI)</a:t>
                      </a:r>
                      <a:endParaRPr kumimoji="0" lang="en-US" sz="1600" b="1" i="0" u="none" strike="noStrike" cap="none" normalizeH="0" baseline="0" dirty="0">
                        <a:ln>
                          <a:noFill/>
                        </a:ln>
                        <a:solidFill>
                          <a:schemeClr val="bg2">
                            <a:lumMod val="10000"/>
                          </a:schemeClr>
                        </a:solidFill>
                        <a:effectLst/>
                        <a:latin typeface="Calibri" panose="020F0502020204030204" pitchFamily="34" charset="0"/>
                      </a:endParaRPr>
                    </a:p>
                  </a:txBody>
                  <a:tcPr marL="121881" marR="121881" marT="45775" marB="45775"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kumimoji="0" lang="en-US" sz="1600" b="0" u="none" strike="noStrike" cap="none" normalizeH="0" baseline="0" dirty="0">
                          <a:ln>
                            <a:noFill/>
                          </a:ln>
                          <a:solidFill>
                            <a:schemeClr val="tx1"/>
                          </a:solidFill>
                          <a:effectLst/>
                        </a:rPr>
                        <a:t>77 </a:t>
                      </a:r>
                    </a:p>
                    <a:p>
                      <a:pPr algn="ctr"/>
                      <a:r>
                        <a:rPr kumimoji="0" lang="en-US" sz="1600" b="0" u="none" strike="noStrike" cap="none" normalizeH="0" baseline="0" dirty="0">
                          <a:ln>
                            <a:noFill/>
                          </a:ln>
                          <a:solidFill>
                            <a:schemeClr val="tx1"/>
                          </a:solidFill>
                          <a:effectLst/>
                        </a:rPr>
                        <a:t>(72-80)</a:t>
                      </a:r>
                      <a:endParaRPr lang="en-US" sz="1600" dirty="0">
                        <a:solidFill>
                          <a:schemeClr val="tx1"/>
                        </a:solidFill>
                        <a:latin typeface="Calibri" panose="020F0502020204030204" pitchFamily="34" charset="0"/>
                      </a:endParaRPr>
                    </a:p>
                  </a:txBody>
                  <a:tcPr marL="121881" marR="121881" marT="45775" marB="45775" anchor="ctr" horzOverflow="overflow"/>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kumimoji="0" lang="en-US" sz="1600" b="0" u="none" strike="noStrike" cap="none" normalizeH="0" baseline="0" dirty="0">
                          <a:ln>
                            <a:noFill/>
                          </a:ln>
                          <a:solidFill>
                            <a:schemeClr val="tx1"/>
                          </a:solidFill>
                          <a:effectLst/>
                        </a:rPr>
                        <a:t>78 </a:t>
                      </a:r>
                    </a:p>
                    <a:p>
                      <a:pPr algn="ctr"/>
                      <a:r>
                        <a:rPr kumimoji="0" lang="en-US" sz="1600" b="0" u="none" strike="noStrike" cap="none" normalizeH="0" baseline="0" dirty="0">
                          <a:ln>
                            <a:noFill/>
                          </a:ln>
                          <a:solidFill>
                            <a:schemeClr val="tx1"/>
                          </a:solidFill>
                          <a:effectLst/>
                        </a:rPr>
                        <a:t>(74-82)</a:t>
                      </a:r>
                      <a:endParaRPr lang="en-US" sz="1600" dirty="0">
                        <a:solidFill>
                          <a:schemeClr val="tx1"/>
                        </a:solidFill>
                        <a:latin typeface="Calibri" panose="020F0502020204030204" pitchFamily="34" charset="0"/>
                      </a:endParaRPr>
                    </a:p>
                  </a:txBody>
                  <a:tcPr marL="121881" marR="121881" marT="45775" marB="45775" anchor="ctr" horzOverflow="overflow"/>
                </a:tc>
                <a:extLst>
                  <a:ext uri="{0D108BD9-81ED-4DB2-BD59-A6C34878D82A}">
                    <a16:rowId xmlns:a16="http://schemas.microsoft.com/office/drawing/2014/main" val="10002"/>
                  </a:ext>
                </a:extLst>
              </a:tr>
            </a:tbl>
          </a:graphicData>
        </a:graphic>
      </p:graphicFrame>
      <p:sp>
        <p:nvSpPr>
          <p:cNvPr id="562" name="TextBox 561">
            <a:extLst>
              <a:ext uri="{FF2B5EF4-FFF2-40B4-BE49-F238E27FC236}">
                <a16:creationId xmlns:a16="http://schemas.microsoft.com/office/drawing/2014/main" id="{44E712FE-607E-4AB4-BCF4-7258B813E99A}"/>
              </a:ext>
            </a:extLst>
          </p:cNvPr>
          <p:cNvSpPr txBox="1"/>
          <p:nvPr/>
        </p:nvSpPr>
        <p:spPr bwMode="auto">
          <a:xfrm>
            <a:off x="1539405" y="3937309"/>
            <a:ext cx="3285044" cy="307777"/>
          </a:xfrm>
          <a:prstGeom prst="rect">
            <a:avLst/>
          </a:prstGeom>
          <a:noFill/>
          <a:ln>
            <a:noFill/>
          </a:ln>
        </p:spPr>
        <p:txBody>
          <a:bodyPr wrap="square" rtlCol="0">
            <a:spAutoFit/>
          </a:body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HR: 1.10 (95% CI: 0.85-1.43; </a:t>
            </a:r>
            <a:r>
              <a:rPr kumimoji="0" lang="en-US" sz="1400" b="1" i="1" u="none" strike="noStrike" kern="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P </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 .48)</a:t>
            </a:r>
          </a:p>
        </p:txBody>
      </p:sp>
      <p:sp>
        <p:nvSpPr>
          <p:cNvPr id="563" name="TextBox 562">
            <a:extLst>
              <a:ext uri="{FF2B5EF4-FFF2-40B4-BE49-F238E27FC236}">
                <a16:creationId xmlns:a16="http://schemas.microsoft.com/office/drawing/2014/main" id="{D1F41A07-886C-4665-940A-CF6319072A98}"/>
              </a:ext>
            </a:extLst>
          </p:cNvPr>
          <p:cNvSpPr txBox="1"/>
          <p:nvPr/>
        </p:nvSpPr>
        <p:spPr bwMode="auto">
          <a:xfrm>
            <a:off x="1323568" y="1193801"/>
            <a:ext cx="48520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Coprimary endpoint: Interim PFS (~50% Events)</a:t>
            </a:r>
          </a:p>
        </p:txBody>
      </p:sp>
      <p:sp>
        <p:nvSpPr>
          <p:cNvPr id="564" name="TextBox 563">
            <a:extLst>
              <a:ext uri="{FF2B5EF4-FFF2-40B4-BE49-F238E27FC236}">
                <a16:creationId xmlns:a16="http://schemas.microsoft.com/office/drawing/2014/main" id="{3AA588E8-AB14-4DCB-8200-390CA73762D9}"/>
              </a:ext>
            </a:extLst>
          </p:cNvPr>
          <p:cNvSpPr txBox="1"/>
          <p:nvPr/>
        </p:nvSpPr>
        <p:spPr bwMode="auto">
          <a:xfrm rot="16200000">
            <a:off x="-206872" y="2763875"/>
            <a:ext cx="21352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Probability of PFS (IRC)</a:t>
            </a:r>
          </a:p>
        </p:txBody>
      </p:sp>
      <p:sp>
        <p:nvSpPr>
          <p:cNvPr id="565" name="TextBox 564">
            <a:extLst>
              <a:ext uri="{FF2B5EF4-FFF2-40B4-BE49-F238E27FC236}">
                <a16:creationId xmlns:a16="http://schemas.microsoft.com/office/drawing/2014/main" id="{5B9B6825-4CEC-4EFE-A6AC-949FD824CB86}"/>
              </a:ext>
            </a:extLst>
          </p:cNvPr>
          <p:cNvSpPr txBox="1"/>
          <p:nvPr/>
        </p:nvSpPr>
        <p:spPr bwMode="auto">
          <a:xfrm>
            <a:off x="1857098" y="4597362"/>
            <a:ext cx="2801297" cy="338554"/>
          </a:xfrm>
          <a:prstGeom prst="rect">
            <a:avLst/>
          </a:prstGeom>
          <a:noFill/>
          <a:ln>
            <a:noFill/>
          </a:ln>
        </p:spPr>
        <p:txBody>
          <a:bodyPr wrap="square" rtlCol="0">
            <a:spAutoFit/>
          </a:bodyPr>
          <a:lstStyle/>
          <a:p>
            <a:pPr marL="0" marR="0" lvl="0" indent="0" algn="ctr" defTabSz="914377"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Mos from randomization</a:t>
            </a:r>
          </a:p>
        </p:txBody>
      </p:sp>
      <p:sp>
        <p:nvSpPr>
          <p:cNvPr id="566" name="Freeform: Shape 565">
            <a:extLst>
              <a:ext uri="{FF2B5EF4-FFF2-40B4-BE49-F238E27FC236}">
                <a16:creationId xmlns:a16="http://schemas.microsoft.com/office/drawing/2014/main" id="{E00CC692-3B01-486D-BE90-30BFA679C20C}"/>
              </a:ext>
            </a:extLst>
          </p:cNvPr>
          <p:cNvSpPr/>
          <p:nvPr/>
        </p:nvSpPr>
        <p:spPr bwMode="auto">
          <a:xfrm>
            <a:off x="1509157" y="1636419"/>
            <a:ext cx="3512744" cy="2643611"/>
          </a:xfrm>
          <a:custGeom>
            <a:avLst/>
            <a:gdLst>
              <a:gd name="connsiteX0" fmla="*/ 0 w 3512744"/>
              <a:gd name="connsiteY0" fmla="*/ 0 h 2643611"/>
              <a:gd name="connsiteX1" fmla="*/ 0 w 3512744"/>
              <a:gd name="connsiteY1" fmla="*/ 2643611 h 2643611"/>
              <a:gd name="connsiteX2" fmla="*/ 3512744 w 3512744"/>
              <a:gd name="connsiteY2" fmla="*/ 2643611 h 2643611"/>
            </a:gdLst>
            <a:ahLst/>
            <a:cxnLst>
              <a:cxn ang="0">
                <a:pos x="connsiteX0" y="connsiteY0"/>
              </a:cxn>
              <a:cxn ang="0">
                <a:pos x="connsiteX1" y="connsiteY1"/>
              </a:cxn>
              <a:cxn ang="0">
                <a:pos x="connsiteX2" y="connsiteY2"/>
              </a:cxn>
            </a:cxnLst>
            <a:rect l="l" t="t" r="r" b="b"/>
            <a:pathLst>
              <a:path w="3512744" h="2643611">
                <a:moveTo>
                  <a:pt x="0" y="0"/>
                </a:moveTo>
                <a:lnTo>
                  <a:pt x="0" y="2643611"/>
                </a:lnTo>
                <a:lnTo>
                  <a:pt x="3512744" y="2643611"/>
                </a:lnTo>
              </a:path>
            </a:pathLst>
          </a:custGeom>
          <a:noFill/>
          <a:ln w="28575">
            <a:solidFill>
              <a:srgbClr val="000000"/>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grpSp>
        <p:nvGrpSpPr>
          <p:cNvPr id="567" name="Group 566">
            <a:extLst>
              <a:ext uri="{FF2B5EF4-FFF2-40B4-BE49-F238E27FC236}">
                <a16:creationId xmlns:a16="http://schemas.microsoft.com/office/drawing/2014/main" id="{B6B23773-963D-4DBD-B141-64C9CBA12CFB}"/>
              </a:ext>
            </a:extLst>
          </p:cNvPr>
          <p:cNvGrpSpPr/>
          <p:nvPr/>
        </p:nvGrpSpPr>
        <p:grpSpPr>
          <a:xfrm>
            <a:off x="1414260" y="1650164"/>
            <a:ext cx="87403" cy="2620923"/>
            <a:chOff x="262550" y="1765426"/>
            <a:chExt cx="91440" cy="762000"/>
          </a:xfrm>
        </p:grpSpPr>
        <p:cxnSp>
          <p:nvCxnSpPr>
            <p:cNvPr id="568" name="Straight Connector 567">
              <a:extLst>
                <a:ext uri="{FF2B5EF4-FFF2-40B4-BE49-F238E27FC236}">
                  <a16:creationId xmlns:a16="http://schemas.microsoft.com/office/drawing/2014/main" id="{2D5F1DC0-331A-4506-B432-36BCC60B1D8D}"/>
                </a:ext>
              </a:extLst>
            </p:cNvPr>
            <p:cNvCxnSpPr/>
            <p:nvPr/>
          </p:nvCxnSpPr>
          <p:spPr bwMode="auto">
            <a:xfrm>
              <a:off x="262550" y="17654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69" name="Straight Connector 568">
              <a:extLst>
                <a:ext uri="{FF2B5EF4-FFF2-40B4-BE49-F238E27FC236}">
                  <a16:creationId xmlns:a16="http://schemas.microsoft.com/office/drawing/2014/main" id="{FD97B6AE-3D24-484F-BBBF-35E73F75CB7F}"/>
                </a:ext>
              </a:extLst>
            </p:cNvPr>
            <p:cNvCxnSpPr/>
            <p:nvPr/>
          </p:nvCxnSpPr>
          <p:spPr bwMode="auto">
            <a:xfrm>
              <a:off x="262550" y="19178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70" name="Straight Connector 569">
              <a:extLst>
                <a:ext uri="{FF2B5EF4-FFF2-40B4-BE49-F238E27FC236}">
                  <a16:creationId xmlns:a16="http://schemas.microsoft.com/office/drawing/2014/main" id="{F9BCA346-133C-4835-88F1-276F4B74CB81}"/>
                </a:ext>
              </a:extLst>
            </p:cNvPr>
            <p:cNvCxnSpPr/>
            <p:nvPr/>
          </p:nvCxnSpPr>
          <p:spPr bwMode="auto">
            <a:xfrm>
              <a:off x="262550" y="20702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71" name="Straight Connector 570">
              <a:extLst>
                <a:ext uri="{FF2B5EF4-FFF2-40B4-BE49-F238E27FC236}">
                  <a16:creationId xmlns:a16="http://schemas.microsoft.com/office/drawing/2014/main" id="{696D1406-87B3-4B86-8B99-737559D74D1D}"/>
                </a:ext>
              </a:extLst>
            </p:cNvPr>
            <p:cNvCxnSpPr/>
            <p:nvPr/>
          </p:nvCxnSpPr>
          <p:spPr bwMode="auto">
            <a:xfrm>
              <a:off x="262550" y="22226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72" name="Straight Connector 571">
              <a:extLst>
                <a:ext uri="{FF2B5EF4-FFF2-40B4-BE49-F238E27FC236}">
                  <a16:creationId xmlns:a16="http://schemas.microsoft.com/office/drawing/2014/main" id="{95093E41-3E44-4360-B219-DB478142FC73}"/>
                </a:ext>
              </a:extLst>
            </p:cNvPr>
            <p:cNvCxnSpPr/>
            <p:nvPr/>
          </p:nvCxnSpPr>
          <p:spPr bwMode="auto">
            <a:xfrm>
              <a:off x="262550" y="23750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73" name="Straight Connector 572">
              <a:extLst>
                <a:ext uri="{FF2B5EF4-FFF2-40B4-BE49-F238E27FC236}">
                  <a16:creationId xmlns:a16="http://schemas.microsoft.com/office/drawing/2014/main" id="{12CE4669-0A8A-42CC-8783-02F307AD1BD0}"/>
                </a:ext>
              </a:extLst>
            </p:cNvPr>
            <p:cNvCxnSpPr/>
            <p:nvPr/>
          </p:nvCxnSpPr>
          <p:spPr bwMode="auto">
            <a:xfrm>
              <a:off x="262550" y="2527426"/>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574" name="TextBox 573">
            <a:extLst>
              <a:ext uri="{FF2B5EF4-FFF2-40B4-BE49-F238E27FC236}">
                <a16:creationId xmlns:a16="http://schemas.microsoft.com/office/drawing/2014/main" id="{B1C616EE-5C5E-4FCF-AE79-093CF3E9D43D}"/>
              </a:ext>
            </a:extLst>
          </p:cNvPr>
          <p:cNvSpPr txBox="1"/>
          <p:nvPr/>
        </p:nvSpPr>
        <p:spPr bwMode="auto">
          <a:xfrm>
            <a:off x="1013195" y="1464798"/>
            <a:ext cx="4443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1.0</a:t>
            </a:r>
          </a:p>
        </p:txBody>
      </p:sp>
      <p:sp>
        <p:nvSpPr>
          <p:cNvPr id="575" name="TextBox 574">
            <a:extLst>
              <a:ext uri="{FF2B5EF4-FFF2-40B4-BE49-F238E27FC236}">
                <a16:creationId xmlns:a16="http://schemas.microsoft.com/office/drawing/2014/main" id="{B3B2771B-B4CD-495C-BE24-32674B7FA484}"/>
              </a:ext>
            </a:extLst>
          </p:cNvPr>
          <p:cNvSpPr txBox="1"/>
          <p:nvPr/>
        </p:nvSpPr>
        <p:spPr bwMode="auto">
          <a:xfrm>
            <a:off x="1013195" y="2002787"/>
            <a:ext cx="4443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0.8</a:t>
            </a:r>
          </a:p>
        </p:txBody>
      </p:sp>
      <p:sp>
        <p:nvSpPr>
          <p:cNvPr id="576" name="TextBox 575">
            <a:extLst>
              <a:ext uri="{FF2B5EF4-FFF2-40B4-BE49-F238E27FC236}">
                <a16:creationId xmlns:a16="http://schemas.microsoft.com/office/drawing/2014/main" id="{2185C903-AF38-43AD-A87C-65C227E41057}"/>
              </a:ext>
            </a:extLst>
          </p:cNvPr>
          <p:cNvSpPr txBox="1"/>
          <p:nvPr/>
        </p:nvSpPr>
        <p:spPr bwMode="auto">
          <a:xfrm>
            <a:off x="1011852" y="2507726"/>
            <a:ext cx="4443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0.6</a:t>
            </a:r>
          </a:p>
        </p:txBody>
      </p:sp>
      <p:sp>
        <p:nvSpPr>
          <p:cNvPr id="577" name="TextBox 576">
            <a:extLst>
              <a:ext uri="{FF2B5EF4-FFF2-40B4-BE49-F238E27FC236}">
                <a16:creationId xmlns:a16="http://schemas.microsoft.com/office/drawing/2014/main" id="{6F1916C6-CC5A-4E7E-B3A7-C5B077FAB2E0}"/>
              </a:ext>
            </a:extLst>
          </p:cNvPr>
          <p:cNvSpPr txBox="1"/>
          <p:nvPr/>
        </p:nvSpPr>
        <p:spPr bwMode="auto">
          <a:xfrm>
            <a:off x="1011852" y="3058570"/>
            <a:ext cx="4443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0.4</a:t>
            </a:r>
          </a:p>
        </p:txBody>
      </p:sp>
      <p:sp>
        <p:nvSpPr>
          <p:cNvPr id="578" name="TextBox 577">
            <a:extLst>
              <a:ext uri="{FF2B5EF4-FFF2-40B4-BE49-F238E27FC236}">
                <a16:creationId xmlns:a16="http://schemas.microsoft.com/office/drawing/2014/main" id="{15DDDEF6-29BD-4064-B080-2A3B439F5C92}"/>
              </a:ext>
            </a:extLst>
          </p:cNvPr>
          <p:cNvSpPr txBox="1"/>
          <p:nvPr/>
        </p:nvSpPr>
        <p:spPr bwMode="auto">
          <a:xfrm>
            <a:off x="1011852" y="3560496"/>
            <a:ext cx="4443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0.2</a:t>
            </a:r>
          </a:p>
        </p:txBody>
      </p:sp>
      <p:sp>
        <p:nvSpPr>
          <p:cNvPr id="579" name="TextBox 578">
            <a:extLst>
              <a:ext uri="{FF2B5EF4-FFF2-40B4-BE49-F238E27FC236}">
                <a16:creationId xmlns:a16="http://schemas.microsoft.com/office/drawing/2014/main" id="{11696D74-7BF9-49E8-B7C6-45011DEE99C2}"/>
              </a:ext>
            </a:extLst>
          </p:cNvPr>
          <p:cNvSpPr txBox="1"/>
          <p:nvPr/>
        </p:nvSpPr>
        <p:spPr bwMode="auto">
          <a:xfrm>
            <a:off x="1186579" y="4087468"/>
            <a:ext cx="28886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a:t>
            </a:r>
          </a:p>
        </p:txBody>
      </p:sp>
      <p:grpSp>
        <p:nvGrpSpPr>
          <p:cNvPr id="580" name="Group 579">
            <a:extLst>
              <a:ext uri="{FF2B5EF4-FFF2-40B4-BE49-F238E27FC236}">
                <a16:creationId xmlns:a16="http://schemas.microsoft.com/office/drawing/2014/main" id="{725F8240-E6A9-46E8-8CE6-60BC9551CA92}"/>
              </a:ext>
            </a:extLst>
          </p:cNvPr>
          <p:cNvGrpSpPr/>
          <p:nvPr/>
        </p:nvGrpSpPr>
        <p:grpSpPr>
          <a:xfrm rot="5400000">
            <a:off x="2241525" y="3545739"/>
            <a:ext cx="83007" cy="1548543"/>
            <a:chOff x="262550" y="1765426"/>
            <a:chExt cx="91440" cy="762000"/>
          </a:xfrm>
        </p:grpSpPr>
        <p:cxnSp>
          <p:nvCxnSpPr>
            <p:cNvPr id="581" name="Straight Connector 580">
              <a:extLst>
                <a:ext uri="{FF2B5EF4-FFF2-40B4-BE49-F238E27FC236}">
                  <a16:creationId xmlns:a16="http://schemas.microsoft.com/office/drawing/2014/main" id="{DB2A707C-492A-4D38-B051-402A84815BD4}"/>
                </a:ext>
              </a:extLst>
            </p:cNvPr>
            <p:cNvCxnSpPr/>
            <p:nvPr/>
          </p:nvCxnSpPr>
          <p:spPr bwMode="auto">
            <a:xfrm>
              <a:off x="262550" y="17654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2" name="Straight Connector 581">
              <a:extLst>
                <a:ext uri="{FF2B5EF4-FFF2-40B4-BE49-F238E27FC236}">
                  <a16:creationId xmlns:a16="http://schemas.microsoft.com/office/drawing/2014/main" id="{222F8331-03ED-4E0C-B734-D4E601943812}"/>
                </a:ext>
              </a:extLst>
            </p:cNvPr>
            <p:cNvCxnSpPr/>
            <p:nvPr/>
          </p:nvCxnSpPr>
          <p:spPr bwMode="auto">
            <a:xfrm>
              <a:off x="262550" y="19178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3" name="Straight Connector 582">
              <a:extLst>
                <a:ext uri="{FF2B5EF4-FFF2-40B4-BE49-F238E27FC236}">
                  <a16:creationId xmlns:a16="http://schemas.microsoft.com/office/drawing/2014/main" id="{CC9975B5-266C-4082-BD96-4754EC936CFE}"/>
                </a:ext>
              </a:extLst>
            </p:cNvPr>
            <p:cNvCxnSpPr/>
            <p:nvPr/>
          </p:nvCxnSpPr>
          <p:spPr bwMode="auto">
            <a:xfrm>
              <a:off x="262550" y="20702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4" name="Straight Connector 583">
              <a:extLst>
                <a:ext uri="{FF2B5EF4-FFF2-40B4-BE49-F238E27FC236}">
                  <a16:creationId xmlns:a16="http://schemas.microsoft.com/office/drawing/2014/main" id="{FDA6D36D-0B4D-4F56-A9AB-D1FE70BC5FDB}"/>
                </a:ext>
              </a:extLst>
            </p:cNvPr>
            <p:cNvCxnSpPr/>
            <p:nvPr/>
          </p:nvCxnSpPr>
          <p:spPr bwMode="auto">
            <a:xfrm>
              <a:off x="262550" y="22226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5" name="Straight Connector 584">
              <a:extLst>
                <a:ext uri="{FF2B5EF4-FFF2-40B4-BE49-F238E27FC236}">
                  <a16:creationId xmlns:a16="http://schemas.microsoft.com/office/drawing/2014/main" id="{068BFC84-2C0D-49AF-B5F6-6409E80C2009}"/>
                </a:ext>
              </a:extLst>
            </p:cNvPr>
            <p:cNvCxnSpPr/>
            <p:nvPr/>
          </p:nvCxnSpPr>
          <p:spPr bwMode="auto">
            <a:xfrm>
              <a:off x="262550" y="23750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6" name="Straight Connector 585">
              <a:extLst>
                <a:ext uri="{FF2B5EF4-FFF2-40B4-BE49-F238E27FC236}">
                  <a16:creationId xmlns:a16="http://schemas.microsoft.com/office/drawing/2014/main" id="{09F36DE6-6E9E-44B5-AD51-E10D6F563BE4}"/>
                </a:ext>
              </a:extLst>
            </p:cNvPr>
            <p:cNvCxnSpPr/>
            <p:nvPr/>
          </p:nvCxnSpPr>
          <p:spPr bwMode="auto">
            <a:xfrm>
              <a:off x="262550" y="252742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587" name="Group 586">
            <a:extLst>
              <a:ext uri="{FF2B5EF4-FFF2-40B4-BE49-F238E27FC236}">
                <a16:creationId xmlns:a16="http://schemas.microsoft.com/office/drawing/2014/main" id="{DB6A4C84-0197-4999-92DA-00A756D69867}"/>
              </a:ext>
            </a:extLst>
          </p:cNvPr>
          <p:cNvGrpSpPr/>
          <p:nvPr/>
        </p:nvGrpSpPr>
        <p:grpSpPr>
          <a:xfrm rot="5400000">
            <a:off x="3780629" y="3852032"/>
            <a:ext cx="90521" cy="943472"/>
            <a:chOff x="262550" y="2070226"/>
            <a:chExt cx="91440" cy="457200"/>
          </a:xfrm>
        </p:grpSpPr>
        <p:cxnSp>
          <p:nvCxnSpPr>
            <p:cNvPr id="588" name="Straight Connector 587">
              <a:extLst>
                <a:ext uri="{FF2B5EF4-FFF2-40B4-BE49-F238E27FC236}">
                  <a16:creationId xmlns:a16="http://schemas.microsoft.com/office/drawing/2014/main" id="{264D4798-1529-4486-AADC-0987FCEC6049}"/>
                </a:ext>
              </a:extLst>
            </p:cNvPr>
            <p:cNvCxnSpPr/>
            <p:nvPr/>
          </p:nvCxnSpPr>
          <p:spPr bwMode="auto">
            <a:xfrm>
              <a:off x="262550" y="20702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9" name="Straight Connector 588">
              <a:extLst>
                <a:ext uri="{FF2B5EF4-FFF2-40B4-BE49-F238E27FC236}">
                  <a16:creationId xmlns:a16="http://schemas.microsoft.com/office/drawing/2014/main" id="{7F7A01F4-6815-409F-93C8-66300C63B08A}"/>
                </a:ext>
              </a:extLst>
            </p:cNvPr>
            <p:cNvCxnSpPr/>
            <p:nvPr/>
          </p:nvCxnSpPr>
          <p:spPr bwMode="auto">
            <a:xfrm>
              <a:off x="262550" y="22226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90" name="Straight Connector 589">
              <a:extLst>
                <a:ext uri="{FF2B5EF4-FFF2-40B4-BE49-F238E27FC236}">
                  <a16:creationId xmlns:a16="http://schemas.microsoft.com/office/drawing/2014/main" id="{00B229D7-6CE6-48C0-B38D-6BCD5E031620}"/>
                </a:ext>
              </a:extLst>
            </p:cNvPr>
            <p:cNvCxnSpPr/>
            <p:nvPr/>
          </p:nvCxnSpPr>
          <p:spPr bwMode="auto">
            <a:xfrm>
              <a:off x="262550" y="23750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91" name="Straight Connector 590">
              <a:extLst>
                <a:ext uri="{FF2B5EF4-FFF2-40B4-BE49-F238E27FC236}">
                  <a16:creationId xmlns:a16="http://schemas.microsoft.com/office/drawing/2014/main" id="{2878959C-52EC-4F54-92CF-4C446C982799}"/>
                </a:ext>
              </a:extLst>
            </p:cNvPr>
            <p:cNvCxnSpPr/>
            <p:nvPr/>
          </p:nvCxnSpPr>
          <p:spPr bwMode="auto">
            <a:xfrm>
              <a:off x="262550" y="2527426"/>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592" name="TextBox 591">
            <a:extLst>
              <a:ext uri="{FF2B5EF4-FFF2-40B4-BE49-F238E27FC236}">
                <a16:creationId xmlns:a16="http://schemas.microsoft.com/office/drawing/2014/main" id="{8EAC8532-A176-4D98-95D6-F8289C5811A9}"/>
              </a:ext>
            </a:extLst>
          </p:cNvPr>
          <p:cNvSpPr txBox="1"/>
          <p:nvPr/>
        </p:nvSpPr>
        <p:spPr bwMode="auto">
          <a:xfrm>
            <a:off x="1350244" y="4285348"/>
            <a:ext cx="271228"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a:t>
            </a:r>
          </a:p>
        </p:txBody>
      </p:sp>
      <p:sp>
        <p:nvSpPr>
          <p:cNvPr id="593" name="TextBox 592">
            <a:extLst>
              <a:ext uri="{FF2B5EF4-FFF2-40B4-BE49-F238E27FC236}">
                <a16:creationId xmlns:a16="http://schemas.microsoft.com/office/drawing/2014/main" id="{4FE0D205-D9C9-4E6B-BD5A-BCCEA6F3B162}"/>
              </a:ext>
            </a:extLst>
          </p:cNvPr>
          <p:cNvSpPr txBox="1"/>
          <p:nvPr/>
        </p:nvSpPr>
        <p:spPr bwMode="auto">
          <a:xfrm>
            <a:off x="1683719" y="4285348"/>
            <a:ext cx="271228"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6</a:t>
            </a:r>
          </a:p>
        </p:txBody>
      </p:sp>
      <p:sp>
        <p:nvSpPr>
          <p:cNvPr id="594" name="TextBox 593">
            <a:extLst>
              <a:ext uri="{FF2B5EF4-FFF2-40B4-BE49-F238E27FC236}">
                <a16:creationId xmlns:a16="http://schemas.microsoft.com/office/drawing/2014/main" id="{5AF17183-B191-4416-9ACF-E92591313F4B}"/>
              </a:ext>
            </a:extLst>
          </p:cNvPr>
          <p:cNvSpPr txBox="1"/>
          <p:nvPr/>
        </p:nvSpPr>
        <p:spPr bwMode="auto">
          <a:xfrm>
            <a:off x="1917603"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12</a:t>
            </a:r>
          </a:p>
        </p:txBody>
      </p:sp>
      <p:sp>
        <p:nvSpPr>
          <p:cNvPr id="595" name="TextBox 594">
            <a:extLst>
              <a:ext uri="{FF2B5EF4-FFF2-40B4-BE49-F238E27FC236}">
                <a16:creationId xmlns:a16="http://schemas.microsoft.com/office/drawing/2014/main" id="{87454DC8-75BE-4935-9529-3AE545C98936}"/>
              </a:ext>
            </a:extLst>
          </p:cNvPr>
          <p:cNvSpPr txBox="1"/>
          <p:nvPr/>
        </p:nvSpPr>
        <p:spPr bwMode="auto">
          <a:xfrm>
            <a:off x="2232966"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18</a:t>
            </a:r>
          </a:p>
        </p:txBody>
      </p:sp>
      <p:sp>
        <p:nvSpPr>
          <p:cNvPr id="596" name="TextBox 595">
            <a:extLst>
              <a:ext uri="{FF2B5EF4-FFF2-40B4-BE49-F238E27FC236}">
                <a16:creationId xmlns:a16="http://schemas.microsoft.com/office/drawing/2014/main" id="{E17E1012-7982-4C09-B853-0277EBBF330D}"/>
              </a:ext>
            </a:extLst>
          </p:cNvPr>
          <p:cNvSpPr txBox="1"/>
          <p:nvPr/>
        </p:nvSpPr>
        <p:spPr bwMode="auto">
          <a:xfrm>
            <a:off x="2539279"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24</a:t>
            </a:r>
          </a:p>
        </p:txBody>
      </p:sp>
      <p:sp>
        <p:nvSpPr>
          <p:cNvPr id="597" name="TextBox 596">
            <a:extLst>
              <a:ext uri="{FF2B5EF4-FFF2-40B4-BE49-F238E27FC236}">
                <a16:creationId xmlns:a16="http://schemas.microsoft.com/office/drawing/2014/main" id="{FC2A0EA8-FACB-47D5-8603-7EC7B0301288}"/>
              </a:ext>
            </a:extLst>
          </p:cNvPr>
          <p:cNvSpPr txBox="1"/>
          <p:nvPr/>
        </p:nvSpPr>
        <p:spPr bwMode="auto">
          <a:xfrm>
            <a:off x="2836537"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30</a:t>
            </a:r>
          </a:p>
        </p:txBody>
      </p:sp>
      <p:sp>
        <p:nvSpPr>
          <p:cNvPr id="598" name="TextBox 597">
            <a:extLst>
              <a:ext uri="{FF2B5EF4-FFF2-40B4-BE49-F238E27FC236}">
                <a16:creationId xmlns:a16="http://schemas.microsoft.com/office/drawing/2014/main" id="{EC9C94B7-3846-4ACB-BC59-9F8762ED390B}"/>
              </a:ext>
            </a:extLst>
          </p:cNvPr>
          <p:cNvSpPr txBox="1"/>
          <p:nvPr/>
        </p:nvSpPr>
        <p:spPr bwMode="auto">
          <a:xfrm>
            <a:off x="3160958"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36</a:t>
            </a:r>
          </a:p>
        </p:txBody>
      </p:sp>
      <p:sp>
        <p:nvSpPr>
          <p:cNvPr id="599" name="TextBox 598">
            <a:extLst>
              <a:ext uri="{FF2B5EF4-FFF2-40B4-BE49-F238E27FC236}">
                <a16:creationId xmlns:a16="http://schemas.microsoft.com/office/drawing/2014/main" id="{17C596DE-3111-48FD-90D5-5BBBA0105C78}"/>
              </a:ext>
            </a:extLst>
          </p:cNvPr>
          <p:cNvSpPr txBox="1"/>
          <p:nvPr/>
        </p:nvSpPr>
        <p:spPr bwMode="auto">
          <a:xfrm>
            <a:off x="3476327"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42</a:t>
            </a:r>
          </a:p>
        </p:txBody>
      </p:sp>
      <p:sp>
        <p:nvSpPr>
          <p:cNvPr id="600" name="TextBox 599">
            <a:extLst>
              <a:ext uri="{FF2B5EF4-FFF2-40B4-BE49-F238E27FC236}">
                <a16:creationId xmlns:a16="http://schemas.microsoft.com/office/drawing/2014/main" id="{75C0BE5B-FEC8-491A-B982-C6D3BAA52220}"/>
              </a:ext>
            </a:extLst>
          </p:cNvPr>
          <p:cNvSpPr txBox="1"/>
          <p:nvPr/>
        </p:nvSpPr>
        <p:spPr bwMode="auto">
          <a:xfrm>
            <a:off x="3773583"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48</a:t>
            </a:r>
          </a:p>
        </p:txBody>
      </p:sp>
      <p:sp>
        <p:nvSpPr>
          <p:cNvPr id="601" name="TextBox 600">
            <a:extLst>
              <a:ext uri="{FF2B5EF4-FFF2-40B4-BE49-F238E27FC236}">
                <a16:creationId xmlns:a16="http://schemas.microsoft.com/office/drawing/2014/main" id="{DECEB441-8B9C-4D4D-849F-D1FA9936CD05}"/>
              </a:ext>
            </a:extLst>
          </p:cNvPr>
          <p:cNvSpPr txBox="1"/>
          <p:nvPr/>
        </p:nvSpPr>
        <p:spPr bwMode="auto">
          <a:xfrm>
            <a:off x="4088953"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54</a:t>
            </a:r>
          </a:p>
        </p:txBody>
      </p:sp>
      <p:grpSp>
        <p:nvGrpSpPr>
          <p:cNvPr id="602" name="Group 601">
            <a:extLst>
              <a:ext uri="{FF2B5EF4-FFF2-40B4-BE49-F238E27FC236}">
                <a16:creationId xmlns:a16="http://schemas.microsoft.com/office/drawing/2014/main" id="{E3C493A9-ABD6-4201-961C-DABD8F243E09}"/>
              </a:ext>
            </a:extLst>
          </p:cNvPr>
          <p:cNvGrpSpPr/>
          <p:nvPr/>
        </p:nvGrpSpPr>
        <p:grpSpPr>
          <a:xfrm rot="5400000">
            <a:off x="4704961" y="4166523"/>
            <a:ext cx="90523" cy="314491"/>
            <a:chOff x="262550" y="2375026"/>
            <a:chExt cx="91440" cy="152400"/>
          </a:xfrm>
        </p:grpSpPr>
        <p:cxnSp>
          <p:nvCxnSpPr>
            <p:cNvPr id="603" name="Straight Connector 602">
              <a:extLst>
                <a:ext uri="{FF2B5EF4-FFF2-40B4-BE49-F238E27FC236}">
                  <a16:creationId xmlns:a16="http://schemas.microsoft.com/office/drawing/2014/main" id="{83135F86-61EE-4445-B87D-F2ED45A91DAB}"/>
                </a:ext>
              </a:extLst>
            </p:cNvPr>
            <p:cNvCxnSpPr/>
            <p:nvPr/>
          </p:nvCxnSpPr>
          <p:spPr bwMode="auto">
            <a:xfrm>
              <a:off x="262550" y="237502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04" name="Straight Connector 603">
              <a:extLst>
                <a:ext uri="{FF2B5EF4-FFF2-40B4-BE49-F238E27FC236}">
                  <a16:creationId xmlns:a16="http://schemas.microsoft.com/office/drawing/2014/main" id="{504764FC-1268-4EE2-B3F4-F91D541DAC52}"/>
                </a:ext>
              </a:extLst>
            </p:cNvPr>
            <p:cNvCxnSpPr/>
            <p:nvPr/>
          </p:nvCxnSpPr>
          <p:spPr bwMode="auto">
            <a:xfrm>
              <a:off x="262550" y="2527426"/>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605" name="TextBox 604">
            <a:extLst>
              <a:ext uri="{FF2B5EF4-FFF2-40B4-BE49-F238E27FC236}">
                <a16:creationId xmlns:a16="http://schemas.microsoft.com/office/drawing/2014/main" id="{909D14A8-F3F8-403B-B1C1-C6C10CC07ACC}"/>
              </a:ext>
            </a:extLst>
          </p:cNvPr>
          <p:cNvSpPr txBox="1"/>
          <p:nvPr/>
        </p:nvSpPr>
        <p:spPr bwMode="auto">
          <a:xfrm>
            <a:off x="4401277"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60</a:t>
            </a:r>
          </a:p>
        </p:txBody>
      </p:sp>
      <p:sp>
        <p:nvSpPr>
          <p:cNvPr id="606" name="TextBox 605">
            <a:extLst>
              <a:ext uri="{FF2B5EF4-FFF2-40B4-BE49-F238E27FC236}">
                <a16:creationId xmlns:a16="http://schemas.microsoft.com/office/drawing/2014/main" id="{031E72B3-C285-49E9-BFE9-74BE2E1A9BAE}"/>
              </a:ext>
            </a:extLst>
          </p:cNvPr>
          <p:cNvSpPr txBox="1"/>
          <p:nvPr/>
        </p:nvSpPr>
        <p:spPr bwMode="auto">
          <a:xfrm>
            <a:off x="4725698" y="4285349"/>
            <a:ext cx="423172" cy="297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66</a:t>
            </a:r>
          </a:p>
        </p:txBody>
      </p:sp>
      <p:sp>
        <p:nvSpPr>
          <p:cNvPr id="607" name="TextBox 606">
            <a:extLst>
              <a:ext uri="{FF2B5EF4-FFF2-40B4-BE49-F238E27FC236}">
                <a16:creationId xmlns:a16="http://schemas.microsoft.com/office/drawing/2014/main" id="{7A6F7DFE-1895-4FD5-B99F-AEE126A97E82}"/>
              </a:ext>
            </a:extLst>
          </p:cNvPr>
          <p:cNvSpPr txBox="1"/>
          <p:nvPr/>
        </p:nvSpPr>
        <p:spPr bwMode="auto">
          <a:xfrm>
            <a:off x="836386" y="4911595"/>
            <a:ext cx="1506631"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marL="0" marR="0" lvl="0" indent="0" algn="l" defTabSz="914377"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Patients at Risk, n</a:t>
            </a:r>
          </a:p>
          <a:p>
            <a:pPr marL="0" marR="0" lvl="0" indent="0" algn="l" defTabSz="914377"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15873"/>
                </a:solidFill>
                <a:effectLst/>
                <a:uLnTx/>
                <a:uFillTx/>
                <a:latin typeface="Calibri" panose="020F0502020204030204" pitchFamily="34" charset="0"/>
                <a:ea typeface="Geneva" charset="0"/>
                <a:cs typeface="Arial" panose="020B0604020202020204" pitchFamily="34" charset="0"/>
              </a:rPr>
              <a:t>R</a:t>
            </a:r>
            <a:r>
              <a:rPr kumimoji="0" lang="en-US" sz="1400" b="1" i="0" u="none" strike="noStrike" kern="1200" cap="none" spc="0" normalizeH="0" baseline="30000" noProof="0" dirty="0">
                <a:ln>
                  <a:noFill/>
                </a:ln>
                <a:solidFill>
                  <a:srgbClr val="015873"/>
                </a:solidFill>
                <a:effectLst/>
                <a:uLnTx/>
                <a:uFillTx/>
                <a:latin typeface="Calibri" panose="020F0502020204030204" pitchFamily="34" charset="0"/>
                <a:ea typeface="Geneva" charset="0"/>
                <a:cs typeface="Arial" panose="020B0604020202020204" pitchFamily="34" charset="0"/>
              </a:rPr>
              <a:t>2</a:t>
            </a:r>
          </a:p>
          <a:p>
            <a:pPr marL="0" marR="0" lvl="0" indent="0" algn="l" defTabSz="914377"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Geneva" charset="0"/>
                <a:cs typeface="Arial" panose="020B0604020202020204" pitchFamily="34" charset="0"/>
              </a:rPr>
              <a:t>R-CT</a:t>
            </a:r>
          </a:p>
        </p:txBody>
      </p:sp>
      <p:sp>
        <p:nvSpPr>
          <p:cNvPr id="608" name="TextBox 607">
            <a:extLst>
              <a:ext uri="{FF2B5EF4-FFF2-40B4-BE49-F238E27FC236}">
                <a16:creationId xmlns:a16="http://schemas.microsoft.com/office/drawing/2014/main" id="{41482408-4D01-4FB8-BE0A-25C5A603C155}"/>
              </a:ext>
            </a:extLst>
          </p:cNvPr>
          <p:cNvSpPr txBox="1"/>
          <p:nvPr/>
        </p:nvSpPr>
        <p:spPr bwMode="auto">
          <a:xfrm>
            <a:off x="1254981"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513</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517</a:t>
            </a:r>
          </a:p>
        </p:txBody>
      </p:sp>
      <p:sp>
        <p:nvSpPr>
          <p:cNvPr id="609" name="TextBox 608">
            <a:extLst>
              <a:ext uri="{FF2B5EF4-FFF2-40B4-BE49-F238E27FC236}">
                <a16:creationId xmlns:a16="http://schemas.microsoft.com/office/drawing/2014/main" id="{F6FDB84F-7C7A-4201-8D78-10DA5556EEA8}"/>
              </a:ext>
            </a:extLst>
          </p:cNvPr>
          <p:cNvSpPr txBox="1"/>
          <p:nvPr/>
        </p:nvSpPr>
        <p:spPr bwMode="auto">
          <a:xfrm>
            <a:off x="1588449"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435</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474</a:t>
            </a:r>
          </a:p>
        </p:txBody>
      </p:sp>
      <p:sp>
        <p:nvSpPr>
          <p:cNvPr id="610" name="TextBox 609">
            <a:extLst>
              <a:ext uri="{FF2B5EF4-FFF2-40B4-BE49-F238E27FC236}">
                <a16:creationId xmlns:a16="http://schemas.microsoft.com/office/drawing/2014/main" id="{01848D9C-65B9-456D-B6F2-724F1FA07391}"/>
              </a:ext>
            </a:extLst>
          </p:cNvPr>
          <p:cNvSpPr txBox="1"/>
          <p:nvPr/>
        </p:nvSpPr>
        <p:spPr bwMode="auto">
          <a:xfrm>
            <a:off x="1885705"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409</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446</a:t>
            </a:r>
          </a:p>
        </p:txBody>
      </p:sp>
      <p:sp>
        <p:nvSpPr>
          <p:cNvPr id="611" name="TextBox 610">
            <a:extLst>
              <a:ext uri="{FF2B5EF4-FFF2-40B4-BE49-F238E27FC236}">
                <a16:creationId xmlns:a16="http://schemas.microsoft.com/office/drawing/2014/main" id="{9A5AAAE6-2733-43FE-99F1-65C7A3AF314A}"/>
              </a:ext>
            </a:extLst>
          </p:cNvPr>
          <p:cNvSpPr txBox="1"/>
          <p:nvPr/>
        </p:nvSpPr>
        <p:spPr bwMode="auto">
          <a:xfrm>
            <a:off x="2219174"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393</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417</a:t>
            </a:r>
          </a:p>
        </p:txBody>
      </p:sp>
      <p:sp>
        <p:nvSpPr>
          <p:cNvPr id="612" name="TextBox 611">
            <a:extLst>
              <a:ext uri="{FF2B5EF4-FFF2-40B4-BE49-F238E27FC236}">
                <a16:creationId xmlns:a16="http://schemas.microsoft.com/office/drawing/2014/main" id="{E9DB45BC-93EB-4415-8BED-7200AA3EE543}"/>
              </a:ext>
            </a:extLst>
          </p:cNvPr>
          <p:cNvSpPr txBox="1"/>
          <p:nvPr/>
        </p:nvSpPr>
        <p:spPr bwMode="auto">
          <a:xfrm>
            <a:off x="2516429"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364</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387</a:t>
            </a:r>
          </a:p>
        </p:txBody>
      </p:sp>
      <p:sp>
        <p:nvSpPr>
          <p:cNvPr id="613" name="TextBox 612">
            <a:extLst>
              <a:ext uri="{FF2B5EF4-FFF2-40B4-BE49-F238E27FC236}">
                <a16:creationId xmlns:a16="http://schemas.microsoft.com/office/drawing/2014/main" id="{A4FB7BBE-DF58-40C0-9EF0-38DD8BD043DD}"/>
              </a:ext>
            </a:extLst>
          </p:cNvPr>
          <p:cNvSpPr txBox="1"/>
          <p:nvPr/>
        </p:nvSpPr>
        <p:spPr bwMode="auto">
          <a:xfrm>
            <a:off x="2822740"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282</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287</a:t>
            </a:r>
          </a:p>
        </p:txBody>
      </p:sp>
      <p:sp>
        <p:nvSpPr>
          <p:cNvPr id="614" name="TextBox 613">
            <a:extLst>
              <a:ext uri="{FF2B5EF4-FFF2-40B4-BE49-F238E27FC236}">
                <a16:creationId xmlns:a16="http://schemas.microsoft.com/office/drawing/2014/main" id="{F0988AC0-3E43-4D95-BC79-4FD781B16DEF}"/>
              </a:ext>
            </a:extLst>
          </p:cNvPr>
          <p:cNvSpPr txBox="1"/>
          <p:nvPr/>
        </p:nvSpPr>
        <p:spPr bwMode="auto">
          <a:xfrm>
            <a:off x="3129049"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174</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175</a:t>
            </a:r>
          </a:p>
        </p:txBody>
      </p:sp>
      <p:sp>
        <p:nvSpPr>
          <p:cNvPr id="615" name="TextBox 614">
            <a:extLst>
              <a:ext uri="{FF2B5EF4-FFF2-40B4-BE49-F238E27FC236}">
                <a16:creationId xmlns:a16="http://schemas.microsoft.com/office/drawing/2014/main" id="{DF8CE6D1-01DE-45CE-BC44-DB169C0F1A3D}"/>
              </a:ext>
            </a:extLst>
          </p:cNvPr>
          <p:cNvSpPr txBox="1"/>
          <p:nvPr/>
        </p:nvSpPr>
        <p:spPr bwMode="auto">
          <a:xfrm>
            <a:off x="3462516"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107</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109</a:t>
            </a:r>
          </a:p>
        </p:txBody>
      </p:sp>
      <p:sp>
        <p:nvSpPr>
          <p:cNvPr id="616" name="TextBox 615">
            <a:extLst>
              <a:ext uri="{FF2B5EF4-FFF2-40B4-BE49-F238E27FC236}">
                <a16:creationId xmlns:a16="http://schemas.microsoft.com/office/drawing/2014/main" id="{0F715997-AFB6-4307-B3E0-AF146189C896}"/>
              </a:ext>
            </a:extLst>
          </p:cNvPr>
          <p:cNvSpPr txBox="1"/>
          <p:nvPr/>
        </p:nvSpPr>
        <p:spPr bwMode="auto">
          <a:xfrm>
            <a:off x="3816517" y="5127038"/>
            <a:ext cx="4181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49</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51</a:t>
            </a:r>
          </a:p>
        </p:txBody>
      </p:sp>
      <p:sp>
        <p:nvSpPr>
          <p:cNvPr id="617" name="TextBox 616">
            <a:extLst>
              <a:ext uri="{FF2B5EF4-FFF2-40B4-BE49-F238E27FC236}">
                <a16:creationId xmlns:a16="http://schemas.microsoft.com/office/drawing/2014/main" id="{985EB3BA-8DC4-447A-A43C-887197A12956}"/>
              </a:ext>
            </a:extLst>
          </p:cNvPr>
          <p:cNvSpPr txBox="1"/>
          <p:nvPr/>
        </p:nvSpPr>
        <p:spPr bwMode="auto">
          <a:xfrm>
            <a:off x="4075133" y="5127038"/>
            <a:ext cx="4929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13</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14</a:t>
            </a:r>
          </a:p>
        </p:txBody>
      </p:sp>
      <p:sp>
        <p:nvSpPr>
          <p:cNvPr id="618" name="TextBox 617">
            <a:extLst>
              <a:ext uri="{FF2B5EF4-FFF2-40B4-BE49-F238E27FC236}">
                <a16:creationId xmlns:a16="http://schemas.microsoft.com/office/drawing/2014/main" id="{856F13FC-D952-4B04-BD6E-CA3C4DCE29D6}"/>
              </a:ext>
            </a:extLst>
          </p:cNvPr>
          <p:cNvSpPr txBox="1"/>
          <p:nvPr/>
        </p:nvSpPr>
        <p:spPr bwMode="auto">
          <a:xfrm>
            <a:off x="4426711" y="5127038"/>
            <a:ext cx="3869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1</a:t>
            </a:r>
          </a:p>
        </p:txBody>
      </p:sp>
      <p:sp>
        <p:nvSpPr>
          <p:cNvPr id="619" name="TextBox 618">
            <a:extLst>
              <a:ext uri="{FF2B5EF4-FFF2-40B4-BE49-F238E27FC236}">
                <a16:creationId xmlns:a16="http://schemas.microsoft.com/office/drawing/2014/main" id="{9069574A-AA52-47E5-B184-0AADA042451E}"/>
              </a:ext>
            </a:extLst>
          </p:cNvPr>
          <p:cNvSpPr txBox="1"/>
          <p:nvPr/>
        </p:nvSpPr>
        <p:spPr bwMode="auto">
          <a:xfrm>
            <a:off x="4742073" y="5127038"/>
            <a:ext cx="3869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377" rtl="0" eaLnBrk="0" fontAlgn="base" latinLnBrk="0" hangingPunct="0">
              <a:lnSpc>
                <a:spcPct val="100000"/>
              </a:lnSpc>
              <a:spcBef>
                <a:spcPct val="50000"/>
              </a:spcBef>
              <a:spcAft>
                <a:spcPct val="0"/>
              </a:spcAft>
              <a:buClrTx/>
              <a:buSzTx/>
              <a:buFontTx/>
              <a:buNone/>
              <a:tabLst/>
              <a:defRPr/>
            </a:pP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0</a:t>
            </a:r>
          </a:p>
        </p:txBody>
      </p:sp>
      <p:grpSp>
        <p:nvGrpSpPr>
          <p:cNvPr id="620" name="Group 619">
            <a:extLst>
              <a:ext uri="{FF2B5EF4-FFF2-40B4-BE49-F238E27FC236}">
                <a16:creationId xmlns:a16="http://schemas.microsoft.com/office/drawing/2014/main" id="{CC1945E7-0587-4045-BFEE-7DFCB2803861}"/>
              </a:ext>
            </a:extLst>
          </p:cNvPr>
          <p:cNvGrpSpPr/>
          <p:nvPr/>
        </p:nvGrpSpPr>
        <p:grpSpPr>
          <a:xfrm>
            <a:off x="1523029" y="1623399"/>
            <a:ext cx="3152775" cy="1021557"/>
            <a:chOff x="4039429" y="1198653"/>
            <a:chExt cx="3152775" cy="1021557"/>
          </a:xfrm>
        </p:grpSpPr>
        <p:sp>
          <p:nvSpPr>
            <p:cNvPr id="621" name="Freeform: Shape 620">
              <a:extLst>
                <a:ext uri="{FF2B5EF4-FFF2-40B4-BE49-F238E27FC236}">
                  <a16:creationId xmlns:a16="http://schemas.microsoft.com/office/drawing/2014/main" id="{C04CB8FD-7B43-4358-B42A-748F19106F9E}"/>
                </a:ext>
              </a:extLst>
            </p:cNvPr>
            <p:cNvSpPr/>
            <p:nvPr/>
          </p:nvSpPr>
          <p:spPr bwMode="auto">
            <a:xfrm>
              <a:off x="4039429" y="1228810"/>
              <a:ext cx="3152775" cy="964406"/>
            </a:xfrm>
            <a:custGeom>
              <a:avLst/>
              <a:gdLst>
                <a:gd name="connsiteX0" fmla="*/ 3152775 w 3152775"/>
                <a:gd name="connsiteY0" fmla="*/ 964406 h 964406"/>
                <a:gd name="connsiteX1" fmla="*/ 2671763 w 3152775"/>
                <a:gd name="connsiteY1" fmla="*/ 964406 h 964406"/>
                <a:gd name="connsiteX2" fmla="*/ 2671763 w 3152775"/>
                <a:gd name="connsiteY2" fmla="*/ 902493 h 964406"/>
                <a:gd name="connsiteX3" fmla="*/ 2443163 w 3152775"/>
                <a:gd name="connsiteY3" fmla="*/ 902493 h 964406"/>
                <a:gd name="connsiteX4" fmla="*/ 2443163 w 3152775"/>
                <a:gd name="connsiteY4" fmla="*/ 878681 h 964406"/>
                <a:gd name="connsiteX5" fmla="*/ 2307431 w 3152775"/>
                <a:gd name="connsiteY5" fmla="*/ 878681 h 964406"/>
                <a:gd name="connsiteX6" fmla="*/ 2307431 w 3152775"/>
                <a:gd name="connsiteY6" fmla="*/ 847725 h 964406"/>
                <a:gd name="connsiteX7" fmla="*/ 2209800 w 3152775"/>
                <a:gd name="connsiteY7" fmla="*/ 847725 h 964406"/>
                <a:gd name="connsiteX8" fmla="*/ 2209800 w 3152775"/>
                <a:gd name="connsiteY8" fmla="*/ 821531 h 964406"/>
                <a:gd name="connsiteX9" fmla="*/ 2178844 w 3152775"/>
                <a:gd name="connsiteY9" fmla="*/ 821531 h 964406"/>
                <a:gd name="connsiteX10" fmla="*/ 2178844 w 3152775"/>
                <a:gd name="connsiteY10" fmla="*/ 790575 h 964406"/>
                <a:gd name="connsiteX11" fmla="*/ 2145506 w 3152775"/>
                <a:gd name="connsiteY11" fmla="*/ 790575 h 964406"/>
                <a:gd name="connsiteX12" fmla="*/ 2145506 w 3152775"/>
                <a:gd name="connsiteY12" fmla="*/ 762000 h 964406"/>
                <a:gd name="connsiteX13" fmla="*/ 2090738 w 3152775"/>
                <a:gd name="connsiteY13" fmla="*/ 762000 h 964406"/>
                <a:gd name="connsiteX14" fmla="*/ 2090738 w 3152775"/>
                <a:gd name="connsiteY14" fmla="*/ 735806 h 964406"/>
                <a:gd name="connsiteX15" fmla="*/ 2059781 w 3152775"/>
                <a:gd name="connsiteY15" fmla="*/ 735806 h 964406"/>
                <a:gd name="connsiteX16" fmla="*/ 2059781 w 3152775"/>
                <a:gd name="connsiteY16" fmla="*/ 700087 h 964406"/>
                <a:gd name="connsiteX17" fmla="*/ 2024063 w 3152775"/>
                <a:gd name="connsiteY17" fmla="*/ 700087 h 964406"/>
                <a:gd name="connsiteX18" fmla="*/ 2024063 w 3152775"/>
                <a:gd name="connsiteY18" fmla="*/ 607218 h 964406"/>
                <a:gd name="connsiteX19" fmla="*/ 1931194 w 3152775"/>
                <a:gd name="connsiteY19" fmla="*/ 607218 h 964406"/>
                <a:gd name="connsiteX20" fmla="*/ 1940719 w 3152775"/>
                <a:gd name="connsiteY20" fmla="*/ 597693 h 964406"/>
                <a:gd name="connsiteX21" fmla="*/ 1835944 w 3152775"/>
                <a:gd name="connsiteY21" fmla="*/ 597693 h 964406"/>
                <a:gd name="connsiteX22" fmla="*/ 1835944 w 3152775"/>
                <a:gd name="connsiteY22" fmla="*/ 569118 h 964406"/>
                <a:gd name="connsiteX23" fmla="*/ 1788319 w 3152775"/>
                <a:gd name="connsiteY23" fmla="*/ 569118 h 964406"/>
                <a:gd name="connsiteX24" fmla="*/ 1788319 w 3152775"/>
                <a:gd name="connsiteY24" fmla="*/ 521493 h 964406"/>
                <a:gd name="connsiteX25" fmla="*/ 1766888 w 3152775"/>
                <a:gd name="connsiteY25" fmla="*/ 521493 h 964406"/>
                <a:gd name="connsiteX26" fmla="*/ 1766888 w 3152775"/>
                <a:gd name="connsiteY26" fmla="*/ 495300 h 964406"/>
                <a:gd name="connsiteX27" fmla="*/ 1738313 w 3152775"/>
                <a:gd name="connsiteY27" fmla="*/ 495300 h 964406"/>
                <a:gd name="connsiteX28" fmla="*/ 1738313 w 3152775"/>
                <a:gd name="connsiteY28" fmla="*/ 476250 h 964406"/>
                <a:gd name="connsiteX29" fmla="*/ 1712119 w 3152775"/>
                <a:gd name="connsiteY29" fmla="*/ 476250 h 964406"/>
                <a:gd name="connsiteX30" fmla="*/ 1712119 w 3152775"/>
                <a:gd name="connsiteY30" fmla="*/ 457200 h 964406"/>
                <a:gd name="connsiteX31" fmla="*/ 1578769 w 3152775"/>
                <a:gd name="connsiteY31" fmla="*/ 457200 h 964406"/>
                <a:gd name="connsiteX32" fmla="*/ 1578769 w 3152775"/>
                <a:gd name="connsiteY32" fmla="*/ 445293 h 964406"/>
                <a:gd name="connsiteX33" fmla="*/ 1552575 w 3152775"/>
                <a:gd name="connsiteY33" fmla="*/ 445293 h 964406"/>
                <a:gd name="connsiteX34" fmla="*/ 1552575 w 3152775"/>
                <a:gd name="connsiteY34" fmla="*/ 438150 h 964406"/>
                <a:gd name="connsiteX35" fmla="*/ 1500188 w 3152775"/>
                <a:gd name="connsiteY35" fmla="*/ 438150 h 964406"/>
                <a:gd name="connsiteX36" fmla="*/ 1500188 w 3152775"/>
                <a:gd name="connsiteY36" fmla="*/ 438150 h 964406"/>
                <a:gd name="connsiteX37" fmla="*/ 1454944 w 3152775"/>
                <a:gd name="connsiteY37" fmla="*/ 438150 h 964406"/>
                <a:gd name="connsiteX38" fmla="*/ 1454944 w 3152775"/>
                <a:gd name="connsiteY38" fmla="*/ 414337 h 964406"/>
                <a:gd name="connsiteX39" fmla="*/ 1433513 w 3152775"/>
                <a:gd name="connsiteY39" fmla="*/ 414337 h 964406"/>
                <a:gd name="connsiteX40" fmla="*/ 1433513 w 3152775"/>
                <a:gd name="connsiteY40" fmla="*/ 402431 h 964406"/>
                <a:gd name="connsiteX41" fmla="*/ 1414463 w 3152775"/>
                <a:gd name="connsiteY41" fmla="*/ 402431 h 964406"/>
                <a:gd name="connsiteX42" fmla="*/ 1414463 w 3152775"/>
                <a:gd name="connsiteY42" fmla="*/ 402431 h 964406"/>
                <a:gd name="connsiteX43" fmla="*/ 1414463 w 3152775"/>
                <a:gd name="connsiteY43" fmla="*/ 388143 h 964406"/>
                <a:gd name="connsiteX44" fmla="*/ 1376363 w 3152775"/>
                <a:gd name="connsiteY44" fmla="*/ 388143 h 964406"/>
                <a:gd name="connsiteX45" fmla="*/ 1376363 w 3152775"/>
                <a:gd name="connsiteY45" fmla="*/ 373856 h 964406"/>
                <a:gd name="connsiteX46" fmla="*/ 1283494 w 3152775"/>
                <a:gd name="connsiteY46" fmla="*/ 373856 h 964406"/>
                <a:gd name="connsiteX47" fmla="*/ 1283494 w 3152775"/>
                <a:gd name="connsiteY47" fmla="*/ 354806 h 964406"/>
                <a:gd name="connsiteX48" fmla="*/ 1228725 w 3152775"/>
                <a:gd name="connsiteY48" fmla="*/ 354806 h 964406"/>
                <a:gd name="connsiteX49" fmla="*/ 1228725 w 3152775"/>
                <a:gd name="connsiteY49" fmla="*/ 340518 h 964406"/>
                <a:gd name="connsiteX50" fmla="*/ 1197769 w 3152775"/>
                <a:gd name="connsiteY50" fmla="*/ 340518 h 964406"/>
                <a:gd name="connsiteX51" fmla="*/ 1197769 w 3152775"/>
                <a:gd name="connsiteY51" fmla="*/ 328612 h 964406"/>
                <a:gd name="connsiteX52" fmla="*/ 1171575 w 3152775"/>
                <a:gd name="connsiteY52" fmla="*/ 328612 h 964406"/>
                <a:gd name="connsiteX53" fmla="*/ 1171575 w 3152775"/>
                <a:gd name="connsiteY53" fmla="*/ 302418 h 964406"/>
                <a:gd name="connsiteX54" fmla="*/ 1109663 w 3152775"/>
                <a:gd name="connsiteY54" fmla="*/ 302418 h 964406"/>
                <a:gd name="connsiteX55" fmla="*/ 1109663 w 3152775"/>
                <a:gd name="connsiteY55" fmla="*/ 302418 h 964406"/>
                <a:gd name="connsiteX56" fmla="*/ 1109663 w 3152775"/>
                <a:gd name="connsiteY56" fmla="*/ 283368 h 964406"/>
                <a:gd name="connsiteX57" fmla="*/ 1064419 w 3152775"/>
                <a:gd name="connsiteY57" fmla="*/ 283368 h 964406"/>
                <a:gd name="connsiteX58" fmla="*/ 1064419 w 3152775"/>
                <a:gd name="connsiteY58" fmla="*/ 273843 h 964406"/>
                <a:gd name="connsiteX59" fmla="*/ 928688 w 3152775"/>
                <a:gd name="connsiteY59" fmla="*/ 273843 h 964406"/>
                <a:gd name="connsiteX60" fmla="*/ 928688 w 3152775"/>
                <a:gd name="connsiteY60" fmla="*/ 250031 h 964406"/>
                <a:gd name="connsiteX61" fmla="*/ 900113 w 3152775"/>
                <a:gd name="connsiteY61" fmla="*/ 250031 h 964406"/>
                <a:gd name="connsiteX62" fmla="*/ 900113 w 3152775"/>
                <a:gd name="connsiteY62" fmla="*/ 221456 h 964406"/>
                <a:gd name="connsiteX63" fmla="*/ 833438 w 3152775"/>
                <a:gd name="connsiteY63" fmla="*/ 221456 h 964406"/>
                <a:gd name="connsiteX64" fmla="*/ 833438 w 3152775"/>
                <a:gd name="connsiteY64" fmla="*/ 204787 h 964406"/>
                <a:gd name="connsiteX65" fmla="*/ 750094 w 3152775"/>
                <a:gd name="connsiteY65" fmla="*/ 204787 h 964406"/>
                <a:gd name="connsiteX66" fmla="*/ 750094 w 3152775"/>
                <a:gd name="connsiteY66" fmla="*/ 197643 h 964406"/>
                <a:gd name="connsiteX67" fmla="*/ 692944 w 3152775"/>
                <a:gd name="connsiteY67" fmla="*/ 197643 h 964406"/>
                <a:gd name="connsiteX68" fmla="*/ 692944 w 3152775"/>
                <a:gd name="connsiteY68" fmla="*/ 180975 h 964406"/>
                <a:gd name="connsiteX69" fmla="*/ 661988 w 3152775"/>
                <a:gd name="connsiteY69" fmla="*/ 180975 h 964406"/>
                <a:gd name="connsiteX70" fmla="*/ 661988 w 3152775"/>
                <a:gd name="connsiteY70" fmla="*/ 161925 h 964406"/>
                <a:gd name="connsiteX71" fmla="*/ 590550 w 3152775"/>
                <a:gd name="connsiteY71" fmla="*/ 161925 h 964406"/>
                <a:gd name="connsiteX72" fmla="*/ 590550 w 3152775"/>
                <a:gd name="connsiteY72" fmla="*/ 128587 h 964406"/>
                <a:gd name="connsiteX73" fmla="*/ 504825 w 3152775"/>
                <a:gd name="connsiteY73" fmla="*/ 128587 h 964406"/>
                <a:gd name="connsiteX74" fmla="*/ 504825 w 3152775"/>
                <a:gd name="connsiteY74" fmla="*/ 111918 h 964406"/>
                <a:gd name="connsiteX75" fmla="*/ 461963 w 3152775"/>
                <a:gd name="connsiteY75" fmla="*/ 111918 h 964406"/>
                <a:gd name="connsiteX76" fmla="*/ 461963 w 3152775"/>
                <a:gd name="connsiteY76" fmla="*/ 104775 h 964406"/>
                <a:gd name="connsiteX77" fmla="*/ 431006 w 3152775"/>
                <a:gd name="connsiteY77" fmla="*/ 104775 h 964406"/>
                <a:gd name="connsiteX78" fmla="*/ 431006 w 3152775"/>
                <a:gd name="connsiteY78" fmla="*/ 88106 h 964406"/>
                <a:gd name="connsiteX79" fmla="*/ 400050 w 3152775"/>
                <a:gd name="connsiteY79" fmla="*/ 88106 h 964406"/>
                <a:gd name="connsiteX80" fmla="*/ 400050 w 3152775"/>
                <a:gd name="connsiteY80" fmla="*/ 78581 h 964406"/>
                <a:gd name="connsiteX81" fmla="*/ 361950 w 3152775"/>
                <a:gd name="connsiteY81" fmla="*/ 78581 h 964406"/>
                <a:gd name="connsiteX82" fmla="*/ 361950 w 3152775"/>
                <a:gd name="connsiteY82" fmla="*/ 66675 h 964406"/>
                <a:gd name="connsiteX83" fmla="*/ 333375 w 3152775"/>
                <a:gd name="connsiteY83" fmla="*/ 66675 h 964406"/>
                <a:gd name="connsiteX84" fmla="*/ 333375 w 3152775"/>
                <a:gd name="connsiteY84" fmla="*/ 47625 h 964406"/>
                <a:gd name="connsiteX85" fmla="*/ 311944 w 3152775"/>
                <a:gd name="connsiteY85" fmla="*/ 47625 h 964406"/>
                <a:gd name="connsiteX86" fmla="*/ 311944 w 3152775"/>
                <a:gd name="connsiteY86" fmla="*/ 33337 h 964406"/>
                <a:gd name="connsiteX87" fmla="*/ 264319 w 3152775"/>
                <a:gd name="connsiteY87" fmla="*/ 33337 h 964406"/>
                <a:gd name="connsiteX88" fmla="*/ 264319 w 3152775"/>
                <a:gd name="connsiteY88" fmla="*/ 23812 h 964406"/>
                <a:gd name="connsiteX89" fmla="*/ 200025 w 3152775"/>
                <a:gd name="connsiteY89" fmla="*/ 23812 h 964406"/>
                <a:gd name="connsiteX90" fmla="*/ 204788 w 3152775"/>
                <a:gd name="connsiteY90" fmla="*/ 19049 h 964406"/>
                <a:gd name="connsiteX91" fmla="*/ 138113 w 3152775"/>
                <a:gd name="connsiteY91" fmla="*/ 19049 h 964406"/>
                <a:gd name="connsiteX92" fmla="*/ 138113 w 3152775"/>
                <a:gd name="connsiteY92" fmla="*/ 7143 h 964406"/>
                <a:gd name="connsiteX93" fmla="*/ 88106 w 3152775"/>
                <a:gd name="connsiteY93" fmla="*/ 7143 h 964406"/>
                <a:gd name="connsiteX94" fmla="*/ 88106 w 3152775"/>
                <a:gd name="connsiteY94" fmla="*/ 0 h 964406"/>
                <a:gd name="connsiteX95" fmla="*/ 0 w 3152775"/>
                <a:gd name="connsiteY95" fmla="*/ 0 h 9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152775" h="964406">
                  <a:moveTo>
                    <a:pt x="3152775" y="964406"/>
                  </a:moveTo>
                  <a:lnTo>
                    <a:pt x="2671763" y="964406"/>
                  </a:lnTo>
                  <a:lnTo>
                    <a:pt x="2671763" y="902493"/>
                  </a:lnTo>
                  <a:lnTo>
                    <a:pt x="2443163" y="902493"/>
                  </a:lnTo>
                  <a:lnTo>
                    <a:pt x="2443163" y="878681"/>
                  </a:lnTo>
                  <a:lnTo>
                    <a:pt x="2307431" y="878681"/>
                  </a:lnTo>
                  <a:lnTo>
                    <a:pt x="2307431" y="847725"/>
                  </a:lnTo>
                  <a:lnTo>
                    <a:pt x="2209800" y="847725"/>
                  </a:lnTo>
                  <a:lnTo>
                    <a:pt x="2209800" y="821531"/>
                  </a:lnTo>
                  <a:lnTo>
                    <a:pt x="2178844" y="821531"/>
                  </a:lnTo>
                  <a:lnTo>
                    <a:pt x="2178844" y="790575"/>
                  </a:lnTo>
                  <a:lnTo>
                    <a:pt x="2145506" y="790575"/>
                  </a:lnTo>
                  <a:lnTo>
                    <a:pt x="2145506" y="762000"/>
                  </a:lnTo>
                  <a:lnTo>
                    <a:pt x="2090738" y="762000"/>
                  </a:lnTo>
                  <a:lnTo>
                    <a:pt x="2090738" y="735806"/>
                  </a:lnTo>
                  <a:lnTo>
                    <a:pt x="2059781" y="735806"/>
                  </a:lnTo>
                  <a:lnTo>
                    <a:pt x="2059781" y="700087"/>
                  </a:lnTo>
                  <a:lnTo>
                    <a:pt x="2024063" y="700087"/>
                  </a:lnTo>
                  <a:lnTo>
                    <a:pt x="2024063" y="607218"/>
                  </a:lnTo>
                  <a:lnTo>
                    <a:pt x="1931194" y="607218"/>
                  </a:lnTo>
                  <a:lnTo>
                    <a:pt x="1940719" y="597693"/>
                  </a:lnTo>
                  <a:lnTo>
                    <a:pt x="1835944" y="597693"/>
                  </a:lnTo>
                  <a:lnTo>
                    <a:pt x="1835944" y="569118"/>
                  </a:lnTo>
                  <a:lnTo>
                    <a:pt x="1788319" y="569118"/>
                  </a:lnTo>
                  <a:lnTo>
                    <a:pt x="1788319" y="521493"/>
                  </a:lnTo>
                  <a:lnTo>
                    <a:pt x="1766888" y="521493"/>
                  </a:lnTo>
                  <a:lnTo>
                    <a:pt x="1766888" y="495300"/>
                  </a:lnTo>
                  <a:lnTo>
                    <a:pt x="1738313" y="495300"/>
                  </a:lnTo>
                  <a:lnTo>
                    <a:pt x="1738313" y="476250"/>
                  </a:lnTo>
                  <a:lnTo>
                    <a:pt x="1712119" y="476250"/>
                  </a:lnTo>
                  <a:lnTo>
                    <a:pt x="1712119" y="457200"/>
                  </a:lnTo>
                  <a:lnTo>
                    <a:pt x="1578769" y="457200"/>
                  </a:lnTo>
                  <a:lnTo>
                    <a:pt x="1578769" y="445293"/>
                  </a:lnTo>
                  <a:lnTo>
                    <a:pt x="1552575" y="445293"/>
                  </a:lnTo>
                  <a:lnTo>
                    <a:pt x="1552575" y="438150"/>
                  </a:lnTo>
                  <a:lnTo>
                    <a:pt x="1500188" y="438150"/>
                  </a:lnTo>
                  <a:lnTo>
                    <a:pt x="1500188" y="438150"/>
                  </a:lnTo>
                  <a:lnTo>
                    <a:pt x="1454944" y="438150"/>
                  </a:lnTo>
                  <a:lnTo>
                    <a:pt x="1454944" y="414337"/>
                  </a:lnTo>
                  <a:lnTo>
                    <a:pt x="1433513" y="414337"/>
                  </a:lnTo>
                  <a:lnTo>
                    <a:pt x="1433513" y="402431"/>
                  </a:lnTo>
                  <a:lnTo>
                    <a:pt x="1414463" y="402431"/>
                  </a:lnTo>
                  <a:lnTo>
                    <a:pt x="1414463" y="402431"/>
                  </a:lnTo>
                  <a:lnTo>
                    <a:pt x="1414463" y="388143"/>
                  </a:lnTo>
                  <a:lnTo>
                    <a:pt x="1376363" y="388143"/>
                  </a:lnTo>
                  <a:lnTo>
                    <a:pt x="1376363" y="373856"/>
                  </a:lnTo>
                  <a:lnTo>
                    <a:pt x="1283494" y="373856"/>
                  </a:lnTo>
                  <a:lnTo>
                    <a:pt x="1283494" y="354806"/>
                  </a:lnTo>
                  <a:lnTo>
                    <a:pt x="1228725" y="354806"/>
                  </a:lnTo>
                  <a:lnTo>
                    <a:pt x="1228725" y="340518"/>
                  </a:lnTo>
                  <a:lnTo>
                    <a:pt x="1197769" y="340518"/>
                  </a:lnTo>
                  <a:lnTo>
                    <a:pt x="1197769" y="328612"/>
                  </a:lnTo>
                  <a:lnTo>
                    <a:pt x="1171575" y="328612"/>
                  </a:lnTo>
                  <a:lnTo>
                    <a:pt x="1171575" y="302418"/>
                  </a:lnTo>
                  <a:lnTo>
                    <a:pt x="1109663" y="302418"/>
                  </a:lnTo>
                  <a:lnTo>
                    <a:pt x="1109663" y="302418"/>
                  </a:lnTo>
                  <a:lnTo>
                    <a:pt x="1109663" y="283368"/>
                  </a:lnTo>
                  <a:lnTo>
                    <a:pt x="1064419" y="283368"/>
                  </a:lnTo>
                  <a:lnTo>
                    <a:pt x="1064419" y="273843"/>
                  </a:lnTo>
                  <a:lnTo>
                    <a:pt x="928688" y="273843"/>
                  </a:lnTo>
                  <a:lnTo>
                    <a:pt x="928688" y="250031"/>
                  </a:lnTo>
                  <a:lnTo>
                    <a:pt x="900113" y="250031"/>
                  </a:lnTo>
                  <a:lnTo>
                    <a:pt x="900113" y="221456"/>
                  </a:lnTo>
                  <a:lnTo>
                    <a:pt x="833438" y="221456"/>
                  </a:lnTo>
                  <a:lnTo>
                    <a:pt x="833438" y="204787"/>
                  </a:lnTo>
                  <a:lnTo>
                    <a:pt x="750094" y="204787"/>
                  </a:lnTo>
                  <a:lnTo>
                    <a:pt x="750094" y="197643"/>
                  </a:lnTo>
                  <a:lnTo>
                    <a:pt x="692944" y="197643"/>
                  </a:lnTo>
                  <a:lnTo>
                    <a:pt x="692944" y="180975"/>
                  </a:lnTo>
                  <a:lnTo>
                    <a:pt x="661988" y="180975"/>
                  </a:lnTo>
                  <a:lnTo>
                    <a:pt x="661988" y="161925"/>
                  </a:lnTo>
                  <a:lnTo>
                    <a:pt x="590550" y="161925"/>
                  </a:lnTo>
                  <a:lnTo>
                    <a:pt x="590550" y="128587"/>
                  </a:lnTo>
                  <a:lnTo>
                    <a:pt x="504825" y="128587"/>
                  </a:lnTo>
                  <a:lnTo>
                    <a:pt x="504825" y="111918"/>
                  </a:lnTo>
                  <a:lnTo>
                    <a:pt x="461963" y="111918"/>
                  </a:lnTo>
                  <a:lnTo>
                    <a:pt x="461963" y="104775"/>
                  </a:lnTo>
                  <a:lnTo>
                    <a:pt x="431006" y="104775"/>
                  </a:lnTo>
                  <a:lnTo>
                    <a:pt x="431006" y="88106"/>
                  </a:lnTo>
                  <a:lnTo>
                    <a:pt x="400050" y="88106"/>
                  </a:lnTo>
                  <a:lnTo>
                    <a:pt x="400050" y="78581"/>
                  </a:lnTo>
                  <a:lnTo>
                    <a:pt x="361950" y="78581"/>
                  </a:lnTo>
                  <a:lnTo>
                    <a:pt x="361950" y="66675"/>
                  </a:lnTo>
                  <a:lnTo>
                    <a:pt x="333375" y="66675"/>
                  </a:lnTo>
                  <a:lnTo>
                    <a:pt x="333375" y="47625"/>
                  </a:lnTo>
                  <a:lnTo>
                    <a:pt x="311944" y="47625"/>
                  </a:lnTo>
                  <a:lnTo>
                    <a:pt x="311944" y="33337"/>
                  </a:lnTo>
                  <a:lnTo>
                    <a:pt x="264319" y="33337"/>
                  </a:lnTo>
                  <a:lnTo>
                    <a:pt x="264319" y="23812"/>
                  </a:lnTo>
                  <a:lnTo>
                    <a:pt x="200025" y="23812"/>
                  </a:lnTo>
                  <a:lnTo>
                    <a:pt x="204788" y="19049"/>
                  </a:lnTo>
                  <a:lnTo>
                    <a:pt x="138113" y="19049"/>
                  </a:lnTo>
                  <a:lnTo>
                    <a:pt x="138113" y="7143"/>
                  </a:lnTo>
                  <a:lnTo>
                    <a:pt x="88106" y="7143"/>
                  </a:lnTo>
                  <a:lnTo>
                    <a:pt x="88106" y="0"/>
                  </a:lnTo>
                  <a:lnTo>
                    <a:pt x="0" y="0"/>
                  </a:lnTo>
                </a:path>
              </a:pathLst>
            </a:custGeom>
            <a:noFill/>
            <a:ln w="28575">
              <a:solidFill>
                <a:srgbClr val="E1471D"/>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grpSp>
          <p:nvGrpSpPr>
            <p:cNvPr id="622" name="Group 621">
              <a:extLst>
                <a:ext uri="{FF2B5EF4-FFF2-40B4-BE49-F238E27FC236}">
                  <a16:creationId xmlns:a16="http://schemas.microsoft.com/office/drawing/2014/main" id="{21E06459-29BB-4F9C-9E7B-DA7A1B370CDC}"/>
                </a:ext>
              </a:extLst>
            </p:cNvPr>
            <p:cNvGrpSpPr/>
            <p:nvPr/>
          </p:nvGrpSpPr>
          <p:grpSpPr>
            <a:xfrm>
              <a:off x="4119089" y="1198653"/>
              <a:ext cx="3050382" cy="1021557"/>
              <a:chOff x="3931444" y="1669256"/>
              <a:chExt cx="3050382" cy="1021557"/>
            </a:xfrm>
          </p:grpSpPr>
          <p:cxnSp>
            <p:nvCxnSpPr>
              <p:cNvPr id="623" name="Straight Connector 622">
                <a:extLst>
                  <a:ext uri="{FF2B5EF4-FFF2-40B4-BE49-F238E27FC236}">
                    <a16:creationId xmlns:a16="http://schemas.microsoft.com/office/drawing/2014/main" id="{9B2B2498-E591-4EB4-A149-743398A2FD18}"/>
                  </a:ext>
                </a:extLst>
              </p:cNvPr>
              <p:cNvCxnSpPr/>
              <p:nvPr/>
            </p:nvCxnSpPr>
            <p:spPr bwMode="auto">
              <a:xfrm>
                <a:off x="4269582" y="177165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24" name="Straight Connector 623">
                <a:extLst>
                  <a:ext uri="{FF2B5EF4-FFF2-40B4-BE49-F238E27FC236}">
                    <a16:creationId xmlns:a16="http://schemas.microsoft.com/office/drawing/2014/main" id="{E58CCD83-6BC0-4EE9-AE0B-6C4D32F0F475}"/>
                  </a:ext>
                </a:extLst>
              </p:cNvPr>
              <p:cNvCxnSpPr/>
              <p:nvPr/>
            </p:nvCxnSpPr>
            <p:spPr bwMode="auto">
              <a:xfrm>
                <a:off x="3950494" y="167401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25" name="Straight Connector 624">
                <a:extLst>
                  <a:ext uri="{FF2B5EF4-FFF2-40B4-BE49-F238E27FC236}">
                    <a16:creationId xmlns:a16="http://schemas.microsoft.com/office/drawing/2014/main" id="{93CF4441-DE02-45E1-82CE-460A3D9CF0E5}"/>
                  </a:ext>
                </a:extLst>
              </p:cNvPr>
              <p:cNvCxnSpPr/>
              <p:nvPr/>
            </p:nvCxnSpPr>
            <p:spPr bwMode="auto">
              <a:xfrm>
                <a:off x="3931444" y="166925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26" name="Straight Connector 625">
                <a:extLst>
                  <a:ext uri="{FF2B5EF4-FFF2-40B4-BE49-F238E27FC236}">
                    <a16:creationId xmlns:a16="http://schemas.microsoft.com/office/drawing/2014/main" id="{34D1FD02-6C6F-426F-B0A6-FD816AA4F1B2}"/>
                  </a:ext>
                </a:extLst>
              </p:cNvPr>
              <p:cNvCxnSpPr/>
              <p:nvPr/>
            </p:nvCxnSpPr>
            <p:spPr bwMode="auto">
              <a:xfrm>
                <a:off x="3979069" y="16811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27" name="Straight Connector 626">
                <a:extLst>
                  <a:ext uri="{FF2B5EF4-FFF2-40B4-BE49-F238E27FC236}">
                    <a16:creationId xmlns:a16="http://schemas.microsoft.com/office/drawing/2014/main" id="{BD7BB020-A535-46F8-AA3B-FC0B2F9EFFA4}"/>
                  </a:ext>
                </a:extLst>
              </p:cNvPr>
              <p:cNvCxnSpPr/>
              <p:nvPr/>
            </p:nvCxnSpPr>
            <p:spPr bwMode="auto">
              <a:xfrm>
                <a:off x="3998119" y="168592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28" name="Straight Connector 627">
                <a:extLst>
                  <a:ext uri="{FF2B5EF4-FFF2-40B4-BE49-F238E27FC236}">
                    <a16:creationId xmlns:a16="http://schemas.microsoft.com/office/drawing/2014/main" id="{AE162664-F62C-4D49-8679-5FF16BD4BD98}"/>
                  </a:ext>
                </a:extLst>
              </p:cNvPr>
              <p:cNvCxnSpPr/>
              <p:nvPr/>
            </p:nvCxnSpPr>
            <p:spPr bwMode="auto">
              <a:xfrm>
                <a:off x="4014788" y="1690688"/>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29" name="Straight Connector 628">
                <a:extLst>
                  <a:ext uri="{FF2B5EF4-FFF2-40B4-BE49-F238E27FC236}">
                    <a16:creationId xmlns:a16="http://schemas.microsoft.com/office/drawing/2014/main" id="{DCEF3781-FBD6-4BFC-A8F3-185D14089AAF}"/>
                  </a:ext>
                </a:extLst>
              </p:cNvPr>
              <p:cNvCxnSpPr/>
              <p:nvPr/>
            </p:nvCxnSpPr>
            <p:spPr bwMode="auto">
              <a:xfrm>
                <a:off x="4114800" y="169783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0" name="Straight Connector 629">
                <a:extLst>
                  <a:ext uri="{FF2B5EF4-FFF2-40B4-BE49-F238E27FC236}">
                    <a16:creationId xmlns:a16="http://schemas.microsoft.com/office/drawing/2014/main" id="{4883FD3A-076D-459E-9C1F-677109180FAA}"/>
                  </a:ext>
                </a:extLst>
              </p:cNvPr>
              <p:cNvCxnSpPr/>
              <p:nvPr/>
            </p:nvCxnSpPr>
            <p:spPr bwMode="auto">
              <a:xfrm>
                <a:off x="4133851" y="17049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1" name="Straight Connector 630">
                <a:extLst>
                  <a:ext uri="{FF2B5EF4-FFF2-40B4-BE49-F238E27FC236}">
                    <a16:creationId xmlns:a16="http://schemas.microsoft.com/office/drawing/2014/main" id="{2239E2CB-3755-455A-8BA2-5A1CDD5110B6}"/>
                  </a:ext>
                </a:extLst>
              </p:cNvPr>
              <p:cNvCxnSpPr/>
              <p:nvPr/>
            </p:nvCxnSpPr>
            <p:spPr bwMode="auto">
              <a:xfrm>
                <a:off x="4160044" y="170973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2" name="Straight Connector 631">
                <a:extLst>
                  <a:ext uri="{FF2B5EF4-FFF2-40B4-BE49-F238E27FC236}">
                    <a16:creationId xmlns:a16="http://schemas.microsoft.com/office/drawing/2014/main" id="{BC4979E5-FCAD-473C-AEA0-0C3EFCAEE3AF}"/>
                  </a:ext>
                </a:extLst>
              </p:cNvPr>
              <p:cNvCxnSpPr/>
              <p:nvPr/>
            </p:nvCxnSpPr>
            <p:spPr bwMode="auto">
              <a:xfrm>
                <a:off x="4181475" y="171926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3" name="Straight Connector 632">
                <a:extLst>
                  <a:ext uri="{FF2B5EF4-FFF2-40B4-BE49-F238E27FC236}">
                    <a16:creationId xmlns:a16="http://schemas.microsoft.com/office/drawing/2014/main" id="{ADD33787-EE54-4D66-97A2-4567A1ED416F}"/>
                  </a:ext>
                </a:extLst>
              </p:cNvPr>
              <p:cNvCxnSpPr/>
              <p:nvPr/>
            </p:nvCxnSpPr>
            <p:spPr bwMode="auto">
              <a:xfrm>
                <a:off x="4774407" y="192881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4" name="Straight Connector 633">
                <a:extLst>
                  <a:ext uri="{FF2B5EF4-FFF2-40B4-BE49-F238E27FC236}">
                    <a16:creationId xmlns:a16="http://schemas.microsoft.com/office/drawing/2014/main" id="{29AB6736-9FD9-48F2-8BBD-67A29E2CE353}"/>
                  </a:ext>
                </a:extLst>
              </p:cNvPr>
              <p:cNvCxnSpPr/>
              <p:nvPr/>
            </p:nvCxnSpPr>
            <p:spPr bwMode="auto">
              <a:xfrm>
                <a:off x="4319587" y="178832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5" name="Straight Connector 634">
                <a:extLst>
                  <a:ext uri="{FF2B5EF4-FFF2-40B4-BE49-F238E27FC236}">
                    <a16:creationId xmlns:a16="http://schemas.microsoft.com/office/drawing/2014/main" id="{BF1DF50D-FF7C-48E9-BB71-77965A90ADB2}"/>
                  </a:ext>
                </a:extLst>
              </p:cNvPr>
              <p:cNvCxnSpPr/>
              <p:nvPr/>
            </p:nvCxnSpPr>
            <p:spPr bwMode="auto">
              <a:xfrm>
                <a:off x="4281488" y="177403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6" name="Straight Connector 635">
                <a:extLst>
                  <a:ext uri="{FF2B5EF4-FFF2-40B4-BE49-F238E27FC236}">
                    <a16:creationId xmlns:a16="http://schemas.microsoft.com/office/drawing/2014/main" id="{BC1D3DE9-951D-4025-9F91-A80BE5EC19AD}"/>
                  </a:ext>
                </a:extLst>
              </p:cNvPr>
              <p:cNvCxnSpPr/>
              <p:nvPr/>
            </p:nvCxnSpPr>
            <p:spPr bwMode="auto">
              <a:xfrm>
                <a:off x="4464844" y="182880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7" name="Straight Connector 636">
                <a:extLst>
                  <a:ext uri="{FF2B5EF4-FFF2-40B4-BE49-F238E27FC236}">
                    <a16:creationId xmlns:a16="http://schemas.microsoft.com/office/drawing/2014/main" id="{315A395C-2EE1-4A0A-ADD5-1C37AED935D6}"/>
                  </a:ext>
                </a:extLst>
              </p:cNvPr>
              <p:cNvCxnSpPr/>
              <p:nvPr/>
            </p:nvCxnSpPr>
            <p:spPr bwMode="auto">
              <a:xfrm>
                <a:off x="4331494" y="178831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8" name="Straight Connector 637">
                <a:extLst>
                  <a:ext uri="{FF2B5EF4-FFF2-40B4-BE49-F238E27FC236}">
                    <a16:creationId xmlns:a16="http://schemas.microsoft.com/office/drawing/2014/main" id="{57AA619D-ED96-49D0-9D44-E8B7E07F3463}"/>
                  </a:ext>
                </a:extLst>
              </p:cNvPr>
              <p:cNvCxnSpPr/>
              <p:nvPr/>
            </p:nvCxnSpPr>
            <p:spPr bwMode="auto">
              <a:xfrm>
                <a:off x="4476751" y="18335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39" name="Straight Connector 638">
                <a:extLst>
                  <a:ext uri="{FF2B5EF4-FFF2-40B4-BE49-F238E27FC236}">
                    <a16:creationId xmlns:a16="http://schemas.microsoft.com/office/drawing/2014/main" id="{D6833552-6850-4005-852F-5A9C1DEDD3F0}"/>
                  </a:ext>
                </a:extLst>
              </p:cNvPr>
              <p:cNvCxnSpPr/>
              <p:nvPr/>
            </p:nvCxnSpPr>
            <p:spPr bwMode="auto">
              <a:xfrm>
                <a:off x="4741069" y="189547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0" name="Straight Connector 639">
                <a:extLst>
                  <a:ext uri="{FF2B5EF4-FFF2-40B4-BE49-F238E27FC236}">
                    <a16:creationId xmlns:a16="http://schemas.microsoft.com/office/drawing/2014/main" id="{0A1532DA-D791-4917-B618-9B2DCCB5F633}"/>
                  </a:ext>
                </a:extLst>
              </p:cNvPr>
              <p:cNvCxnSpPr/>
              <p:nvPr/>
            </p:nvCxnSpPr>
            <p:spPr bwMode="auto">
              <a:xfrm>
                <a:off x="4722019" y="187880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1" name="Straight Connector 640">
                <a:extLst>
                  <a:ext uri="{FF2B5EF4-FFF2-40B4-BE49-F238E27FC236}">
                    <a16:creationId xmlns:a16="http://schemas.microsoft.com/office/drawing/2014/main" id="{A867A538-2F56-4A73-867F-4319DEEB9A36}"/>
                  </a:ext>
                </a:extLst>
              </p:cNvPr>
              <p:cNvCxnSpPr/>
              <p:nvPr/>
            </p:nvCxnSpPr>
            <p:spPr bwMode="auto">
              <a:xfrm>
                <a:off x="4574381" y="1864518"/>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2" name="Straight Connector 641">
                <a:extLst>
                  <a:ext uri="{FF2B5EF4-FFF2-40B4-BE49-F238E27FC236}">
                    <a16:creationId xmlns:a16="http://schemas.microsoft.com/office/drawing/2014/main" id="{25D2E5DE-8D22-4853-ACC1-11F7C12A5EAD}"/>
                  </a:ext>
                </a:extLst>
              </p:cNvPr>
              <p:cNvCxnSpPr/>
              <p:nvPr/>
            </p:nvCxnSpPr>
            <p:spPr bwMode="auto">
              <a:xfrm>
                <a:off x="4819650" y="195024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3" name="Straight Connector 642">
                <a:extLst>
                  <a:ext uri="{FF2B5EF4-FFF2-40B4-BE49-F238E27FC236}">
                    <a16:creationId xmlns:a16="http://schemas.microsoft.com/office/drawing/2014/main" id="{ECE5D4C5-EBAF-4DCA-90A7-0B257B71B57C}"/>
                  </a:ext>
                </a:extLst>
              </p:cNvPr>
              <p:cNvCxnSpPr/>
              <p:nvPr/>
            </p:nvCxnSpPr>
            <p:spPr bwMode="auto">
              <a:xfrm>
                <a:off x="4598195" y="187404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4" name="Straight Connector 643">
                <a:extLst>
                  <a:ext uri="{FF2B5EF4-FFF2-40B4-BE49-F238E27FC236}">
                    <a16:creationId xmlns:a16="http://schemas.microsoft.com/office/drawing/2014/main" id="{6178C3CD-7864-4F12-987B-871EE978DB88}"/>
                  </a:ext>
                </a:extLst>
              </p:cNvPr>
              <p:cNvCxnSpPr/>
              <p:nvPr/>
            </p:nvCxnSpPr>
            <p:spPr bwMode="auto">
              <a:xfrm>
                <a:off x="5095876" y="203596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5" name="Straight Connector 644">
                <a:extLst>
                  <a:ext uri="{FF2B5EF4-FFF2-40B4-BE49-F238E27FC236}">
                    <a16:creationId xmlns:a16="http://schemas.microsoft.com/office/drawing/2014/main" id="{4F57E20A-EF30-4557-AC48-9AA3BA6EE6CA}"/>
                  </a:ext>
                </a:extLst>
              </p:cNvPr>
              <p:cNvCxnSpPr/>
              <p:nvPr/>
            </p:nvCxnSpPr>
            <p:spPr bwMode="auto">
              <a:xfrm>
                <a:off x="5072063" y="202644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6" name="Straight Connector 645">
                <a:extLst>
                  <a:ext uri="{FF2B5EF4-FFF2-40B4-BE49-F238E27FC236}">
                    <a16:creationId xmlns:a16="http://schemas.microsoft.com/office/drawing/2014/main" id="{4A75994B-F41D-455C-A349-29B868224571}"/>
                  </a:ext>
                </a:extLst>
              </p:cNvPr>
              <p:cNvCxnSpPr/>
              <p:nvPr/>
            </p:nvCxnSpPr>
            <p:spPr bwMode="auto">
              <a:xfrm>
                <a:off x="5053012" y="201453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7" name="Straight Connector 646">
                <a:extLst>
                  <a:ext uri="{FF2B5EF4-FFF2-40B4-BE49-F238E27FC236}">
                    <a16:creationId xmlns:a16="http://schemas.microsoft.com/office/drawing/2014/main" id="{8D929AF1-317D-4C7C-B963-070A92C37808}"/>
                  </a:ext>
                </a:extLst>
              </p:cNvPr>
              <p:cNvCxnSpPr/>
              <p:nvPr/>
            </p:nvCxnSpPr>
            <p:spPr bwMode="auto">
              <a:xfrm>
                <a:off x="5036344" y="200501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8" name="Straight Connector 647">
                <a:extLst>
                  <a:ext uri="{FF2B5EF4-FFF2-40B4-BE49-F238E27FC236}">
                    <a16:creationId xmlns:a16="http://schemas.microsoft.com/office/drawing/2014/main" id="{A8985C7C-DBC5-416D-85A6-E5292DF2CE01}"/>
                  </a:ext>
                </a:extLst>
              </p:cNvPr>
              <p:cNvCxnSpPr/>
              <p:nvPr/>
            </p:nvCxnSpPr>
            <p:spPr bwMode="auto">
              <a:xfrm>
                <a:off x="5012532" y="198120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49" name="Straight Connector 648">
                <a:extLst>
                  <a:ext uri="{FF2B5EF4-FFF2-40B4-BE49-F238E27FC236}">
                    <a16:creationId xmlns:a16="http://schemas.microsoft.com/office/drawing/2014/main" id="{A920F649-3B55-4B6E-848C-CD83380B31C2}"/>
                  </a:ext>
                </a:extLst>
              </p:cNvPr>
              <p:cNvCxnSpPr/>
              <p:nvPr/>
            </p:nvCxnSpPr>
            <p:spPr bwMode="auto">
              <a:xfrm>
                <a:off x="4974432" y="197882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0" name="Straight Connector 649">
                <a:extLst>
                  <a:ext uri="{FF2B5EF4-FFF2-40B4-BE49-F238E27FC236}">
                    <a16:creationId xmlns:a16="http://schemas.microsoft.com/office/drawing/2014/main" id="{7F14C40A-5A42-4627-8DCE-044002218F27}"/>
                  </a:ext>
                </a:extLst>
              </p:cNvPr>
              <p:cNvCxnSpPr/>
              <p:nvPr/>
            </p:nvCxnSpPr>
            <p:spPr bwMode="auto">
              <a:xfrm>
                <a:off x="4950620" y="195976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1" name="Straight Connector 650">
                <a:extLst>
                  <a:ext uri="{FF2B5EF4-FFF2-40B4-BE49-F238E27FC236}">
                    <a16:creationId xmlns:a16="http://schemas.microsoft.com/office/drawing/2014/main" id="{98DDD816-FA34-4712-963D-1CD2E4772523}"/>
                  </a:ext>
                </a:extLst>
              </p:cNvPr>
              <p:cNvCxnSpPr/>
              <p:nvPr/>
            </p:nvCxnSpPr>
            <p:spPr bwMode="auto">
              <a:xfrm>
                <a:off x="4917282" y="195500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2" name="Straight Connector 651">
                <a:extLst>
                  <a:ext uri="{FF2B5EF4-FFF2-40B4-BE49-F238E27FC236}">
                    <a16:creationId xmlns:a16="http://schemas.microsoft.com/office/drawing/2014/main" id="{A917FAC2-F67D-4979-A6CE-178D94362909}"/>
                  </a:ext>
                </a:extLst>
              </p:cNvPr>
              <p:cNvCxnSpPr/>
              <p:nvPr/>
            </p:nvCxnSpPr>
            <p:spPr bwMode="auto">
              <a:xfrm>
                <a:off x="4836319" y="195262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3" name="Straight Connector 652">
                <a:extLst>
                  <a:ext uri="{FF2B5EF4-FFF2-40B4-BE49-F238E27FC236}">
                    <a16:creationId xmlns:a16="http://schemas.microsoft.com/office/drawing/2014/main" id="{B40865A5-00B7-4481-8D15-1E9BE0DDDD75}"/>
                  </a:ext>
                </a:extLst>
              </p:cNvPr>
              <p:cNvCxnSpPr/>
              <p:nvPr/>
            </p:nvCxnSpPr>
            <p:spPr bwMode="auto">
              <a:xfrm>
                <a:off x="5350669" y="210264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4" name="Straight Connector 653">
                <a:extLst>
                  <a:ext uri="{FF2B5EF4-FFF2-40B4-BE49-F238E27FC236}">
                    <a16:creationId xmlns:a16="http://schemas.microsoft.com/office/drawing/2014/main" id="{AE24BFBE-8D1A-4585-9F2C-A1816AA903F2}"/>
                  </a:ext>
                </a:extLst>
              </p:cNvPr>
              <p:cNvCxnSpPr/>
              <p:nvPr/>
            </p:nvCxnSpPr>
            <p:spPr bwMode="auto">
              <a:xfrm>
                <a:off x="5193506" y="205025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5" name="Straight Connector 654">
                <a:extLst>
                  <a:ext uri="{FF2B5EF4-FFF2-40B4-BE49-F238E27FC236}">
                    <a16:creationId xmlns:a16="http://schemas.microsoft.com/office/drawing/2014/main" id="{40A07116-2C1B-422E-8376-8839B7416415}"/>
                  </a:ext>
                </a:extLst>
              </p:cNvPr>
              <p:cNvCxnSpPr/>
              <p:nvPr/>
            </p:nvCxnSpPr>
            <p:spPr bwMode="auto">
              <a:xfrm>
                <a:off x="5176838" y="205025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6" name="Straight Connector 655">
                <a:extLst>
                  <a:ext uri="{FF2B5EF4-FFF2-40B4-BE49-F238E27FC236}">
                    <a16:creationId xmlns:a16="http://schemas.microsoft.com/office/drawing/2014/main" id="{ABE0E505-44B8-4878-BCA0-4FEA12A52838}"/>
                  </a:ext>
                </a:extLst>
              </p:cNvPr>
              <p:cNvCxnSpPr/>
              <p:nvPr/>
            </p:nvCxnSpPr>
            <p:spPr bwMode="auto">
              <a:xfrm>
                <a:off x="5269707" y="206454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7" name="Straight Connector 656">
                <a:extLst>
                  <a:ext uri="{FF2B5EF4-FFF2-40B4-BE49-F238E27FC236}">
                    <a16:creationId xmlns:a16="http://schemas.microsoft.com/office/drawing/2014/main" id="{2E7C4F67-3838-4059-85E2-D7B36D02032B}"/>
                  </a:ext>
                </a:extLst>
              </p:cNvPr>
              <p:cNvCxnSpPr/>
              <p:nvPr/>
            </p:nvCxnSpPr>
            <p:spPr bwMode="auto">
              <a:xfrm>
                <a:off x="5281613" y="207406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8" name="Straight Connector 657">
                <a:extLst>
                  <a:ext uri="{FF2B5EF4-FFF2-40B4-BE49-F238E27FC236}">
                    <a16:creationId xmlns:a16="http://schemas.microsoft.com/office/drawing/2014/main" id="{D3E625F4-7306-4C24-85F3-82375D670212}"/>
                  </a:ext>
                </a:extLst>
              </p:cNvPr>
              <p:cNvCxnSpPr/>
              <p:nvPr/>
            </p:nvCxnSpPr>
            <p:spPr bwMode="auto">
              <a:xfrm>
                <a:off x="5253039" y="205978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59" name="Straight Connector 658">
                <a:extLst>
                  <a:ext uri="{FF2B5EF4-FFF2-40B4-BE49-F238E27FC236}">
                    <a16:creationId xmlns:a16="http://schemas.microsoft.com/office/drawing/2014/main" id="{2F190A72-84F0-4D7B-A482-424EEF1CB589}"/>
                  </a:ext>
                </a:extLst>
              </p:cNvPr>
              <p:cNvCxnSpPr/>
              <p:nvPr/>
            </p:nvCxnSpPr>
            <p:spPr bwMode="auto">
              <a:xfrm>
                <a:off x="5303044" y="2088358"/>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0" name="Straight Connector 659">
                <a:extLst>
                  <a:ext uri="{FF2B5EF4-FFF2-40B4-BE49-F238E27FC236}">
                    <a16:creationId xmlns:a16="http://schemas.microsoft.com/office/drawing/2014/main" id="{B48DE2D3-89ED-4A2F-A6E2-29A6040F815A}"/>
                  </a:ext>
                </a:extLst>
              </p:cNvPr>
              <p:cNvCxnSpPr/>
              <p:nvPr/>
            </p:nvCxnSpPr>
            <p:spPr bwMode="auto">
              <a:xfrm>
                <a:off x="5291139" y="208121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1" name="Straight Connector 660">
                <a:extLst>
                  <a:ext uri="{FF2B5EF4-FFF2-40B4-BE49-F238E27FC236}">
                    <a16:creationId xmlns:a16="http://schemas.microsoft.com/office/drawing/2014/main" id="{C71EA160-65B8-4BA6-8233-A160E5222766}"/>
                  </a:ext>
                </a:extLst>
              </p:cNvPr>
              <p:cNvCxnSpPr/>
              <p:nvPr/>
            </p:nvCxnSpPr>
            <p:spPr bwMode="auto">
              <a:xfrm>
                <a:off x="5310188" y="209788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2" name="Straight Connector 661">
                <a:extLst>
                  <a:ext uri="{FF2B5EF4-FFF2-40B4-BE49-F238E27FC236}">
                    <a16:creationId xmlns:a16="http://schemas.microsoft.com/office/drawing/2014/main" id="{46D28FF1-B6A0-4830-BBDE-F650D78688B5}"/>
                  </a:ext>
                </a:extLst>
              </p:cNvPr>
              <p:cNvCxnSpPr/>
              <p:nvPr/>
            </p:nvCxnSpPr>
            <p:spPr bwMode="auto">
              <a:xfrm>
                <a:off x="5329237" y="210026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3" name="Straight Connector 662">
                <a:extLst>
                  <a:ext uri="{FF2B5EF4-FFF2-40B4-BE49-F238E27FC236}">
                    <a16:creationId xmlns:a16="http://schemas.microsoft.com/office/drawing/2014/main" id="{09493A32-42A9-42C6-AD89-B2E10EDA843C}"/>
                  </a:ext>
                </a:extLst>
              </p:cNvPr>
              <p:cNvCxnSpPr/>
              <p:nvPr/>
            </p:nvCxnSpPr>
            <p:spPr bwMode="auto">
              <a:xfrm>
                <a:off x="5695951" y="226457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4" name="Straight Connector 663">
                <a:extLst>
                  <a:ext uri="{FF2B5EF4-FFF2-40B4-BE49-F238E27FC236}">
                    <a16:creationId xmlns:a16="http://schemas.microsoft.com/office/drawing/2014/main" id="{F0485FF9-273B-4CA6-9F17-C5043D12BE4A}"/>
                  </a:ext>
                </a:extLst>
              </p:cNvPr>
              <p:cNvCxnSpPr/>
              <p:nvPr/>
            </p:nvCxnSpPr>
            <p:spPr bwMode="auto">
              <a:xfrm>
                <a:off x="6122194" y="252650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5" name="Straight Connector 664">
                <a:extLst>
                  <a:ext uri="{FF2B5EF4-FFF2-40B4-BE49-F238E27FC236}">
                    <a16:creationId xmlns:a16="http://schemas.microsoft.com/office/drawing/2014/main" id="{4FC933FD-7CD1-4838-9556-9731FBC36EB2}"/>
                  </a:ext>
                </a:extLst>
              </p:cNvPr>
              <p:cNvCxnSpPr/>
              <p:nvPr/>
            </p:nvCxnSpPr>
            <p:spPr bwMode="auto">
              <a:xfrm>
                <a:off x="5553075" y="212883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6" name="Straight Connector 665">
                <a:extLst>
                  <a:ext uri="{FF2B5EF4-FFF2-40B4-BE49-F238E27FC236}">
                    <a16:creationId xmlns:a16="http://schemas.microsoft.com/office/drawing/2014/main" id="{A8F647E8-F9AA-43CD-853E-AAF347B5B858}"/>
                  </a:ext>
                </a:extLst>
              </p:cNvPr>
              <p:cNvCxnSpPr/>
              <p:nvPr/>
            </p:nvCxnSpPr>
            <p:spPr bwMode="auto">
              <a:xfrm>
                <a:off x="6098382" y="252412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7" name="Straight Connector 666">
                <a:extLst>
                  <a:ext uri="{FF2B5EF4-FFF2-40B4-BE49-F238E27FC236}">
                    <a16:creationId xmlns:a16="http://schemas.microsoft.com/office/drawing/2014/main" id="{4E6C9AB9-05BF-478E-B9A0-7AECC5F79CD0}"/>
                  </a:ext>
                </a:extLst>
              </p:cNvPr>
              <p:cNvCxnSpPr/>
              <p:nvPr/>
            </p:nvCxnSpPr>
            <p:spPr bwMode="auto">
              <a:xfrm>
                <a:off x="6026945" y="247888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8" name="Straight Connector 667">
                <a:extLst>
                  <a:ext uri="{FF2B5EF4-FFF2-40B4-BE49-F238E27FC236}">
                    <a16:creationId xmlns:a16="http://schemas.microsoft.com/office/drawing/2014/main" id="{65974095-5A20-4161-A427-C44816160A61}"/>
                  </a:ext>
                </a:extLst>
              </p:cNvPr>
              <p:cNvCxnSpPr/>
              <p:nvPr/>
            </p:nvCxnSpPr>
            <p:spPr bwMode="auto">
              <a:xfrm>
                <a:off x="5950745" y="243125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69" name="Straight Connector 668">
                <a:extLst>
                  <a:ext uri="{FF2B5EF4-FFF2-40B4-BE49-F238E27FC236}">
                    <a16:creationId xmlns:a16="http://schemas.microsoft.com/office/drawing/2014/main" id="{2A5BE92F-6177-4A48-B3D6-E69BF90F287A}"/>
                  </a:ext>
                </a:extLst>
              </p:cNvPr>
              <p:cNvCxnSpPr/>
              <p:nvPr/>
            </p:nvCxnSpPr>
            <p:spPr bwMode="auto">
              <a:xfrm>
                <a:off x="5857876" y="227647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0" name="Straight Connector 669">
                <a:extLst>
                  <a:ext uri="{FF2B5EF4-FFF2-40B4-BE49-F238E27FC236}">
                    <a16:creationId xmlns:a16="http://schemas.microsoft.com/office/drawing/2014/main" id="{453A6677-8DF7-4F7B-BB42-8C421AAF7B44}"/>
                  </a:ext>
                </a:extLst>
              </p:cNvPr>
              <p:cNvCxnSpPr/>
              <p:nvPr/>
            </p:nvCxnSpPr>
            <p:spPr bwMode="auto">
              <a:xfrm>
                <a:off x="5376864" y="210502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1" name="Straight Connector 670">
                <a:extLst>
                  <a:ext uri="{FF2B5EF4-FFF2-40B4-BE49-F238E27FC236}">
                    <a16:creationId xmlns:a16="http://schemas.microsoft.com/office/drawing/2014/main" id="{AF4730BE-DC2A-4224-8FC1-AB81AEF7E58B}"/>
                  </a:ext>
                </a:extLst>
              </p:cNvPr>
              <p:cNvCxnSpPr/>
              <p:nvPr/>
            </p:nvCxnSpPr>
            <p:spPr bwMode="auto">
              <a:xfrm>
                <a:off x="5841207" y="22764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2" name="Straight Connector 671">
                <a:extLst>
                  <a:ext uri="{FF2B5EF4-FFF2-40B4-BE49-F238E27FC236}">
                    <a16:creationId xmlns:a16="http://schemas.microsoft.com/office/drawing/2014/main" id="{6F84DC53-0450-4533-9AA8-73CD7F11EA82}"/>
                  </a:ext>
                </a:extLst>
              </p:cNvPr>
              <p:cNvCxnSpPr/>
              <p:nvPr/>
            </p:nvCxnSpPr>
            <p:spPr bwMode="auto">
              <a:xfrm>
                <a:off x="5712619" y="226695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3" name="Straight Connector 672">
                <a:extLst>
                  <a:ext uri="{FF2B5EF4-FFF2-40B4-BE49-F238E27FC236}">
                    <a16:creationId xmlns:a16="http://schemas.microsoft.com/office/drawing/2014/main" id="{DAE8638C-49E2-4852-8CD6-4A2A285ABC28}"/>
                  </a:ext>
                </a:extLst>
              </p:cNvPr>
              <p:cNvCxnSpPr/>
              <p:nvPr/>
            </p:nvCxnSpPr>
            <p:spPr bwMode="auto">
              <a:xfrm>
                <a:off x="5624513" y="2193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4" name="Straight Connector 673">
                <a:extLst>
                  <a:ext uri="{FF2B5EF4-FFF2-40B4-BE49-F238E27FC236}">
                    <a16:creationId xmlns:a16="http://schemas.microsoft.com/office/drawing/2014/main" id="{3FEA32AF-904A-47FF-B3A0-F2D174C1A2CD}"/>
                  </a:ext>
                </a:extLst>
              </p:cNvPr>
              <p:cNvCxnSpPr/>
              <p:nvPr/>
            </p:nvCxnSpPr>
            <p:spPr bwMode="auto">
              <a:xfrm>
                <a:off x="5457826" y="212169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5" name="Straight Connector 674">
                <a:extLst>
                  <a:ext uri="{FF2B5EF4-FFF2-40B4-BE49-F238E27FC236}">
                    <a16:creationId xmlns:a16="http://schemas.microsoft.com/office/drawing/2014/main" id="{37FF99F4-8875-4703-BE26-7246129F39CA}"/>
                  </a:ext>
                </a:extLst>
              </p:cNvPr>
              <p:cNvCxnSpPr/>
              <p:nvPr/>
            </p:nvCxnSpPr>
            <p:spPr bwMode="auto">
              <a:xfrm>
                <a:off x="5398295" y="2109788"/>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6" name="Straight Connector 675">
                <a:extLst>
                  <a:ext uri="{FF2B5EF4-FFF2-40B4-BE49-F238E27FC236}">
                    <a16:creationId xmlns:a16="http://schemas.microsoft.com/office/drawing/2014/main" id="{6EBDCD0B-94CE-4F0F-ADDC-2632619F1024}"/>
                  </a:ext>
                </a:extLst>
              </p:cNvPr>
              <p:cNvCxnSpPr/>
              <p:nvPr/>
            </p:nvCxnSpPr>
            <p:spPr bwMode="auto">
              <a:xfrm>
                <a:off x="5422107" y="212169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7" name="Straight Connector 676">
                <a:extLst>
                  <a:ext uri="{FF2B5EF4-FFF2-40B4-BE49-F238E27FC236}">
                    <a16:creationId xmlns:a16="http://schemas.microsoft.com/office/drawing/2014/main" id="{AFC7BCBF-C482-4C25-8FDF-7C861CDDE66B}"/>
                  </a:ext>
                </a:extLst>
              </p:cNvPr>
              <p:cNvCxnSpPr/>
              <p:nvPr/>
            </p:nvCxnSpPr>
            <p:spPr bwMode="auto">
              <a:xfrm>
                <a:off x="5476875" y="21240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8" name="Straight Connector 677">
                <a:extLst>
                  <a:ext uri="{FF2B5EF4-FFF2-40B4-BE49-F238E27FC236}">
                    <a16:creationId xmlns:a16="http://schemas.microsoft.com/office/drawing/2014/main" id="{166C9863-0A96-44B9-9C12-9BE3F762F1DA}"/>
                  </a:ext>
                </a:extLst>
              </p:cNvPr>
              <p:cNvCxnSpPr/>
              <p:nvPr/>
            </p:nvCxnSpPr>
            <p:spPr bwMode="auto">
              <a:xfrm>
                <a:off x="5436395" y="212169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79" name="Straight Connector 678">
                <a:extLst>
                  <a:ext uri="{FF2B5EF4-FFF2-40B4-BE49-F238E27FC236}">
                    <a16:creationId xmlns:a16="http://schemas.microsoft.com/office/drawing/2014/main" id="{5FF8347B-3386-4F3B-BCD6-95BDF8608AFF}"/>
                  </a:ext>
                </a:extLst>
              </p:cNvPr>
              <p:cNvCxnSpPr/>
              <p:nvPr/>
            </p:nvCxnSpPr>
            <p:spPr bwMode="auto">
              <a:xfrm>
                <a:off x="5519738" y="2128838"/>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0" name="Straight Connector 679">
                <a:extLst>
                  <a:ext uri="{FF2B5EF4-FFF2-40B4-BE49-F238E27FC236}">
                    <a16:creationId xmlns:a16="http://schemas.microsoft.com/office/drawing/2014/main" id="{C5AEED6C-CAAD-4666-809A-19FC569447B1}"/>
                  </a:ext>
                </a:extLst>
              </p:cNvPr>
              <p:cNvCxnSpPr/>
              <p:nvPr/>
            </p:nvCxnSpPr>
            <p:spPr bwMode="auto">
              <a:xfrm>
                <a:off x="5498307" y="21240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1" name="Straight Connector 680">
                <a:extLst>
                  <a:ext uri="{FF2B5EF4-FFF2-40B4-BE49-F238E27FC236}">
                    <a16:creationId xmlns:a16="http://schemas.microsoft.com/office/drawing/2014/main" id="{E40BD45D-F65F-450E-8E90-8B89E0F9DED4}"/>
                  </a:ext>
                </a:extLst>
              </p:cNvPr>
              <p:cNvCxnSpPr/>
              <p:nvPr/>
            </p:nvCxnSpPr>
            <p:spPr bwMode="auto">
              <a:xfrm>
                <a:off x="5562600" y="2133600"/>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2" name="Straight Connector 681">
                <a:extLst>
                  <a:ext uri="{FF2B5EF4-FFF2-40B4-BE49-F238E27FC236}">
                    <a16:creationId xmlns:a16="http://schemas.microsoft.com/office/drawing/2014/main" id="{747AA9F8-910C-40B8-9F81-F0C68D0E95F6}"/>
                  </a:ext>
                </a:extLst>
              </p:cNvPr>
              <p:cNvCxnSpPr/>
              <p:nvPr/>
            </p:nvCxnSpPr>
            <p:spPr bwMode="auto">
              <a:xfrm>
                <a:off x="5536407" y="21240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3" name="Straight Connector 682">
                <a:extLst>
                  <a:ext uri="{FF2B5EF4-FFF2-40B4-BE49-F238E27FC236}">
                    <a16:creationId xmlns:a16="http://schemas.microsoft.com/office/drawing/2014/main" id="{0E08155E-AC5D-481D-B7F5-DFE95467E1DD}"/>
                  </a:ext>
                </a:extLst>
              </p:cNvPr>
              <p:cNvCxnSpPr/>
              <p:nvPr/>
            </p:nvCxnSpPr>
            <p:spPr bwMode="auto">
              <a:xfrm>
                <a:off x="5634039" y="219789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4" name="Straight Connector 683">
                <a:extLst>
                  <a:ext uri="{FF2B5EF4-FFF2-40B4-BE49-F238E27FC236}">
                    <a16:creationId xmlns:a16="http://schemas.microsoft.com/office/drawing/2014/main" id="{C02F8447-A084-42D7-A477-DF795909B517}"/>
                  </a:ext>
                </a:extLst>
              </p:cNvPr>
              <p:cNvCxnSpPr/>
              <p:nvPr/>
            </p:nvCxnSpPr>
            <p:spPr bwMode="auto">
              <a:xfrm>
                <a:off x="5824538" y="227647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5" name="Straight Connector 684">
                <a:extLst>
                  <a:ext uri="{FF2B5EF4-FFF2-40B4-BE49-F238E27FC236}">
                    <a16:creationId xmlns:a16="http://schemas.microsoft.com/office/drawing/2014/main" id="{48E82A99-F71C-4358-912E-3D69BB5F4110}"/>
                  </a:ext>
                </a:extLst>
              </p:cNvPr>
              <p:cNvCxnSpPr/>
              <p:nvPr/>
            </p:nvCxnSpPr>
            <p:spPr bwMode="auto">
              <a:xfrm>
                <a:off x="5807869" y="22764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6" name="Straight Connector 685">
                <a:extLst>
                  <a:ext uri="{FF2B5EF4-FFF2-40B4-BE49-F238E27FC236}">
                    <a16:creationId xmlns:a16="http://schemas.microsoft.com/office/drawing/2014/main" id="{25582BDE-7118-4E9E-BDC3-534EF52109C0}"/>
                  </a:ext>
                </a:extLst>
              </p:cNvPr>
              <p:cNvCxnSpPr/>
              <p:nvPr/>
            </p:nvCxnSpPr>
            <p:spPr bwMode="auto">
              <a:xfrm>
                <a:off x="5774532" y="227409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7" name="Straight Connector 686">
                <a:extLst>
                  <a:ext uri="{FF2B5EF4-FFF2-40B4-BE49-F238E27FC236}">
                    <a16:creationId xmlns:a16="http://schemas.microsoft.com/office/drawing/2014/main" id="{C877CD6E-0CBC-4198-8728-9773050CD57C}"/>
                  </a:ext>
                </a:extLst>
              </p:cNvPr>
              <p:cNvCxnSpPr/>
              <p:nvPr/>
            </p:nvCxnSpPr>
            <p:spPr bwMode="auto">
              <a:xfrm>
                <a:off x="5617369" y="217884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8" name="Straight Connector 687">
                <a:extLst>
                  <a:ext uri="{FF2B5EF4-FFF2-40B4-BE49-F238E27FC236}">
                    <a16:creationId xmlns:a16="http://schemas.microsoft.com/office/drawing/2014/main" id="{9ED55CA7-59B3-4D07-850D-7485B5C67A1F}"/>
                  </a:ext>
                </a:extLst>
              </p:cNvPr>
              <p:cNvCxnSpPr/>
              <p:nvPr/>
            </p:nvCxnSpPr>
            <p:spPr bwMode="auto">
              <a:xfrm>
                <a:off x="5569745" y="21383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89" name="Straight Connector 688">
                <a:extLst>
                  <a:ext uri="{FF2B5EF4-FFF2-40B4-BE49-F238E27FC236}">
                    <a16:creationId xmlns:a16="http://schemas.microsoft.com/office/drawing/2014/main" id="{6098F664-99E6-41CD-A228-626547420CED}"/>
                  </a:ext>
                </a:extLst>
              </p:cNvPr>
              <p:cNvCxnSpPr/>
              <p:nvPr/>
            </p:nvCxnSpPr>
            <p:spPr bwMode="auto">
              <a:xfrm>
                <a:off x="5593557" y="215503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0" name="Straight Connector 689">
                <a:extLst>
                  <a:ext uri="{FF2B5EF4-FFF2-40B4-BE49-F238E27FC236}">
                    <a16:creationId xmlns:a16="http://schemas.microsoft.com/office/drawing/2014/main" id="{794553CD-CF11-4315-B998-2FACEB69DC7E}"/>
                  </a:ext>
                </a:extLst>
              </p:cNvPr>
              <p:cNvCxnSpPr/>
              <p:nvPr/>
            </p:nvCxnSpPr>
            <p:spPr bwMode="auto">
              <a:xfrm>
                <a:off x="5581652" y="2145507"/>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1" name="Straight Connector 690">
                <a:extLst>
                  <a:ext uri="{FF2B5EF4-FFF2-40B4-BE49-F238E27FC236}">
                    <a16:creationId xmlns:a16="http://schemas.microsoft.com/office/drawing/2014/main" id="{8B69ECA6-F146-419F-B09A-F9A61C40A46D}"/>
                  </a:ext>
                </a:extLst>
              </p:cNvPr>
              <p:cNvCxnSpPr/>
              <p:nvPr/>
            </p:nvCxnSpPr>
            <p:spPr bwMode="auto">
              <a:xfrm>
                <a:off x="5679281" y="2238375"/>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2" name="Straight Connector 691">
                <a:extLst>
                  <a:ext uri="{FF2B5EF4-FFF2-40B4-BE49-F238E27FC236}">
                    <a16:creationId xmlns:a16="http://schemas.microsoft.com/office/drawing/2014/main" id="{7CA3DD89-D9EE-4C80-A930-9E1B09346716}"/>
                  </a:ext>
                </a:extLst>
              </p:cNvPr>
              <p:cNvCxnSpPr/>
              <p:nvPr/>
            </p:nvCxnSpPr>
            <p:spPr bwMode="auto">
              <a:xfrm>
                <a:off x="5605463" y="2169319"/>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3" name="Straight Connector 692">
                <a:extLst>
                  <a:ext uri="{FF2B5EF4-FFF2-40B4-BE49-F238E27FC236}">
                    <a16:creationId xmlns:a16="http://schemas.microsoft.com/office/drawing/2014/main" id="{D79ACF34-3C3A-424F-95AD-B519AF323075}"/>
                  </a:ext>
                </a:extLst>
              </p:cNvPr>
              <p:cNvCxnSpPr/>
              <p:nvPr/>
            </p:nvCxnSpPr>
            <p:spPr bwMode="auto">
              <a:xfrm>
                <a:off x="6562726"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4" name="Straight Connector 693">
                <a:extLst>
                  <a:ext uri="{FF2B5EF4-FFF2-40B4-BE49-F238E27FC236}">
                    <a16:creationId xmlns:a16="http://schemas.microsoft.com/office/drawing/2014/main" id="{471DC4E5-7B47-4F11-B080-EF3ECF5A7152}"/>
                  </a:ext>
                </a:extLst>
              </p:cNvPr>
              <p:cNvCxnSpPr/>
              <p:nvPr/>
            </p:nvCxnSpPr>
            <p:spPr bwMode="auto">
              <a:xfrm>
                <a:off x="6150769" y="2531268"/>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5" name="Straight Connector 694">
                <a:extLst>
                  <a:ext uri="{FF2B5EF4-FFF2-40B4-BE49-F238E27FC236}">
                    <a16:creationId xmlns:a16="http://schemas.microsoft.com/office/drawing/2014/main" id="{216912D1-88BC-49AB-9A4E-87B602E02EAD}"/>
                  </a:ext>
                </a:extLst>
              </p:cNvPr>
              <p:cNvCxnSpPr/>
              <p:nvPr/>
            </p:nvCxnSpPr>
            <p:spPr bwMode="auto">
              <a:xfrm>
                <a:off x="6138862" y="252650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6" name="Straight Connector 695">
                <a:extLst>
                  <a:ext uri="{FF2B5EF4-FFF2-40B4-BE49-F238E27FC236}">
                    <a16:creationId xmlns:a16="http://schemas.microsoft.com/office/drawing/2014/main" id="{897E5186-D6E2-4123-AD86-5FADE3D00C1C}"/>
                  </a:ext>
                </a:extLst>
              </p:cNvPr>
              <p:cNvCxnSpPr/>
              <p:nvPr/>
            </p:nvCxnSpPr>
            <p:spPr bwMode="auto">
              <a:xfrm>
                <a:off x="6176963" y="2540794"/>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7" name="Straight Connector 696">
                <a:extLst>
                  <a:ext uri="{FF2B5EF4-FFF2-40B4-BE49-F238E27FC236}">
                    <a16:creationId xmlns:a16="http://schemas.microsoft.com/office/drawing/2014/main" id="{F26C4EBD-0E47-4BA6-BA7C-FBF099164073}"/>
                  </a:ext>
                </a:extLst>
              </p:cNvPr>
              <p:cNvCxnSpPr/>
              <p:nvPr/>
            </p:nvCxnSpPr>
            <p:spPr bwMode="auto">
              <a:xfrm>
                <a:off x="6215063" y="254079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8" name="Straight Connector 697">
                <a:extLst>
                  <a:ext uri="{FF2B5EF4-FFF2-40B4-BE49-F238E27FC236}">
                    <a16:creationId xmlns:a16="http://schemas.microsoft.com/office/drawing/2014/main" id="{90116B54-AD0B-4742-9837-BC9DEB8928BE}"/>
                  </a:ext>
                </a:extLst>
              </p:cNvPr>
              <p:cNvCxnSpPr/>
              <p:nvPr/>
            </p:nvCxnSpPr>
            <p:spPr bwMode="auto">
              <a:xfrm>
                <a:off x="6200776" y="253841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699" name="Straight Connector 698">
                <a:extLst>
                  <a:ext uri="{FF2B5EF4-FFF2-40B4-BE49-F238E27FC236}">
                    <a16:creationId xmlns:a16="http://schemas.microsoft.com/office/drawing/2014/main" id="{326A91E8-80F6-4C62-96C2-5371AA0DB436}"/>
                  </a:ext>
                </a:extLst>
              </p:cNvPr>
              <p:cNvCxnSpPr/>
              <p:nvPr/>
            </p:nvCxnSpPr>
            <p:spPr bwMode="auto">
              <a:xfrm>
                <a:off x="6388894"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0" name="Straight Connector 699">
                <a:extLst>
                  <a:ext uri="{FF2B5EF4-FFF2-40B4-BE49-F238E27FC236}">
                    <a16:creationId xmlns:a16="http://schemas.microsoft.com/office/drawing/2014/main" id="{6064E69A-3BE8-423E-8BA8-F06C2941E6E8}"/>
                  </a:ext>
                </a:extLst>
              </p:cNvPr>
              <p:cNvCxnSpPr/>
              <p:nvPr/>
            </p:nvCxnSpPr>
            <p:spPr bwMode="auto">
              <a:xfrm>
                <a:off x="6412707"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1" name="Straight Connector 700">
                <a:extLst>
                  <a:ext uri="{FF2B5EF4-FFF2-40B4-BE49-F238E27FC236}">
                    <a16:creationId xmlns:a16="http://schemas.microsoft.com/office/drawing/2014/main" id="{0AA30E45-094E-48A0-9B54-36A0E631844C}"/>
                  </a:ext>
                </a:extLst>
              </p:cNvPr>
              <p:cNvCxnSpPr/>
              <p:nvPr/>
            </p:nvCxnSpPr>
            <p:spPr bwMode="auto">
              <a:xfrm>
                <a:off x="6426994"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2" name="Straight Connector 701">
                <a:extLst>
                  <a:ext uri="{FF2B5EF4-FFF2-40B4-BE49-F238E27FC236}">
                    <a16:creationId xmlns:a16="http://schemas.microsoft.com/office/drawing/2014/main" id="{054D7E18-38C5-49E4-A264-9B1400DB5330}"/>
                  </a:ext>
                </a:extLst>
              </p:cNvPr>
              <p:cNvCxnSpPr/>
              <p:nvPr/>
            </p:nvCxnSpPr>
            <p:spPr bwMode="auto">
              <a:xfrm>
                <a:off x="6486525"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3" name="Straight Connector 702">
                <a:extLst>
                  <a:ext uri="{FF2B5EF4-FFF2-40B4-BE49-F238E27FC236}">
                    <a16:creationId xmlns:a16="http://schemas.microsoft.com/office/drawing/2014/main" id="{C1AEF550-2C35-4FD8-B20E-E6C6E0C2E789}"/>
                  </a:ext>
                </a:extLst>
              </p:cNvPr>
              <p:cNvCxnSpPr/>
              <p:nvPr/>
            </p:nvCxnSpPr>
            <p:spPr bwMode="auto">
              <a:xfrm>
                <a:off x="6536533"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4" name="Straight Connector 703">
                <a:extLst>
                  <a:ext uri="{FF2B5EF4-FFF2-40B4-BE49-F238E27FC236}">
                    <a16:creationId xmlns:a16="http://schemas.microsoft.com/office/drawing/2014/main" id="{BB770522-EFA1-49BB-A2F7-50FD50692B75}"/>
                  </a:ext>
                </a:extLst>
              </p:cNvPr>
              <p:cNvCxnSpPr/>
              <p:nvPr/>
            </p:nvCxnSpPr>
            <p:spPr bwMode="auto">
              <a:xfrm>
                <a:off x="6334126"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5" name="Straight Connector 704">
                <a:extLst>
                  <a:ext uri="{FF2B5EF4-FFF2-40B4-BE49-F238E27FC236}">
                    <a16:creationId xmlns:a16="http://schemas.microsoft.com/office/drawing/2014/main" id="{99DA69E8-4C5C-4AF7-806F-50DBEF9A0580}"/>
                  </a:ext>
                </a:extLst>
              </p:cNvPr>
              <p:cNvCxnSpPr/>
              <p:nvPr/>
            </p:nvCxnSpPr>
            <p:spPr bwMode="auto">
              <a:xfrm>
                <a:off x="6981826"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6" name="Straight Connector 705">
                <a:extLst>
                  <a:ext uri="{FF2B5EF4-FFF2-40B4-BE49-F238E27FC236}">
                    <a16:creationId xmlns:a16="http://schemas.microsoft.com/office/drawing/2014/main" id="{4EF295BF-1E78-4CF9-89D9-06D904A1158D}"/>
                  </a:ext>
                </a:extLst>
              </p:cNvPr>
              <p:cNvCxnSpPr/>
              <p:nvPr/>
            </p:nvCxnSpPr>
            <p:spPr bwMode="auto">
              <a:xfrm>
                <a:off x="6346032"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7" name="Straight Connector 706">
                <a:extLst>
                  <a:ext uri="{FF2B5EF4-FFF2-40B4-BE49-F238E27FC236}">
                    <a16:creationId xmlns:a16="http://schemas.microsoft.com/office/drawing/2014/main" id="{9FD35326-A305-4616-A17A-D522E7C7A630}"/>
                  </a:ext>
                </a:extLst>
              </p:cNvPr>
              <p:cNvCxnSpPr/>
              <p:nvPr/>
            </p:nvCxnSpPr>
            <p:spPr bwMode="auto">
              <a:xfrm>
                <a:off x="6255545" y="2543176"/>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8" name="Straight Connector 707">
                <a:extLst>
                  <a:ext uri="{FF2B5EF4-FFF2-40B4-BE49-F238E27FC236}">
                    <a16:creationId xmlns:a16="http://schemas.microsoft.com/office/drawing/2014/main" id="{CB5B79F6-11BA-444F-8B86-91C82EE7F322}"/>
                  </a:ext>
                </a:extLst>
              </p:cNvPr>
              <p:cNvCxnSpPr/>
              <p:nvPr/>
            </p:nvCxnSpPr>
            <p:spPr bwMode="auto">
              <a:xfrm>
                <a:off x="6231733" y="2536032"/>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09" name="Straight Connector 708">
                <a:extLst>
                  <a:ext uri="{FF2B5EF4-FFF2-40B4-BE49-F238E27FC236}">
                    <a16:creationId xmlns:a16="http://schemas.microsoft.com/office/drawing/2014/main" id="{9F2DD7B8-E449-4E7B-8A7E-92027E98E8D4}"/>
                  </a:ext>
                </a:extLst>
              </p:cNvPr>
              <p:cNvCxnSpPr/>
              <p:nvPr/>
            </p:nvCxnSpPr>
            <p:spPr bwMode="auto">
              <a:xfrm>
                <a:off x="6369844"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0" name="Straight Connector 709">
                <a:extLst>
                  <a:ext uri="{FF2B5EF4-FFF2-40B4-BE49-F238E27FC236}">
                    <a16:creationId xmlns:a16="http://schemas.microsoft.com/office/drawing/2014/main" id="{FA99A4B3-B941-425F-9CF2-E0812B4C3ADD}"/>
                  </a:ext>
                </a:extLst>
              </p:cNvPr>
              <p:cNvCxnSpPr/>
              <p:nvPr/>
            </p:nvCxnSpPr>
            <p:spPr bwMode="auto">
              <a:xfrm>
                <a:off x="6441283"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1" name="Straight Connector 710">
                <a:extLst>
                  <a:ext uri="{FF2B5EF4-FFF2-40B4-BE49-F238E27FC236}">
                    <a16:creationId xmlns:a16="http://schemas.microsoft.com/office/drawing/2014/main" id="{3E643BE2-6ABC-429A-A971-597C2E054183}"/>
                  </a:ext>
                </a:extLst>
              </p:cNvPr>
              <p:cNvCxnSpPr/>
              <p:nvPr/>
            </p:nvCxnSpPr>
            <p:spPr bwMode="auto">
              <a:xfrm>
                <a:off x="6462713"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2" name="Straight Connector 711">
                <a:extLst>
                  <a:ext uri="{FF2B5EF4-FFF2-40B4-BE49-F238E27FC236}">
                    <a16:creationId xmlns:a16="http://schemas.microsoft.com/office/drawing/2014/main" id="{4839FE32-4263-43BB-80B6-47624C3BE385}"/>
                  </a:ext>
                </a:extLst>
              </p:cNvPr>
              <p:cNvCxnSpPr/>
              <p:nvPr/>
            </p:nvCxnSpPr>
            <p:spPr bwMode="auto">
              <a:xfrm>
                <a:off x="6500813"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3" name="Straight Connector 712">
                <a:extLst>
                  <a:ext uri="{FF2B5EF4-FFF2-40B4-BE49-F238E27FC236}">
                    <a16:creationId xmlns:a16="http://schemas.microsoft.com/office/drawing/2014/main" id="{D6C27631-C74D-48DF-8FE8-9C57598009D5}"/>
                  </a:ext>
                </a:extLst>
              </p:cNvPr>
              <p:cNvCxnSpPr/>
              <p:nvPr/>
            </p:nvCxnSpPr>
            <p:spPr bwMode="auto">
              <a:xfrm>
                <a:off x="6824663"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4" name="Straight Connector 713">
                <a:extLst>
                  <a:ext uri="{FF2B5EF4-FFF2-40B4-BE49-F238E27FC236}">
                    <a16:creationId xmlns:a16="http://schemas.microsoft.com/office/drawing/2014/main" id="{9DACA26D-1CC6-4BD4-B6D2-01348446D0A4}"/>
                  </a:ext>
                </a:extLst>
              </p:cNvPr>
              <p:cNvCxnSpPr/>
              <p:nvPr/>
            </p:nvCxnSpPr>
            <p:spPr bwMode="auto">
              <a:xfrm>
                <a:off x="6579394"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5" name="Straight Connector 714">
                <a:extLst>
                  <a:ext uri="{FF2B5EF4-FFF2-40B4-BE49-F238E27FC236}">
                    <a16:creationId xmlns:a16="http://schemas.microsoft.com/office/drawing/2014/main" id="{19B3186F-522A-4B3A-9D4E-794CA2F91E18}"/>
                  </a:ext>
                </a:extLst>
              </p:cNvPr>
              <p:cNvCxnSpPr/>
              <p:nvPr/>
            </p:nvCxnSpPr>
            <p:spPr bwMode="auto">
              <a:xfrm>
                <a:off x="6603206"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6" name="Straight Connector 715">
                <a:extLst>
                  <a:ext uri="{FF2B5EF4-FFF2-40B4-BE49-F238E27FC236}">
                    <a16:creationId xmlns:a16="http://schemas.microsoft.com/office/drawing/2014/main" id="{39D69D53-8763-45F7-9CA8-66E68E99C050}"/>
                  </a:ext>
                </a:extLst>
              </p:cNvPr>
              <p:cNvCxnSpPr/>
              <p:nvPr/>
            </p:nvCxnSpPr>
            <p:spPr bwMode="auto">
              <a:xfrm>
                <a:off x="6665118"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7" name="Straight Connector 716">
                <a:extLst>
                  <a:ext uri="{FF2B5EF4-FFF2-40B4-BE49-F238E27FC236}">
                    <a16:creationId xmlns:a16="http://schemas.microsoft.com/office/drawing/2014/main" id="{A77E7236-5973-4E73-8877-54BBE512AC51}"/>
                  </a:ext>
                </a:extLst>
              </p:cNvPr>
              <p:cNvCxnSpPr/>
              <p:nvPr/>
            </p:nvCxnSpPr>
            <p:spPr bwMode="auto">
              <a:xfrm>
                <a:off x="6686550"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8" name="Straight Connector 717">
                <a:extLst>
                  <a:ext uri="{FF2B5EF4-FFF2-40B4-BE49-F238E27FC236}">
                    <a16:creationId xmlns:a16="http://schemas.microsoft.com/office/drawing/2014/main" id="{C0B3239F-5066-4EDF-BC72-13DC4559B8BB}"/>
                  </a:ext>
                </a:extLst>
              </p:cNvPr>
              <p:cNvCxnSpPr/>
              <p:nvPr/>
            </p:nvCxnSpPr>
            <p:spPr bwMode="auto">
              <a:xfrm>
                <a:off x="6712743"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19" name="Straight Connector 718">
                <a:extLst>
                  <a:ext uri="{FF2B5EF4-FFF2-40B4-BE49-F238E27FC236}">
                    <a16:creationId xmlns:a16="http://schemas.microsoft.com/office/drawing/2014/main" id="{DFE2CDFD-1C1F-441A-9539-C98011786790}"/>
                  </a:ext>
                </a:extLst>
              </p:cNvPr>
              <p:cNvCxnSpPr/>
              <p:nvPr/>
            </p:nvCxnSpPr>
            <p:spPr bwMode="auto">
              <a:xfrm>
                <a:off x="6729412"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20" name="Straight Connector 719">
                <a:extLst>
                  <a:ext uri="{FF2B5EF4-FFF2-40B4-BE49-F238E27FC236}">
                    <a16:creationId xmlns:a16="http://schemas.microsoft.com/office/drawing/2014/main" id="{CEE8CAB0-FA2F-4826-A3BB-9E5A0D26DB7F}"/>
                  </a:ext>
                </a:extLst>
              </p:cNvPr>
              <p:cNvCxnSpPr/>
              <p:nvPr/>
            </p:nvCxnSpPr>
            <p:spPr bwMode="auto">
              <a:xfrm>
                <a:off x="6750844"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21" name="Straight Connector 720">
                <a:extLst>
                  <a:ext uri="{FF2B5EF4-FFF2-40B4-BE49-F238E27FC236}">
                    <a16:creationId xmlns:a16="http://schemas.microsoft.com/office/drawing/2014/main" id="{6F84FD3C-36E7-4C11-8433-271B487DEB81}"/>
                  </a:ext>
                </a:extLst>
              </p:cNvPr>
              <p:cNvCxnSpPr/>
              <p:nvPr/>
            </p:nvCxnSpPr>
            <p:spPr bwMode="auto">
              <a:xfrm>
                <a:off x="6755606"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22" name="Straight Connector 721">
                <a:extLst>
                  <a:ext uri="{FF2B5EF4-FFF2-40B4-BE49-F238E27FC236}">
                    <a16:creationId xmlns:a16="http://schemas.microsoft.com/office/drawing/2014/main" id="{21B9CA0B-6071-46DC-ABBB-9D7B445F7F66}"/>
                  </a:ext>
                </a:extLst>
              </p:cNvPr>
              <p:cNvCxnSpPr/>
              <p:nvPr/>
            </p:nvCxnSpPr>
            <p:spPr bwMode="auto">
              <a:xfrm>
                <a:off x="6810374" y="2633663"/>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23" name="Straight Connector 722">
                <a:extLst>
                  <a:ext uri="{FF2B5EF4-FFF2-40B4-BE49-F238E27FC236}">
                    <a16:creationId xmlns:a16="http://schemas.microsoft.com/office/drawing/2014/main" id="{4C8A31A9-6D9B-4DB3-B41C-C141A3A6CD2F}"/>
                  </a:ext>
                </a:extLst>
              </p:cNvPr>
              <p:cNvCxnSpPr/>
              <p:nvPr/>
            </p:nvCxnSpPr>
            <p:spPr bwMode="auto">
              <a:xfrm>
                <a:off x="6303170" y="2574131"/>
                <a:ext cx="0" cy="57150"/>
              </a:xfrm>
              <a:prstGeom prst="line">
                <a:avLst/>
              </a:prstGeom>
              <a:noFill/>
              <a:ln w="12700" cap="flat" cmpd="sng" algn="ctr">
                <a:solidFill>
                  <a:srgbClr val="E1471D"/>
                </a:solidFill>
                <a:prstDash val="solid"/>
                <a:round/>
                <a:headEnd type="none" w="med" len="med"/>
                <a:tailEnd type="none" w="med" len="med"/>
              </a:ln>
              <a:effectLst/>
            </p:spPr>
          </p:cxnSp>
          <p:cxnSp>
            <p:nvCxnSpPr>
              <p:cNvPr id="724" name="Straight Connector 723">
                <a:extLst>
                  <a:ext uri="{FF2B5EF4-FFF2-40B4-BE49-F238E27FC236}">
                    <a16:creationId xmlns:a16="http://schemas.microsoft.com/office/drawing/2014/main" id="{C85867EE-9D0F-4CED-80E8-D21DF67E8470}"/>
                  </a:ext>
                </a:extLst>
              </p:cNvPr>
              <p:cNvCxnSpPr/>
              <p:nvPr/>
            </p:nvCxnSpPr>
            <p:spPr bwMode="auto">
              <a:xfrm>
                <a:off x="6315076" y="2574131"/>
                <a:ext cx="0" cy="57150"/>
              </a:xfrm>
              <a:prstGeom prst="line">
                <a:avLst/>
              </a:prstGeom>
              <a:noFill/>
              <a:ln w="12700" cap="flat" cmpd="sng" algn="ctr">
                <a:solidFill>
                  <a:srgbClr val="E1471D"/>
                </a:solidFill>
                <a:prstDash val="solid"/>
                <a:round/>
                <a:headEnd type="none" w="med" len="med"/>
                <a:tailEnd type="none" w="med" len="med"/>
              </a:ln>
              <a:effectLst/>
            </p:spPr>
          </p:cxnSp>
        </p:grpSp>
      </p:grpSp>
      <p:grpSp>
        <p:nvGrpSpPr>
          <p:cNvPr id="725" name="Group 724">
            <a:extLst>
              <a:ext uri="{FF2B5EF4-FFF2-40B4-BE49-F238E27FC236}">
                <a16:creationId xmlns:a16="http://schemas.microsoft.com/office/drawing/2014/main" id="{7A8791F8-38AA-471A-BB9D-334F10242A8F}"/>
              </a:ext>
            </a:extLst>
          </p:cNvPr>
          <p:cNvGrpSpPr/>
          <p:nvPr/>
        </p:nvGrpSpPr>
        <p:grpSpPr>
          <a:xfrm>
            <a:off x="1532718" y="1627375"/>
            <a:ext cx="3021807" cy="1319215"/>
            <a:chOff x="3853176" y="1674902"/>
            <a:chExt cx="3021807" cy="1319214"/>
          </a:xfrm>
        </p:grpSpPr>
        <p:sp>
          <p:nvSpPr>
            <p:cNvPr id="726" name="Freeform: Shape 725">
              <a:extLst>
                <a:ext uri="{FF2B5EF4-FFF2-40B4-BE49-F238E27FC236}">
                  <a16:creationId xmlns:a16="http://schemas.microsoft.com/office/drawing/2014/main" id="{F3244C92-FE48-46A2-A5C2-3180F5869DDF}"/>
                </a:ext>
              </a:extLst>
            </p:cNvPr>
            <p:cNvSpPr/>
            <p:nvPr/>
          </p:nvSpPr>
          <p:spPr bwMode="auto">
            <a:xfrm>
              <a:off x="3853176" y="1703797"/>
              <a:ext cx="3021807" cy="1266825"/>
            </a:xfrm>
            <a:custGeom>
              <a:avLst/>
              <a:gdLst>
                <a:gd name="connsiteX0" fmla="*/ 3021807 w 3021807"/>
                <a:gd name="connsiteY0" fmla="*/ 1266825 h 1266825"/>
                <a:gd name="connsiteX1" fmla="*/ 2797969 w 3021807"/>
                <a:gd name="connsiteY1" fmla="*/ 1266825 h 1266825"/>
                <a:gd name="connsiteX2" fmla="*/ 2797969 w 3021807"/>
                <a:gd name="connsiteY2" fmla="*/ 1143000 h 1266825"/>
                <a:gd name="connsiteX3" fmla="*/ 2614613 w 3021807"/>
                <a:gd name="connsiteY3" fmla="*/ 1143000 h 1266825"/>
                <a:gd name="connsiteX4" fmla="*/ 2614613 w 3021807"/>
                <a:gd name="connsiteY4" fmla="*/ 1123950 h 1266825"/>
                <a:gd name="connsiteX5" fmla="*/ 2605088 w 3021807"/>
                <a:gd name="connsiteY5" fmla="*/ 1123950 h 1266825"/>
                <a:gd name="connsiteX6" fmla="*/ 2605088 w 3021807"/>
                <a:gd name="connsiteY6" fmla="*/ 1090613 h 1266825"/>
                <a:gd name="connsiteX7" fmla="*/ 2559844 w 3021807"/>
                <a:gd name="connsiteY7" fmla="*/ 1090613 h 1266825"/>
                <a:gd name="connsiteX8" fmla="*/ 2559844 w 3021807"/>
                <a:gd name="connsiteY8" fmla="*/ 1040607 h 1266825"/>
                <a:gd name="connsiteX9" fmla="*/ 2545557 w 3021807"/>
                <a:gd name="connsiteY9" fmla="*/ 1040607 h 1266825"/>
                <a:gd name="connsiteX10" fmla="*/ 2545557 w 3021807"/>
                <a:gd name="connsiteY10" fmla="*/ 1002507 h 1266825"/>
                <a:gd name="connsiteX11" fmla="*/ 2462213 w 3021807"/>
                <a:gd name="connsiteY11" fmla="*/ 1002507 h 1266825"/>
                <a:gd name="connsiteX12" fmla="*/ 2462213 w 3021807"/>
                <a:gd name="connsiteY12" fmla="*/ 969169 h 1266825"/>
                <a:gd name="connsiteX13" fmla="*/ 2450307 w 3021807"/>
                <a:gd name="connsiteY13" fmla="*/ 969169 h 1266825"/>
                <a:gd name="connsiteX14" fmla="*/ 2450307 w 3021807"/>
                <a:gd name="connsiteY14" fmla="*/ 933450 h 1266825"/>
                <a:gd name="connsiteX15" fmla="*/ 2447925 w 3021807"/>
                <a:gd name="connsiteY15" fmla="*/ 933450 h 1266825"/>
                <a:gd name="connsiteX16" fmla="*/ 2447925 w 3021807"/>
                <a:gd name="connsiteY16" fmla="*/ 881063 h 1266825"/>
                <a:gd name="connsiteX17" fmla="*/ 2433638 w 3021807"/>
                <a:gd name="connsiteY17" fmla="*/ 881063 h 1266825"/>
                <a:gd name="connsiteX18" fmla="*/ 2433638 w 3021807"/>
                <a:gd name="connsiteY18" fmla="*/ 852488 h 1266825"/>
                <a:gd name="connsiteX19" fmla="*/ 2359819 w 3021807"/>
                <a:gd name="connsiteY19" fmla="*/ 852488 h 1266825"/>
                <a:gd name="connsiteX20" fmla="*/ 2359819 w 3021807"/>
                <a:gd name="connsiteY20" fmla="*/ 812007 h 1266825"/>
                <a:gd name="connsiteX21" fmla="*/ 2347913 w 3021807"/>
                <a:gd name="connsiteY21" fmla="*/ 812007 h 1266825"/>
                <a:gd name="connsiteX22" fmla="*/ 2347913 w 3021807"/>
                <a:gd name="connsiteY22" fmla="*/ 785813 h 1266825"/>
                <a:gd name="connsiteX23" fmla="*/ 2286000 w 3021807"/>
                <a:gd name="connsiteY23" fmla="*/ 785813 h 1266825"/>
                <a:gd name="connsiteX24" fmla="*/ 2286000 w 3021807"/>
                <a:gd name="connsiteY24" fmla="*/ 764382 h 1266825"/>
                <a:gd name="connsiteX25" fmla="*/ 2116932 w 3021807"/>
                <a:gd name="connsiteY25" fmla="*/ 764382 h 1266825"/>
                <a:gd name="connsiteX26" fmla="*/ 2116932 w 3021807"/>
                <a:gd name="connsiteY26" fmla="*/ 742950 h 1266825"/>
                <a:gd name="connsiteX27" fmla="*/ 2095500 w 3021807"/>
                <a:gd name="connsiteY27" fmla="*/ 742950 h 1266825"/>
                <a:gd name="connsiteX28" fmla="*/ 2095500 w 3021807"/>
                <a:gd name="connsiteY28" fmla="*/ 726282 h 1266825"/>
                <a:gd name="connsiteX29" fmla="*/ 2066925 w 3021807"/>
                <a:gd name="connsiteY29" fmla="*/ 726282 h 1266825"/>
                <a:gd name="connsiteX30" fmla="*/ 2066925 w 3021807"/>
                <a:gd name="connsiteY30" fmla="*/ 702469 h 1266825"/>
                <a:gd name="connsiteX31" fmla="*/ 2047875 w 3021807"/>
                <a:gd name="connsiteY31" fmla="*/ 702469 h 1266825"/>
                <a:gd name="connsiteX32" fmla="*/ 2047875 w 3021807"/>
                <a:gd name="connsiteY32" fmla="*/ 683419 h 1266825"/>
                <a:gd name="connsiteX33" fmla="*/ 2019300 w 3021807"/>
                <a:gd name="connsiteY33" fmla="*/ 683419 h 1266825"/>
                <a:gd name="connsiteX34" fmla="*/ 2019300 w 3021807"/>
                <a:gd name="connsiteY34" fmla="*/ 666750 h 1266825"/>
                <a:gd name="connsiteX35" fmla="*/ 1997869 w 3021807"/>
                <a:gd name="connsiteY35" fmla="*/ 666750 h 1266825"/>
                <a:gd name="connsiteX36" fmla="*/ 1997869 w 3021807"/>
                <a:gd name="connsiteY36" fmla="*/ 645319 h 1266825"/>
                <a:gd name="connsiteX37" fmla="*/ 1945482 w 3021807"/>
                <a:gd name="connsiteY37" fmla="*/ 645319 h 1266825"/>
                <a:gd name="connsiteX38" fmla="*/ 1945482 w 3021807"/>
                <a:gd name="connsiteY38" fmla="*/ 631032 h 1266825"/>
                <a:gd name="connsiteX39" fmla="*/ 1852613 w 3021807"/>
                <a:gd name="connsiteY39" fmla="*/ 631032 h 1266825"/>
                <a:gd name="connsiteX40" fmla="*/ 1852613 w 3021807"/>
                <a:gd name="connsiteY40" fmla="*/ 616744 h 1266825"/>
                <a:gd name="connsiteX41" fmla="*/ 1809750 w 3021807"/>
                <a:gd name="connsiteY41" fmla="*/ 616744 h 1266825"/>
                <a:gd name="connsiteX42" fmla="*/ 1809750 w 3021807"/>
                <a:gd name="connsiteY42" fmla="*/ 597694 h 1266825"/>
                <a:gd name="connsiteX43" fmla="*/ 1795463 w 3021807"/>
                <a:gd name="connsiteY43" fmla="*/ 597694 h 1266825"/>
                <a:gd name="connsiteX44" fmla="*/ 1795463 w 3021807"/>
                <a:gd name="connsiteY44" fmla="*/ 557213 h 1266825"/>
                <a:gd name="connsiteX45" fmla="*/ 1754982 w 3021807"/>
                <a:gd name="connsiteY45" fmla="*/ 557213 h 1266825"/>
                <a:gd name="connsiteX46" fmla="*/ 1754982 w 3021807"/>
                <a:gd name="connsiteY46" fmla="*/ 542925 h 1266825"/>
                <a:gd name="connsiteX47" fmla="*/ 1726407 w 3021807"/>
                <a:gd name="connsiteY47" fmla="*/ 542925 h 1266825"/>
                <a:gd name="connsiteX48" fmla="*/ 1726407 w 3021807"/>
                <a:gd name="connsiteY48" fmla="*/ 523875 h 1266825"/>
                <a:gd name="connsiteX49" fmla="*/ 1697832 w 3021807"/>
                <a:gd name="connsiteY49" fmla="*/ 523875 h 1266825"/>
                <a:gd name="connsiteX50" fmla="*/ 1697832 w 3021807"/>
                <a:gd name="connsiteY50" fmla="*/ 511969 h 1266825"/>
                <a:gd name="connsiteX51" fmla="*/ 1626394 w 3021807"/>
                <a:gd name="connsiteY51" fmla="*/ 511969 h 1266825"/>
                <a:gd name="connsiteX52" fmla="*/ 1626394 w 3021807"/>
                <a:gd name="connsiteY52" fmla="*/ 492919 h 1266825"/>
                <a:gd name="connsiteX53" fmla="*/ 1488282 w 3021807"/>
                <a:gd name="connsiteY53" fmla="*/ 492919 h 1266825"/>
                <a:gd name="connsiteX54" fmla="*/ 1488282 w 3021807"/>
                <a:gd name="connsiteY54" fmla="*/ 478632 h 1266825"/>
                <a:gd name="connsiteX55" fmla="*/ 1445419 w 3021807"/>
                <a:gd name="connsiteY55" fmla="*/ 478632 h 1266825"/>
                <a:gd name="connsiteX56" fmla="*/ 1445419 w 3021807"/>
                <a:gd name="connsiteY56" fmla="*/ 464344 h 1266825"/>
                <a:gd name="connsiteX57" fmla="*/ 1412082 w 3021807"/>
                <a:gd name="connsiteY57" fmla="*/ 464344 h 1266825"/>
                <a:gd name="connsiteX58" fmla="*/ 1412082 w 3021807"/>
                <a:gd name="connsiteY58" fmla="*/ 452438 h 1266825"/>
                <a:gd name="connsiteX59" fmla="*/ 1362075 w 3021807"/>
                <a:gd name="connsiteY59" fmla="*/ 452438 h 1266825"/>
                <a:gd name="connsiteX60" fmla="*/ 1362075 w 3021807"/>
                <a:gd name="connsiteY60" fmla="*/ 433388 h 1266825"/>
                <a:gd name="connsiteX61" fmla="*/ 1276350 w 3021807"/>
                <a:gd name="connsiteY61" fmla="*/ 433388 h 1266825"/>
                <a:gd name="connsiteX62" fmla="*/ 1276350 w 3021807"/>
                <a:gd name="connsiteY62" fmla="*/ 421482 h 1266825"/>
                <a:gd name="connsiteX63" fmla="*/ 1212057 w 3021807"/>
                <a:gd name="connsiteY63" fmla="*/ 421482 h 1266825"/>
                <a:gd name="connsiteX64" fmla="*/ 1212057 w 3021807"/>
                <a:gd name="connsiteY64" fmla="*/ 392907 h 1266825"/>
                <a:gd name="connsiteX65" fmla="*/ 1190625 w 3021807"/>
                <a:gd name="connsiteY65" fmla="*/ 392907 h 1266825"/>
                <a:gd name="connsiteX66" fmla="*/ 1190625 w 3021807"/>
                <a:gd name="connsiteY66" fmla="*/ 378619 h 1266825"/>
                <a:gd name="connsiteX67" fmla="*/ 1171575 w 3021807"/>
                <a:gd name="connsiteY67" fmla="*/ 378619 h 1266825"/>
                <a:gd name="connsiteX68" fmla="*/ 1171575 w 3021807"/>
                <a:gd name="connsiteY68" fmla="*/ 366713 h 1266825"/>
                <a:gd name="connsiteX69" fmla="*/ 1171575 w 3021807"/>
                <a:gd name="connsiteY69" fmla="*/ 366713 h 1266825"/>
                <a:gd name="connsiteX70" fmla="*/ 1154906 w 3021807"/>
                <a:gd name="connsiteY70" fmla="*/ 350044 h 1266825"/>
                <a:gd name="connsiteX71" fmla="*/ 1126332 w 3021807"/>
                <a:gd name="connsiteY71" fmla="*/ 350044 h 1266825"/>
                <a:gd name="connsiteX72" fmla="*/ 1126332 w 3021807"/>
                <a:gd name="connsiteY72" fmla="*/ 340519 h 1266825"/>
                <a:gd name="connsiteX73" fmla="*/ 1057275 w 3021807"/>
                <a:gd name="connsiteY73" fmla="*/ 340519 h 1266825"/>
                <a:gd name="connsiteX74" fmla="*/ 1057275 w 3021807"/>
                <a:gd name="connsiteY74" fmla="*/ 328613 h 1266825"/>
                <a:gd name="connsiteX75" fmla="*/ 1009650 w 3021807"/>
                <a:gd name="connsiteY75" fmla="*/ 328613 h 1266825"/>
                <a:gd name="connsiteX76" fmla="*/ 1009650 w 3021807"/>
                <a:gd name="connsiteY76" fmla="*/ 321469 h 1266825"/>
                <a:gd name="connsiteX77" fmla="*/ 919163 w 3021807"/>
                <a:gd name="connsiteY77" fmla="*/ 321469 h 1266825"/>
                <a:gd name="connsiteX78" fmla="*/ 919163 w 3021807"/>
                <a:gd name="connsiteY78" fmla="*/ 295275 h 1266825"/>
                <a:gd name="connsiteX79" fmla="*/ 859632 w 3021807"/>
                <a:gd name="connsiteY79" fmla="*/ 295275 h 1266825"/>
                <a:gd name="connsiteX80" fmla="*/ 859632 w 3021807"/>
                <a:gd name="connsiteY80" fmla="*/ 271463 h 1266825"/>
                <a:gd name="connsiteX81" fmla="*/ 828675 w 3021807"/>
                <a:gd name="connsiteY81" fmla="*/ 271463 h 1266825"/>
                <a:gd name="connsiteX82" fmla="*/ 828675 w 3021807"/>
                <a:gd name="connsiteY82" fmla="*/ 259557 h 1266825"/>
                <a:gd name="connsiteX83" fmla="*/ 647700 w 3021807"/>
                <a:gd name="connsiteY83" fmla="*/ 259557 h 1266825"/>
                <a:gd name="connsiteX84" fmla="*/ 647700 w 3021807"/>
                <a:gd name="connsiteY84" fmla="*/ 247650 h 1266825"/>
                <a:gd name="connsiteX85" fmla="*/ 626269 w 3021807"/>
                <a:gd name="connsiteY85" fmla="*/ 247650 h 1266825"/>
                <a:gd name="connsiteX86" fmla="*/ 626269 w 3021807"/>
                <a:gd name="connsiteY86" fmla="*/ 238125 h 1266825"/>
                <a:gd name="connsiteX87" fmla="*/ 519113 w 3021807"/>
                <a:gd name="connsiteY87" fmla="*/ 238125 h 1266825"/>
                <a:gd name="connsiteX88" fmla="*/ 519113 w 3021807"/>
                <a:gd name="connsiteY88" fmla="*/ 230982 h 1266825"/>
                <a:gd name="connsiteX89" fmla="*/ 478632 w 3021807"/>
                <a:gd name="connsiteY89" fmla="*/ 230982 h 1266825"/>
                <a:gd name="connsiteX90" fmla="*/ 478632 w 3021807"/>
                <a:gd name="connsiteY90" fmla="*/ 219075 h 1266825"/>
                <a:gd name="connsiteX91" fmla="*/ 445294 w 3021807"/>
                <a:gd name="connsiteY91" fmla="*/ 219075 h 1266825"/>
                <a:gd name="connsiteX92" fmla="*/ 445294 w 3021807"/>
                <a:gd name="connsiteY92" fmla="*/ 202407 h 1266825"/>
                <a:gd name="connsiteX93" fmla="*/ 445294 w 3021807"/>
                <a:gd name="connsiteY93" fmla="*/ 202407 h 1266825"/>
                <a:gd name="connsiteX94" fmla="*/ 431007 w 3021807"/>
                <a:gd name="connsiteY94" fmla="*/ 188120 h 1266825"/>
                <a:gd name="connsiteX95" fmla="*/ 426244 w 3021807"/>
                <a:gd name="connsiteY95" fmla="*/ 183357 h 1266825"/>
                <a:gd name="connsiteX96" fmla="*/ 426244 w 3021807"/>
                <a:gd name="connsiteY96" fmla="*/ 154782 h 1266825"/>
                <a:gd name="connsiteX97" fmla="*/ 302419 w 3021807"/>
                <a:gd name="connsiteY97" fmla="*/ 154782 h 1266825"/>
                <a:gd name="connsiteX98" fmla="*/ 302419 w 3021807"/>
                <a:gd name="connsiteY98" fmla="*/ 126207 h 1266825"/>
                <a:gd name="connsiteX99" fmla="*/ 278607 w 3021807"/>
                <a:gd name="connsiteY99" fmla="*/ 126207 h 1266825"/>
                <a:gd name="connsiteX100" fmla="*/ 278607 w 3021807"/>
                <a:gd name="connsiteY100" fmla="*/ 100013 h 1266825"/>
                <a:gd name="connsiteX101" fmla="*/ 209550 w 3021807"/>
                <a:gd name="connsiteY101" fmla="*/ 100013 h 1266825"/>
                <a:gd name="connsiteX102" fmla="*/ 209550 w 3021807"/>
                <a:gd name="connsiteY102" fmla="*/ 78582 h 1266825"/>
                <a:gd name="connsiteX103" fmla="*/ 173832 w 3021807"/>
                <a:gd name="connsiteY103" fmla="*/ 78582 h 1266825"/>
                <a:gd name="connsiteX104" fmla="*/ 173832 w 3021807"/>
                <a:gd name="connsiteY104" fmla="*/ 69057 h 1266825"/>
                <a:gd name="connsiteX105" fmla="*/ 140494 w 3021807"/>
                <a:gd name="connsiteY105" fmla="*/ 69057 h 1266825"/>
                <a:gd name="connsiteX106" fmla="*/ 140494 w 3021807"/>
                <a:gd name="connsiteY106" fmla="*/ 42863 h 1266825"/>
                <a:gd name="connsiteX107" fmla="*/ 76200 w 3021807"/>
                <a:gd name="connsiteY107" fmla="*/ 42863 h 1266825"/>
                <a:gd name="connsiteX108" fmla="*/ 76200 w 3021807"/>
                <a:gd name="connsiteY108" fmla="*/ 19050 h 1266825"/>
                <a:gd name="connsiteX109" fmla="*/ 26194 w 3021807"/>
                <a:gd name="connsiteY109" fmla="*/ 19050 h 1266825"/>
                <a:gd name="connsiteX110" fmla="*/ 26194 w 3021807"/>
                <a:gd name="connsiteY110" fmla="*/ 0 h 1266825"/>
                <a:gd name="connsiteX111" fmla="*/ 0 w 3021807"/>
                <a:gd name="connsiteY111" fmla="*/ 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021807" h="1266825">
                  <a:moveTo>
                    <a:pt x="3021807" y="1266825"/>
                  </a:moveTo>
                  <a:lnTo>
                    <a:pt x="2797969" y="1266825"/>
                  </a:lnTo>
                  <a:lnTo>
                    <a:pt x="2797969" y="1143000"/>
                  </a:lnTo>
                  <a:lnTo>
                    <a:pt x="2614613" y="1143000"/>
                  </a:lnTo>
                  <a:lnTo>
                    <a:pt x="2614613" y="1123950"/>
                  </a:lnTo>
                  <a:lnTo>
                    <a:pt x="2605088" y="1123950"/>
                  </a:lnTo>
                  <a:lnTo>
                    <a:pt x="2605088" y="1090613"/>
                  </a:lnTo>
                  <a:lnTo>
                    <a:pt x="2559844" y="1090613"/>
                  </a:lnTo>
                  <a:lnTo>
                    <a:pt x="2559844" y="1040607"/>
                  </a:lnTo>
                  <a:lnTo>
                    <a:pt x="2545557" y="1040607"/>
                  </a:lnTo>
                  <a:lnTo>
                    <a:pt x="2545557" y="1002507"/>
                  </a:lnTo>
                  <a:lnTo>
                    <a:pt x="2462213" y="1002507"/>
                  </a:lnTo>
                  <a:lnTo>
                    <a:pt x="2462213" y="969169"/>
                  </a:lnTo>
                  <a:lnTo>
                    <a:pt x="2450307" y="969169"/>
                  </a:lnTo>
                  <a:lnTo>
                    <a:pt x="2450307" y="933450"/>
                  </a:lnTo>
                  <a:lnTo>
                    <a:pt x="2447925" y="933450"/>
                  </a:lnTo>
                  <a:lnTo>
                    <a:pt x="2447925" y="881063"/>
                  </a:lnTo>
                  <a:lnTo>
                    <a:pt x="2433638" y="881063"/>
                  </a:lnTo>
                  <a:lnTo>
                    <a:pt x="2433638" y="852488"/>
                  </a:lnTo>
                  <a:lnTo>
                    <a:pt x="2359819" y="852488"/>
                  </a:lnTo>
                  <a:lnTo>
                    <a:pt x="2359819" y="812007"/>
                  </a:lnTo>
                  <a:lnTo>
                    <a:pt x="2347913" y="812007"/>
                  </a:lnTo>
                  <a:lnTo>
                    <a:pt x="2347913" y="785813"/>
                  </a:lnTo>
                  <a:lnTo>
                    <a:pt x="2286000" y="785813"/>
                  </a:lnTo>
                  <a:lnTo>
                    <a:pt x="2286000" y="764382"/>
                  </a:lnTo>
                  <a:lnTo>
                    <a:pt x="2116932" y="764382"/>
                  </a:lnTo>
                  <a:lnTo>
                    <a:pt x="2116932" y="742950"/>
                  </a:lnTo>
                  <a:lnTo>
                    <a:pt x="2095500" y="742950"/>
                  </a:lnTo>
                  <a:lnTo>
                    <a:pt x="2095500" y="726282"/>
                  </a:lnTo>
                  <a:lnTo>
                    <a:pt x="2066925" y="726282"/>
                  </a:lnTo>
                  <a:lnTo>
                    <a:pt x="2066925" y="702469"/>
                  </a:lnTo>
                  <a:lnTo>
                    <a:pt x="2047875" y="702469"/>
                  </a:lnTo>
                  <a:lnTo>
                    <a:pt x="2047875" y="683419"/>
                  </a:lnTo>
                  <a:lnTo>
                    <a:pt x="2019300" y="683419"/>
                  </a:lnTo>
                  <a:lnTo>
                    <a:pt x="2019300" y="666750"/>
                  </a:lnTo>
                  <a:lnTo>
                    <a:pt x="1997869" y="666750"/>
                  </a:lnTo>
                  <a:lnTo>
                    <a:pt x="1997869" y="645319"/>
                  </a:lnTo>
                  <a:lnTo>
                    <a:pt x="1945482" y="645319"/>
                  </a:lnTo>
                  <a:lnTo>
                    <a:pt x="1945482" y="631032"/>
                  </a:lnTo>
                  <a:lnTo>
                    <a:pt x="1852613" y="631032"/>
                  </a:lnTo>
                  <a:lnTo>
                    <a:pt x="1852613" y="616744"/>
                  </a:lnTo>
                  <a:lnTo>
                    <a:pt x="1809750" y="616744"/>
                  </a:lnTo>
                  <a:lnTo>
                    <a:pt x="1809750" y="597694"/>
                  </a:lnTo>
                  <a:lnTo>
                    <a:pt x="1795463" y="597694"/>
                  </a:lnTo>
                  <a:lnTo>
                    <a:pt x="1795463" y="557213"/>
                  </a:lnTo>
                  <a:lnTo>
                    <a:pt x="1754982" y="557213"/>
                  </a:lnTo>
                  <a:lnTo>
                    <a:pt x="1754982" y="542925"/>
                  </a:lnTo>
                  <a:lnTo>
                    <a:pt x="1726407" y="542925"/>
                  </a:lnTo>
                  <a:lnTo>
                    <a:pt x="1726407" y="523875"/>
                  </a:lnTo>
                  <a:lnTo>
                    <a:pt x="1697832" y="523875"/>
                  </a:lnTo>
                  <a:lnTo>
                    <a:pt x="1697832" y="511969"/>
                  </a:lnTo>
                  <a:lnTo>
                    <a:pt x="1626394" y="511969"/>
                  </a:lnTo>
                  <a:lnTo>
                    <a:pt x="1626394" y="492919"/>
                  </a:lnTo>
                  <a:lnTo>
                    <a:pt x="1488282" y="492919"/>
                  </a:lnTo>
                  <a:lnTo>
                    <a:pt x="1488282" y="478632"/>
                  </a:lnTo>
                  <a:lnTo>
                    <a:pt x="1445419" y="478632"/>
                  </a:lnTo>
                  <a:lnTo>
                    <a:pt x="1445419" y="464344"/>
                  </a:lnTo>
                  <a:lnTo>
                    <a:pt x="1412082" y="464344"/>
                  </a:lnTo>
                  <a:lnTo>
                    <a:pt x="1412082" y="452438"/>
                  </a:lnTo>
                  <a:lnTo>
                    <a:pt x="1362075" y="452438"/>
                  </a:lnTo>
                  <a:lnTo>
                    <a:pt x="1362075" y="433388"/>
                  </a:lnTo>
                  <a:lnTo>
                    <a:pt x="1276350" y="433388"/>
                  </a:lnTo>
                  <a:lnTo>
                    <a:pt x="1276350" y="421482"/>
                  </a:lnTo>
                  <a:lnTo>
                    <a:pt x="1212057" y="421482"/>
                  </a:lnTo>
                  <a:lnTo>
                    <a:pt x="1212057" y="392907"/>
                  </a:lnTo>
                  <a:lnTo>
                    <a:pt x="1190625" y="392907"/>
                  </a:lnTo>
                  <a:lnTo>
                    <a:pt x="1190625" y="378619"/>
                  </a:lnTo>
                  <a:lnTo>
                    <a:pt x="1171575" y="378619"/>
                  </a:lnTo>
                  <a:lnTo>
                    <a:pt x="1171575" y="366713"/>
                  </a:lnTo>
                  <a:lnTo>
                    <a:pt x="1171575" y="366713"/>
                  </a:lnTo>
                  <a:lnTo>
                    <a:pt x="1154906" y="350044"/>
                  </a:lnTo>
                  <a:lnTo>
                    <a:pt x="1126332" y="350044"/>
                  </a:lnTo>
                  <a:lnTo>
                    <a:pt x="1126332" y="340519"/>
                  </a:lnTo>
                  <a:lnTo>
                    <a:pt x="1057275" y="340519"/>
                  </a:lnTo>
                  <a:lnTo>
                    <a:pt x="1057275" y="328613"/>
                  </a:lnTo>
                  <a:lnTo>
                    <a:pt x="1009650" y="328613"/>
                  </a:lnTo>
                  <a:lnTo>
                    <a:pt x="1009650" y="321469"/>
                  </a:lnTo>
                  <a:lnTo>
                    <a:pt x="919163" y="321469"/>
                  </a:lnTo>
                  <a:lnTo>
                    <a:pt x="919163" y="295275"/>
                  </a:lnTo>
                  <a:lnTo>
                    <a:pt x="859632" y="295275"/>
                  </a:lnTo>
                  <a:lnTo>
                    <a:pt x="859632" y="271463"/>
                  </a:lnTo>
                  <a:lnTo>
                    <a:pt x="828675" y="271463"/>
                  </a:lnTo>
                  <a:lnTo>
                    <a:pt x="828675" y="259557"/>
                  </a:lnTo>
                  <a:lnTo>
                    <a:pt x="647700" y="259557"/>
                  </a:lnTo>
                  <a:lnTo>
                    <a:pt x="647700" y="247650"/>
                  </a:lnTo>
                  <a:lnTo>
                    <a:pt x="626269" y="247650"/>
                  </a:lnTo>
                  <a:lnTo>
                    <a:pt x="626269" y="238125"/>
                  </a:lnTo>
                  <a:lnTo>
                    <a:pt x="519113" y="238125"/>
                  </a:lnTo>
                  <a:lnTo>
                    <a:pt x="519113" y="230982"/>
                  </a:lnTo>
                  <a:lnTo>
                    <a:pt x="478632" y="230982"/>
                  </a:lnTo>
                  <a:lnTo>
                    <a:pt x="478632" y="219075"/>
                  </a:lnTo>
                  <a:lnTo>
                    <a:pt x="445294" y="219075"/>
                  </a:lnTo>
                  <a:lnTo>
                    <a:pt x="445294" y="202407"/>
                  </a:lnTo>
                  <a:lnTo>
                    <a:pt x="445294" y="202407"/>
                  </a:lnTo>
                  <a:lnTo>
                    <a:pt x="431007" y="188120"/>
                  </a:lnTo>
                  <a:lnTo>
                    <a:pt x="426244" y="183357"/>
                  </a:lnTo>
                  <a:lnTo>
                    <a:pt x="426244" y="154782"/>
                  </a:lnTo>
                  <a:lnTo>
                    <a:pt x="302419" y="154782"/>
                  </a:lnTo>
                  <a:lnTo>
                    <a:pt x="302419" y="126207"/>
                  </a:lnTo>
                  <a:lnTo>
                    <a:pt x="278607" y="126207"/>
                  </a:lnTo>
                  <a:lnTo>
                    <a:pt x="278607" y="100013"/>
                  </a:lnTo>
                  <a:lnTo>
                    <a:pt x="209550" y="100013"/>
                  </a:lnTo>
                  <a:lnTo>
                    <a:pt x="209550" y="78582"/>
                  </a:lnTo>
                  <a:lnTo>
                    <a:pt x="173832" y="78582"/>
                  </a:lnTo>
                  <a:lnTo>
                    <a:pt x="173832" y="69057"/>
                  </a:lnTo>
                  <a:lnTo>
                    <a:pt x="140494" y="69057"/>
                  </a:lnTo>
                  <a:lnTo>
                    <a:pt x="140494" y="42863"/>
                  </a:lnTo>
                  <a:lnTo>
                    <a:pt x="76200" y="42863"/>
                  </a:lnTo>
                  <a:lnTo>
                    <a:pt x="76200" y="19050"/>
                  </a:lnTo>
                  <a:lnTo>
                    <a:pt x="26194" y="19050"/>
                  </a:lnTo>
                  <a:lnTo>
                    <a:pt x="26194" y="0"/>
                  </a:lnTo>
                  <a:lnTo>
                    <a:pt x="0" y="0"/>
                  </a:lnTo>
                </a:path>
              </a:pathLst>
            </a:custGeom>
            <a:noFill/>
            <a:ln w="28575">
              <a:solidFill>
                <a:srgbClr val="015873"/>
              </a:solidFill>
              <a:miter lim="800000"/>
              <a:headEnd/>
              <a:tailEnd/>
            </a:ln>
          </p:spPr>
          <p:txBody>
            <a:bodyPr rtlCol="0" anchor="ct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Geneva" charset="0"/>
                <a:cs typeface="Arial" panose="020B0604020202020204" pitchFamily="34" charset="0"/>
              </a:endParaRPr>
            </a:p>
          </p:txBody>
        </p:sp>
        <p:grpSp>
          <p:nvGrpSpPr>
            <p:cNvPr id="727" name="Group 726">
              <a:extLst>
                <a:ext uri="{FF2B5EF4-FFF2-40B4-BE49-F238E27FC236}">
                  <a16:creationId xmlns:a16="http://schemas.microsoft.com/office/drawing/2014/main" id="{81CC4273-1151-4D73-9E27-AE73DFAA89B7}"/>
                </a:ext>
              </a:extLst>
            </p:cNvPr>
            <p:cNvGrpSpPr/>
            <p:nvPr/>
          </p:nvGrpSpPr>
          <p:grpSpPr>
            <a:xfrm>
              <a:off x="3873820" y="1674902"/>
              <a:ext cx="2974183" cy="1319214"/>
              <a:chOff x="3873820" y="1674902"/>
              <a:chExt cx="2974183" cy="1319214"/>
            </a:xfrm>
          </p:grpSpPr>
          <p:cxnSp>
            <p:nvCxnSpPr>
              <p:cNvPr id="728" name="Straight Connector 727">
                <a:extLst>
                  <a:ext uri="{FF2B5EF4-FFF2-40B4-BE49-F238E27FC236}">
                    <a16:creationId xmlns:a16="http://schemas.microsoft.com/office/drawing/2014/main" id="{E74D8351-FF85-49C5-8988-7D0C5C35A631}"/>
                  </a:ext>
                </a:extLst>
              </p:cNvPr>
              <p:cNvCxnSpPr/>
              <p:nvPr/>
            </p:nvCxnSpPr>
            <p:spPr bwMode="auto">
              <a:xfrm>
                <a:off x="4295302" y="186540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29" name="Straight Connector 728">
                <a:extLst>
                  <a:ext uri="{FF2B5EF4-FFF2-40B4-BE49-F238E27FC236}">
                    <a16:creationId xmlns:a16="http://schemas.microsoft.com/office/drawing/2014/main" id="{A386413F-D23A-4D59-A28A-93E54F3C42DB}"/>
                  </a:ext>
                </a:extLst>
              </p:cNvPr>
              <p:cNvCxnSpPr/>
              <p:nvPr/>
            </p:nvCxnSpPr>
            <p:spPr bwMode="auto">
              <a:xfrm>
                <a:off x="3942876" y="171062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0" name="Straight Connector 729">
                <a:extLst>
                  <a:ext uri="{FF2B5EF4-FFF2-40B4-BE49-F238E27FC236}">
                    <a16:creationId xmlns:a16="http://schemas.microsoft.com/office/drawing/2014/main" id="{FD96C5B8-A84A-4677-956C-06DEC2692184}"/>
                  </a:ext>
                </a:extLst>
              </p:cNvPr>
              <p:cNvCxnSpPr/>
              <p:nvPr/>
            </p:nvCxnSpPr>
            <p:spPr bwMode="auto">
              <a:xfrm>
                <a:off x="3873820" y="167490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1" name="Straight Connector 730">
                <a:extLst>
                  <a:ext uri="{FF2B5EF4-FFF2-40B4-BE49-F238E27FC236}">
                    <a16:creationId xmlns:a16="http://schemas.microsoft.com/office/drawing/2014/main" id="{D29CF258-0F34-4FB8-83CA-0383837DC831}"/>
                  </a:ext>
                </a:extLst>
              </p:cNvPr>
              <p:cNvCxnSpPr/>
              <p:nvPr/>
            </p:nvCxnSpPr>
            <p:spPr bwMode="auto">
              <a:xfrm>
                <a:off x="4009552" y="173919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2" name="Straight Connector 731">
                <a:extLst>
                  <a:ext uri="{FF2B5EF4-FFF2-40B4-BE49-F238E27FC236}">
                    <a16:creationId xmlns:a16="http://schemas.microsoft.com/office/drawing/2014/main" id="{35AE2D84-017E-4E87-A9C5-DFED9B3BFC1C}"/>
                  </a:ext>
                </a:extLst>
              </p:cNvPr>
              <p:cNvCxnSpPr/>
              <p:nvPr/>
            </p:nvCxnSpPr>
            <p:spPr bwMode="auto">
              <a:xfrm>
                <a:off x="3985739" y="171538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3" name="Straight Connector 732">
                <a:extLst>
                  <a:ext uri="{FF2B5EF4-FFF2-40B4-BE49-F238E27FC236}">
                    <a16:creationId xmlns:a16="http://schemas.microsoft.com/office/drawing/2014/main" id="{6327BEB3-1839-4359-9C3D-43CF7D1214EA}"/>
                  </a:ext>
                </a:extLst>
              </p:cNvPr>
              <p:cNvCxnSpPr/>
              <p:nvPr/>
            </p:nvCxnSpPr>
            <p:spPr bwMode="auto">
              <a:xfrm>
                <a:off x="4107183" y="177015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4" name="Straight Connector 733">
                <a:extLst>
                  <a:ext uri="{FF2B5EF4-FFF2-40B4-BE49-F238E27FC236}">
                    <a16:creationId xmlns:a16="http://schemas.microsoft.com/office/drawing/2014/main" id="{9FA04F9B-7D40-462D-8D00-57BE4BC17037}"/>
                  </a:ext>
                </a:extLst>
              </p:cNvPr>
              <p:cNvCxnSpPr/>
              <p:nvPr/>
            </p:nvCxnSpPr>
            <p:spPr bwMode="auto">
              <a:xfrm>
                <a:off x="4152427" y="1810635"/>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5" name="Straight Connector 734">
                <a:extLst>
                  <a:ext uri="{FF2B5EF4-FFF2-40B4-BE49-F238E27FC236}">
                    <a16:creationId xmlns:a16="http://schemas.microsoft.com/office/drawing/2014/main" id="{8A36B511-50E2-4A6B-87AC-44371CE6103A}"/>
                  </a:ext>
                </a:extLst>
              </p:cNvPr>
              <p:cNvCxnSpPr/>
              <p:nvPr/>
            </p:nvCxnSpPr>
            <p:spPr bwMode="auto">
              <a:xfrm>
                <a:off x="4133377" y="1779678"/>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6" name="Straight Connector 735">
                <a:extLst>
                  <a:ext uri="{FF2B5EF4-FFF2-40B4-BE49-F238E27FC236}">
                    <a16:creationId xmlns:a16="http://schemas.microsoft.com/office/drawing/2014/main" id="{594D502C-6976-4DA6-9879-6851B1EF9009}"/>
                  </a:ext>
                </a:extLst>
              </p:cNvPr>
              <p:cNvCxnSpPr/>
              <p:nvPr/>
            </p:nvCxnSpPr>
            <p:spPr bwMode="auto">
              <a:xfrm>
                <a:off x="4176239" y="18225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7" name="Straight Connector 736">
                <a:extLst>
                  <a:ext uri="{FF2B5EF4-FFF2-40B4-BE49-F238E27FC236}">
                    <a16:creationId xmlns:a16="http://schemas.microsoft.com/office/drawing/2014/main" id="{045B8CFE-9C47-4171-8849-293BBD4A41A4}"/>
                  </a:ext>
                </a:extLst>
              </p:cNvPr>
              <p:cNvCxnSpPr/>
              <p:nvPr/>
            </p:nvCxnSpPr>
            <p:spPr bwMode="auto">
              <a:xfrm>
                <a:off x="4269108" y="182492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8" name="Straight Connector 737">
                <a:extLst>
                  <a:ext uri="{FF2B5EF4-FFF2-40B4-BE49-F238E27FC236}">
                    <a16:creationId xmlns:a16="http://schemas.microsoft.com/office/drawing/2014/main" id="{4A06E4AD-643B-4A71-952A-3177ED3B76EB}"/>
                  </a:ext>
                </a:extLst>
              </p:cNvPr>
              <p:cNvCxnSpPr/>
              <p:nvPr/>
            </p:nvCxnSpPr>
            <p:spPr bwMode="auto">
              <a:xfrm>
                <a:off x="5071590" y="2084478"/>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39" name="Straight Connector 738">
                <a:extLst>
                  <a:ext uri="{FF2B5EF4-FFF2-40B4-BE49-F238E27FC236}">
                    <a16:creationId xmlns:a16="http://schemas.microsoft.com/office/drawing/2014/main" id="{502073DF-66C3-4DC5-B631-2A2C6444FC6B}"/>
                  </a:ext>
                </a:extLst>
              </p:cNvPr>
              <p:cNvCxnSpPr/>
              <p:nvPr/>
            </p:nvCxnSpPr>
            <p:spPr bwMode="auto">
              <a:xfrm>
                <a:off x="4516757" y="1929698"/>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0" name="Straight Connector 739">
                <a:extLst>
                  <a:ext uri="{FF2B5EF4-FFF2-40B4-BE49-F238E27FC236}">
                    <a16:creationId xmlns:a16="http://schemas.microsoft.com/office/drawing/2014/main" id="{ABE6F854-8692-408E-9A2D-AA3C4EAA29FD}"/>
                  </a:ext>
                </a:extLst>
              </p:cNvPr>
              <p:cNvCxnSpPr/>
              <p:nvPr/>
            </p:nvCxnSpPr>
            <p:spPr bwMode="auto">
              <a:xfrm>
                <a:off x="4285777" y="185111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1" name="Straight Connector 740">
                <a:extLst>
                  <a:ext uri="{FF2B5EF4-FFF2-40B4-BE49-F238E27FC236}">
                    <a16:creationId xmlns:a16="http://schemas.microsoft.com/office/drawing/2014/main" id="{D8544CF6-7FF1-4727-8585-02299F5CC706}"/>
                  </a:ext>
                </a:extLst>
              </p:cNvPr>
              <p:cNvCxnSpPr/>
              <p:nvPr/>
            </p:nvCxnSpPr>
            <p:spPr bwMode="auto">
              <a:xfrm>
                <a:off x="4804889" y="199160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2" name="Straight Connector 741">
                <a:extLst>
                  <a:ext uri="{FF2B5EF4-FFF2-40B4-BE49-F238E27FC236}">
                    <a16:creationId xmlns:a16="http://schemas.microsoft.com/office/drawing/2014/main" id="{CAB5B193-4BB6-48A3-9B41-4D7C2FC463B5}"/>
                  </a:ext>
                </a:extLst>
              </p:cNvPr>
              <p:cNvCxnSpPr/>
              <p:nvPr/>
            </p:nvCxnSpPr>
            <p:spPr bwMode="auto">
              <a:xfrm>
                <a:off x="4716783" y="195350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3" name="Straight Connector 742">
                <a:extLst>
                  <a:ext uri="{FF2B5EF4-FFF2-40B4-BE49-F238E27FC236}">
                    <a16:creationId xmlns:a16="http://schemas.microsoft.com/office/drawing/2014/main" id="{4C303719-7C7A-48AB-8628-FFC4357F5B19}"/>
                  </a:ext>
                </a:extLst>
              </p:cNvPr>
              <p:cNvCxnSpPr/>
              <p:nvPr/>
            </p:nvCxnSpPr>
            <p:spPr bwMode="auto">
              <a:xfrm>
                <a:off x="4750121" y="1963035"/>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4" name="Straight Connector 743">
                <a:extLst>
                  <a:ext uri="{FF2B5EF4-FFF2-40B4-BE49-F238E27FC236}">
                    <a16:creationId xmlns:a16="http://schemas.microsoft.com/office/drawing/2014/main" id="{10CA1D92-255D-437F-B6E2-8719B8F62F8F}"/>
                  </a:ext>
                </a:extLst>
              </p:cNvPr>
              <p:cNvCxnSpPr/>
              <p:nvPr/>
            </p:nvCxnSpPr>
            <p:spPr bwMode="auto">
              <a:xfrm>
                <a:off x="5062064" y="2082098"/>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5" name="Straight Connector 744">
                <a:extLst>
                  <a:ext uri="{FF2B5EF4-FFF2-40B4-BE49-F238E27FC236}">
                    <a16:creationId xmlns:a16="http://schemas.microsoft.com/office/drawing/2014/main" id="{0EFBD259-6E64-424D-A14B-D2E4BE8D87EF}"/>
                  </a:ext>
                </a:extLst>
              </p:cNvPr>
              <p:cNvCxnSpPr/>
              <p:nvPr/>
            </p:nvCxnSpPr>
            <p:spPr bwMode="auto">
              <a:xfrm>
                <a:off x="4933476" y="200589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6" name="Straight Connector 745">
                <a:extLst>
                  <a:ext uri="{FF2B5EF4-FFF2-40B4-BE49-F238E27FC236}">
                    <a16:creationId xmlns:a16="http://schemas.microsoft.com/office/drawing/2014/main" id="{7D544706-53B7-47F8-A8FF-EBE73D16F48D}"/>
                  </a:ext>
                </a:extLst>
              </p:cNvPr>
              <p:cNvCxnSpPr/>
              <p:nvPr/>
            </p:nvCxnSpPr>
            <p:spPr bwMode="auto">
              <a:xfrm>
                <a:off x="4828701" y="199875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7" name="Straight Connector 746">
                <a:extLst>
                  <a:ext uri="{FF2B5EF4-FFF2-40B4-BE49-F238E27FC236}">
                    <a16:creationId xmlns:a16="http://schemas.microsoft.com/office/drawing/2014/main" id="{EA4A4432-F5FD-428D-9536-A3FFA04B40B1}"/>
                  </a:ext>
                </a:extLst>
              </p:cNvPr>
              <p:cNvCxnSpPr/>
              <p:nvPr/>
            </p:nvCxnSpPr>
            <p:spPr bwMode="auto">
              <a:xfrm>
                <a:off x="5183507" y="211067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8" name="Straight Connector 747">
                <a:extLst>
                  <a:ext uri="{FF2B5EF4-FFF2-40B4-BE49-F238E27FC236}">
                    <a16:creationId xmlns:a16="http://schemas.microsoft.com/office/drawing/2014/main" id="{7C8EFA65-899B-4C6F-8753-91287D2E2442}"/>
                  </a:ext>
                </a:extLst>
              </p:cNvPr>
              <p:cNvCxnSpPr/>
              <p:nvPr/>
            </p:nvCxnSpPr>
            <p:spPr bwMode="auto">
              <a:xfrm>
                <a:off x="4838227" y="199875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49" name="Straight Connector 748">
                <a:extLst>
                  <a:ext uri="{FF2B5EF4-FFF2-40B4-BE49-F238E27FC236}">
                    <a16:creationId xmlns:a16="http://schemas.microsoft.com/office/drawing/2014/main" id="{FE3830C9-A943-45D2-A336-780DD8596F8E}"/>
                  </a:ext>
                </a:extLst>
              </p:cNvPr>
              <p:cNvCxnSpPr/>
              <p:nvPr/>
            </p:nvCxnSpPr>
            <p:spPr bwMode="auto">
              <a:xfrm>
                <a:off x="5366865" y="216306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0" name="Straight Connector 749">
                <a:extLst>
                  <a:ext uri="{FF2B5EF4-FFF2-40B4-BE49-F238E27FC236}">
                    <a16:creationId xmlns:a16="http://schemas.microsoft.com/office/drawing/2014/main" id="{91A7CFC3-40E3-4C72-AB0D-84D079D9C86D}"/>
                  </a:ext>
                </a:extLst>
              </p:cNvPr>
              <p:cNvCxnSpPr/>
              <p:nvPr/>
            </p:nvCxnSpPr>
            <p:spPr bwMode="auto">
              <a:xfrm>
                <a:off x="5314476" y="2153535"/>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1" name="Straight Connector 750">
                <a:extLst>
                  <a:ext uri="{FF2B5EF4-FFF2-40B4-BE49-F238E27FC236}">
                    <a16:creationId xmlns:a16="http://schemas.microsoft.com/office/drawing/2014/main" id="{5EDB7B5C-71C3-4BE7-BFF9-AB6FF73E736A}"/>
                  </a:ext>
                </a:extLst>
              </p:cNvPr>
              <p:cNvCxnSpPr/>
              <p:nvPr/>
            </p:nvCxnSpPr>
            <p:spPr bwMode="auto">
              <a:xfrm>
                <a:off x="5335907" y="215591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2" name="Straight Connector 751">
                <a:extLst>
                  <a:ext uri="{FF2B5EF4-FFF2-40B4-BE49-F238E27FC236}">
                    <a16:creationId xmlns:a16="http://schemas.microsoft.com/office/drawing/2014/main" id="{3CF520F9-67FC-471A-97C6-7622FC8D4BB4}"/>
                  </a:ext>
                </a:extLst>
              </p:cNvPr>
              <p:cNvCxnSpPr/>
              <p:nvPr/>
            </p:nvCxnSpPr>
            <p:spPr bwMode="auto">
              <a:xfrm>
                <a:off x="5276376" y="214162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3" name="Straight Connector 752">
                <a:extLst>
                  <a:ext uri="{FF2B5EF4-FFF2-40B4-BE49-F238E27FC236}">
                    <a16:creationId xmlns:a16="http://schemas.microsoft.com/office/drawing/2014/main" id="{7BCB5897-735E-42F6-A9C1-600B93B1C869}"/>
                  </a:ext>
                </a:extLst>
              </p:cNvPr>
              <p:cNvCxnSpPr/>
              <p:nvPr/>
            </p:nvCxnSpPr>
            <p:spPr bwMode="auto">
              <a:xfrm>
                <a:off x="5290664" y="214639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4" name="Straight Connector 753">
                <a:extLst>
                  <a:ext uri="{FF2B5EF4-FFF2-40B4-BE49-F238E27FC236}">
                    <a16:creationId xmlns:a16="http://schemas.microsoft.com/office/drawing/2014/main" id="{DEC0C7AB-2035-4DE3-BD52-360AD14F4531}"/>
                  </a:ext>
                </a:extLst>
              </p:cNvPr>
              <p:cNvCxnSpPr/>
              <p:nvPr/>
            </p:nvCxnSpPr>
            <p:spPr bwMode="auto">
              <a:xfrm>
                <a:off x="5259709" y="212972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5" name="Straight Connector 754">
                <a:extLst>
                  <a:ext uri="{FF2B5EF4-FFF2-40B4-BE49-F238E27FC236}">
                    <a16:creationId xmlns:a16="http://schemas.microsoft.com/office/drawing/2014/main" id="{31C9E60B-7A66-4DA2-BB71-CE208A1571EC}"/>
                  </a:ext>
                </a:extLst>
              </p:cNvPr>
              <p:cNvCxnSpPr/>
              <p:nvPr/>
            </p:nvCxnSpPr>
            <p:spPr bwMode="auto">
              <a:xfrm>
                <a:off x="5250184" y="212019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6" name="Straight Connector 755">
                <a:extLst>
                  <a:ext uri="{FF2B5EF4-FFF2-40B4-BE49-F238E27FC236}">
                    <a16:creationId xmlns:a16="http://schemas.microsoft.com/office/drawing/2014/main" id="{8D8C789C-BE35-4F36-8D28-EC1ABBE4E3AA}"/>
                  </a:ext>
                </a:extLst>
              </p:cNvPr>
              <p:cNvCxnSpPr/>
              <p:nvPr/>
            </p:nvCxnSpPr>
            <p:spPr bwMode="auto">
              <a:xfrm>
                <a:off x="5235896" y="211067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7" name="Straight Connector 756">
                <a:extLst>
                  <a:ext uri="{FF2B5EF4-FFF2-40B4-BE49-F238E27FC236}">
                    <a16:creationId xmlns:a16="http://schemas.microsoft.com/office/drawing/2014/main" id="{717A4573-751D-4CAA-BB68-455EC99BD345}"/>
                  </a:ext>
                </a:extLst>
              </p:cNvPr>
              <p:cNvCxnSpPr/>
              <p:nvPr/>
            </p:nvCxnSpPr>
            <p:spPr bwMode="auto">
              <a:xfrm>
                <a:off x="5097783" y="20892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8" name="Straight Connector 757">
                <a:extLst>
                  <a:ext uri="{FF2B5EF4-FFF2-40B4-BE49-F238E27FC236}">
                    <a16:creationId xmlns:a16="http://schemas.microsoft.com/office/drawing/2014/main" id="{4C93A722-F6BC-42D5-9D56-61E7BAFA91D9}"/>
                  </a:ext>
                </a:extLst>
              </p:cNvPr>
              <p:cNvCxnSpPr/>
              <p:nvPr/>
            </p:nvCxnSpPr>
            <p:spPr bwMode="auto">
              <a:xfrm>
                <a:off x="5400201" y="216306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59" name="Straight Connector 758">
                <a:extLst>
                  <a:ext uri="{FF2B5EF4-FFF2-40B4-BE49-F238E27FC236}">
                    <a16:creationId xmlns:a16="http://schemas.microsoft.com/office/drawing/2014/main" id="{14D9962D-0424-40D3-A42B-6EC7B32C6C8E}"/>
                  </a:ext>
                </a:extLst>
              </p:cNvPr>
              <p:cNvCxnSpPr/>
              <p:nvPr/>
            </p:nvCxnSpPr>
            <p:spPr bwMode="auto">
              <a:xfrm>
                <a:off x="5381152" y="216305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0" name="Straight Connector 759">
                <a:extLst>
                  <a:ext uri="{FF2B5EF4-FFF2-40B4-BE49-F238E27FC236}">
                    <a16:creationId xmlns:a16="http://schemas.microsoft.com/office/drawing/2014/main" id="{707E2B53-6AD2-4FF6-B967-669240282DBE}"/>
                  </a:ext>
                </a:extLst>
              </p:cNvPr>
              <p:cNvCxnSpPr/>
              <p:nvPr/>
            </p:nvCxnSpPr>
            <p:spPr bwMode="auto">
              <a:xfrm>
                <a:off x="5647852" y="2267835"/>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1" name="Straight Connector 760">
                <a:extLst>
                  <a:ext uri="{FF2B5EF4-FFF2-40B4-BE49-F238E27FC236}">
                    <a16:creationId xmlns:a16="http://schemas.microsoft.com/office/drawing/2014/main" id="{A162D245-7D9B-406C-92EA-D1585E1C3957}"/>
                  </a:ext>
                </a:extLst>
              </p:cNvPr>
              <p:cNvCxnSpPr/>
              <p:nvPr/>
            </p:nvCxnSpPr>
            <p:spPr bwMode="auto">
              <a:xfrm>
                <a:off x="5943128" y="240118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2" name="Straight Connector 761">
                <a:extLst>
                  <a:ext uri="{FF2B5EF4-FFF2-40B4-BE49-F238E27FC236}">
                    <a16:creationId xmlns:a16="http://schemas.microsoft.com/office/drawing/2014/main" id="{96CA26C7-255C-408F-A53C-4A31DDF3CDAA}"/>
                  </a:ext>
                </a:extLst>
              </p:cNvPr>
              <p:cNvCxnSpPr/>
              <p:nvPr/>
            </p:nvCxnSpPr>
            <p:spPr bwMode="auto">
              <a:xfrm>
                <a:off x="5819302" y="232260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3" name="Straight Connector 762">
                <a:extLst>
                  <a:ext uri="{FF2B5EF4-FFF2-40B4-BE49-F238E27FC236}">
                    <a16:creationId xmlns:a16="http://schemas.microsoft.com/office/drawing/2014/main" id="{F8B2158B-2154-475C-B8AC-90E177AA4376}"/>
                  </a:ext>
                </a:extLst>
              </p:cNvPr>
              <p:cNvCxnSpPr/>
              <p:nvPr/>
            </p:nvCxnSpPr>
            <p:spPr bwMode="auto">
              <a:xfrm>
                <a:off x="6047901" y="243690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4" name="Straight Connector 763">
                <a:extLst>
                  <a:ext uri="{FF2B5EF4-FFF2-40B4-BE49-F238E27FC236}">
                    <a16:creationId xmlns:a16="http://schemas.microsoft.com/office/drawing/2014/main" id="{E4ACABC9-3C8B-454B-AAB7-EA39285D1A4D}"/>
                  </a:ext>
                </a:extLst>
              </p:cNvPr>
              <p:cNvCxnSpPr/>
              <p:nvPr/>
            </p:nvCxnSpPr>
            <p:spPr bwMode="auto">
              <a:xfrm>
                <a:off x="5581177" y="220592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5" name="Straight Connector 764">
                <a:extLst>
                  <a:ext uri="{FF2B5EF4-FFF2-40B4-BE49-F238E27FC236}">
                    <a16:creationId xmlns:a16="http://schemas.microsoft.com/office/drawing/2014/main" id="{E8AB4C3C-0603-4352-8F6B-4E7BFF05BC3F}"/>
                  </a:ext>
                </a:extLst>
              </p:cNvPr>
              <p:cNvCxnSpPr/>
              <p:nvPr/>
            </p:nvCxnSpPr>
            <p:spPr bwMode="auto">
              <a:xfrm>
                <a:off x="6059808" y="243452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6" name="Straight Connector 765">
                <a:extLst>
                  <a:ext uri="{FF2B5EF4-FFF2-40B4-BE49-F238E27FC236}">
                    <a16:creationId xmlns:a16="http://schemas.microsoft.com/office/drawing/2014/main" id="{8B7CF7CB-C67F-4053-8CAE-C21F045BE41C}"/>
                  </a:ext>
                </a:extLst>
              </p:cNvPr>
              <p:cNvCxnSpPr/>
              <p:nvPr/>
            </p:nvCxnSpPr>
            <p:spPr bwMode="auto">
              <a:xfrm>
                <a:off x="6026471" y="242976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7" name="Straight Connector 766">
                <a:extLst>
                  <a:ext uri="{FF2B5EF4-FFF2-40B4-BE49-F238E27FC236}">
                    <a16:creationId xmlns:a16="http://schemas.microsoft.com/office/drawing/2014/main" id="{8BF8CEA7-DF55-4457-94A2-606FAB929C4E}"/>
                  </a:ext>
                </a:extLst>
              </p:cNvPr>
              <p:cNvCxnSpPr/>
              <p:nvPr/>
            </p:nvCxnSpPr>
            <p:spPr bwMode="auto">
              <a:xfrm>
                <a:off x="6009802" y="242976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8" name="Straight Connector 767">
                <a:extLst>
                  <a:ext uri="{FF2B5EF4-FFF2-40B4-BE49-F238E27FC236}">
                    <a16:creationId xmlns:a16="http://schemas.microsoft.com/office/drawing/2014/main" id="{3A59B75E-3F5C-46F7-AED1-6C5BD8FC274C}"/>
                  </a:ext>
                </a:extLst>
              </p:cNvPr>
              <p:cNvCxnSpPr/>
              <p:nvPr/>
            </p:nvCxnSpPr>
            <p:spPr bwMode="auto">
              <a:xfrm>
                <a:off x="5914552" y="237022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69" name="Straight Connector 768">
                <a:extLst>
                  <a:ext uri="{FF2B5EF4-FFF2-40B4-BE49-F238E27FC236}">
                    <a16:creationId xmlns:a16="http://schemas.microsoft.com/office/drawing/2014/main" id="{E0CEBCB7-D2F6-4C03-9A73-8C892BFB626E}"/>
                  </a:ext>
                </a:extLst>
              </p:cNvPr>
              <p:cNvCxnSpPr/>
              <p:nvPr/>
            </p:nvCxnSpPr>
            <p:spPr bwMode="auto">
              <a:xfrm>
                <a:off x="5969321" y="241309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0" name="Straight Connector 769">
                <a:extLst>
                  <a:ext uri="{FF2B5EF4-FFF2-40B4-BE49-F238E27FC236}">
                    <a16:creationId xmlns:a16="http://schemas.microsoft.com/office/drawing/2014/main" id="{01694319-D38F-41EF-A51F-B2AA9BFD5186}"/>
                  </a:ext>
                </a:extLst>
              </p:cNvPr>
              <p:cNvCxnSpPr/>
              <p:nvPr/>
            </p:nvCxnSpPr>
            <p:spPr bwMode="auto">
              <a:xfrm>
                <a:off x="5866927" y="234165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1" name="Straight Connector 770">
                <a:extLst>
                  <a:ext uri="{FF2B5EF4-FFF2-40B4-BE49-F238E27FC236}">
                    <a16:creationId xmlns:a16="http://schemas.microsoft.com/office/drawing/2014/main" id="{3F3BEA02-6E27-4C8F-B42A-8B6144EABC57}"/>
                  </a:ext>
                </a:extLst>
              </p:cNvPr>
              <p:cNvCxnSpPr/>
              <p:nvPr/>
            </p:nvCxnSpPr>
            <p:spPr bwMode="auto">
              <a:xfrm>
                <a:off x="5724052" y="230593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2" name="Straight Connector 771">
                <a:extLst>
                  <a:ext uri="{FF2B5EF4-FFF2-40B4-BE49-F238E27FC236}">
                    <a16:creationId xmlns:a16="http://schemas.microsoft.com/office/drawing/2014/main" id="{9A2F74A4-7E89-4713-80A2-F584C1413349}"/>
                  </a:ext>
                </a:extLst>
              </p:cNvPr>
              <p:cNvCxnSpPr/>
              <p:nvPr/>
            </p:nvCxnSpPr>
            <p:spPr bwMode="auto">
              <a:xfrm>
                <a:off x="5474021" y="217972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3" name="Straight Connector 772">
                <a:extLst>
                  <a:ext uri="{FF2B5EF4-FFF2-40B4-BE49-F238E27FC236}">
                    <a16:creationId xmlns:a16="http://schemas.microsoft.com/office/drawing/2014/main" id="{CB277576-1185-4CEF-AA3B-2E5677CA3EF4}"/>
                  </a:ext>
                </a:extLst>
              </p:cNvPr>
              <p:cNvCxnSpPr/>
              <p:nvPr/>
            </p:nvCxnSpPr>
            <p:spPr bwMode="auto">
              <a:xfrm>
                <a:off x="4457228" y="1908265"/>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4" name="Straight Connector 773">
                <a:extLst>
                  <a:ext uri="{FF2B5EF4-FFF2-40B4-BE49-F238E27FC236}">
                    <a16:creationId xmlns:a16="http://schemas.microsoft.com/office/drawing/2014/main" id="{9A962CD7-850F-426C-8EF9-6D7E3CC11D2D}"/>
                  </a:ext>
                </a:extLst>
              </p:cNvPr>
              <p:cNvCxnSpPr/>
              <p:nvPr/>
            </p:nvCxnSpPr>
            <p:spPr bwMode="auto">
              <a:xfrm>
                <a:off x="5450209" y="216067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5" name="Straight Connector 774">
                <a:extLst>
                  <a:ext uri="{FF2B5EF4-FFF2-40B4-BE49-F238E27FC236}">
                    <a16:creationId xmlns:a16="http://schemas.microsoft.com/office/drawing/2014/main" id="{EC5DA91A-C9F9-410F-BC2F-5898A4B90422}"/>
                  </a:ext>
                </a:extLst>
              </p:cNvPr>
              <p:cNvCxnSpPr/>
              <p:nvPr/>
            </p:nvCxnSpPr>
            <p:spPr bwMode="auto">
              <a:xfrm>
                <a:off x="5521645" y="219163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6" name="Straight Connector 775">
                <a:extLst>
                  <a:ext uri="{FF2B5EF4-FFF2-40B4-BE49-F238E27FC236}">
                    <a16:creationId xmlns:a16="http://schemas.microsoft.com/office/drawing/2014/main" id="{1CB8B8EA-2C36-458C-AFFC-9C72FAD80CED}"/>
                  </a:ext>
                </a:extLst>
              </p:cNvPr>
              <p:cNvCxnSpPr/>
              <p:nvPr/>
            </p:nvCxnSpPr>
            <p:spPr bwMode="auto">
              <a:xfrm>
                <a:off x="5497833" y="218687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7" name="Straight Connector 776">
                <a:extLst>
                  <a:ext uri="{FF2B5EF4-FFF2-40B4-BE49-F238E27FC236}">
                    <a16:creationId xmlns:a16="http://schemas.microsoft.com/office/drawing/2014/main" id="{D2036094-3604-4926-AAF6-EBD6EE29460D}"/>
                  </a:ext>
                </a:extLst>
              </p:cNvPr>
              <p:cNvCxnSpPr/>
              <p:nvPr/>
            </p:nvCxnSpPr>
            <p:spPr bwMode="auto">
              <a:xfrm>
                <a:off x="5547840" y="218449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8" name="Straight Connector 777">
                <a:extLst>
                  <a:ext uri="{FF2B5EF4-FFF2-40B4-BE49-F238E27FC236}">
                    <a16:creationId xmlns:a16="http://schemas.microsoft.com/office/drawing/2014/main" id="{CF4B5BC9-B60A-422C-9CA9-1305687DCC61}"/>
                  </a:ext>
                </a:extLst>
              </p:cNvPr>
              <p:cNvCxnSpPr/>
              <p:nvPr/>
            </p:nvCxnSpPr>
            <p:spPr bwMode="auto">
              <a:xfrm>
                <a:off x="5559746" y="219163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79" name="Straight Connector 778">
                <a:extLst>
                  <a:ext uri="{FF2B5EF4-FFF2-40B4-BE49-F238E27FC236}">
                    <a16:creationId xmlns:a16="http://schemas.microsoft.com/office/drawing/2014/main" id="{C0EE3B66-E408-4272-B80F-FFB67BE2412D}"/>
                  </a:ext>
                </a:extLst>
              </p:cNvPr>
              <p:cNvCxnSpPr/>
              <p:nvPr/>
            </p:nvCxnSpPr>
            <p:spPr bwMode="auto">
              <a:xfrm>
                <a:off x="5600226" y="221544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0" name="Straight Connector 779">
                <a:extLst>
                  <a:ext uri="{FF2B5EF4-FFF2-40B4-BE49-F238E27FC236}">
                    <a16:creationId xmlns:a16="http://schemas.microsoft.com/office/drawing/2014/main" id="{0731F3DF-5A62-477C-A30B-61F0BE9BCE9B}"/>
                  </a:ext>
                </a:extLst>
              </p:cNvPr>
              <p:cNvCxnSpPr/>
              <p:nvPr/>
            </p:nvCxnSpPr>
            <p:spPr bwMode="auto">
              <a:xfrm>
                <a:off x="5607371" y="222020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1" name="Straight Connector 780">
                <a:extLst>
                  <a:ext uri="{FF2B5EF4-FFF2-40B4-BE49-F238E27FC236}">
                    <a16:creationId xmlns:a16="http://schemas.microsoft.com/office/drawing/2014/main" id="{E45FB08B-F305-426C-AFEF-567A2739437D}"/>
                  </a:ext>
                </a:extLst>
              </p:cNvPr>
              <p:cNvCxnSpPr/>
              <p:nvPr/>
            </p:nvCxnSpPr>
            <p:spPr bwMode="auto">
              <a:xfrm>
                <a:off x="5743103" y="230355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2" name="Straight Connector 781">
                <a:extLst>
                  <a:ext uri="{FF2B5EF4-FFF2-40B4-BE49-F238E27FC236}">
                    <a16:creationId xmlns:a16="http://schemas.microsoft.com/office/drawing/2014/main" id="{D745D48F-5084-4B11-A61D-AF33CD2DFA82}"/>
                  </a:ext>
                </a:extLst>
              </p:cNvPr>
              <p:cNvCxnSpPr/>
              <p:nvPr/>
            </p:nvCxnSpPr>
            <p:spPr bwMode="auto">
              <a:xfrm>
                <a:off x="5978846" y="242499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3" name="Straight Connector 782">
                <a:extLst>
                  <a:ext uri="{FF2B5EF4-FFF2-40B4-BE49-F238E27FC236}">
                    <a16:creationId xmlns:a16="http://schemas.microsoft.com/office/drawing/2014/main" id="{05E485E3-FB5D-49BA-83CC-71AE6322435B}"/>
                  </a:ext>
                </a:extLst>
              </p:cNvPr>
              <p:cNvCxnSpPr/>
              <p:nvPr/>
            </p:nvCxnSpPr>
            <p:spPr bwMode="auto">
              <a:xfrm>
                <a:off x="5893120" y="2363084"/>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4" name="Straight Connector 783">
                <a:extLst>
                  <a:ext uri="{FF2B5EF4-FFF2-40B4-BE49-F238E27FC236}">
                    <a16:creationId xmlns:a16="http://schemas.microsoft.com/office/drawing/2014/main" id="{DE91795E-CCE5-4584-93BA-A9D7116DF121}"/>
                  </a:ext>
                </a:extLst>
              </p:cNvPr>
              <p:cNvCxnSpPr/>
              <p:nvPr/>
            </p:nvCxnSpPr>
            <p:spPr bwMode="auto">
              <a:xfrm>
                <a:off x="5840734" y="232974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5" name="Straight Connector 784">
                <a:extLst>
                  <a:ext uri="{FF2B5EF4-FFF2-40B4-BE49-F238E27FC236}">
                    <a16:creationId xmlns:a16="http://schemas.microsoft.com/office/drawing/2014/main" id="{10D0153A-EA1F-4BB5-A422-A7D143F6078F}"/>
                  </a:ext>
                </a:extLst>
              </p:cNvPr>
              <p:cNvCxnSpPr/>
              <p:nvPr/>
            </p:nvCxnSpPr>
            <p:spPr bwMode="auto">
              <a:xfrm>
                <a:off x="5759770" y="2303553"/>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6" name="Straight Connector 785">
                <a:extLst>
                  <a:ext uri="{FF2B5EF4-FFF2-40B4-BE49-F238E27FC236}">
                    <a16:creationId xmlns:a16="http://schemas.microsoft.com/office/drawing/2014/main" id="{1F81271A-DE42-4520-A4A1-BD69E825B942}"/>
                  </a:ext>
                </a:extLst>
              </p:cNvPr>
              <p:cNvCxnSpPr/>
              <p:nvPr/>
            </p:nvCxnSpPr>
            <p:spPr bwMode="auto">
              <a:xfrm>
                <a:off x="5626421" y="222259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7" name="Straight Connector 786">
                <a:extLst>
                  <a:ext uri="{FF2B5EF4-FFF2-40B4-BE49-F238E27FC236}">
                    <a16:creationId xmlns:a16="http://schemas.microsoft.com/office/drawing/2014/main" id="{BE87D75A-F109-4ECB-B076-575B2BE98DAE}"/>
                  </a:ext>
                </a:extLst>
              </p:cNvPr>
              <p:cNvCxnSpPr/>
              <p:nvPr/>
            </p:nvCxnSpPr>
            <p:spPr bwMode="auto">
              <a:xfrm>
                <a:off x="5571652" y="219878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8" name="Straight Connector 787">
                <a:extLst>
                  <a:ext uri="{FF2B5EF4-FFF2-40B4-BE49-F238E27FC236}">
                    <a16:creationId xmlns:a16="http://schemas.microsoft.com/office/drawing/2014/main" id="{88FE6DF8-9CEA-48B9-84AB-A164824E740F}"/>
                  </a:ext>
                </a:extLst>
              </p:cNvPr>
              <p:cNvCxnSpPr/>
              <p:nvPr/>
            </p:nvCxnSpPr>
            <p:spPr bwMode="auto">
              <a:xfrm>
                <a:off x="5666904" y="228212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89" name="Straight Connector 788">
                <a:extLst>
                  <a:ext uri="{FF2B5EF4-FFF2-40B4-BE49-F238E27FC236}">
                    <a16:creationId xmlns:a16="http://schemas.microsoft.com/office/drawing/2014/main" id="{455AD4A5-7454-4654-BC34-7DEDCB2841D2}"/>
                  </a:ext>
                </a:extLst>
              </p:cNvPr>
              <p:cNvCxnSpPr/>
              <p:nvPr/>
            </p:nvCxnSpPr>
            <p:spPr bwMode="auto">
              <a:xfrm>
                <a:off x="5781201" y="230117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0" name="Straight Connector 789">
                <a:extLst>
                  <a:ext uri="{FF2B5EF4-FFF2-40B4-BE49-F238E27FC236}">
                    <a16:creationId xmlns:a16="http://schemas.microsoft.com/office/drawing/2014/main" id="{806F4BF2-01BA-4694-B039-D0C86BE16AEC}"/>
                  </a:ext>
                </a:extLst>
              </p:cNvPr>
              <p:cNvCxnSpPr/>
              <p:nvPr/>
            </p:nvCxnSpPr>
            <p:spPr bwMode="auto">
              <a:xfrm>
                <a:off x="5685951" y="229164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1" name="Straight Connector 790">
                <a:extLst>
                  <a:ext uri="{FF2B5EF4-FFF2-40B4-BE49-F238E27FC236}">
                    <a16:creationId xmlns:a16="http://schemas.microsoft.com/office/drawing/2014/main" id="{81F55A3D-7F95-4826-994E-BA9AB6831309}"/>
                  </a:ext>
                </a:extLst>
              </p:cNvPr>
              <p:cNvCxnSpPr/>
              <p:nvPr/>
            </p:nvCxnSpPr>
            <p:spPr bwMode="auto">
              <a:xfrm>
                <a:off x="6593208"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2" name="Straight Connector 791">
                <a:extLst>
                  <a:ext uri="{FF2B5EF4-FFF2-40B4-BE49-F238E27FC236}">
                    <a16:creationId xmlns:a16="http://schemas.microsoft.com/office/drawing/2014/main" id="{0DC3D2B8-5988-4447-97BE-8FA33676DA30}"/>
                  </a:ext>
                </a:extLst>
              </p:cNvPr>
              <p:cNvCxnSpPr/>
              <p:nvPr/>
            </p:nvCxnSpPr>
            <p:spPr bwMode="auto">
              <a:xfrm>
                <a:off x="6107433" y="2434521"/>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3" name="Straight Connector 792">
                <a:extLst>
                  <a:ext uri="{FF2B5EF4-FFF2-40B4-BE49-F238E27FC236}">
                    <a16:creationId xmlns:a16="http://schemas.microsoft.com/office/drawing/2014/main" id="{0B57FDC8-514E-46F2-AA59-C50EB5A4ED9D}"/>
                  </a:ext>
                </a:extLst>
              </p:cNvPr>
              <p:cNvCxnSpPr/>
              <p:nvPr/>
            </p:nvCxnSpPr>
            <p:spPr bwMode="auto">
              <a:xfrm>
                <a:off x="6140769" y="2446428"/>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4" name="Straight Connector 793">
                <a:extLst>
                  <a:ext uri="{FF2B5EF4-FFF2-40B4-BE49-F238E27FC236}">
                    <a16:creationId xmlns:a16="http://schemas.microsoft.com/office/drawing/2014/main" id="{F2C2112F-D9FD-44DB-AACC-FC7633240B39}"/>
                  </a:ext>
                </a:extLst>
              </p:cNvPr>
              <p:cNvCxnSpPr/>
              <p:nvPr/>
            </p:nvCxnSpPr>
            <p:spPr bwMode="auto">
              <a:xfrm>
                <a:off x="6157439" y="245119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5" name="Straight Connector 794">
                <a:extLst>
                  <a:ext uri="{FF2B5EF4-FFF2-40B4-BE49-F238E27FC236}">
                    <a16:creationId xmlns:a16="http://schemas.microsoft.com/office/drawing/2014/main" id="{12686812-9AC3-49BE-B3FD-FEB36CEDDD76}"/>
                  </a:ext>
                </a:extLst>
              </p:cNvPr>
              <p:cNvCxnSpPr/>
              <p:nvPr/>
            </p:nvCxnSpPr>
            <p:spPr bwMode="auto">
              <a:xfrm>
                <a:off x="6169346" y="245118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6" name="Straight Connector 795">
                <a:extLst>
                  <a:ext uri="{FF2B5EF4-FFF2-40B4-BE49-F238E27FC236}">
                    <a16:creationId xmlns:a16="http://schemas.microsoft.com/office/drawing/2014/main" id="{4FE68B4B-253C-4E97-8DB0-6403FA5AB267}"/>
                  </a:ext>
                </a:extLst>
              </p:cNvPr>
              <p:cNvCxnSpPr/>
              <p:nvPr/>
            </p:nvCxnSpPr>
            <p:spPr bwMode="auto">
              <a:xfrm>
                <a:off x="6186014" y="245357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7" name="Straight Connector 796">
                <a:extLst>
                  <a:ext uri="{FF2B5EF4-FFF2-40B4-BE49-F238E27FC236}">
                    <a16:creationId xmlns:a16="http://schemas.microsoft.com/office/drawing/2014/main" id="{08199DFC-DEF7-46CA-8A7B-6F3F065173A5}"/>
                  </a:ext>
                </a:extLst>
              </p:cNvPr>
              <p:cNvCxnSpPr/>
              <p:nvPr/>
            </p:nvCxnSpPr>
            <p:spPr bwMode="auto">
              <a:xfrm>
                <a:off x="6374133" y="267502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8" name="Straight Connector 797">
                <a:extLst>
                  <a:ext uri="{FF2B5EF4-FFF2-40B4-BE49-F238E27FC236}">
                    <a16:creationId xmlns:a16="http://schemas.microsoft.com/office/drawing/2014/main" id="{C437C06F-B93C-4899-B1CB-49CF047D973D}"/>
                  </a:ext>
                </a:extLst>
              </p:cNvPr>
              <p:cNvCxnSpPr/>
              <p:nvPr/>
            </p:nvCxnSpPr>
            <p:spPr bwMode="auto">
              <a:xfrm>
                <a:off x="6426520" y="2760752"/>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799" name="Straight Connector 798">
                <a:extLst>
                  <a:ext uri="{FF2B5EF4-FFF2-40B4-BE49-F238E27FC236}">
                    <a16:creationId xmlns:a16="http://schemas.microsoft.com/office/drawing/2014/main" id="{C7F22370-A4C8-4201-A654-9C678AC0FA6B}"/>
                  </a:ext>
                </a:extLst>
              </p:cNvPr>
              <p:cNvCxnSpPr/>
              <p:nvPr/>
            </p:nvCxnSpPr>
            <p:spPr bwMode="auto">
              <a:xfrm>
                <a:off x="6443189" y="2765515"/>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0" name="Straight Connector 799">
                <a:extLst>
                  <a:ext uri="{FF2B5EF4-FFF2-40B4-BE49-F238E27FC236}">
                    <a16:creationId xmlns:a16="http://schemas.microsoft.com/office/drawing/2014/main" id="{613498A1-D8E9-49EF-AB25-5E3B06D71949}"/>
                  </a:ext>
                </a:extLst>
              </p:cNvPr>
              <p:cNvCxnSpPr/>
              <p:nvPr/>
            </p:nvCxnSpPr>
            <p:spPr bwMode="auto">
              <a:xfrm>
                <a:off x="6481289"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1" name="Straight Connector 800">
                <a:extLst>
                  <a:ext uri="{FF2B5EF4-FFF2-40B4-BE49-F238E27FC236}">
                    <a16:creationId xmlns:a16="http://schemas.microsoft.com/office/drawing/2014/main" id="{F308AED1-39EB-4EE4-B5D2-339A1F41415C}"/>
                  </a:ext>
                </a:extLst>
              </p:cNvPr>
              <p:cNvCxnSpPr/>
              <p:nvPr/>
            </p:nvCxnSpPr>
            <p:spPr bwMode="auto">
              <a:xfrm>
                <a:off x="6531296"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2" name="Straight Connector 801">
                <a:extLst>
                  <a:ext uri="{FF2B5EF4-FFF2-40B4-BE49-F238E27FC236}">
                    <a16:creationId xmlns:a16="http://schemas.microsoft.com/office/drawing/2014/main" id="{B0F982AE-16D3-4D1C-9BA5-396C1B18483D}"/>
                  </a:ext>
                </a:extLst>
              </p:cNvPr>
              <p:cNvCxnSpPr/>
              <p:nvPr/>
            </p:nvCxnSpPr>
            <p:spPr bwMode="auto">
              <a:xfrm>
                <a:off x="6312221" y="2677409"/>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3" name="Straight Connector 802">
                <a:extLst>
                  <a:ext uri="{FF2B5EF4-FFF2-40B4-BE49-F238E27FC236}">
                    <a16:creationId xmlns:a16="http://schemas.microsoft.com/office/drawing/2014/main" id="{E55FC186-571B-4F9A-BFA1-7A324B3FFBDE}"/>
                  </a:ext>
                </a:extLst>
              </p:cNvPr>
              <p:cNvCxnSpPr/>
              <p:nvPr/>
            </p:nvCxnSpPr>
            <p:spPr bwMode="auto">
              <a:xfrm>
                <a:off x="6848003"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4" name="Straight Connector 803">
                <a:extLst>
                  <a:ext uri="{FF2B5EF4-FFF2-40B4-BE49-F238E27FC236}">
                    <a16:creationId xmlns:a16="http://schemas.microsoft.com/office/drawing/2014/main" id="{2184C22B-040E-4830-902B-D6415D0FB278}"/>
                  </a:ext>
                </a:extLst>
              </p:cNvPr>
              <p:cNvCxnSpPr/>
              <p:nvPr/>
            </p:nvCxnSpPr>
            <p:spPr bwMode="auto">
              <a:xfrm>
                <a:off x="6336033" y="2672647"/>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5" name="Straight Connector 804">
                <a:extLst>
                  <a:ext uri="{FF2B5EF4-FFF2-40B4-BE49-F238E27FC236}">
                    <a16:creationId xmlns:a16="http://schemas.microsoft.com/office/drawing/2014/main" id="{71527283-7D93-4F62-8575-D4BD1316B08B}"/>
                  </a:ext>
                </a:extLst>
              </p:cNvPr>
              <p:cNvCxnSpPr/>
              <p:nvPr/>
            </p:nvCxnSpPr>
            <p:spPr bwMode="auto">
              <a:xfrm>
                <a:off x="6240784" y="252501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6" name="Straight Connector 805">
                <a:extLst>
                  <a:ext uri="{FF2B5EF4-FFF2-40B4-BE49-F238E27FC236}">
                    <a16:creationId xmlns:a16="http://schemas.microsoft.com/office/drawing/2014/main" id="{48670F0A-9673-4354-A759-062CF1075B32}"/>
                  </a:ext>
                </a:extLst>
              </p:cNvPr>
              <p:cNvCxnSpPr/>
              <p:nvPr/>
            </p:nvCxnSpPr>
            <p:spPr bwMode="auto">
              <a:xfrm>
                <a:off x="6266978" y="252501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7" name="Straight Connector 806">
                <a:extLst>
                  <a:ext uri="{FF2B5EF4-FFF2-40B4-BE49-F238E27FC236}">
                    <a16:creationId xmlns:a16="http://schemas.microsoft.com/office/drawing/2014/main" id="{F1FF0CE6-D534-4618-92F4-F93C49A93754}"/>
                  </a:ext>
                </a:extLst>
              </p:cNvPr>
              <p:cNvCxnSpPr/>
              <p:nvPr/>
            </p:nvCxnSpPr>
            <p:spPr bwMode="auto">
              <a:xfrm>
                <a:off x="6388420" y="2675028"/>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8" name="Straight Connector 807">
                <a:extLst>
                  <a:ext uri="{FF2B5EF4-FFF2-40B4-BE49-F238E27FC236}">
                    <a16:creationId xmlns:a16="http://schemas.microsoft.com/office/drawing/2014/main" id="{8F1225B6-239D-4210-9B2C-8A8B9480C51E}"/>
                  </a:ext>
                </a:extLst>
              </p:cNvPr>
              <p:cNvCxnSpPr/>
              <p:nvPr/>
            </p:nvCxnSpPr>
            <p:spPr bwMode="auto">
              <a:xfrm>
                <a:off x="6464621"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09" name="Straight Connector 808">
                <a:extLst>
                  <a:ext uri="{FF2B5EF4-FFF2-40B4-BE49-F238E27FC236}">
                    <a16:creationId xmlns:a16="http://schemas.microsoft.com/office/drawing/2014/main" id="{C6A51942-0478-461F-A3A1-7ADD44A0F219}"/>
                  </a:ext>
                </a:extLst>
              </p:cNvPr>
              <p:cNvCxnSpPr/>
              <p:nvPr/>
            </p:nvCxnSpPr>
            <p:spPr bwMode="auto">
              <a:xfrm>
                <a:off x="6500339"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0" name="Straight Connector 809">
                <a:extLst>
                  <a:ext uri="{FF2B5EF4-FFF2-40B4-BE49-F238E27FC236}">
                    <a16:creationId xmlns:a16="http://schemas.microsoft.com/office/drawing/2014/main" id="{2F59D5E9-1549-46BC-B30E-F933EDB22960}"/>
                  </a:ext>
                </a:extLst>
              </p:cNvPr>
              <p:cNvCxnSpPr/>
              <p:nvPr/>
            </p:nvCxnSpPr>
            <p:spPr bwMode="auto">
              <a:xfrm>
                <a:off x="6514627"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1" name="Straight Connector 810">
                <a:extLst>
                  <a:ext uri="{FF2B5EF4-FFF2-40B4-BE49-F238E27FC236}">
                    <a16:creationId xmlns:a16="http://schemas.microsoft.com/office/drawing/2014/main" id="{1D89652A-FA04-4955-B720-0E6CB9E8DA99}"/>
                  </a:ext>
                </a:extLst>
              </p:cNvPr>
              <p:cNvCxnSpPr/>
              <p:nvPr/>
            </p:nvCxnSpPr>
            <p:spPr bwMode="auto">
              <a:xfrm>
                <a:off x="6824189"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2" name="Straight Connector 811">
                <a:extLst>
                  <a:ext uri="{FF2B5EF4-FFF2-40B4-BE49-F238E27FC236}">
                    <a16:creationId xmlns:a16="http://schemas.microsoft.com/office/drawing/2014/main" id="{93950ED5-49AA-4A6A-B9D5-8F57D1F11BAA}"/>
                  </a:ext>
                </a:extLst>
              </p:cNvPr>
              <p:cNvCxnSpPr/>
              <p:nvPr/>
            </p:nvCxnSpPr>
            <p:spPr bwMode="auto">
              <a:xfrm>
                <a:off x="6617020" y="281314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3" name="Straight Connector 812">
                <a:extLst>
                  <a:ext uri="{FF2B5EF4-FFF2-40B4-BE49-F238E27FC236}">
                    <a16:creationId xmlns:a16="http://schemas.microsoft.com/office/drawing/2014/main" id="{1AFE4D20-8CCB-46DC-AB4A-82D815C80105}"/>
                  </a:ext>
                </a:extLst>
              </p:cNvPr>
              <p:cNvCxnSpPr/>
              <p:nvPr/>
            </p:nvCxnSpPr>
            <p:spPr bwMode="auto">
              <a:xfrm>
                <a:off x="6674169"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4" name="Straight Connector 813">
                <a:extLst>
                  <a:ext uri="{FF2B5EF4-FFF2-40B4-BE49-F238E27FC236}">
                    <a16:creationId xmlns:a16="http://schemas.microsoft.com/office/drawing/2014/main" id="{E78AD7C9-381B-4E64-AA0C-AAE2DD978E87}"/>
                  </a:ext>
                </a:extLst>
              </p:cNvPr>
              <p:cNvCxnSpPr/>
              <p:nvPr/>
            </p:nvCxnSpPr>
            <p:spPr bwMode="auto">
              <a:xfrm>
                <a:off x="6690838"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5" name="Straight Connector 814">
                <a:extLst>
                  <a:ext uri="{FF2B5EF4-FFF2-40B4-BE49-F238E27FC236}">
                    <a16:creationId xmlns:a16="http://schemas.microsoft.com/office/drawing/2014/main" id="{6F21C328-C028-428D-8229-9A36B9BD078F}"/>
                  </a:ext>
                </a:extLst>
              </p:cNvPr>
              <p:cNvCxnSpPr/>
              <p:nvPr/>
            </p:nvCxnSpPr>
            <p:spPr bwMode="auto">
              <a:xfrm>
                <a:off x="6705126"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6" name="Straight Connector 815">
                <a:extLst>
                  <a:ext uri="{FF2B5EF4-FFF2-40B4-BE49-F238E27FC236}">
                    <a16:creationId xmlns:a16="http://schemas.microsoft.com/office/drawing/2014/main" id="{7660A4E8-3E38-4129-A570-98BBF770A716}"/>
                  </a:ext>
                </a:extLst>
              </p:cNvPr>
              <p:cNvCxnSpPr/>
              <p:nvPr/>
            </p:nvCxnSpPr>
            <p:spPr bwMode="auto">
              <a:xfrm>
                <a:off x="6728938"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7" name="Straight Connector 816">
                <a:extLst>
                  <a:ext uri="{FF2B5EF4-FFF2-40B4-BE49-F238E27FC236}">
                    <a16:creationId xmlns:a16="http://schemas.microsoft.com/office/drawing/2014/main" id="{D336463F-B99E-41BD-B50C-9E1659A87A10}"/>
                  </a:ext>
                </a:extLst>
              </p:cNvPr>
              <p:cNvCxnSpPr/>
              <p:nvPr/>
            </p:nvCxnSpPr>
            <p:spPr bwMode="auto">
              <a:xfrm>
                <a:off x="6747989"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8" name="Straight Connector 817">
                <a:extLst>
                  <a:ext uri="{FF2B5EF4-FFF2-40B4-BE49-F238E27FC236}">
                    <a16:creationId xmlns:a16="http://schemas.microsoft.com/office/drawing/2014/main" id="{1F45B10F-77A3-4608-9F19-959C22DEF074}"/>
                  </a:ext>
                </a:extLst>
              </p:cNvPr>
              <p:cNvCxnSpPr/>
              <p:nvPr/>
            </p:nvCxnSpPr>
            <p:spPr bwMode="auto">
              <a:xfrm>
                <a:off x="6769420"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19" name="Straight Connector 818">
                <a:extLst>
                  <a:ext uri="{FF2B5EF4-FFF2-40B4-BE49-F238E27FC236}">
                    <a16:creationId xmlns:a16="http://schemas.microsoft.com/office/drawing/2014/main" id="{A664B730-3CE1-4C1C-9B4B-A0270A6B09B1}"/>
                  </a:ext>
                </a:extLst>
              </p:cNvPr>
              <p:cNvCxnSpPr/>
              <p:nvPr/>
            </p:nvCxnSpPr>
            <p:spPr bwMode="auto">
              <a:xfrm>
                <a:off x="6778944"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20" name="Straight Connector 819">
                <a:extLst>
                  <a:ext uri="{FF2B5EF4-FFF2-40B4-BE49-F238E27FC236}">
                    <a16:creationId xmlns:a16="http://schemas.microsoft.com/office/drawing/2014/main" id="{9208AC09-18BD-4E99-BDA1-1E4FE104C337}"/>
                  </a:ext>
                </a:extLst>
              </p:cNvPr>
              <p:cNvCxnSpPr/>
              <p:nvPr/>
            </p:nvCxnSpPr>
            <p:spPr bwMode="auto">
              <a:xfrm>
                <a:off x="6828950" y="2936966"/>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21" name="Straight Connector 820">
                <a:extLst>
                  <a:ext uri="{FF2B5EF4-FFF2-40B4-BE49-F238E27FC236}">
                    <a16:creationId xmlns:a16="http://schemas.microsoft.com/office/drawing/2014/main" id="{C1393B4D-8DDB-4C34-AC9F-DC5FD4050534}"/>
                  </a:ext>
                </a:extLst>
              </p:cNvPr>
              <p:cNvCxnSpPr/>
              <p:nvPr/>
            </p:nvCxnSpPr>
            <p:spPr bwMode="auto">
              <a:xfrm>
                <a:off x="6283646" y="2527390"/>
                <a:ext cx="0" cy="57150"/>
              </a:xfrm>
              <a:prstGeom prst="line">
                <a:avLst/>
              </a:prstGeom>
              <a:noFill/>
              <a:ln w="12700" cap="flat" cmpd="sng" algn="ctr">
                <a:solidFill>
                  <a:srgbClr val="015873"/>
                </a:solidFill>
                <a:prstDash val="solid"/>
                <a:round/>
                <a:headEnd type="none" w="med" len="med"/>
                <a:tailEnd type="none" w="med" len="med"/>
              </a:ln>
              <a:effectLst/>
            </p:spPr>
          </p:cxnSp>
          <p:cxnSp>
            <p:nvCxnSpPr>
              <p:cNvPr id="822" name="Straight Connector 821">
                <a:extLst>
                  <a:ext uri="{FF2B5EF4-FFF2-40B4-BE49-F238E27FC236}">
                    <a16:creationId xmlns:a16="http://schemas.microsoft.com/office/drawing/2014/main" id="{693CA285-B0FD-4E3F-85F3-4908D6E39FEC}"/>
                  </a:ext>
                </a:extLst>
              </p:cNvPr>
              <p:cNvCxnSpPr/>
              <p:nvPr/>
            </p:nvCxnSpPr>
            <p:spPr bwMode="auto">
              <a:xfrm>
                <a:off x="6355084" y="2672646"/>
                <a:ext cx="0" cy="57150"/>
              </a:xfrm>
              <a:prstGeom prst="line">
                <a:avLst/>
              </a:prstGeom>
              <a:noFill/>
              <a:ln w="12700" cap="flat" cmpd="sng" algn="ctr">
                <a:solidFill>
                  <a:srgbClr val="015873"/>
                </a:solidFill>
                <a:prstDash val="solid"/>
                <a:round/>
                <a:headEnd type="none" w="med" len="med"/>
                <a:tailEnd type="none" w="med" len="med"/>
              </a:ln>
              <a:effectLst/>
            </p:spPr>
          </p:cxnSp>
        </p:grpSp>
      </p:grpSp>
      <p:cxnSp>
        <p:nvCxnSpPr>
          <p:cNvPr id="823" name="Straight Connector 822">
            <a:extLst>
              <a:ext uri="{FF2B5EF4-FFF2-40B4-BE49-F238E27FC236}">
                <a16:creationId xmlns:a16="http://schemas.microsoft.com/office/drawing/2014/main" id="{11221385-4120-4EE4-872E-F3D756543B23}"/>
              </a:ext>
            </a:extLst>
          </p:cNvPr>
          <p:cNvCxnSpPr/>
          <p:nvPr/>
        </p:nvCxnSpPr>
        <p:spPr bwMode="auto">
          <a:xfrm>
            <a:off x="4226931" y="2587805"/>
            <a:ext cx="0" cy="57151"/>
          </a:xfrm>
          <a:prstGeom prst="line">
            <a:avLst/>
          </a:prstGeom>
          <a:noFill/>
          <a:ln w="12700" cap="flat" cmpd="sng" algn="ctr">
            <a:solidFill>
              <a:srgbClr val="E1471D"/>
            </a:solidFill>
            <a:prstDash val="solid"/>
            <a:round/>
            <a:headEnd type="none" w="med" len="med"/>
            <a:tailEnd type="none" w="med" len="med"/>
          </a:ln>
          <a:effectLst/>
        </p:spPr>
      </p:cxnSp>
      <p:cxnSp>
        <p:nvCxnSpPr>
          <p:cNvPr id="824" name="Straight Connector 823">
            <a:extLst>
              <a:ext uri="{FF2B5EF4-FFF2-40B4-BE49-F238E27FC236}">
                <a16:creationId xmlns:a16="http://schemas.microsoft.com/office/drawing/2014/main" id="{27B92EF9-01CE-4ED6-82A4-349D07EA0E96}"/>
              </a:ext>
            </a:extLst>
          </p:cNvPr>
          <p:cNvCxnSpPr/>
          <p:nvPr/>
        </p:nvCxnSpPr>
        <p:spPr bwMode="auto">
          <a:xfrm>
            <a:off x="4212749" y="2585423"/>
            <a:ext cx="0" cy="57151"/>
          </a:xfrm>
          <a:prstGeom prst="line">
            <a:avLst/>
          </a:prstGeom>
          <a:noFill/>
          <a:ln w="12700" cap="flat" cmpd="sng" algn="ctr">
            <a:solidFill>
              <a:srgbClr val="E1471D"/>
            </a:solidFill>
            <a:prstDash val="solid"/>
            <a:round/>
            <a:headEnd type="none" w="med" len="med"/>
            <a:tailEnd type="none" w="med" len="med"/>
          </a:ln>
          <a:effectLst/>
        </p:spPr>
      </p:cxnSp>
      <p:cxnSp>
        <p:nvCxnSpPr>
          <p:cNvPr id="825" name="Straight Connector 824">
            <a:extLst>
              <a:ext uri="{FF2B5EF4-FFF2-40B4-BE49-F238E27FC236}">
                <a16:creationId xmlns:a16="http://schemas.microsoft.com/office/drawing/2014/main" id="{6FE9164B-60D2-404C-A3D2-4F73773965FD}"/>
              </a:ext>
            </a:extLst>
          </p:cNvPr>
          <p:cNvCxnSpPr/>
          <p:nvPr/>
        </p:nvCxnSpPr>
        <p:spPr bwMode="auto">
          <a:xfrm>
            <a:off x="3803748" y="2389377"/>
            <a:ext cx="0" cy="57151"/>
          </a:xfrm>
          <a:prstGeom prst="line">
            <a:avLst/>
          </a:prstGeom>
          <a:noFill/>
          <a:ln w="12700" cap="flat" cmpd="sng" algn="ctr">
            <a:solidFill>
              <a:srgbClr val="015873"/>
            </a:solidFill>
            <a:prstDash val="solid"/>
            <a:round/>
            <a:headEnd type="none" w="med" len="med"/>
            <a:tailEnd type="none" w="med" len="med"/>
          </a:ln>
          <a:effectLst/>
        </p:spPr>
      </p:cxnSp>
    </p:spTree>
    <p:extLst>
      <p:ext uri="{BB962C8B-B14F-4D97-AF65-F5344CB8AC3E}">
        <p14:creationId xmlns:p14="http://schemas.microsoft.com/office/powerpoint/2010/main" val="1688543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E9AED40-B313-7C49-BF35-2830C4E4DA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46616" y="476672"/>
            <a:ext cx="10698767" cy="5544616"/>
          </a:xfrm>
          <a:prstGeom prst="rect">
            <a:avLst/>
          </a:prstGeom>
        </p:spPr>
      </p:pic>
      <p:sp>
        <p:nvSpPr>
          <p:cNvPr id="4" name="Rectangle 3">
            <a:extLst>
              <a:ext uri="{FF2B5EF4-FFF2-40B4-BE49-F238E27FC236}">
                <a16:creationId xmlns:a16="http://schemas.microsoft.com/office/drawing/2014/main" id="{265D2B68-81D8-E545-B9FF-03D99660B5B7}"/>
              </a:ext>
            </a:extLst>
          </p:cNvPr>
          <p:cNvSpPr/>
          <p:nvPr/>
        </p:nvSpPr>
        <p:spPr bwMode="auto">
          <a:xfrm>
            <a:off x="10056440" y="476672"/>
            <a:ext cx="1296144" cy="504056"/>
          </a:xfrm>
          <a:prstGeom prst="rect">
            <a:avLst/>
          </a:prstGeom>
          <a:solidFill>
            <a:srgbClr val="CBCBC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384EA0A1-E0EA-EE4A-9AE9-92E4A876B26C}"/>
              </a:ext>
            </a:extLst>
          </p:cNvPr>
          <p:cNvSpPr txBox="1"/>
          <p:nvPr/>
        </p:nvSpPr>
        <p:spPr>
          <a:xfrm>
            <a:off x="7680176" y="814383"/>
            <a:ext cx="267169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AFAEAF"/>
                </a:solidFill>
                <a:effectLst/>
                <a:uLnTx/>
                <a:uFillTx/>
                <a:latin typeface="Arial" pitchFamily="-72" charset="0"/>
                <a:ea typeface="MS PGothic" charset="0"/>
              </a:rPr>
              <a:t>2021; Abstract 815</a:t>
            </a:r>
          </a:p>
        </p:txBody>
      </p:sp>
    </p:spTree>
    <p:extLst>
      <p:ext uri="{BB962C8B-B14F-4D97-AF65-F5344CB8AC3E}">
        <p14:creationId xmlns:p14="http://schemas.microsoft.com/office/powerpoint/2010/main" val="42528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9922E-342D-6B47-A6A8-CDCC3902F410}"/>
              </a:ext>
            </a:extLst>
          </p:cNvPr>
          <p:cNvSpPr txBox="1"/>
          <p:nvPr/>
        </p:nvSpPr>
        <p:spPr>
          <a:xfrm>
            <a:off x="0" y="6484035"/>
            <a:ext cx="2976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Kahl B et al. ASH 2021;Abstract 815.</a:t>
            </a:r>
          </a:p>
        </p:txBody>
      </p:sp>
      <p:pic>
        <p:nvPicPr>
          <p:cNvPr id="4" name="Picture 3" descr="Graphical user interface, text, application, email&#10;&#10;Description automatically generated">
            <a:extLst>
              <a:ext uri="{FF2B5EF4-FFF2-40B4-BE49-F238E27FC236}">
                <a16:creationId xmlns:a16="http://schemas.microsoft.com/office/drawing/2014/main" id="{9F1EC4B0-0FE4-EC4E-80D2-48656BF52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45244"/>
            <a:ext cx="10758515" cy="6035862"/>
          </a:xfrm>
          <a:prstGeom prst="rect">
            <a:avLst/>
          </a:prstGeom>
        </p:spPr>
      </p:pic>
    </p:spTree>
    <p:extLst>
      <p:ext uri="{BB962C8B-B14F-4D97-AF65-F5344CB8AC3E}">
        <p14:creationId xmlns:p14="http://schemas.microsoft.com/office/powerpoint/2010/main" val="1013799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87B9375-802B-804F-853E-BEC9C9EDB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71" y="162806"/>
            <a:ext cx="10462709" cy="5858482"/>
          </a:xfrm>
          <a:prstGeom prst="rect">
            <a:avLst/>
          </a:prstGeom>
        </p:spPr>
      </p:pic>
      <p:sp>
        <p:nvSpPr>
          <p:cNvPr id="6" name="TextBox 5">
            <a:extLst>
              <a:ext uri="{FF2B5EF4-FFF2-40B4-BE49-F238E27FC236}">
                <a16:creationId xmlns:a16="http://schemas.microsoft.com/office/drawing/2014/main" id="{0AE0807F-1253-D340-A60F-C54AED2A2E00}"/>
              </a:ext>
            </a:extLst>
          </p:cNvPr>
          <p:cNvSpPr txBox="1"/>
          <p:nvPr/>
        </p:nvSpPr>
        <p:spPr>
          <a:xfrm>
            <a:off x="0" y="6484035"/>
            <a:ext cx="297696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Kahl B et al. ASH 2021;Abstract 815.</a:t>
            </a:r>
          </a:p>
        </p:txBody>
      </p:sp>
      <p:sp>
        <p:nvSpPr>
          <p:cNvPr id="7" name="TextBox 6">
            <a:extLst>
              <a:ext uri="{FF2B5EF4-FFF2-40B4-BE49-F238E27FC236}">
                <a16:creationId xmlns:a16="http://schemas.microsoft.com/office/drawing/2014/main" id="{08B373E9-1684-4C43-A3BC-5286B2073F3B}"/>
              </a:ext>
            </a:extLst>
          </p:cNvPr>
          <p:cNvSpPr txBox="1"/>
          <p:nvPr/>
        </p:nvSpPr>
        <p:spPr>
          <a:xfrm>
            <a:off x="974361" y="6034331"/>
            <a:ext cx="243912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LTFU = long-term follow-up</a:t>
            </a:r>
          </a:p>
        </p:txBody>
      </p:sp>
      <p:sp>
        <p:nvSpPr>
          <p:cNvPr id="2" name="TextBox 1">
            <a:extLst>
              <a:ext uri="{FF2B5EF4-FFF2-40B4-BE49-F238E27FC236}">
                <a16:creationId xmlns:a16="http://schemas.microsoft.com/office/drawing/2014/main" id="{FF1521D5-DB42-FF45-A507-702575C494F3}"/>
              </a:ext>
            </a:extLst>
          </p:cNvPr>
          <p:cNvSpPr txBox="1"/>
          <p:nvPr/>
        </p:nvSpPr>
        <p:spPr>
          <a:xfrm>
            <a:off x="3292988" y="2636912"/>
            <a:ext cx="5963748" cy="338554"/>
          </a:xfrm>
          <a:prstGeom prst="rect">
            <a:avLst/>
          </a:prstGeom>
          <a:solidFill>
            <a:schemeClr val="bg1"/>
          </a:solid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…but 63% of patients on RR strategy remained chemo-free at 7 years</a:t>
            </a:r>
          </a:p>
        </p:txBody>
      </p:sp>
    </p:spTree>
    <p:extLst>
      <p:ext uri="{BB962C8B-B14F-4D97-AF65-F5344CB8AC3E}">
        <p14:creationId xmlns:p14="http://schemas.microsoft.com/office/powerpoint/2010/main" val="986931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839416" y="1268760"/>
            <a:ext cx="10060652"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Obinutuzumab Short Duration Infusion Is Preferred by Healthcare Providers and Has Minimal Impact on Patient-Reported Symptoms Among Patients with Untreated, Advanced Follicular Lymphoma</a:t>
            </a:r>
            <a:br>
              <a:rPr lang="en-US" sz="3600" dirty="0"/>
            </a:b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839416" y="2646040"/>
            <a:ext cx="7924800" cy="11430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Trask P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1345.</a:t>
            </a:r>
          </a:p>
        </p:txBody>
      </p:sp>
      <p:sp>
        <p:nvSpPr>
          <p:cNvPr id="3" name="TextBox 2">
            <a:extLst>
              <a:ext uri="{FF2B5EF4-FFF2-40B4-BE49-F238E27FC236}">
                <a16:creationId xmlns:a16="http://schemas.microsoft.com/office/drawing/2014/main" id="{5079FFE9-C66E-8843-DC23-FEBD7755C651}"/>
              </a:ext>
            </a:extLst>
          </p:cNvPr>
          <p:cNvSpPr txBox="1"/>
          <p:nvPr/>
        </p:nvSpPr>
        <p:spPr>
          <a:xfrm>
            <a:off x="839416" y="3796005"/>
            <a:ext cx="10335149" cy="2585323"/>
          </a:xfrm>
          <a:prstGeom prst="rect">
            <a:avLst/>
          </a:prstGeom>
          <a:noFill/>
          <a:ln>
            <a:solidFill>
              <a:schemeClr val="tx1"/>
            </a:solidFill>
          </a:ln>
        </p:spPr>
        <p:txBody>
          <a:bodyPr wrap="square">
            <a:spAutoFit/>
          </a:bodyPr>
          <a:lstStyle/>
          <a:p>
            <a:r>
              <a:rPr lang="en-US" sz="1800" b="1" i="0" u="none" strike="noStrike" dirty="0">
                <a:solidFill>
                  <a:schemeClr val="tx1"/>
                </a:solidFill>
                <a:effectLst/>
                <a:latin typeface="+mn-lt"/>
              </a:rPr>
              <a:t>Background: </a:t>
            </a:r>
            <a:r>
              <a:rPr lang="en-US" sz="1800" b="0" i="1" u="none" strike="noStrike" dirty="0">
                <a:solidFill>
                  <a:schemeClr val="tx1"/>
                </a:solidFill>
                <a:effectLst/>
                <a:latin typeface="+mn-lt"/>
              </a:rPr>
              <a:t>The GAZELLE study is a prospective open label, multicenter, single arm, Phase IV study, which evaluated the safety of </a:t>
            </a:r>
            <a:r>
              <a:rPr lang="en-US" sz="1800" b="0" i="1" u="none" strike="noStrike" dirty="0" err="1">
                <a:solidFill>
                  <a:schemeClr val="tx1"/>
                </a:solidFill>
                <a:effectLst/>
                <a:latin typeface="+mn-lt"/>
              </a:rPr>
              <a:t>obinutuzumab</a:t>
            </a:r>
            <a:r>
              <a:rPr lang="en-US" sz="1800" b="0" i="1" u="none" strike="noStrike" dirty="0">
                <a:solidFill>
                  <a:schemeClr val="tx1"/>
                </a:solidFill>
                <a:effectLst/>
                <a:latin typeface="+mn-lt"/>
              </a:rPr>
              <a:t> (G) </a:t>
            </a:r>
            <a:r>
              <a:rPr lang="en-US" sz="1800" b="0" i="1" u="sng" strike="noStrike" dirty="0">
                <a:solidFill>
                  <a:schemeClr val="tx1"/>
                </a:solidFill>
                <a:effectLst/>
                <a:latin typeface="+mn-lt"/>
              </a:rPr>
              <a:t>administered as a 90-minute short-</a:t>
            </a:r>
            <a:r>
              <a:rPr lang="en-US" sz="1800" b="0" i="1" u="sng" dirty="0">
                <a:solidFill>
                  <a:schemeClr val="tx1"/>
                </a:solidFill>
                <a:latin typeface="+mn-lt"/>
              </a:rPr>
              <a:t>duration infusion (</a:t>
            </a:r>
            <a:r>
              <a:rPr lang="en-US" sz="1800" b="0" i="1" u="sng" strike="noStrike" dirty="0">
                <a:solidFill>
                  <a:schemeClr val="tx1"/>
                </a:solidFill>
                <a:effectLst/>
                <a:latin typeface="+mn-lt"/>
              </a:rPr>
              <a:t>SDI</a:t>
            </a:r>
            <a:r>
              <a:rPr lang="en-US" sz="1800" b="0" i="1" strike="noStrike" dirty="0">
                <a:solidFill>
                  <a:schemeClr val="tx1"/>
                </a:solidFill>
                <a:effectLst/>
                <a:latin typeface="+mn-lt"/>
              </a:rPr>
              <a:t>) </a:t>
            </a:r>
            <a:r>
              <a:rPr lang="en-US" sz="1800" b="0" i="1" u="none" strike="noStrike" dirty="0">
                <a:solidFill>
                  <a:schemeClr val="tx1"/>
                </a:solidFill>
                <a:effectLst/>
                <a:latin typeface="+mn-lt"/>
              </a:rPr>
              <a:t>from Cycle 2 (C2) onwards in patients with previously untreated advanced FL.</a:t>
            </a:r>
          </a:p>
          <a:p>
            <a:endParaRPr lang="en-US" sz="1800" dirty="0">
              <a:solidFill>
                <a:schemeClr val="tx1"/>
              </a:solidFill>
              <a:latin typeface="+mn-lt"/>
            </a:endParaRPr>
          </a:p>
          <a:p>
            <a:r>
              <a:rPr lang="en-US" sz="1800" b="1" i="0" u="none" strike="noStrike" dirty="0">
                <a:solidFill>
                  <a:schemeClr val="tx1"/>
                </a:solidFill>
                <a:effectLst/>
                <a:latin typeface="+mn-lt"/>
              </a:rPr>
              <a:t>Author conclusions: </a:t>
            </a:r>
            <a:r>
              <a:rPr lang="en-US" sz="1800" b="0" i="1" u="none" strike="noStrike" dirty="0">
                <a:solidFill>
                  <a:schemeClr val="tx1"/>
                </a:solidFill>
                <a:effectLst/>
                <a:latin typeface="+mn-lt"/>
              </a:rPr>
              <a:t>Untreated, advanced FL patients had no or mild symptom severity and interference at baseline regardless of risk group. These low levels were maintained during G SDI administration. Additionally, SDI administration was preferred by providers for the time it saved, convenience, and comfort for patients, suggesting that G SDI administration can be a beneficial treatment option for untreated, advanced FL patients by minimizing patient treatment burden with no impact on health-related quality of life.</a:t>
            </a:r>
            <a:endParaRPr lang="en-US" sz="1800" i="1" dirty="0">
              <a:solidFill>
                <a:schemeClr val="tx1"/>
              </a:solidFill>
              <a:latin typeface="+mn-lt"/>
            </a:endParaRPr>
          </a:p>
        </p:txBody>
      </p:sp>
    </p:spTree>
    <p:extLst>
      <p:ext uri="{BB962C8B-B14F-4D97-AF65-F5344CB8AC3E}">
        <p14:creationId xmlns:p14="http://schemas.microsoft.com/office/powerpoint/2010/main" val="3162110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46519"/>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60940" y="1591759"/>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Christopher R Flowers, MD, MS</a:t>
            </a:r>
            <a:b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Professor</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Lymphoma/Myeloma</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MD Anderson Cancer Center</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068" y="1591759"/>
            <a:ext cx="1261872" cy="1261872"/>
          </a:xfrm>
          <a:prstGeom prst="rect">
            <a:avLst/>
          </a:prstGeom>
        </p:spPr>
      </p:pic>
      <p:sp>
        <p:nvSpPr>
          <p:cNvPr id="11" name="Text Box 9">
            <a:extLst>
              <a:ext uri="{FF2B5EF4-FFF2-40B4-BE49-F238E27FC236}">
                <a16:creationId xmlns:a16="http://schemas.microsoft.com/office/drawing/2014/main" id="{78E6CF54-6820-AE4F-B271-C8BB0DA3C21D}"/>
              </a:ext>
            </a:extLst>
          </p:cNvPr>
          <p:cNvSpPr txBox="1">
            <a:spLocks noChangeArrowheads="1"/>
          </p:cNvSpPr>
          <p:nvPr/>
        </p:nvSpPr>
        <p:spPr bwMode="auto">
          <a:xfrm>
            <a:off x="8782631" y="1597464"/>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13" name="Picture 12">
            <a:extLst>
              <a:ext uri="{FF2B5EF4-FFF2-40B4-BE49-F238E27FC236}">
                <a16:creationId xmlns:a16="http://schemas.microsoft.com/office/drawing/2014/main" id="{B496CE93-938B-4140-99C7-982269D909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36160" y="1597464"/>
            <a:ext cx="1261872" cy="1261872"/>
          </a:xfrm>
          <a:prstGeom prst="rect">
            <a:avLst/>
          </a:prstGeom>
        </p:spPr>
      </p:pic>
      <p:sp>
        <p:nvSpPr>
          <p:cNvPr id="9" name="Text Box 7">
            <a:extLst>
              <a:ext uri="{FF2B5EF4-FFF2-40B4-BE49-F238E27FC236}">
                <a16:creationId xmlns:a16="http://schemas.microsoft.com/office/drawing/2014/main" id="{53C24A05-DD74-394A-AAE6-20A5093E30CC}"/>
              </a:ext>
            </a:extLst>
          </p:cNvPr>
          <p:cNvSpPr txBox="1">
            <a:spLocks noChangeArrowheads="1"/>
          </p:cNvSpPr>
          <p:nvPr/>
        </p:nvSpPr>
        <p:spPr bwMode="auto">
          <a:xfrm>
            <a:off x="1960940" y="3697397"/>
            <a:ext cx="531227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Robin </a:t>
            </a:r>
            <a:r>
              <a:rPr kumimoji="0" lang="en-US" sz="17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Klebig</a:t>
            </a: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APRN, CNP, AOCNP</a:t>
            </a:r>
            <a:b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10" name="Picture 9">
            <a:extLst>
              <a:ext uri="{FF2B5EF4-FFF2-40B4-BE49-F238E27FC236}">
                <a16:creationId xmlns:a16="http://schemas.microsoft.com/office/drawing/2014/main" id="{4959E6BA-BF90-5242-8D9D-0DFC40D297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068" y="3697397"/>
            <a:ext cx="1261872" cy="1261872"/>
          </a:xfrm>
          <a:prstGeom prst="rect">
            <a:avLst/>
          </a:prstGeom>
        </p:spPr>
      </p:pic>
    </p:spTree>
    <p:custDataLst>
      <p:tags r:id="rId1"/>
    </p:custDataLst>
    <p:extLst>
      <p:ext uri="{BB962C8B-B14F-4D97-AF65-F5344CB8AC3E}">
        <p14:creationId xmlns:p14="http://schemas.microsoft.com/office/powerpoint/2010/main" val="1540788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775380-49B0-42C5-AEF8-6F1245647A42}"/>
              </a:ext>
            </a:extLst>
          </p:cNvPr>
          <p:cNvSpPr/>
          <p:nvPr/>
        </p:nvSpPr>
        <p:spPr bwMode="auto">
          <a:xfrm>
            <a:off x="6603870" y="1919635"/>
            <a:ext cx="4624945" cy="437912"/>
          </a:xfrm>
          <a:prstGeom prst="rect">
            <a:avLst/>
          </a:prstGeom>
          <a:gradFill>
            <a:gsLst>
              <a:gs pos="0">
                <a:schemeClr val="tx1">
                  <a:lumMod val="95000"/>
                </a:schemeClr>
              </a:gs>
              <a:gs pos="52000">
                <a:schemeClr val="tx1">
                  <a:lumMod val="65000"/>
                </a:schemeClr>
              </a:gs>
              <a:gs pos="100000">
                <a:schemeClr val="tx1">
                  <a:lumMod val="95000"/>
                </a:schemeClr>
              </a:gs>
            </a:gsLst>
            <a:lin ang="0" scaled="1"/>
          </a:gradFill>
          <a:ln w="1270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grpSp>
        <p:nvGrpSpPr>
          <p:cNvPr id="14" name="Group 13">
            <a:extLst>
              <a:ext uri="{FF2B5EF4-FFF2-40B4-BE49-F238E27FC236}">
                <a16:creationId xmlns:a16="http://schemas.microsoft.com/office/drawing/2014/main" id="{1D3AEBFD-8AE6-45F0-8E01-035C628636B1}"/>
              </a:ext>
            </a:extLst>
          </p:cNvPr>
          <p:cNvGrpSpPr/>
          <p:nvPr/>
        </p:nvGrpSpPr>
        <p:grpSpPr>
          <a:xfrm>
            <a:off x="7223117" y="2640293"/>
            <a:ext cx="3017992" cy="1827888"/>
            <a:chOff x="5172898" y="2493536"/>
            <a:chExt cx="3017992" cy="1827888"/>
          </a:xfrm>
        </p:grpSpPr>
        <p:grpSp>
          <p:nvGrpSpPr>
            <p:cNvPr id="11" name="Group 10">
              <a:extLst>
                <a:ext uri="{FF2B5EF4-FFF2-40B4-BE49-F238E27FC236}">
                  <a16:creationId xmlns:a16="http://schemas.microsoft.com/office/drawing/2014/main" id="{A3910A4F-3AC3-46E7-8394-76EBFF5F7F93}"/>
                </a:ext>
              </a:extLst>
            </p:cNvPr>
            <p:cNvGrpSpPr/>
            <p:nvPr/>
          </p:nvGrpSpPr>
          <p:grpSpPr>
            <a:xfrm>
              <a:off x="5172898" y="2493536"/>
              <a:ext cx="3017992" cy="1827888"/>
              <a:chOff x="7499753" y="2493536"/>
              <a:chExt cx="3017992" cy="1827888"/>
            </a:xfrm>
          </p:grpSpPr>
          <p:sp>
            <p:nvSpPr>
              <p:cNvPr id="10" name="Oval 9">
                <a:extLst>
                  <a:ext uri="{FF2B5EF4-FFF2-40B4-BE49-F238E27FC236}">
                    <a16:creationId xmlns:a16="http://schemas.microsoft.com/office/drawing/2014/main" id="{79D47F7D-2733-4CF2-974B-7647ED375321}"/>
                  </a:ext>
                </a:extLst>
              </p:cNvPr>
              <p:cNvSpPr/>
              <p:nvPr/>
            </p:nvSpPr>
            <p:spPr bwMode="auto">
              <a:xfrm>
                <a:off x="7499753" y="2493536"/>
                <a:ext cx="3017992" cy="1827888"/>
              </a:xfrm>
              <a:prstGeom prst="ellipse">
                <a:avLst/>
              </a:prstGeom>
              <a:gradFill flip="none" rotWithShape="1">
                <a:gsLst>
                  <a:gs pos="0">
                    <a:schemeClr val="tx2">
                      <a:lumMod val="90000"/>
                      <a:shade val="30000"/>
                      <a:satMod val="115000"/>
                    </a:schemeClr>
                  </a:gs>
                  <a:gs pos="50000">
                    <a:schemeClr val="tx2">
                      <a:lumMod val="90000"/>
                    </a:schemeClr>
                  </a:gs>
                  <a:gs pos="100000">
                    <a:schemeClr val="tx1">
                      <a:lumMod val="95000"/>
                    </a:schemeClr>
                  </a:gs>
                </a:gsLst>
                <a:lin ang="0" scaled="1"/>
                <a:tileRect/>
              </a:gradFill>
              <a:ln w="0">
                <a:solidFill>
                  <a:schemeClr val="tx2">
                    <a:lumMod val="50000"/>
                  </a:schemeClr>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11" name="Oval 210">
                <a:extLst>
                  <a:ext uri="{FF2B5EF4-FFF2-40B4-BE49-F238E27FC236}">
                    <a16:creationId xmlns:a16="http://schemas.microsoft.com/office/drawing/2014/main" id="{639A0A10-55CE-476D-BCA4-A35FD8BC6C38}"/>
                  </a:ext>
                </a:extLst>
              </p:cNvPr>
              <p:cNvSpPr/>
              <p:nvPr/>
            </p:nvSpPr>
            <p:spPr bwMode="auto">
              <a:xfrm>
                <a:off x="7823182" y="2690644"/>
                <a:ext cx="2539985" cy="1433545"/>
              </a:xfrm>
              <a:prstGeom prst="ellipse">
                <a:avLst/>
              </a:prstGeom>
              <a:gradFill flip="none" rotWithShape="1">
                <a:gsLst>
                  <a:gs pos="0">
                    <a:schemeClr val="tx2">
                      <a:lumMod val="90000"/>
                    </a:schemeClr>
                  </a:gs>
                  <a:gs pos="50000">
                    <a:schemeClr val="tx1">
                      <a:lumMod val="85000"/>
                    </a:schemeClr>
                  </a:gs>
                  <a:gs pos="100000">
                    <a:schemeClr val="tx1">
                      <a:lumMod val="95000"/>
                    </a:schemeClr>
                  </a:gs>
                </a:gsLst>
                <a:lin ang="0" scaled="1"/>
                <a:tileRect/>
              </a:gradFill>
              <a:ln w="0">
                <a:solidFill>
                  <a:schemeClr val="tx2">
                    <a:lumMod val="50000"/>
                  </a:schemeClr>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grpSp>
        <p:sp>
          <p:nvSpPr>
            <p:cNvPr id="212" name="Oval 211">
              <a:extLst>
                <a:ext uri="{FF2B5EF4-FFF2-40B4-BE49-F238E27FC236}">
                  <a16:creationId xmlns:a16="http://schemas.microsoft.com/office/drawing/2014/main" id="{D6169FD4-8F2D-4BC5-9132-3543E9F803BE}"/>
                </a:ext>
              </a:extLst>
            </p:cNvPr>
            <p:cNvSpPr/>
            <p:nvPr/>
          </p:nvSpPr>
          <p:spPr bwMode="auto">
            <a:xfrm>
              <a:off x="5590343" y="2751503"/>
              <a:ext cx="2085690" cy="1298995"/>
            </a:xfrm>
            <a:prstGeom prst="ellipse">
              <a:avLst/>
            </a:prstGeom>
            <a:gradFill flip="none" rotWithShape="1">
              <a:gsLst>
                <a:gs pos="0">
                  <a:schemeClr val="tx1">
                    <a:lumMod val="95000"/>
                  </a:schemeClr>
                </a:gs>
                <a:gs pos="96262">
                  <a:schemeClr val="tx1"/>
                </a:gs>
                <a:gs pos="0">
                  <a:schemeClr val="tx1">
                    <a:lumMod val="85000"/>
                  </a:schemeClr>
                </a:gs>
              </a:gsLst>
              <a:lin ang="0" scaled="1"/>
              <a:tileRect/>
            </a:gradFill>
            <a:ln w="0">
              <a:solidFill>
                <a:schemeClr val="tx2">
                  <a:lumMod val="50000"/>
                </a:schemeClr>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grpSp>
      <p:grpSp>
        <p:nvGrpSpPr>
          <p:cNvPr id="19" name="Group 18">
            <a:extLst>
              <a:ext uri="{FF2B5EF4-FFF2-40B4-BE49-F238E27FC236}">
                <a16:creationId xmlns:a16="http://schemas.microsoft.com/office/drawing/2014/main" id="{FC9E6893-FFCD-4B24-8113-D4397E75C46B}"/>
              </a:ext>
            </a:extLst>
          </p:cNvPr>
          <p:cNvGrpSpPr/>
          <p:nvPr/>
        </p:nvGrpSpPr>
        <p:grpSpPr>
          <a:xfrm>
            <a:off x="7525679" y="4746466"/>
            <a:ext cx="1003127" cy="847031"/>
            <a:chOff x="10268733" y="4775761"/>
            <a:chExt cx="1003126" cy="847030"/>
          </a:xfrm>
          <a:solidFill>
            <a:schemeClr val="accent5"/>
          </a:solidFill>
        </p:grpSpPr>
        <p:sp>
          <p:nvSpPr>
            <p:cNvPr id="263" name="Cloud 262">
              <a:extLst>
                <a:ext uri="{FF2B5EF4-FFF2-40B4-BE49-F238E27FC236}">
                  <a16:creationId xmlns:a16="http://schemas.microsoft.com/office/drawing/2014/main" id="{1E40EFAF-CE2A-4E5C-881C-37F65CDBD3AF}"/>
                </a:ext>
              </a:extLst>
            </p:cNvPr>
            <p:cNvSpPr/>
            <p:nvPr/>
          </p:nvSpPr>
          <p:spPr bwMode="auto">
            <a:xfrm rot="821922">
              <a:off x="10451043" y="4969171"/>
              <a:ext cx="653620" cy="653620"/>
            </a:xfrm>
            <a:prstGeom prst="cloud">
              <a:avLst/>
            </a:prstGeom>
            <a:solidFill>
              <a:srgbClr val="FFFF00"/>
            </a:soli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18" name="Cloud 17">
              <a:extLst>
                <a:ext uri="{FF2B5EF4-FFF2-40B4-BE49-F238E27FC236}">
                  <a16:creationId xmlns:a16="http://schemas.microsoft.com/office/drawing/2014/main" id="{2CE11EB4-22F4-4827-A7C3-A1BAE560BD8B}"/>
                </a:ext>
              </a:extLst>
            </p:cNvPr>
            <p:cNvSpPr/>
            <p:nvPr/>
          </p:nvSpPr>
          <p:spPr bwMode="auto">
            <a:xfrm>
              <a:off x="10510664" y="4775761"/>
              <a:ext cx="397048" cy="397048"/>
            </a:xfrm>
            <a:prstGeom prst="cloud">
              <a:avLst/>
            </a:prstGeom>
            <a:solidFill>
              <a:srgbClr val="FFFF00"/>
            </a:soli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60" name="Cloud 259">
              <a:extLst>
                <a:ext uri="{FF2B5EF4-FFF2-40B4-BE49-F238E27FC236}">
                  <a16:creationId xmlns:a16="http://schemas.microsoft.com/office/drawing/2014/main" id="{4856D639-B0E3-4A39-9934-8B24226F0046}"/>
                </a:ext>
              </a:extLst>
            </p:cNvPr>
            <p:cNvSpPr/>
            <p:nvPr/>
          </p:nvSpPr>
          <p:spPr bwMode="auto">
            <a:xfrm rot="1891799">
              <a:off x="10728599" y="4789042"/>
              <a:ext cx="441814" cy="441814"/>
            </a:xfrm>
            <a:prstGeom prst="cloud">
              <a:avLst/>
            </a:prstGeom>
            <a:solidFill>
              <a:srgbClr val="FFFF00"/>
            </a:soli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61" name="Cloud 260">
              <a:extLst>
                <a:ext uri="{FF2B5EF4-FFF2-40B4-BE49-F238E27FC236}">
                  <a16:creationId xmlns:a16="http://schemas.microsoft.com/office/drawing/2014/main" id="{B109972B-A67B-4946-B0C1-18F8BA88BF47}"/>
                </a:ext>
              </a:extLst>
            </p:cNvPr>
            <p:cNvSpPr/>
            <p:nvPr/>
          </p:nvSpPr>
          <p:spPr bwMode="auto">
            <a:xfrm rot="877848">
              <a:off x="10649019" y="4955244"/>
              <a:ext cx="622840" cy="622840"/>
            </a:xfrm>
            <a:prstGeom prst="cloud">
              <a:avLst/>
            </a:prstGeom>
            <a:solidFill>
              <a:srgbClr val="FFFF00"/>
            </a:soli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62" name="Cloud 261">
              <a:extLst>
                <a:ext uri="{FF2B5EF4-FFF2-40B4-BE49-F238E27FC236}">
                  <a16:creationId xmlns:a16="http://schemas.microsoft.com/office/drawing/2014/main" id="{D9337873-5BDC-46C7-BDB4-FAD4B899795F}"/>
                </a:ext>
              </a:extLst>
            </p:cNvPr>
            <p:cNvSpPr/>
            <p:nvPr/>
          </p:nvSpPr>
          <p:spPr bwMode="auto">
            <a:xfrm rot="2243146">
              <a:off x="10268733" y="4884340"/>
              <a:ext cx="644994" cy="644994"/>
            </a:xfrm>
            <a:prstGeom prst="cloud">
              <a:avLst/>
            </a:prstGeom>
            <a:solidFill>
              <a:srgbClr val="FFFF00"/>
            </a:soli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grpSp>
      <p:sp>
        <p:nvSpPr>
          <p:cNvPr id="12" name="Title 11">
            <a:extLst>
              <a:ext uri="{FF2B5EF4-FFF2-40B4-BE49-F238E27FC236}">
                <a16:creationId xmlns:a16="http://schemas.microsoft.com/office/drawing/2014/main" id="{089B994B-CFF7-F740-8AEA-521A7B86C54C}"/>
              </a:ext>
            </a:extLst>
          </p:cNvPr>
          <p:cNvSpPr>
            <a:spLocks noGrp="1"/>
          </p:cNvSpPr>
          <p:nvPr>
            <p:ph type="title"/>
          </p:nvPr>
        </p:nvSpPr>
        <p:spPr/>
        <p:txBody>
          <a:bodyPr/>
          <a:lstStyle/>
          <a:p>
            <a:r>
              <a:rPr lang="en-US" dirty="0"/>
              <a:t>EZH2, a Histone Methyltransferase, in FL</a:t>
            </a:r>
          </a:p>
        </p:txBody>
      </p:sp>
      <p:sp>
        <p:nvSpPr>
          <p:cNvPr id="13" name="Content Placeholder 12">
            <a:extLst>
              <a:ext uri="{FF2B5EF4-FFF2-40B4-BE49-F238E27FC236}">
                <a16:creationId xmlns:a16="http://schemas.microsoft.com/office/drawing/2014/main" id="{D4DCF759-A9E6-4242-BE80-F2A90E1E2D96}"/>
              </a:ext>
            </a:extLst>
          </p:cNvPr>
          <p:cNvSpPr>
            <a:spLocks noGrp="1"/>
          </p:cNvSpPr>
          <p:nvPr>
            <p:ph sz="half" idx="1"/>
          </p:nvPr>
        </p:nvSpPr>
        <p:spPr>
          <a:xfrm>
            <a:off x="335360" y="1268760"/>
            <a:ext cx="5634567" cy="4760913"/>
          </a:xfrm>
        </p:spPr>
        <p:txBody>
          <a:bodyPr/>
          <a:lstStyle/>
          <a:p>
            <a:r>
              <a:rPr lang="en-GB" sz="2200" dirty="0"/>
              <a:t>In normal B-cell biology, EZH2 regulates germinal center formation</a:t>
            </a:r>
          </a:p>
          <a:p>
            <a:r>
              <a:rPr lang="en-GB" sz="2200" i="1" dirty="0"/>
              <a:t>EZH2</a:t>
            </a:r>
            <a:r>
              <a:rPr lang="en-GB" sz="2200" dirty="0"/>
              <a:t> mutations can lead to oncogenic transformation by locking B-cells in germinal state and preventing terminal differentiation</a:t>
            </a:r>
          </a:p>
          <a:p>
            <a:r>
              <a:rPr lang="en-GB" sz="2200" i="1" dirty="0"/>
              <a:t>EZH2</a:t>
            </a:r>
            <a:r>
              <a:rPr lang="en-GB" sz="2200" dirty="0"/>
              <a:t>-activating mutations found in ~20% of patients with FL</a:t>
            </a:r>
          </a:p>
          <a:p>
            <a:r>
              <a:rPr lang="en-US" sz="2200" b="1" dirty="0" err="1">
                <a:solidFill>
                  <a:schemeClr val="tx1"/>
                </a:solidFill>
              </a:rPr>
              <a:t>Tazemetostat</a:t>
            </a:r>
            <a:r>
              <a:rPr lang="en-US" sz="2200" dirty="0"/>
              <a:t>: Selective, oral, first-in-class EZH2 inhibitor</a:t>
            </a:r>
          </a:p>
          <a:p>
            <a:r>
              <a:rPr lang="en-GB" sz="2200" dirty="0"/>
              <a:t>Whether WT or mutant, </a:t>
            </a:r>
            <a:r>
              <a:rPr lang="en-GB" sz="2200" i="1" dirty="0"/>
              <a:t>EZH2 </a:t>
            </a:r>
            <a:r>
              <a:rPr lang="en-GB" sz="2200" dirty="0"/>
              <a:t>biology relevant to FL</a:t>
            </a:r>
            <a:endParaRPr lang="en-GB" sz="2200" i="1" dirty="0"/>
          </a:p>
        </p:txBody>
      </p:sp>
      <p:sp>
        <p:nvSpPr>
          <p:cNvPr id="82" name="Text Box 11">
            <a:extLst>
              <a:ext uri="{FF2B5EF4-FFF2-40B4-BE49-F238E27FC236}">
                <a16:creationId xmlns:a16="http://schemas.microsoft.com/office/drawing/2014/main" id="{4EA3F196-9BBD-7C48-A586-936B85D91AF0}"/>
              </a:ext>
            </a:extLst>
          </p:cNvPr>
          <p:cNvSpPr txBox="1">
            <a:spLocks noChangeArrowheads="1"/>
          </p:cNvSpPr>
          <p:nvPr/>
        </p:nvSpPr>
        <p:spPr bwMode="auto">
          <a:xfrm>
            <a:off x="266613" y="6420267"/>
            <a:ext cx="80105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354"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GB" altLang="en-US" sz="1500" b="0" i="0" u="none" strike="noStrike" kern="1200" cap="none" spc="0" normalizeH="0" baseline="0" noProof="0" dirty="0">
                <a:ln>
                  <a:noFill/>
                </a:ln>
                <a:solidFill>
                  <a:schemeClr val="tx1"/>
                </a:solidFill>
                <a:effectLst/>
                <a:uLnTx/>
                <a:uFillTx/>
                <a:latin typeface="Calibri" panose="020F0502020204030204" pitchFamily="34" charset="0"/>
                <a:ea typeface="Geneva" charset="0"/>
                <a:cs typeface="Arial" panose="020B0604020202020204" pitchFamily="34" charset="0"/>
              </a:rPr>
              <a:t>Morschhauser. ICML 2019. Abstr 105.</a:t>
            </a:r>
            <a:endParaRPr kumimoji="0" lang="en-US" altLang="en-US" sz="1500" b="0" i="0" u="none" strike="noStrike" kern="1200" cap="none" spc="0" normalizeH="0" baseline="0" noProof="0" dirty="0">
              <a:ln>
                <a:noFill/>
              </a:ln>
              <a:solidFill>
                <a:schemeClr val="tx1"/>
              </a:solidFill>
              <a:effectLst/>
              <a:uLnTx/>
              <a:uFillTx/>
              <a:latin typeface="Calibri" panose="020F0502020204030204" pitchFamily="34" charset="0"/>
              <a:ea typeface="Geneva" charset="0"/>
              <a:cs typeface="Arial" panose="020B0604020202020204" pitchFamily="34" charset="0"/>
            </a:endParaRPr>
          </a:p>
        </p:txBody>
      </p:sp>
      <p:sp>
        <p:nvSpPr>
          <p:cNvPr id="139" name="TextBox 138">
            <a:extLst>
              <a:ext uri="{FF2B5EF4-FFF2-40B4-BE49-F238E27FC236}">
                <a16:creationId xmlns:a16="http://schemas.microsoft.com/office/drawing/2014/main" id="{3D1EE5E6-DA76-764D-9017-1948A8FC59AF}"/>
              </a:ext>
            </a:extLst>
          </p:cNvPr>
          <p:cNvSpPr txBox="1">
            <a:spLocks noChangeAspect="1"/>
          </p:cNvSpPr>
          <p:nvPr/>
        </p:nvSpPr>
        <p:spPr>
          <a:xfrm>
            <a:off x="10427049" y="2456113"/>
            <a:ext cx="1502088" cy="430887"/>
          </a:xfrm>
          <a:prstGeom prst="rect">
            <a:avLst/>
          </a:prstGeom>
          <a:noFill/>
        </p:spPr>
        <p:txBody>
          <a:bodyPr wrap="square" lIns="0" tIns="0" rIns="0" bIns="0"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Plasma cell:</a:t>
            </a:r>
          </a:p>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makes antibodies</a:t>
            </a:r>
          </a:p>
        </p:txBody>
      </p:sp>
      <p:sp>
        <p:nvSpPr>
          <p:cNvPr id="138" name="TextBox 137">
            <a:extLst>
              <a:ext uri="{FF2B5EF4-FFF2-40B4-BE49-F238E27FC236}">
                <a16:creationId xmlns:a16="http://schemas.microsoft.com/office/drawing/2014/main" id="{B6C962C7-E4CF-7A42-A006-0C78520F1D2F}"/>
              </a:ext>
            </a:extLst>
          </p:cNvPr>
          <p:cNvSpPr txBox="1">
            <a:spLocks noChangeAspect="1"/>
          </p:cNvSpPr>
          <p:nvPr/>
        </p:nvSpPr>
        <p:spPr>
          <a:xfrm>
            <a:off x="9982542" y="4280862"/>
            <a:ext cx="1938564" cy="430887"/>
          </a:xfrm>
          <a:prstGeom prst="rect">
            <a:avLst/>
          </a:prstGeom>
          <a:noFill/>
        </p:spPr>
        <p:txBody>
          <a:bodyPr wrap="square" lIns="0" tIns="0" rIns="0" bIns="0"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Memory B-cell: remembers pathogens</a:t>
            </a:r>
          </a:p>
        </p:txBody>
      </p:sp>
      <p:sp>
        <p:nvSpPr>
          <p:cNvPr id="101" name="TextBox 100">
            <a:extLst>
              <a:ext uri="{FF2B5EF4-FFF2-40B4-BE49-F238E27FC236}">
                <a16:creationId xmlns:a16="http://schemas.microsoft.com/office/drawing/2014/main" id="{BB812DCD-69FE-7448-AA76-56443BB0964A}"/>
              </a:ext>
            </a:extLst>
          </p:cNvPr>
          <p:cNvSpPr txBox="1"/>
          <p:nvPr/>
        </p:nvSpPr>
        <p:spPr>
          <a:xfrm>
            <a:off x="7024010" y="1981116"/>
            <a:ext cx="563680" cy="307777"/>
          </a:xfrm>
          <a:prstGeom prst="rect">
            <a:avLst/>
          </a:prstGeom>
          <a:noFill/>
          <a:ln>
            <a:noFill/>
          </a:ln>
        </p:spPr>
        <p:txBody>
          <a:bodyPr wrap="none" rtlCol="0">
            <a:spAutoFit/>
          </a:bodyPr>
          <a:lstStyle/>
          <a:p>
            <a:pPr marL="0" marR="0" lvl="0" indent="0" algn="l"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EZH2</a:t>
            </a:r>
          </a:p>
        </p:txBody>
      </p:sp>
      <p:grpSp>
        <p:nvGrpSpPr>
          <p:cNvPr id="5" name="Group 4">
            <a:extLst>
              <a:ext uri="{FF2B5EF4-FFF2-40B4-BE49-F238E27FC236}">
                <a16:creationId xmlns:a16="http://schemas.microsoft.com/office/drawing/2014/main" id="{7FE7BD7E-C021-4F28-80BE-8D6EA5CCDE2F}"/>
              </a:ext>
            </a:extLst>
          </p:cNvPr>
          <p:cNvGrpSpPr/>
          <p:nvPr/>
        </p:nvGrpSpPr>
        <p:grpSpPr>
          <a:xfrm>
            <a:off x="6946103" y="2006569"/>
            <a:ext cx="90791" cy="256032"/>
            <a:chOff x="7199506" y="2285055"/>
            <a:chExt cx="52325" cy="152164"/>
          </a:xfrm>
        </p:grpSpPr>
        <p:cxnSp>
          <p:nvCxnSpPr>
            <p:cNvPr id="104" name="Straight Arrow Connector 103">
              <a:extLst>
                <a:ext uri="{FF2B5EF4-FFF2-40B4-BE49-F238E27FC236}">
                  <a16:creationId xmlns:a16="http://schemas.microsoft.com/office/drawing/2014/main" id="{6F8C0EF7-1B96-D945-B582-EEE7C8E872FB}"/>
                </a:ext>
              </a:extLst>
            </p:cNvPr>
            <p:cNvCxnSpPr/>
            <p:nvPr/>
          </p:nvCxnSpPr>
          <p:spPr>
            <a:xfrm rot="5400000" flipV="1">
              <a:off x="7175749" y="2361137"/>
              <a:ext cx="1521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225FA53-7C37-BE4E-AA90-3B83CD13875F}"/>
                </a:ext>
              </a:extLst>
            </p:cNvPr>
            <p:cNvCxnSpPr/>
            <p:nvPr/>
          </p:nvCxnSpPr>
          <p:spPr>
            <a:xfrm rot="5400000" flipV="1">
              <a:off x="7123424" y="2361137"/>
              <a:ext cx="1521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C56C975C-BFCB-714C-BAFC-0312208D3795}"/>
              </a:ext>
            </a:extLst>
          </p:cNvPr>
          <p:cNvSpPr txBox="1">
            <a:spLocks noChangeAspect="1"/>
          </p:cNvSpPr>
          <p:nvPr/>
        </p:nvSpPr>
        <p:spPr>
          <a:xfrm>
            <a:off x="6342736" y="3701351"/>
            <a:ext cx="879776" cy="215444"/>
          </a:xfrm>
          <a:prstGeom prst="rect">
            <a:avLst/>
          </a:prstGeom>
          <a:noFill/>
        </p:spPr>
        <p:txBody>
          <a:bodyPr wrap="square" lIns="0" tIns="0" rIns="0" bIns="0" rtlCol="0">
            <a:spAutoFit/>
          </a:bodyPr>
          <a:lstStyle/>
          <a:p>
            <a:pPr marL="0" marR="0" lvl="0" indent="0" algn="l"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Naive B-cell</a:t>
            </a:r>
          </a:p>
        </p:txBody>
      </p:sp>
      <p:sp>
        <p:nvSpPr>
          <p:cNvPr id="108" name="TextBox 107">
            <a:extLst>
              <a:ext uri="{FF2B5EF4-FFF2-40B4-BE49-F238E27FC236}">
                <a16:creationId xmlns:a16="http://schemas.microsoft.com/office/drawing/2014/main" id="{0EC9F10B-73C8-A44E-9832-886D7DF92F50}"/>
              </a:ext>
            </a:extLst>
          </p:cNvPr>
          <p:cNvSpPr txBox="1"/>
          <p:nvPr/>
        </p:nvSpPr>
        <p:spPr>
          <a:xfrm>
            <a:off x="8634234" y="1981116"/>
            <a:ext cx="563680" cy="307777"/>
          </a:xfrm>
          <a:prstGeom prst="rect">
            <a:avLst/>
          </a:prstGeom>
          <a:noFill/>
          <a:ln>
            <a:noFill/>
          </a:ln>
        </p:spPr>
        <p:txBody>
          <a:bodyPr wrap="none" rtlCol="0">
            <a:spAutoFit/>
          </a:bodyPr>
          <a:lstStyle/>
          <a:p>
            <a:pPr marL="0" marR="0" lvl="0" indent="0" algn="l"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EZH2</a:t>
            </a:r>
          </a:p>
        </p:txBody>
      </p:sp>
      <p:grpSp>
        <p:nvGrpSpPr>
          <p:cNvPr id="6" name="Group 5">
            <a:extLst>
              <a:ext uri="{FF2B5EF4-FFF2-40B4-BE49-F238E27FC236}">
                <a16:creationId xmlns:a16="http://schemas.microsoft.com/office/drawing/2014/main" id="{F2FE7CC3-33CE-4B9F-862F-67ADFDE0D9D1}"/>
              </a:ext>
            </a:extLst>
          </p:cNvPr>
          <p:cNvGrpSpPr/>
          <p:nvPr/>
        </p:nvGrpSpPr>
        <p:grpSpPr>
          <a:xfrm>
            <a:off x="8575337" y="2006571"/>
            <a:ext cx="85275" cy="254820"/>
            <a:chOff x="8834765" y="2267029"/>
            <a:chExt cx="79235" cy="152164"/>
          </a:xfrm>
        </p:grpSpPr>
        <p:cxnSp>
          <p:nvCxnSpPr>
            <p:cNvPr id="109" name="Straight Arrow Connector 108">
              <a:extLst>
                <a:ext uri="{FF2B5EF4-FFF2-40B4-BE49-F238E27FC236}">
                  <a16:creationId xmlns:a16="http://schemas.microsoft.com/office/drawing/2014/main" id="{C92454B4-71BB-124C-98B5-FB67DE1D5798}"/>
                </a:ext>
              </a:extLst>
            </p:cNvPr>
            <p:cNvCxnSpPr/>
            <p:nvPr/>
          </p:nvCxnSpPr>
          <p:spPr>
            <a:xfrm rot="16200000">
              <a:off x="8837918" y="2343111"/>
              <a:ext cx="1521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23C6989-C2DC-C04F-BE54-1F7555FA96D9}"/>
                </a:ext>
              </a:extLst>
            </p:cNvPr>
            <p:cNvCxnSpPr/>
            <p:nvPr/>
          </p:nvCxnSpPr>
          <p:spPr>
            <a:xfrm rot="16200000">
              <a:off x="8758683" y="2343111"/>
              <a:ext cx="1521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11" name="TextBox 110">
            <a:extLst>
              <a:ext uri="{FF2B5EF4-FFF2-40B4-BE49-F238E27FC236}">
                <a16:creationId xmlns:a16="http://schemas.microsoft.com/office/drawing/2014/main" id="{77AA0636-E417-9848-882F-2D9357840E39}"/>
              </a:ext>
            </a:extLst>
          </p:cNvPr>
          <p:cNvSpPr txBox="1"/>
          <p:nvPr/>
        </p:nvSpPr>
        <p:spPr>
          <a:xfrm>
            <a:off x="10525503" y="1981116"/>
            <a:ext cx="563680" cy="307777"/>
          </a:xfrm>
          <a:prstGeom prst="rect">
            <a:avLst/>
          </a:prstGeom>
          <a:noFill/>
          <a:ln>
            <a:noFill/>
          </a:ln>
        </p:spPr>
        <p:txBody>
          <a:bodyPr wrap="none" rtlCol="0">
            <a:spAutoFit/>
          </a:bodyPr>
          <a:lstStyle/>
          <a:p>
            <a:pPr marL="0" marR="0" lvl="0" indent="0" algn="l"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EZH2</a:t>
            </a:r>
          </a:p>
        </p:txBody>
      </p:sp>
      <p:grpSp>
        <p:nvGrpSpPr>
          <p:cNvPr id="4" name="Group 3">
            <a:extLst>
              <a:ext uri="{FF2B5EF4-FFF2-40B4-BE49-F238E27FC236}">
                <a16:creationId xmlns:a16="http://schemas.microsoft.com/office/drawing/2014/main" id="{F9C98E71-E32E-4A51-9767-2D1828B10056}"/>
              </a:ext>
            </a:extLst>
          </p:cNvPr>
          <p:cNvGrpSpPr/>
          <p:nvPr/>
        </p:nvGrpSpPr>
        <p:grpSpPr>
          <a:xfrm>
            <a:off x="10438837" y="2006569"/>
            <a:ext cx="83715" cy="256032"/>
            <a:chOff x="10694158" y="2285055"/>
            <a:chExt cx="79068" cy="152164"/>
          </a:xfrm>
        </p:grpSpPr>
        <p:cxnSp>
          <p:nvCxnSpPr>
            <p:cNvPr id="112" name="Straight Arrow Connector 111">
              <a:extLst>
                <a:ext uri="{FF2B5EF4-FFF2-40B4-BE49-F238E27FC236}">
                  <a16:creationId xmlns:a16="http://schemas.microsoft.com/office/drawing/2014/main" id="{E3E321B1-CB79-724D-AD40-99568B01540F}"/>
                </a:ext>
              </a:extLst>
            </p:cNvPr>
            <p:cNvCxnSpPr/>
            <p:nvPr/>
          </p:nvCxnSpPr>
          <p:spPr>
            <a:xfrm rot="5400000" flipV="1">
              <a:off x="10697144" y="2361137"/>
              <a:ext cx="1521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FF76116-06D6-B549-B87F-A0F049AEF942}"/>
                </a:ext>
              </a:extLst>
            </p:cNvPr>
            <p:cNvCxnSpPr/>
            <p:nvPr/>
          </p:nvCxnSpPr>
          <p:spPr>
            <a:xfrm rot="5400000" flipV="1">
              <a:off x="10618076" y="2361137"/>
              <a:ext cx="15216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6" name="arrow 1">
            <a:extLst>
              <a:ext uri="{FF2B5EF4-FFF2-40B4-BE49-F238E27FC236}">
                <a16:creationId xmlns:a16="http://schemas.microsoft.com/office/drawing/2014/main" id="{32CDF45E-CA2F-7E49-AB12-63FA6911B1F2}"/>
              </a:ext>
            </a:extLst>
          </p:cNvPr>
          <p:cNvCxnSpPr>
            <a:cxnSpLocks noChangeAspect="1"/>
          </p:cNvCxnSpPr>
          <p:nvPr/>
        </p:nvCxnSpPr>
        <p:spPr>
          <a:xfrm>
            <a:off x="7123524" y="3525156"/>
            <a:ext cx="545088" cy="0"/>
          </a:xfrm>
          <a:prstGeom prst="straightConnector1">
            <a:avLst/>
          </a:prstGeom>
          <a:noFill/>
          <a:ln w="47625" cap="flat" cmpd="sng" algn="ctr">
            <a:solidFill>
              <a:schemeClr val="bg1"/>
            </a:solidFill>
            <a:prstDash val="solid"/>
            <a:round/>
            <a:headEnd type="none" w="med" len="med"/>
            <a:tailEnd type="triangle" w="med" len="med"/>
          </a:ln>
          <a:effectLst/>
        </p:spPr>
      </p:cxnSp>
      <p:sp>
        <p:nvSpPr>
          <p:cNvPr id="140" name="Arrow 5">
            <a:extLst>
              <a:ext uri="{FF2B5EF4-FFF2-40B4-BE49-F238E27FC236}">
                <a16:creationId xmlns:a16="http://schemas.microsoft.com/office/drawing/2014/main" id="{8F060502-6B88-A04D-ABC3-B156710E93FF}"/>
              </a:ext>
            </a:extLst>
          </p:cNvPr>
          <p:cNvSpPr>
            <a:spLocks noChangeAspect="1"/>
          </p:cNvSpPr>
          <p:nvPr/>
        </p:nvSpPr>
        <p:spPr bwMode="auto">
          <a:xfrm rot="14845643" flipH="1" flipV="1">
            <a:off x="8685157" y="3199708"/>
            <a:ext cx="275475" cy="511339"/>
          </a:xfrm>
          <a:custGeom>
            <a:avLst/>
            <a:gdLst>
              <a:gd name="connsiteX0" fmla="*/ 778933 w 778933"/>
              <a:gd name="connsiteY0" fmla="*/ 0 h 762000"/>
              <a:gd name="connsiteX1" fmla="*/ 440267 w 778933"/>
              <a:gd name="connsiteY1" fmla="*/ 135466 h 762000"/>
              <a:gd name="connsiteX2" fmla="*/ 0 w 778933"/>
              <a:gd name="connsiteY2" fmla="*/ 762000 h 762000"/>
              <a:gd name="connsiteX0" fmla="*/ 965200 w 965200"/>
              <a:gd name="connsiteY0" fmla="*/ 0 h 2015067"/>
              <a:gd name="connsiteX1" fmla="*/ 440267 w 965200"/>
              <a:gd name="connsiteY1" fmla="*/ 1388533 h 2015067"/>
              <a:gd name="connsiteX2" fmla="*/ 0 w 965200"/>
              <a:gd name="connsiteY2" fmla="*/ 2015067 h 2015067"/>
              <a:gd name="connsiteX0" fmla="*/ 812800 w 812800"/>
              <a:gd name="connsiteY0" fmla="*/ 0 h 2201334"/>
              <a:gd name="connsiteX1" fmla="*/ 287867 w 812800"/>
              <a:gd name="connsiteY1" fmla="*/ 1388533 h 2201334"/>
              <a:gd name="connsiteX2" fmla="*/ 0 w 812800"/>
              <a:gd name="connsiteY2" fmla="*/ 2201334 h 2201334"/>
              <a:gd name="connsiteX0" fmla="*/ 991327 w 991327"/>
              <a:gd name="connsiteY0" fmla="*/ 0 h 2201334"/>
              <a:gd name="connsiteX1" fmla="*/ 26128 w 991327"/>
              <a:gd name="connsiteY1" fmla="*/ 1134533 h 2201334"/>
              <a:gd name="connsiteX2" fmla="*/ 178527 w 991327"/>
              <a:gd name="connsiteY2" fmla="*/ 2201334 h 2201334"/>
              <a:gd name="connsiteX0" fmla="*/ 1319717 w 1319717"/>
              <a:gd name="connsiteY0" fmla="*/ 0 h 2201334"/>
              <a:gd name="connsiteX1" fmla="*/ 15851 w 1319717"/>
              <a:gd name="connsiteY1" fmla="*/ 897466 h 2201334"/>
              <a:gd name="connsiteX2" fmla="*/ 506917 w 1319717"/>
              <a:gd name="connsiteY2" fmla="*/ 2201334 h 2201334"/>
              <a:gd name="connsiteX0" fmla="*/ 1214805 w 1214805"/>
              <a:gd name="connsiteY0" fmla="*/ 0 h 2421468"/>
              <a:gd name="connsiteX1" fmla="*/ 12539 w 1214805"/>
              <a:gd name="connsiteY1" fmla="*/ 1117600 h 2421468"/>
              <a:gd name="connsiteX2" fmla="*/ 503605 w 1214805"/>
              <a:gd name="connsiteY2" fmla="*/ 2421468 h 2421468"/>
              <a:gd name="connsiteX0" fmla="*/ 1214805 w 1214805"/>
              <a:gd name="connsiteY0" fmla="*/ 0 h 2455335"/>
              <a:gd name="connsiteX1" fmla="*/ 12539 w 1214805"/>
              <a:gd name="connsiteY1" fmla="*/ 1151467 h 2455335"/>
              <a:gd name="connsiteX2" fmla="*/ 503605 w 1214805"/>
              <a:gd name="connsiteY2" fmla="*/ 2455335 h 2455335"/>
              <a:gd name="connsiteX0" fmla="*/ 1245444 w 1245444"/>
              <a:gd name="connsiteY0" fmla="*/ 0 h 2150535"/>
              <a:gd name="connsiteX1" fmla="*/ 43178 w 1245444"/>
              <a:gd name="connsiteY1" fmla="*/ 1151467 h 2150535"/>
              <a:gd name="connsiteX2" fmla="*/ 161711 w 1245444"/>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310921 w 1310921"/>
              <a:gd name="connsiteY0" fmla="*/ 0 h 2150535"/>
              <a:gd name="connsiteX1" fmla="*/ 108655 w 1310921"/>
              <a:gd name="connsiteY1" fmla="*/ 1151467 h 2150535"/>
              <a:gd name="connsiteX2" fmla="*/ 227188 w 1310921"/>
              <a:gd name="connsiteY2" fmla="*/ 2150535 h 2150535"/>
              <a:gd name="connsiteX0" fmla="*/ 1322018 w 1322018"/>
              <a:gd name="connsiteY0" fmla="*/ 0 h 2150535"/>
              <a:gd name="connsiteX1" fmla="*/ 102819 w 1322018"/>
              <a:gd name="connsiteY1" fmla="*/ 982134 h 2150535"/>
              <a:gd name="connsiteX2" fmla="*/ 238285 w 1322018"/>
              <a:gd name="connsiteY2" fmla="*/ 2150535 h 2150535"/>
              <a:gd name="connsiteX0" fmla="*/ 1390064 w 1390064"/>
              <a:gd name="connsiteY0" fmla="*/ 0 h 2032002"/>
              <a:gd name="connsiteX1" fmla="*/ 170865 w 1390064"/>
              <a:gd name="connsiteY1" fmla="*/ 982134 h 2032002"/>
              <a:gd name="connsiteX2" fmla="*/ 170864 w 1390064"/>
              <a:gd name="connsiteY2" fmla="*/ 2032002 h 2032002"/>
              <a:gd name="connsiteX0" fmla="*/ 1219199 w 1219199"/>
              <a:gd name="connsiteY0" fmla="*/ 0 h 982134"/>
              <a:gd name="connsiteX1" fmla="*/ 0 w 1219199"/>
              <a:gd name="connsiteY1" fmla="*/ 982134 h 982134"/>
              <a:gd name="connsiteX0" fmla="*/ 1066083 w 1066083"/>
              <a:gd name="connsiteY0" fmla="*/ 0 h 785648"/>
              <a:gd name="connsiteX1" fmla="*/ 0 w 1066083"/>
              <a:gd name="connsiteY1" fmla="*/ 785648 h 785648"/>
              <a:gd name="connsiteX0" fmla="*/ 1066083 w 1066083"/>
              <a:gd name="connsiteY0" fmla="*/ 0 h 785648"/>
              <a:gd name="connsiteX1" fmla="*/ 0 w 1066083"/>
              <a:gd name="connsiteY1" fmla="*/ 785648 h 785648"/>
              <a:gd name="connsiteX0" fmla="*/ 1066083 w 1066083"/>
              <a:gd name="connsiteY0" fmla="*/ 0 h 812857"/>
              <a:gd name="connsiteX1" fmla="*/ 0 w 1066083"/>
              <a:gd name="connsiteY1" fmla="*/ 785648 h 812857"/>
              <a:gd name="connsiteX0" fmla="*/ 634238 w 634238"/>
              <a:gd name="connsiteY0" fmla="*/ 0 h 1338613"/>
              <a:gd name="connsiteX1" fmla="*/ 0 w 634238"/>
              <a:gd name="connsiteY1" fmla="*/ 1320200 h 1338613"/>
              <a:gd name="connsiteX0" fmla="*/ 652469 w 652469"/>
              <a:gd name="connsiteY0" fmla="*/ 0 h 1320199"/>
              <a:gd name="connsiteX1" fmla="*/ 18231 w 652469"/>
              <a:gd name="connsiteY1" fmla="*/ 1320200 h 1320199"/>
              <a:gd name="connsiteX0" fmla="*/ 505295 w 505295"/>
              <a:gd name="connsiteY0" fmla="*/ 0 h 1275159"/>
              <a:gd name="connsiteX1" fmla="*/ 22731 w 505295"/>
              <a:gd name="connsiteY1" fmla="*/ 1275158 h 1275159"/>
              <a:gd name="connsiteX0" fmla="*/ 584401 w 584401"/>
              <a:gd name="connsiteY0" fmla="*/ 0 h 1275158"/>
              <a:gd name="connsiteX1" fmla="*/ 101837 w 584401"/>
              <a:gd name="connsiteY1" fmla="*/ 1275158 h 1275158"/>
            </a:gdLst>
            <a:ahLst/>
            <a:cxnLst>
              <a:cxn ang="0">
                <a:pos x="connsiteX0" y="connsiteY0"/>
              </a:cxn>
              <a:cxn ang="0">
                <a:pos x="connsiteX1" y="connsiteY1"/>
              </a:cxn>
            </a:cxnLst>
            <a:rect l="l" t="t" r="r" b="b"/>
            <a:pathLst>
              <a:path w="584401" h="1275158">
                <a:moveTo>
                  <a:pt x="584401" y="0"/>
                </a:moveTo>
                <a:cubicBezTo>
                  <a:pt x="479979" y="4233"/>
                  <a:pt x="-267833" y="505345"/>
                  <a:pt x="101837" y="1275158"/>
                </a:cubicBezTo>
              </a:path>
            </a:pathLst>
          </a:custGeom>
          <a:noFill/>
          <a:ln w="47625" cap="flat" cmpd="sng" algn="ctr">
            <a:solidFill>
              <a:schemeClr val="bg1"/>
            </a:solidFill>
            <a:prstDash val="solid"/>
            <a:round/>
            <a:headEnd type="none" w="med" len="med"/>
            <a:tailEnd type="triangle" w="med" len="med"/>
          </a:ln>
          <a:effectLst/>
        </p:spPr>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entury Gothic" panose="020F0302020204030204"/>
              <a:ea typeface="Osaka" charset="-128"/>
              <a:cs typeface="Arial" panose="020B0604020202020204" pitchFamily="34" charset="0"/>
            </a:endParaRPr>
          </a:p>
        </p:txBody>
      </p:sp>
      <p:sp>
        <p:nvSpPr>
          <p:cNvPr id="143" name="Arrow Oval 6">
            <a:extLst>
              <a:ext uri="{FF2B5EF4-FFF2-40B4-BE49-F238E27FC236}">
                <a16:creationId xmlns:a16="http://schemas.microsoft.com/office/drawing/2014/main" id="{8038D895-7985-4D45-AA77-14ABCDE40319}"/>
              </a:ext>
            </a:extLst>
          </p:cNvPr>
          <p:cNvSpPr>
            <a:spLocks noChangeAspect="1"/>
          </p:cNvSpPr>
          <p:nvPr/>
        </p:nvSpPr>
        <p:spPr>
          <a:xfrm>
            <a:off x="9571912" y="3493407"/>
            <a:ext cx="111672" cy="986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44" name="TextBox 143">
            <a:extLst>
              <a:ext uri="{FF2B5EF4-FFF2-40B4-BE49-F238E27FC236}">
                <a16:creationId xmlns:a16="http://schemas.microsoft.com/office/drawing/2014/main" id="{3B430E90-EC88-854F-9917-1D9785D541B7}"/>
              </a:ext>
            </a:extLst>
          </p:cNvPr>
          <p:cNvSpPr txBox="1">
            <a:spLocks noChangeAspect="1"/>
          </p:cNvSpPr>
          <p:nvPr/>
        </p:nvSpPr>
        <p:spPr>
          <a:xfrm>
            <a:off x="7918329" y="2981002"/>
            <a:ext cx="893707" cy="276999"/>
          </a:xfrm>
          <a:prstGeom prst="rect">
            <a:avLst/>
          </a:prstGeom>
          <a:noFill/>
        </p:spPr>
        <p:txBody>
          <a:bodyPr wrap="square"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Dark Zone</a:t>
            </a:r>
          </a:p>
        </p:txBody>
      </p:sp>
      <p:sp>
        <p:nvSpPr>
          <p:cNvPr id="162" name="TextBox 161">
            <a:extLst>
              <a:ext uri="{FF2B5EF4-FFF2-40B4-BE49-F238E27FC236}">
                <a16:creationId xmlns:a16="http://schemas.microsoft.com/office/drawing/2014/main" id="{B745AD01-217D-B74B-9FA1-C7620437EAD3}"/>
              </a:ext>
            </a:extLst>
          </p:cNvPr>
          <p:cNvSpPr txBox="1">
            <a:spLocks noChangeAspect="1"/>
          </p:cNvSpPr>
          <p:nvPr/>
        </p:nvSpPr>
        <p:spPr>
          <a:xfrm>
            <a:off x="5973359" y="4220756"/>
            <a:ext cx="2117503" cy="523220"/>
          </a:xfrm>
          <a:prstGeom prst="rect">
            <a:avLst/>
          </a:prstGeom>
          <a:noFill/>
          <a:ln>
            <a:noFill/>
          </a:ln>
        </p:spPr>
        <p:txBody>
          <a:bodyPr wrap="square"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Oncogenic </a:t>
            </a:r>
          </a:p>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mutations in </a:t>
            </a: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EZH2</a:t>
            </a:r>
          </a:p>
        </p:txBody>
      </p:sp>
      <p:sp>
        <p:nvSpPr>
          <p:cNvPr id="163" name="TextBox 162">
            <a:extLst>
              <a:ext uri="{FF2B5EF4-FFF2-40B4-BE49-F238E27FC236}">
                <a16:creationId xmlns:a16="http://schemas.microsoft.com/office/drawing/2014/main" id="{6D4A31E8-1302-B742-A334-4044F1C6C2D8}"/>
              </a:ext>
            </a:extLst>
          </p:cNvPr>
          <p:cNvSpPr txBox="1">
            <a:spLocks noChangeAspect="1"/>
          </p:cNvSpPr>
          <p:nvPr/>
        </p:nvSpPr>
        <p:spPr>
          <a:xfrm>
            <a:off x="9686118" y="5158682"/>
            <a:ext cx="1938564" cy="523220"/>
          </a:xfrm>
          <a:prstGeom prst="rect">
            <a:avLst/>
          </a:prstGeom>
          <a:noFill/>
        </p:spPr>
        <p:txBody>
          <a:bodyPr wrap="square"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Germinal center-derived neoplasms</a:t>
            </a:r>
          </a:p>
        </p:txBody>
      </p:sp>
      <p:sp>
        <p:nvSpPr>
          <p:cNvPr id="164" name="TextBox 163">
            <a:extLst>
              <a:ext uri="{FF2B5EF4-FFF2-40B4-BE49-F238E27FC236}">
                <a16:creationId xmlns:a16="http://schemas.microsoft.com/office/drawing/2014/main" id="{D8F0265B-3375-8A48-B7F5-3B82DBA9B384}"/>
              </a:ext>
            </a:extLst>
          </p:cNvPr>
          <p:cNvSpPr txBox="1">
            <a:spLocks noChangeAspect="1"/>
          </p:cNvSpPr>
          <p:nvPr/>
        </p:nvSpPr>
        <p:spPr>
          <a:xfrm>
            <a:off x="10488927" y="3367358"/>
            <a:ext cx="927626" cy="307777"/>
          </a:xfrm>
          <a:prstGeom prst="rect">
            <a:avLst/>
          </a:prstGeom>
          <a:noFill/>
        </p:spPr>
        <p:txBody>
          <a:bodyPr wrap="none" rtlCol="0">
            <a:spAutoFit/>
          </a:bodyPr>
          <a:lstStyle/>
          <a:p>
            <a:pPr marL="0" marR="0" lvl="0" indent="0" algn="l"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Apoptosis</a:t>
            </a:r>
          </a:p>
        </p:txBody>
      </p:sp>
      <p:grpSp>
        <p:nvGrpSpPr>
          <p:cNvPr id="169" name="Group 168">
            <a:extLst>
              <a:ext uri="{FF2B5EF4-FFF2-40B4-BE49-F238E27FC236}">
                <a16:creationId xmlns:a16="http://schemas.microsoft.com/office/drawing/2014/main" id="{FEF4BA94-AB3B-8843-961F-D2B973B0D7F2}"/>
              </a:ext>
            </a:extLst>
          </p:cNvPr>
          <p:cNvGrpSpPr>
            <a:grpSpLocks noChangeAspect="1"/>
          </p:cNvGrpSpPr>
          <p:nvPr/>
        </p:nvGrpSpPr>
        <p:grpSpPr>
          <a:xfrm>
            <a:off x="10891339" y="3884459"/>
            <a:ext cx="313500" cy="301543"/>
            <a:chOff x="141029" y="1638894"/>
            <a:chExt cx="609600" cy="609600"/>
          </a:xfrm>
          <a:solidFill>
            <a:schemeClr val="accent4"/>
          </a:solidFill>
        </p:grpSpPr>
        <p:sp>
          <p:nvSpPr>
            <p:cNvPr id="170" name="Oval 169" descr="Add">
              <a:extLst>
                <a:ext uri="{FF2B5EF4-FFF2-40B4-BE49-F238E27FC236}">
                  <a16:creationId xmlns:a16="http://schemas.microsoft.com/office/drawing/2014/main" id="{6D11B66C-3C1E-A94E-873B-84BE7102DD4C}"/>
                </a:ext>
              </a:extLst>
            </p:cNvPr>
            <p:cNvSpPr/>
            <p:nvPr/>
          </p:nvSpPr>
          <p:spPr bwMode="auto">
            <a:xfrm>
              <a:off x="141029" y="1638894"/>
              <a:ext cx="609600" cy="609600"/>
            </a:xfrm>
            <a:prstGeom prst="ellipse">
              <a:avLst/>
            </a:prstGeom>
            <a:solidFill>
              <a:schemeClr val="accent4"/>
            </a:solidFill>
            <a:ln w="9525" cap="flat" cmpd="sng" algn="ctr">
              <a:solidFill>
                <a:schemeClr val="accent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71" name="Oval 170">
              <a:extLst>
                <a:ext uri="{FF2B5EF4-FFF2-40B4-BE49-F238E27FC236}">
                  <a16:creationId xmlns:a16="http://schemas.microsoft.com/office/drawing/2014/main" id="{3C21902C-7001-6347-AE10-C5E41517E70A}"/>
                </a:ext>
              </a:extLst>
            </p:cNvPr>
            <p:cNvSpPr/>
            <p:nvPr/>
          </p:nvSpPr>
          <p:spPr bwMode="auto">
            <a:xfrm>
              <a:off x="245875" y="1715094"/>
              <a:ext cx="457200" cy="457200"/>
            </a:xfrm>
            <a:prstGeom prst="ellipse">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path path="circle">
                <a:fillToRect l="50000" t="50000" r="50000" b="50000"/>
              </a:path>
              <a:tileRect/>
            </a:gradFill>
            <a:ln w="3175" cap="flat" cmpd="sng" algn="ctr">
              <a:solidFill>
                <a:schemeClr val="bg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72" name="Group 171">
            <a:extLst>
              <a:ext uri="{FF2B5EF4-FFF2-40B4-BE49-F238E27FC236}">
                <a16:creationId xmlns:a16="http://schemas.microsoft.com/office/drawing/2014/main" id="{1A539232-8BA0-494B-AC40-8FB595624C24}"/>
              </a:ext>
            </a:extLst>
          </p:cNvPr>
          <p:cNvGrpSpPr>
            <a:grpSpLocks noChangeAspect="1"/>
          </p:cNvGrpSpPr>
          <p:nvPr/>
        </p:nvGrpSpPr>
        <p:grpSpPr>
          <a:xfrm>
            <a:off x="10895935" y="2894386"/>
            <a:ext cx="605992" cy="430055"/>
            <a:chOff x="5250123" y="358908"/>
            <a:chExt cx="818101" cy="589357"/>
          </a:xfrm>
          <a:solidFill>
            <a:schemeClr val="accent2">
              <a:lumMod val="60000"/>
              <a:lumOff val="40000"/>
            </a:schemeClr>
          </a:solidFill>
        </p:grpSpPr>
        <p:sp>
          <p:nvSpPr>
            <p:cNvPr id="173" name="Oval 172">
              <a:extLst>
                <a:ext uri="{FF2B5EF4-FFF2-40B4-BE49-F238E27FC236}">
                  <a16:creationId xmlns:a16="http://schemas.microsoft.com/office/drawing/2014/main" id="{A52EC3F9-8A6E-8346-8C4B-710EF9BC7656}"/>
                </a:ext>
              </a:extLst>
            </p:cNvPr>
            <p:cNvSpPr/>
            <p:nvPr/>
          </p:nvSpPr>
          <p:spPr bwMode="auto">
            <a:xfrm>
              <a:off x="5250123" y="358908"/>
              <a:ext cx="818101" cy="589357"/>
            </a:xfrm>
            <a:prstGeom prst="ellipse">
              <a:avLst/>
            </a:prstGeom>
            <a:grpFill/>
            <a:ln w="19050" cap="flat" cmpd="sng" algn="ctr">
              <a:solidFill>
                <a:schemeClr val="accent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w="3175">
                  <a:solidFill>
                    <a:srgbClr val="FFFFFF"/>
                  </a:solid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74" name="Oval 173">
              <a:extLst>
                <a:ext uri="{FF2B5EF4-FFF2-40B4-BE49-F238E27FC236}">
                  <a16:creationId xmlns:a16="http://schemas.microsoft.com/office/drawing/2014/main" id="{8816A4E6-70F0-E64A-91FC-CC8DB97C82E6}"/>
                </a:ext>
              </a:extLst>
            </p:cNvPr>
            <p:cNvSpPr/>
            <p:nvPr/>
          </p:nvSpPr>
          <p:spPr bwMode="auto">
            <a:xfrm>
              <a:off x="5303809" y="455328"/>
              <a:ext cx="381000" cy="3810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9050" cap="flat" cmpd="sng" algn="ctr">
              <a:solidFill>
                <a:schemeClr val="accent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w="3175">
                  <a:solidFill>
                    <a:srgbClr val="015873">
                      <a:lumMod val="50000"/>
                    </a:srgbClr>
                  </a:solid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75" name="Moon 174">
              <a:extLst>
                <a:ext uri="{FF2B5EF4-FFF2-40B4-BE49-F238E27FC236}">
                  <a16:creationId xmlns:a16="http://schemas.microsoft.com/office/drawing/2014/main" id="{D021AE74-AD01-3F40-97D0-94CA2C9C1256}"/>
                </a:ext>
              </a:extLst>
            </p:cNvPr>
            <p:cNvSpPr/>
            <p:nvPr/>
          </p:nvSpPr>
          <p:spPr bwMode="auto">
            <a:xfrm rot="10800000">
              <a:off x="5660753" y="461159"/>
              <a:ext cx="143137" cy="381000"/>
            </a:xfrm>
            <a:prstGeom prst="moon">
              <a:avLst>
                <a:gd name="adj" fmla="val 32812"/>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w="3175">
                  <a:solidFill>
                    <a:srgbClr val="FFFFFF"/>
                  </a:solid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76" name="Moon 175">
              <a:extLst>
                <a:ext uri="{FF2B5EF4-FFF2-40B4-BE49-F238E27FC236}">
                  <a16:creationId xmlns:a16="http://schemas.microsoft.com/office/drawing/2014/main" id="{58E76302-3616-8D4D-A26C-B3B7939A0A5E}"/>
                </a:ext>
              </a:extLst>
            </p:cNvPr>
            <p:cNvSpPr/>
            <p:nvPr/>
          </p:nvSpPr>
          <p:spPr bwMode="auto">
            <a:xfrm rot="10800000">
              <a:off x="5764504" y="461159"/>
              <a:ext cx="143137" cy="381000"/>
            </a:xfrm>
            <a:prstGeom prst="moon">
              <a:avLst>
                <a:gd name="adj" fmla="val 32812"/>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w="3175">
                  <a:solidFill>
                    <a:srgbClr val="FFFFFF"/>
                  </a:solid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77" name="Moon 176">
              <a:extLst>
                <a:ext uri="{FF2B5EF4-FFF2-40B4-BE49-F238E27FC236}">
                  <a16:creationId xmlns:a16="http://schemas.microsoft.com/office/drawing/2014/main" id="{463DD1CD-57FB-3A41-AC12-B8DE17FA25E8}"/>
                </a:ext>
              </a:extLst>
            </p:cNvPr>
            <p:cNvSpPr/>
            <p:nvPr/>
          </p:nvSpPr>
          <p:spPr bwMode="auto">
            <a:xfrm rot="10800000">
              <a:off x="5858035" y="461159"/>
              <a:ext cx="143137" cy="381000"/>
            </a:xfrm>
            <a:prstGeom prst="moon">
              <a:avLst>
                <a:gd name="adj" fmla="val 32812"/>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w="3175">
                  <a:solidFill>
                    <a:srgbClr val="FFFFFF"/>
                  </a:solidFill>
                </a:ln>
                <a:solidFill>
                  <a:srgbClr val="000000"/>
                </a:solidFill>
                <a:effectLst/>
                <a:uLnTx/>
                <a:uFillTx/>
                <a:latin typeface="Arial" panose="020B0604020202020204" pitchFamily="34" charset="0"/>
                <a:ea typeface="Geneva" charset="0"/>
                <a:cs typeface="Arial" panose="020B0604020202020204" pitchFamily="34" charset="0"/>
              </a:endParaRPr>
            </a:p>
          </p:txBody>
        </p:sp>
      </p:grpSp>
      <p:sp>
        <p:nvSpPr>
          <p:cNvPr id="178" name="TextBox 177">
            <a:extLst>
              <a:ext uri="{FF2B5EF4-FFF2-40B4-BE49-F238E27FC236}">
                <a16:creationId xmlns:a16="http://schemas.microsoft.com/office/drawing/2014/main" id="{EFE022A6-5151-DF4C-9204-B12B3815E670}"/>
              </a:ext>
            </a:extLst>
          </p:cNvPr>
          <p:cNvSpPr txBox="1"/>
          <p:nvPr/>
        </p:nvSpPr>
        <p:spPr>
          <a:xfrm>
            <a:off x="6706480" y="1515781"/>
            <a:ext cx="4515205" cy="369332"/>
          </a:xfrm>
          <a:prstGeom prst="rect">
            <a:avLst/>
          </a:prstGeom>
          <a:noFill/>
        </p:spPr>
        <p:txBody>
          <a:bodyPr wrap="square"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Germinal Center Reaction</a:t>
            </a:r>
          </a:p>
        </p:txBody>
      </p:sp>
      <p:sp>
        <p:nvSpPr>
          <p:cNvPr id="181" name="TextBox 180">
            <a:extLst>
              <a:ext uri="{FF2B5EF4-FFF2-40B4-BE49-F238E27FC236}">
                <a16:creationId xmlns:a16="http://schemas.microsoft.com/office/drawing/2014/main" id="{14833533-BE4C-FF4C-AE94-26C044B65AE2}"/>
              </a:ext>
            </a:extLst>
          </p:cNvPr>
          <p:cNvSpPr txBox="1"/>
          <p:nvPr/>
        </p:nvSpPr>
        <p:spPr>
          <a:xfrm>
            <a:off x="6987347" y="5729832"/>
            <a:ext cx="1177310" cy="307777"/>
          </a:xfrm>
          <a:prstGeom prst="rect">
            <a:avLst/>
          </a:prstGeom>
          <a:noFill/>
        </p:spPr>
        <p:txBody>
          <a:bodyPr wrap="none"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Osaka" charset="-128"/>
                <a:cs typeface="Arial" panose="020B0604020202020204" pitchFamily="34" charset="0"/>
              </a:rPr>
              <a:t>Tazemetostat</a:t>
            </a:r>
          </a:p>
        </p:txBody>
      </p:sp>
      <p:cxnSp>
        <p:nvCxnSpPr>
          <p:cNvPr id="182" name="Arrow 3">
            <a:extLst>
              <a:ext uri="{FF2B5EF4-FFF2-40B4-BE49-F238E27FC236}">
                <a16:creationId xmlns:a16="http://schemas.microsoft.com/office/drawing/2014/main" id="{0B90B3BE-4964-904E-9BEA-724C148F696F}"/>
              </a:ext>
            </a:extLst>
          </p:cNvPr>
          <p:cNvCxnSpPr>
            <a:cxnSpLocks noChangeAspect="1"/>
          </p:cNvCxnSpPr>
          <p:nvPr/>
        </p:nvCxnSpPr>
        <p:spPr>
          <a:xfrm>
            <a:off x="9618394" y="3542740"/>
            <a:ext cx="327393" cy="0"/>
          </a:xfrm>
          <a:prstGeom prst="straightConnector1">
            <a:avLst/>
          </a:prstGeom>
          <a:noFill/>
          <a:ln w="47625" cap="flat" cmpd="sng" algn="ctr">
            <a:solidFill>
              <a:schemeClr val="bg1"/>
            </a:solidFill>
            <a:prstDash val="solid"/>
            <a:round/>
            <a:headEnd type="none" w="med" len="med"/>
            <a:tailEnd type="triangle" w="med" len="med"/>
          </a:ln>
          <a:effectLst/>
        </p:spPr>
      </p:cxnSp>
      <p:grpSp>
        <p:nvGrpSpPr>
          <p:cNvPr id="184" name="Group 183">
            <a:extLst>
              <a:ext uri="{FF2B5EF4-FFF2-40B4-BE49-F238E27FC236}">
                <a16:creationId xmlns:a16="http://schemas.microsoft.com/office/drawing/2014/main" id="{6072C062-6C4D-5945-A3B6-86911C3061FA}"/>
              </a:ext>
            </a:extLst>
          </p:cNvPr>
          <p:cNvGrpSpPr/>
          <p:nvPr/>
        </p:nvGrpSpPr>
        <p:grpSpPr>
          <a:xfrm rot="293866">
            <a:off x="7066548" y="5162483"/>
            <a:ext cx="424480" cy="381127"/>
            <a:chOff x="10535013" y="4076994"/>
            <a:chExt cx="492017" cy="458372"/>
          </a:xfrm>
        </p:grpSpPr>
        <p:cxnSp>
          <p:nvCxnSpPr>
            <p:cNvPr id="185" name="Straight Connector 184">
              <a:extLst>
                <a:ext uri="{FF2B5EF4-FFF2-40B4-BE49-F238E27FC236}">
                  <a16:creationId xmlns:a16="http://schemas.microsoft.com/office/drawing/2014/main" id="{C064B6E5-22C0-9F46-A022-B3F39EBC700F}"/>
                </a:ext>
              </a:extLst>
            </p:cNvPr>
            <p:cNvCxnSpPr/>
            <p:nvPr/>
          </p:nvCxnSpPr>
          <p:spPr>
            <a:xfrm flipV="1">
              <a:off x="10535013" y="4216403"/>
              <a:ext cx="360610" cy="31896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B187327-EF41-B749-8A4D-E1849482B11C}"/>
                </a:ext>
              </a:extLst>
            </p:cNvPr>
            <p:cNvCxnSpPr/>
            <p:nvPr/>
          </p:nvCxnSpPr>
          <p:spPr>
            <a:xfrm>
              <a:off x="10792833" y="4076994"/>
              <a:ext cx="234197" cy="25905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2FCB951C-DDDF-1142-8C15-37CF10C55096}"/>
              </a:ext>
            </a:extLst>
          </p:cNvPr>
          <p:cNvSpPr txBox="1"/>
          <p:nvPr/>
        </p:nvSpPr>
        <p:spPr>
          <a:xfrm>
            <a:off x="8005720" y="4700251"/>
            <a:ext cx="327411" cy="430887"/>
          </a:xfrm>
          <a:prstGeom prst="rect">
            <a:avLst/>
          </a:prstGeom>
          <a:noFill/>
          <a:ln>
            <a:noFill/>
          </a:ln>
        </p:spPr>
        <p:txBody>
          <a:bodyPr wrap="square" rtlCol="0">
            <a:spAutoFit/>
          </a:bodyPr>
          <a:lstStyle/>
          <a:p>
            <a:pPr marL="0" marR="0" lvl="0" indent="0" algn="l" defTabSz="914354"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pitchFamily="34" charset="0"/>
                <a:ea typeface="Geneva" charset="0"/>
                <a:cs typeface="Arial" panose="020B0604020202020204" pitchFamily="34" charset="0"/>
              </a:rPr>
              <a:t>X</a:t>
            </a:r>
          </a:p>
        </p:txBody>
      </p:sp>
      <p:cxnSp>
        <p:nvCxnSpPr>
          <p:cNvPr id="84" name="arrow 1">
            <a:extLst>
              <a:ext uri="{FF2B5EF4-FFF2-40B4-BE49-F238E27FC236}">
                <a16:creationId xmlns:a16="http://schemas.microsoft.com/office/drawing/2014/main" id="{9C60A5EF-F58C-47DF-AC8C-3652B4090BC9}"/>
              </a:ext>
            </a:extLst>
          </p:cNvPr>
          <p:cNvCxnSpPr>
            <a:cxnSpLocks noChangeAspect="1"/>
          </p:cNvCxnSpPr>
          <p:nvPr/>
        </p:nvCxnSpPr>
        <p:spPr>
          <a:xfrm flipH="1">
            <a:off x="8526274" y="3631611"/>
            <a:ext cx="622881" cy="0"/>
          </a:xfrm>
          <a:prstGeom prst="straightConnector1">
            <a:avLst/>
          </a:prstGeom>
          <a:noFill/>
          <a:ln w="47625" cap="flat" cmpd="sng" algn="ctr">
            <a:solidFill>
              <a:schemeClr val="bg1"/>
            </a:solidFill>
            <a:prstDash val="solid"/>
            <a:round/>
            <a:headEnd type="triangle" w="med" len="med"/>
            <a:tailEnd type="none" w="med" len="med"/>
          </a:ln>
          <a:effectLst/>
        </p:spPr>
      </p:cxnSp>
      <p:sp>
        <p:nvSpPr>
          <p:cNvPr id="85" name="Arrow 6">
            <a:extLst>
              <a:ext uri="{FF2B5EF4-FFF2-40B4-BE49-F238E27FC236}">
                <a16:creationId xmlns:a16="http://schemas.microsoft.com/office/drawing/2014/main" id="{1ADD0422-CDC1-4E13-93B1-4B65723D4988}"/>
              </a:ext>
            </a:extLst>
          </p:cNvPr>
          <p:cNvSpPr>
            <a:spLocks noChangeAspect="1"/>
          </p:cNvSpPr>
          <p:nvPr/>
        </p:nvSpPr>
        <p:spPr bwMode="auto">
          <a:xfrm rot="6804010" flipH="1" flipV="1">
            <a:off x="8458583" y="3923698"/>
            <a:ext cx="697943" cy="635372"/>
          </a:xfrm>
          <a:custGeom>
            <a:avLst/>
            <a:gdLst>
              <a:gd name="connsiteX0" fmla="*/ 778933 w 778933"/>
              <a:gd name="connsiteY0" fmla="*/ 0 h 762000"/>
              <a:gd name="connsiteX1" fmla="*/ 440267 w 778933"/>
              <a:gd name="connsiteY1" fmla="*/ 135466 h 762000"/>
              <a:gd name="connsiteX2" fmla="*/ 0 w 778933"/>
              <a:gd name="connsiteY2" fmla="*/ 762000 h 762000"/>
              <a:gd name="connsiteX0" fmla="*/ 965200 w 965200"/>
              <a:gd name="connsiteY0" fmla="*/ 0 h 2015067"/>
              <a:gd name="connsiteX1" fmla="*/ 440267 w 965200"/>
              <a:gd name="connsiteY1" fmla="*/ 1388533 h 2015067"/>
              <a:gd name="connsiteX2" fmla="*/ 0 w 965200"/>
              <a:gd name="connsiteY2" fmla="*/ 2015067 h 2015067"/>
              <a:gd name="connsiteX0" fmla="*/ 812800 w 812800"/>
              <a:gd name="connsiteY0" fmla="*/ 0 h 2201334"/>
              <a:gd name="connsiteX1" fmla="*/ 287867 w 812800"/>
              <a:gd name="connsiteY1" fmla="*/ 1388533 h 2201334"/>
              <a:gd name="connsiteX2" fmla="*/ 0 w 812800"/>
              <a:gd name="connsiteY2" fmla="*/ 2201334 h 2201334"/>
              <a:gd name="connsiteX0" fmla="*/ 991327 w 991327"/>
              <a:gd name="connsiteY0" fmla="*/ 0 h 2201334"/>
              <a:gd name="connsiteX1" fmla="*/ 26128 w 991327"/>
              <a:gd name="connsiteY1" fmla="*/ 1134533 h 2201334"/>
              <a:gd name="connsiteX2" fmla="*/ 178527 w 991327"/>
              <a:gd name="connsiteY2" fmla="*/ 2201334 h 2201334"/>
              <a:gd name="connsiteX0" fmla="*/ 1319717 w 1319717"/>
              <a:gd name="connsiteY0" fmla="*/ 0 h 2201334"/>
              <a:gd name="connsiteX1" fmla="*/ 15851 w 1319717"/>
              <a:gd name="connsiteY1" fmla="*/ 897466 h 2201334"/>
              <a:gd name="connsiteX2" fmla="*/ 506917 w 1319717"/>
              <a:gd name="connsiteY2" fmla="*/ 2201334 h 2201334"/>
              <a:gd name="connsiteX0" fmla="*/ 1214805 w 1214805"/>
              <a:gd name="connsiteY0" fmla="*/ 0 h 2421468"/>
              <a:gd name="connsiteX1" fmla="*/ 12539 w 1214805"/>
              <a:gd name="connsiteY1" fmla="*/ 1117600 h 2421468"/>
              <a:gd name="connsiteX2" fmla="*/ 503605 w 1214805"/>
              <a:gd name="connsiteY2" fmla="*/ 2421468 h 2421468"/>
              <a:gd name="connsiteX0" fmla="*/ 1214805 w 1214805"/>
              <a:gd name="connsiteY0" fmla="*/ 0 h 2455335"/>
              <a:gd name="connsiteX1" fmla="*/ 12539 w 1214805"/>
              <a:gd name="connsiteY1" fmla="*/ 1151467 h 2455335"/>
              <a:gd name="connsiteX2" fmla="*/ 503605 w 1214805"/>
              <a:gd name="connsiteY2" fmla="*/ 2455335 h 2455335"/>
              <a:gd name="connsiteX0" fmla="*/ 1245444 w 1245444"/>
              <a:gd name="connsiteY0" fmla="*/ 0 h 2150535"/>
              <a:gd name="connsiteX1" fmla="*/ 43178 w 1245444"/>
              <a:gd name="connsiteY1" fmla="*/ 1151467 h 2150535"/>
              <a:gd name="connsiteX2" fmla="*/ 161711 w 1245444"/>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310921 w 1310921"/>
              <a:gd name="connsiteY0" fmla="*/ 0 h 2150535"/>
              <a:gd name="connsiteX1" fmla="*/ 108655 w 1310921"/>
              <a:gd name="connsiteY1" fmla="*/ 1151467 h 2150535"/>
              <a:gd name="connsiteX2" fmla="*/ 227188 w 1310921"/>
              <a:gd name="connsiteY2" fmla="*/ 2150535 h 2150535"/>
              <a:gd name="connsiteX0" fmla="*/ 1322018 w 1322018"/>
              <a:gd name="connsiteY0" fmla="*/ 0 h 2150535"/>
              <a:gd name="connsiteX1" fmla="*/ 102819 w 1322018"/>
              <a:gd name="connsiteY1" fmla="*/ 982134 h 2150535"/>
              <a:gd name="connsiteX2" fmla="*/ 238285 w 1322018"/>
              <a:gd name="connsiteY2" fmla="*/ 2150535 h 2150535"/>
              <a:gd name="connsiteX0" fmla="*/ 1390064 w 1390064"/>
              <a:gd name="connsiteY0" fmla="*/ 0 h 2032002"/>
              <a:gd name="connsiteX1" fmla="*/ 170865 w 1390064"/>
              <a:gd name="connsiteY1" fmla="*/ 982134 h 2032002"/>
              <a:gd name="connsiteX2" fmla="*/ 170864 w 1390064"/>
              <a:gd name="connsiteY2" fmla="*/ 2032002 h 2032002"/>
              <a:gd name="connsiteX0" fmla="*/ 1219199 w 1219199"/>
              <a:gd name="connsiteY0" fmla="*/ 0 h 982134"/>
              <a:gd name="connsiteX1" fmla="*/ 0 w 1219199"/>
              <a:gd name="connsiteY1" fmla="*/ 982134 h 982134"/>
              <a:gd name="connsiteX0" fmla="*/ 1066083 w 1066083"/>
              <a:gd name="connsiteY0" fmla="*/ 0 h 785648"/>
              <a:gd name="connsiteX1" fmla="*/ 0 w 1066083"/>
              <a:gd name="connsiteY1" fmla="*/ 785648 h 785648"/>
              <a:gd name="connsiteX0" fmla="*/ 1066083 w 1066083"/>
              <a:gd name="connsiteY0" fmla="*/ 0 h 785648"/>
              <a:gd name="connsiteX1" fmla="*/ 0 w 1066083"/>
              <a:gd name="connsiteY1" fmla="*/ 785648 h 785648"/>
              <a:gd name="connsiteX0" fmla="*/ 1066083 w 1066083"/>
              <a:gd name="connsiteY0" fmla="*/ 0 h 812857"/>
              <a:gd name="connsiteX1" fmla="*/ 0 w 1066083"/>
              <a:gd name="connsiteY1" fmla="*/ 785648 h 812857"/>
              <a:gd name="connsiteX0" fmla="*/ 634238 w 634238"/>
              <a:gd name="connsiteY0" fmla="*/ 0 h 1338613"/>
              <a:gd name="connsiteX1" fmla="*/ 0 w 634238"/>
              <a:gd name="connsiteY1" fmla="*/ 1320200 h 1338613"/>
              <a:gd name="connsiteX0" fmla="*/ 652469 w 652469"/>
              <a:gd name="connsiteY0" fmla="*/ 0 h 1320199"/>
              <a:gd name="connsiteX1" fmla="*/ 18231 w 652469"/>
              <a:gd name="connsiteY1" fmla="*/ 1320200 h 1320199"/>
              <a:gd name="connsiteX0" fmla="*/ 505295 w 505295"/>
              <a:gd name="connsiteY0" fmla="*/ 0 h 1275159"/>
              <a:gd name="connsiteX1" fmla="*/ 22731 w 505295"/>
              <a:gd name="connsiteY1" fmla="*/ 1275158 h 1275159"/>
              <a:gd name="connsiteX0" fmla="*/ 584401 w 584401"/>
              <a:gd name="connsiteY0" fmla="*/ 0 h 1275158"/>
              <a:gd name="connsiteX1" fmla="*/ 101837 w 584401"/>
              <a:gd name="connsiteY1" fmla="*/ 1275158 h 1275158"/>
              <a:gd name="connsiteX0" fmla="*/ 1063066 w 1063066"/>
              <a:gd name="connsiteY0" fmla="*/ 0 h 1271870"/>
              <a:gd name="connsiteX1" fmla="*/ 67666 w 1063066"/>
              <a:gd name="connsiteY1" fmla="*/ 1271870 h 1271870"/>
              <a:gd name="connsiteX0" fmla="*/ 995400 w 995400"/>
              <a:gd name="connsiteY0" fmla="*/ 0 h 1271870"/>
              <a:gd name="connsiteX1" fmla="*/ 0 w 995400"/>
              <a:gd name="connsiteY1" fmla="*/ 1271870 h 1271870"/>
              <a:gd name="connsiteX0" fmla="*/ 1313007 w 1313008"/>
              <a:gd name="connsiteY0" fmla="*/ 0 h 1509080"/>
              <a:gd name="connsiteX1" fmla="*/ 0 w 1313008"/>
              <a:gd name="connsiteY1" fmla="*/ 1509080 h 1509080"/>
              <a:gd name="connsiteX0" fmla="*/ 1313007 w 1313007"/>
              <a:gd name="connsiteY0" fmla="*/ 0 h 1509080"/>
              <a:gd name="connsiteX1" fmla="*/ 0 w 1313007"/>
              <a:gd name="connsiteY1" fmla="*/ 1509080 h 1509080"/>
              <a:gd name="connsiteX0" fmla="*/ 1377647 w 1377646"/>
              <a:gd name="connsiteY0" fmla="*/ 0 h 1535712"/>
              <a:gd name="connsiteX1" fmla="*/ 0 w 1377646"/>
              <a:gd name="connsiteY1" fmla="*/ 1535712 h 1535712"/>
            </a:gdLst>
            <a:ahLst/>
            <a:cxnLst>
              <a:cxn ang="0">
                <a:pos x="connsiteX0" y="connsiteY0"/>
              </a:cxn>
              <a:cxn ang="0">
                <a:pos x="connsiteX1" y="connsiteY1"/>
              </a:cxn>
            </a:cxnLst>
            <a:rect l="l" t="t" r="r" b="b"/>
            <a:pathLst>
              <a:path w="1377646" h="1535712">
                <a:moveTo>
                  <a:pt x="1377647" y="0"/>
                </a:moveTo>
                <a:cubicBezTo>
                  <a:pt x="1061713" y="98530"/>
                  <a:pt x="76186" y="581512"/>
                  <a:pt x="0" y="1535712"/>
                </a:cubicBezTo>
              </a:path>
            </a:pathLst>
          </a:custGeom>
          <a:noFill/>
          <a:ln w="47625" cap="flat" cmpd="sng" algn="ctr">
            <a:solidFill>
              <a:schemeClr val="bg1"/>
            </a:solidFill>
            <a:prstDash val="solid"/>
            <a:round/>
            <a:headEnd type="none" w="med" len="med"/>
            <a:tailEnd type="triangle" w="med" len="med"/>
          </a:ln>
          <a:effectLst/>
        </p:spPr>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entury Gothic" panose="020F0302020204030204"/>
              <a:ea typeface="Osaka" charset="-128"/>
              <a:cs typeface="Arial" panose="020B0604020202020204" pitchFamily="34" charset="0"/>
            </a:endParaRPr>
          </a:p>
        </p:txBody>
      </p:sp>
      <p:grpSp>
        <p:nvGrpSpPr>
          <p:cNvPr id="86" name="Group 85">
            <a:extLst>
              <a:ext uri="{FF2B5EF4-FFF2-40B4-BE49-F238E27FC236}">
                <a16:creationId xmlns:a16="http://schemas.microsoft.com/office/drawing/2014/main" id="{0A17E92E-4DF1-46D4-BAF9-A6F048EEFECB}"/>
              </a:ext>
            </a:extLst>
          </p:cNvPr>
          <p:cNvGrpSpPr>
            <a:grpSpLocks noChangeAspect="1"/>
          </p:cNvGrpSpPr>
          <p:nvPr/>
        </p:nvGrpSpPr>
        <p:grpSpPr>
          <a:xfrm>
            <a:off x="6751167" y="3348399"/>
            <a:ext cx="313500" cy="301543"/>
            <a:chOff x="141029" y="1638894"/>
            <a:chExt cx="609600" cy="609600"/>
          </a:xfrm>
          <a:solidFill>
            <a:schemeClr val="accent4"/>
          </a:solidFill>
        </p:grpSpPr>
        <p:sp>
          <p:nvSpPr>
            <p:cNvPr id="87" name="Oval 86" descr="Add">
              <a:extLst>
                <a:ext uri="{FF2B5EF4-FFF2-40B4-BE49-F238E27FC236}">
                  <a16:creationId xmlns:a16="http://schemas.microsoft.com/office/drawing/2014/main" id="{B1B8ABF1-BD28-403C-806D-A03F6B6ECF41}"/>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89" name="Oval 88">
              <a:extLst>
                <a:ext uri="{FF2B5EF4-FFF2-40B4-BE49-F238E27FC236}">
                  <a16:creationId xmlns:a16="http://schemas.microsoft.com/office/drawing/2014/main" id="{88536B9A-ACA7-4B45-93FE-184C97D950BE}"/>
                </a:ext>
              </a:extLst>
            </p:cNvPr>
            <p:cNvSpPr/>
            <p:nvPr/>
          </p:nvSpPr>
          <p:spPr bwMode="auto">
            <a:xfrm>
              <a:off x="245875" y="1715094"/>
              <a:ext cx="457200" cy="457200"/>
            </a:xfrm>
            <a:prstGeom prst="ellipse">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91" name="Group 90">
            <a:extLst>
              <a:ext uri="{FF2B5EF4-FFF2-40B4-BE49-F238E27FC236}">
                <a16:creationId xmlns:a16="http://schemas.microsoft.com/office/drawing/2014/main" id="{E78300F3-E87A-420B-BEFB-E4DA220E100D}"/>
              </a:ext>
            </a:extLst>
          </p:cNvPr>
          <p:cNvGrpSpPr>
            <a:grpSpLocks noChangeAspect="1"/>
          </p:cNvGrpSpPr>
          <p:nvPr/>
        </p:nvGrpSpPr>
        <p:grpSpPr>
          <a:xfrm>
            <a:off x="7781934" y="3402789"/>
            <a:ext cx="313500" cy="301543"/>
            <a:chOff x="141029" y="1638894"/>
            <a:chExt cx="609600" cy="609600"/>
          </a:xfrm>
          <a:solidFill>
            <a:schemeClr val="accent4"/>
          </a:solidFill>
        </p:grpSpPr>
        <p:sp>
          <p:nvSpPr>
            <p:cNvPr id="92" name="Oval 91" descr="Add">
              <a:extLst>
                <a:ext uri="{FF2B5EF4-FFF2-40B4-BE49-F238E27FC236}">
                  <a16:creationId xmlns:a16="http://schemas.microsoft.com/office/drawing/2014/main" id="{A461CE2C-03AE-4A2E-B65A-E62C5B9D5F00}"/>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93" name="Oval 92">
              <a:extLst>
                <a:ext uri="{FF2B5EF4-FFF2-40B4-BE49-F238E27FC236}">
                  <a16:creationId xmlns:a16="http://schemas.microsoft.com/office/drawing/2014/main" id="{FFD986C4-723B-42F1-92DB-C69FE22CB2C9}"/>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94" name="Group 93">
            <a:extLst>
              <a:ext uri="{FF2B5EF4-FFF2-40B4-BE49-F238E27FC236}">
                <a16:creationId xmlns:a16="http://schemas.microsoft.com/office/drawing/2014/main" id="{6DB0B183-5C5E-4828-A27E-2416C1620A9F}"/>
              </a:ext>
            </a:extLst>
          </p:cNvPr>
          <p:cNvGrpSpPr>
            <a:grpSpLocks noChangeAspect="1"/>
          </p:cNvGrpSpPr>
          <p:nvPr/>
        </p:nvGrpSpPr>
        <p:grpSpPr>
          <a:xfrm>
            <a:off x="8128795" y="3582493"/>
            <a:ext cx="313500" cy="301543"/>
            <a:chOff x="141029" y="1638894"/>
            <a:chExt cx="609600" cy="609600"/>
          </a:xfrm>
          <a:solidFill>
            <a:schemeClr val="accent4"/>
          </a:solidFill>
        </p:grpSpPr>
        <p:sp>
          <p:nvSpPr>
            <p:cNvPr id="95" name="Oval 94" descr="Add">
              <a:extLst>
                <a:ext uri="{FF2B5EF4-FFF2-40B4-BE49-F238E27FC236}">
                  <a16:creationId xmlns:a16="http://schemas.microsoft.com/office/drawing/2014/main" id="{3D57CC21-0C9F-436B-9EBA-BA9BD42E9CBA}"/>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96" name="Oval 95">
              <a:extLst>
                <a:ext uri="{FF2B5EF4-FFF2-40B4-BE49-F238E27FC236}">
                  <a16:creationId xmlns:a16="http://schemas.microsoft.com/office/drawing/2014/main" id="{2ECB1753-0173-4B66-9D85-A8D36364A677}"/>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97" name="Group 96">
            <a:extLst>
              <a:ext uri="{FF2B5EF4-FFF2-40B4-BE49-F238E27FC236}">
                <a16:creationId xmlns:a16="http://schemas.microsoft.com/office/drawing/2014/main" id="{A6BC1A3A-D1FF-4BEF-B552-6B57A0C19F43}"/>
              </a:ext>
            </a:extLst>
          </p:cNvPr>
          <p:cNvGrpSpPr>
            <a:grpSpLocks noChangeAspect="1"/>
          </p:cNvGrpSpPr>
          <p:nvPr/>
        </p:nvGrpSpPr>
        <p:grpSpPr>
          <a:xfrm>
            <a:off x="8121219" y="3221273"/>
            <a:ext cx="313500" cy="301543"/>
            <a:chOff x="141029" y="1638894"/>
            <a:chExt cx="609600" cy="609600"/>
          </a:xfrm>
          <a:solidFill>
            <a:schemeClr val="accent4"/>
          </a:solidFill>
        </p:grpSpPr>
        <p:sp>
          <p:nvSpPr>
            <p:cNvPr id="98" name="Oval 97" descr="Add">
              <a:extLst>
                <a:ext uri="{FF2B5EF4-FFF2-40B4-BE49-F238E27FC236}">
                  <a16:creationId xmlns:a16="http://schemas.microsoft.com/office/drawing/2014/main" id="{F7460AED-612F-4957-B867-652AD60AC868}"/>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00" name="Oval 99">
              <a:extLst>
                <a:ext uri="{FF2B5EF4-FFF2-40B4-BE49-F238E27FC236}">
                  <a16:creationId xmlns:a16="http://schemas.microsoft.com/office/drawing/2014/main" id="{74611CFC-B1DD-4CCA-888E-B4CB22AFE12E}"/>
                </a:ext>
              </a:extLst>
            </p:cNvPr>
            <p:cNvSpPr/>
            <p:nvPr/>
          </p:nvSpPr>
          <p:spPr bwMode="auto">
            <a:xfrm>
              <a:off x="245874" y="1715095"/>
              <a:ext cx="457200" cy="457201"/>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02" name="Group 101">
            <a:extLst>
              <a:ext uri="{FF2B5EF4-FFF2-40B4-BE49-F238E27FC236}">
                <a16:creationId xmlns:a16="http://schemas.microsoft.com/office/drawing/2014/main" id="{F7A4FF6A-28AE-4DB1-B528-E1610D61B34F}"/>
              </a:ext>
            </a:extLst>
          </p:cNvPr>
          <p:cNvGrpSpPr>
            <a:grpSpLocks noChangeAspect="1"/>
          </p:cNvGrpSpPr>
          <p:nvPr/>
        </p:nvGrpSpPr>
        <p:grpSpPr>
          <a:xfrm>
            <a:off x="9173386" y="3422255"/>
            <a:ext cx="313500" cy="301543"/>
            <a:chOff x="141029" y="1638894"/>
            <a:chExt cx="609600" cy="609600"/>
          </a:xfrm>
          <a:solidFill>
            <a:schemeClr val="accent4"/>
          </a:solidFill>
        </p:grpSpPr>
        <p:sp>
          <p:nvSpPr>
            <p:cNvPr id="103" name="Oval 102" descr="Add">
              <a:extLst>
                <a:ext uri="{FF2B5EF4-FFF2-40B4-BE49-F238E27FC236}">
                  <a16:creationId xmlns:a16="http://schemas.microsoft.com/office/drawing/2014/main" id="{5A117933-E1EC-4DD8-B8FA-8F8456471B08}"/>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14" name="Oval 113">
              <a:extLst>
                <a:ext uri="{FF2B5EF4-FFF2-40B4-BE49-F238E27FC236}">
                  <a16:creationId xmlns:a16="http://schemas.microsoft.com/office/drawing/2014/main" id="{4A0D4BFB-8DC0-4196-B525-DC7747B00297}"/>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cxnSp>
        <p:nvCxnSpPr>
          <p:cNvPr id="188" name="Straight Arrow Connector 187">
            <a:extLst>
              <a:ext uri="{FF2B5EF4-FFF2-40B4-BE49-F238E27FC236}">
                <a16:creationId xmlns:a16="http://schemas.microsoft.com/office/drawing/2014/main" id="{B27071BD-E721-2541-96EA-87DBD9EE9635}"/>
              </a:ext>
            </a:extLst>
          </p:cNvPr>
          <p:cNvCxnSpPr>
            <a:cxnSpLocks/>
          </p:cNvCxnSpPr>
          <p:nvPr/>
        </p:nvCxnSpPr>
        <p:spPr>
          <a:xfrm>
            <a:off x="7743155" y="4584799"/>
            <a:ext cx="323607" cy="257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194D516-45A6-41B9-A153-930F92967648}"/>
              </a:ext>
            </a:extLst>
          </p:cNvPr>
          <p:cNvGrpSpPr/>
          <p:nvPr/>
        </p:nvGrpSpPr>
        <p:grpSpPr>
          <a:xfrm>
            <a:off x="8803966" y="4650515"/>
            <a:ext cx="1204721" cy="832791"/>
            <a:chOff x="8828754" y="4595195"/>
            <a:chExt cx="1204721" cy="832791"/>
          </a:xfrm>
        </p:grpSpPr>
        <p:grpSp>
          <p:nvGrpSpPr>
            <p:cNvPr id="115" name="Group 114">
              <a:extLst>
                <a:ext uri="{FF2B5EF4-FFF2-40B4-BE49-F238E27FC236}">
                  <a16:creationId xmlns:a16="http://schemas.microsoft.com/office/drawing/2014/main" id="{35316908-E450-4368-A9D2-B04D4D736540}"/>
                </a:ext>
              </a:extLst>
            </p:cNvPr>
            <p:cNvGrpSpPr>
              <a:grpSpLocks noChangeAspect="1"/>
            </p:cNvGrpSpPr>
            <p:nvPr/>
          </p:nvGrpSpPr>
          <p:grpSpPr>
            <a:xfrm>
              <a:off x="9194309" y="4595195"/>
              <a:ext cx="313500" cy="301542"/>
              <a:chOff x="141029" y="1638894"/>
              <a:chExt cx="609600" cy="609600"/>
            </a:xfrm>
            <a:solidFill>
              <a:schemeClr val="accent4"/>
            </a:solidFill>
          </p:grpSpPr>
          <p:sp>
            <p:nvSpPr>
              <p:cNvPr id="116" name="Oval 115" descr="Add">
                <a:extLst>
                  <a:ext uri="{FF2B5EF4-FFF2-40B4-BE49-F238E27FC236}">
                    <a16:creationId xmlns:a16="http://schemas.microsoft.com/office/drawing/2014/main" id="{C7072FC5-B14C-43FE-878A-DFBFBCCC2152}"/>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17" name="Oval 116">
                <a:extLst>
                  <a:ext uri="{FF2B5EF4-FFF2-40B4-BE49-F238E27FC236}">
                    <a16:creationId xmlns:a16="http://schemas.microsoft.com/office/drawing/2014/main" id="{3CD8172C-BA69-47D2-909C-AEB38C8B70DE}"/>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18" name="Group 117">
              <a:extLst>
                <a:ext uri="{FF2B5EF4-FFF2-40B4-BE49-F238E27FC236}">
                  <a16:creationId xmlns:a16="http://schemas.microsoft.com/office/drawing/2014/main" id="{0C8B57C4-B06E-4CFA-B015-2504865C0C9D}"/>
                </a:ext>
              </a:extLst>
            </p:cNvPr>
            <p:cNvGrpSpPr>
              <a:grpSpLocks noChangeAspect="1"/>
            </p:cNvGrpSpPr>
            <p:nvPr/>
          </p:nvGrpSpPr>
          <p:grpSpPr>
            <a:xfrm>
              <a:off x="8968336" y="4756133"/>
              <a:ext cx="313500" cy="301542"/>
              <a:chOff x="141029" y="1638894"/>
              <a:chExt cx="609600" cy="609600"/>
            </a:xfrm>
            <a:solidFill>
              <a:schemeClr val="accent4"/>
            </a:solidFill>
          </p:grpSpPr>
          <p:sp>
            <p:nvSpPr>
              <p:cNvPr id="119" name="Oval 118" descr="Add">
                <a:extLst>
                  <a:ext uri="{FF2B5EF4-FFF2-40B4-BE49-F238E27FC236}">
                    <a16:creationId xmlns:a16="http://schemas.microsoft.com/office/drawing/2014/main" id="{C40BD6EF-1455-4913-A330-2DD72D1DE26E}"/>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20" name="Oval 119">
                <a:extLst>
                  <a:ext uri="{FF2B5EF4-FFF2-40B4-BE49-F238E27FC236}">
                    <a16:creationId xmlns:a16="http://schemas.microsoft.com/office/drawing/2014/main" id="{FBAE1547-C63B-4DB9-8181-5049B819CEB4}"/>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21" name="Group 120">
              <a:extLst>
                <a:ext uri="{FF2B5EF4-FFF2-40B4-BE49-F238E27FC236}">
                  <a16:creationId xmlns:a16="http://schemas.microsoft.com/office/drawing/2014/main" id="{E5402CBE-EED3-4D22-9947-CD90272DD066}"/>
                </a:ext>
              </a:extLst>
            </p:cNvPr>
            <p:cNvGrpSpPr>
              <a:grpSpLocks noChangeAspect="1"/>
            </p:cNvGrpSpPr>
            <p:nvPr/>
          </p:nvGrpSpPr>
          <p:grpSpPr>
            <a:xfrm>
              <a:off x="9087526" y="4838571"/>
              <a:ext cx="313500" cy="301542"/>
              <a:chOff x="141029" y="1638894"/>
              <a:chExt cx="609600" cy="609600"/>
            </a:xfrm>
            <a:solidFill>
              <a:schemeClr val="accent4"/>
            </a:solidFill>
          </p:grpSpPr>
          <p:sp>
            <p:nvSpPr>
              <p:cNvPr id="122" name="Oval 121" descr="Add">
                <a:extLst>
                  <a:ext uri="{FF2B5EF4-FFF2-40B4-BE49-F238E27FC236}">
                    <a16:creationId xmlns:a16="http://schemas.microsoft.com/office/drawing/2014/main" id="{4AD7D938-05DB-4C74-9B36-E8DC958C7B8E}"/>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23" name="Oval 122">
                <a:extLst>
                  <a:ext uri="{FF2B5EF4-FFF2-40B4-BE49-F238E27FC236}">
                    <a16:creationId xmlns:a16="http://schemas.microsoft.com/office/drawing/2014/main" id="{60877004-611A-44D4-997F-6B34EC6013FA}"/>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24" name="Group 123">
              <a:extLst>
                <a:ext uri="{FF2B5EF4-FFF2-40B4-BE49-F238E27FC236}">
                  <a16:creationId xmlns:a16="http://schemas.microsoft.com/office/drawing/2014/main" id="{423BD1C2-3C5E-4BA9-A44C-FBAD08A8319C}"/>
                </a:ext>
              </a:extLst>
            </p:cNvPr>
            <p:cNvGrpSpPr>
              <a:grpSpLocks noChangeAspect="1"/>
            </p:cNvGrpSpPr>
            <p:nvPr/>
          </p:nvGrpSpPr>
          <p:grpSpPr>
            <a:xfrm>
              <a:off x="9582684" y="4603335"/>
              <a:ext cx="313500" cy="301542"/>
              <a:chOff x="141029" y="1638894"/>
              <a:chExt cx="609600" cy="609600"/>
            </a:xfrm>
            <a:solidFill>
              <a:schemeClr val="accent4"/>
            </a:solidFill>
          </p:grpSpPr>
          <p:sp>
            <p:nvSpPr>
              <p:cNvPr id="125" name="Oval 124" descr="Add">
                <a:extLst>
                  <a:ext uri="{FF2B5EF4-FFF2-40B4-BE49-F238E27FC236}">
                    <a16:creationId xmlns:a16="http://schemas.microsoft.com/office/drawing/2014/main" id="{ECA33377-0181-484E-9962-EF76B79A5A65}"/>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26" name="Oval 125">
                <a:extLst>
                  <a:ext uri="{FF2B5EF4-FFF2-40B4-BE49-F238E27FC236}">
                    <a16:creationId xmlns:a16="http://schemas.microsoft.com/office/drawing/2014/main" id="{F251F064-922A-4B9F-92A9-ECB23D87BFBD}"/>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27" name="Group 126">
              <a:extLst>
                <a:ext uri="{FF2B5EF4-FFF2-40B4-BE49-F238E27FC236}">
                  <a16:creationId xmlns:a16="http://schemas.microsoft.com/office/drawing/2014/main" id="{C093823C-AEDF-4AC6-976F-F4079738288C}"/>
                </a:ext>
              </a:extLst>
            </p:cNvPr>
            <p:cNvGrpSpPr>
              <a:grpSpLocks noChangeAspect="1"/>
            </p:cNvGrpSpPr>
            <p:nvPr/>
          </p:nvGrpSpPr>
          <p:grpSpPr>
            <a:xfrm>
              <a:off x="8828754" y="4958954"/>
              <a:ext cx="313500" cy="301542"/>
              <a:chOff x="141029" y="1638894"/>
              <a:chExt cx="609600" cy="609600"/>
            </a:xfrm>
            <a:solidFill>
              <a:schemeClr val="accent4"/>
            </a:solidFill>
          </p:grpSpPr>
          <p:sp>
            <p:nvSpPr>
              <p:cNvPr id="128" name="Oval 127" descr="Add">
                <a:extLst>
                  <a:ext uri="{FF2B5EF4-FFF2-40B4-BE49-F238E27FC236}">
                    <a16:creationId xmlns:a16="http://schemas.microsoft.com/office/drawing/2014/main" id="{2399705E-AD18-45E6-A2BA-23BE8AD965F5}"/>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29" name="Oval 128">
                <a:extLst>
                  <a:ext uri="{FF2B5EF4-FFF2-40B4-BE49-F238E27FC236}">
                    <a16:creationId xmlns:a16="http://schemas.microsoft.com/office/drawing/2014/main" id="{D2B41B5D-916A-4E1F-A1A5-2E58D90A6855}"/>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30" name="Group 129">
              <a:extLst>
                <a:ext uri="{FF2B5EF4-FFF2-40B4-BE49-F238E27FC236}">
                  <a16:creationId xmlns:a16="http://schemas.microsoft.com/office/drawing/2014/main" id="{35D7C832-2DAB-47EB-8B0A-73F7F25F1D6F}"/>
                </a:ext>
              </a:extLst>
            </p:cNvPr>
            <p:cNvGrpSpPr>
              <a:grpSpLocks noChangeAspect="1"/>
            </p:cNvGrpSpPr>
            <p:nvPr/>
          </p:nvGrpSpPr>
          <p:grpSpPr>
            <a:xfrm>
              <a:off x="8998318" y="5093346"/>
              <a:ext cx="313500" cy="301542"/>
              <a:chOff x="141029" y="1638894"/>
              <a:chExt cx="609600" cy="609600"/>
            </a:xfrm>
            <a:solidFill>
              <a:schemeClr val="accent4"/>
            </a:solidFill>
          </p:grpSpPr>
          <p:sp>
            <p:nvSpPr>
              <p:cNvPr id="179" name="Oval 178" descr="Add">
                <a:extLst>
                  <a:ext uri="{FF2B5EF4-FFF2-40B4-BE49-F238E27FC236}">
                    <a16:creationId xmlns:a16="http://schemas.microsoft.com/office/drawing/2014/main" id="{9361B266-4A2E-4B51-9C0D-BCFA6C91B89E}"/>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89" name="Oval 188">
                <a:extLst>
                  <a:ext uri="{FF2B5EF4-FFF2-40B4-BE49-F238E27FC236}">
                    <a16:creationId xmlns:a16="http://schemas.microsoft.com/office/drawing/2014/main" id="{DBF03B59-B4A3-495E-A354-F3FA8FC98910}"/>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90" name="Group 189">
              <a:extLst>
                <a:ext uri="{FF2B5EF4-FFF2-40B4-BE49-F238E27FC236}">
                  <a16:creationId xmlns:a16="http://schemas.microsoft.com/office/drawing/2014/main" id="{1CD2B172-186F-4FFF-A83C-DA127C383E83}"/>
                </a:ext>
              </a:extLst>
            </p:cNvPr>
            <p:cNvGrpSpPr>
              <a:grpSpLocks noChangeAspect="1"/>
            </p:cNvGrpSpPr>
            <p:nvPr/>
          </p:nvGrpSpPr>
          <p:grpSpPr>
            <a:xfrm>
              <a:off x="9361918" y="4840166"/>
              <a:ext cx="313500" cy="301542"/>
              <a:chOff x="141029" y="1638894"/>
              <a:chExt cx="609600" cy="609600"/>
            </a:xfrm>
            <a:solidFill>
              <a:schemeClr val="accent4"/>
            </a:solidFill>
          </p:grpSpPr>
          <p:sp>
            <p:nvSpPr>
              <p:cNvPr id="191" name="Oval 190" descr="Add">
                <a:extLst>
                  <a:ext uri="{FF2B5EF4-FFF2-40B4-BE49-F238E27FC236}">
                    <a16:creationId xmlns:a16="http://schemas.microsoft.com/office/drawing/2014/main" id="{80620C54-FAD6-42DA-B9C8-8B6E7AA90F04}"/>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92" name="Oval 191">
                <a:extLst>
                  <a:ext uri="{FF2B5EF4-FFF2-40B4-BE49-F238E27FC236}">
                    <a16:creationId xmlns:a16="http://schemas.microsoft.com/office/drawing/2014/main" id="{F81687D5-B3EF-4EF0-9A30-CF69F8263D86}"/>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93" name="Group 192">
              <a:extLst>
                <a:ext uri="{FF2B5EF4-FFF2-40B4-BE49-F238E27FC236}">
                  <a16:creationId xmlns:a16="http://schemas.microsoft.com/office/drawing/2014/main" id="{9B266D2D-7481-4C2F-974A-3C704B84E642}"/>
                </a:ext>
              </a:extLst>
            </p:cNvPr>
            <p:cNvGrpSpPr>
              <a:grpSpLocks noChangeAspect="1"/>
            </p:cNvGrpSpPr>
            <p:nvPr/>
          </p:nvGrpSpPr>
          <p:grpSpPr>
            <a:xfrm>
              <a:off x="9384300" y="4658606"/>
              <a:ext cx="313500" cy="301542"/>
              <a:chOff x="141029" y="1638894"/>
              <a:chExt cx="609600" cy="609600"/>
            </a:xfrm>
            <a:solidFill>
              <a:schemeClr val="accent4"/>
            </a:solidFill>
          </p:grpSpPr>
          <p:sp>
            <p:nvSpPr>
              <p:cNvPr id="194" name="Oval 193" descr="Add">
                <a:extLst>
                  <a:ext uri="{FF2B5EF4-FFF2-40B4-BE49-F238E27FC236}">
                    <a16:creationId xmlns:a16="http://schemas.microsoft.com/office/drawing/2014/main" id="{5B298263-917D-4F84-8BA0-DA4967C20C05}"/>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95" name="Oval 194">
                <a:extLst>
                  <a:ext uri="{FF2B5EF4-FFF2-40B4-BE49-F238E27FC236}">
                    <a16:creationId xmlns:a16="http://schemas.microsoft.com/office/drawing/2014/main" id="{A90145FC-CC6E-401E-92FE-180D5C22CDED}"/>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96" name="Group 195">
              <a:extLst>
                <a:ext uri="{FF2B5EF4-FFF2-40B4-BE49-F238E27FC236}">
                  <a16:creationId xmlns:a16="http://schemas.microsoft.com/office/drawing/2014/main" id="{01191DFF-9F88-43F9-A958-D8A856CCA652}"/>
                </a:ext>
              </a:extLst>
            </p:cNvPr>
            <p:cNvGrpSpPr>
              <a:grpSpLocks noChangeAspect="1"/>
            </p:cNvGrpSpPr>
            <p:nvPr/>
          </p:nvGrpSpPr>
          <p:grpSpPr>
            <a:xfrm>
              <a:off x="9719975" y="4801992"/>
              <a:ext cx="313500" cy="301542"/>
              <a:chOff x="141029" y="1638894"/>
              <a:chExt cx="609600" cy="609600"/>
            </a:xfrm>
            <a:solidFill>
              <a:schemeClr val="accent4"/>
            </a:solidFill>
          </p:grpSpPr>
          <p:sp>
            <p:nvSpPr>
              <p:cNvPr id="197" name="Oval 196" descr="Add">
                <a:extLst>
                  <a:ext uri="{FF2B5EF4-FFF2-40B4-BE49-F238E27FC236}">
                    <a16:creationId xmlns:a16="http://schemas.microsoft.com/office/drawing/2014/main" id="{CF8D68DF-EAF9-4111-A675-70BB30ADB881}"/>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198" name="Oval 197">
                <a:extLst>
                  <a:ext uri="{FF2B5EF4-FFF2-40B4-BE49-F238E27FC236}">
                    <a16:creationId xmlns:a16="http://schemas.microsoft.com/office/drawing/2014/main" id="{48D593F4-91B7-490E-B2EA-C97CF2C5EAD5}"/>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199" name="Group 198">
              <a:extLst>
                <a:ext uri="{FF2B5EF4-FFF2-40B4-BE49-F238E27FC236}">
                  <a16:creationId xmlns:a16="http://schemas.microsoft.com/office/drawing/2014/main" id="{67510126-8D91-48DE-BCCE-A666CDBCFAF0}"/>
                </a:ext>
              </a:extLst>
            </p:cNvPr>
            <p:cNvGrpSpPr>
              <a:grpSpLocks noChangeAspect="1"/>
            </p:cNvGrpSpPr>
            <p:nvPr/>
          </p:nvGrpSpPr>
          <p:grpSpPr>
            <a:xfrm>
              <a:off x="9527395" y="4874721"/>
              <a:ext cx="313500" cy="301542"/>
              <a:chOff x="141029" y="1638894"/>
              <a:chExt cx="609600" cy="609600"/>
            </a:xfrm>
            <a:solidFill>
              <a:schemeClr val="accent4"/>
            </a:solidFill>
          </p:grpSpPr>
          <p:sp>
            <p:nvSpPr>
              <p:cNvPr id="200" name="Oval 199" descr="Add">
                <a:extLst>
                  <a:ext uri="{FF2B5EF4-FFF2-40B4-BE49-F238E27FC236}">
                    <a16:creationId xmlns:a16="http://schemas.microsoft.com/office/drawing/2014/main" id="{FE1B0658-22A5-4C33-9AA5-C3A3C0279CE4}"/>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201" name="Oval 200">
                <a:extLst>
                  <a:ext uri="{FF2B5EF4-FFF2-40B4-BE49-F238E27FC236}">
                    <a16:creationId xmlns:a16="http://schemas.microsoft.com/office/drawing/2014/main" id="{0F14258C-1992-4213-A3CC-7A09DC53CE3B}"/>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202" name="Group 201">
              <a:extLst>
                <a:ext uri="{FF2B5EF4-FFF2-40B4-BE49-F238E27FC236}">
                  <a16:creationId xmlns:a16="http://schemas.microsoft.com/office/drawing/2014/main" id="{CF57D007-8AFE-4B89-AC45-E9314BEDCCAC}"/>
                </a:ext>
              </a:extLst>
            </p:cNvPr>
            <p:cNvGrpSpPr>
              <a:grpSpLocks noChangeAspect="1"/>
            </p:cNvGrpSpPr>
            <p:nvPr/>
          </p:nvGrpSpPr>
          <p:grpSpPr>
            <a:xfrm>
              <a:off x="9190075" y="5044485"/>
              <a:ext cx="313500" cy="301542"/>
              <a:chOff x="141029" y="1638894"/>
              <a:chExt cx="609600" cy="609600"/>
            </a:xfrm>
            <a:solidFill>
              <a:schemeClr val="accent4"/>
            </a:solidFill>
          </p:grpSpPr>
          <p:sp>
            <p:nvSpPr>
              <p:cNvPr id="203" name="Oval 202" descr="Add">
                <a:extLst>
                  <a:ext uri="{FF2B5EF4-FFF2-40B4-BE49-F238E27FC236}">
                    <a16:creationId xmlns:a16="http://schemas.microsoft.com/office/drawing/2014/main" id="{7EB0E254-212F-486C-9473-2313753FCDAD}"/>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204" name="Oval 203">
                <a:extLst>
                  <a:ext uri="{FF2B5EF4-FFF2-40B4-BE49-F238E27FC236}">
                    <a16:creationId xmlns:a16="http://schemas.microsoft.com/office/drawing/2014/main" id="{C6EE9ACC-DCFB-407E-9751-4068B0E995A2}"/>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205" name="Group 204">
              <a:extLst>
                <a:ext uri="{FF2B5EF4-FFF2-40B4-BE49-F238E27FC236}">
                  <a16:creationId xmlns:a16="http://schemas.microsoft.com/office/drawing/2014/main" id="{ED96BA07-40F5-476A-BF9B-30E273484E99}"/>
                </a:ext>
              </a:extLst>
            </p:cNvPr>
            <p:cNvGrpSpPr>
              <a:grpSpLocks noChangeAspect="1"/>
            </p:cNvGrpSpPr>
            <p:nvPr/>
          </p:nvGrpSpPr>
          <p:grpSpPr>
            <a:xfrm>
              <a:off x="9404178" y="5126444"/>
              <a:ext cx="313500" cy="301542"/>
              <a:chOff x="141029" y="1638894"/>
              <a:chExt cx="609600" cy="609600"/>
            </a:xfrm>
            <a:solidFill>
              <a:schemeClr val="accent4"/>
            </a:solidFill>
          </p:grpSpPr>
          <p:sp>
            <p:nvSpPr>
              <p:cNvPr id="206" name="Oval 205" descr="Add">
                <a:extLst>
                  <a:ext uri="{FF2B5EF4-FFF2-40B4-BE49-F238E27FC236}">
                    <a16:creationId xmlns:a16="http://schemas.microsoft.com/office/drawing/2014/main" id="{D1363053-0BE5-424A-8EE0-914DB5280607}"/>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207" name="Oval 206">
                <a:extLst>
                  <a:ext uri="{FF2B5EF4-FFF2-40B4-BE49-F238E27FC236}">
                    <a16:creationId xmlns:a16="http://schemas.microsoft.com/office/drawing/2014/main" id="{764D9276-3A0A-479F-B607-09AF1448DC4C}"/>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nvGrpSpPr>
            <p:cNvPr id="208" name="Group 207">
              <a:extLst>
                <a:ext uri="{FF2B5EF4-FFF2-40B4-BE49-F238E27FC236}">
                  <a16:creationId xmlns:a16="http://schemas.microsoft.com/office/drawing/2014/main" id="{FF9792F2-1366-44D6-98A1-5A9141E8FCDE}"/>
                </a:ext>
              </a:extLst>
            </p:cNvPr>
            <p:cNvGrpSpPr>
              <a:grpSpLocks noChangeAspect="1"/>
            </p:cNvGrpSpPr>
            <p:nvPr/>
          </p:nvGrpSpPr>
          <p:grpSpPr>
            <a:xfrm>
              <a:off x="9636603" y="5040733"/>
              <a:ext cx="313500" cy="301542"/>
              <a:chOff x="141029" y="1638894"/>
              <a:chExt cx="609600" cy="609600"/>
            </a:xfrm>
            <a:solidFill>
              <a:schemeClr val="accent4"/>
            </a:solidFill>
          </p:grpSpPr>
          <p:sp>
            <p:nvSpPr>
              <p:cNvPr id="209" name="Oval 208" descr="Add">
                <a:extLst>
                  <a:ext uri="{FF2B5EF4-FFF2-40B4-BE49-F238E27FC236}">
                    <a16:creationId xmlns:a16="http://schemas.microsoft.com/office/drawing/2014/main" id="{99BFADC8-D37C-4CAC-ADFD-F5887CE52E09}"/>
                  </a:ext>
                </a:extLst>
              </p:cNvPr>
              <p:cNvSpPr/>
              <p:nvPr/>
            </p:nvSpPr>
            <p:spPr bwMode="auto">
              <a:xfrm>
                <a:off x="141029" y="1638894"/>
                <a:ext cx="609600" cy="609600"/>
              </a:xfrm>
              <a:prstGeom prst="ellipse">
                <a:avLst/>
              </a:prstGeom>
              <a:solidFill>
                <a:schemeClr val="accent6">
                  <a:lumMod val="40000"/>
                  <a:lumOff val="60000"/>
                </a:schemeClr>
              </a:solidFill>
              <a:ln w="952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sp>
            <p:nvSpPr>
              <p:cNvPr id="210" name="Oval 209">
                <a:extLst>
                  <a:ext uri="{FF2B5EF4-FFF2-40B4-BE49-F238E27FC236}">
                    <a16:creationId xmlns:a16="http://schemas.microsoft.com/office/drawing/2014/main" id="{370DE6F0-EC1C-45C0-8C6E-9E65B6580C21}"/>
                  </a:ext>
                </a:extLst>
              </p:cNvPr>
              <p:cNvSpPr/>
              <p:nvPr/>
            </p:nvSpPr>
            <p:spPr bwMode="auto">
              <a:xfrm>
                <a:off x="245875" y="1715094"/>
                <a:ext cx="457200" cy="4572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3175" cap="flat" cmpd="sng" algn="ctr">
                <a:solidFill>
                  <a:schemeClr val="accent6"/>
                </a:solidFill>
                <a:prstDash val="solid"/>
                <a:round/>
                <a:headEnd type="none" w="med" len="med"/>
                <a:tailEnd type="none" w="med" len="med"/>
              </a:ln>
              <a:effectLst/>
            </p:spPr>
            <p:txBody>
              <a:bodyPr vert="horz" wrap="square" lIns="68580" tIns="34291" rIns="68580" bIns="34291" numCol="1" rtlCol="0" anchor="t" anchorCtr="0" compatLnSpc="1">
                <a:prstTxWarp prst="textNoShape">
                  <a:avLst/>
                </a:prstTxWarp>
              </a:bodyPr>
              <a:lstStyle/>
              <a:p>
                <a:pPr marL="0" marR="0" lvl="0" indent="0" algn="l" defTabSz="914354" rtl="0" eaLnBrk="0" fontAlgn="base" latinLnBrk="0" hangingPunct="0">
                  <a:lnSpc>
                    <a:spcPct val="100000"/>
                  </a:lnSpc>
                  <a:spcBef>
                    <a:spcPct val="0"/>
                  </a:spcBef>
                  <a:spcAft>
                    <a:spcPct val="0"/>
                  </a:spcAft>
                  <a:buClrTx/>
                  <a:buSzTx/>
                  <a:buFontTx/>
                  <a:buNone/>
                  <a:tabLst/>
                  <a:defRPr/>
                </a:pPr>
                <a:endParaRPr kumimoji="0" lang="en-US" sz="788" b="1" i="0" u="none" strike="noStrike" kern="1200" cap="none" spc="0" normalizeH="0" baseline="0" noProof="0" dirty="0">
                  <a:ln>
                    <a:noFill/>
                  </a:ln>
                  <a:solidFill>
                    <a:srgbClr val="000000"/>
                  </a:solidFill>
                  <a:effectLst/>
                  <a:uLnTx/>
                  <a:uFillTx/>
                  <a:latin typeface="Arial" panose="020B0604020202020204" pitchFamily="34" charset="0"/>
                  <a:ea typeface="Geneva" charset="0"/>
                  <a:cs typeface="Arial" panose="020B0604020202020204" pitchFamily="34" charset="0"/>
                </a:endParaRPr>
              </a:p>
            </p:txBody>
          </p:sp>
        </p:grpSp>
      </p:grpSp>
      <p:grpSp>
        <p:nvGrpSpPr>
          <p:cNvPr id="17" name="Group 16">
            <a:extLst>
              <a:ext uri="{FF2B5EF4-FFF2-40B4-BE49-F238E27FC236}">
                <a16:creationId xmlns:a16="http://schemas.microsoft.com/office/drawing/2014/main" id="{E30705CA-F451-41C6-A08D-8EE80E48CB33}"/>
              </a:ext>
            </a:extLst>
          </p:cNvPr>
          <p:cNvGrpSpPr/>
          <p:nvPr/>
        </p:nvGrpSpPr>
        <p:grpSpPr>
          <a:xfrm>
            <a:off x="9982540" y="3298291"/>
            <a:ext cx="532469" cy="445560"/>
            <a:chOff x="10457552" y="4714682"/>
            <a:chExt cx="532469" cy="445560"/>
          </a:xfrm>
        </p:grpSpPr>
        <p:sp>
          <p:nvSpPr>
            <p:cNvPr id="15" name="Oval 14">
              <a:extLst>
                <a:ext uri="{FF2B5EF4-FFF2-40B4-BE49-F238E27FC236}">
                  <a16:creationId xmlns:a16="http://schemas.microsoft.com/office/drawing/2014/main" id="{A1A15D3C-47C8-4D56-A7CB-51F456A6CF39}"/>
                </a:ext>
              </a:extLst>
            </p:cNvPr>
            <p:cNvSpPr/>
            <p:nvPr/>
          </p:nvSpPr>
          <p:spPr bwMode="auto">
            <a:xfrm>
              <a:off x="10712985" y="4907948"/>
              <a:ext cx="226987" cy="226987"/>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1" name="Oval 220">
              <a:extLst>
                <a:ext uri="{FF2B5EF4-FFF2-40B4-BE49-F238E27FC236}">
                  <a16:creationId xmlns:a16="http://schemas.microsoft.com/office/drawing/2014/main" id="{5ED298E3-3421-425E-BA85-61C4657AE94E}"/>
                </a:ext>
              </a:extLst>
            </p:cNvPr>
            <p:cNvSpPr/>
            <p:nvPr/>
          </p:nvSpPr>
          <p:spPr bwMode="auto">
            <a:xfrm>
              <a:off x="10653498" y="4731412"/>
              <a:ext cx="226987" cy="226987"/>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2" name="Oval 221">
              <a:extLst>
                <a:ext uri="{FF2B5EF4-FFF2-40B4-BE49-F238E27FC236}">
                  <a16:creationId xmlns:a16="http://schemas.microsoft.com/office/drawing/2014/main" id="{ECCCF8D2-E176-4894-A675-57C58C25A09E}"/>
                </a:ext>
              </a:extLst>
            </p:cNvPr>
            <p:cNvSpPr/>
            <p:nvPr/>
          </p:nvSpPr>
          <p:spPr bwMode="auto">
            <a:xfrm>
              <a:off x="10493527" y="4877278"/>
              <a:ext cx="226987" cy="226987"/>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14" name="Oval 213">
              <a:extLst>
                <a:ext uri="{FF2B5EF4-FFF2-40B4-BE49-F238E27FC236}">
                  <a16:creationId xmlns:a16="http://schemas.microsoft.com/office/drawing/2014/main" id="{B8DB7408-647B-481A-9912-AD61F5684679}"/>
                </a:ext>
              </a:extLst>
            </p:cNvPr>
            <p:cNvSpPr/>
            <p:nvPr/>
          </p:nvSpPr>
          <p:spPr bwMode="auto">
            <a:xfrm>
              <a:off x="10627810" y="4904877"/>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3" name="Oval 222">
              <a:extLst>
                <a:ext uri="{FF2B5EF4-FFF2-40B4-BE49-F238E27FC236}">
                  <a16:creationId xmlns:a16="http://schemas.microsoft.com/office/drawing/2014/main" id="{94673CF0-2514-4837-8AA7-78AF928838A7}"/>
                </a:ext>
              </a:extLst>
            </p:cNvPr>
            <p:cNvSpPr/>
            <p:nvPr/>
          </p:nvSpPr>
          <p:spPr bwMode="auto">
            <a:xfrm>
              <a:off x="10687961" y="4883906"/>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4" name="Oval 223">
              <a:extLst>
                <a:ext uri="{FF2B5EF4-FFF2-40B4-BE49-F238E27FC236}">
                  <a16:creationId xmlns:a16="http://schemas.microsoft.com/office/drawing/2014/main" id="{310E3023-E652-447A-820B-2A4D7E836D9F}"/>
                </a:ext>
              </a:extLst>
            </p:cNvPr>
            <p:cNvSpPr/>
            <p:nvPr/>
          </p:nvSpPr>
          <p:spPr bwMode="auto">
            <a:xfrm>
              <a:off x="10486195" y="5032473"/>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5" name="Oval 224">
              <a:extLst>
                <a:ext uri="{FF2B5EF4-FFF2-40B4-BE49-F238E27FC236}">
                  <a16:creationId xmlns:a16="http://schemas.microsoft.com/office/drawing/2014/main" id="{D50491D9-526C-4243-BFCB-16961904AEB2}"/>
                </a:ext>
              </a:extLst>
            </p:cNvPr>
            <p:cNvSpPr/>
            <p:nvPr/>
          </p:nvSpPr>
          <p:spPr bwMode="auto">
            <a:xfrm>
              <a:off x="10485174" y="4866289"/>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6" name="Oval 225">
              <a:extLst>
                <a:ext uri="{FF2B5EF4-FFF2-40B4-BE49-F238E27FC236}">
                  <a16:creationId xmlns:a16="http://schemas.microsoft.com/office/drawing/2014/main" id="{95522286-614B-48C1-9DF8-5CE36654AB9F}"/>
                </a:ext>
              </a:extLst>
            </p:cNvPr>
            <p:cNvSpPr/>
            <p:nvPr/>
          </p:nvSpPr>
          <p:spPr bwMode="auto">
            <a:xfrm>
              <a:off x="10618999" y="4735531"/>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7" name="Oval 226">
              <a:extLst>
                <a:ext uri="{FF2B5EF4-FFF2-40B4-BE49-F238E27FC236}">
                  <a16:creationId xmlns:a16="http://schemas.microsoft.com/office/drawing/2014/main" id="{8F1E8890-CF40-4D94-8FEA-08CA61D1F0EB}"/>
                </a:ext>
              </a:extLst>
            </p:cNvPr>
            <p:cNvSpPr/>
            <p:nvPr/>
          </p:nvSpPr>
          <p:spPr bwMode="auto">
            <a:xfrm>
              <a:off x="10856617" y="4809711"/>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8" name="Oval 227">
              <a:extLst>
                <a:ext uri="{FF2B5EF4-FFF2-40B4-BE49-F238E27FC236}">
                  <a16:creationId xmlns:a16="http://schemas.microsoft.com/office/drawing/2014/main" id="{7B01A144-C1D2-4957-BC73-D37BEDABCF5B}"/>
                </a:ext>
              </a:extLst>
            </p:cNvPr>
            <p:cNvSpPr/>
            <p:nvPr/>
          </p:nvSpPr>
          <p:spPr bwMode="auto">
            <a:xfrm>
              <a:off x="10563779" y="5068094"/>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29" name="Oval 228">
              <a:extLst>
                <a:ext uri="{FF2B5EF4-FFF2-40B4-BE49-F238E27FC236}">
                  <a16:creationId xmlns:a16="http://schemas.microsoft.com/office/drawing/2014/main" id="{0FC7DA8E-4DA0-4EBE-B31E-5654FF08C861}"/>
                </a:ext>
              </a:extLst>
            </p:cNvPr>
            <p:cNvSpPr/>
            <p:nvPr/>
          </p:nvSpPr>
          <p:spPr bwMode="auto">
            <a:xfrm>
              <a:off x="10620640" y="5036100"/>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0" name="Oval 229">
              <a:extLst>
                <a:ext uri="{FF2B5EF4-FFF2-40B4-BE49-F238E27FC236}">
                  <a16:creationId xmlns:a16="http://schemas.microsoft.com/office/drawing/2014/main" id="{82A0ED76-04F3-4444-8EB5-8D128B2049D8}"/>
                </a:ext>
              </a:extLst>
            </p:cNvPr>
            <p:cNvSpPr/>
            <p:nvPr/>
          </p:nvSpPr>
          <p:spPr bwMode="auto">
            <a:xfrm>
              <a:off x="10691412" y="5057071"/>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1" name="Oval 230">
              <a:extLst>
                <a:ext uri="{FF2B5EF4-FFF2-40B4-BE49-F238E27FC236}">
                  <a16:creationId xmlns:a16="http://schemas.microsoft.com/office/drawing/2014/main" id="{04F5E3F4-9DFE-4E53-817B-AEC93DC51060}"/>
                </a:ext>
              </a:extLst>
            </p:cNvPr>
            <p:cNvSpPr/>
            <p:nvPr/>
          </p:nvSpPr>
          <p:spPr bwMode="auto">
            <a:xfrm>
              <a:off x="10919769" y="4952763"/>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2" name="Oval 231">
              <a:extLst>
                <a:ext uri="{FF2B5EF4-FFF2-40B4-BE49-F238E27FC236}">
                  <a16:creationId xmlns:a16="http://schemas.microsoft.com/office/drawing/2014/main" id="{E2AE0863-05D6-4B16-88E1-F5015D766155}"/>
                </a:ext>
              </a:extLst>
            </p:cNvPr>
            <p:cNvSpPr/>
            <p:nvPr/>
          </p:nvSpPr>
          <p:spPr bwMode="auto">
            <a:xfrm>
              <a:off x="10771204" y="5089990"/>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3" name="Oval 232">
              <a:extLst>
                <a:ext uri="{FF2B5EF4-FFF2-40B4-BE49-F238E27FC236}">
                  <a16:creationId xmlns:a16="http://schemas.microsoft.com/office/drawing/2014/main" id="{5A9584BB-C8F0-4B6C-8430-C460F8A55FB4}"/>
                </a:ext>
              </a:extLst>
            </p:cNvPr>
            <p:cNvSpPr/>
            <p:nvPr/>
          </p:nvSpPr>
          <p:spPr bwMode="auto">
            <a:xfrm>
              <a:off x="10824979" y="5057675"/>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4" name="Oval 233">
              <a:extLst>
                <a:ext uri="{FF2B5EF4-FFF2-40B4-BE49-F238E27FC236}">
                  <a16:creationId xmlns:a16="http://schemas.microsoft.com/office/drawing/2014/main" id="{0843ECA8-DE20-4BA8-99BA-E83B5571C4A2}"/>
                </a:ext>
              </a:extLst>
            </p:cNvPr>
            <p:cNvSpPr/>
            <p:nvPr/>
          </p:nvSpPr>
          <p:spPr bwMode="auto">
            <a:xfrm>
              <a:off x="10881563" y="5054864"/>
              <a:ext cx="70252" cy="7025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5" name="Oval 234">
              <a:extLst>
                <a:ext uri="{FF2B5EF4-FFF2-40B4-BE49-F238E27FC236}">
                  <a16:creationId xmlns:a16="http://schemas.microsoft.com/office/drawing/2014/main" id="{D01ABC44-6894-434E-81F0-F4A4E1F68A78}"/>
                </a:ext>
              </a:extLst>
            </p:cNvPr>
            <p:cNvSpPr/>
            <p:nvPr/>
          </p:nvSpPr>
          <p:spPr bwMode="auto">
            <a:xfrm>
              <a:off x="10684169" y="4724686"/>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6" name="Oval 235">
              <a:extLst>
                <a:ext uri="{FF2B5EF4-FFF2-40B4-BE49-F238E27FC236}">
                  <a16:creationId xmlns:a16="http://schemas.microsoft.com/office/drawing/2014/main" id="{8FE65E37-6492-4084-B02D-701660B67482}"/>
                </a:ext>
              </a:extLst>
            </p:cNvPr>
            <p:cNvSpPr/>
            <p:nvPr/>
          </p:nvSpPr>
          <p:spPr bwMode="auto">
            <a:xfrm>
              <a:off x="10742621" y="4714682"/>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7" name="Oval 236">
              <a:extLst>
                <a:ext uri="{FF2B5EF4-FFF2-40B4-BE49-F238E27FC236}">
                  <a16:creationId xmlns:a16="http://schemas.microsoft.com/office/drawing/2014/main" id="{2DEC998C-9587-4723-B08E-F63D5910B7C1}"/>
                </a:ext>
              </a:extLst>
            </p:cNvPr>
            <p:cNvSpPr/>
            <p:nvPr/>
          </p:nvSpPr>
          <p:spPr bwMode="auto">
            <a:xfrm>
              <a:off x="10923006" y="5042481"/>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8" name="Oval 237">
              <a:extLst>
                <a:ext uri="{FF2B5EF4-FFF2-40B4-BE49-F238E27FC236}">
                  <a16:creationId xmlns:a16="http://schemas.microsoft.com/office/drawing/2014/main" id="{39956AE1-0617-4DD2-B6EC-45C9513E142F}"/>
                </a:ext>
              </a:extLst>
            </p:cNvPr>
            <p:cNvSpPr/>
            <p:nvPr/>
          </p:nvSpPr>
          <p:spPr bwMode="auto">
            <a:xfrm>
              <a:off x="10749077" y="5108626"/>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39" name="Oval 238">
              <a:extLst>
                <a:ext uri="{FF2B5EF4-FFF2-40B4-BE49-F238E27FC236}">
                  <a16:creationId xmlns:a16="http://schemas.microsoft.com/office/drawing/2014/main" id="{34E02F22-D49C-4C9E-853A-7EA1C3382F0A}"/>
                </a:ext>
              </a:extLst>
            </p:cNvPr>
            <p:cNvSpPr/>
            <p:nvPr/>
          </p:nvSpPr>
          <p:spPr bwMode="auto">
            <a:xfrm>
              <a:off x="10538671" y="5086865"/>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0" name="Oval 239">
              <a:extLst>
                <a:ext uri="{FF2B5EF4-FFF2-40B4-BE49-F238E27FC236}">
                  <a16:creationId xmlns:a16="http://schemas.microsoft.com/office/drawing/2014/main" id="{3B22832B-EA21-4CC2-AC56-CB2FA9FABED4}"/>
                </a:ext>
              </a:extLst>
            </p:cNvPr>
            <p:cNvSpPr/>
            <p:nvPr/>
          </p:nvSpPr>
          <p:spPr bwMode="auto">
            <a:xfrm>
              <a:off x="10461899" y="4976021"/>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1" name="Oval 240">
              <a:extLst>
                <a:ext uri="{FF2B5EF4-FFF2-40B4-BE49-F238E27FC236}">
                  <a16:creationId xmlns:a16="http://schemas.microsoft.com/office/drawing/2014/main" id="{02BB5B9E-C028-4D6D-8A04-FDB87B376FC9}"/>
                </a:ext>
              </a:extLst>
            </p:cNvPr>
            <p:cNvSpPr/>
            <p:nvPr/>
          </p:nvSpPr>
          <p:spPr bwMode="auto">
            <a:xfrm>
              <a:off x="10487679" y="4931298"/>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2" name="Oval 241">
              <a:extLst>
                <a:ext uri="{FF2B5EF4-FFF2-40B4-BE49-F238E27FC236}">
                  <a16:creationId xmlns:a16="http://schemas.microsoft.com/office/drawing/2014/main" id="{63AE3424-7DEC-4AFA-9C06-F5640BCCE4BB}"/>
                </a:ext>
              </a:extLst>
            </p:cNvPr>
            <p:cNvSpPr/>
            <p:nvPr/>
          </p:nvSpPr>
          <p:spPr bwMode="auto">
            <a:xfrm>
              <a:off x="10457552" y="4949476"/>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3" name="Oval 242">
              <a:extLst>
                <a:ext uri="{FF2B5EF4-FFF2-40B4-BE49-F238E27FC236}">
                  <a16:creationId xmlns:a16="http://schemas.microsoft.com/office/drawing/2014/main" id="{430641FB-F609-471A-A154-7EAA9AF39A19}"/>
                </a:ext>
              </a:extLst>
            </p:cNvPr>
            <p:cNvSpPr/>
            <p:nvPr/>
          </p:nvSpPr>
          <p:spPr bwMode="auto">
            <a:xfrm>
              <a:off x="10549345" y="4858002"/>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4" name="Oval 243">
              <a:extLst>
                <a:ext uri="{FF2B5EF4-FFF2-40B4-BE49-F238E27FC236}">
                  <a16:creationId xmlns:a16="http://schemas.microsoft.com/office/drawing/2014/main" id="{71EEA594-5AF2-4E32-9E8C-4CE441055139}"/>
                </a:ext>
              </a:extLst>
            </p:cNvPr>
            <p:cNvSpPr/>
            <p:nvPr/>
          </p:nvSpPr>
          <p:spPr bwMode="auto">
            <a:xfrm>
              <a:off x="10697418" y="4954903"/>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5" name="Oval 244">
              <a:extLst>
                <a:ext uri="{FF2B5EF4-FFF2-40B4-BE49-F238E27FC236}">
                  <a16:creationId xmlns:a16="http://schemas.microsoft.com/office/drawing/2014/main" id="{505F3D76-ED2F-4B70-8EEA-122F8B60DB8A}"/>
                </a:ext>
              </a:extLst>
            </p:cNvPr>
            <p:cNvSpPr/>
            <p:nvPr/>
          </p:nvSpPr>
          <p:spPr bwMode="auto">
            <a:xfrm>
              <a:off x="10677622" y="5012810"/>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6" name="Oval 245">
              <a:extLst>
                <a:ext uri="{FF2B5EF4-FFF2-40B4-BE49-F238E27FC236}">
                  <a16:creationId xmlns:a16="http://schemas.microsoft.com/office/drawing/2014/main" id="{729BFE5E-6482-451C-B7DC-1CDE415B78BC}"/>
                </a:ext>
              </a:extLst>
            </p:cNvPr>
            <p:cNvSpPr/>
            <p:nvPr/>
          </p:nvSpPr>
          <p:spPr bwMode="auto">
            <a:xfrm>
              <a:off x="10672810" y="4970587"/>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7" name="Oval 246">
              <a:extLst>
                <a:ext uri="{FF2B5EF4-FFF2-40B4-BE49-F238E27FC236}">
                  <a16:creationId xmlns:a16="http://schemas.microsoft.com/office/drawing/2014/main" id="{FF26B223-FFDA-49E9-800B-1590C9B1D8CE}"/>
                </a:ext>
              </a:extLst>
            </p:cNvPr>
            <p:cNvSpPr/>
            <p:nvPr/>
          </p:nvSpPr>
          <p:spPr bwMode="auto">
            <a:xfrm>
              <a:off x="10754971" y="4876684"/>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8" name="Oval 247">
              <a:extLst>
                <a:ext uri="{FF2B5EF4-FFF2-40B4-BE49-F238E27FC236}">
                  <a16:creationId xmlns:a16="http://schemas.microsoft.com/office/drawing/2014/main" id="{22D24469-3CF0-447C-9497-719DCE294BD8}"/>
                </a:ext>
              </a:extLst>
            </p:cNvPr>
            <p:cNvSpPr/>
            <p:nvPr/>
          </p:nvSpPr>
          <p:spPr bwMode="auto">
            <a:xfrm>
              <a:off x="10600879" y="4819371"/>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49" name="Oval 248">
              <a:extLst>
                <a:ext uri="{FF2B5EF4-FFF2-40B4-BE49-F238E27FC236}">
                  <a16:creationId xmlns:a16="http://schemas.microsoft.com/office/drawing/2014/main" id="{2C37F562-78B9-4CFE-8F04-4D1D8CA9DDEB}"/>
                </a:ext>
              </a:extLst>
            </p:cNvPr>
            <p:cNvSpPr/>
            <p:nvPr/>
          </p:nvSpPr>
          <p:spPr bwMode="auto">
            <a:xfrm>
              <a:off x="10604977" y="4853760"/>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0" name="Oval 249">
              <a:extLst>
                <a:ext uri="{FF2B5EF4-FFF2-40B4-BE49-F238E27FC236}">
                  <a16:creationId xmlns:a16="http://schemas.microsoft.com/office/drawing/2014/main" id="{9FAE7753-7CA5-4B4A-9783-093211D64783}"/>
                </a:ext>
              </a:extLst>
            </p:cNvPr>
            <p:cNvSpPr/>
            <p:nvPr/>
          </p:nvSpPr>
          <p:spPr bwMode="auto">
            <a:xfrm>
              <a:off x="10627189" y="4810908"/>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1" name="Oval 250">
              <a:extLst>
                <a:ext uri="{FF2B5EF4-FFF2-40B4-BE49-F238E27FC236}">
                  <a16:creationId xmlns:a16="http://schemas.microsoft.com/office/drawing/2014/main" id="{57A9115D-873E-41AB-AD61-E675FA08E1DB}"/>
                </a:ext>
              </a:extLst>
            </p:cNvPr>
            <p:cNvSpPr/>
            <p:nvPr/>
          </p:nvSpPr>
          <p:spPr bwMode="auto">
            <a:xfrm>
              <a:off x="10851537" y="4764518"/>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2" name="Oval 251">
              <a:extLst>
                <a:ext uri="{FF2B5EF4-FFF2-40B4-BE49-F238E27FC236}">
                  <a16:creationId xmlns:a16="http://schemas.microsoft.com/office/drawing/2014/main" id="{2AF6BEFD-E627-4C9F-BB32-7D1886D46722}"/>
                </a:ext>
              </a:extLst>
            </p:cNvPr>
            <p:cNvSpPr/>
            <p:nvPr/>
          </p:nvSpPr>
          <p:spPr bwMode="auto">
            <a:xfrm>
              <a:off x="10809102" y="4869457"/>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3" name="Oval 252">
              <a:extLst>
                <a:ext uri="{FF2B5EF4-FFF2-40B4-BE49-F238E27FC236}">
                  <a16:creationId xmlns:a16="http://schemas.microsoft.com/office/drawing/2014/main" id="{910EA785-C5DF-4FA6-8BAC-4E9CCFA17FB0}"/>
                </a:ext>
              </a:extLst>
            </p:cNvPr>
            <p:cNvSpPr/>
            <p:nvPr/>
          </p:nvSpPr>
          <p:spPr bwMode="auto">
            <a:xfrm>
              <a:off x="10911718" y="4913681"/>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4" name="Oval 253">
              <a:extLst>
                <a:ext uri="{FF2B5EF4-FFF2-40B4-BE49-F238E27FC236}">
                  <a16:creationId xmlns:a16="http://schemas.microsoft.com/office/drawing/2014/main" id="{16270B69-7D51-47EF-941B-4A92E87084EF}"/>
                </a:ext>
              </a:extLst>
            </p:cNvPr>
            <p:cNvSpPr/>
            <p:nvPr/>
          </p:nvSpPr>
          <p:spPr bwMode="auto">
            <a:xfrm>
              <a:off x="10781191" y="4714805"/>
              <a:ext cx="27432" cy="2743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5" name="Oval 254">
              <a:extLst>
                <a:ext uri="{FF2B5EF4-FFF2-40B4-BE49-F238E27FC236}">
                  <a16:creationId xmlns:a16="http://schemas.microsoft.com/office/drawing/2014/main" id="{33CDBFDB-379E-48EB-B86A-5CF8E7DE83D8}"/>
                </a:ext>
              </a:extLst>
            </p:cNvPr>
            <p:cNvSpPr/>
            <p:nvPr/>
          </p:nvSpPr>
          <p:spPr bwMode="auto">
            <a:xfrm>
              <a:off x="10811886" y="4773545"/>
              <a:ext cx="27432" cy="2743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6" name="Oval 255">
              <a:extLst>
                <a:ext uri="{FF2B5EF4-FFF2-40B4-BE49-F238E27FC236}">
                  <a16:creationId xmlns:a16="http://schemas.microsoft.com/office/drawing/2014/main" id="{55758FED-10B2-4B97-81F4-E08DA1F2FFFB}"/>
                </a:ext>
              </a:extLst>
            </p:cNvPr>
            <p:cNvSpPr/>
            <p:nvPr/>
          </p:nvSpPr>
          <p:spPr bwMode="auto">
            <a:xfrm>
              <a:off x="10842440" y="4865725"/>
              <a:ext cx="27432" cy="2743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8" name="Oval 257">
              <a:extLst>
                <a:ext uri="{FF2B5EF4-FFF2-40B4-BE49-F238E27FC236}">
                  <a16:creationId xmlns:a16="http://schemas.microsoft.com/office/drawing/2014/main" id="{80F8DD69-F012-4C69-9FB2-AED94D56ABFA}"/>
                </a:ext>
              </a:extLst>
            </p:cNvPr>
            <p:cNvSpPr/>
            <p:nvPr/>
          </p:nvSpPr>
          <p:spPr bwMode="auto">
            <a:xfrm>
              <a:off x="10492811" y="5017545"/>
              <a:ext cx="27432" cy="2743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9" name="Oval 258">
              <a:extLst>
                <a:ext uri="{FF2B5EF4-FFF2-40B4-BE49-F238E27FC236}">
                  <a16:creationId xmlns:a16="http://schemas.microsoft.com/office/drawing/2014/main" id="{45ADCB0C-A90E-4F62-843C-0218C3A0E931}"/>
                </a:ext>
              </a:extLst>
            </p:cNvPr>
            <p:cNvSpPr/>
            <p:nvPr/>
          </p:nvSpPr>
          <p:spPr bwMode="auto">
            <a:xfrm>
              <a:off x="10859749" y="4886585"/>
              <a:ext cx="45719" cy="45719"/>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257" name="Oval 256">
              <a:extLst>
                <a:ext uri="{FF2B5EF4-FFF2-40B4-BE49-F238E27FC236}">
                  <a16:creationId xmlns:a16="http://schemas.microsoft.com/office/drawing/2014/main" id="{D1A61BF5-00A0-41CB-914C-451C0D8C9639}"/>
                </a:ext>
              </a:extLst>
            </p:cNvPr>
            <p:cNvSpPr/>
            <p:nvPr/>
          </p:nvSpPr>
          <p:spPr bwMode="auto">
            <a:xfrm>
              <a:off x="10875737" y="4922999"/>
              <a:ext cx="27432" cy="27432"/>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grpSp>
      <p:sp>
        <p:nvSpPr>
          <p:cNvPr id="264" name="Explosion: 14 Points 263">
            <a:extLst>
              <a:ext uri="{FF2B5EF4-FFF2-40B4-BE49-F238E27FC236}">
                <a16:creationId xmlns:a16="http://schemas.microsoft.com/office/drawing/2014/main" id="{9292DCE7-0CD2-4A7F-9693-8F65AB7D4A56}"/>
              </a:ext>
            </a:extLst>
          </p:cNvPr>
          <p:cNvSpPr/>
          <p:nvPr/>
        </p:nvSpPr>
        <p:spPr bwMode="auto">
          <a:xfrm rot="7769954" flipH="1">
            <a:off x="6793088" y="5594026"/>
            <a:ext cx="270163" cy="246471"/>
          </a:xfrm>
          <a:prstGeom prst="irregularSeal2">
            <a:avLst/>
          </a:prstGeom>
          <a:solidFill>
            <a:schemeClr val="accent5"/>
          </a:solidFill>
          <a:ln w="0">
            <a:solidFill>
              <a:schemeClr val="bg1"/>
            </a:solidFill>
            <a:miter lim="800000"/>
            <a:headEnd/>
            <a:tailEnd/>
          </a:ln>
        </p:spPr>
        <p:txBody>
          <a:bodyPr rtlCol="0" anchor="b"/>
          <a:lstStyle/>
          <a:p>
            <a:pPr marL="0" marR="0" lvl="0" indent="0" algn="ctr" defTabSz="914354" rtl="0" eaLnBrk="1" fontAlgn="base" latinLnBrk="0" hangingPunct="1">
              <a:lnSpc>
                <a:spcPct val="100000"/>
              </a:lnSpc>
              <a:spcBef>
                <a:spcPct val="35000"/>
              </a:spcBef>
              <a:spcAft>
                <a:spcPct val="25000"/>
              </a:spcAft>
              <a:buClr>
                <a:srgbClr val="015873"/>
              </a:buClr>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Geneva" charset="0"/>
              <a:cs typeface="Arial" panose="020B0604020202020204" pitchFamily="34" charset="0"/>
            </a:endParaRPr>
          </a:p>
        </p:txBody>
      </p:sp>
      <p:sp>
        <p:nvSpPr>
          <p:cNvPr id="167" name="Arrow 7" descr="Add">
            <a:extLst>
              <a:ext uri="{FF2B5EF4-FFF2-40B4-BE49-F238E27FC236}">
                <a16:creationId xmlns:a16="http://schemas.microsoft.com/office/drawing/2014/main" id="{022B86E1-F35C-406C-8BE7-03800B79F60B}"/>
              </a:ext>
            </a:extLst>
          </p:cNvPr>
          <p:cNvSpPr>
            <a:spLocks noChangeAspect="1"/>
          </p:cNvSpPr>
          <p:nvPr/>
        </p:nvSpPr>
        <p:spPr bwMode="auto">
          <a:xfrm rot="17100000" flipH="1">
            <a:off x="9860641" y="2710113"/>
            <a:ext cx="781960" cy="1024251"/>
          </a:xfrm>
          <a:custGeom>
            <a:avLst/>
            <a:gdLst>
              <a:gd name="connsiteX0" fmla="*/ 778933 w 778933"/>
              <a:gd name="connsiteY0" fmla="*/ 0 h 762000"/>
              <a:gd name="connsiteX1" fmla="*/ 440267 w 778933"/>
              <a:gd name="connsiteY1" fmla="*/ 135466 h 762000"/>
              <a:gd name="connsiteX2" fmla="*/ 0 w 778933"/>
              <a:gd name="connsiteY2" fmla="*/ 762000 h 762000"/>
              <a:gd name="connsiteX0" fmla="*/ 965200 w 965200"/>
              <a:gd name="connsiteY0" fmla="*/ 0 h 2015067"/>
              <a:gd name="connsiteX1" fmla="*/ 440267 w 965200"/>
              <a:gd name="connsiteY1" fmla="*/ 1388533 h 2015067"/>
              <a:gd name="connsiteX2" fmla="*/ 0 w 965200"/>
              <a:gd name="connsiteY2" fmla="*/ 2015067 h 2015067"/>
              <a:gd name="connsiteX0" fmla="*/ 812800 w 812800"/>
              <a:gd name="connsiteY0" fmla="*/ 0 h 2201334"/>
              <a:gd name="connsiteX1" fmla="*/ 287867 w 812800"/>
              <a:gd name="connsiteY1" fmla="*/ 1388533 h 2201334"/>
              <a:gd name="connsiteX2" fmla="*/ 0 w 812800"/>
              <a:gd name="connsiteY2" fmla="*/ 2201334 h 2201334"/>
              <a:gd name="connsiteX0" fmla="*/ 991327 w 991327"/>
              <a:gd name="connsiteY0" fmla="*/ 0 h 2201334"/>
              <a:gd name="connsiteX1" fmla="*/ 26128 w 991327"/>
              <a:gd name="connsiteY1" fmla="*/ 1134533 h 2201334"/>
              <a:gd name="connsiteX2" fmla="*/ 178527 w 991327"/>
              <a:gd name="connsiteY2" fmla="*/ 2201334 h 2201334"/>
              <a:gd name="connsiteX0" fmla="*/ 1319717 w 1319717"/>
              <a:gd name="connsiteY0" fmla="*/ 0 h 2201334"/>
              <a:gd name="connsiteX1" fmla="*/ 15851 w 1319717"/>
              <a:gd name="connsiteY1" fmla="*/ 897466 h 2201334"/>
              <a:gd name="connsiteX2" fmla="*/ 506917 w 1319717"/>
              <a:gd name="connsiteY2" fmla="*/ 2201334 h 2201334"/>
              <a:gd name="connsiteX0" fmla="*/ 1214805 w 1214805"/>
              <a:gd name="connsiteY0" fmla="*/ 0 h 2421468"/>
              <a:gd name="connsiteX1" fmla="*/ 12539 w 1214805"/>
              <a:gd name="connsiteY1" fmla="*/ 1117600 h 2421468"/>
              <a:gd name="connsiteX2" fmla="*/ 503605 w 1214805"/>
              <a:gd name="connsiteY2" fmla="*/ 2421468 h 2421468"/>
              <a:gd name="connsiteX0" fmla="*/ 1214805 w 1214805"/>
              <a:gd name="connsiteY0" fmla="*/ 0 h 2455335"/>
              <a:gd name="connsiteX1" fmla="*/ 12539 w 1214805"/>
              <a:gd name="connsiteY1" fmla="*/ 1151467 h 2455335"/>
              <a:gd name="connsiteX2" fmla="*/ 503605 w 1214805"/>
              <a:gd name="connsiteY2" fmla="*/ 2455335 h 2455335"/>
              <a:gd name="connsiteX0" fmla="*/ 1245444 w 1245444"/>
              <a:gd name="connsiteY0" fmla="*/ 0 h 2150535"/>
              <a:gd name="connsiteX1" fmla="*/ 43178 w 1245444"/>
              <a:gd name="connsiteY1" fmla="*/ 1151467 h 2150535"/>
              <a:gd name="connsiteX2" fmla="*/ 161711 w 1245444"/>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310921 w 1310921"/>
              <a:gd name="connsiteY0" fmla="*/ 0 h 2150535"/>
              <a:gd name="connsiteX1" fmla="*/ 108655 w 1310921"/>
              <a:gd name="connsiteY1" fmla="*/ 1151467 h 2150535"/>
              <a:gd name="connsiteX2" fmla="*/ 227188 w 1310921"/>
              <a:gd name="connsiteY2" fmla="*/ 2150535 h 2150535"/>
              <a:gd name="connsiteX0" fmla="*/ 1322018 w 1322018"/>
              <a:gd name="connsiteY0" fmla="*/ 0 h 2150535"/>
              <a:gd name="connsiteX1" fmla="*/ 102819 w 1322018"/>
              <a:gd name="connsiteY1" fmla="*/ 982134 h 2150535"/>
              <a:gd name="connsiteX2" fmla="*/ 238285 w 1322018"/>
              <a:gd name="connsiteY2" fmla="*/ 2150535 h 2150535"/>
              <a:gd name="connsiteX0" fmla="*/ 1390064 w 1390064"/>
              <a:gd name="connsiteY0" fmla="*/ 0 h 2032002"/>
              <a:gd name="connsiteX1" fmla="*/ 170865 w 1390064"/>
              <a:gd name="connsiteY1" fmla="*/ 982134 h 2032002"/>
              <a:gd name="connsiteX2" fmla="*/ 170864 w 1390064"/>
              <a:gd name="connsiteY2" fmla="*/ 2032002 h 2032002"/>
              <a:gd name="connsiteX0" fmla="*/ 1219199 w 1219199"/>
              <a:gd name="connsiteY0" fmla="*/ 0 h 982134"/>
              <a:gd name="connsiteX1" fmla="*/ 0 w 1219199"/>
              <a:gd name="connsiteY1" fmla="*/ 982134 h 982134"/>
              <a:gd name="connsiteX0" fmla="*/ 1066083 w 1066083"/>
              <a:gd name="connsiteY0" fmla="*/ 0 h 785648"/>
              <a:gd name="connsiteX1" fmla="*/ 0 w 1066083"/>
              <a:gd name="connsiteY1" fmla="*/ 785648 h 785648"/>
              <a:gd name="connsiteX0" fmla="*/ 1066083 w 1066083"/>
              <a:gd name="connsiteY0" fmla="*/ 0 h 785648"/>
              <a:gd name="connsiteX1" fmla="*/ 0 w 1066083"/>
              <a:gd name="connsiteY1" fmla="*/ 785648 h 785648"/>
              <a:gd name="connsiteX0" fmla="*/ 1066083 w 1066083"/>
              <a:gd name="connsiteY0" fmla="*/ 0 h 812857"/>
              <a:gd name="connsiteX1" fmla="*/ 0 w 1066083"/>
              <a:gd name="connsiteY1" fmla="*/ 785648 h 812857"/>
              <a:gd name="connsiteX0" fmla="*/ 634238 w 634238"/>
              <a:gd name="connsiteY0" fmla="*/ 0 h 1338613"/>
              <a:gd name="connsiteX1" fmla="*/ 0 w 634238"/>
              <a:gd name="connsiteY1" fmla="*/ 1320200 h 1338613"/>
              <a:gd name="connsiteX0" fmla="*/ 652469 w 652469"/>
              <a:gd name="connsiteY0" fmla="*/ 0 h 1320199"/>
              <a:gd name="connsiteX1" fmla="*/ 18231 w 652469"/>
              <a:gd name="connsiteY1" fmla="*/ 1320200 h 1320199"/>
              <a:gd name="connsiteX0" fmla="*/ 505295 w 505295"/>
              <a:gd name="connsiteY0" fmla="*/ 0 h 1275159"/>
              <a:gd name="connsiteX1" fmla="*/ 22731 w 505295"/>
              <a:gd name="connsiteY1" fmla="*/ 1275158 h 1275159"/>
              <a:gd name="connsiteX0" fmla="*/ 584401 w 584401"/>
              <a:gd name="connsiteY0" fmla="*/ 0 h 1275158"/>
              <a:gd name="connsiteX1" fmla="*/ 101837 w 584401"/>
              <a:gd name="connsiteY1" fmla="*/ 1275158 h 1275158"/>
              <a:gd name="connsiteX0" fmla="*/ 1063066 w 1063066"/>
              <a:gd name="connsiteY0" fmla="*/ 0 h 1271870"/>
              <a:gd name="connsiteX1" fmla="*/ 67666 w 1063066"/>
              <a:gd name="connsiteY1" fmla="*/ 1271870 h 1271870"/>
              <a:gd name="connsiteX0" fmla="*/ 995400 w 995400"/>
              <a:gd name="connsiteY0" fmla="*/ 0 h 1271870"/>
              <a:gd name="connsiteX1" fmla="*/ 0 w 995400"/>
              <a:gd name="connsiteY1" fmla="*/ 1271870 h 1271870"/>
              <a:gd name="connsiteX0" fmla="*/ 963876 w 963876"/>
              <a:gd name="connsiteY0" fmla="*/ 0 h 1403749"/>
              <a:gd name="connsiteX1" fmla="*/ 0 w 963876"/>
              <a:gd name="connsiteY1" fmla="*/ 1403749 h 1403749"/>
              <a:gd name="connsiteX0" fmla="*/ 963876 w 963876"/>
              <a:gd name="connsiteY0" fmla="*/ 0 h 1403749"/>
              <a:gd name="connsiteX1" fmla="*/ 0 w 963876"/>
              <a:gd name="connsiteY1" fmla="*/ 1403749 h 1403749"/>
              <a:gd name="connsiteX0" fmla="*/ 1148415 w 1148415"/>
              <a:gd name="connsiteY0" fmla="*/ 0 h 1443115"/>
              <a:gd name="connsiteX1" fmla="*/ 0 w 1148415"/>
              <a:gd name="connsiteY1" fmla="*/ 1443115 h 1443115"/>
              <a:gd name="connsiteX0" fmla="*/ 1148415 w 1148415"/>
              <a:gd name="connsiteY0" fmla="*/ 0 h 1443115"/>
              <a:gd name="connsiteX1" fmla="*/ 0 w 1148415"/>
              <a:gd name="connsiteY1" fmla="*/ 1443115 h 1443115"/>
              <a:gd name="connsiteX0" fmla="*/ 1496150 w 1496150"/>
              <a:gd name="connsiteY0" fmla="*/ 0 h 1574459"/>
              <a:gd name="connsiteX1" fmla="*/ 0 w 1496150"/>
              <a:gd name="connsiteY1" fmla="*/ 1574459 h 1574459"/>
              <a:gd name="connsiteX0" fmla="*/ 1496150 w 1496150"/>
              <a:gd name="connsiteY0" fmla="*/ 0 h 1574459"/>
              <a:gd name="connsiteX1" fmla="*/ 0 w 1496150"/>
              <a:gd name="connsiteY1" fmla="*/ 1574459 h 1574459"/>
            </a:gdLst>
            <a:ahLst/>
            <a:cxnLst>
              <a:cxn ang="0">
                <a:pos x="connsiteX0" y="connsiteY0"/>
              </a:cxn>
              <a:cxn ang="0">
                <a:pos x="connsiteX1" y="connsiteY1"/>
              </a:cxn>
            </a:cxnLst>
            <a:rect l="l" t="t" r="r" b="b"/>
            <a:pathLst>
              <a:path w="1496150" h="1574459">
                <a:moveTo>
                  <a:pt x="1496150" y="0"/>
                </a:moveTo>
                <a:cubicBezTo>
                  <a:pt x="1080019" y="75424"/>
                  <a:pt x="76186" y="620259"/>
                  <a:pt x="0" y="1574459"/>
                </a:cubicBezTo>
              </a:path>
            </a:pathLst>
          </a:custGeom>
          <a:noFill/>
          <a:ln w="47625" cap="flat" cmpd="sng" algn="ctr">
            <a:solidFill>
              <a:schemeClr val="bg1"/>
            </a:solidFill>
            <a:prstDash val="solid"/>
            <a:round/>
            <a:headEnd type="none" w="med" len="med"/>
            <a:tailEnd type="triangle" w="med" len="med"/>
          </a:ln>
          <a:effectLst/>
        </p:spPr>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entury Gothic" panose="020F0302020204030204"/>
              <a:ea typeface="Osaka" charset="-128"/>
              <a:cs typeface="Arial" panose="020B0604020202020204" pitchFamily="34" charset="0"/>
            </a:endParaRPr>
          </a:p>
        </p:txBody>
      </p:sp>
      <p:sp>
        <p:nvSpPr>
          <p:cNvPr id="168" name="Arrow 6">
            <a:extLst>
              <a:ext uri="{FF2B5EF4-FFF2-40B4-BE49-F238E27FC236}">
                <a16:creationId xmlns:a16="http://schemas.microsoft.com/office/drawing/2014/main" id="{FD2D6D2C-0D5E-48CD-BD08-FF055DCA0962}"/>
              </a:ext>
            </a:extLst>
          </p:cNvPr>
          <p:cNvSpPr>
            <a:spLocks noChangeAspect="1"/>
          </p:cNvSpPr>
          <p:nvPr/>
        </p:nvSpPr>
        <p:spPr bwMode="auto">
          <a:xfrm rot="4610140" flipH="1" flipV="1">
            <a:off x="9921803" y="3315692"/>
            <a:ext cx="696812" cy="1085555"/>
          </a:xfrm>
          <a:custGeom>
            <a:avLst/>
            <a:gdLst>
              <a:gd name="connsiteX0" fmla="*/ 778933 w 778933"/>
              <a:gd name="connsiteY0" fmla="*/ 0 h 762000"/>
              <a:gd name="connsiteX1" fmla="*/ 440267 w 778933"/>
              <a:gd name="connsiteY1" fmla="*/ 135466 h 762000"/>
              <a:gd name="connsiteX2" fmla="*/ 0 w 778933"/>
              <a:gd name="connsiteY2" fmla="*/ 762000 h 762000"/>
              <a:gd name="connsiteX0" fmla="*/ 965200 w 965200"/>
              <a:gd name="connsiteY0" fmla="*/ 0 h 2015067"/>
              <a:gd name="connsiteX1" fmla="*/ 440267 w 965200"/>
              <a:gd name="connsiteY1" fmla="*/ 1388533 h 2015067"/>
              <a:gd name="connsiteX2" fmla="*/ 0 w 965200"/>
              <a:gd name="connsiteY2" fmla="*/ 2015067 h 2015067"/>
              <a:gd name="connsiteX0" fmla="*/ 812800 w 812800"/>
              <a:gd name="connsiteY0" fmla="*/ 0 h 2201334"/>
              <a:gd name="connsiteX1" fmla="*/ 287867 w 812800"/>
              <a:gd name="connsiteY1" fmla="*/ 1388533 h 2201334"/>
              <a:gd name="connsiteX2" fmla="*/ 0 w 812800"/>
              <a:gd name="connsiteY2" fmla="*/ 2201334 h 2201334"/>
              <a:gd name="connsiteX0" fmla="*/ 991327 w 991327"/>
              <a:gd name="connsiteY0" fmla="*/ 0 h 2201334"/>
              <a:gd name="connsiteX1" fmla="*/ 26128 w 991327"/>
              <a:gd name="connsiteY1" fmla="*/ 1134533 h 2201334"/>
              <a:gd name="connsiteX2" fmla="*/ 178527 w 991327"/>
              <a:gd name="connsiteY2" fmla="*/ 2201334 h 2201334"/>
              <a:gd name="connsiteX0" fmla="*/ 1319717 w 1319717"/>
              <a:gd name="connsiteY0" fmla="*/ 0 h 2201334"/>
              <a:gd name="connsiteX1" fmla="*/ 15851 w 1319717"/>
              <a:gd name="connsiteY1" fmla="*/ 897466 h 2201334"/>
              <a:gd name="connsiteX2" fmla="*/ 506917 w 1319717"/>
              <a:gd name="connsiteY2" fmla="*/ 2201334 h 2201334"/>
              <a:gd name="connsiteX0" fmla="*/ 1214805 w 1214805"/>
              <a:gd name="connsiteY0" fmla="*/ 0 h 2421468"/>
              <a:gd name="connsiteX1" fmla="*/ 12539 w 1214805"/>
              <a:gd name="connsiteY1" fmla="*/ 1117600 h 2421468"/>
              <a:gd name="connsiteX2" fmla="*/ 503605 w 1214805"/>
              <a:gd name="connsiteY2" fmla="*/ 2421468 h 2421468"/>
              <a:gd name="connsiteX0" fmla="*/ 1214805 w 1214805"/>
              <a:gd name="connsiteY0" fmla="*/ 0 h 2455335"/>
              <a:gd name="connsiteX1" fmla="*/ 12539 w 1214805"/>
              <a:gd name="connsiteY1" fmla="*/ 1151467 h 2455335"/>
              <a:gd name="connsiteX2" fmla="*/ 503605 w 1214805"/>
              <a:gd name="connsiteY2" fmla="*/ 2455335 h 2455335"/>
              <a:gd name="connsiteX0" fmla="*/ 1245444 w 1245444"/>
              <a:gd name="connsiteY0" fmla="*/ 0 h 2150535"/>
              <a:gd name="connsiteX1" fmla="*/ 43178 w 1245444"/>
              <a:gd name="connsiteY1" fmla="*/ 1151467 h 2150535"/>
              <a:gd name="connsiteX2" fmla="*/ 161711 w 1245444"/>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264312 w 1264312"/>
              <a:gd name="connsiteY0" fmla="*/ 0 h 2150535"/>
              <a:gd name="connsiteX1" fmla="*/ 62046 w 1264312"/>
              <a:gd name="connsiteY1" fmla="*/ 1151467 h 2150535"/>
              <a:gd name="connsiteX2" fmla="*/ 180579 w 1264312"/>
              <a:gd name="connsiteY2" fmla="*/ 2150535 h 2150535"/>
              <a:gd name="connsiteX0" fmla="*/ 1310921 w 1310921"/>
              <a:gd name="connsiteY0" fmla="*/ 0 h 2150535"/>
              <a:gd name="connsiteX1" fmla="*/ 108655 w 1310921"/>
              <a:gd name="connsiteY1" fmla="*/ 1151467 h 2150535"/>
              <a:gd name="connsiteX2" fmla="*/ 227188 w 1310921"/>
              <a:gd name="connsiteY2" fmla="*/ 2150535 h 2150535"/>
              <a:gd name="connsiteX0" fmla="*/ 1322018 w 1322018"/>
              <a:gd name="connsiteY0" fmla="*/ 0 h 2150535"/>
              <a:gd name="connsiteX1" fmla="*/ 102819 w 1322018"/>
              <a:gd name="connsiteY1" fmla="*/ 982134 h 2150535"/>
              <a:gd name="connsiteX2" fmla="*/ 238285 w 1322018"/>
              <a:gd name="connsiteY2" fmla="*/ 2150535 h 2150535"/>
              <a:gd name="connsiteX0" fmla="*/ 1390064 w 1390064"/>
              <a:gd name="connsiteY0" fmla="*/ 0 h 2032002"/>
              <a:gd name="connsiteX1" fmla="*/ 170865 w 1390064"/>
              <a:gd name="connsiteY1" fmla="*/ 982134 h 2032002"/>
              <a:gd name="connsiteX2" fmla="*/ 170864 w 1390064"/>
              <a:gd name="connsiteY2" fmla="*/ 2032002 h 2032002"/>
              <a:gd name="connsiteX0" fmla="*/ 1219199 w 1219199"/>
              <a:gd name="connsiteY0" fmla="*/ 0 h 982134"/>
              <a:gd name="connsiteX1" fmla="*/ 0 w 1219199"/>
              <a:gd name="connsiteY1" fmla="*/ 982134 h 982134"/>
              <a:gd name="connsiteX0" fmla="*/ 1066083 w 1066083"/>
              <a:gd name="connsiteY0" fmla="*/ 0 h 785648"/>
              <a:gd name="connsiteX1" fmla="*/ 0 w 1066083"/>
              <a:gd name="connsiteY1" fmla="*/ 785648 h 785648"/>
              <a:gd name="connsiteX0" fmla="*/ 1066083 w 1066083"/>
              <a:gd name="connsiteY0" fmla="*/ 0 h 785648"/>
              <a:gd name="connsiteX1" fmla="*/ 0 w 1066083"/>
              <a:gd name="connsiteY1" fmla="*/ 785648 h 785648"/>
              <a:gd name="connsiteX0" fmla="*/ 1066083 w 1066083"/>
              <a:gd name="connsiteY0" fmla="*/ 0 h 812857"/>
              <a:gd name="connsiteX1" fmla="*/ 0 w 1066083"/>
              <a:gd name="connsiteY1" fmla="*/ 785648 h 812857"/>
              <a:gd name="connsiteX0" fmla="*/ 634238 w 634238"/>
              <a:gd name="connsiteY0" fmla="*/ 0 h 1338613"/>
              <a:gd name="connsiteX1" fmla="*/ 0 w 634238"/>
              <a:gd name="connsiteY1" fmla="*/ 1320200 h 1338613"/>
              <a:gd name="connsiteX0" fmla="*/ 652469 w 652469"/>
              <a:gd name="connsiteY0" fmla="*/ 0 h 1320199"/>
              <a:gd name="connsiteX1" fmla="*/ 18231 w 652469"/>
              <a:gd name="connsiteY1" fmla="*/ 1320200 h 1320199"/>
              <a:gd name="connsiteX0" fmla="*/ 505295 w 505295"/>
              <a:gd name="connsiteY0" fmla="*/ 0 h 1275159"/>
              <a:gd name="connsiteX1" fmla="*/ 22731 w 505295"/>
              <a:gd name="connsiteY1" fmla="*/ 1275158 h 1275159"/>
              <a:gd name="connsiteX0" fmla="*/ 584401 w 584401"/>
              <a:gd name="connsiteY0" fmla="*/ 0 h 1275158"/>
              <a:gd name="connsiteX1" fmla="*/ 101837 w 584401"/>
              <a:gd name="connsiteY1" fmla="*/ 1275158 h 1275158"/>
              <a:gd name="connsiteX0" fmla="*/ 1063066 w 1063066"/>
              <a:gd name="connsiteY0" fmla="*/ 0 h 1271870"/>
              <a:gd name="connsiteX1" fmla="*/ 67666 w 1063066"/>
              <a:gd name="connsiteY1" fmla="*/ 1271870 h 1271870"/>
              <a:gd name="connsiteX0" fmla="*/ 995400 w 995400"/>
              <a:gd name="connsiteY0" fmla="*/ 0 h 1271870"/>
              <a:gd name="connsiteX1" fmla="*/ 0 w 995400"/>
              <a:gd name="connsiteY1" fmla="*/ 1271870 h 1271870"/>
              <a:gd name="connsiteX0" fmla="*/ 1313007 w 1313008"/>
              <a:gd name="connsiteY0" fmla="*/ 0 h 1509080"/>
              <a:gd name="connsiteX1" fmla="*/ 0 w 1313008"/>
              <a:gd name="connsiteY1" fmla="*/ 1509080 h 1509080"/>
              <a:gd name="connsiteX0" fmla="*/ 1313007 w 1313007"/>
              <a:gd name="connsiteY0" fmla="*/ 0 h 1509080"/>
              <a:gd name="connsiteX1" fmla="*/ 0 w 1313007"/>
              <a:gd name="connsiteY1" fmla="*/ 1509080 h 1509080"/>
              <a:gd name="connsiteX0" fmla="*/ 1377647 w 1377646"/>
              <a:gd name="connsiteY0" fmla="*/ 0 h 1535712"/>
              <a:gd name="connsiteX1" fmla="*/ 0 w 1377646"/>
              <a:gd name="connsiteY1" fmla="*/ 1535712 h 1535712"/>
            </a:gdLst>
            <a:ahLst/>
            <a:cxnLst>
              <a:cxn ang="0">
                <a:pos x="connsiteX0" y="connsiteY0"/>
              </a:cxn>
              <a:cxn ang="0">
                <a:pos x="connsiteX1" y="connsiteY1"/>
              </a:cxn>
            </a:cxnLst>
            <a:rect l="l" t="t" r="r" b="b"/>
            <a:pathLst>
              <a:path w="1377646" h="1535712">
                <a:moveTo>
                  <a:pt x="1377647" y="0"/>
                </a:moveTo>
                <a:cubicBezTo>
                  <a:pt x="1061713" y="98530"/>
                  <a:pt x="76186" y="581512"/>
                  <a:pt x="0" y="1535712"/>
                </a:cubicBezTo>
              </a:path>
            </a:pathLst>
          </a:custGeom>
          <a:noFill/>
          <a:ln w="47625" cap="flat" cmpd="sng" algn="ctr">
            <a:solidFill>
              <a:schemeClr val="bg1"/>
            </a:solidFill>
            <a:prstDash val="solid"/>
            <a:round/>
            <a:headEnd type="none" w="med" len="med"/>
            <a:tailEnd type="triangle" w="med" len="med"/>
          </a:ln>
          <a:effectLst/>
        </p:spPr>
        <p:txBody>
          <a:bodyPr rtlCol="0" anchor="ctr"/>
          <a:lstStyle/>
          <a:p>
            <a:pPr marL="0" marR="0" lvl="0" indent="0" algn="ctr" defTabSz="685766"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entury Gothic" panose="020F0302020204030204"/>
              <a:ea typeface="Osaka" charset="-128"/>
              <a:cs typeface="Arial" panose="020B0604020202020204" pitchFamily="34" charset="0"/>
            </a:endParaRPr>
          </a:p>
        </p:txBody>
      </p:sp>
      <p:sp>
        <p:nvSpPr>
          <p:cNvPr id="161" name="TextBox 160">
            <a:extLst>
              <a:ext uri="{FF2B5EF4-FFF2-40B4-BE49-F238E27FC236}">
                <a16:creationId xmlns:a16="http://schemas.microsoft.com/office/drawing/2014/main" id="{962DA11B-9247-41FB-98F1-3A809B89DD98}"/>
              </a:ext>
            </a:extLst>
          </p:cNvPr>
          <p:cNvSpPr txBox="1">
            <a:spLocks noChangeAspect="1"/>
          </p:cNvSpPr>
          <p:nvPr/>
        </p:nvSpPr>
        <p:spPr>
          <a:xfrm>
            <a:off x="8652431" y="2977865"/>
            <a:ext cx="851911" cy="276999"/>
          </a:xfrm>
          <a:prstGeom prst="rect">
            <a:avLst/>
          </a:prstGeom>
          <a:noFill/>
        </p:spPr>
        <p:txBody>
          <a:bodyPr wrap="square" rtlCol="0">
            <a:spAutoFit/>
          </a:bodyPr>
          <a:lstStyle/>
          <a:p>
            <a:pPr marL="0" marR="0" lvl="0" indent="0" algn="ctr" defTabSz="914354"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Geneva" charset="0"/>
                <a:cs typeface="Arial" panose="020B0604020202020204" pitchFamily="34" charset="0"/>
              </a:rPr>
              <a:t>Light Zone</a:t>
            </a:r>
          </a:p>
        </p:txBody>
      </p:sp>
    </p:spTree>
    <p:extLst>
      <p:ext uri="{BB962C8B-B14F-4D97-AF65-F5344CB8AC3E}">
        <p14:creationId xmlns:p14="http://schemas.microsoft.com/office/powerpoint/2010/main" val="3913228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C0E42EC6-1EBC-F845-91A9-963A7A69C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66" y="1556792"/>
            <a:ext cx="10845800" cy="3606800"/>
          </a:xfrm>
          <a:prstGeom prst="rect">
            <a:avLst/>
          </a:prstGeom>
        </p:spPr>
      </p:pic>
      <p:sp>
        <p:nvSpPr>
          <p:cNvPr id="2" name="TextBox 1">
            <a:extLst>
              <a:ext uri="{FF2B5EF4-FFF2-40B4-BE49-F238E27FC236}">
                <a16:creationId xmlns:a16="http://schemas.microsoft.com/office/drawing/2014/main" id="{C21C71AE-198C-F54B-BFB8-36D3750A808E}"/>
              </a:ext>
            </a:extLst>
          </p:cNvPr>
          <p:cNvSpPr txBox="1"/>
          <p:nvPr/>
        </p:nvSpPr>
        <p:spPr>
          <a:xfrm>
            <a:off x="673100" y="1844824"/>
            <a:ext cx="10845800"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2020;21(11):1433-42. </a:t>
            </a:r>
          </a:p>
        </p:txBody>
      </p:sp>
    </p:spTree>
    <p:extLst>
      <p:ext uri="{BB962C8B-B14F-4D97-AF65-F5344CB8AC3E}">
        <p14:creationId xmlns:p14="http://schemas.microsoft.com/office/powerpoint/2010/main" val="2759048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663A-4EDA-8D45-9D5A-70AD962EFC29}"/>
              </a:ext>
            </a:extLst>
          </p:cNvPr>
          <p:cNvSpPr>
            <a:spLocks noGrp="1"/>
          </p:cNvSpPr>
          <p:nvPr>
            <p:ph type="title"/>
          </p:nvPr>
        </p:nvSpPr>
        <p:spPr>
          <a:xfrm>
            <a:off x="916516" y="367877"/>
            <a:ext cx="10358967" cy="1143000"/>
          </a:xfrm>
        </p:spPr>
        <p:txBody>
          <a:bodyPr/>
          <a:lstStyle/>
          <a:p>
            <a:pPr algn="l"/>
            <a:r>
              <a:rPr lang="en-US" dirty="0"/>
              <a:t>Response to </a:t>
            </a:r>
            <a:r>
              <a:rPr lang="en-US" dirty="0" err="1"/>
              <a:t>Tazemetostat</a:t>
            </a:r>
            <a:r>
              <a:rPr lang="en-US" dirty="0"/>
              <a:t> in Patients with R/R FL and an EZH2 Mutation or EZH2 Wild-Type Tumors</a:t>
            </a:r>
          </a:p>
        </p:txBody>
      </p:sp>
      <p:sp>
        <p:nvSpPr>
          <p:cNvPr id="3" name="TextBox 2">
            <a:extLst>
              <a:ext uri="{FF2B5EF4-FFF2-40B4-BE49-F238E27FC236}">
                <a16:creationId xmlns:a16="http://schemas.microsoft.com/office/drawing/2014/main" id="{002B45E2-8F1F-D84E-A8C9-DD487407E2D8}"/>
              </a:ext>
            </a:extLst>
          </p:cNvPr>
          <p:cNvSpPr txBox="1"/>
          <p:nvPr/>
        </p:nvSpPr>
        <p:spPr>
          <a:xfrm>
            <a:off x="85869" y="6453336"/>
            <a:ext cx="539973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Morschhauser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2020;21(11):1433-42. </a:t>
            </a:r>
          </a:p>
        </p:txBody>
      </p:sp>
      <p:pic>
        <p:nvPicPr>
          <p:cNvPr id="5" name="Picture 4" descr="Chart, histogram&#10;&#10;Description automatically generated">
            <a:extLst>
              <a:ext uri="{FF2B5EF4-FFF2-40B4-BE49-F238E27FC236}">
                <a16:creationId xmlns:a16="http://schemas.microsoft.com/office/drawing/2014/main" id="{827274A1-25A2-504A-986E-D0C08D4E3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280772"/>
            <a:ext cx="5760640" cy="3493066"/>
          </a:xfrm>
          <a:prstGeom prst="rect">
            <a:avLst/>
          </a:prstGeom>
        </p:spPr>
      </p:pic>
      <p:pic>
        <p:nvPicPr>
          <p:cNvPr id="7" name="Picture 6" descr="Chart, histogram&#10;&#10;Description automatically generated">
            <a:extLst>
              <a:ext uri="{FF2B5EF4-FFF2-40B4-BE49-F238E27FC236}">
                <a16:creationId xmlns:a16="http://schemas.microsoft.com/office/drawing/2014/main" id="{61B30C7E-B3AD-A944-9EF6-0226B06C0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358" y="2290304"/>
            <a:ext cx="5744922" cy="3483534"/>
          </a:xfrm>
          <a:prstGeom prst="rect">
            <a:avLst/>
          </a:prstGeom>
        </p:spPr>
      </p:pic>
      <p:sp>
        <p:nvSpPr>
          <p:cNvPr id="9" name="Rectangle 8">
            <a:extLst>
              <a:ext uri="{FF2B5EF4-FFF2-40B4-BE49-F238E27FC236}">
                <a16:creationId xmlns:a16="http://schemas.microsoft.com/office/drawing/2014/main" id="{8E467A33-E2D8-EA40-A99C-C3FE568EC0AE}"/>
              </a:ext>
            </a:extLst>
          </p:cNvPr>
          <p:cNvSpPr/>
          <p:nvPr/>
        </p:nvSpPr>
        <p:spPr bwMode="auto">
          <a:xfrm>
            <a:off x="2279576" y="3212976"/>
            <a:ext cx="576064" cy="216024"/>
          </a:xfrm>
          <a:prstGeom prst="rect">
            <a:avLst/>
          </a:prstGeom>
          <a:solidFill>
            <a:srgbClr val="E0F3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77611352-4DFC-5840-9C1A-578EB6140BEB}"/>
              </a:ext>
            </a:extLst>
          </p:cNvPr>
          <p:cNvSpPr txBox="1"/>
          <p:nvPr/>
        </p:nvSpPr>
        <p:spPr>
          <a:xfrm>
            <a:off x="2135560" y="3068960"/>
            <a:ext cx="1300356"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EZH2</a:t>
            </a:r>
            <a:r>
              <a:rPr kumimoji="0" lang="en-US" sz="1800" b="1" i="0" u="none" strike="noStrike" kern="1200" cap="none" spc="0" normalizeH="0" baseline="30000" noProof="0" dirty="0">
                <a:ln>
                  <a:noFill/>
                </a:ln>
                <a:solidFill>
                  <a:srgbClr val="000000"/>
                </a:solidFill>
                <a:effectLst/>
                <a:uLnTx/>
                <a:uFillTx/>
                <a:latin typeface="Arial" pitchFamily="-72" charset="0"/>
                <a:ea typeface="MS PGothic" charset="0"/>
              </a:rPr>
              <a:t>mut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69%</a:t>
            </a:r>
          </a:p>
        </p:txBody>
      </p:sp>
      <p:sp>
        <p:nvSpPr>
          <p:cNvPr id="10" name="Rectangle 9">
            <a:extLst>
              <a:ext uri="{FF2B5EF4-FFF2-40B4-BE49-F238E27FC236}">
                <a16:creationId xmlns:a16="http://schemas.microsoft.com/office/drawing/2014/main" id="{5853C4BB-D34A-9749-ABF7-A171F68366E3}"/>
              </a:ext>
            </a:extLst>
          </p:cNvPr>
          <p:cNvSpPr/>
          <p:nvPr/>
        </p:nvSpPr>
        <p:spPr bwMode="auto">
          <a:xfrm>
            <a:off x="8256240" y="3104964"/>
            <a:ext cx="576064" cy="216024"/>
          </a:xfrm>
          <a:prstGeom prst="rect">
            <a:avLst/>
          </a:prstGeom>
          <a:solidFill>
            <a:srgbClr val="E0F3F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TextBox 10">
            <a:extLst>
              <a:ext uri="{FF2B5EF4-FFF2-40B4-BE49-F238E27FC236}">
                <a16:creationId xmlns:a16="http://schemas.microsoft.com/office/drawing/2014/main" id="{75041AC0-3FD1-4B4E-9836-2AA63ADABDFE}"/>
              </a:ext>
            </a:extLst>
          </p:cNvPr>
          <p:cNvSpPr txBox="1"/>
          <p:nvPr/>
        </p:nvSpPr>
        <p:spPr>
          <a:xfrm>
            <a:off x="8182126" y="3068959"/>
            <a:ext cx="1300356"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EZH2</a:t>
            </a:r>
            <a:r>
              <a:rPr kumimoji="0" lang="en-US" sz="1800" b="1" i="0" u="none" strike="noStrike" kern="1200" cap="none" spc="0" normalizeH="0" baseline="30000" noProof="0" dirty="0">
                <a:ln>
                  <a:noFill/>
                </a:ln>
                <a:solidFill>
                  <a:srgbClr val="000000"/>
                </a:solidFill>
                <a:effectLst/>
                <a:uLnTx/>
                <a:uFillTx/>
                <a:latin typeface="Arial" pitchFamily="-72" charset="0"/>
                <a:ea typeface="MS PGothic" charset="0"/>
              </a:rPr>
              <a:t>WT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72" charset="0"/>
                <a:ea typeface="MS PGothic" charset="0"/>
              </a:rPr>
              <a:t>ORR: 35%</a:t>
            </a:r>
          </a:p>
        </p:txBody>
      </p:sp>
    </p:spTree>
    <p:extLst>
      <p:ext uri="{BB962C8B-B14F-4D97-AF65-F5344CB8AC3E}">
        <p14:creationId xmlns:p14="http://schemas.microsoft.com/office/powerpoint/2010/main" val="2177609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3E62-F860-1F45-A9CC-46357733D855}"/>
              </a:ext>
            </a:extLst>
          </p:cNvPr>
          <p:cNvSpPr>
            <a:spLocks noGrp="1"/>
          </p:cNvSpPr>
          <p:nvPr>
            <p:ph type="title"/>
          </p:nvPr>
        </p:nvSpPr>
        <p:spPr>
          <a:xfrm>
            <a:off x="912286" y="1"/>
            <a:ext cx="10358967" cy="1052736"/>
          </a:xfrm>
        </p:spPr>
        <p:txBody>
          <a:bodyPr/>
          <a:lstStyle/>
          <a:p>
            <a:r>
              <a:rPr lang="en-US" dirty="0"/>
              <a:t>Structure of Selected Bispecific Antibodies</a:t>
            </a:r>
          </a:p>
        </p:txBody>
      </p:sp>
      <p:sp>
        <p:nvSpPr>
          <p:cNvPr id="5" name="TextBox 4">
            <a:extLst>
              <a:ext uri="{FF2B5EF4-FFF2-40B4-BE49-F238E27FC236}">
                <a16:creationId xmlns:a16="http://schemas.microsoft.com/office/drawing/2014/main" id="{C78464F8-2E17-F54E-8633-8F06671A6ACF}"/>
              </a:ext>
            </a:extLst>
          </p:cNvPr>
          <p:cNvSpPr txBox="1"/>
          <p:nvPr/>
        </p:nvSpPr>
        <p:spPr>
          <a:xfrm>
            <a:off x="15273" y="6500721"/>
            <a:ext cx="393171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Schuster SJ.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Hematol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2021;39(S1):113-16.</a:t>
            </a:r>
          </a:p>
        </p:txBody>
      </p:sp>
      <p:pic>
        <p:nvPicPr>
          <p:cNvPr id="7" name="Picture 6" descr="Diagram, timeline&#10;&#10;Description automatically generated">
            <a:extLst>
              <a:ext uri="{FF2B5EF4-FFF2-40B4-BE49-F238E27FC236}">
                <a16:creationId xmlns:a16="http://schemas.microsoft.com/office/drawing/2014/main" id="{729CB618-EF8A-F44D-AED6-CA8012A1F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836712"/>
            <a:ext cx="7489006" cy="5620267"/>
          </a:xfrm>
          <a:prstGeom prst="rect">
            <a:avLst/>
          </a:prstGeom>
        </p:spPr>
      </p:pic>
    </p:spTree>
    <p:extLst>
      <p:ext uri="{BB962C8B-B14F-4D97-AF65-F5344CB8AC3E}">
        <p14:creationId xmlns:p14="http://schemas.microsoft.com/office/powerpoint/2010/main" val="418601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5E5BC-96B0-6946-8532-484B916E2F63}"/>
              </a:ext>
            </a:extLst>
          </p:cNvPr>
          <p:cNvSpPr>
            <a:spLocks noGrp="1"/>
          </p:cNvSpPr>
          <p:nvPr>
            <p:ph type="title"/>
          </p:nvPr>
        </p:nvSpPr>
        <p:spPr>
          <a:xfrm>
            <a:off x="912286" y="1"/>
            <a:ext cx="10358967" cy="1268760"/>
          </a:xfrm>
        </p:spPr>
        <p:txBody>
          <a:bodyPr/>
          <a:lstStyle/>
          <a:p>
            <a:pPr algn="l"/>
            <a:r>
              <a:rPr lang="en-US" sz="2800" dirty="0"/>
              <a:t>Response to </a:t>
            </a:r>
            <a:r>
              <a:rPr lang="en-US" sz="2800" dirty="0" err="1"/>
              <a:t>Mosunetuzumab</a:t>
            </a:r>
            <a:r>
              <a:rPr lang="en-US" sz="2800" dirty="0"/>
              <a:t> Monotherapy in Patients with R/R FL Who Have Received ≥2 Lines of Therapy</a:t>
            </a:r>
          </a:p>
        </p:txBody>
      </p:sp>
      <p:sp>
        <p:nvSpPr>
          <p:cNvPr id="7" name="TextBox 6">
            <a:extLst>
              <a:ext uri="{FF2B5EF4-FFF2-40B4-BE49-F238E27FC236}">
                <a16:creationId xmlns:a16="http://schemas.microsoft.com/office/drawing/2014/main" id="{B3B0D67F-D833-A548-815E-171E6FE7A6BD}"/>
              </a:ext>
            </a:extLst>
          </p:cNvPr>
          <p:cNvSpPr txBox="1"/>
          <p:nvPr/>
        </p:nvSpPr>
        <p:spPr>
          <a:xfrm>
            <a:off x="15273" y="6453336"/>
            <a:ext cx="32607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Budde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EL et al. ASH 2021;Abstract 127. </a:t>
            </a:r>
          </a:p>
        </p:txBody>
      </p:sp>
      <p:sp>
        <p:nvSpPr>
          <p:cNvPr id="8" name="TextBox 7">
            <a:extLst>
              <a:ext uri="{FF2B5EF4-FFF2-40B4-BE49-F238E27FC236}">
                <a16:creationId xmlns:a16="http://schemas.microsoft.com/office/drawing/2014/main" id="{69AE45AB-509A-6E45-82C0-38666BFF29F3}"/>
              </a:ext>
            </a:extLst>
          </p:cNvPr>
          <p:cNvSpPr txBox="1"/>
          <p:nvPr/>
        </p:nvSpPr>
        <p:spPr>
          <a:xfrm>
            <a:off x="939729" y="5517232"/>
            <a:ext cx="10331524" cy="707886"/>
          </a:xfrm>
          <a:prstGeom prst="rect">
            <a:avLst/>
          </a:prstGeom>
          <a:noFill/>
        </p:spPr>
        <p:txBody>
          <a:bodyPr wrap="square" rtlCol="0">
            <a:spAutoFit/>
          </a:bodyPr>
          <a:lstStyle/>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22.8 months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PFS: 17.9 months</a:t>
            </a:r>
          </a:p>
        </p:txBody>
      </p:sp>
      <p:pic>
        <p:nvPicPr>
          <p:cNvPr id="9" name="Picture 8" descr="A picture containing chart&#10;&#10;Description automatically generated">
            <a:extLst>
              <a:ext uri="{FF2B5EF4-FFF2-40B4-BE49-F238E27FC236}">
                <a16:creationId xmlns:a16="http://schemas.microsoft.com/office/drawing/2014/main" id="{DE743983-1A39-1B47-86CA-B2140AF0F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729" y="1124744"/>
            <a:ext cx="10486994" cy="4310980"/>
          </a:xfrm>
          <a:prstGeom prst="rect">
            <a:avLst/>
          </a:prstGeom>
        </p:spPr>
      </p:pic>
      <p:sp>
        <p:nvSpPr>
          <p:cNvPr id="10" name="TextBox 9">
            <a:extLst>
              <a:ext uri="{FF2B5EF4-FFF2-40B4-BE49-F238E27FC236}">
                <a16:creationId xmlns:a16="http://schemas.microsoft.com/office/drawing/2014/main" id="{636BDB2A-FA15-EB44-B990-AB3A58EEA203}"/>
              </a:ext>
            </a:extLst>
          </p:cNvPr>
          <p:cNvSpPr txBox="1"/>
          <p:nvPr/>
        </p:nvSpPr>
        <p:spPr>
          <a:xfrm>
            <a:off x="2711624" y="1937478"/>
            <a:ext cx="3002745" cy="1015663"/>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CR: 54 patients (60%)</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ORR: 72 patients (80%)</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72" charset="0"/>
              <a:ea typeface="MS PGothic" charset="0"/>
            </a:endParaRPr>
          </a:p>
        </p:txBody>
      </p:sp>
    </p:spTree>
    <p:extLst>
      <p:ext uri="{BB962C8B-B14F-4D97-AF65-F5344CB8AC3E}">
        <p14:creationId xmlns:p14="http://schemas.microsoft.com/office/powerpoint/2010/main" val="4250335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06F5-FA13-EC46-8236-E8093F5974AC}"/>
              </a:ext>
            </a:extLst>
          </p:cNvPr>
          <p:cNvSpPr>
            <a:spLocks noGrp="1"/>
          </p:cNvSpPr>
          <p:nvPr>
            <p:ph type="title"/>
          </p:nvPr>
        </p:nvSpPr>
        <p:spPr>
          <a:xfrm>
            <a:off x="916516" y="65431"/>
            <a:ext cx="10358967" cy="1143000"/>
          </a:xfrm>
        </p:spPr>
        <p:txBody>
          <a:bodyPr/>
          <a:lstStyle/>
          <a:p>
            <a:r>
              <a:rPr lang="en-US" dirty="0"/>
              <a:t>Response to </a:t>
            </a:r>
            <a:r>
              <a:rPr lang="en-US" dirty="0" err="1"/>
              <a:t>Glofitamab</a:t>
            </a:r>
            <a:r>
              <a:rPr lang="en-US" dirty="0"/>
              <a:t> in Patients with R/R B-Cell Lymphomas</a:t>
            </a:r>
          </a:p>
        </p:txBody>
      </p:sp>
      <p:pic>
        <p:nvPicPr>
          <p:cNvPr id="4" name="Picture 3" descr="Chart, bar chart&#10;&#10;Description automatically generated">
            <a:extLst>
              <a:ext uri="{FF2B5EF4-FFF2-40B4-BE49-F238E27FC236}">
                <a16:creationId xmlns:a16="http://schemas.microsoft.com/office/drawing/2014/main" id="{0BE5FD18-148E-1E41-9536-55FC6D7A7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39" y="1124744"/>
            <a:ext cx="10358967" cy="5123252"/>
          </a:xfrm>
          <a:prstGeom prst="rect">
            <a:avLst/>
          </a:prstGeom>
        </p:spPr>
      </p:pic>
      <p:sp>
        <p:nvSpPr>
          <p:cNvPr id="5" name="TextBox 4">
            <a:extLst>
              <a:ext uri="{FF2B5EF4-FFF2-40B4-BE49-F238E27FC236}">
                <a16:creationId xmlns:a16="http://schemas.microsoft.com/office/drawing/2014/main" id="{D2A6D69E-50F2-604F-AFBF-116001EE5C2E}"/>
              </a:ext>
            </a:extLst>
          </p:cNvPr>
          <p:cNvSpPr txBox="1"/>
          <p:nvPr/>
        </p:nvSpPr>
        <p:spPr>
          <a:xfrm>
            <a:off x="3359696" y="1567475"/>
            <a:ext cx="4043223" cy="707886"/>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(transformed FL, N = 29): 55.2%</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(Grade 1-3A FL, N = 44): 70.5%</a:t>
            </a:r>
          </a:p>
        </p:txBody>
      </p:sp>
      <p:sp>
        <p:nvSpPr>
          <p:cNvPr id="6" name="TextBox 5">
            <a:extLst>
              <a:ext uri="{FF2B5EF4-FFF2-40B4-BE49-F238E27FC236}">
                <a16:creationId xmlns:a16="http://schemas.microsoft.com/office/drawing/2014/main" id="{CC0B1021-DFB1-594C-AEF7-4EA47DFED0BF}"/>
              </a:ext>
            </a:extLst>
          </p:cNvPr>
          <p:cNvSpPr txBox="1"/>
          <p:nvPr/>
        </p:nvSpPr>
        <p:spPr>
          <a:xfrm>
            <a:off x="8801" y="6469404"/>
            <a:ext cx="395633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Hutchings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2021;39:1959-70.</a:t>
            </a:r>
          </a:p>
        </p:txBody>
      </p:sp>
    </p:spTree>
    <p:extLst>
      <p:ext uri="{BB962C8B-B14F-4D97-AF65-F5344CB8AC3E}">
        <p14:creationId xmlns:p14="http://schemas.microsoft.com/office/powerpoint/2010/main" val="14350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C8CEE-8382-56AA-EC85-959BD546C562}"/>
              </a:ext>
            </a:extLst>
          </p:cNvPr>
          <p:cNvSpPr/>
          <p:nvPr/>
        </p:nvSpPr>
        <p:spPr bwMode="auto">
          <a:xfrm>
            <a:off x="441725" y="4077072"/>
            <a:ext cx="10972800" cy="64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dirty="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60648"/>
            <a:ext cx="10360152" cy="1143000"/>
          </a:xfrm>
        </p:spPr>
        <p:txBody>
          <a:bodyPr/>
          <a:lstStyle/>
          <a:p>
            <a:pPr>
              <a:spcBef>
                <a:spcPts val="1200"/>
              </a:spcBef>
            </a:pPr>
            <a:r>
              <a:rPr lang="en-US" dirty="0"/>
              <a:t>Agenda </a:t>
            </a:r>
            <a:br>
              <a:rPr lang="en-US" dirty="0"/>
            </a:br>
            <a:r>
              <a:rPr lang="en-US" dirty="0"/>
              <a:t>Management of Hodgkin and Non-Hodgkin Lymphomas</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583813" y="1916832"/>
            <a:ext cx="10688624" cy="4799013"/>
          </a:xfrm>
        </p:spPr>
        <p:txBody>
          <a:bodyPr/>
          <a:lstStyle/>
          <a:p>
            <a:pPr marL="98425" indent="0">
              <a:lnSpc>
                <a:spcPct val="100000"/>
              </a:lnSpc>
              <a:spcBef>
                <a:spcPts val="1600"/>
              </a:spcBef>
              <a:spcAft>
                <a:spcPts val="1200"/>
              </a:spcAft>
              <a:buNone/>
            </a:pPr>
            <a:r>
              <a:rPr lang="en-US" sz="2600" dirty="0">
                <a:solidFill>
                  <a:srgbClr val="0432FF"/>
                </a:solidFill>
              </a:rPr>
              <a:t>Module 1 – </a:t>
            </a:r>
            <a:r>
              <a:rPr lang="en-US" sz="2600" dirty="0">
                <a:solidFill>
                  <a:schemeClr val="tx1"/>
                </a:solidFill>
              </a:rPr>
              <a:t>Diffuse Large B-Cell Lymphoma (DLBCL)</a:t>
            </a:r>
          </a:p>
          <a:p>
            <a:pPr marL="98425" indent="0">
              <a:lnSpc>
                <a:spcPct val="100000"/>
              </a:lnSpc>
              <a:spcBef>
                <a:spcPts val="1600"/>
              </a:spcBef>
              <a:spcAft>
                <a:spcPts val="1200"/>
              </a:spcAft>
              <a:buNone/>
            </a:pPr>
            <a:r>
              <a:rPr lang="en-US" sz="2600" dirty="0">
                <a:solidFill>
                  <a:srgbClr val="0432FF"/>
                </a:solidFill>
              </a:rPr>
              <a:t>Module 2 – </a:t>
            </a:r>
            <a:r>
              <a:rPr lang="en-US" sz="2600" dirty="0">
                <a:solidFill>
                  <a:schemeClr val="tx1"/>
                </a:solidFill>
              </a:rPr>
              <a:t>Hodgkin Lymphoma (HL)</a:t>
            </a:r>
          </a:p>
          <a:p>
            <a:pPr marL="98425" indent="0">
              <a:lnSpc>
                <a:spcPct val="100000"/>
              </a:lnSpc>
              <a:spcBef>
                <a:spcPts val="1600"/>
              </a:spcBef>
              <a:spcAft>
                <a:spcPts val="1200"/>
              </a:spcAft>
              <a:buNone/>
            </a:pPr>
            <a:r>
              <a:rPr lang="en-US" sz="2600" dirty="0">
                <a:solidFill>
                  <a:srgbClr val="0432FF"/>
                </a:solidFill>
              </a:rPr>
              <a:t>Module 3 – </a:t>
            </a:r>
            <a:r>
              <a:rPr lang="en-US" sz="2600" dirty="0">
                <a:solidFill>
                  <a:schemeClr val="tx1"/>
                </a:solidFill>
              </a:rPr>
              <a:t>Follicular Lymphoma (FL)</a:t>
            </a:r>
          </a:p>
          <a:p>
            <a:pPr marL="98425" indent="0">
              <a:lnSpc>
                <a:spcPct val="100000"/>
              </a:lnSpc>
              <a:spcBef>
                <a:spcPts val="1600"/>
              </a:spcBef>
              <a:spcAft>
                <a:spcPts val="1200"/>
              </a:spcAft>
              <a:buNone/>
            </a:pPr>
            <a:r>
              <a:rPr lang="en-US" sz="2600" dirty="0">
                <a:solidFill>
                  <a:schemeClr val="bg1"/>
                </a:solidFill>
              </a:rPr>
              <a:t>Module 4 – Mantle Cell Lymphoma (MCL)</a:t>
            </a: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a:p>
            <a:pPr marL="98425" indent="0">
              <a:lnSpc>
                <a:spcPct val="100000"/>
              </a:lnSpc>
              <a:spcBef>
                <a:spcPts val="1600"/>
              </a:spcBef>
              <a:spcAft>
                <a:spcPts val="600"/>
              </a:spcAft>
              <a:buNone/>
            </a:pPr>
            <a:endParaRPr lang="en-US" sz="2600" dirty="0">
              <a:solidFill>
                <a:schemeClr val="tx1"/>
              </a:solidFill>
            </a:endParaRPr>
          </a:p>
        </p:txBody>
      </p:sp>
    </p:spTree>
    <p:extLst>
      <p:ext uri="{BB962C8B-B14F-4D97-AF65-F5344CB8AC3E}">
        <p14:creationId xmlns:p14="http://schemas.microsoft.com/office/powerpoint/2010/main" val="394606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76 </a:t>
            </a:r>
            <a:r>
              <a:rPr lang="en-US" dirty="0" err="1"/>
              <a:t>yo</a:t>
            </a:r>
            <a:r>
              <a:rPr lang="en-US" dirty="0"/>
              <a:t> male</a:t>
            </a:r>
          </a:p>
          <a:p>
            <a:r>
              <a:rPr lang="en-US" dirty="0"/>
              <a:t>Retired engineer</a:t>
            </a:r>
          </a:p>
          <a:p>
            <a:r>
              <a:rPr lang="en-US" dirty="0"/>
              <a:t>Very active, Florida snowbird; plays better pickleball than 50-year-olds</a:t>
            </a:r>
          </a:p>
          <a:p>
            <a:r>
              <a:rPr lang="en-US" dirty="0"/>
              <a:t>Dx 2014 (age 69): Stage IVA mantle cell with splenomegaly, lymphadenopathy, colon, marrow &amp; peripheral blood involvement</a:t>
            </a:r>
          </a:p>
          <a:p>
            <a:r>
              <a:rPr lang="en-US" dirty="0"/>
              <a:t>PMH: Melanoma, SCC, BPH</a:t>
            </a:r>
          </a:p>
          <a:p>
            <a:r>
              <a:rPr lang="en-US" dirty="0"/>
              <a:t>Rx: BR x 6 to CR</a:t>
            </a:r>
          </a:p>
          <a:p>
            <a:pPr lvl="2"/>
            <a:r>
              <a:rPr lang="en-US" sz="2400" dirty="0"/>
              <a:t>Rituximab maintenance x 12 cycles completed June 2017</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4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80431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PET/CT before &amp; after</a:t>
            </a:r>
            <a:endParaRPr lang="en-US" sz="2600"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4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
        <p:nvSpPr>
          <p:cNvPr id="8" name="Text Placeholder 4">
            <a:extLst>
              <a:ext uri="{FF2B5EF4-FFF2-40B4-BE49-F238E27FC236}">
                <a16:creationId xmlns:a16="http://schemas.microsoft.com/office/drawing/2014/main" id="{9DC42C30-2751-8943-8986-6DB0DFFAFF1D}"/>
              </a:ext>
            </a:extLst>
          </p:cNvPr>
          <p:cNvSpPr txBox="1">
            <a:spLocks/>
          </p:cNvSpPr>
          <p:nvPr/>
        </p:nvSpPr>
        <p:spPr bwMode="auto">
          <a:xfrm>
            <a:off x="1024307" y="1900014"/>
            <a:ext cx="5157787" cy="504853"/>
          </a:xfrm>
          <a:prstGeom prst="rect">
            <a:avLst/>
          </a:prstGeom>
          <a:noFill/>
          <a:ln w="9525">
            <a:noFill/>
            <a:miter lim="800000"/>
            <a:headEnd/>
            <a:tailEnd/>
          </a:ln>
        </p:spPr>
        <p:txBody>
          <a:bodyPr vert="horz" wrap="square" lIns="0" tIns="9144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4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19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18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January 9, 2015</a:t>
            </a:r>
          </a:p>
        </p:txBody>
      </p:sp>
      <p:sp>
        <p:nvSpPr>
          <p:cNvPr id="9" name="Text Placeholder 6">
            <a:extLst>
              <a:ext uri="{FF2B5EF4-FFF2-40B4-BE49-F238E27FC236}">
                <a16:creationId xmlns:a16="http://schemas.microsoft.com/office/drawing/2014/main" id="{B8BAE182-7AC4-E844-BB8B-1ABDA623A84B}"/>
              </a:ext>
            </a:extLst>
          </p:cNvPr>
          <p:cNvSpPr txBox="1">
            <a:spLocks/>
          </p:cNvSpPr>
          <p:nvPr/>
        </p:nvSpPr>
        <p:spPr>
          <a:xfrm>
            <a:off x="6331702" y="1900014"/>
            <a:ext cx="5183188" cy="504853"/>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00000"/>
                </a:solidFill>
                <a:effectLst/>
                <a:uLnTx/>
                <a:uFillTx/>
                <a:latin typeface="Calibri" charset="0"/>
                <a:ea typeface="MS PGothic" pitchFamily="34" charset="-128"/>
              </a:rPr>
              <a:t>August 27, 2015</a:t>
            </a:r>
          </a:p>
        </p:txBody>
      </p:sp>
      <p:pic>
        <p:nvPicPr>
          <p:cNvPr id="10" name="Content Placeholder 33" descr="A picture containing text, bottle, indoor&#10;&#10;Description automatically generated">
            <a:extLst>
              <a:ext uri="{FF2B5EF4-FFF2-40B4-BE49-F238E27FC236}">
                <a16:creationId xmlns:a16="http://schemas.microsoft.com/office/drawing/2014/main" id="{7C405A48-8F73-FC4C-BF12-9C14F56A1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89" y="2404867"/>
            <a:ext cx="4274386" cy="4274386"/>
          </a:xfrm>
          <a:prstGeom prst="rect">
            <a:avLst/>
          </a:prstGeom>
        </p:spPr>
      </p:pic>
      <p:pic>
        <p:nvPicPr>
          <p:cNvPr id="11" name="Content Placeholder 39">
            <a:extLst>
              <a:ext uri="{FF2B5EF4-FFF2-40B4-BE49-F238E27FC236}">
                <a16:creationId xmlns:a16="http://schemas.microsoft.com/office/drawing/2014/main" id="{427F07CE-A33F-E34B-955B-F6B7F09A875A}"/>
              </a:ext>
            </a:extLst>
          </p:cNvPr>
          <p:cNvPicPr>
            <a:picLocks noChangeAspect="1"/>
          </p:cNvPicPr>
          <p:nvPr/>
        </p:nvPicPr>
        <p:blipFill>
          <a:blip r:embed="rId4"/>
          <a:stretch>
            <a:fillRect/>
          </a:stretch>
        </p:blipFill>
        <p:spPr>
          <a:xfrm>
            <a:off x="6331702" y="2404867"/>
            <a:ext cx="4274386" cy="4274386"/>
          </a:xfrm>
          <a:prstGeom prst="rect">
            <a:avLst/>
          </a:prstGeom>
        </p:spPr>
      </p:pic>
      <p:sp>
        <p:nvSpPr>
          <p:cNvPr id="3" name="Rectangle 2">
            <a:extLst>
              <a:ext uri="{FF2B5EF4-FFF2-40B4-BE49-F238E27FC236}">
                <a16:creationId xmlns:a16="http://schemas.microsoft.com/office/drawing/2014/main" id="{FBF8C0D0-8775-0D4A-8929-14F64BA6FB33}"/>
              </a:ext>
            </a:extLst>
          </p:cNvPr>
          <p:cNvSpPr/>
          <p:nvPr/>
        </p:nvSpPr>
        <p:spPr bwMode="auto">
          <a:xfrm>
            <a:off x="986589" y="2404867"/>
            <a:ext cx="860939" cy="3749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Rectangle 11">
            <a:extLst>
              <a:ext uri="{FF2B5EF4-FFF2-40B4-BE49-F238E27FC236}">
                <a16:creationId xmlns:a16="http://schemas.microsoft.com/office/drawing/2014/main" id="{9F05ADC4-9BDC-4546-A383-FC5791B3E86F}"/>
              </a:ext>
            </a:extLst>
          </p:cNvPr>
          <p:cNvSpPr/>
          <p:nvPr/>
        </p:nvSpPr>
        <p:spPr bwMode="auto">
          <a:xfrm>
            <a:off x="1042859" y="6237311"/>
            <a:ext cx="860939" cy="20005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20A0DC8A-3927-0843-995D-3DE663C3AF43}"/>
              </a:ext>
            </a:extLst>
          </p:cNvPr>
          <p:cNvSpPr/>
          <p:nvPr/>
        </p:nvSpPr>
        <p:spPr bwMode="auto">
          <a:xfrm>
            <a:off x="9610084" y="2621914"/>
            <a:ext cx="860939" cy="20005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Rectangle 13">
            <a:extLst>
              <a:ext uri="{FF2B5EF4-FFF2-40B4-BE49-F238E27FC236}">
                <a16:creationId xmlns:a16="http://schemas.microsoft.com/office/drawing/2014/main" id="{6560B6E5-0F6E-4F43-8CAE-1068CD7E91D9}"/>
              </a:ext>
            </a:extLst>
          </p:cNvPr>
          <p:cNvSpPr/>
          <p:nvPr/>
        </p:nvSpPr>
        <p:spPr bwMode="auto">
          <a:xfrm>
            <a:off x="9525678" y="3043945"/>
            <a:ext cx="945345" cy="19506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39E434C2-AA20-664E-B48F-709A5858C49B}"/>
              </a:ext>
            </a:extLst>
          </p:cNvPr>
          <p:cNvSpPr/>
          <p:nvPr/>
        </p:nvSpPr>
        <p:spPr bwMode="auto">
          <a:xfrm>
            <a:off x="6346380" y="6265446"/>
            <a:ext cx="945345" cy="19506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010198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Relapsed MCL</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987826"/>
            <a:ext cx="5771956" cy="4727299"/>
          </a:xfrm>
        </p:spPr>
        <p:txBody>
          <a:bodyPr>
            <a:normAutofit/>
          </a:bodyPr>
          <a:lstStyle/>
          <a:p>
            <a:r>
              <a:rPr lang="en-US" dirty="0"/>
              <a:t>December 2020 (5 years after BR, age 75)</a:t>
            </a:r>
          </a:p>
          <a:p>
            <a:r>
              <a:rPr lang="en-US" dirty="0"/>
              <a:t>Upper denture rubbing against palate</a:t>
            </a:r>
          </a:p>
          <a:p>
            <a:r>
              <a:rPr lang="en-US" dirty="0"/>
              <a:t>Bx: Recurrent MCL</a:t>
            </a:r>
          </a:p>
          <a:p>
            <a:endParaRPr lang="en-US" dirty="0"/>
          </a:p>
          <a:p>
            <a:r>
              <a:rPr lang="en-US" dirty="0"/>
              <a:t>PET/CT: Involvement of palate, possible right posterior nasopharynx</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4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pic>
        <p:nvPicPr>
          <p:cNvPr id="8" name="Content Placeholder 7">
            <a:extLst>
              <a:ext uri="{FF2B5EF4-FFF2-40B4-BE49-F238E27FC236}">
                <a16:creationId xmlns:a16="http://schemas.microsoft.com/office/drawing/2014/main" id="{5C99DF0A-AA79-B047-BE06-D341DBF0D25D}"/>
              </a:ext>
            </a:extLst>
          </p:cNvPr>
          <p:cNvPicPr>
            <a:picLocks noChangeAspect="1"/>
          </p:cNvPicPr>
          <p:nvPr/>
        </p:nvPicPr>
        <p:blipFill>
          <a:blip r:embed="rId3"/>
          <a:stretch>
            <a:fillRect/>
          </a:stretch>
        </p:blipFill>
        <p:spPr>
          <a:xfrm>
            <a:off x="6481764" y="2322090"/>
            <a:ext cx="5181600" cy="3453929"/>
          </a:xfrm>
          <a:prstGeom prst="rect">
            <a:avLst/>
          </a:prstGeom>
        </p:spPr>
      </p:pic>
    </p:spTree>
    <p:extLst>
      <p:ext uri="{BB962C8B-B14F-4D97-AF65-F5344CB8AC3E}">
        <p14:creationId xmlns:p14="http://schemas.microsoft.com/office/powerpoint/2010/main" val="2925147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F38A3-3A95-F342-B531-2A10A8DE2581}"/>
              </a:ext>
            </a:extLst>
          </p:cNvPr>
          <p:cNvSpPr>
            <a:spLocks noGrp="1"/>
          </p:cNvSpPr>
          <p:nvPr>
            <p:ph type="title"/>
          </p:nvPr>
        </p:nvSpPr>
        <p:spPr/>
        <p:txBody>
          <a:bodyPr/>
          <a:lstStyle/>
          <a:p>
            <a:pPr algn="ctr"/>
            <a:r>
              <a:rPr lang="en-US" dirty="0"/>
              <a:t>The Core Oncology Triad</a:t>
            </a:r>
            <a:br>
              <a:rPr lang="en-US" dirty="0"/>
            </a:br>
            <a:r>
              <a:rPr lang="en-US" dirty="0"/>
              <a:t>Developing an Individualized Oncology Strategy</a:t>
            </a:r>
          </a:p>
        </p:txBody>
      </p:sp>
      <p:pic>
        <p:nvPicPr>
          <p:cNvPr id="6" name="Picture 5">
            <a:extLst>
              <a:ext uri="{FF2B5EF4-FFF2-40B4-BE49-F238E27FC236}">
                <a16:creationId xmlns:a16="http://schemas.microsoft.com/office/drawing/2014/main" id="{DEED2BE7-A8D1-7F4C-9FE5-7F18A1459DAD}"/>
              </a:ext>
            </a:extLst>
          </p:cNvPr>
          <p:cNvPicPr>
            <a:picLocks noChangeAspect="1"/>
          </p:cNvPicPr>
          <p:nvPr/>
        </p:nvPicPr>
        <p:blipFill>
          <a:blip r:embed="rId2"/>
          <a:stretch>
            <a:fillRect/>
          </a:stretch>
        </p:blipFill>
        <p:spPr>
          <a:xfrm>
            <a:off x="3535812" y="1600200"/>
            <a:ext cx="5120375" cy="4724399"/>
          </a:xfrm>
          <a:prstGeom prst="rect">
            <a:avLst/>
          </a:prstGeom>
        </p:spPr>
      </p:pic>
    </p:spTree>
    <p:extLst>
      <p:ext uri="{BB962C8B-B14F-4D97-AF65-F5344CB8AC3E}">
        <p14:creationId xmlns:p14="http://schemas.microsoft.com/office/powerpoint/2010/main" val="2945576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097B-0887-2A0D-505F-F855B5EA0823}"/>
              </a:ext>
            </a:extLst>
          </p:cNvPr>
          <p:cNvSpPr>
            <a:spLocks noGrp="1"/>
          </p:cNvSpPr>
          <p:nvPr>
            <p:ph type="title"/>
          </p:nvPr>
        </p:nvSpPr>
        <p:spPr/>
        <p:txBody>
          <a:bodyPr/>
          <a:lstStyle/>
          <a:p>
            <a:r>
              <a:rPr lang="en-US" sz="2800" dirty="0"/>
              <a:t>BTKi for relapsed MCL</a:t>
            </a:r>
            <a:endParaRPr lang="en-US" sz="2600" dirty="0"/>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987826"/>
            <a:ext cx="10243748" cy="4727299"/>
          </a:xfrm>
        </p:spPr>
        <p:txBody>
          <a:bodyPr>
            <a:normAutofit/>
          </a:bodyPr>
          <a:lstStyle/>
          <a:p>
            <a:r>
              <a:rPr lang="en-US" dirty="0"/>
              <a:t>December 2020 – initiated acalabrutinib</a:t>
            </a:r>
          </a:p>
          <a:p>
            <a:pPr lvl="1"/>
            <a:r>
              <a:rPr lang="en-US" dirty="0"/>
              <a:t>Notable side effects: Headaches</a:t>
            </a:r>
          </a:p>
          <a:p>
            <a:pPr lvl="1"/>
            <a:r>
              <a:rPr lang="en-US" dirty="0"/>
              <a:t>1 month on treatment</a:t>
            </a:r>
            <a:r>
              <a:rPr lang="en-US"/>
              <a:t>: Palate </a:t>
            </a:r>
            <a:r>
              <a:rPr lang="en-US" dirty="0"/>
              <a:t>lesion resolved</a:t>
            </a:r>
          </a:p>
          <a:p>
            <a:pPr lvl="1"/>
            <a:endParaRPr lang="en-US" dirty="0"/>
          </a:p>
          <a:p>
            <a:r>
              <a:rPr lang="en-US" dirty="0"/>
              <a:t>PET/CT – difficult area to assess for CMR due to physiologic uptake in palate</a:t>
            </a:r>
          </a:p>
          <a:p>
            <a:endParaRPr lang="en-US" dirty="0"/>
          </a:p>
          <a:p>
            <a:r>
              <a:rPr lang="en-US" dirty="0"/>
              <a:t>Continues on therapy</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4 — Robin </a:t>
            </a:r>
            <a:r>
              <a:rPr lang="en-US" sz="3200" dirty="0" err="1"/>
              <a:t>Klebig</a:t>
            </a:r>
            <a:r>
              <a:rPr lang="en-US" sz="3200" dirty="0"/>
              <a:t>, APRN, CNP, AOCNP</a:t>
            </a:r>
          </a:p>
        </p:txBody>
      </p:sp>
      <p:pic>
        <p:nvPicPr>
          <p:cNvPr id="7" name="Picture 6">
            <a:extLst>
              <a:ext uri="{FF2B5EF4-FFF2-40B4-BE49-F238E27FC236}">
                <a16:creationId xmlns:a16="http://schemas.microsoft.com/office/drawing/2014/main" id="{690B16FE-B0CE-544A-40D1-E6C34084A720}"/>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409938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3159D8A-795B-6603-0A03-85C9F0F07DD8}"/>
              </a:ext>
            </a:extLst>
          </p:cNvPr>
          <p:cNvGrpSpPr/>
          <p:nvPr/>
        </p:nvGrpSpPr>
        <p:grpSpPr>
          <a:xfrm>
            <a:off x="191344" y="764704"/>
            <a:ext cx="5832648" cy="3384376"/>
            <a:chOff x="623392" y="476672"/>
            <a:chExt cx="10657184" cy="5731280"/>
          </a:xfrm>
        </p:grpSpPr>
        <p:pic>
          <p:nvPicPr>
            <p:cNvPr id="5" name="Picture 4" descr="Graphical user interface, text&#10;&#10;Description automatically generated">
              <a:extLst>
                <a:ext uri="{FF2B5EF4-FFF2-40B4-BE49-F238E27FC236}">
                  <a16:creationId xmlns:a16="http://schemas.microsoft.com/office/drawing/2014/main" id="{98016FDB-9339-8516-0A7E-D85B08948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76672"/>
              <a:ext cx="10657184" cy="5731280"/>
            </a:xfrm>
            <a:prstGeom prst="rect">
              <a:avLst/>
            </a:prstGeom>
          </p:spPr>
        </p:pic>
        <p:sp>
          <p:nvSpPr>
            <p:cNvPr id="6" name="TextBox 5">
              <a:extLst>
                <a:ext uri="{FF2B5EF4-FFF2-40B4-BE49-F238E27FC236}">
                  <a16:creationId xmlns:a16="http://schemas.microsoft.com/office/drawing/2014/main" id="{A4850F30-C9A2-144C-80D6-22C1BDB9EDA3}"/>
                </a:ext>
              </a:extLst>
            </p:cNvPr>
            <p:cNvSpPr txBox="1"/>
            <p:nvPr/>
          </p:nvSpPr>
          <p:spPr>
            <a:xfrm>
              <a:off x="6280908" y="5686746"/>
              <a:ext cx="3155059" cy="521206"/>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A1DE"/>
                  </a:solidFill>
                  <a:effectLst/>
                  <a:uLnTx/>
                  <a:uFillTx/>
                  <a:latin typeface="Arial" pitchFamily="-72" charset="0"/>
                  <a:ea typeface="MS PGothic" charset="0"/>
                </a:rPr>
                <a:t>Abstract LBA7502</a:t>
              </a:r>
            </a:p>
          </p:txBody>
        </p:sp>
      </p:grpSp>
      <p:pic>
        <p:nvPicPr>
          <p:cNvPr id="10" name="Picture 9">
            <a:extLst>
              <a:ext uri="{FF2B5EF4-FFF2-40B4-BE49-F238E27FC236}">
                <a16:creationId xmlns:a16="http://schemas.microsoft.com/office/drawing/2014/main" id="{1F93940C-6B30-E7CE-899D-E0A76E35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7" y="1842789"/>
            <a:ext cx="5541907" cy="4218250"/>
          </a:xfrm>
          <a:prstGeom prst="rect">
            <a:avLst/>
          </a:prstGeom>
        </p:spPr>
      </p:pic>
    </p:spTree>
    <p:extLst>
      <p:ext uri="{BB962C8B-B14F-4D97-AF65-F5344CB8AC3E}">
        <p14:creationId xmlns:p14="http://schemas.microsoft.com/office/powerpoint/2010/main" val="295122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1051007" y="96887"/>
            <a:ext cx="10800338" cy="1062423"/>
          </a:xfrm>
        </p:spPr>
        <p:txBody>
          <a:bodyPr/>
          <a:lstStyle/>
          <a:p>
            <a:pPr algn="l"/>
            <a:r>
              <a:rPr lang="en-US" sz="3600" dirty="0"/>
              <a:t>SHINE: Phase III Study Design</a:t>
            </a:r>
          </a:p>
        </p:txBody>
      </p:sp>
      <p:sp>
        <p:nvSpPr>
          <p:cNvPr id="6" name="TextBox 5">
            <a:extLst>
              <a:ext uri="{FF2B5EF4-FFF2-40B4-BE49-F238E27FC236}">
                <a16:creationId xmlns:a16="http://schemas.microsoft.com/office/drawing/2014/main" id="{9700BFD0-18CA-1B48-8019-F6358D5FBA74}"/>
              </a:ext>
            </a:extLst>
          </p:cNvPr>
          <p:cNvSpPr txBox="1"/>
          <p:nvPr/>
        </p:nvSpPr>
        <p:spPr>
          <a:xfrm>
            <a:off x="215337" y="6453336"/>
            <a:ext cx="37730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ASCO 2022;Abstract LBA7502. </a:t>
            </a:r>
          </a:p>
        </p:txBody>
      </p:sp>
      <p:pic>
        <p:nvPicPr>
          <p:cNvPr id="5" name="Picture 4" descr="Diagram&#10;&#10;Description automatically generated">
            <a:extLst>
              <a:ext uri="{FF2B5EF4-FFF2-40B4-BE49-F238E27FC236}">
                <a16:creationId xmlns:a16="http://schemas.microsoft.com/office/drawing/2014/main" id="{AC63AFFF-CE47-ECD5-9E09-D73B4E76B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44" y="1239006"/>
            <a:ext cx="11513111" cy="4379988"/>
          </a:xfrm>
          <a:prstGeom prst="rect">
            <a:avLst/>
          </a:prstGeom>
        </p:spPr>
      </p:pic>
      <p:sp>
        <p:nvSpPr>
          <p:cNvPr id="7" name="TextBox 6">
            <a:extLst>
              <a:ext uri="{FF2B5EF4-FFF2-40B4-BE49-F238E27FC236}">
                <a16:creationId xmlns:a16="http://schemas.microsoft.com/office/drawing/2014/main" id="{4FAA6EF1-937A-204E-86DF-E31645CCC70E}"/>
              </a:ext>
            </a:extLst>
          </p:cNvPr>
          <p:cNvSpPr txBox="1"/>
          <p:nvPr/>
        </p:nvSpPr>
        <p:spPr>
          <a:xfrm>
            <a:off x="363618" y="5711930"/>
            <a:ext cx="252607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BR = </a:t>
            </a:r>
            <a:r>
              <a:rPr lang="en-US" sz="1500" b="0" dirty="0" err="1">
                <a:solidFill>
                  <a:srgbClr val="000000"/>
                </a:solidFill>
                <a:latin typeface="Calibri" panose="020F0502020204030204" pitchFamily="34" charset="0"/>
                <a:cs typeface="Calibri" panose="020F0502020204030204" pitchFamily="34" charset="0"/>
              </a:rPr>
              <a:t>bendamustine</a:t>
            </a:r>
            <a:r>
              <a:rPr lang="en-US" sz="1500" b="0" dirty="0">
                <a:solidFill>
                  <a:srgbClr val="000000"/>
                </a:solidFill>
                <a:latin typeface="Calibri" panose="020F0502020204030204" pitchFamily="34" charset="0"/>
                <a:cs typeface="Calibri" panose="020F0502020204030204" pitchFamily="34" charset="0"/>
              </a:rPr>
              <a:t>/rituximab</a:t>
            </a:r>
          </a:p>
        </p:txBody>
      </p:sp>
    </p:spTree>
    <p:extLst>
      <p:ext uri="{BB962C8B-B14F-4D97-AF65-F5344CB8AC3E}">
        <p14:creationId xmlns:p14="http://schemas.microsoft.com/office/powerpoint/2010/main" val="4028283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1051007" y="96887"/>
            <a:ext cx="10800338" cy="1062423"/>
          </a:xfrm>
        </p:spPr>
        <p:txBody>
          <a:bodyPr/>
          <a:lstStyle/>
          <a:p>
            <a:pPr algn="l"/>
            <a:r>
              <a:rPr lang="en-US" sz="3600" dirty="0"/>
              <a:t>SHINE: Survival Outcomes</a:t>
            </a:r>
          </a:p>
        </p:txBody>
      </p:sp>
      <p:sp>
        <p:nvSpPr>
          <p:cNvPr id="6" name="TextBox 5">
            <a:extLst>
              <a:ext uri="{FF2B5EF4-FFF2-40B4-BE49-F238E27FC236}">
                <a16:creationId xmlns:a16="http://schemas.microsoft.com/office/drawing/2014/main" id="{9700BFD0-18CA-1B48-8019-F6358D5FBA74}"/>
              </a:ext>
            </a:extLst>
          </p:cNvPr>
          <p:cNvSpPr txBox="1"/>
          <p:nvPr/>
        </p:nvSpPr>
        <p:spPr>
          <a:xfrm>
            <a:off x="215337" y="6453336"/>
            <a:ext cx="718408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 ASCO 2022;Abstract LBA7502. </a:t>
            </a:r>
          </a:p>
        </p:txBody>
      </p:sp>
      <p:pic>
        <p:nvPicPr>
          <p:cNvPr id="7" name="Picture 6" descr="Chart, line chart&#10;&#10;Description automatically generated">
            <a:extLst>
              <a:ext uri="{FF2B5EF4-FFF2-40B4-BE49-F238E27FC236}">
                <a16:creationId xmlns:a16="http://schemas.microsoft.com/office/drawing/2014/main" id="{9098747B-A83B-EA2F-AC58-CC97DFFE8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40" y="1821468"/>
            <a:ext cx="5890460" cy="3350199"/>
          </a:xfrm>
          <a:prstGeom prst="rect">
            <a:avLst/>
          </a:prstGeom>
        </p:spPr>
      </p:pic>
      <p:pic>
        <p:nvPicPr>
          <p:cNvPr id="9" name="Picture 8" descr="Graphical user interface, chart, application, line chart&#10;&#10;Description automatically generated">
            <a:extLst>
              <a:ext uri="{FF2B5EF4-FFF2-40B4-BE49-F238E27FC236}">
                <a16:creationId xmlns:a16="http://schemas.microsoft.com/office/drawing/2014/main" id="{0AB862BB-7665-2213-2EFD-0640250ED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068" y="1821469"/>
            <a:ext cx="5650680" cy="333572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E579B2B-81DB-2822-CFD4-95A4EC4EA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386" y="1839689"/>
            <a:ext cx="2944614" cy="615764"/>
          </a:xfrm>
          <a:prstGeom prst="rect">
            <a:avLst/>
          </a:prstGeom>
        </p:spPr>
      </p:pic>
      <p:sp>
        <p:nvSpPr>
          <p:cNvPr id="12" name="Title 1">
            <a:extLst>
              <a:ext uri="{FF2B5EF4-FFF2-40B4-BE49-F238E27FC236}">
                <a16:creationId xmlns:a16="http://schemas.microsoft.com/office/drawing/2014/main" id="{4C2B3646-A2FE-08F5-30F4-7DD492120C8D}"/>
              </a:ext>
            </a:extLst>
          </p:cNvPr>
          <p:cNvSpPr txBox="1">
            <a:spLocks/>
          </p:cNvSpPr>
          <p:nvPr/>
        </p:nvSpPr>
        <p:spPr bwMode="auto">
          <a:xfrm>
            <a:off x="854106" y="1197147"/>
            <a:ext cx="5226114" cy="72715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r>
              <a:rPr lang="en-US" sz="2000" kern="0" dirty="0"/>
              <a:t>Progression-free survival (primary endpoint)</a:t>
            </a:r>
          </a:p>
        </p:txBody>
      </p:sp>
      <p:sp>
        <p:nvSpPr>
          <p:cNvPr id="13" name="Title 1">
            <a:extLst>
              <a:ext uri="{FF2B5EF4-FFF2-40B4-BE49-F238E27FC236}">
                <a16:creationId xmlns:a16="http://schemas.microsoft.com/office/drawing/2014/main" id="{A757D6DC-B313-8C70-2A5B-47EFA07C07C3}"/>
              </a:ext>
            </a:extLst>
          </p:cNvPr>
          <p:cNvSpPr txBox="1">
            <a:spLocks/>
          </p:cNvSpPr>
          <p:nvPr/>
        </p:nvSpPr>
        <p:spPr bwMode="auto">
          <a:xfrm>
            <a:off x="6708737" y="1199728"/>
            <a:ext cx="5226114" cy="72715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r>
              <a:rPr lang="en-US" sz="2000" kern="0" dirty="0"/>
              <a:t>Overall survival (secondary endpoint)</a:t>
            </a:r>
          </a:p>
        </p:txBody>
      </p:sp>
    </p:spTree>
    <p:extLst>
      <p:ext uri="{BB962C8B-B14F-4D97-AF65-F5344CB8AC3E}">
        <p14:creationId xmlns:p14="http://schemas.microsoft.com/office/powerpoint/2010/main" val="197861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695831" y="270353"/>
            <a:ext cx="10800338" cy="1062423"/>
          </a:xfrm>
        </p:spPr>
        <p:txBody>
          <a:bodyPr/>
          <a:lstStyle/>
          <a:p>
            <a:r>
              <a:rPr lang="en-US" dirty="0"/>
              <a:t>SHINE: Adverse Events of Clinical Interest</a:t>
            </a:r>
          </a:p>
        </p:txBody>
      </p:sp>
      <p:pic>
        <p:nvPicPr>
          <p:cNvPr id="4" name="Content Placeholder 5">
            <a:extLst>
              <a:ext uri="{FF2B5EF4-FFF2-40B4-BE49-F238E27FC236}">
                <a16:creationId xmlns:a16="http://schemas.microsoft.com/office/drawing/2014/main" id="{BEC5D8FE-2EC9-A59D-8607-3AA7F10147DC}"/>
              </a:ext>
            </a:extLst>
          </p:cNvPr>
          <p:cNvPicPr>
            <a:picLocks noGrp="1" noChangeAspect="1"/>
          </p:cNvPicPr>
          <p:nvPr>
            <p:ph idx="1"/>
          </p:nvPr>
        </p:nvPicPr>
        <p:blipFill>
          <a:blip r:embed="rId2"/>
          <a:stretch>
            <a:fillRect/>
          </a:stretch>
        </p:blipFill>
        <p:spPr>
          <a:xfrm>
            <a:off x="799547" y="1772816"/>
            <a:ext cx="10592906" cy="2952328"/>
          </a:xfrm>
        </p:spPr>
      </p:pic>
      <p:sp>
        <p:nvSpPr>
          <p:cNvPr id="5" name="TextBox 4">
            <a:extLst>
              <a:ext uri="{FF2B5EF4-FFF2-40B4-BE49-F238E27FC236}">
                <a16:creationId xmlns:a16="http://schemas.microsoft.com/office/drawing/2014/main" id="{D7D4C85E-12DF-7C1C-9935-61A18B668200}"/>
              </a:ext>
            </a:extLst>
          </p:cNvPr>
          <p:cNvSpPr txBox="1"/>
          <p:nvPr/>
        </p:nvSpPr>
        <p:spPr>
          <a:xfrm>
            <a:off x="2279576" y="2852936"/>
            <a:ext cx="144016" cy="144016"/>
          </a:xfrm>
          <a:prstGeom prst="rect">
            <a:avLst/>
          </a:prstGeom>
          <a:solidFill>
            <a:srgbClr val="CADFF2"/>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15E5CD9F-4522-F31C-B817-A8729FFA8330}"/>
              </a:ext>
            </a:extLst>
          </p:cNvPr>
          <p:cNvSpPr txBox="1"/>
          <p:nvPr/>
        </p:nvSpPr>
        <p:spPr>
          <a:xfrm>
            <a:off x="2639616" y="3645024"/>
            <a:ext cx="144016" cy="144016"/>
          </a:xfrm>
          <a:prstGeom prst="rect">
            <a:avLst/>
          </a:prstGeom>
          <a:solidFill>
            <a:srgbClr val="CADFF2"/>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B380CB1A-A4B1-CE46-8558-D16BB8D503EF}"/>
              </a:ext>
            </a:extLst>
          </p:cNvPr>
          <p:cNvSpPr txBox="1"/>
          <p:nvPr/>
        </p:nvSpPr>
        <p:spPr>
          <a:xfrm>
            <a:off x="215337" y="6453336"/>
            <a:ext cx="718408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ML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 ASCO 2022;Abstract LBA7502. </a:t>
            </a:r>
          </a:p>
        </p:txBody>
      </p:sp>
    </p:spTree>
    <p:extLst>
      <p:ext uri="{BB962C8B-B14F-4D97-AF65-F5344CB8AC3E}">
        <p14:creationId xmlns:p14="http://schemas.microsoft.com/office/powerpoint/2010/main" val="233607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5E6145C7-164E-7347-87BE-E9B3C96A5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260648"/>
            <a:ext cx="10274300" cy="5753100"/>
          </a:xfrm>
          <a:prstGeom prst="rect">
            <a:avLst/>
          </a:prstGeom>
        </p:spPr>
      </p:pic>
      <p:sp>
        <p:nvSpPr>
          <p:cNvPr id="6" name="TextBox 5">
            <a:extLst>
              <a:ext uri="{FF2B5EF4-FFF2-40B4-BE49-F238E27FC236}">
                <a16:creationId xmlns:a16="http://schemas.microsoft.com/office/drawing/2014/main" id="{A4850F30-C9A2-144C-80D6-22C1BDB9EDA3}"/>
              </a:ext>
            </a:extLst>
          </p:cNvPr>
          <p:cNvSpPr txBox="1"/>
          <p:nvPr/>
        </p:nvSpPr>
        <p:spPr>
          <a:xfrm>
            <a:off x="3623207" y="340625"/>
            <a:ext cx="5024132"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ED1D2B"/>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ED1D2B"/>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ED1D2B"/>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ED1D2B"/>
                </a:solidFill>
                <a:effectLst/>
                <a:uLnTx/>
                <a:uFillTx/>
                <a:latin typeface="Arial" pitchFamily="-72" charset="0"/>
                <a:ea typeface="MS PGothic" charset="0"/>
              </a:rPr>
              <a:t>2020;382(14):1331-42. </a:t>
            </a:r>
          </a:p>
        </p:txBody>
      </p:sp>
    </p:spTree>
    <p:extLst>
      <p:ext uri="{BB962C8B-B14F-4D97-AF65-F5344CB8AC3E}">
        <p14:creationId xmlns:p14="http://schemas.microsoft.com/office/powerpoint/2010/main" val="52922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8ADB-72CA-AB48-9977-63E2854BAD96}"/>
              </a:ext>
            </a:extLst>
          </p:cNvPr>
          <p:cNvSpPr>
            <a:spLocks noGrp="1"/>
          </p:cNvSpPr>
          <p:nvPr>
            <p:ph type="title"/>
          </p:nvPr>
        </p:nvSpPr>
        <p:spPr>
          <a:xfrm>
            <a:off x="916516" y="77612"/>
            <a:ext cx="10358967" cy="1062423"/>
          </a:xfrm>
        </p:spPr>
        <p:txBody>
          <a:bodyPr/>
          <a:lstStyle/>
          <a:p>
            <a:pPr algn="l"/>
            <a:r>
              <a:rPr lang="en-US" dirty="0"/>
              <a:t>ZUMA-2: Response Rates, Survival and Select Safety Outcomes with </a:t>
            </a:r>
            <a:r>
              <a:rPr lang="en-US" dirty="0" err="1"/>
              <a:t>Brexucabtagene</a:t>
            </a:r>
            <a:r>
              <a:rPr lang="en-US" dirty="0"/>
              <a:t> </a:t>
            </a:r>
            <a:r>
              <a:rPr lang="en-US" dirty="0" err="1"/>
              <a:t>Autoleucel</a:t>
            </a:r>
            <a:r>
              <a:rPr lang="en-US" dirty="0"/>
              <a:t> for Mantle Cell Lymphoma</a:t>
            </a:r>
          </a:p>
        </p:txBody>
      </p:sp>
      <p:pic>
        <p:nvPicPr>
          <p:cNvPr id="5" name="Content Placeholder 4" descr="Chart, waterfall chart&#10;&#10;Description automatically generated">
            <a:extLst>
              <a:ext uri="{FF2B5EF4-FFF2-40B4-BE49-F238E27FC236}">
                <a16:creationId xmlns:a16="http://schemas.microsoft.com/office/drawing/2014/main" id="{A08014FB-43A4-6443-A113-9C459DDB4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594" y="1131712"/>
            <a:ext cx="7488831" cy="5358499"/>
          </a:xfrm>
        </p:spPr>
      </p:pic>
      <p:sp>
        <p:nvSpPr>
          <p:cNvPr id="6" name="TextBox 5">
            <a:extLst>
              <a:ext uri="{FF2B5EF4-FFF2-40B4-BE49-F238E27FC236}">
                <a16:creationId xmlns:a16="http://schemas.microsoft.com/office/drawing/2014/main" id="{9700BFD0-18CA-1B48-8019-F6358D5FBA74}"/>
              </a:ext>
            </a:extLst>
          </p:cNvPr>
          <p:cNvSpPr txBox="1"/>
          <p:nvPr/>
        </p:nvSpPr>
        <p:spPr>
          <a:xfrm>
            <a:off x="28390" y="6490211"/>
            <a:ext cx="419890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Wang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2020;382(14):1331-42. </a:t>
            </a:r>
          </a:p>
        </p:txBody>
      </p:sp>
      <p:graphicFrame>
        <p:nvGraphicFramePr>
          <p:cNvPr id="7" name="Table 7">
            <a:extLst>
              <a:ext uri="{FF2B5EF4-FFF2-40B4-BE49-F238E27FC236}">
                <a16:creationId xmlns:a16="http://schemas.microsoft.com/office/drawing/2014/main" id="{9E5AE0EB-BFDD-A143-9EC0-3B410D010491}"/>
              </a:ext>
            </a:extLst>
          </p:cNvPr>
          <p:cNvGraphicFramePr>
            <a:graphicFrameLocks noGrp="1"/>
          </p:cNvGraphicFramePr>
          <p:nvPr/>
        </p:nvGraphicFramePr>
        <p:xfrm>
          <a:off x="5528814" y="2204864"/>
          <a:ext cx="4248472" cy="1875084"/>
        </p:xfrm>
        <a:graphic>
          <a:graphicData uri="http://schemas.openxmlformats.org/drawingml/2006/table">
            <a:tbl>
              <a:tblPr firstRow="1" bandRow="1">
                <a:tableStyleId>{21E4AEA4-8DFA-4A89-87EB-49C32662AFE0}</a:tableStyleId>
              </a:tblPr>
              <a:tblGrid>
                <a:gridCol w="2785884">
                  <a:extLst>
                    <a:ext uri="{9D8B030D-6E8A-4147-A177-3AD203B41FA5}">
                      <a16:colId xmlns:a16="http://schemas.microsoft.com/office/drawing/2014/main" val="1453924738"/>
                    </a:ext>
                  </a:extLst>
                </a:gridCol>
                <a:gridCol w="1462588">
                  <a:extLst>
                    <a:ext uri="{9D8B030D-6E8A-4147-A177-3AD203B41FA5}">
                      <a16:colId xmlns:a16="http://schemas.microsoft.com/office/drawing/2014/main" val="1073083972"/>
                    </a:ext>
                  </a:extLst>
                </a:gridCol>
              </a:tblGrid>
              <a:tr h="337285">
                <a:tc gridSpan="2">
                  <a:txBody>
                    <a:bodyPr/>
                    <a:lstStyle/>
                    <a:p>
                      <a:r>
                        <a:rPr lang="en-US" dirty="0"/>
                        <a:t>Survival and safety outcomes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pPr algn="ctr"/>
                      <a:endParaRPr lang="en-US" dirty="0"/>
                    </a:p>
                  </a:txBody>
                  <a:tcPr>
                    <a:solidFill>
                      <a:srgbClr val="002060"/>
                    </a:solidFill>
                  </a:tcPr>
                </a:tc>
                <a:extLst>
                  <a:ext uri="{0D108BD9-81ED-4DB2-BD59-A6C34878D82A}">
                    <a16:rowId xmlns:a16="http://schemas.microsoft.com/office/drawing/2014/main" val="3603648546"/>
                  </a:ext>
                </a:extLst>
              </a:tr>
              <a:tr h="377331">
                <a:tc>
                  <a:txBody>
                    <a:bodyPr/>
                    <a:lstStyle/>
                    <a:p>
                      <a:r>
                        <a:rPr lang="en-US" dirty="0"/>
                        <a:t>12-mos PFS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894988"/>
                  </a:ext>
                </a:extLst>
              </a:tr>
              <a:tr h="377331">
                <a:tc>
                  <a:txBody>
                    <a:bodyPr/>
                    <a:lstStyle/>
                    <a:p>
                      <a:r>
                        <a:rPr lang="en-US" dirty="0"/>
                        <a:t>12-mos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tc>
                  <a:txBody>
                    <a:bodyPr/>
                    <a:lstStyle/>
                    <a:p>
                      <a:pPr algn="ctr"/>
                      <a:r>
                        <a:rPr lang="en-US" dirty="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extLst>
                  <a:ext uri="{0D108BD9-81ED-4DB2-BD59-A6C34878D82A}">
                    <a16:rowId xmlns:a16="http://schemas.microsoft.com/office/drawing/2014/main" val="3574177865"/>
                  </a:ext>
                </a:extLst>
              </a:tr>
              <a:tr h="377331">
                <a:tc>
                  <a:txBody>
                    <a:bodyPr/>
                    <a:lstStyle/>
                    <a:p>
                      <a:r>
                        <a:rPr lang="en-US" dirty="0"/>
                        <a:t>≥Grade 3 CRS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891197"/>
                  </a:ext>
                </a:extLst>
              </a:tr>
              <a:tr h="377331">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≥Grade 3 Neurologic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tc>
                  <a:txBody>
                    <a:bodyPr/>
                    <a:lstStyle/>
                    <a:p>
                      <a:pPr algn="ctr"/>
                      <a:r>
                        <a:rPr lang="en-US"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ADFF2"/>
                    </a:solidFill>
                  </a:tcPr>
                </a:tc>
                <a:extLst>
                  <a:ext uri="{0D108BD9-81ED-4DB2-BD59-A6C34878D82A}">
                    <a16:rowId xmlns:a16="http://schemas.microsoft.com/office/drawing/2014/main" val="1165270161"/>
                  </a:ext>
                </a:extLst>
              </a:tr>
            </a:tbl>
          </a:graphicData>
        </a:graphic>
      </p:graphicFrame>
    </p:spTree>
    <p:extLst>
      <p:ext uri="{BB962C8B-B14F-4D97-AF65-F5344CB8AC3E}">
        <p14:creationId xmlns:p14="http://schemas.microsoft.com/office/powerpoint/2010/main" val="3840226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A4DB-C897-7AA3-5707-09CE44ADC31C}"/>
              </a:ext>
            </a:extLst>
          </p:cNvPr>
          <p:cNvSpPr>
            <a:spLocks noGrp="1"/>
          </p:cNvSpPr>
          <p:nvPr>
            <p:ph type="title"/>
          </p:nvPr>
        </p:nvSpPr>
        <p:spPr>
          <a:xfrm>
            <a:off x="912286" y="2934072"/>
            <a:ext cx="10358967" cy="1143000"/>
          </a:xfrm>
        </p:spPr>
        <p:txBody>
          <a:bodyPr/>
          <a:lstStyle/>
          <a:p>
            <a:r>
              <a:rPr lang="en-US" sz="3600" dirty="0"/>
              <a:t>Appendix of Recent Data Sets</a:t>
            </a:r>
          </a:p>
        </p:txBody>
      </p:sp>
    </p:spTree>
    <p:extLst>
      <p:ext uri="{BB962C8B-B14F-4D97-AF65-F5344CB8AC3E}">
        <p14:creationId xmlns:p14="http://schemas.microsoft.com/office/powerpoint/2010/main" val="4099644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A4DB-C897-7AA3-5707-09CE44ADC31C}"/>
              </a:ext>
            </a:extLst>
          </p:cNvPr>
          <p:cNvSpPr>
            <a:spLocks noGrp="1"/>
          </p:cNvSpPr>
          <p:nvPr>
            <p:ph type="title"/>
          </p:nvPr>
        </p:nvSpPr>
        <p:spPr>
          <a:xfrm>
            <a:off x="912286" y="2934072"/>
            <a:ext cx="10358967" cy="1143000"/>
          </a:xfrm>
        </p:spPr>
        <p:txBody>
          <a:bodyPr/>
          <a:lstStyle/>
          <a:p>
            <a:r>
              <a:rPr lang="en-US" sz="3600" dirty="0"/>
              <a:t>Diffuse Large B-Cell Lymphoma</a:t>
            </a:r>
          </a:p>
        </p:txBody>
      </p:sp>
    </p:spTree>
    <p:extLst>
      <p:ext uri="{BB962C8B-B14F-4D97-AF65-F5344CB8AC3E}">
        <p14:creationId xmlns:p14="http://schemas.microsoft.com/office/powerpoint/2010/main" val="413356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EFEF3BF5-F3CA-0B74-D7E4-3CDB7444E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63" y="1400718"/>
            <a:ext cx="11308674" cy="2532338"/>
          </a:xfrm>
          <a:prstGeom prst="rect">
            <a:avLst/>
          </a:prstGeom>
        </p:spPr>
      </p:pic>
      <p:sp>
        <p:nvSpPr>
          <p:cNvPr id="6" name="TextBox 5">
            <a:extLst>
              <a:ext uri="{FF2B5EF4-FFF2-40B4-BE49-F238E27FC236}">
                <a16:creationId xmlns:a16="http://schemas.microsoft.com/office/drawing/2014/main" id="{99535FD6-B951-A605-DF10-3C93B083DBD0}"/>
              </a:ext>
            </a:extLst>
          </p:cNvPr>
          <p:cNvSpPr txBox="1"/>
          <p:nvPr/>
        </p:nvSpPr>
        <p:spPr>
          <a:xfrm>
            <a:off x="441663" y="3933056"/>
            <a:ext cx="11308674" cy="792088"/>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3" name="Rectangle 2">
            <a:extLst>
              <a:ext uri="{FF2B5EF4-FFF2-40B4-BE49-F238E27FC236}">
                <a16:creationId xmlns:a16="http://schemas.microsoft.com/office/drawing/2014/main" id="{E94D105E-D126-444E-8E4E-8673F7A212EC}"/>
              </a:ext>
            </a:extLst>
          </p:cNvPr>
          <p:cNvSpPr/>
          <p:nvPr/>
        </p:nvSpPr>
        <p:spPr>
          <a:xfrm>
            <a:off x="6744072" y="4113656"/>
            <a:ext cx="4680520" cy="430887"/>
          </a:xfrm>
          <a:prstGeom prst="rect">
            <a:avLst/>
          </a:prstGeom>
        </p:spPr>
        <p:txBody>
          <a:bodyPr wrap="square">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Blood Adv </a:t>
            </a: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2022;6(2):533-43.</a:t>
            </a: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 </a:t>
            </a:r>
          </a:p>
        </p:txBody>
      </p:sp>
    </p:spTree>
    <p:extLst>
      <p:ext uri="{BB962C8B-B14F-4D97-AF65-F5344CB8AC3E}">
        <p14:creationId xmlns:p14="http://schemas.microsoft.com/office/powerpoint/2010/main" val="4250981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9FEF61-1E09-D34B-9EA7-7E3E4D9932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9785" y="180714"/>
            <a:ext cx="11616271" cy="2528206"/>
          </a:xfrm>
          <a:prstGeom prst="rect">
            <a:avLst/>
          </a:prstGeom>
          <a:ln w="38100" cap="sq">
            <a:solidFill>
              <a:schemeClr val="bg1"/>
            </a:solidFill>
            <a:round/>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FB1B648-5221-6A49-9774-8E6AD60DE5A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74643" y="2526277"/>
            <a:ext cx="4873285" cy="3245607"/>
          </a:xfrm>
          <a:prstGeom prst="rect">
            <a:avLst/>
          </a:prstGeom>
          <a:ln w="38100" cap="sq">
            <a:solidFill>
              <a:schemeClr val="bg1"/>
            </a:solidFill>
            <a:round/>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BDF86A7-C886-DC46-91B8-FBFF21491CE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58264" y="4636036"/>
            <a:ext cx="3067932" cy="2043243"/>
          </a:xfrm>
          <a:prstGeom prst="rect">
            <a:avLst/>
          </a:prstGeom>
          <a:ln w="38100" cap="sq">
            <a:solidFill>
              <a:schemeClr val="bg1"/>
            </a:solidFill>
            <a:round/>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EA7E75E-2C54-774A-90A6-E3DF8DB1B5C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796583" y="3212976"/>
            <a:ext cx="4681219" cy="3117693"/>
          </a:xfrm>
          <a:prstGeom prst="rect">
            <a:avLst/>
          </a:prstGeom>
          <a:ln w="38100" cap="sq">
            <a:solidFill>
              <a:schemeClr val="bg1"/>
            </a:solidFill>
            <a:round/>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01E62564-0439-9245-8485-0BB103A40B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02786" y="2221964"/>
            <a:ext cx="2569280" cy="2000497"/>
          </a:xfrm>
          <a:prstGeom prst="rect">
            <a:avLst/>
          </a:prstGeom>
          <a:ln w="38100" cap="sq">
            <a:solidFill>
              <a:schemeClr val="bg1"/>
            </a:solidFill>
            <a:rou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12107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2364" y="294845"/>
            <a:ext cx="11146784" cy="907252"/>
          </a:xfrm>
        </p:spPr>
        <p:txBody>
          <a:bodyPr/>
          <a:lstStyle/>
          <a:p>
            <a:pPr algn="l"/>
            <a:r>
              <a:rPr lang="en-US" sz="3200" dirty="0">
                <a:solidFill>
                  <a:srgbClr val="0432FF"/>
                </a:solidFill>
              </a:rPr>
              <a:t>GO29365: Phase </a:t>
            </a:r>
            <a:r>
              <a:rPr lang="en-US" sz="3200" dirty="0" err="1">
                <a:solidFill>
                  <a:srgbClr val="0432FF"/>
                </a:solidFill>
              </a:rPr>
              <a:t>Ib</a:t>
            </a:r>
            <a:r>
              <a:rPr lang="en-US" sz="3200" dirty="0">
                <a:solidFill>
                  <a:srgbClr val="0432FF"/>
                </a:solidFill>
              </a:rPr>
              <a:t>/II Study Design</a:t>
            </a:r>
          </a:p>
        </p:txBody>
      </p:sp>
      <p:sp>
        <p:nvSpPr>
          <p:cNvPr id="58" name="Rectangle 57">
            <a:extLst>
              <a:ext uri="{FF2B5EF4-FFF2-40B4-BE49-F238E27FC236}">
                <a16:creationId xmlns:a16="http://schemas.microsoft.com/office/drawing/2014/main" id="{8FDCD7AB-852F-4D63-A6CB-DAFC0A83E386}"/>
              </a:ext>
            </a:extLst>
          </p:cNvPr>
          <p:cNvSpPr/>
          <p:nvPr/>
        </p:nvSpPr>
        <p:spPr>
          <a:xfrm>
            <a:off x="533952" y="1356311"/>
            <a:ext cx="11202811" cy="749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2220" tIns="0" rIns="258324"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Inclusion: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transplant-ineligible DLBCL, ≥1 line of therapy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2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Exclusion: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prior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allo</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-SCT, history of transformation, current Grade &gt;1 peripheral neuropathy</a:t>
            </a:r>
          </a:p>
        </p:txBody>
      </p:sp>
      <p:grpSp>
        <p:nvGrpSpPr>
          <p:cNvPr id="3" name="Group 2">
            <a:extLst>
              <a:ext uri="{FF2B5EF4-FFF2-40B4-BE49-F238E27FC236}">
                <a16:creationId xmlns:a16="http://schemas.microsoft.com/office/drawing/2014/main" id="{C8FEAC92-F002-604A-9130-AA6A9B6F1D8F}"/>
              </a:ext>
            </a:extLst>
          </p:cNvPr>
          <p:cNvGrpSpPr/>
          <p:nvPr/>
        </p:nvGrpSpPr>
        <p:grpSpPr>
          <a:xfrm>
            <a:off x="662364" y="2530925"/>
            <a:ext cx="11223245" cy="2524981"/>
            <a:chOff x="662364" y="2530925"/>
            <a:chExt cx="11223245" cy="2524981"/>
          </a:xfrm>
        </p:grpSpPr>
        <p:sp>
          <p:nvSpPr>
            <p:cNvPr id="50" name="Rectangle 49">
              <a:extLst>
                <a:ext uri="{FF2B5EF4-FFF2-40B4-BE49-F238E27FC236}">
                  <a16:creationId xmlns:a16="http://schemas.microsoft.com/office/drawing/2014/main" id="{D3895D0F-BAA2-458A-97CD-B43C6348B959}"/>
                </a:ext>
              </a:extLst>
            </p:cNvPr>
            <p:cNvSpPr/>
            <p:nvPr/>
          </p:nvSpPr>
          <p:spPr>
            <a:xfrm>
              <a:off x="2011355" y="4430711"/>
              <a:ext cx="7685304" cy="625115"/>
            </a:xfrm>
            <a:prstGeom prst="rect">
              <a:avLst/>
            </a:prstGeom>
            <a:solidFill>
              <a:schemeClr val="bg2">
                <a:lumMod val="20000"/>
                <a:lumOff val="80000"/>
              </a:schemeClr>
            </a:solidFill>
            <a:ln w="25400" cap="flat" cmpd="sng" algn="ctr">
              <a:noFill/>
              <a:prstDash val="solid"/>
            </a:ln>
            <a:effectLst/>
          </p:spPr>
          <p:txBody>
            <a:bodyPr lIns="109380" tIns="54701" rIns="109380" bIns="54701" rtlCol="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endParaRPr kumimoji="0" lang="en-GB" sz="1320" b="0" i="0" u="none" strike="noStrike" kern="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sym typeface="Arial"/>
              </a:endParaRPr>
            </a:p>
          </p:txBody>
        </p:sp>
        <p:grpSp>
          <p:nvGrpSpPr>
            <p:cNvPr id="53" name="Group 52"/>
            <p:cNvGrpSpPr/>
            <p:nvPr/>
          </p:nvGrpSpPr>
          <p:grpSpPr>
            <a:xfrm>
              <a:off x="5179975" y="3938192"/>
              <a:ext cx="2718754" cy="1072261"/>
              <a:chOff x="3532952" y="3390070"/>
              <a:chExt cx="2087175" cy="707032"/>
            </a:xfrm>
            <a:noFill/>
          </p:grpSpPr>
          <p:sp>
            <p:nvSpPr>
              <p:cNvPr id="54" name="TextBox 53">
                <a:extLst>
                  <a:ext uri="{FF2B5EF4-FFF2-40B4-BE49-F238E27FC236}">
                    <a16:creationId xmlns:a16="http://schemas.microsoft.com/office/drawing/2014/main" id="{ACBF7B23-BB05-414F-B7B5-76F345B07408}"/>
                  </a:ext>
                </a:extLst>
              </p:cNvPr>
              <p:cNvSpPr txBox="1"/>
              <p:nvPr/>
            </p:nvSpPr>
            <p:spPr>
              <a:xfrm>
                <a:off x="3766946" y="3390070"/>
                <a:ext cx="1678473" cy="164710"/>
              </a:xfrm>
              <a:prstGeom prst="roundRect">
                <a:avLst/>
              </a:prstGeom>
              <a:grpFill/>
              <a:ln w="6350">
                <a:noFill/>
              </a:ln>
              <a:effectLst/>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2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follow-up: 48.9 months </a:t>
                </a:r>
              </a:p>
            </p:txBody>
          </p:sp>
          <p:sp>
            <p:nvSpPr>
              <p:cNvPr id="57" name="TextBox 56">
                <a:extLst>
                  <a:ext uri="{FF2B5EF4-FFF2-40B4-BE49-F238E27FC236}">
                    <a16:creationId xmlns:a16="http://schemas.microsoft.com/office/drawing/2014/main" id="{228E1641-38BD-4F08-98EB-54CB769AC938}"/>
                  </a:ext>
                </a:extLst>
              </p:cNvPr>
              <p:cNvSpPr txBox="1"/>
              <p:nvPr/>
            </p:nvSpPr>
            <p:spPr>
              <a:xfrm>
                <a:off x="3532952" y="3907775"/>
                <a:ext cx="2087175" cy="189327"/>
              </a:xfrm>
              <a:prstGeom prst="roundRect">
                <a:avLst/>
              </a:prstGeom>
              <a:grpFill/>
              <a:ln w="6350">
                <a:noFill/>
              </a:ln>
              <a:effectLst/>
            </p:spPr>
            <p:txBody>
              <a:bodyPr wrap="none" rtlCol="0">
                <a:noAutofit/>
              </a:bodyPr>
              <a:lstStyle>
                <a:defPPr>
                  <a:defRPr lang="en-US"/>
                </a:defPPr>
                <a:lvl1pPr algn="ctr">
                  <a:defRPr sz="800" b="1">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32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follow-up: 15.2 months </a:t>
                </a:r>
              </a:p>
            </p:txBody>
          </p:sp>
        </p:grpSp>
        <p:sp>
          <p:nvSpPr>
            <p:cNvPr id="59" name="Rounded Rectangle 138">
              <a:extLst>
                <a:ext uri="{FF2B5EF4-FFF2-40B4-BE49-F238E27FC236}">
                  <a16:creationId xmlns:a16="http://schemas.microsoft.com/office/drawing/2014/main" id="{2F1B2E42-C3D8-4984-BDBB-E89556B0172D}"/>
                </a:ext>
              </a:extLst>
            </p:cNvPr>
            <p:cNvSpPr>
              <a:spLocks noChangeArrowheads="1"/>
            </p:cNvSpPr>
            <p:nvPr/>
          </p:nvSpPr>
          <p:spPr bwMode="auto">
            <a:xfrm>
              <a:off x="662364" y="4435713"/>
              <a:ext cx="1536643" cy="620075"/>
            </a:xfrm>
            <a:prstGeom prst="roundRect">
              <a:avLst>
                <a:gd name="adj" fmla="val 0"/>
              </a:avLst>
            </a:prstGeom>
            <a:solidFill>
              <a:schemeClr val="tx2"/>
            </a:solidFill>
            <a:ln w="25400">
              <a:solidFill>
                <a:schemeClr val="tx2"/>
              </a:solid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Extension </a:t>
              </a:r>
              <a:b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br>
              <a: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cohort</a:t>
              </a:r>
            </a:p>
          </p:txBody>
        </p:sp>
        <p:sp>
          <p:nvSpPr>
            <p:cNvPr id="60" name="Rectangle 59">
              <a:extLst>
                <a:ext uri="{FF2B5EF4-FFF2-40B4-BE49-F238E27FC236}">
                  <a16:creationId xmlns:a16="http://schemas.microsoft.com/office/drawing/2014/main" id="{6C2F9D3B-2570-484B-979B-FCED3977642E}"/>
                </a:ext>
              </a:extLst>
            </p:cNvPr>
            <p:cNvSpPr/>
            <p:nvPr/>
          </p:nvSpPr>
          <p:spPr>
            <a:xfrm>
              <a:off x="2011358" y="2531345"/>
              <a:ext cx="7685302" cy="888986"/>
            </a:xfrm>
            <a:prstGeom prst="rect">
              <a:avLst/>
            </a:prstGeom>
            <a:solidFill>
              <a:schemeClr val="bg2">
                <a:lumMod val="20000"/>
                <a:lumOff val="80000"/>
              </a:schemeClr>
            </a:solidFill>
            <a:ln w="25400" cap="flat" cmpd="sng" algn="ctr">
              <a:noFill/>
              <a:prstDash val="solid"/>
            </a:ln>
            <a:effectLst/>
          </p:spPr>
          <p:txBody>
            <a:bodyPr lIns="109380" tIns="54701" rIns="109380" bIns="54701" rtlCol="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endParaRPr kumimoji="0" lang="en-GB" sz="1320" b="0" i="0" u="none" strike="noStrike" kern="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sym typeface="Arial"/>
              </a:endParaRPr>
            </a:p>
          </p:txBody>
        </p:sp>
        <p:sp>
          <p:nvSpPr>
            <p:cNvPr id="61" name="Rectangle 5">
              <a:extLst>
                <a:ext uri="{FF2B5EF4-FFF2-40B4-BE49-F238E27FC236}">
                  <a16:creationId xmlns:a16="http://schemas.microsoft.com/office/drawing/2014/main" id="{4768ECA6-BE0A-4E57-8273-C2709C63C312}"/>
                </a:ext>
              </a:extLst>
            </p:cNvPr>
            <p:cNvSpPr/>
            <p:nvPr/>
          </p:nvSpPr>
          <p:spPr>
            <a:xfrm>
              <a:off x="2203569" y="4515528"/>
              <a:ext cx="1938535" cy="443393"/>
            </a:xfrm>
            <a:prstGeom prst="rect">
              <a:avLst/>
            </a:prstGeom>
          </p:spPr>
          <p:txBody>
            <a:bodyPr wrap="square" lIns="107652" tIns="54701" rIns="109380" bIns="54701" anchor="ctr">
              <a:noAutofit/>
            </a:bodyPr>
            <a:lstStyle/>
            <a:p>
              <a:pPr marL="0" marR="0" lvl="0" indent="0" algn="l" defTabSz="820120" rtl="0" eaLnBrk="1" fontAlgn="base" latinLnBrk="0" hangingPunct="1">
                <a:lnSpc>
                  <a:spcPts val="144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Phase II: Extension Pola + BR</a:t>
              </a:r>
              <a:endParaRPr kumimoji="0" lang="en-GB" sz="144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endParaRPr>
            </a:p>
          </p:txBody>
        </p:sp>
        <p:sp>
          <p:nvSpPr>
            <p:cNvPr id="62" name="Rounded Rectangle 138">
              <a:extLst>
                <a:ext uri="{FF2B5EF4-FFF2-40B4-BE49-F238E27FC236}">
                  <a16:creationId xmlns:a16="http://schemas.microsoft.com/office/drawing/2014/main" id="{FA2D5BC3-07E2-4FB7-811E-D4F1ACED4C73}"/>
                </a:ext>
              </a:extLst>
            </p:cNvPr>
            <p:cNvSpPr>
              <a:spLocks noChangeArrowheads="1"/>
            </p:cNvSpPr>
            <p:nvPr/>
          </p:nvSpPr>
          <p:spPr bwMode="auto">
            <a:xfrm>
              <a:off x="7910102" y="4585220"/>
              <a:ext cx="1628860" cy="324989"/>
            </a:xfrm>
            <a:prstGeom prst="roundRect">
              <a:avLst>
                <a:gd name="adj" fmla="val 16667"/>
              </a:avLst>
            </a:prstGeom>
            <a:solidFill>
              <a:schemeClr val="tx2"/>
            </a:solidFill>
            <a:ln w="12700">
              <a:no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Pola + BR (n = 106)</a:t>
              </a:r>
            </a:p>
          </p:txBody>
        </p:sp>
        <p:sp>
          <p:nvSpPr>
            <p:cNvPr id="63" name="Rectangle 98">
              <a:extLst>
                <a:ext uri="{FF2B5EF4-FFF2-40B4-BE49-F238E27FC236}">
                  <a16:creationId xmlns:a16="http://schemas.microsoft.com/office/drawing/2014/main" id="{ACB83325-F035-4214-A7B1-64D24E3AAAF3}"/>
                </a:ext>
              </a:extLst>
            </p:cNvPr>
            <p:cNvSpPr/>
            <p:nvPr/>
          </p:nvSpPr>
          <p:spPr>
            <a:xfrm>
              <a:off x="2203567" y="2743467"/>
              <a:ext cx="2243986" cy="469543"/>
            </a:xfrm>
            <a:prstGeom prst="rect">
              <a:avLst/>
            </a:prstGeom>
          </p:spPr>
          <p:txBody>
            <a:bodyPr wrap="square" lIns="107652" tIns="54701" rIns="109380" bIns="54701">
              <a:spAutoFit/>
            </a:bodyPr>
            <a:lstStyle/>
            <a:p>
              <a:pPr marL="0" marR="0" lvl="0" indent="0" algn="l" defTabSz="820120" rtl="0" eaLnBrk="1" fontAlgn="base" latinLnBrk="0" hangingPunct="1">
                <a:lnSpc>
                  <a:spcPts val="144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Phase Ib: Safety run-in Pola + BR</a:t>
              </a:r>
            </a:p>
          </p:txBody>
        </p:sp>
        <p:cxnSp>
          <p:nvCxnSpPr>
            <p:cNvPr id="64" name="Straight Arrow Connector 8">
              <a:extLst>
                <a:ext uri="{FF2B5EF4-FFF2-40B4-BE49-F238E27FC236}">
                  <a16:creationId xmlns:a16="http://schemas.microsoft.com/office/drawing/2014/main" id="{A2DDD2DA-9D8B-4522-B9F4-84D1CA30E1B3}"/>
                </a:ext>
              </a:extLst>
            </p:cNvPr>
            <p:cNvCxnSpPr>
              <a:cxnSpLocks/>
            </p:cNvCxnSpPr>
            <p:nvPr/>
          </p:nvCxnSpPr>
          <p:spPr>
            <a:xfrm>
              <a:off x="5728458" y="4649387"/>
              <a:ext cx="2110212" cy="0"/>
            </a:xfrm>
            <a:prstGeom prst="straightConnector1">
              <a:avLst/>
            </a:prstGeom>
            <a:noFill/>
            <a:ln w="12700" cap="flat" cmpd="sng" algn="ctr">
              <a:solidFill>
                <a:srgbClr val="787878"/>
              </a:solidFill>
              <a:prstDash val="solid"/>
              <a:tailEnd type="triangle" w="med" len="med"/>
            </a:ln>
            <a:effectLst/>
          </p:spPr>
        </p:cxnSp>
        <p:sp>
          <p:nvSpPr>
            <p:cNvPr id="65" name="Rectangle 112">
              <a:extLst>
                <a:ext uri="{FF2B5EF4-FFF2-40B4-BE49-F238E27FC236}">
                  <a16:creationId xmlns:a16="http://schemas.microsoft.com/office/drawing/2014/main" id="{889314E7-8C0F-4514-9E64-B930646C428B}"/>
                </a:ext>
              </a:extLst>
            </p:cNvPr>
            <p:cNvSpPr/>
            <p:nvPr/>
          </p:nvSpPr>
          <p:spPr>
            <a:xfrm>
              <a:off x="2203606" y="3463518"/>
              <a:ext cx="2052652" cy="756384"/>
            </a:xfrm>
            <a:prstGeom prst="rect">
              <a:avLst/>
            </a:prstGeom>
            <a:noFill/>
            <a:ln w="63500">
              <a:noFill/>
            </a:ln>
          </p:spPr>
          <p:txBody>
            <a:bodyPr wrap="none" lIns="107652" tIns="123056" rIns="123056" bIns="123056" anchor="ctr" anchorCtr="0">
              <a:noAutofit/>
            </a:bodyPr>
            <a:lstStyle/>
            <a:p>
              <a:pPr marL="0" marR="0" lvl="0" indent="0" algn="l" defTabSz="820120" rtl="0" eaLnBrk="1" fontAlgn="base" latinLnBrk="0" hangingPunct="1">
                <a:lnSpc>
                  <a:spcPts val="144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Phase II: Randomization </a:t>
              </a:r>
              <a:b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br>
              <a:r>
                <a:rPr kumimoji="0" lang="en-GB" sz="1440" b="1"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Arial"/>
                </a:rPr>
                <a:t>Pola + BR vs BR</a:t>
              </a:r>
            </a:p>
          </p:txBody>
        </p:sp>
        <p:sp>
          <p:nvSpPr>
            <p:cNvPr id="66" name="Rounded Rectangle 138">
              <a:extLst>
                <a:ext uri="{FF2B5EF4-FFF2-40B4-BE49-F238E27FC236}">
                  <a16:creationId xmlns:a16="http://schemas.microsoft.com/office/drawing/2014/main" id="{DC6D052C-C341-4E3F-B571-C714DA68F4D3}"/>
                </a:ext>
              </a:extLst>
            </p:cNvPr>
            <p:cNvSpPr>
              <a:spLocks noChangeArrowheads="1"/>
            </p:cNvSpPr>
            <p:nvPr/>
          </p:nvSpPr>
          <p:spPr bwMode="auto">
            <a:xfrm>
              <a:off x="6414755" y="3723584"/>
              <a:ext cx="1287409" cy="217946"/>
            </a:xfrm>
            <a:prstGeom prst="roundRect">
              <a:avLst>
                <a:gd name="adj" fmla="val 16667"/>
              </a:avLst>
            </a:prstGeom>
            <a:noFill/>
            <a:ln w="38100">
              <a:no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320" b="1" i="1"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Randomized</a:t>
              </a:r>
            </a:p>
          </p:txBody>
        </p:sp>
        <p:sp>
          <p:nvSpPr>
            <p:cNvPr id="67" name="Rectangle 66"/>
            <p:cNvSpPr/>
            <p:nvPr/>
          </p:nvSpPr>
          <p:spPr>
            <a:xfrm>
              <a:off x="2011355" y="2531384"/>
              <a:ext cx="7685304" cy="173175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380" tIns="54701" rIns="109380" bIns="54701"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2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8" name="Rectangle 67"/>
            <p:cNvSpPr/>
            <p:nvPr/>
          </p:nvSpPr>
          <p:spPr>
            <a:xfrm>
              <a:off x="2011355" y="4435073"/>
              <a:ext cx="7685304" cy="62083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9380" tIns="54701" rIns="109380" bIns="54701"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2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9" name="Rounded Rectangle 138">
              <a:extLst>
                <a:ext uri="{FF2B5EF4-FFF2-40B4-BE49-F238E27FC236}">
                  <a16:creationId xmlns:a16="http://schemas.microsoft.com/office/drawing/2014/main" id="{749B164D-866F-4B9B-96A7-3088C702EAB3}"/>
                </a:ext>
              </a:extLst>
            </p:cNvPr>
            <p:cNvSpPr>
              <a:spLocks noChangeArrowheads="1"/>
            </p:cNvSpPr>
            <p:nvPr/>
          </p:nvSpPr>
          <p:spPr bwMode="auto">
            <a:xfrm>
              <a:off x="663057" y="2530925"/>
              <a:ext cx="1547251" cy="1732214"/>
            </a:xfrm>
            <a:prstGeom prst="roundRect">
              <a:avLst>
                <a:gd name="adj" fmla="val 0"/>
              </a:avLst>
            </a:prstGeom>
            <a:solidFill>
              <a:schemeClr val="tx2"/>
            </a:solidFill>
            <a:ln w="25400">
              <a:solidFill>
                <a:schemeClr val="tx2"/>
              </a:solid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56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Main study</a:t>
              </a:r>
            </a:p>
          </p:txBody>
        </p:sp>
        <p:sp>
          <p:nvSpPr>
            <p:cNvPr id="70" name="Rounded Rectangle 138">
              <a:extLst>
                <a:ext uri="{FF2B5EF4-FFF2-40B4-BE49-F238E27FC236}">
                  <a16:creationId xmlns:a16="http://schemas.microsoft.com/office/drawing/2014/main" id="{6B747879-1EB5-474B-9D57-9874748CA512}"/>
                </a:ext>
              </a:extLst>
            </p:cNvPr>
            <p:cNvSpPr>
              <a:spLocks noChangeArrowheads="1"/>
            </p:cNvSpPr>
            <p:nvPr/>
          </p:nvSpPr>
          <p:spPr bwMode="auto">
            <a:xfrm>
              <a:off x="4558083" y="4547797"/>
              <a:ext cx="1170373" cy="198132"/>
            </a:xfrm>
            <a:prstGeom prst="roundRect">
              <a:avLst>
                <a:gd name="adj" fmla="val 16667"/>
              </a:avLst>
            </a:prstGeom>
            <a:solidFill>
              <a:srgbClr val="FFFFFF"/>
            </a:solidFill>
            <a:ln w="12700">
              <a:solidFill>
                <a:srgbClr val="787878"/>
              </a:solidFill>
              <a:round/>
              <a:headEnd/>
              <a:tailEnd/>
            </a:ln>
            <a:effectLst/>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320" b="1" i="0"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R/R DLBCL</a:t>
              </a:r>
            </a:p>
          </p:txBody>
        </p:sp>
        <p:grpSp>
          <p:nvGrpSpPr>
            <p:cNvPr id="71" name="Group 70">
              <a:extLst>
                <a:ext uri="{FF2B5EF4-FFF2-40B4-BE49-F238E27FC236}">
                  <a16:creationId xmlns:a16="http://schemas.microsoft.com/office/drawing/2014/main" id="{4A279ECE-AB8E-43AA-B3CB-E722CF27DE27}"/>
                </a:ext>
              </a:extLst>
            </p:cNvPr>
            <p:cNvGrpSpPr/>
            <p:nvPr/>
          </p:nvGrpSpPr>
          <p:grpSpPr>
            <a:xfrm>
              <a:off x="4558125" y="3511556"/>
              <a:ext cx="4980796" cy="683935"/>
              <a:chOff x="3884456" y="3154058"/>
              <a:chExt cx="4150663" cy="569946"/>
            </a:xfrm>
          </p:grpSpPr>
          <p:sp>
            <p:nvSpPr>
              <p:cNvPr id="72" name="Rounded Rectangle 138">
                <a:extLst>
                  <a:ext uri="{FF2B5EF4-FFF2-40B4-BE49-F238E27FC236}">
                    <a16:creationId xmlns:a16="http://schemas.microsoft.com/office/drawing/2014/main" id="{DE31D730-3F74-45D9-AB3F-336A4A8DD5E4}"/>
                  </a:ext>
                </a:extLst>
              </p:cNvPr>
              <p:cNvSpPr>
                <a:spLocks noChangeArrowheads="1"/>
              </p:cNvSpPr>
              <p:nvPr/>
            </p:nvSpPr>
            <p:spPr bwMode="auto">
              <a:xfrm>
                <a:off x="6677736" y="3454004"/>
                <a:ext cx="1357383" cy="270000"/>
              </a:xfrm>
              <a:prstGeom prst="roundRect">
                <a:avLst>
                  <a:gd name="adj" fmla="val 16667"/>
                </a:avLst>
              </a:prstGeom>
              <a:solidFill>
                <a:schemeClr val="tx2"/>
              </a:solidFill>
              <a:ln w="12700">
                <a:noFill/>
                <a:round/>
                <a:headEnd/>
                <a:tailEnd/>
              </a:ln>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Pola + BR (n = 40)</a:t>
                </a:r>
              </a:p>
            </p:txBody>
          </p:sp>
          <p:sp>
            <p:nvSpPr>
              <p:cNvPr id="73" name="Rounded Rectangle 138">
                <a:extLst>
                  <a:ext uri="{FF2B5EF4-FFF2-40B4-BE49-F238E27FC236}">
                    <a16:creationId xmlns:a16="http://schemas.microsoft.com/office/drawing/2014/main" id="{7CBD67FE-78B3-4419-97C6-2D507636AAA3}"/>
                  </a:ext>
                </a:extLst>
              </p:cNvPr>
              <p:cNvSpPr>
                <a:spLocks noChangeArrowheads="1"/>
              </p:cNvSpPr>
              <p:nvPr/>
            </p:nvSpPr>
            <p:spPr bwMode="auto">
              <a:xfrm>
                <a:off x="6677736" y="3154058"/>
                <a:ext cx="1357383" cy="270000"/>
              </a:xfrm>
              <a:prstGeom prst="roundRect">
                <a:avLst>
                  <a:gd name="adj" fmla="val 16667"/>
                </a:avLst>
              </a:prstGeom>
              <a:solidFill>
                <a:schemeClr val="tx2">
                  <a:lumMod val="50000"/>
                </a:schemeClr>
              </a:solidFill>
              <a:ln w="12700">
                <a:noFill/>
                <a:round/>
                <a:headEnd/>
                <a:tailEnd/>
              </a:ln>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sym typeface="Trebuchet MS" panose="020B0603020202020204" pitchFamily="34" charset="0"/>
                    <a:rtl val="0"/>
                  </a:rPr>
                  <a:t>BR (n = 40)</a:t>
                </a:r>
              </a:p>
            </p:txBody>
          </p:sp>
          <p:cxnSp>
            <p:nvCxnSpPr>
              <p:cNvPr id="74" name="Elbow Connector 105">
                <a:extLst>
                  <a:ext uri="{FF2B5EF4-FFF2-40B4-BE49-F238E27FC236}">
                    <a16:creationId xmlns:a16="http://schemas.microsoft.com/office/drawing/2014/main" id="{BC0B9A88-FB8E-4CD0-92DA-F9305D10BBD2}"/>
                  </a:ext>
                </a:extLst>
              </p:cNvPr>
              <p:cNvCxnSpPr>
                <a:cxnSpLocks/>
              </p:cNvCxnSpPr>
              <p:nvPr/>
            </p:nvCxnSpPr>
            <p:spPr>
              <a:xfrm flipV="1">
                <a:off x="4840227" y="3327428"/>
                <a:ext cx="1778049" cy="91387"/>
              </a:xfrm>
              <a:prstGeom prst="bentConnector3">
                <a:avLst>
                  <a:gd name="adj1" fmla="val 33864"/>
                </a:avLst>
              </a:prstGeom>
              <a:noFill/>
              <a:ln w="12700" cap="flat" cmpd="sng" algn="ctr">
                <a:solidFill>
                  <a:srgbClr val="787878"/>
                </a:solidFill>
                <a:prstDash val="solid"/>
                <a:tailEnd type="triangle"/>
              </a:ln>
              <a:effectLst/>
            </p:spPr>
          </p:cxnSp>
          <p:cxnSp>
            <p:nvCxnSpPr>
              <p:cNvPr id="75" name="Elbow Connector 106">
                <a:extLst>
                  <a:ext uri="{FF2B5EF4-FFF2-40B4-BE49-F238E27FC236}">
                    <a16:creationId xmlns:a16="http://schemas.microsoft.com/office/drawing/2014/main" id="{3C88DFA3-E489-4EA3-B196-17B231FD47C2}"/>
                  </a:ext>
                </a:extLst>
              </p:cNvPr>
              <p:cNvCxnSpPr>
                <a:cxnSpLocks/>
              </p:cNvCxnSpPr>
              <p:nvPr/>
            </p:nvCxnSpPr>
            <p:spPr>
              <a:xfrm>
                <a:off x="4859766" y="3422556"/>
                <a:ext cx="1758510" cy="100630"/>
              </a:xfrm>
              <a:prstGeom prst="bentConnector3">
                <a:avLst>
                  <a:gd name="adj1" fmla="val 33058"/>
                </a:avLst>
              </a:prstGeom>
              <a:noFill/>
              <a:ln w="12700" cap="flat" cmpd="sng" algn="ctr">
                <a:solidFill>
                  <a:srgbClr val="787878"/>
                </a:solidFill>
                <a:prstDash val="solid"/>
                <a:tailEnd type="triangle"/>
              </a:ln>
              <a:effectLst/>
            </p:spPr>
          </p:cxnSp>
          <p:sp>
            <p:nvSpPr>
              <p:cNvPr id="76" name="Rounded Rectangle 138">
                <a:extLst>
                  <a:ext uri="{FF2B5EF4-FFF2-40B4-BE49-F238E27FC236}">
                    <a16:creationId xmlns:a16="http://schemas.microsoft.com/office/drawing/2014/main" id="{5379AEEB-D90F-497F-A572-FD4BEC168629}"/>
                  </a:ext>
                </a:extLst>
              </p:cNvPr>
              <p:cNvSpPr>
                <a:spLocks noChangeArrowheads="1"/>
              </p:cNvSpPr>
              <p:nvPr/>
            </p:nvSpPr>
            <p:spPr bwMode="auto">
              <a:xfrm>
                <a:off x="3884456" y="3330094"/>
                <a:ext cx="975311" cy="181622"/>
              </a:xfrm>
              <a:prstGeom prst="roundRect">
                <a:avLst>
                  <a:gd name="adj" fmla="val 16667"/>
                </a:avLst>
              </a:prstGeom>
              <a:solidFill>
                <a:srgbClr val="FFFFFF"/>
              </a:solidFill>
              <a:ln w="12700">
                <a:solidFill>
                  <a:srgbClr val="787878"/>
                </a:solidFill>
                <a:round/>
                <a:headEnd/>
                <a:tailEnd/>
              </a:ln>
              <a:effectLst/>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320" b="1" i="0"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R/R DLBCL</a:t>
                </a:r>
              </a:p>
            </p:txBody>
          </p:sp>
        </p:grpSp>
        <p:sp>
          <p:nvSpPr>
            <p:cNvPr id="77" name="Rounded Rectangle 138">
              <a:extLst>
                <a:ext uri="{FF2B5EF4-FFF2-40B4-BE49-F238E27FC236}">
                  <a16:creationId xmlns:a16="http://schemas.microsoft.com/office/drawing/2014/main" id="{D3B1C25F-469F-48F6-883C-F14F9054F5DC}"/>
                </a:ext>
              </a:extLst>
            </p:cNvPr>
            <p:cNvSpPr>
              <a:spLocks noChangeArrowheads="1"/>
            </p:cNvSpPr>
            <p:nvPr/>
          </p:nvSpPr>
          <p:spPr bwMode="auto">
            <a:xfrm>
              <a:off x="4558083" y="2886569"/>
              <a:ext cx="1170373" cy="198132"/>
            </a:xfrm>
            <a:prstGeom prst="roundRect">
              <a:avLst>
                <a:gd name="adj" fmla="val 16667"/>
              </a:avLst>
            </a:prstGeom>
            <a:solidFill>
              <a:schemeClr val="bg1"/>
            </a:solidFill>
            <a:ln w="12700">
              <a:solidFill>
                <a:srgbClr val="787878"/>
              </a:solidFill>
              <a:round/>
              <a:headEnd/>
              <a:tailEnd/>
            </a:ln>
            <a:effectLst/>
          </p:spPr>
          <p:txBody>
            <a:bodyPr lIns="0" tIns="0" rIns="0" bIns="0" anchor="ctr"/>
            <a:lstStyle/>
            <a:p>
              <a:pPr marL="0" marR="0" lvl="0" indent="0" algn="ctr" defTabSz="820120" rtl="0" eaLnBrk="1" fontAlgn="auto" latinLnBrk="0" hangingPunct="1">
                <a:lnSpc>
                  <a:spcPct val="100000"/>
                </a:lnSpc>
                <a:spcBef>
                  <a:spcPts val="0"/>
                </a:spcBef>
                <a:spcAft>
                  <a:spcPts val="0"/>
                </a:spcAft>
                <a:buClr>
                  <a:srgbClr val="000000"/>
                </a:buClr>
                <a:buSzTx/>
                <a:buFontTx/>
                <a:buNone/>
                <a:tabLst/>
                <a:defRPr/>
              </a:pPr>
              <a:r>
                <a:rPr kumimoji="0" lang="en-GB" sz="1320" b="1" i="0" u="none" strike="noStrike" kern="0" cap="none" spc="0" normalizeH="0" baseline="0" noProof="0" dirty="0">
                  <a:ln>
                    <a:noFill/>
                  </a:ln>
                  <a:solidFill>
                    <a:srgbClr val="000000"/>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R/R DLBCL</a:t>
              </a:r>
            </a:p>
          </p:txBody>
        </p:sp>
        <p:cxnSp>
          <p:nvCxnSpPr>
            <p:cNvPr id="78" name="Straight Arrow Connector 8">
              <a:extLst>
                <a:ext uri="{FF2B5EF4-FFF2-40B4-BE49-F238E27FC236}">
                  <a16:creationId xmlns:a16="http://schemas.microsoft.com/office/drawing/2014/main" id="{A2DDD2DA-9D8B-4522-B9F4-84D1CA30E1B3}"/>
                </a:ext>
              </a:extLst>
            </p:cNvPr>
            <p:cNvCxnSpPr>
              <a:cxnSpLocks/>
            </p:cNvCxnSpPr>
            <p:nvPr/>
          </p:nvCxnSpPr>
          <p:spPr>
            <a:xfrm>
              <a:off x="5728458" y="2985631"/>
              <a:ext cx="2110212" cy="0"/>
            </a:xfrm>
            <a:prstGeom prst="straightConnector1">
              <a:avLst/>
            </a:prstGeom>
            <a:noFill/>
            <a:ln w="12700" cap="flat" cmpd="sng" algn="ctr">
              <a:solidFill>
                <a:srgbClr val="787878"/>
              </a:solidFill>
              <a:prstDash val="solid"/>
              <a:tailEnd type="triangle" w="med" len="med"/>
            </a:ln>
            <a:effectLst/>
          </p:spPr>
        </p:cxnSp>
        <p:sp>
          <p:nvSpPr>
            <p:cNvPr id="79" name="Rounded Rectangle 138">
              <a:extLst>
                <a:ext uri="{FF2B5EF4-FFF2-40B4-BE49-F238E27FC236}">
                  <a16:creationId xmlns:a16="http://schemas.microsoft.com/office/drawing/2014/main" id="{FA2D5BC3-07E2-4FB7-811E-D4F1ACED4C73}"/>
                </a:ext>
              </a:extLst>
            </p:cNvPr>
            <p:cNvSpPr>
              <a:spLocks noChangeArrowheads="1"/>
            </p:cNvSpPr>
            <p:nvPr/>
          </p:nvSpPr>
          <p:spPr bwMode="auto">
            <a:xfrm>
              <a:off x="7910102" y="2823140"/>
              <a:ext cx="1628860" cy="324989"/>
            </a:xfrm>
            <a:prstGeom prst="roundRect">
              <a:avLst>
                <a:gd name="adj" fmla="val 16667"/>
              </a:avLst>
            </a:prstGeom>
            <a:solidFill>
              <a:schemeClr val="tx2"/>
            </a:solidFill>
            <a:ln w="12700">
              <a:noFill/>
              <a:round/>
              <a:headEnd/>
              <a:tailEnd/>
            </a:ln>
          </p:spPr>
          <p:txBody>
            <a:bodyPr lIns="0" tIns="0" rIns="0" bIns="0" anchor="ctr"/>
            <a:lstStyle/>
            <a:p>
              <a:pPr marL="0" marR="0" lvl="0" indent="0" algn="ctr" defTabSz="820120" rtl="0" eaLnBrk="1" fontAlgn="base" latinLnBrk="0" hangingPunct="1">
                <a:lnSpc>
                  <a:spcPct val="100000"/>
                </a:lnSpc>
                <a:spcBef>
                  <a:spcPct val="0"/>
                </a:spcBef>
                <a:spcAft>
                  <a:spcPct val="0"/>
                </a:spcAft>
                <a:buClr>
                  <a:srgbClr val="000000"/>
                </a:buClr>
                <a:buSzTx/>
                <a:buFontTx/>
                <a:buNone/>
                <a:tabLst/>
                <a:defRPr/>
              </a:pPr>
              <a:r>
                <a:rPr kumimoji="0" lang="en-GB" sz="1440" b="1" i="0" u="none" strike="noStrike" kern="0" cap="none" spc="0" normalizeH="0" baseline="0" noProof="0" dirty="0">
                  <a:ln>
                    <a:noFill/>
                  </a:ln>
                  <a:solidFill>
                    <a:srgbClr val="FFFFFF"/>
                  </a:solidFill>
                  <a:effectLst/>
                  <a:uLnTx/>
                  <a:uFillTx/>
                  <a:latin typeface="Calibri" panose="020F0502020204030204" pitchFamily="34" charset="0"/>
                  <a:ea typeface="Imago" charset="0"/>
                  <a:cs typeface="Calibri" panose="020F0502020204030204" pitchFamily="34" charset="0"/>
                  <a:sym typeface="Trebuchet MS" panose="020B0603020202020204" pitchFamily="34" charset="0"/>
                  <a:rtl val="0"/>
                </a:rPr>
                <a:t>Pola + BR (n = 6)</a:t>
              </a:r>
            </a:p>
          </p:txBody>
        </p:sp>
        <p:sp>
          <p:nvSpPr>
            <p:cNvPr id="80" name="Right Brace 79"/>
            <p:cNvSpPr/>
            <p:nvPr/>
          </p:nvSpPr>
          <p:spPr>
            <a:xfrm>
              <a:off x="9807272" y="2999396"/>
              <a:ext cx="636826" cy="1766711"/>
            </a:xfrm>
            <a:prstGeom prst="rightBrace">
              <a:avLst>
                <a:gd name="adj1" fmla="val 38498"/>
                <a:gd name="adj2" fmla="val 5000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lIns="109380" tIns="54701" rIns="109380" bIns="54701"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TextBox 82">
              <a:extLst>
                <a:ext uri="{FF2B5EF4-FFF2-40B4-BE49-F238E27FC236}">
                  <a16:creationId xmlns:a16="http://schemas.microsoft.com/office/drawing/2014/main" id="{ACBF7B23-BB05-414F-B7B5-76F345B07408}"/>
                </a:ext>
              </a:extLst>
            </p:cNvPr>
            <p:cNvSpPr txBox="1"/>
            <p:nvPr/>
          </p:nvSpPr>
          <p:spPr>
            <a:xfrm>
              <a:off x="10585965" y="3226988"/>
              <a:ext cx="1299644" cy="1413986"/>
            </a:xfrm>
            <a:prstGeom prst="roundRect">
              <a:avLst/>
            </a:prstGeom>
            <a:solidFill>
              <a:schemeClr val="tx2"/>
            </a:solidFill>
            <a:ln w="12700">
              <a:noFill/>
              <a:round/>
              <a:headEnd/>
              <a:tailEnd/>
            </a:ln>
          </p:spPr>
          <p:txBody>
            <a:bodyPr lIns="0" tIns="0" rIns="0" bIns="0" anchor="ctr"/>
            <a:lstStyle>
              <a:defPPr>
                <a:defRPr lang="en-US"/>
              </a:defPPr>
              <a:lvl1pPr marL="0" marR="0" lvl="0" indent="0" algn="ctr" defTabSz="685783" eaLnBrk="1" fontAlgn="auto" latinLnBrk="0" hangingPunct="1">
                <a:lnSpc>
                  <a:spcPct val="100000"/>
                </a:lnSpc>
                <a:spcBef>
                  <a:spcPts val="0"/>
                </a:spcBef>
                <a:spcAft>
                  <a:spcPts val="0"/>
                </a:spcAft>
                <a:buClr>
                  <a:srgbClr val="000000"/>
                </a:buClr>
                <a:buSzTx/>
                <a:buFont typeface="Arial"/>
                <a:buNone/>
                <a:tabLst/>
                <a:defRPr kumimoji="0" sz="1100" b="0" i="0" u="none" strike="noStrike" kern="0" cap="none" spc="0" normalizeH="0" baseline="0">
                  <a:ln>
                    <a:noFill/>
                  </a:ln>
                  <a:solidFill>
                    <a:srgbClr val="000000"/>
                  </a:solidFill>
                  <a:effectLst/>
                  <a:uLnTx/>
                  <a:uFillTx/>
                  <a:latin typeface="+mn-lt"/>
                  <a:ea typeface="Imago" charset="0"/>
                  <a:cs typeface="Imago" charset="0"/>
                  <a:rtl val="0"/>
                </a:defRPr>
              </a:lvl1pPr>
            </a:lstStyle>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Pooled </a:t>
              </a:r>
              <a:b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br>
              <a: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Pola + BR</a:t>
              </a:r>
            </a:p>
            <a:p>
              <a:pPr marL="0" marR="0" lvl="0" indent="0" algn="ctr" defTabSz="685783" rtl="0" eaLnBrk="1" fontAlgn="auto" latinLnBrk="0" hangingPunct="1">
                <a:lnSpc>
                  <a:spcPct val="100000"/>
                </a:lnSpc>
                <a:spcBef>
                  <a:spcPts val="0"/>
                </a:spcBef>
                <a:spcAft>
                  <a:spcPts val="0"/>
                </a:spcAft>
                <a:buClr>
                  <a:srgbClr val="000000"/>
                </a:buClr>
                <a:buSzTx/>
                <a:buFont typeface="Arial"/>
                <a:buNone/>
                <a:tabLst/>
                <a:defRPr/>
              </a:pPr>
              <a: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cohorts</a:t>
              </a:r>
              <a:br>
                <a:rPr kumimoji="0" lang="en-GB" sz="192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br>
              <a:r>
                <a:rPr kumimoji="0" lang="en-GB" sz="192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tl val="0"/>
                </a:rPr>
                <a:t>(N = 152)</a:t>
              </a:r>
            </a:p>
          </p:txBody>
        </p:sp>
      </p:grpSp>
      <p:sp>
        <p:nvSpPr>
          <p:cNvPr id="2" name="TextBox 1"/>
          <p:cNvSpPr txBox="1"/>
          <p:nvPr/>
        </p:nvSpPr>
        <p:spPr>
          <a:xfrm>
            <a:off x="662364" y="5137616"/>
            <a:ext cx="10972800" cy="399782"/>
          </a:xfrm>
          <a:prstGeom prst="rect">
            <a:avLst/>
          </a:prstGeom>
          <a:noFill/>
        </p:spPr>
        <p:txBody>
          <a:bodyPr wrap="square" lIns="121602" tIns="60798" rIns="121602" bIns="6079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Pola = </a:t>
            </a:r>
            <a:r>
              <a:rPr kumimoji="0" lang="en-US" sz="1800" b="0" i="0" u="none" strike="noStrike" kern="1200" cap="none" spc="0" normalizeH="0" baseline="0" noProof="0" dirty="0" err="1">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polatuzumab</a:t>
            </a: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 </a:t>
            </a:r>
            <a:r>
              <a:rPr kumimoji="0" lang="en-US" sz="1800" b="0" i="0" u="none" strike="noStrike" kern="1200" cap="none" spc="0" normalizeH="0" baseline="0" noProof="0" dirty="0" err="1">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vedotin</a:t>
            </a: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 BR = </a:t>
            </a:r>
            <a:r>
              <a:rPr kumimoji="0" lang="en-US" sz="1800" b="0" i="0" u="none" strike="noStrike" kern="1200" cap="none" spc="0" normalizeH="0" baseline="0" noProof="0" dirty="0" err="1">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bendamustine</a:t>
            </a: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/rituximab; R/R = relapsed/refractory</a:t>
            </a:r>
          </a:p>
        </p:txBody>
      </p:sp>
      <p:sp>
        <p:nvSpPr>
          <p:cNvPr id="7" name="Rectangle 6">
            <a:extLst>
              <a:ext uri="{FF2B5EF4-FFF2-40B4-BE49-F238E27FC236}">
                <a16:creationId xmlns:a16="http://schemas.microsoft.com/office/drawing/2014/main" id="{B30430B6-4DF4-17DC-8BCC-B4E881BBDFB1}"/>
              </a:ext>
            </a:extLst>
          </p:cNvPr>
          <p:cNvSpPr/>
          <p:nvPr/>
        </p:nvSpPr>
        <p:spPr>
          <a:xfrm>
            <a:off x="191344" y="6437684"/>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Sehn</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LH et al. </a:t>
            </a:r>
            <a:r>
              <a:rPr kumimoji="0" lang="en-US" sz="1500" b="0" i="1"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Blood Adv </a:t>
            </a:r>
            <a:r>
              <a:rPr kumimoji="0" lang="en-US" sz="1500" b="0"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2022;6(2):533-43.</a:t>
            </a:r>
            <a:r>
              <a:rPr kumimoji="0" lang="en-US" sz="1500" b="0" i="0" u="none" strike="noStrike" kern="1200" cap="none" spc="0" normalizeH="0" baseline="0" noProof="0" dirty="0">
                <a:ln>
                  <a:noFill/>
                </a:ln>
                <a:solidFill>
                  <a:srgbClr val="000000"/>
                </a:solidFill>
                <a:effectLst/>
                <a:uLnTx/>
                <a:uFillTx/>
                <a:latin typeface="Calibri"/>
                <a:ea typeface="MS PGothic" charset="0"/>
              </a:rPr>
              <a:t> </a:t>
            </a:r>
          </a:p>
        </p:txBody>
      </p:sp>
      <p:sp>
        <p:nvSpPr>
          <p:cNvPr id="35" name="TextBox 34">
            <a:extLst>
              <a:ext uri="{FF2B5EF4-FFF2-40B4-BE49-F238E27FC236}">
                <a16:creationId xmlns:a16="http://schemas.microsoft.com/office/drawing/2014/main" id="{6F755499-2AB6-864C-9FFC-A3DDF1EB5B18}"/>
              </a:ext>
            </a:extLst>
          </p:cNvPr>
          <p:cNvSpPr txBox="1"/>
          <p:nvPr/>
        </p:nvSpPr>
        <p:spPr>
          <a:xfrm>
            <a:off x="662364" y="5803571"/>
            <a:ext cx="10972800" cy="399782"/>
          </a:xfrm>
          <a:prstGeom prst="rect">
            <a:avLst/>
          </a:prstGeom>
          <a:noFill/>
        </p:spPr>
        <p:txBody>
          <a:bodyPr wrap="square" lIns="121602" tIns="60798" rIns="121602" bIns="6079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23361">
                    <a:lumMod val="50000"/>
                  </a:srgbClr>
                </a:solidFill>
                <a:effectLst/>
                <a:uLnTx/>
                <a:uFillTx/>
                <a:latin typeface="Calibri" panose="020F0502020204030204" pitchFamily="34" charset="0"/>
                <a:ea typeface="ＭＳ Ｐゴシック"/>
                <a:cs typeface="Calibri" panose="020F0502020204030204" pitchFamily="34" charset="0"/>
              </a:rPr>
              <a:t>Pola 1.8 mg/kg on day 1 of each cycle of BR; up to 6 cycles at 3-weekly interval</a:t>
            </a:r>
          </a:p>
        </p:txBody>
      </p:sp>
    </p:spTree>
    <p:extLst>
      <p:ext uri="{BB962C8B-B14F-4D97-AF65-F5344CB8AC3E}">
        <p14:creationId xmlns:p14="http://schemas.microsoft.com/office/powerpoint/2010/main" val="37306679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B0C5-71AC-40C0-BA57-58AECE9F993A}"/>
              </a:ext>
            </a:extLst>
          </p:cNvPr>
          <p:cNvSpPr>
            <a:spLocks noGrp="1"/>
          </p:cNvSpPr>
          <p:nvPr>
            <p:ph type="title"/>
          </p:nvPr>
        </p:nvSpPr>
        <p:spPr>
          <a:xfrm>
            <a:off x="902850" y="259300"/>
            <a:ext cx="10770990" cy="696607"/>
          </a:xfrm>
        </p:spPr>
        <p:txBody>
          <a:bodyPr/>
          <a:lstStyle/>
          <a:p>
            <a:pPr algn="l"/>
            <a:r>
              <a:rPr lang="en-US" sz="3200" dirty="0">
                <a:solidFill>
                  <a:srgbClr val="0432FF"/>
                </a:solidFill>
                <a:latin typeface="Calibri" panose="020F0502020204030204" pitchFamily="34" charset="0"/>
                <a:cs typeface="Calibri" panose="020F0502020204030204" pitchFamily="34" charset="0"/>
              </a:rPr>
              <a:t>GO29365: </a:t>
            </a:r>
            <a:r>
              <a:rPr lang="en-GB" sz="3200" dirty="0">
                <a:solidFill>
                  <a:srgbClr val="0432FF"/>
                </a:solidFill>
                <a:latin typeface="Calibri" panose="020F0502020204030204" pitchFamily="34" charset="0"/>
                <a:cs typeface="Calibri" panose="020F0502020204030204" pitchFamily="34" charset="0"/>
              </a:rPr>
              <a:t>PFS and OS in Randomized and Extension Cohorts</a:t>
            </a:r>
          </a:p>
        </p:txBody>
      </p:sp>
      <p:sp>
        <p:nvSpPr>
          <p:cNvPr id="828" name="Text Placeholder 16">
            <a:extLst>
              <a:ext uri="{FF2B5EF4-FFF2-40B4-BE49-F238E27FC236}">
                <a16:creationId xmlns:a16="http://schemas.microsoft.com/office/drawing/2014/main" id="{62DFA4F4-4617-4B3A-B119-2F2BD333991E}"/>
              </a:ext>
            </a:extLst>
          </p:cNvPr>
          <p:cNvSpPr txBox="1">
            <a:spLocks/>
          </p:cNvSpPr>
          <p:nvPr/>
        </p:nvSpPr>
        <p:spPr>
          <a:xfrm>
            <a:off x="527730" y="5972115"/>
            <a:ext cx="5600630" cy="360046"/>
          </a:xfrm>
          <a:prstGeom prst="rect">
            <a:avLst/>
          </a:prstGeom>
        </p:spPr>
        <p:txBody>
          <a:bodyPr lIns="0" tIns="0" rIns="0" bIns="0" anchor="b"/>
          <a:lstStyle>
            <a:lvl1pPr marL="0" indent="0" algn="l" rtl="0" eaLnBrk="1" fontAlgn="base" hangingPunct="1">
              <a:spcBef>
                <a:spcPts val="0"/>
              </a:spcBef>
              <a:spcAft>
                <a:spcPts val="250"/>
              </a:spcAft>
              <a:buClr>
                <a:schemeClr val="accent6">
                  <a:lumMod val="40000"/>
                  <a:lumOff val="60000"/>
                </a:schemeClr>
              </a:buClr>
              <a:buFont typeface="Arial" pitchFamily="34" charset="0"/>
              <a:buNone/>
              <a:tabLst>
                <a:tab pos="171671" algn="l"/>
              </a:tabLst>
              <a:defRPr sz="700" kern="1200">
                <a:solidFill>
                  <a:schemeClr val="tx1"/>
                </a:solidFill>
                <a:latin typeface="+mn-lt"/>
                <a:ea typeface="+mn-ea"/>
                <a:cs typeface="Arial" panose="020B0604020202020204" pitchFamily="34" charset="0"/>
              </a:defRPr>
            </a:lvl1pPr>
            <a:lvl2pPr marL="422567" indent="-23109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2pPr>
            <a:lvl3pPr marL="608761" indent="-182230"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3pPr>
            <a:lvl4pPr marL="789674" indent="-17563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4pPr>
            <a:lvl5pPr marL="1711401" indent="-190156" algn="l" rtl="0" eaLnBrk="1" fontAlgn="base" hangingPunct="1">
              <a:spcBef>
                <a:spcPct val="20000"/>
              </a:spcBef>
              <a:spcAft>
                <a:spcPct val="0"/>
              </a:spcAft>
              <a:buFont typeface="Arial" charset="0"/>
              <a:buChar char="»"/>
              <a:defRPr sz="1667" kern="1200">
                <a:solidFill>
                  <a:schemeClr val="tx1"/>
                </a:solidFill>
                <a:latin typeface="Arial" pitchFamily="34" charset="0"/>
                <a:ea typeface="+mn-ea"/>
                <a:cs typeface="Arial" pitchFamily="34" charset="0"/>
              </a:defRPr>
            </a:lvl5pPr>
            <a:lvl6pPr marL="2091711"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2023"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2336"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2645"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250"/>
              </a:spcAft>
              <a:buClr>
                <a:srgbClr val="1070B5">
                  <a:lumMod val="40000"/>
                  <a:lumOff val="60000"/>
                </a:srgbClr>
              </a:buClr>
              <a:buSzTx/>
              <a:buFont typeface="Arial" pitchFamily="34" charset="0"/>
              <a:buNone/>
              <a:tabLst>
                <a:tab pos="171671" algn="l"/>
              </a:tabLst>
              <a:defRPr/>
            </a:pPr>
            <a:endParaRPr kumimoji="0" lang="en-GB" sz="108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1" name="Rectangle 830">
            <a:extLst>
              <a:ext uri="{FF2B5EF4-FFF2-40B4-BE49-F238E27FC236}">
                <a16:creationId xmlns:a16="http://schemas.microsoft.com/office/drawing/2014/main" id="{90DEF385-7A05-48C7-A7EE-5EAE4084FFEC}"/>
              </a:ext>
            </a:extLst>
          </p:cNvPr>
          <p:cNvSpPr/>
          <p:nvPr/>
        </p:nvSpPr>
        <p:spPr>
          <a:xfrm>
            <a:off x="658054" y="5316961"/>
            <a:ext cx="5190420" cy="97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2220" tIns="0" rIns="43097" bIns="0" rtlCol="0" anchor="ctr"/>
          <a:lstStyle/>
          <a:p>
            <a:pPr marL="0" marR="0" lvl="0" indent="0" algn="l" defTabSz="2118956"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Randomized cohort</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205079" marR="0" lvl="0" indent="-205079"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Survival benefit persists with longer follow-up </a:t>
            </a: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2-y PFS 28.4%, 2-y OS 38.2%</a:t>
            </a:r>
          </a:p>
        </p:txBody>
      </p:sp>
      <p:sp>
        <p:nvSpPr>
          <p:cNvPr id="651" name="Text Placeholder 16">
            <a:extLst>
              <a:ext uri="{FF2B5EF4-FFF2-40B4-BE49-F238E27FC236}">
                <a16:creationId xmlns:a16="http://schemas.microsoft.com/office/drawing/2014/main" id="{62DFA4F4-4617-4B3A-B119-2F2BD333991E}"/>
              </a:ext>
            </a:extLst>
          </p:cNvPr>
          <p:cNvSpPr txBox="1">
            <a:spLocks/>
          </p:cNvSpPr>
          <p:nvPr/>
        </p:nvSpPr>
        <p:spPr>
          <a:xfrm>
            <a:off x="6623730" y="5951899"/>
            <a:ext cx="5600630" cy="360046"/>
          </a:xfrm>
          <a:prstGeom prst="rect">
            <a:avLst/>
          </a:prstGeom>
        </p:spPr>
        <p:txBody>
          <a:bodyPr lIns="0" tIns="0" rIns="0" bIns="0" anchor="b"/>
          <a:lstStyle>
            <a:lvl1pPr marL="0" indent="0" algn="l" rtl="0" eaLnBrk="1" fontAlgn="base" hangingPunct="1">
              <a:spcBef>
                <a:spcPts val="0"/>
              </a:spcBef>
              <a:spcAft>
                <a:spcPts val="250"/>
              </a:spcAft>
              <a:buClr>
                <a:schemeClr val="accent6">
                  <a:lumMod val="40000"/>
                  <a:lumOff val="60000"/>
                </a:schemeClr>
              </a:buClr>
              <a:buFont typeface="Arial" pitchFamily="34" charset="0"/>
              <a:buNone/>
              <a:tabLst>
                <a:tab pos="171671" algn="l"/>
              </a:tabLst>
              <a:defRPr sz="700" kern="1200">
                <a:solidFill>
                  <a:schemeClr val="tx1"/>
                </a:solidFill>
                <a:latin typeface="+mn-lt"/>
                <a:ea typeface="+mn-ea"/>
                <a:cs typeface="Arial" panose="020B0604020202020204" pitchFamily="34" charset="0"/>
              </a:defRPr>
            </a:lvl1pPr>
            <a:lvl2pPr marL="422567" indent="-23109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2pPr>
            <a:lvl3pPr marL="608761" indent="-182230"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3pPr>
            <a:lvl4pPr marL="789674" indent="-175632" algn="l" rtl="0" eaLnBrk="1" fontAlgn="base" hangingPunct="1">
              <a:spcBef>
                <a:spcPts val="0"/>
              </a:spcBef>
              <a:spcAft>
                <a:spcPts val="250"/>
              </a:spcAft>
              <a:buClr>
                <a:schemeClr val="accent6">
                  <a:lumMod val="40000"/>
                  <a:lumOff val="60000"/>
                </a:schemeClr>
              </a:buClr>
              <a:buFont typeface="Arial" pitchFamily="34" charset="0"/>
              <a:buChar char="•"/>
              <a:defRPr sz="1667" kern="1200">
                <a:solidFill>
                  <a:schemeClr val="tx2">
                    <a:lumMod val="50000"/>
                  </a:schemeClr>
                </a:solidFill>
                <a:latin typeface="Arial Narrow" panose="020B0606020202030204" pitchFamily="34" charset="0"/>
                <a:ea typeface="+mn-ea"/>
                <a:cs typeface="Arial" pitchFamily="34" charset="0"/>
              </a:defRPr>
            </a:lvl4pPr>
            <a:lvl5pPr marL="1711401" indent="-190156" algn="l" rtl="0" eaLnBrk="1" fontAlgn="base" hangingPunct="1">
              <a:spcBef>
                <a:spcPct val="20000"/>
              </a:spcBef>
              <a:spcAft>
                <a:spcPct val="0"/>
              </a:spcAft>
              <a:buFont typeface="Arial" charset="0"/>
              <a:buChar char="»"/>
              <a:defRPr sz="1667" kern="1200">
                <a:solidFill>
                  <a:schemeClr val="tx1"/>
                </a:solidFill>
                <a:latin typeface="Arial" pitchFamily="34" charset="0"/>
                <a:ea typeface="+mn-ea"/>
                <a:cs typeface="Arial" pitchFamily="34" charset="0"/>
              </a:defRPr>
            </a:lvl5pPr>
            <a:lvl6pPr marL="2091711"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2023"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2336"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2645" indent="-190156" algn="l" defTabSz="760622" rtl="0" eaLnBrk="1" latinLnBrk="0" hangingPunct="1">
              <a:spcBef>
                <a:spcPct val="20000"/>
              </a:spcBef>
              <a:buFont typeface="Arial" pitchFamily="34" charset="0"/>
              <a:buChar char="•"/>
              <a:defRPr sz="1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250"/>
              </a:spcAft>
              <a:buClr>
                <a:srgbClr val="1070B5">
                  <a:lumMod val="40000"/>
                  <a:lumOff val="60000"/>
                </a:srgbClr>
              </a:buClr>
              <a:buSzTx/>
              <a:buFont typeface="Arial" pitchFamily="34" charset="0"/>
              <a:buNone/>
              <a:tabLst>
                <a:tab pos="171671" algn="l"/>
              </a:tabLst>
              <a:defRPr/>
            </a:pPr>
            <a:endParaRPr kumimoji="0" lang="en-GB" sz="108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47" name="Rectangle 746">
            <a:extLst>
              <a:ext uri="{FF2B5EF4-FFF2-40B4-BE49-F238E27FC236}">
                <a16:creationId xmlns:a16="http://schemas.microsoft.com/office/drawing/2014/main" id="{90DEF385-7A05-48C7-A7EE-5EAE4084FFEC}"/>
              </a:ext>
            </a:extLst>
          </p:cNvPr>
          <p:cNvSpPr/>
          <p:nvPr/>
        </p:nvSpPr>
        <p:spPr>
          <a:xfrm>
            <a:off x="6698244" y="5401844"/>
            <a:ext cx="4222292" cy="977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2220" tIns="0" rIns="43097" bIns="0" rtlCol="0" anchor="ctr"/>
          <a:lstStyle/>
          <a:p>
            <a:pPr marL="0" marR="0" lvl="0" indent="0" algn="l" defTabSz="2118956" rtl="0" eaLnBrk="1" fontAlgn="base"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Pooled cohort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05079" marR="0" lvl="0" indent="-205079"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2118956"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Non-primary refractory:</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edian</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PFS 13.4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median OS 32 </a:t>
            </a:r>
            <a:r>
              <a:rPr kumimoji="0" lang="en-GB"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mo</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F6CD6DF-BCCB-A66D-3FE9-8D0A2E6FA1B0}"/>
              </a:ext>
            </a:extLst>
          </p:cNvPr>
          <p:cNvGrpSpPr/>
          <p:nvPr/>
        </p:nvGrpSpPr>
        <p:grpSpPr>
          <a:xfrm>
            <a:off x="327062" y="950702"/>
            <a:ext cx="11704947" cy="4220329"/>
            <a:chOff x="508398" y="1239016"/>
            <a:chExt cx="11351505" cy="3847306"/>
          </a:xfrm>
        </p:grpSpPr>
        <p:sp>
          <p:nvSpPr>
            <p:cNvPr id="829" name="Rectangle 828"/>
            <p:cNvSpPr/>
            <p:nvPr/>
          </p:nvSpPr>
          <p:spPr>
            <a:xfrm>
              <a:off x="527683" y="1239016"/>
              <a:ext cx="5490720" cy="243457"/>
            </a:xfrm>
            <a:prstGeom prst="rect">
              <a:avLst/>
            </a:prstGeom>
            <a:solidFill>
              <a:schemeClr val="tx2"/>
            </a:solidFill>
          </p:spPr>
          <p:txBody>
            <a:bodyPr wrap="none" lIns="109380" tIns="54701" rIns="109380" bIns="54701"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6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Randomized</a:t>
              </a:r>
            </a:p>
          </p:txBody>
        </p:sp>
        <p:sp>
          <p:nvSpPr>
            <p:cNvPr id="830" name="Rectangle 829"/>
            <p:cNvSpPr/>
            <p:nvPr/>
          </p:nvSpPr>
          <p:spPr>
            <a:xfrm>
              <a:off x="6183766" y="1239016"/>
              <a:ext cx="5490127" cy="243457"/>
            </a:xfrm>
            <a:prstGeom prst="rect">
              <a:avLst/>
            </a:prstGeom>
            <a:solidFill>
              <a:schemeClr val="tx2"/>
            </a:solidFill>
          </p:spPr>
          <p:txBody>
            <a:bodyPr wrap="none" lIns="109380" tIns="54701" rIns="109380" bIns="54701"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56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a:cs typeface="Calibri" panose="020F0502020204030204" pitchFamily="34" charset="0"/>
                </a:rPr>
                <a:t>Extension cohort</a:t>
              </a:r>
            </a:p>
          </p:txBody>
        </p:sp>
        <p:grpSp>
          <p:nvGrpSpPr>
            <p:cNvPr id="596" name="Group 595">
              <a:extLst>
                <a:ext uri="{FF2B5EF4-FFF2-40B4-BE49-F238E27FC236}">
                  <a16:creationId xmlns:a16="http://schemas.microsoft.com/office/drawing/2014/main" id="{CD8C5DC8-695A-4FD6-81D1-B8BB105CDB95}"/>
                </a:ext>
              </a:extLst>
            </p:cNvPr>
            <p:cNvGrpSpPr/>
            <p:nvPr/>
          </p:nvGrpSpPr>
          <p:grpSpPr>
            <a:xfrm>
              <a:off x="956976" y="4751303"/>
              <a:ext cx="5086495" cy="117842"/>
              <a:chOff x="797478" y="4083274"/>
              <a:chExt cx="4238746" cy="98197"/>
            </a:xfrm>
          </p:grpSpPr>
          <p:sp>
            <p:nvSpPr>
              <p:cNvPr id="609" name="TextBox 608">
                <a:extLst>
                  <a:ext uri="{FF2B5EF4-FFF2-40B4-BE49-F238E27FC236}">
                    <a16:creationId xmlns:a16="http://schemas.microsoft.com/office/drawing/2014/main" id="{7E93822A-41B1-4059-A40D-5E516A922F1F}"/>
                  </a:ext>
                </a:extLst>
              </p:cNvPr>
              <p:cNvSpPr txBox="1"/>
              <p:nvPr/>
            </p:nvSpPr>
            <p:spPr>
              <a:xfrm>
                <a:off x="797478" y="4083274"/>
                <a:ext cx="183038" cy="98197"/>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0" name="TextBox 609">
                <a:extLst>
                  <a:ext uri="{FF2B5EF4-FFF2-40B4-BE49-F238E27FC236}">
                    <a16:creationId xmlns:a16="http://schemas.microsoft.com/office/drawing/2014/main" id="{A9D015B6-5146-44F8-BB28-465D99CA11FE}"/>
                  </a:ext>
                </a:extLst>
              </p:cNvPr>
              <p:cNvSpPr txBox="1"/>
              <p:nvPr/>
            </p:nvSpPr>
            <p:spPr>
              <a:xfrm>
                <a:off x="947685"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1" name="TextBox 610">
                <a:extLst>
                  <a:ext uri="{FF2B5EF4-FFF2-40B4-BE49-F238E27FC236}">
                    <a16:creationId xmlns:a16="http://schemas.microsoft.com/office/drawing/2014/main" id="{CB92ED13-FEC5-4EC1-B0D0-D182FF85EEBB}"/>
                  </a:ext>
                </a:extLst>
              </p:cNvPr>
              <p:cNvSpPr txBox="1"/>
              <p:nvPr/>
            </p:nvSpPr>
            <p:spPr>
              <a:xfrm>
                <a:off x="109789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2" name="TextBox 611">
                <a:extLst>
                  <a:ext uri="{FF2B5EF4-FFF2-40B4-BE49-F238E27FC236}">
                    <a16:creationId xmlns:a16="http://schemas.microsoft.com/office/drawing/2014/main" id="{4B0998F9-D70C-4A1F-9DBB-1B570750C893}"/>
                  </a:ext>
                </a:extLst>
              </p:cNvPr>
              <p:cNvSpPr txBox="1"/>
              <p:nvPr/>
            </p:nvSpPr>
            <p:spPr>
              <a:xfrm>
                <a:off x="1248099"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3" name="TextBox 612">
                <a:extLst>
                  <a:ext uri="{FF2B5EF4-FFF2-40B4-BE49-F238E27FC236}">
                    <a16:creationId xmlns:a16="http://schemas.microsoft.com/office/drawing/2014/main" id="{D22C171D-6BE3-4FE3-A308-A6F974CD3BAB}"/>
                  </a:ext>
                </a:extLst>
              </p:cNvPr>
              <p:cNvSpPr txBox="1"/>
              <p:nvPr/>
            </p:nvSpPr>
            <p:spPr>
              <a:xfrm>
                <a:off x="1398306"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4" name="TextBox 613">
                <a:extLst>
                  <a:ext uri="{FF2B5EF4-FFF2-40B4-BE49-F238E27FC236}">
                    <a16:creationId xmlns:a16="http://schemas.microsoft.com/office/drawing/2014/main" id="{0AE055D1-8F09-4A90-A7C2-F2F838E8A661}"/>
                  </a:ext>
                </a:extLst>
              </p:cNvPr>
              <p:cNvSpPr txBox="1"/>
              <p:nvPr/>
            </p:nvSpPr>
            <p:spPr>
              <a:xfrm>
                <a:off x="154851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5" name="TextBox 614">
                <a:extLst>
                  <a:ext uri="{FF2B5EF4-FFF2-40B4-BE49-F238E27FC236}">
                    <a16:creationId xmlns:a16="http://schemas.microsoft.com/office/drawing/2014/main" id="{400048A1-65BA-4F55-BAF9-910AA7666ABB}"/>
                  </a:ext>
                </a:extLst>
              </p:cNvPr>
              <p:cNvSpPr txBox="1"/>
              <p:nvPr/>
            </p:nvSpPr>
            <p:spPr>
              <a:xfrm>
                <a:off x="169872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6" name="TextBox 615">
                <a:extLst>
                  <a:ext uri="{FF2B5EF4-FFF2-40B4-BE49-F238E27FC236}">
                    <a16:creationId xmlns:a16="http://schemas.microsoft.com/office/drawing/2014/main" id="{4081874C-EDDA-4697-BA98-0834B67E162C}"/>
                  </a:ext>
                </a:extLst>
              </p:cNvPr>
              <p:cNvSpPr txBox="1"/>
              <p:nvPr/>
            </p:nvSpPr>
            <p:spPr>
              <a:xfrm>
                <a:off x="1848487"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7" name="TextBox 616">
                <a:extLst>
                  <a:ext uri="{FF2B5EF4-FFF2-40B4-BE49-F238E27FC236}">
                    <a16:creationId xmlns:a16="http://schemas.microsoft.com/office/drawing/2014/main" id="{B453F29B-E79E-4487-AF71-811DC688DB40}"/>
                  </a:ext>
                </a:extLst>
              </p:cNvPr>
              <p:cNvSpPr txBox="1"/>
              <p:nvPr/>
            </p:nvSpPr>
            <p:spPr>
              <a:xfrm>
                <a:off x="199869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8" name="TextBox 617">
                <a:extLst>
                  <a:ext uri="{FF2B5EF4-FFF2-40B4-BE49-F238E27FC236}">
                    <a16:creationId xmlns:a16="http://schemas.microsoft.com/office/drawing/2014/main" id="{62B141B5-AA4E-4566-8A78-0DB5A0CE5C9D}"/>
                  </a:ext>
                </a:extLst>
              </p:cNvPr>
              <p:cNvSpPr txBox="1"/>
              <p:nvPr/>
            </p:nvSpPr>
            <p:spPr>
              <a:xfrm>
                <a:off x="214846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19" name="TextBox 618">
                <a:extLst>
                  <a:ext uri="{FF2B5EF4-FFF2-40B4-BE49-F238E27FC236}">
                    <a16:creationId xmlns:a16="http://schemas.microsoft.com/office/drawing/2014/main" id="{8B5167E3-FD19-4ACA-9B18-AA066B5DB91C}"/>
                  </a:ext>
                </a:extLst>
              </p:cNvPr>
              <p:cNvSpPr txBox="1"/>
              <p:nvPr/>
            </p:nvSpPr>
            <p:spPr>
              <a:xfrm>
                <a:off x="2300209"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0" name="TextBox 619">
                <a:extLst>
                  <a:ext uri="{FF2B5EF4-FFF2-40B4-BE49-F238E27FC236}">
                    <a16:creationId xmlns:a16="http://schemas.microsoft.com/office/drawing/2014/main" id="{A7F3603C-FEDB-4421-8DA4-E173EBE1F3FC}"/>
                  </a:ext>
                </a:extLst>
              </p:cNvPr>
              <p:cNvSpPr txBox="1"/>
              <p:nvPr/>
            </p:nvSpPr>
            <p:spPr>
              <a:xfrm>
                <a:off x="245280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1" name="TextBox 620">
                <a:extLst>
                  <a:ext uri="{FF2B5EF4-FFF2-40B4-BE49-F238E27FC236}">
                    <a16:creationId xmlns:a16="http://schemas.microsoft.com/office/drawing/2014/main" id="{2FE84FCF-D280-484C-A420-3CB8F094987C}"/>
                  </a:ext>
                </a:extLst>
              </p:cNvPr>
              <p:cNvSpPr txBox="1"/>
              <p:nvPr/>
            </p:nvSpPr>
            <p:spPr>
              <a:xfrm>
                <a:off x="260172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2" name="TextBox 621">
                <a:extLst>
                  <a:ext uri="{FF2B5EF4-FFF2-40B4-BE49-F238E27FC236}">
                    <a16:creationId xmlns:a16="http://schemas.microsoft.com/office/drawing/2014/main" id="{5BE0FAB6-C720-4A18-8EC7-413AB0A1D42E}"/>
                  </a:ext>
                </a:extLst>
              </p:cNvPr>
              <p:cNvSpPr txBox="1"/>
              <p:nvPr/>
            </p:nvSpPr>
            <p:spPr>
              <a:xfrm>
                <a:off x="275017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3" name="TextBox 622">
                <a:extLst>
                  <a:ext uri="{FF2B5EF4-FFF2-40B4-BE49-F238E27FC236}">
                    <a16:creationId xmlns:a16="http://schemas.microsoft.com/office/drawing/2014/main" id="{3BABF201-A70B-4CBC-BCF3-01DCEBFFF7CC}"/>
                  </a:ext>
                </a:extLst>
              </p:cNvPr>
              <p:cNvSpPr txBox="1"/>
              <p:nvPr/>
            </p:nvSpPr>
            <p:spPr>
              <a:xfrm>
                <a:off x="290037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4" name="TextBox 623">
                <a:extLst>
                  <a:ext uri="{FF2B5EF4-FFF2-40B4-BE49-F238E27FC236}">
                    <a16:creationId xmlns:a16="http://schemas.microsoft.com/office/drawing/2014/main" id="{AA29C95E-6733-4608-9F1D-8D83570FA6EB}"/>
                  </a:ext>
                </a:extLst>
              </p:cNvPr>
              <p:cNvSpPr txBox="1"/>
              <p:nvPr/>
            </p:nvSpPr>
            <p:spPr>
              <a:xfrm>
                <a:off x="305297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6" name="TextBox 625">
                <a:extLst>
                  <a:ext uri="{FF2B5EF4-FFF2-40B4-BE49-F238E27FC236}">
                    <a16:creationId xmlns:a16="http://schemas.microsoft.com/office/drawing/2014/main" id="{4BA2215E-B1A6-4841-9E3B-F2AB14A94CBC}"/>
                  </a:ext>
                </a:extLst>
              </p:cNvPr>
              <p:cNvSpPr txBox="1"/>
              <p:nvPr/>
            </p:nvSpPr>
            <p:spPr>
              <a:xfrm>
                <a:off x="3200793"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7" name="TextBox 626">
                <a:extLst>
                  <a:ext uri="{FF2B5EF4-FFF2-40B4-BE49-F238E27FC236}">
                    <a16:creationId xmlns:a16="http://schemas.microsoft.com/office/drawing/2014/main" id="{3F2D6B1B-DD77-4F9D-B2FB-32A2D7C2B86A}"/>
                  </a:ext>
                </a:extLst>
              </p:cNvPr>
              <p:cNvSpPr txBox="1"/>
              <p:nvPr/>
            </p:nvSpPr>
            <p:spPr>
              <a:xfrm>
                <a:off x="3351000"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8" name="TextBox 627">
                <a:extLst>
                  <a:ext uri="{FF2B5EF4-FFF2-40B4-BE49-F238E27FC236}">
                    <a16:creationId xmlns:a16="http://schemas.microsoft.com/office/drawing/2014/main" id="{F11B5D4D-538B-4DE2-BD92-B8F3E5788117}"/>
                  </a:ext>
                </a:extLst>
              </p:cNvPr>
              <p:cNvSpPr txBox="1"/>
              <p:nvPr/>
            </p:nvSpPr>
            <p:spPr>
              <a:xfrm>
                <a:off x="3501206"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29" name="TextBox 628">
                <a:extLst>
                  <a:ext uri="{FF2B5EF4-FFF2-40B4-BE49-F238E27FC236}">
                    <a16:creationId xmlns:a16="http://schemas.microsoft.com/office/drawing/2014/main" id="{16BA811E-5BCE-47B7-BBE8-D52A50580455}"/>
                  </a:ext>
                </a:extLst>
              </p:cNvPr>
              <p:cNvSpPr txBox="1"/>
              <p:nvPr/>
            </p:nvSpPr>
            <p:spPr>
              <a:xfrm>
                <a:off x="364902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0" name="TextBox 629">
                <a:extLst>
                  <a:ext uri="{FF2B5EF4-FFF2-40B4-BE49-F238E27FC236}">
                    <a16:creationId xmlns:a16="http://schemas.microsoft.com/office/drawing/2014/main" id="{269DA055-F1B5-472D-9DFB-2EC2BB24502D}"/>
                  </a:ext>
                </a:extLst>
              </p:cNvPr>
              <p:cNvSpPr txBox="1"/>
              <p:nvPr/>
            </p:nvSpPr>
            <p:spPr>
              <a:xfrm>
                <a:off x="379840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1" name="TextBox 630">
                <a:extLst>
                  <a:ext uri="{FF2B5EF4-FFF2-40B4-BE49-F238E27FC236}">
                    <a16:creationId xmlns:a16="http://schemas.microsoft.com/office/drawing/2014/main" id="{C1A84052-FA2A-4B04-B024-7F9A49C4365A}"/>
                  </a:ext>
                </a:extLst>
              </p:cNvPr>
              <p:cNvSpPr txBox="1"/>
              <p:nvPr/>
            </p:nvSpPr>
            <p:spPr>
              <a:xfrm>
                <a:off x="394525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2" name="TextBox 631">
                <a:extLst>
                  <a:ext uri="{FF2B5EF4-FFF2-40B4-BE49-F238E27FC236}">
                    <a16:creationId xmlns:a16="http://schemas.microsoft.com/office/drawing/2014/main" id="{F22C8376-C549-48E3-A8B7-76F7B4D6D8CF}"/>
                  </a:ext>
                </a:extLst>
              </p:cNvPr>
              <p:cNvSpPr txBox="1"/>
              <p:nvPr/>
            </p:nvSpPr>
            <p:spPr>
              <a:xfrm>
                <a:off x="4096199"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3" name="TextBox 632">
                <a:extLst>
                  <a:ext uri="{FF2B5EF4-FFF2-40B4-BE49-F238E27FC236}">
                    <a16:creationId xmlns:a16="http://schemas.microsoft.com/office/drawing/2014/main" id="{AD726006-819A-4EAA-922E-0550BB7E5346}"/>
                  </a:ext>
                </a:extLst>
              </p:cNvPr>
              <p:cNvSpPr txBox="1"/>
              <p:nvPr/>
            </p:nvSpPr>
            <p:spPr>
              <a:xfrm>
                <a:off x="4250431"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4" name="TextBox 633">
                <a:extLst>
                  <a:ext uri="{FF2B5EF4-FFF2-40B4-BE49-F238E27FC236}">
                    <a16:creationId xmlns:a16="http://schemas.microsoft.com/office/drawing/2014/main" id="{25999D85-2D78-4772-97D5-51BE08359858}"/>
                  </a:ext>
                </a:extLst>
              </p:cNvPr>
              <p:cNvSpPr txBox="1"/>
              <p:nvPr/>
            </p:nvSpPr>
            <p:spPr>
              <a:xfrm>
                <a:off x="4401378"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5" name="TextBox 634">
                <a:extLst>
                  <a:ext uri="{FF2B5EF4-FFF2-40B4-BE49-F238E27FC236}">
                    <a16:creationId xmlns:a16="http://schemas.microsoft.com/office/drawing/2014/main" id="{DE1C80D5-2BE3-40FD-9096-68181C79C7B1}"/>
                  </a:ext>
                </a:extLst>
              </p:cNvPr>
              <p:cNvSpPr txBox="1"/>
              <p:nvPr/>
            </p:nvSpPr>
            <p:spPr>
              <a:xfrm>
                <a:off x="4549062"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6" name="TextBox 635">
                <a:extLst>
                  <a:ext uri="{FF2B5EF4-FFF2-40B4-BE49-F238E27FC236}">
                    <a16:creationId xmlns:a16="http://schemas.microsoft.com/office/drawing/2014/main" id="{41C5C1DA-B8E1-424B-A69C-71C50339614F}"/>
                  </a:ext>
                </a:extLst>
              </p:cNvPr>
              <p:cNvSpPr txBox="1"/>
              <p:nvPr/>
            </p:nvSpPr>
            <p:spPr>
              <a:xfrm>
                <a:off x="4702864"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637" name="TextBox 636">
                <a:extLst>
                  <a:ext uri="{FF2B5EF4-FFF2-40B4-BE49-F238E27FC236}">
                    <a16:creationId xmlns:a16="http://schemas.microsoft.com/office/drawing/2014/main" id="{39D13B71-DC16-4FA5-A351-C5F2801DA19C}"/>
                  </a:ext>
                </a:extLst>
              </p:cNvPr>
              <p:cNvSpPr txBox="1"/>
              <p:nvPr/>
            </p:nvSpPr>
            <p:spPr>
              <a:xfrm>
                <a:off x="4853186" y="4083275"/>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638" name="TextBox 637">
              <a:extLst>
                <a:ext uri="{FF2B5EF4-FFF2-40B4-BE49-F238E27FC236}">
                  <a16:creationId xmlns:a16="http://schemas.microsoft.com/office/drawing/2014/main" id="{06915A9F-3263-421B-A270-4C8D8A99696E}"/>
                </a:ext>
              </a:extLst>
            </p:cNvPr>
            <p:cNvSpPr txBox="1"/>
            <p:nvPr/>
          </p:nvSpPr>
          <p:spPr>
            <a:xfrm>
              <a:off x="1066887" y="4875647"/>
              <a:ext cx="4866716"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698" name="Group 697">
              <a:extLst>
                <a:ext uri="{FF2B5EF4-FFF2-40B4-BE49-F238E27FC236}">
                  <a16:creationId xmlns:a16="http://schemas.microsoft.com/office/drawing/2014/main" id="{46866C98-1BA5-47CE-8DB7-AAD2B8DE67C7}"/>
                </a:ext>
              </a:extLst>
            </p:cNvPr>
            <p:cNvGrpSpPr/>
            <p:nvPr/>
          </p:nvGrpSpPr>
          <p:grpSpPr>
            <a:xfrm>
              <a:off x="666903" y="3486720"/>
              <a:ext cx="219646" cy="1217423"/>
              <a:chOff x="555753" y="3028771"/>
              <a:chExt cx="183038" cy="1014526"/>
            </a:xfrm>
          </p:grpSpPr>
          <p:sp>
            <p:nvSpPr>
              <p:cNvPr id="699" name="TextBox 698">
                <a:extLst>
                  <a:ext uri="{FF2B5EF4-FFF2-40B4-BE49-F238E27FC236}">
                    <a16:creationId xmlns:a16="http://schemas.microsoft.com/office/drawing/2014/main" id="{6AD5B451-A71C-49B8-9909-9F7A1A43A5A7}"/>
                  </a:ext>
                </a:extLst>
              </p:cNvPr>
              <p:cNvSpPr txBox="1"/>
              <p:nvPr/>
            </p:nvSpPr>
            <p:spPr>
              <a:xfrm>
                <a:off x="555753" y="3028771"/>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0" name="TextBox 699">
                <a:extLst>
                  <a:ext uri="{FF2B5EF4-FFF2-40B4-BE49-F238E27FC236}">
                    <a16:creationId xmlns:a16="http://schemas.microsoft.com/office/drawing/2014/main" id="{FB2E8194-92F0-4FA1-94B6-45F335BC9639}"/>
                  </a:ext>
                </a:extLst>
              </p:cNvPr>
              <p:cNvSpPr txBox="1"/>
              <p:nvPr/>
            </p:nvSpPr>
            <p:spPr>
              <a:xfrm>
                <a:off x="555753" y="321203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1" name="TextBox 700">
                <a:extLst>
                  <a:ext uri="{FF2B5EF4-FFF2-40B4-BE49-F238E27FC236}">
                    <a16:creationId xmlns:a16="http://schemas.microsoft.com/office/drawing/2014/main" id="{02A152DA-295A-420F-8D51-80BD80AC2405}"/>
                  </a:ext>
                </a:extLst>
              </p:cNvPr>
              <p:cNvSpPr txBox="1"/>
              <p:nvPr/>
            </p:nvSpPr>
            <p:spPr>
              <a:xfrm>
                <a:off x="555753" y="3395304"/>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2" name="TextBox 701">
                <a:extLst>
                  <a:ext uri="{FF2B5EF4-FFF2-40B4-BE49-F238E27FC236}">
                    <a16:creationId xmlns:a16="http://schemas.microsoft.com/office/drawing/2014/main" id="{B00A2925-DB97-47C3-B3E5-F2D185EBDD90}"/>
                  </a:ext>
                </a:extLst>
              </p:cNvPr>
              <p:cNvSpPr txBox="1"/>
              <p:nvPr/>
            </p:nvSpPr>
            <p:spPr>
              <a:xfrm>
                <a:off x="555753" y="3578565"/>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3" name="TextBox 702">
                <a:extLst>
                  <a:ext uri="{FF2B5EF4-FFF2-40B4-BE49-F238E27FC236}">
                    <a16:creationId xmlns:a16="http://schemas.microsoft.com/office/drawing/2014/main" id="{8056AA15-A4BD-4920-834B-C1088B1298A1}"/>
                  </a:ext>
                </a:extLst>
              </p:cNvPr>
              <p:cNvSpPr txBox="1"/>
              <p:nvPr/>
            </p:nvSpPr>
            <p:spPr>
              <a:xfrm>
                <a:off x="555753" y="376183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4" name="TextBox 703">
                <a:extLst>
                  <a:ext uri="{FF2B5EF4-FFF2-40B4-BE49-F238E27FC236}">
                    <a16:creationId xmlns:a16="http://schemas.microsoft.com/office/drawing/2014/main" id="{9FFA1842-A537-4EBF-ABBC-4447927EC17D}"/>
                  </a:ext>
                </a:extLst>
              </p:cNvPr>
              <p:cNvSpPr txBox="1"/>
              <p:nvPr/>
            </p:nvSpPr>
            <p:spPr>
              <a:xfrm>
                <a:off x="555753" y="394509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705" name="TextBox 704">
              <a:extLst>
                <a:ext uri="{FF2B5EF4-FFF2-40B4-BE49-F238E27FC236}">
                  <a16:creationId xmlns:a16="http://schemas.microsoft.com/office/drawing/2014/main" id="{25F568FB-60AC-46C8-9769-5E2C9F4C2036}"/>
                </a:ext>
              </a:extLst>
            </p:cNvPr>
            <p:cNvSpPr txBox="1"/>
            <p:nvPr/>
          </p:nvSpPr>
          <p:spPr>
            <a:xfrm rot="16200000">
              <a:off x="48142" y="3974403"/>
              <a:ext cx="1105178"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OS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6" name="Freeform 5">
              <a:extLst>
                <a:ext uri="{FF2B5EF4-FFF2-40B4-BE49-F238E27FC236}">
                  <a16:creationId xmlns:a16="http://schemas.microsoft.com/office/drawing/2014/main" id="{66A875B8-6863-4D88-97C3-E0CBB42EED5A}"/>
                </a:ext>
              </a:extLst>
            </p:cNvPr>
            <p:cNvSpPr>
              <a:spLocks/>
            </p:cNvSpPr>
            <p:nvPr/>
          </p:nvSpPr>
          <p:spPr bwMode="auto">
            <a:xfrm>
              <a:off x="1066821" y="3539051"/>
              <a:ext cx="4735615" cy="795883"/>
            </a:xfrm>
            <a:custGeom>
              <a:avLst/>
              <a:gdLst>
                <a:gd name="T0" fmla="*/ 0 w 2557"/>
                <a:gd name="T1" fmla="*/ 0 h 573"/>
                <a:gd name="T2" fmla="*/ 47 w 2557"/>
                <a:gd name="T3" fmla="*/ 0 h 573"/>
                <a:gd name="T4" fmla="*/ 47 w 2557"/>
                <a:gd name="T5" fmla="*/ 22 h 573"/>
                <a:gd name="T6" fmla="*/ 69 w 2557"/>
                <a:gd name="T7" fmla="*/ 22 h 573"/>
                <a:gd name="T8" fmla="*/ 69 w 2557"/>
                <a:gd name="T9" fmla="*/ 43 h 573"/>
                <a:gd name="T10" fmla="*/ 123 w 2557"/>
                <a:gd name="T11" fmla="*/ 43 h 573"/>
                <a:gd name="T12" fmla="*/ 123 w 2557"/>
                <a:gd name="T13" fmla="*/ 84 h 573"/>
                <a:gd name="T14" fmla="*/ 145 w 2557"/>
                <a:gd name="T15" fmla="*/ 84 h 573"/>
                <a:gd name="T16" fmla="*/ 145 w 2557"/>
                <a:gd name="T17" fmla="*/ 103 h 573"/>
                <a:gd name="T18" fmla="*/ 199 w 2557"/>
                <a:gd name="T19" fmla="*/ 103 h 573"/>
                <a:gd name="T20" fmla="*/ 199 w 2557"/>
                <a:gd name="T21" fmla="*/ 122 h 573"/>
                <a:gd name="T22" fmla="*/ 214 w 2557"/>
                <a:gd name="T23" fmla="*/ 122 h 573"/>
                <a:gd name="T24" fmla="*/ 214 w 2557"/>
                <a:gd name="T25" fmla="*/ 168 h 573"/>
                <a:gd name="T26" fmla="*/ 302 w 2557"/>
                <a:gd name="T27" fmla="*/ 168 h 573"/>
                <a:gd name="T28" fmla="*/ 302 w 2557"/>
                <a:gd name="T29" fmla="*/ 209 h 573"/>
                <a:gd name="T30" fmla="*/ 351 w 2557"/>
                <a:gd name="T31" fmla="*/ 209 h 573"/>
                <a:gd name="T32" fmla="*/ 351 w 2557"/>
                <a:gd name="T33" fmla="*/ 233 h 573"/>
                <a:gd name="T34" fmla="*/ 375 w 2557"/>
                <a:gd name="T35" fmla="*/ 233 h 573"/>
                <a:gd name="T36" fmla="*/ 375 w 2557"/>
                <a:gd name="T37" fmla="*/ 254 h 573"/>
                <a:gd name="T38" fmla="*/ 432 w 2557"/>
                <a:gd name="T39" fmla="*/ 254 h 573"/>
                <a:gd name="T40" fmla="*/ 432 w 2557"/>
                <a:gd name="T41" fmla="*/ 297 h 573"/>
                <a:gd name="T42" fmla="*/ 458 w 2557"/>
                <a:gd name="T43" fmla="*/ 297 h 573"/>
                <a:gd name="T44" fmla="*/ 458 w 2557"/>
                <a:gd name="T45" fmla="*/ 319 h 573"/>
                <a:gd name="T46" fmla="*/ 508 w 2557"/>
                <a:gd name="T47" fmla="*/ 319 h 573"/>
                <a:gd name="T48" fmla="*/ 508 w 2557"/>
                <a:gd name="T49" fmla="*/ 338 h 573"/>
                <a:gd name="T50" fmla="*/ 561 w 2557"/>
                <a:gd name="T51" fmla="*/ 338 h 573"/>
                <a:gd name="T52" fmla="*/ 561 w 2557"/>
                <a:gd name="T53" fmla="*/ 357 h 573"/>
                <a:gd name="T54" fmla="*/ 573 w 2557"/>
                <a:gd name="T55" fmla="*/ 357 h 573"/>
                <a:gd name="T56" fmla="*/ 573 w 2557"/>
                <a:gd name="T57" fmla="*/ 376 h 573"/>
                <a:gd name="T58" fmla="*/ 603 w 2557"/>
                <a:gd name="T59" fmla="*/ 376 h 573"/>
                <a:gd name="T60" fmla="*/ 603 w 2557"/>
                <a:gd name="T61" fmla="*/ 407 h 573"/>
                <a:gd name="T62" fmla="*/ 618 w 2557"/>
                <a:gd name="T63" fmla="*/ 407 h 573"/>
                <a:gd name="T64" fmla="*/ 618 w 2557"/>
                <a:gd name="T65" fmla="*/ 427 h 573"/>
                <a:gd name="T66" fmla="*/ 680 w 2557"/>
                <a:gd name="T67" fmla="*/ 427 h 573"/>
                <a:gd name="T68" fmla="*/ 680 w 2557"/>
                <a:gd name="T69" fmla="*/ 448 h 573"/>
                <a:gd name="T70" fmla="*/ 817 w 2557"/>
                <a:gd name="T71" fmla="*/ 448 h 573"/>
                <a:gd name="T72" fmla="*/ 817 w 2557"/>
                <a:gd name="T73" fmla="*/ 470 h 573"/>
                <a:gd name="T74" fmla="*/ 893 w 2557"/>
                <a:gd name="T75" fmla="*/ 470 h 573"/>
                <a:gd name="T76" fmla="*/ 893 w 2557"/>
                <a:gd name="T77" fmla="*/ 489 h 573"/>
                <a:gd name="T78" fmla="*/ 1364 w 2557"/>
                <a:gd name="T79" fmla="*/ 489 h 573"/>
                <a:gd name="T80" fmla="*/ 1364 w 2557"/>
                <a:gd name="T81" fmla="*/ 510 h 573"/>
                <a:gd name="T82" fmla="*/ 1364 w 2557"/>
                <a:gd name="T83" fmla="*/ 518 h 573"/>
                <a:gd name="T84" fmla="*/ 1561 w 2557"/>
                <a:gd name="T85" fmla="*/ 518 h 573"/>
                <a:gd name="T86" fmla="*/ 1561 w 2557"/>
                <a:gd name="T87" fmla="*/ 544 h 573"/>
                <a:gd name="T88" fmla="*/ 2089 w 2557"/>
                <a:gd name="T89" fmla="*/ 544 h 573"/>
                <a:gd name="T90" fmla="*/ 2089 w 2557"/>
                <a:gd name="T91" fmla="*/ 573 h 573"/>
                <a:gd name="T92" fmla="*/ 2557 w 2557"/>
                <a:gd name="T93" fmla="*/ 573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7" h="573">
                  <a:moveTo>
                    <a:pt x="0" y="0"/>
                  </a:moveTo>
                  <a:lnTo>
                    <a:pt x="47" y="0"/>
                  </a:lnTo>
                  <a:lnTo>
                    <a:pt x="47" y="22"/>
                  </a:lnTo>
                  <a:lnTo>
                    <a:pt x="69" y="22"/>
                  </a:lnTo>
                  <a:lnTo>
                    <a:pt x="69" y="43"/>
                  </a:lnTo>
                  <a:lnTo>
                    <a:pt x="123" y="43"/>
                  </a:lnTo>
                  <a:lnTo>
                    <a:pt x="123" y="84"/>
                  </a:lnTo>
                  <a:lnTo>
                    <a:pt x="145" y="84"/>
                  </a:lnTo>
                  <a:lnTo>
                    <a:pt x="145" y="103"/>
                  </a:lnTo>
                  <a:lnTo>
                    <a:pt x="199" y="103"/>
                  </a:lnTo>
                  <a:lnTo>
                    <a:pt x="199" y="122"/>
                  </a:lnTo>
                  <a:lnTo>
                    <a:pt x="214" y="122"/>
                  </a:lnTo>
                  <a:lnTo>
                    <a:pt x="214" y="168"/>
                  </a:lnTo>
                  <a:lnTo>
                    <a:pt x="302" y="168"/>
                  </a:lnTo>
                  <a:lnTo>
                    <a:pt x="302" y="209"/>
                  </a:lnTo>
                  <a:lnTo>
                    <a:pt x="351" y="209"/>
                  </a:lnTo>
                  <a:lnTo>
                    <a:pt x="351" y="233"/>
                  </a:lnTo>
                  <a:lnTo>
                    <a:pt x="375" y="233"/>
                  </a:lnTo>
                  <a:lnTo>
                    <a:pt x="375" y="254"/>
                  </a:lnTo>
                  <a:lnTo>
                    <a:pt x="432" y="254"/>
                  </a:lnTo>
                  <a:lnTo>
                    <a:pt x="432" y="297"/>
                  </a:lnTo>
                  <a:lnTo>
                    <a:pt x="458" y="297"/>
                  </a:lnTo>
                  <a:lnTo>
                    <a:pt x="458" y="319"/>
                  </a:lnTo>
                  <a:lnTo>
                    <a:pt x="508" y="319"/>
                  </a:lnTo>
                  <a:lnTo>
                    <a:pt x="508" y="338"/>
                  </a:lnTo>
                  <a:lnTo>
                    <a:pt x="561" y="338"/>
                  </a:lnTo>
                  <a:lnTo>
                    <a:pt x="561" y="357"/>
                  </a:lnTo>
                  <a:lnTo>
                    <a:pt x="573" y="357"/>
                  </a:lnTo>
                  <a:lnTo>
                    <a:pt x="573" y="376"/>
                  </a:lnTo>
                  <a:lnTo>
                    <a:pt x="603" y="376"/>
                  </a:lnTo>
                  <a:lnTo>
                    <a:pt x="603" y="407"/>
                  </a:lnTo>
                  <a:lnTo>
                    <a:pt x="618" y="407"/>
                  </a:lnTo>
                  <a:lnTo>
                    <a:pt x="618" y="427"/>
                  </a:lnTo>
                  <a:lnTo>
                    <a:pt x="680" y="427"/>
                  </a:lnTo>
                  <a:lnTo>
                    <a:pt x="680" y="448"/>
                  </a:lnTo>
                  <a:lnTo>
                    <a:pt x="817" y="448"/>
                  </a:lnTo>
                  <a:lnTo>
                    <a:pt x="817" y="470"/>
                  </a:lnTo>
                  <a:lnTo>
                    <a:pt x="893" y="470"/>
                  </a:lnTo>
                  <a:lnTo>
                    <a:pt x="893" y="489"/>
                  </a:lnTo>
                  <a:lnTo>
                    <a:pt x="1364" y="489"/>
                  </a:lnTo>
                  <a:lnTo>
                    <a:pt x="1364" y="510"/>
                  </a:lnTo>
                  <a:lnTo>
                    <a:pt x="1364" y="518"/>
                  </a:lnTo>
                  <a:lnTo>
                    <a:pt x="1561" y="518"/>
                  </a:lnTo>
                  <a:lnTo>
                    <a:pt x="1561" y="544"/>
                  </a:lnTo>
                  <a:lnTo>
                    <a:pt x="2089" y="544"/>
                  </a:lnTo>
                  <a:lnTo>
                    <a:pt x="2089" y="573"/>
                  </a:lnTo>
                  <a:lnTo>
                    <a:pt x="2557" y="573"/>
                  </a:lnTo>
                </a:path>
              </a:pathLst>
            </a:custGeom>
            <a:noFill/>
            <a:ln w="12700"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380" tIns="54701" rIns="109380" bIns="54701"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707" name="Freeform 6">
              <a:extLst>
                <a:ext uri="{FF2B5EF4-FFF2-40B4-BE49-F238E27FC236}">
                  <a16:creationId xmlns:a16="http://schemas.microsoft.com/office/drawing/2014/main" id="{22CF1F62-CFE4-477B-A629-339DD2CFDFE5}"/>
                </a:ext>
              </a:extLst>
            </p:cNvPr>
            <p:cNvSpPr>
              <a:spLocks/>
            </p:cNvSpPr>
            <p:nvPr/>
          </p:nvSpPr>
          <p:spPr bwMode="auto">
            <a:xfrm>
              <a:off x="1066810" y="3539042"/>
              <a:ext cx="4537039" cy="1006560"/>
            </a:xfrm>
            <a:custGeom>
              <a:avLst/>
              <a:gdLst>
                <a:gd name="T0" fmla="*/ 0 w 2453"/>
                <a:gd name="T1" fmla="*/ 0 h 721"/>
                <a:gd name="T2" fmla="*/ 15 w 2453"/>
                <a:gd name="T3" fmla="*/ 0 h 721"/>
                <a:gd name="T4" fmla="*/ 15 w 2453"/>
                <a:gd name="T5" fmla="*/ 19 h 721"/>
                <a:gd name="T6" fmla="*/ 19 w 2453"/>
                <a:gd name="T7" fmla="*/ 19 h 721"/>
                <a:gd name="T8" fmla="*/ 19 w 2453"/>
                <a:gd name="T9" fmla="*/ 43 h 721"/>
                <a:gd name="T10" fmla="*/ 34 w 2453"/>
                <a:gd name="T11" fmla="*/ 43 h 721"/>
                <a:gd name="T12" fmla="*/ 34 w 2453"/>
                <a:gd name="T13" fmla="*/ 63 h 721"/>
                <a:gd name="T14" fmla="*/ 41 w 2453"/>
                <a:gd name="T15" fmla="*/ 63 h 721"/>
                <a:gd name="T16" fmla="*/ 41 w 2453"/>
                <a:gd name="T17" fmla="*/ 82 h 721"/>
                <a:gd name="T18" fmla="*/ 45 w 2453"/>
                <a:gd name="T19" fmla="*/ 82 h 721"/>
                <a:gd name="T20" fmla="*/ 45 w 2453"/>
                <a:gd name="T21" fmla="*/ 103 h 721"/>
                <a:gd name="T22" fmla="*/ 74 w 2453"/>
                <a:gd name="T23" fmla="*/ 103 h 721"/>
                <a:gd name="T24" fmla="*/ 74 w 2453"/>
                <a:gd name="T25" fmla="*/ 127 h 721"/>
                <a:gd name="T26" fmla="*/ 93 w 2453"/>
                <a:gd name="T27" fmla="*/ 127 h 721"/>
                <a:gd name="T28" fmla="*/ 93 w 2453"/>
                <a:gd name="T29" fmla="*/ 151 h 721"/>
                <a:gd name="T30" fmla="*/ 119 w 2453"/>
                <a:gd name="T31" fmla="*/ 151 h 721"/>
                <a:gd name="T32" fmla="*/ 119 w 2453"/>
                <a:gd name="T33" fmla="*/ 197 h 721"/>
                <a:gd name="T34" fmla="*/ 155 w 2453"/>
                <a:gd name="T35" fmla="*/ 197 h 721"/>
                <a:gd name="T36" fmla="*/ 155 w 2453"/>
                <a:gd name="T37" fmla="*/ 221 h 721"/>
                <a:gd name="T38" fmla="*/ 169 w 2453"/>
                <a:gd name="T39" fmla="*/ 221 h 721"/>
                <a:gd name="T40" fmla="*/ 169 w 2453"/>
                <a:gd name="T41" fmla="*/ 247 h 721"/>
                <a:gd name="T42" fmla="*/ 181 w 2453"/>
                <a:gd name="T43" fmla="*/ 247 h 721"/>
                <a:gd name="T44" fmla="*/ 181 w 2453"/>
                <a:gd name="T45" fmla="*/ 295 h 721"/>
                <a:gd name="T46" fmla="*/ 188 w 2453"/>
                <a:gd name="T47" fmla="*/ 295 h 721"/>
                <a:gd name="T48" fmla="*/ 188 w 2453"/>
                <a:gd name="T49" fmla="*/ 321 h 721"/>
                <a:gd name="T50" fmla="*/ 193 w 2453"/>
                <a:gd name="T51" fmla="*/ 321 h 721"/>
                <a:gd name="T52" fmla="*/ 193 w 2453"/>
                <a:gd name="T53" fmla="*/ 369 h 721"/>
                <a:gd name="T54" fmla="*/ 224 w 2453"/>
                <a:gd name="T55" fmla="*/ 369 h 721"/>
                <a:gd name="T56" fmla="*/ 224 w 2453"/>
                <a:gd name="T57" fmla="*/ 395 h 721"/>
                <a:gd name="T58" fmla="*/ 233 w 2453"/>
                <a:gd name="T59" fmla="*/ 395 h 721"/>
                <a:gd name="T60" fmla="*/ 233 w 2453"/>
                <a:gd name="T61" fmla="*/ 405 h 721"/>
                <a:gd name="T62" fmla="*/ 233 w 2453"/>
                <a:gd name="T63" fmla="*/ 422 h 721"/>
                <a:gd name="T64" fmla="*/ 247 w 2453"/>
                <a:gd name="T65" fmla="*/ 422 h 721"/>
                <a:gd name="T66" fmla="*/ 247 w 2453"/>
                <a:gd name="T67" fmla="*/ 443 h 721"/>
                <a:gd name="T68" fmla="*/ 259 w 2453"/>
                <a:gd name="T69" fmla="*/ 443 h 721"/>
                <a:gd name="T70" fmla="*/ 259 w 2453"/>
                <a:gd name="T71" fmla="*/ 470 h 721"/>
                <a:gd name="T72" fmla="*/ 290 w 2453"/>
                <a:gd name="T73" fmla="*/ 470 h 721"/>
                <a:gd name="T74" fmla="*/ 290 w 2453"/>
                <a:gd name="T75" fmla="*/ 496 h 721"/>
                <a:gd name="T76" fmla="*/ 297 w 2453"/>
                <a:gd name="T77" fmla="*/ 496 h 721"/>
                <a:gd name="T78" fmla="*/ 297 w 2453"/>
                <a:gd name="T79" fmla="*/ 522 h 721"/>
                <a:gd name="T80" fmla="*/ 407 w 2453"/>
                <a:gd name="T81" fmla="*/ 522 h 721"/>
                <a:gd name="T82" fmla="*/ 407 w 2453"/>
                <a:gd name="T83" fmla="*/ 577 h 721"/>
                <a:gd name="T84" fmla="*/ 433 w 2453"/>
                <a:gd name="T85" fmla="*/ 577 h 721"/>
                <a:gd name="T86" fmla="*/ 433 w 2453"/>
                <a:gd name="T87" fmla="*/ 606 h 721"/>
                <a:gd name="T88" fmla="*/ 732 w 2453"/>
                <a:gd name="T89" fmla="*/ 606 h 721"/>
                <a:gd name="T90" fmla="*/ 732 w 2453"/>
                <a:gd name="T91" fmla="*/ 633 h 721"/>
                <a:gd name="T92" fmla="*/ 894 w 2453"/>
                <a:gd name="T93" fmla="*/ 633 h 721"/>
                <a:gd name="T94" fmla="*/ 894 w 2453"/>
                <a:gd name="T95" fmla="*/ 659 h 721"/>
                <a:gd name="T96" fmla="*/ 1222 w 2453"/>
                <a:gd name="T97" fmla="*/ 659 h 721"/>
                <a:gd name="T98" fmla="*/ 1222 w 2453"/>
                <a:gd name="T99" fmla="*/ 685 h 721"/>
                <a:gd name="T100" fmla="*/ 1562 w 2453"/>
                <a:gd name="T101" fmla="*/ 685 h 721"/>
                <a:gd name="T102" fmla="*/ 1562 w 2453"/>
                <a:gd name="T103" fmla="*/ 721 h 721"/>
                <a:gd name="T104" fmla="*/ 2453 w 2453"/>
                <a:gd name="T10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53" h="721">
                  <a:moveTo>
                    <a:pt x="0" y="0"/>
                  </a:moveTo>
                  <a:lnTo>
                    <a:pt x="15" y="0"/>
                  </a:lnTo>
                  <a:lnTo>
                    <a:pt x="15" y="19"/>
                  </a:lnTo>
                  <a:lnTo>
                    <a:pt x="19" y="19"/>
                  </a:lnTo>
                  <a:lnTo>
                    <a:pt x="19" y="43"/>
                  </a:lnTo>
                  <a:lnTo>
                    <a:pt x="34" y="43"/>
                  </a:lnTo>
                  <a:lnTo>
                    <a:pt x="34" y="63"/>
                  </a:lnTo>
                  <a:lnTo>
                    <a:pt x="41" y="63"/>
                  </a:lnTo>
                  <a:lnTo>
                    <a:pt x="41" y="82"/>
                  </a:lnTo>
                  <a:lnTo>
                    <a:pt x="45" y="82"/>
                  </a:lnTo>
                  <a:lnTo>
                    <a:pt x="45" y="103"/>
                  </a:lnTo>
                  <a:lnTo>
                    <a:pt x="74" y="103"/>
                  </a:lnTo>
                  <a:lnTo>
                    <a:pt x="74" y="127"/>
                  </a:lnTo>
                  <a:lnTo>
                    <a:pt x="93" y="127"/>
                  </a:lnTo>
                  <a:lnTo>
                    <a:pt x="93" y="151"/>
                  </a:lnTo>
                  <a:lnTo>
                    <a:pt x="119" y="151"/>
                  </a:lnTo>
                  <a:lnTo>
                    <a:pt x="119" y="197"/>
                  </a:lnTo>
                  <a:lnTo>
                    <a:pt x="155" y="197"/>
                  </a:lnTo>
                  <a:lnTo>
                    <a:pt x="155" y="221"/>
                  </a:lnTo>
                  <a:lnTo>
                    <a:pt x="169" y="221"/>
                  </a:lnTo>
                  <a:lnTo>
                    <a:pt x="169" y="247"/>
                  </a:lnTo>
                  <a:lnTo>
                    <a:pt x="181" y="247"/>
                  </a:lnTo>
                  <a:lnTo>
                    <a:pt x="181" y="295"/>
                  </a:lnTo>
                  <a:lnTo>
                    <a:pt x="188" y="295"/>
                  </a:lnTo>
                  <a:lnTo>
                    <a:pt x="188" y="321"/>
                  </a:lnTo>
                  <a:lnTo>
                    <a:pt x="193" y="321"/>
                  </a:lnTo>
                  <a:lnTo>
                    <a:pt x="193" y="369"/>
                  </a:lnTo>
                  <a:lnTo>
                    <a:pt x="224" y="369"/>
                  </a:lnTo>
                  <a:lnTo>
                    <a:pt x="224" y="395"/>
                  </a:lnTo>
                  <a:lnTo>
                    <a:pt x="233" y="395"/>
                  </a:lnTo>
                  <a:lnTo>
                    <a:pt x="233" y="405"/>
                  </a:lnTo>
                  <a:lnTo>
                    <a:pt x="233" y="422"/>
                  </a:lnTo>
                  <a:lnTo>
                    <a:pt x="247" y="422"/>
                  </a:lnTo>
                  <a:lnTo>
                    <a:pt x="247" y="443"/>
                  </a:lnTo>
                  <a:lnTo>
                    <a:pt x="259" y="443"/>
                  </a:lnTo>
                  <a:lnTo>
                    <a:pt x="259" y="470"/>
                  </a:lnTo>
                  <a:lnTo>
                    <a:pt x="290" y="470"/>
                  </a:lnTo>
                  <a:lnTo>
                    <a:pt x="290" y="496"/>
                  </a:lnTo>
                  <a:lnTo>
                    <a:pt x="297" y="496"/>
                  </a:lnTo>
                  <a:lnTo>
                    <a:pt x="297" y="522"/>
                  </a:lnTo>
                  <a:lnTo>
                    <a:pt x="407" y="522"/>
                  </a:lnTo>
                  <a:lnTo>
                    <a:pt x="407" y="577"/>
                  </a:lnTo>
                  <a:lnTo>
                    <a:pt x="433" y="577"/>
                  </a:lnTo>
                  <a:lnTo>
                    <a:pt x="433" y="606"/>
                  </a:lnTo>
                  <a:lnTo>
                    <a:pt x="732" y="606"/>
                  </a:lnTo>
                  <a:lnTo>
                    <a:pt x="732" y="633"/>
                  </a:lnTo>
                  <a:lnTo>
                    <a:pt x="894" y="633"/>
                  </a:lnTo>
                  <a:lnTo>
                    <a:pt x="894" y="659"/>
                  </a:lnTo>
                  <a:lnTo>
                    <a:pt x="1222" y="659"/>
                  </a:lnTo>
                  <a:lnTo>
                    <a:pt x="1222" y="685"/>
                  </a:lnTo>
                  <a:lnTo>
                    <a:pt x="1562" y="685"/>
                  </a:lnTo>
                  <a:lnTo>
                    <a:pt x="1562" y="721"/>
                  </a:lnTo>
                  <a:lnTo>
                    <a:pt x="2453" y="721"/>
                  </a:lnTo>
                </a:path>
              </a:pathLst>
            </a:custGeom>
            <a:noFill/>
            <a:ln w="12700" cap="flat">
              <a:solidFill>
                <a:srgbClr val="7030A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380" tIns="54701" rIns="109380" bIns="54701"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708" name="Group 707">
              <a:extLst>
                <a:ext uri="{FF2B5EF4-FFF2-40B4-BE49-F238E27FC236}">
                  <a16:creationId xmlns:a16="http://schemas.microsoft.com/office/drawing/2014/main" id="{A04A3F54-AA65-4084-A932-71F62953D90E}"/>
                </a:ext>
              </a:extLst>
            </p:cNvPr>
            <p:cNvGrpSpPr/>
            <p:nvPr/>
          </p:nvGrpSpPr>
          <p:grpSpPr>
            <a:xfrm>
              <a:off x="967146" y="3540154"/>
              <a:ext cx="4966370" cy="1195679"/>
              <a:chOff x="805953" y="3073271"/>
              <a:chExt cx="4138642" cy="996399"/>
            </a:xfrm>
          </p:grpSpPr>
          <p:cxnSp>
            <p:nvCxnSpPr>
              <p:cNvPr id="709" name="Straight Connector 708">
                <a:extLst>
                  <a:ext uri="{FF2B5EF4-FFF2-40B4-BE49-F238E27FC236}">
                    <a16:creationId xmlns:a16="http://schemas.microsoft.com/office/drawing/2014/main" id="{D109F58B-10AC-4990-A057-1AADA1FC8EA3}"/>
                  </a:ext>
                </a:extLst>
              </p:cNvPr>
              <p:cNvCxnSpPr>
                <a:cxnSpLocks/>
              </p:cNvCxnSpPr>
              <p:nvPr/>
            </p:nvCxnSpPr>
            <p:spPr>
              <a:xfrm>
                <a:off x="888998"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19BEC3D7-D473-4664-BA00-163E15724F87}"/>
                  </a:ext>
                </a:extLst>
              </p:cNvPr>
              <p:cNvCxnSpPr>
                <a:cxnSpLocks/>
              </p:cNvCxnSpPr>
              <p:nvPr/>
            </p:nvCxnSpPr>
            <p:spPr>
              <a:xfrm>
                <a:off x="1039205"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8A8AF488-7299-40DA-8254-C64DEEDD4323}"/>
                  </a:ext>
                </a:extLst>
              </p:cNvPr>
              <p:cNvCxnSpPr>
                <a:cxnSpLocks/>
              </p:cNvCxnSpPr>
              <p:nvPr/>
            </p:nvCxnSpPr>
            <p:spPr>
              <a:xfrm>
                <a:off x="1189413"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A7A247E2-7B80-4980-9B6F-AB9A5F5E99E4}"/>
                  </a:ext>
                </a:extLst>
              </p:cNvPr>
              <p:cNvCxnSpPr>
                <a:cxnSpLocks/>
              </p:cNvCxnSpPr>
              <p:nvPr/>
            </p:nvCxnSpPr>
            <p:spPr>
              <a:xfrm>
                <a:off x="1339620"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59192451-433C-4FE3-948B-DC6FB3EA27C6}"/>
                  </a:ext>
                </a:extLst>
              </p:cNvPr>
              <p:cNvCxnSpPr>
                <a:cxnSpLocks/>
              </p:cNvCxnSpPr>
              <p:nvPr/>
            </p:nvCxnSpPr>
            <p:spPr>
              <a:xfrm>
                <a:off x="148982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26A4C5F5-4EDE-4C52-91B2-FE56FAC3ECB3}"/>
                  </a:ext>
                </a:extLst>
              </p:cNvPr>
              <p:cNvCxnSpPr>
                <a:cxnSpLocks/>
              </p:cNvCxnSpPr>
              <p:nvPr/>
            </p:nvCxnSpPr>
            <p:spPr>
              <a:xfrm>
                <a:off x="164003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DEC3651A-A8F2-488B-8F3E-D1FFE4381A83}"/>
                  </a:ext>
                </a:extLst>
              </p:cNvPr>
              <p:cNvCxnSpPr>
                <a:cxnSpLocks/>
              </p:cNvCxnSpPr>
              <p:nvPr/>
            </p:nvCxnSpPr>
            <p:spPr>
              <a:xfrm>
                <a:off x="1790241"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4EDDC979-8D69-4DF4-9FBE-4D5410599B8B}"/>
                  </a:ext>
                </a:extLst>
              </p:cNvPr>
              <p:cNvCxnSpPr>
                <a:cxnSpLocks/>
              </p:cNvCxnSpPr>
              <p:nvPr/>
            </p:nvCxnSpPr>
            <p:spPr>
              <a:xfrm>
                <a:off x="1940448"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EDF95EAF-8F73-41CE-9EAE-D992182AD2F5}"/>
                  </a:ext>
                </a:extLst>
              </p:cNvPr>
              <p:cNvCxnSpPr>
                <a:cxnSpLocks/>
              </p:cNvCxnSpPr>
              <p:nvPr/>
            </p:nvCxnSpPr>
            <p:spPr>
              <a:xfrm>
                <a:off x="2090656"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66FA5EAF-717E-4FF5-8F77-BC00519EC2C4}"/>
                  </a:ext>
                </a:extLst>
              </p:cNvPr>
              <p:cNvCxnSpPr>
                <a:cxnSpLocks/>
              </p:cNvCxnSpPr>
              <p:nvPr/>
            </p:nvCxnSpPr>
            <p:spPr>
              <a:xfrm>
                <a:off x="2240863"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C6556B3-15C4-4E1B-B358-0BC52F072368}"/>
                  </a:ext>
                </a:extLst>
              </p:cNvPr>
              <p:cNvCxnSpPr>
                <a:cxnSpLocks/>
              </p:cNvCxnSpPr>
              <p:nvPr/>
            </p:nvCxnSpPr>
            <p:spPr>
              <a:xfrm>
                <a:off x="2391069"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0CBB0DD3-2E66-4DCA-9ACA-7B496FF172E5}"/>
                  </a:ext>
                </a:extLst>
              </p:cNvPr>
              <p:cNvCxnSpPr>
                <a:cxnSpLocks/>
              </p:cNvCxnSpPr>
              <p:nvPr/>
            </p:nvCxnSpPr>
            <p:spPr>
              <a:xfrm>
                <a:off x="254127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420D6C3E-AD40-423E-9907-DDBFA98E74C0}"/>
                  </a:ext>
                </a:extLst>
              </p:cNvPr>
              <p:cNvCxnSpPr>
                <a:cxnSpLocks/>
              </p:cNvCxnSpPr>
              <p:nvPr/>
            </p:nvCxnSpPr>
            <p:spPr>
              <a:xfrm>
                <a:off x="269148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4ED79229-F709-458F-A13D-5EBA5A231F26}"/>
                  </a:ext>
                </a:extLst>
              </p:cNvPr>
              <p:cNvCxnSpPr>
                <a:cxnSpLocks/>
              </p:cNvCxnSpPr>
              <p:nvPr/>
            </p:nvCxnSpPr>
            <p:spPr>
              <a:xfrm>
                <a:off x="2841691"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4BFBF31D-CB20-4A2C-9B34-E1AFD5272D7B}"/>
                  </a:ext>
                </a:extLst>
              </p:cNvPr>
              <p:cNvCxnSpPr>
                <a:cxnSpLocks/>
              </p:cNvCxnSpPr>
              <p:nvPr/>
            </p:nvCxnSpPr>
            <p:spPr>
              <a:xfrm>
                <a:off x="2991899"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5F2DB89C-F893-4001-BBD4-48FD9020EC17}"/>
                  </a:ext>
                </a:extLst>
              </p:cNvPr>
              <p:cNvCxnSpPr>
                <a:cxnSpLocks/>
              </p:cNvCxnSpPr>
              <p:nvPr/>
            </p:nvCxnSpPr>
            <p:spPr>
              <a:xfrm>
                <a:off x="3142106"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B329565B-0B17-41D8-B5FB-02A2E7B9550A}"/>
                  </a:ext>
                </a:extLst>
              </p:cNvPr>
              <p:cNvCxnSpPr>
                <a:cxnSpLocks/>
              </p:cNvCxnSpPr>
              <p:nvPr/>
            </p:nvCxnSpPr>
            <p:spPr>
              <a:xfrm>
                <a:off x="3292312"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480CD75F-AC3F-4F75-A9E5-268AAF07CAAF}"/>
                  </a:ext>
                </a:extLst>
              </p:cNvPr>
              <p:cNvCxnSpPr>
                <a:cxnSpLocks/>
              </p:cNvCxnSpPr>
              <p:nvPr/>
            </p:nvCxnSpPr>
            <p:spPr>
              <a:xfrm>
                <a:off x="3442520"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A6CA50C0-F763-48B9-A38F-21267CC8B06B}"/>
                  </a:ext>
                </a:extLst>
              </p:cNvPr>
              <p:cNvCxnSpPr>
                <a:cxnSpLocks/>
              </p:cNvCxnSpPr>
              <p:nvPr/>
            </p:nvCxnSpPr>
            <p:spPr>
              <a:xfrm>
                <a:off x="359272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DB322CBC-4D09-4B81-917C-7A17D4F6659D}"/>
                  </a:ext>
                </a:extLst>
              </p:cNvPr>
              <p:cNvCxnSpPr>
                <a:cxnSpLocks/>
              </p:cNvCxnSpPr>
              <p:nvPr/>
            </p:nvCxnSpPr>
            <p:spPr>
              <a:xfrm>
                <a:off x="374293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B000E6DF-FC84-4746-B764-BE17EF83B715}"/>
                  </a:ext>
                </a:extLst>
              </p:cNvPr>
              <p:cNvCxnSpPr>
                <a:cxnSpLocks/>
              </p:cNvCxnSpPr>
              <p:nvPr/>
            </p:nvCxnSpPr>
            <p:spPr>
              <a:xfrm>
                <a:off x="3893142"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42CD5F32-9D5D-40DB-AE85-777690549784}"/>
                  </a:ext>
                </a:extLst>
              </p:cNvPr>
              <p:cNvCxnSpPr>
                <a:cxnSpLocks/>
              </p:cNvCxnSpPr>
              <p:nvPr/>
            </p:nvCxnSpPr>
            <p:spPr>
              <a:xfrm>
                <a:off x="4043348"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1BACBD14-0FB2-49CD-9899-BD049465D6F6}"/>
                  </a:ext>
                </a:extLst>
              </p:cNvPr>
              <p:cNvCxnSpPr>
                <a:cxnSpLocks/>
              </p:cNvCxnSpPr>
              <p:nvPr/>
            </p:nvCxnSpPr>
            <p:spPr>
              <a:xfrm>
                <a:off x="4193555"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C0641DF-E93A-437D-B0DC-E9D1BADD7641}"/>
                  </a:ext>
                </a:extLst>
              </p:cNvPr>
              <p:cNvCxnSpPr>
                <a:cxnSpLocks/>
              </p:cNvCxnSpPr>
              <p:nvPr/>
            </p:nvCxnSpPr>
            <p:spPr>
              <a:xfrm>
                <a:off x="4343763"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D223602E-EDDB-45BC-B70A-C4BBA9FF9337}"/>
                  </a:ext>
                </a:extLst>
              </p:cNvPr>
              <p:cNvCxnSpPr>
                <a:cxnSpLocks/>
              </p:cNvCxnSpPr>
              <p:nvPr/>
            </p:nvCxnSpPr>
            <p:spPr>
              <a:xfrm>
                <a:off x="4493970"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DA51C7F6-6F94-4350-9F9C-FAC482AF4CE6}"/>
                  </a:ext>
                </a:extLst>
              </p:cNvPr>
              <p:cNvCxnSpPr>
                <a:cxnSpLocks/>
              </p:cNvCxnSpPr>
              <p:nvPr/>
            </p:nvCxnSpPr>
            <p:spPr>
              <a:xfrm>
                <a:off x="4644177"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403BA22A-A8FB-4AC8-BEEF-9B79A46E349A}"/>
                  </a:ext>
                </a:extLst>
              </p:cNvPr>
              <p:cNvCxnSpPr>
                <a:cxnSpLocks/>
              </p:cNvCxnSpPr>
              <p:nvPr/>
            </p:nvCxnSpPr>
            <p:spPr>
              <a:xfrm>
                <a:off x="4794385"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31522E54-168B-410D-8D96-6A4BACD55C62}"/>
                  </a:ext>
                </a:extLst>
              </p:cNvPr>
              <p:cNvCxnSpPr>
                <a:cxnSpLocks/>
              </p:cNvCxnSpPr>
              <p:nvPr/>
            </p:nvCxnSpPr>
            <p:spPr>
              <a:xfrm>
                <a:off x="4944594" y="3998060"/>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723E5BFE-470B-423C-B569-671096ED16F3}"/>
                  </a:ext>
                </a:extLst>
              </p:cNvPr>
              <p:cNvCxnSpPr>
                <a:cxnSpLocks/>
              </p:cNvCxnSpPr>
              <p:nvPr/>
            </p:nvCxnSpPr>
            <p:spPr>
              <a:xfrm>
                <a:off x="888998" y="3073271"/>
                <a:ext cx="0" cy="920983"/>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1C8289DA-7FB7-47B5-8455-800B79257D8B}"/>
                  </a:ext>
                </a:extLst>
              </p:cNvPr>
              <p:cNvCxnSpPr>
                <a:cxnSpLocks/>
              </p:cNvCxnSpPr>
              <p:nvPr/>
            </p:nvCxnSpPr>
            <p:spPr>
              <a:xfrm>
                <a:off x="888998" y="3994253"/>
                <a:ext cx="4055597"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4C83207F-DBC1-4494-A3D1-0DFAA964791E}"/>
                  </a:ext>
                </a:extLst>
              </p:cNvPr>
              <p:cNvCxnSpPr>
                <a:cxnSpLocks/>
              </p:cNvCxnSpPr>
              <p:nvPr/>
            </p:nvCxnSpPr>
            <p:spPr>
              <a:xfrm rot="16200000">
                <a:off x="847476" y="395273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DB2FDD82-65DF-44F7-AD96-0C70BFEED2D5}"/>
                  </a:ext>
                </a:extLst>
              </p:cNvPr>
              <p:cNvCxnSpPr>
                <a:cxnSpLocks/>
              </p:cNvCxnSpPr>
              <p:nvPr/>
            </p:nvCxnSpPr>
            <p:spPr>
              <a:xfrm rot="16200000">
                <a:off x="847476" y="376853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3DEBB4D3-7493-4E44-9795-F55F7310B9B9}"/>
                  </a:ext>
                </a:extLst>
              </p:cNvPr>
              <p:cNvCxnSpPr>
                <a:cxnSpLocks/>
              </p:cNvCxnSpPr>
              <p:nvPr/>
            </p:nvCxnSpPr>
            <p:spPr>
              <a:xfrm rot="16200000">
                <a:off x="847476" y="358433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A848A108-0BF6-4528-8A36-210674706750}"/>
                  </a:ext>
                </a:extLst>
              </p:cNvPr>
              <p:cNvCxnSpPr>
                <a:cxnSpLocks/>
              </p:cNvCxnSpPr>
              <p:nvPr/>
            </p:nvCxnSpPr>
            <p:spPr>
              <a:xfrm rot="16200000">
                <a:off x="847476" y="3400143"/>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55FE3C4B-A896-4A2A-A841-0ED2441106B2}"/>
                  </a:ext>
                </a:extLst>
              </p:cNvPr>
              <p:cNvCxnSpPr>
                <a:cxnSpLocks/>
              </p:cNvCxnSpPr>
              <p:nvPr/>
            </p:nvCxnSpPr>
            <p:spPr>
              <a:xfrm rot="16200000">
                <a:off x="847476" y="321594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6E9045A7-DDBE-46C2-8EEA-DEDF2877CDE3}"/>
                  </a:ext>
                </a:extLst>
              </p:cNvPr>
              <p:cNvCxnSpPr>
                <a:cxnSpLocks/>
              </p:cNvCxnSpPr>
              <p:nvPr/>
            </p:nvCxnSpPr>
            <p:spPr>
              <a:xfrm rot="16200000">
                <a:off x="847476" y="303174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5" name="Group 744">
              <a:extLst>
                <a:ext uri="{FF2B5EF4-FFF2-40B4-BE49-F238E27FC236}">
                  <a16:creationId xmlns:a16="http://schemas.microsoft.com/office/drawing/2014/main" id="{B102BD91-5B57-4033-AAE1-22DB2B0634E5}"/>
                </a:ext>
              </a:extLst>
            </p:cNvPr>
            <p:cNvGrpSpPr/>
            <p:nvPr/>
          </p:nvGrpSpPr>
          <p:grpSpPr>
            <a:xfrm>
              <a:off x="1120969" y="3577884"/>
              <a:ext cx="4508749" cy="990854"/>
              <a:chOff x="934140" y="3104742"/>
              <a:chExt cx="3757291" cy="825712"/>
            </a:xfrm>
          </p:grpSpPr>
          <p:cxnSp>
            <p:nvCxnSpPr>
              <p:cNvPr id="746" name="Straight Connector 745">
                <a:extLst>
                  <a:ext uri="{FF2B5EF4-FFF2-40B4-BE49-F238E27FC236}">
                    <a16:creationId xmlns:a16="http://schemas.microsoft.com/office/drawing/2014/main" id="{3966A633-BF63-44C6-A936-53ED1E8C7769}"/>
                  </a:ext>
                </a:extLst>
              </p:cNvPr>
              <p:cNvCxnSpPr/>
              <p:nvPr/>
            </p:nvCxnSpPr>
            <p:spPr>
              <a:xfrm>
                <a:off x="934140" y="3104742"/>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3" name="Straight Connector 1322">
                <a:extLst>
                  <a:ext uri="{FF2B5EF4-FFF2-40B4-BE49-F238E27FC236}">
                    <a16:creationId xmlns:a16="http://schemas.microsoft.com/office/drawing/2014/main" id="{288EDED1-9EF3-48D5-993B-254489C219AE}"/>
                  </a:ext>
                </a:extLst>
              </p:cNvPr>
              <p:cNvCxnSpPr/>
              <p:nvPr/>
            </p:nvCxnSpPr>
            <p:spPr>
              <a:xfrm>
                <a:off x="979883" y="3172330"/>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71848E18-A829-40B1-83EA-F3CDCD7A826B}"/>
                  </a:ext>
                </a:extLst>
              </p:cNvPr>
              <p:cNvCxnSpPr/>
              <p:nvPr/>
            </p:nvCxnSpPr>
            <p:spPr>
              <a:xfrm>
                <a:off x="1001855" y="3185034"/>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5" name="Straight Connector 1324">
                <a:extLst>
                  <a:ext uri="{FF2B5EF4-FFF2-40B4-BE49-F238E27FC236}">
                    <a16:creationId xmlns:a16="http://schemas.microsoft.com/office/drawing/2014/main" id="{A7D19C57-8A42-4054-8F6D-A46ECF3C19D8}"/>
                  </a:ext>
                </a:extLst>
              </p:cNvPr>
              <p:cNvCxnSpPr/>
              <p:nvPr/>
            </p:nvCxnSpPr>
            <p:spPr>
              <a:xfrm>
                <a:off x="1141708" y="3307713"/>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6" name="Straight Connector 1325">
                <a:extLst>
                  <a:ext uri="{FF2B5EF4-FFF2-40B4-BE49-F238E27FC236}">
                    <a16:creationId xmlns:a16="http://schemas.microsoft.com/office/drawing/2014/main" id="{34EB8AD0-6E4E-4B3E-B4C8-8E88E6602B9E}"/>
                  </a:ext>
                </a:extLst>
              </p:cNvPr>
              <p:cNvCxnSpPr/>
              <p:nvPr/>
            </p:nvCxnSpPr>
            <p:spPr>
              <a:xfrm>
                <a:off x="1006249" y="3200938"/>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7" name="Straight Connector 1326">
                <a:extLst>
                  <a:ext uri="{FF2B5EF4-FFF2-40B4-BE49-F238E27FC236}">
                    <a16:creationId xmlns:a16="http://schemas.microsoft.com/office/drawing/2014/main" id="{47DBCC2F-D47F-4EC4-A1A8-5BF4BB353750}"/>
                  </a:ext>
                </a:extLst>
              </p:cNvPr>
              <p:cNvCxnSpPr/>
              <p:nvPr/>
            </p:nvCxnSpPr>
            <p:spPr>
              <a:xfrm>
                <a:off x="1294663" y="3596935"/>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B96CC536-A9BD-4CF2-8940-187CF16A1C37}"/>
                  </a:ext>
                </a:extLst>
              </p:cNvPr>
              <p:cNvCxnSpPr/>
              <p:nvPr/>
            </p:nvCxnSpPr>
            <p:spPr>
              <a:xfrm>
                <a:off x="2868882" y="3850965"/>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29" name="Straight Connector 1328">
                <a:extLst>
                  <a:ext uri="{FF2B5EF4-FFF2-40B4-BE49-F238E27FC236}">
                    <a16:creationId xmlns:a16="http://schemas.microsoft.com/office/drawing/2014/main" id="{FBD343F4-0DF3-4D71-9ED9-BF1F5C09D7C1}"/>
                  </a:ext>
                </a:extLst>
              </p:cNvPr>
              <p:cNvCxnSpPr/>
              <p:nvPr/>
            </p:nvCxnSpPr>
            <p:spPr>
              <a:xfrm>
                <a:off x="4522646" y="3893297"/>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2D7156AF-6B47-4287-B026-044312F0233F}"/>
                  </a:ext>
                </a:extLst>
              </p:cNvPr>
              <p:cNvCxnSpPr/>
              <p:nvPr/>
            </p:nvCxnSpPr>
            <p:spPr>
              <a:xfrm>
                <a:off x="4669865" y="3892934"/>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31" name="Straight Connector 1330">
                <a:extLst>
                  <a:ext uri="{FF2B5EF4-FFF2-40B4-BE49-F238E27FC236}">
                    <a16:creationId xmlns:a16="http://schemas.microsoft.com/office/drawing/2014/main" id="{B29235AF-C9CB-4C43-94C0-781F59C513DC}"/>
                  </a:ext>
                </a:extLst>
              </p:cNvPr>
              <p:cNvCxnSpPr>
                <a:cxnSpLocks/>
              </p:cNvCxnSpPr>
              <p:nvPr/>
            </p:nvCxnSpPr>
            <p:spPr>
              <a:xfrm rot="5400000">
                <a:off x="4672853" y="3892935"/>
                <a:ext cx="0" cy="37157"/>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32" name="Group 1331">
              <a:extLst>
                <a:ext uri="{FF2B5EF4-FFF2-40B4-BE49-F238E27FC236}">
                  <a16:creationId xmlns:a16="http://schemas.microsoft.com/office/drawing/2014/main" id="{73CE4C68-5AAD-4D35-A6DF-C765D3B11363}"/>
                </a:ext>
              </a:extLst>
            </p:cNvPr>
            <p:cNvGrpSpPr/>
            <p:nvPr/>
          </p:nvGrpSpPr>
          <p:grpSpPr>
            <a:xfrm>
              <a:off x="1141797" y="3516670"/>
              <a:ext cx="4684687" cy="840652"/>
              <a:chOff x="951477" y="3053715"/>
              <a:chExt cx="3903905" cy="700543"/>
            </a:xfrm>
          </p:grpSpPr>
          <p:cxnSp>
            <p:nvCxnSpPr>
              <p:cNvPr id="1333" name="Straight Connector 1332">
                <a:extLst>
                  <a:ext uri="{FF2B5EF4-FFF2-40B4-BE49-F238E27FC236}">
                    <a16:creationId xmlns:a16="http://schemas.microsoft.com/office/drawing/2014/main" id="{77DA76DA-9574-4ED4-ABFB-D425EC31125B}"/>
                  </a:ext>
                </a:extLst>
              </p:cNvPr>
              <p:cNvCxnSpPr/>
              <p:nvPr/>
            </p:nvCxnSpPr>
            <p:spPr>
              <a:xfrm>
                <a:off x="4835345"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4" name="Straight Connector 1333">
                <a:extLst>
                  <a:ext uri="{FF2B5EF4-FFF2-40B4-BE49-F238E27FC236}">
                    <a16:creationId xmlns:a16="http://schemas.microsoft.com/office/drawing/2014/main" id="{B777ABA1-C254-4DD9-92FA-B57E6A5B1937}"/>
                  </a:ext>
                </a:extLst>
              </p:cNvPr>
              <p:cNvCxnSpPr/>
              <p:nvPr/>
            </p:nvCxnSpPr>
            <p:spPr>
              <a:xfrm>
                <a:off x="4794385"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5" name="Straight Connector 1334">
                <a:extLst>
                  <a:ext uri="{FF2B5EF4-FFF2-40B4-BE49-F238E27FC236}">
                    <a16:creationId xmlns:a16="http://schemas.microsoft.com/office/drawing/2014/main" id="{5D8CFDCE-0DB1-4333-8146-E9412A5FD4D7}"/>
                  </a:ext>
                </a:extLst>
              </p:cNvPr>
              <p:cNvCxnSpPr/>
              <p:nvPr/>
            </p:nvCxnSpPr>
            <p:spPr>
              <a:xfrm>
                <a:off x="4764172"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6" name="Straight Connector 1335">
                <a:extLst>
                  <a:ext uri="{FF2B5EF4-FFF2-40B4-BE49-F238E27FC236}">
                    <a16:creationId xmlns:a16="http://schemas.microsoft.com/office/drawing/2014/main" id="{09FE387C-97A8-457B-9649-2839549FA400}"/>
                  </a:ext>
                </a:extLst>
              </p:cNvPr>
              <p:cNvCxnSpPr/>
              <p:nvPr/>
            </p:nvCxnSpPr>
            <p:spPr>
              <a:xfrm>
                <a:off x="4654120"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7" name="Straight Connector 1336">
                <a:extLst>
                  <a:ext uri="{FF2B5EF4-FFF2-40B4-BE49-F238E27FC236}">
                    <a16:creationId xmlns:a16="http://schemas.microsoft.com/office/drawing/2014/main" id="{CEC199BD-648D-42A6-A5D9-7169F0E57F39}"/>
                  </a:ext>
                </a:extLst>
              </p:cNvPr>
              <p:cNvCxnSpPr/>
              <p:nvPr/>
            </p:nvCxnSpPr>
            <p:spPr>
              <a:xfrm>
                <a:off x="4560591"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CC8362DB-7E45-4778-AA1B-F997D0A17009}"/>
                  </a:ext>
                </a:extLst>
              </p:cNvPr>
              <p:cNvCxnSpPr/>
              <p:nvPr/>
            </p:nvCxnSpPr>
            <p:spPr>
              <a:xfrm>
                <a:off x="4534026"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9" name="Straight Connector 1338">
                <a:extLst>
                  <a:ext uri="{FF2B5EF4-FFF2-40B4-BE49-F238E27FC236}">
                    <a16:creationId xmlns:a16="http://schemas.microsoft.com/office/drawing/2014/main" id="{CEEFF2AF-D4E5-4640-8EBA-75C105A1F7F6}"/>
                  </a:ext>
                </a:extLst>
              </p:cNvPr>
              <p:cNvCxnSpPr/>
              <p:nvPr/>
            </p:nvCxnSpPr>
            <p:spPr>
              <a:xfrm>
                <a:off x="4465362" y="371710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E8B94E79-C944-4E33-A003-243BF66FDE5C}"/>
                  </a:ext>
                </a:extLst>
              </p:cNvPr>
              <p:cNvCxnSpPr/>
              <p:nvPr/>
            </p:nvCxnSpPr>
            <p:spPr>
              <a:xfrm>
                <a:off x="2394795" y="3618874"/>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1" name="Straight Connector 1340">
                <a:extLst>
                  <a:ext uri="{FF2B5EF4-FFF2-40B4-BE49-F238E27FC236}">
                    <a16:creationId xmlns:a16="http://schemas.microsoft.com/office/drawing/2014/main" id="{B9BFCBEF-8E3C-4D6A-8236-86360ED81160}"/>
                  </a:ext>
                </a:extLst>
              </p:cNvPr>
              <p:cNvCxnSpPr/>
              <p:nvPr/>
            </p:nvCxnSpPr>
            <p:spPr>
              <a:xfrm>
                <a:off x="2363425" y="3618874"/>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DE1B3289-A424-4641-8A1E-E259FDE6CAFC}"/>
                  </a:ext>
                </a:extLst>
              </p:cNvPr>
              <p:cNvCxnSpPr/>
              <p:nvPr/>
            </p:nvCxnSpPr>
            <p:spPr>
              <a:xfrm>
                <a:off x="2309529" y="3618874"/>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3" name="Straight Connector 1342">
                <a:extLst>
                  <a:ext uri="{FF2B5EF4-FFF2-40B4-BE49-F238E27FC236}">
                    <a16:creationId xmlns:a16="http://schemas.microsoft.com/office/drawing/2014/main" id="{F8296E2F-64C7-4151-ACD1-547EF6D8B85F}"/>
                  </a:ext>
                </a:extLst>
              </p:cNvPr>
              <p:cNvCxnSpPr/>
              <p:nvPr/>
            </p:nvCxnSpPr>
            <p:spPr>
              <a:xfrm>
                <a:off x="1374986" y="32951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4" name="Straight Connector 1343">
                <a:extLst>
                  <a:ext uri="{FF2B5EF4-FFF2-40B4-BE49-F238E27FC236}">
                    <a16:creationId xmlns:a16="http://schemas.microsoft.com/office/drawing/2014/main" id="{E6598EA2-17B7-4E9A-B228-C3CAD0BF56CA}"/>
                  </a:ext>
                </a:extLst>
              </p:cNvPr>
              <p:cNvCxnSpPr/>
              <p:nvPr/>
            </p:nvCxnSpPr>
            <p:spPr>
              <a:xfrm>
                <a:off x="951477" y="3053715"/>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45" name="Straight Connector 1344">
                <a:extLst>
                  <a:ext uri="{FF2B5EF4-FFF2-40B4-BE49-F238E27FC236}">
                    <a16:creationId xmlns:a16="http://schemas.microsoft.com/office/drawing/2014/main" id="{85BE043A-CF26-487B-A7F6-9BBAA61AD2DE}"/>
                  </a:ext>
                </a:extLst>
              </p:cNvPr>
              <p:cNvCxnSpPr>
                <a:cxnSpLocks/>
              </p:cNvCxnSpPr>
              <p:nvPr/>
            </p:nvCxnSpPr>
            <p:spPr>
              <a:xfrm rot="5400000">
                <a:off x="4836804" y="371710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1346" name="Straight Connector 1345">
              <a:extLst>
                <a:ext uri="{FF2B5EF4-FFF2-40B4-BE49-F238E27FC236}">
                  <a16:creationId xmlns:a16="http://schemas.microsoft.com/office/drawing/2014/main" id="{FA960064-0F33-4CAC-B4C0-D2FE1C0A8A54}"/>
                </a:ext>
              </a:extLst>
            </p:cNvPr>
            <p:cNvCxnSpPr>
              <a:cxnSpLocks/>
            </p:cNvCxnSpPr>
            <p:nvPr/>
          </p:nvCxnSpPr>
          <p:spPr>
            <a:xfrm>
              <a:off x="2960334" y="3942275"/>
              <a:ext cx="22850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47" name="Straight Connector 1346">
              <a:extLst>
                <a:ext uri="{FF2B5EF4-FFF2-40B4-BE49-F238E27FC236}">
                  <a16:creationId xmlns:a16="http://schemas.microsoft.com/office/drawing/2014/main" id="{8F677208-A813-42A3-83E8-F56CFF9AC8F5}"/>
                </a:ext>
              </a:extLst>
            </p:cNvPr>
            <p:cNvCxnSpPr>
              <a:cxnSpLocks/>
            </p:cNvCxnSpPr>
            <p:nvPr/>
          </p:nvCxnSpPr>
          <p:spPr>
            <a:xfrm>
              <a:off x="2957662" y="3775634"/>
              <a:ext cx="2285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48" name="TextBox 1347">
              <a:extLst>
                <a:ext uri="{FF2B5EF4-FFF2-40B4-BE49-F238E27FC236}">
                  <a16:creationId xmlns:a16="http://schemas.microsoft.com/office/drawing/2014/main" id="{BE0ADC7F-6FAC-4177-AEE4-7AFDF8284019}"/>
                </a:ext>
              </a:extLst>
            </p:cNvPr>
            <p:cNvSpPr txBox="1"/>
            <p:nvPr/>
          </p:nvSpPr>
          <p:spPr>
            <a:xfrm>
              <a:off x="3281006" y="3460520"/>
              <a:ext cx="250537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OS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49" name="TextBox 1348">
              <a:extLst>
                <a:ext uri="{FF2B5EF4-FFF2-40B4-BE49-F238E27FC236}">
                  <a16:creationId xmlns:a16="http://schemas.microsoft.com/office/drawing/2014/main" id="{3AF23A18-4990-4878-8BA6-6A75B252BBEA}"/>
                </a:ext>
              </a:extLst>
            </p:cNvPr>
            <p:cNvSpPr txBox="1"/>
            <p:nvPr/>
          </p:nvSpPr>
          <p:spPr>
            <a:xfrm>
              <a:off x="3281006" y="3865714"/>
              <a:ext cx="2505371"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BR (N = 40): </a:t>
              </a: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4.7 months </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50" name="TextBox 1349">
              <a:extLst>
                <a:ext uri="{FF2B5EF4-FFF2-40B4-BE49-F238E27FC236}">
                  <a16:creationId xmlns:a16="http://schemas.microsoft.com/office/drawing/2014/main" id="{AB74D492-3B39-4AFE-B01F-0BA86FE3D527}"/>
                </a:ext>
              </a:extLst>
            </p:cNvPr>
            <p:cNvSpPr txBox="1"/>
            <p:nvPr/>
          </p:nvSpPr>
          <p:spPr>
            <a:xfrm>
              <a:off x="3281050" y="3692866"/>
              <a:ext cx="2831047"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40):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12.4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sp>
          <p:nvSpPr>
            <p:cNvPr id="1351" name="TextBox 1350">
              <a:extLst>
                <a:ext uri="{FF2B5EF4-FFF2-40B4-BE49-F238E27FC236}">
                  <a16:creationId xmlns:a16="http://schemas.microsoft.com/office/drawing/2014/main" id="{1CDE1FC8-B836-4A02-A4E2-C4069BBADB3A}"/>
                </a:ext>
              </a:extLst>
            </p:cNvPr>
            <p:cNvSpPr txBox="1"/>
            <p:nvPr/>
          </p:nvSpPr>
          <p:spPr>
            <a:xfrm>
              <a:off x="6773084" y="4934813"/>
              <a:ext cx="4866715"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69" name="TextBox 1368">
              <a:extLst>
                <a:ext uri="{FF2B5EF4-FFF2-40B4-BE49-F238E27FC236}">
                  <a16:creationId xmlns:a16="http://schemas.microsoft.com/office/drawing/2014/main" id="{0CB3176E-CB3B-4782-842C-5FCDF3F90A7C}"/>
                </a:ext>
              </a:extLst>
            </p:cNvPr>
            <p:cNvSpPr txBox="1"/>
            <p:nvPr/>
          </p:nvSpPr>
          <p:spPr>
            <a:xfrm>
              <a:off x="8889718" y="3460520"/>
              <a:ext cx="218055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OS</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0" name="TextBox 1369">
              <a:extLst>
                <a:ext uri="{FF2B5EF4-FFF2-40B4-BE49-F238E27FC236}">
                  <a16:creationId xmlns:a16="http://schemas.microsoft.com/office/drawing/2014/main" id="{B54897BA-E186-47D6-BB51-AB7A75F1B289}"/>
                </a:ext>
              </a:extLst>
            </p:cNvPr>
            <p:cNvSpPr txBox="1"/>
            <p:nvPr/>
          </p:nvSpPr>
          <p:spPr>
            <a:xfrm>
              <a:off x="8889661" y="3634070"/>
              <a:ext cx="2970242" cy="271121"/>
            </a:xfrm>
            <a:prstGeom prst="rect">
              <a:avLst/>
            </a:prstGeom>
            <a:no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106):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12.5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cxnSp>
          <p:nvCxnSpPr>
            <p:cNvPr id="1371" name="Straight Connector 1370">
              <a:extLst>
                <a:ext uri="{FF2B5EF4-FFF2-40B4-BE49-F238E27FC236}">
                  <a16:creationId xmlns:a16="http://schemas.microsoft.com/office/drawing/2014/main" id="{8F677208-A813-42A3-83E8-F56CFF9AC8F5}"/>
                </a:ext>
              </a:extLst>
            </p:cNvPr>
            <p:cNvCxnSpPr>
              <a:cxnSpLocks/>
            </p:cNvCxnSpPr>
            <p:nvPr/>
          </p:nvCxnSpPr>
          <p:spPr>
            <a:xfrm>
              <a:off x="8619161" y="3775475"/>
              <a:ext cx="19888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72" name="TextBox 1371">
              <a:extLst>
                <a:ext uri="{FF2B5EF4-FFF2-40B4-BE49-F238E27FC236}">
                  <a16:creationId xmlns:a16="http://schemas.microsoft.com/office/drawing/2014/main" id="{1BE6621C-FCB9-4ACB-992A-0781E5B988B8}"/>
                </a:ext>
              </a:extLst>
            </p:cNvPr>
            <p:cNvSpPr txBox="1"/>
            <p:nvPr/>
          </p:nvSpPr>
          <p:spPr>
            <a:xfrm>
              <a:off x="956975"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3" name="TextBox 1372">
              <a:extLst>
                <a:ext uri="{FF2B5EF4-FFF2-40B4-BE49-F238E27FC236}">
                  <a16:creationId xmlns:a16="http://schemas.microsoft.com/office/drawing/2014/main" id="{2D7BB508-4847-4F44-B6BA-6491E186FDFB}"/>
                </a:ext>
              </a:extLst>
            </p:cNvPr>
            <p:cNvSpPr txBox="1"/>
            <p:nvPr/>
          </p:nvSpPr>
          <p:spPr>
            <a:xfrm>
              <a:off x="1137224"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4" name="TextBox 1373">
              <a:extLst>
                <a:ext uri="{FF2B5EF4-FFF2-40B4-BE49-F238E27FC236}">
                  <a16:creationId xmlns:a16="http://schemas.microsoft.com/office/drawing/2014/main" id="{E5DE25AF-97A4-49D0-9B46-7192D4FF50EA}"/>
                </a:ext>
              </a:extLst>
            </p:cNvPr>
            <p:cNvSpPr txBox="1"/>
            <p:nvPr/>
          </p:nvSpPr>
          <p:spPr>
            <a:xfrm>
              <a:off x="1317471"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5" name="TextBox 1374">
              <a:extLst>
                <a:ext uri="{FF2B5EF4-FFF2-40B4-BE49-F238E27FC236}">
                  <a16:creationId xmlns:a16="http://schemas.microsoft.com/office/drawing/2014/main" id="{57A14AF4-6951-4C29-B95E-2E402DA1F7C0}"/>
                </a:ext>
              </a:extLst>
            </p:cNvPr>
            <p:cNvSpPr txBox="1"/>
            <p:nvPr/>
          </p:nvSpPr>
          <p:spPr>
            <a:xfrm>
              <a:off x="149772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6" name="TextBox 1375">
              <a:extLst>
                <a:ext uri="{FF2B5EF4-FFF2-40B4-BE49-F238E27FC236}">
                  <a16:creationId xmlns:a16="http://schemas.microsoft.com/office/drawing/2014/main" id="{BCFA249E-98D9-4E15-ADCC-26D2B300AFEB}"/>
                </a:ext>
              </a:extLst>
            </p:cNvPr>
            <p:cNvSpPr txBox="1"/>
            <p:nvPr/>
          </p:nvSpPr>
          <p:spPr>
            <a:xfrm>
              <a:off x="1677968"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7" name="TextBox 1376">
              <a:extLst>
                <a:ext uri="{FF2B5EF4-FFF2-40B4-BE49-F238E27FC236}">
                  <a16:creationId xmlns:a16="http://schemas.microsoft.com/office/drawing/2014/main" id="{F2DE852D-7633-4087-BCCD-3BFE06F3738B}"/>
                </a:ext>
              </a:extLst>
            </p:cNvPr>
            <p:cNvSpPr txBox="1"/>
            <p:nvPr/>
          </p:nvSpPr>
          <p:spPr>
            <a:xfrm>
              <a:off x="185821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8" name="TextBox 1377">
              <a:extLst>
                <a:ext uri="{FF2B5EF4-FFF2-40B4-BE49-F238E27FC236}">
                  <a16:creationId xmlns:a16="http://schemas.microsoft.com/office/drawing/2014/main" id="{B5817E78-06EE-4A59-8A9D-D10BEDA80427}"/>
                </a:ext>
              </a:extLst>
            </p:cNvPr>
            <p:cNvSpPr txBox="1"/>
            <p:nvPr/>
          </p:nvSpPr>
          <p:spPr>
            <a:xfrm>
              <a:off x="203846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79" name="TextBox 1378">
              <a:extLst>
                <a:ext uri="{FF2B5EF4-FFF2-40B4-BE49-F238E27FC236}">
                  <a16:creationId xmlns:a16="http://schemas.microsoft.com/office/drawing/2014/main" id="{810049EF-20A6-412A-9332-B777D4A7D508}"/>
                </a:ext>
              </a:extLst>
            </p:cNvPr>
            <p:cNvSpPr txBox="1"/>
            <p:nvPr/>
          </p:nvSpPr>
          <p:spPr>
            <a:xfrm>
              <a:off x="2218184"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0" name="TextBox 1379">
              <a:extLst>
                <a:ext uri="{FF2B5EF4-FFF2-40B4-BE49-F238E27FC236}">
                  <a16:creationId xmlns:a16="http://schemas.microsoft.com/office/drawing/2014/main" id="{F6DF1581-EAA9-4667-BB14-76D1D36F3612}"/>
                </a:ext>
              </a:extLst>
            </p:cNvPr>
            <p:cNvSpPr txBox="1"/>
            <p:nvPr/>
          </p:nvSpPr>
          <p:spPr>
            <a:xfrm>
              <a:off x="239843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1" name="TextBox 1380">
              <a:extLst>
                <a:ext uri="{FF2B5EF4-FFF2-40B4-BE49-F238E27FC236}">
                  <a16:creationId xmlns:a16="http://schemas.microsoft.com/office/drawing/2014/main" id="{ACD0C282-EA37-48CF-BF4C-169A512ECB25}"/>
                </a:ext>
              </a:extLst>
            </p:cNvPr>
            <p:cNvSpPr txBox="1"/>
            <p:nvPr/>
          </p:nvSpPr>
          <p:spPr>
            <a:xfrm>
              <a:off x="2578155"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2" name="TextBox 1381">
              <a:extLst>
                <a:ext uri="{FF2B5EF4-FFF2-40B4-BE49-F238E27FC236}">
                  <a16:creationId xmlns:a16="http://schemas.microsoft.com/office/drawing/2014/main" id="{AF7CCDCC-8612-4F75-BC5E-172297047445}"/>
                </a:ext>
              </a:extLst>
            </p:cNvPr>
            <p:cNvSpPr txBox="1"/>
            <p:nvPr/>
          </p:nvSpPr>
          <p:spPr>
            <a:xfrm>
              <a:off x="2760252"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3" name="TextBox 1382">
              <a:extLst>
                <a:ext uri="{FF2B5EF4-FFF2-40B4-BE49-F238E27FC236}">
                  <a16:creationId xmlns:a16="http://schemas.microsoft.com/office/drawing/2014/main" id="{79C0C107-6256-426C-8A73-951CDBAC1970}"/>
                </a:ext>
              </a:extLst>
            </p:cNvPr>
            <p:cNvSpPr txBox="1"/>
            <p:nvPr/>
          </p:nvSpPr>
          <p:spPr>
            <a:xfrm>
              <a:off x="2943363"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4" name="TextBox 1383">
              <a:extLst>
                <a:ext uri="{FF2B5EF4-FFF2-40B4-BE49-F238E27FC236}">
                  <a16:creationId xmlns:a16="http://schemas.microsoft.com/office/drawing/2014/main" id="{691EC14E-5F1B-43E6-8185-35D65AD90108}"/>
                </a:ext>
              </a:extLst>
            </p:cNvPr>
            <p:cNvSpPr txBox="1"/>
            <p:nvPr/>
          </p:nvSpPr>
          <p:spPr>
            <a:xfrm>
              <a:off x="3122069"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5" name="TextBox 1384">
              <a:extLst>
                <a:ext uri="{FF2B5EF4-FFF2-40B4-BE49-F238E27FC236}">
                  <a16:creationId xmlns:a16="http://schemas.microsoft.com/office/drawing/2014/main" id="{B493A420-7A7B-499E-B9B2-B92D868E80B5}"/>
                </a:ext>
              </a:extLst>
            </p:cNvPr>
            <p:cNvSpPr txBox="1"/>
            <p:nvPr/>
          </p:nvSpPr>
          <p:spPr>
            <a:xfrm>
              <a:off x="330020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6" name="TextBox 1385">
              <a:extLst>
                <a:ext uri="{FF2B5EF4-FFF2-40B4-BE49-F238E27FC236}">
                  <a16:creationId xmlns:a16="http://schemas.microsoft.com/office/drawing/2014/main" id="{CDD0A26B-6E13-46E3-9EAD-EE58ABD886D8}"/>
                </a:ext>
              </a:extLst>
            </p:cNvPr>
            <p:cNvSpPr txBox="1"/>
            <p:nvPr/>
          </p:nvSpPr>
          <p:spPr>
            <a:xfrm>
              <a:off x="348045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7" name="TextBox 1386">
              <a:extLst>
                <a:ext uri="{FF2B5EF4-FFF2-40B4-BE49-F238E27FC236}">
                  <a16:creationId xmlns:a16="http://schemas.microsoft.com/office/drawing/2014/main" id="{B3771F8E-0B5C-4A09-8107-EE4D301134F2}"/>
                </a:ext>
              </a:extLst>
            </p:cNvPr>
            <p:cNvSpPr txBox="1"/>
            <p:nvPr/>
          </p:nvSpPr>
          <p:spPr>
            <a:xfrm>
              <a:off x="366357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8" name="TextBox 1387">
              <a:extLst>
                <a:ext uri="{FF2B5EF4-FFF2-40B4-BE49-F238E27FC236}">
                  <a16:creationId xmlns:a16="http://schemas.microsoft.com/office/drawing/2014/main" id="{9EABFE84-ECCA-4E9D-9E18-9128B96F0E54}"/>
                </a:ext>
              </a:extLst>
            </p:cNvPr>
            <p:cNvSpPr txBox="1"/>
            <p:nvPr/>
          </p:nvSpPr>
          <p:spPr>
            <a:xfrm>
              <a:off x="3840951"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89" name="TextBox 1388">
              <a:extLst>
                <a:ext uri="{FF2B5EF4-FFF2-40B4-BE49-F238E27FC236}">
                  <a16:creationId xmlns:a16="http://schemas.microsoft.com/office/drawing/2014/main" id="{7FEB7284-3CF2-4D01-9192-7DA1D51B9117}"/>
                </a:ext>
              </a:extLst>
            </p:cNvPr>
            <p:cNvSpPr txBox="1"/>
            <p:nvPr/>
          </p:nvSpPr>
          <p:spPr>
            <a:xfrm>
              <a:off x="402120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0" name="TextBox 1389">
              <a:extLst>
                <a:ext uri="{FF2B5EF4-FFF2-40B4-BE49-F238E27FC236}">
                  <a16:creationId xmlns:a16="http://schemas.microsoft.com/office/drawing/2014/main" id="{A3EEBF26-67BA-4E0E-8B7B-EF8D8EF4A098}"/>
                </a:ext>
              </a:extLst>
            </p:cNvPr>
            <p:cNvSpPr txBox="1"/>
            <p:nvPr/>
          </p:nvSpPr>
          <p:spPr>
            <a:xfrm>
              <a:off x="4201448"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1" name="TextBox 1390">
              <a:extLst>
                <a:ext uri="{FF2B5EF4-FFF2-40B4-BE49-F238E27FC236}">
                  <a16:creationId xmlns:a16="http://schemas.microsoft.com/office/drawing/2014/main" id="{7642F8A5-8DBC-4454-AB65-D20029F03813}"/>
                </a:ext>
              </a:extLst>
            </p:cNvPr>
            <p:cNvSpPr txBox="1"/>
            <p:nvPr/>
          </p:nvSpPr>
          <p:spPr>
            <a:xfrm>
              <a:off x="4378827"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2" name="TextBox 1391">
              <a:extLst>
                <a:ext uri="{FF2B5EF4-FFF2-40B4-BE49-F238E27FC236}">
                  <a16:creationId xmlns:a16="http://schemas.microsoft.com/office/drawing/2014/main" id="{41BD3D99-B265-4277-9ED0-4881D16B7A06}"/>
                </a:ext>
              </a:extLst>
            </p:cNvPr>
            <p:cNvSpPr txBox="1"/>
            <p:nvPr/>
          </p:nvSpPr>
          <p:spPr>
            <a:xfrm>
              <a:off x="4558092"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3" name="TextBox 1392">
              <a:extLst>
                <a:ext uri="{FF2B5EF4-FFF2-40B4-BE49-F238E27FC236}">
                  <a16:creationId xmlns:a16="http://schemas.microsoft.com/office/drawing/2014/main" id="{34F79C50-4409-4EA7-A385-8462FA6D7588}"/>
                </a:ext>
              </a:extLst>
            </p:cNvPr>
            <p:cNvSpPr txBox="1"/>
            <p:nvPr/>
          </p:nvSpPr>
          <p:spPr>
            <a:xfrm>
              <a:off x="4734303"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4" name="TextBox 1393">
              <a:extLst>
                <a:ext uri="{FF2B5EF4-FFF2-40B4-BE49-F238E27FC236}">
                  <a16:creationId xmlns:a16="http://schemas.microsoft.com/office/drawing/2014/main" id="{6C2436AB-8D66-42AC-8027-CD2283FC861B}"/>
                </a:ext>
              </a:extLst>
            </p:cNvPr>
            <p:cNvSpPr txBox="1"/>
            <p:nvPr/>
          </p:nvSpPr>
          <p:spPr>
            <a:xfrm>
              <a:off x="491544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5" name="TextBox 1394">
              <a:extLst>
                <a:ext uri="{FF2B5EF4-FFF2-40B4-BE49-F238E27FC236}">
                  <a16:creationId xmlns:a16="http://schemas.microsoft.com/office/drawing/2014/main" id="{FEBF9E30-11BD-43E2-BF52-FE996856C4A6}"/>
                </a:ext>
              </a:extLst>
            </p:cNvPr>
            <p:cNvSpPr txBox="1"/>
            <p:nvPr/>
          </p:nvSpPr>
          <p:spPr>
            <a:xfrm>
              <a:off x="5100519"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6" name="TextBox 1395">
              <a:extLst>
                <a:ext uri="{FF2B5EF4-FFF2-40B4-BE49-F238E27FC236}">
                  <a16:creationId xmlns:a16="http://schemas.microsoft.com/office/drawing/2014/main" id="{93193567-5E27-4C6B-A2AC-F385B96FD03E}"/>
                </a:ext>
              </a:extLst>
            </p:cNvPr>
            <p:cNvSpPr txBox="1"/>
            <p:nvPr/>
          </p:nvSpPr>
          <p:spPr>
            <a:xfrm>
              <a:off x="5281656"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7" name="TextBox 1396">
              <a:extLst>
                <a:ext uri="{FF2B5EF4-FFF2-40B4-BE49-F238E27FC236}">
                  <a16:creationId xmlns:a16="http://schemas.microsoft.com/office/drawing/2014/main" id="{3FD3401C-B640-44DC-AACB-ACF30E53A4E0}"/>
                </a:ext>
              </a:extLst>
            </p:cNvPr>
            <p:cNvSpPr txBox="1"/>
            <p:nvPr/>
          </p:nvSpPr>
          <p:spPr>
            <a:xfrm>
              <a:off x="5458875"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8" name="TextBox 1397">
              <a:extLst>
                <a:ext uri="{FF2B5EF4-FFF2-40B4-BE49-F238E27FC236}">
                  <a16:creationId xmlns:a16="http://schemas.microsoft.com/office/drawing/2014/main" id="{A319B2F4-76EE-459E-98CC-F671479810DD}"/>
                </a:ext>
              </a:extLst>
            </p:cNvPr>
            <p:cNvSpPr txBox="1"/>
            <p:nvPr/>
          </p:nvSpPr>
          <p:spPr>
            <a:xfrm>
              <a:off x="5643440"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399" name="TextBox 1398">
              <a:extLst>
                <a:ext uri="{FF2B5EF4-FFF2-40B4-BE49-F238E27FC236}">
                  <a16:creationId xmlns:a16="http://schemas.microsoft.com/office/drawing/2014/main" id="{991BB8C4-A4FA-4E0C-8FDA-3F0F6C0E595B}"/>
                </a:ext>
              </a:extLst>
            </p:cNvPr>
            <p:cNvSpPr txBox="1"/>
            <p:nvPr/>
          </p:nvSpPr>
          <p:spPr>
            <a:xfrm>
              <a:off x="5823824" y="2827172"/>
              <a:ext cx="219646" cy="117841"/>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54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00" name="TextBox 1399">
              <a:extLst>
                <a:ext uri="{FF2B5EF4-FFF2-40B4-BE49-F238E27FC236}">
                  <a16:creationId xmlns:a16="http://schemas.microsoft.com/office/drawing/2014/main" id="{A6FED10E-2EA0-47D9-BD4A-143D5A850397}"/>
                </a:ext>
              </a:extLst>
            </p:cNvPr>
            <p:cNvSpPr txBox="1"/>
            <p:nvPr/>
          </p:nvSpPr>
          <p:spPr>
            <a:xfrm>
              <a:off x="1066887" y="2950661"/>
              <a:ext cx="4866716"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446" name="Group 1445">
              <a:extLst>
                <a:ext uri="{FF2B5EF4-FFF2-40B4-BE49-F238E27FC236}">
                  <a16:creationId xmlns:a16="http://schemas.microsoft.com/office/drawing/2014/main" id="{AA4757F5-6A67-487C-A05E-C2775A2F338F}"/>
                </a:ext>
              </a:extLst>
            </p:cNvPr>
            <p:cNvGrpSpPr/>
            <p:nvPr/>
          </p:nvGrpSpPr>
          <p:grpSpPr>
            <a:xfrm>
              <a:off x="666903" y="1561732"/>
              <a:ext cx="219646" cy="1217423"/>
              <a:chOff x="555753" y="1424614"/>
              <a:chExt cx="183038" cy="1014526"/>
            </a:xfrm>
          </p:grpSpPr>
          <p:sp>
            <p:nvSpPr>
              <p:cNvPr id="1447" name="TextBox 1446">
                <a:extLst>
                  <a:ext uri="{FF2B5EF4-FFF2-40B4-BE49-F238E27FC236}">
                    <a16:creationId xmlns:a16="http://schemas.microsoft.com/office/drawing/2014/main" id="{568AEBAD-F9DF-4BF1-BBD3-86F2E281E3E7}"/>
                  </a:ext>
                </a:extLst>
              </p:cNvPr>
              <p:cNvSpPr txBox="1"/>
              <p:nvPr/>
            </p:nvSpPr>
            <p:spPr>
              <a:xfrm>
                <a:off x="555753" y="1424614"/>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48" name="TextBox 1447">
                <a:extLst>
                  <a:ext uri="{FF2B5EF4-FFF2-40B4-BE49-F238E27FC236}">
                    <a16:creationId xmlns:a16="http://schemas.microsoft.com/office/drawing/2014/main" id="{28766DC7-6D75-4BED-975E-B5B806B5CCA2}"/>
                  </a:ext>
                </a:extLst>
              </p:cNvPr>
              <p:cNvSpPr txBox="1"/>
              <p:nvPr/>
            </p:nvSpPr>
            <p:spPr>
              <a:xfrm>
                <a:off x="555753" y="1607881"/>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49" name="TextBox 1448">
                <a:extLst>
                  <a:ext uri="{FF2B5EF4-FFF2-40B4-BE49-F238E27FC236}">
                    <a16:creationId xmlns:a16="http://schemas.microsoft.com/office/drawing/2014/main" id="{E80DD2E4-9F63-4EC0-8969-18A8FAF2E21A}"/>
                  </a:ext>
                </a:extLst>
              </p:cNvPr>
              <p:cNvSpPr txBox="1"/>
              <p:nvPr/>
            </p:nvSpPr>
            <p:spPr>
              <a:xfrm>
                <a:off x="555753" y="179114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0" name="TextBox 1449">
                <a:extLst>
                  <a:ext uri="{FF2B5EF4-FFF2-40B4-BE49-F238E27FC236}">
                    <a16:creationId xmlns:a16="http://schemas.microsoft.com/office/drawing/2014/main" id="{2AF01FF3-1286-4879-99B5-31C5E418DACF}"/>
                  </a:ext>
                </a:extLst>
              </p:cNvPr>
              <p:cNvSpPr txBox="1"/>
              <p:nvPr/>
            </p:nvSpPr>
            <p:spPr>
              <a:xfrm>
                <a:off x="555753" y="1974412"/>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1" name="TextBox 1450">
                <a:extLst>
                  <a:ext uri="{FF2B5EF4-FFF2-40B4-BE49-F238E27FC236}">
                    <a16:creationId xmlns:a16="http://schemas.microsoft.com/office/drawing/2014/main" id="{6AF22A7A-C4C6-4A2A-9622-91B15AB09D55}"/>
                  </a:ext>
                </a:extLst>
              </p:cNvPr>
              <p:cNvSpPr txBox="1"/>
              <p:nvPr/>
            </p:nvSpPr>
            <p:spPr>
              <a:xfrm>
                <a:off x="555753" y="215767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2" name="TextBox 1451">
                <a:extLst>
                  <a:ext uri="{FF2B5EF4-FFF2-40B4-BE49-F238E27FC236}">
                    <a16:creationId xmlns:a16="http://schemas.microsoft.com/office/drawing/2014/main" id="{A98EED88-D9A2-4194-B549-E2FE27C24D87}"/>
                  </a:ext>
                </a:extLst>
              </p:cNvPr>
              <p:cNvSpPr txBox="1"/>
              <p:nvPr/>
            </p:nvSpPr>
            <p:spPr>
              <a:xfrm>
                <a:off x="555753" y="234093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453" name="TextBox 1452">
              <a:extLst>
                <a:ext uri="{FF2B5EF4-FFF2-40B4-BE49-F238E27FC236}">
                  <a16:creationId xmlns:a16="http://schemas.microsoft.com/office/drawing/2014/main" id="{266C3870-6FDB-4795-B30D-111AA98430A7}"/>
                </a:ext>
              </a:extLst>
            </p:cNvPr>
            <p:cNvSpPr txBox="1"/>
            <p:nvPr/>
          </p:nvSpPr>
          <p:spPr>
            <a:xfrm rot="16200000">
              <a:off x="48142" y="2049427"/>
              <a:ext cx="1105178"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cxnSp>
          <p:nvCxnSpPr>
            <p:cNvPr id="1454" name="Straight Connector 1453">
              <a:extLst>
                <a:ext uri="{FF2B5EF4-FFF2-40B4-BE49-F238E27FC236}">
                  <a16:creationId xmlns:a16="http://schemas.microsoft.com/office/drawing/2014/main" id="{C37139B7-1AAF-4FD3-87C4-0E86D07C27F1}"/>
                </a:ext>
              </a:extLst>
            </p:cNvPr>
            <p:cNvCxnSpPr>
              <a:cxnSpLocks/>
            </p:cNvCxnSpPr>
            <p:nvPr/>
          </p:nvCxnSpPr>
          <p:spPr>
            <a:xfrm>
              <a:off x="2960334" y="2030668"/>
              <a:ext cx="22850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55" name="Straight Connector 1454">
              <a:extLst>
                <a:ext uri="{FF2B5EF4-FFF2-40B4-BE49-F238E27FC236}">
                  <a16:creationId xmlns:a16="http://schemas.microsoft.com/office/drawing/2014/main" id="{7CF31FC8-CA3E-4FB0-A572-ACA718045A8B}"/>
                </a:ext>
              </a:extLst>
            </p:cNvPr>
            <p:cNvCxnSpPr>
              <a:cxnSpLocks/>
            </p:cNvCxnSpPr>
            <p:nvPr/>
          </p:nvCxnSpPr>
          <p:spPr>
            <a:xfrm>
              <a:off x="2957662" y="1850645"/>
              <a:ext cx="22850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56" name="TextBox 1455">
              <a:extLst>
                <a:ext uri="{FF2B5EF4-FFF2-40B4-BE49-F238E27FC236}">
                  <a16:creationId xmlns:a16="http://schemas.microsoft.com/office/drawing/2014/main" id="{A75C6E06-53B4-45FC-8B28-6CF5E615F189}"/>
                </a:ext>
              </a:extLst>
            </p:cNvPr>
            <p:cNvSpPr txBox="1"/>
            <p:nvPr/>
          </p:nvSpPr>
          <p:spPr>
            <a:xfrm>
              <a:off x="3281006" y="1535552"/>
              <a:ext cx="250537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7" name="TextBox 1456">
              <a:extLst>
                <a:ext uri="{FF2B5EF4-FFF2-40B4-BE49-F238E27FC236}">
                  <a16:creationId xmlns:a16="http://schemas.microsoft.com/office/drawing/2014/main" id="{8D8AB610-A5C4-4A5F-9133-8123FADBDCA5}"/>
                </a:ext>
              </a:extLst>
            </p:cNvPr>
            <p:cNvSpPr txBox="1"/>
            <p:nvPr/>
          </p:nvSpPr>
          <p:spPr>
            <a:xfrm>
              <a:off x="3281132" y="1964926"/>
              <a:ext cx="2707943"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BR (N = 40): </a:t>
              </a: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3.7 months </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58" name="TextBox 1457">
              <a:extLst>
                <a:ext uri="{FF2B5EF4-FFF2-40B4-BE49-F238E27FC236}">
                  <a16:creationId xmlns:a16="http://schemas.microsoft.com/office/drawing/2014/main" id="{BBB97461-0041-47A4-840C-95AB4B23626B}"/>
                </a:ext>
              </a:extLst>
            </p:cNvPr>
            <p:cNvSpPr txBox="1"/>
            <p:nvPr/>
          </p:nvSpPr>
          <p:spPr>
            <a:xfrm>
              <a:off x="3281091" y="1767865"/>
              <a:ext cx="2796028" cy="151509"/>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40):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9.2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grpSp>
          <p:nvGrpSpPr>
            <p:cNvPr id="1459" name="Group 1458">
              <a:extLst>
                <a:ext uri="{FF2B5EF4-FFF2-40B4-BE49-F238E27FC236}">
                  <a16:creationId xmlns:a16="http://schemas.microsoft.com/office/drawing/2014/main" id="{1511D07A-7C5F-4AB8-80D5-035F1F6306E8}"/>
                </a:ext>
              </a:extLst>
            </p:cNvPr>
            <p:cNvGrpSpPr/>
            <p:nvPr/>
          </p:nvGrpSpPr>
          <p:grpSpPr>
            <a:xfrm>
              <a:off x="6663265" y="2826048"/>
              <a:ext cx="5089789" cy="117842"/>
              <a:chOff x="5552716" y="2491308"/>
              <a:chExt cx="4241491" cy="98197"/>
            </a:xfrm>
          </p:grpSpPr>
          <p:sp>
            <p:nvSpPr>
              <p:cNvPr id="1460" name="TextBox 1459">
                <a:extLst>
                  <a:ext uri="{FF2B5EF4-FFF2-40B4-BE49-F238E27FC236}">
                    <a16:creationId xmlns:a16="http://schemas.microsoft.com/office/drawing/2014/main" id="{B78F22EB-3247-4410-96FE-8D972EEAB2AF}"/>
                  </a:ext>
                </a:extLst>
              </p:cNvPr>
              <p:cNvSpPr txBox="1"/>
              <p:nvPr/>
            </p:nvSpPr>
            <p:spPr>
              <a:xfrm>
                <a:off x="5552716" y="2491308"/>
                <a:ext cx="183038" cy="98197"/>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1" name="TextBox 1460">
                <a:extLst>
                  <a:ext uri="{FF2B5EF4-FFF2-40B4-BE49-F238E27FC236}">
                    <a16:creationId xmlns:a16="http://schemas.microsoft.com/office/drawing/2014/main" id="{5ED9FEAB-4813-4B7A-B5C0-67F37239C09B}"/>
                  </a:ext>
                </a:extLst>
              </p:cNvPr>
              <p:cNvSpPr txBox="1"/>
              <p:nvPr/>
            </p:nvSpPr>
            <p:spPr>
              <a:xfrm>
                <a:off x="5842606"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2" name="TextBox 1461">
                <a:extLst>
                  <a:ext uri="{FF2B5EF4-FFF2-40B4-BE49-F238E27FC236}">
                    <a16:creationId xmlns:a16="http://schemas.microsoft.com/office/drawing/2014/main" id="{84F09FAF-87A0-4E37-A721-861D17EC5DE7}"/>
                  </a:ext>
                </a:extLst>
              </p:cNvPr>
              <p:cNvSpPr txBox="1"/>
              <p:nvPr/>
            </p:nvSpPr>
            <p:spPr>
              <a:xfrm>
                <a:off x="6132495"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3" name="TextBox 1462">
                <a:extLst>
                  <a:ext uri="{FF2B5EF4-FFF2-40B4-BE49-F238E27FC236}">
                    <a16:creationId xmlns:a16="http://schemas.microsoft.com/office/drawing/2014/main" id="{A0C64895-DDD4-427C-AE15-41B467BAFCF4}"/>
                  </a:ext>
                </a:extLst>
              </p:cNvPr>
              <p:cNvSpPr txBox="1"/>
              <p:nvPr/>
            </p:nvSpPr>
            <p:spPr>
              <a:xfrm>
                <a:off x="6422384"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4" name="TextBox 1463">
                <a:extLst>
                  <a:ext uri="{FF2B5EF4-FFF2-40B4-BE49-F238E27FC236}">
                    <a16:creationId xmlns:a16="http://schemas.microsoft.com/office/drawing/2014/main" id="{ABC3CCEF-A19D-4060-86DE-A6193E5D5A9C}"/>
                  </a:ext>
                </a:extLst>
              </p:cNvPr>
              <p:cNvSpPr txBox="1"/>
              <p:nvPr/>
            </p:nvSpPr>
            <p:spPr>
              <a:xfrm>
                <a:off x="6712274"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5" name="TextBox 1464">
                <a:extLst>
                  <a:ext uri="{FF2B5EF4-FFF2-40B4-BE49-F238E27FC236}">
                    <a16:creationId xmlns:a16="http://schemas.microsoft.com/office/drawing/2014/main" id="{9FDDCE2F-843E-4981-AD56-BCA112EFD153}"/>
                  </a:ext>
                </a:extLst>
              </p:cNvPr>
              <p:cNvSpPr txBox="1"/>
              <p:nvPr/>
            </p:nvSpPr>
            <p:spPr>
              <a:xfrm>
                <a:off x="7002164"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6" name="TextBox 1465">
                <a:extLst>
                  <a:ext uri="{FF2B5EF4-FFF2-40B4-BE49-F238E27FC236}">
                    <a16:creationId xmlns:a16="http://schemas.microsoft.com/office/drawing/2014/main" id="{5A2771AB-125D-4D85-BFA3-36DAEEE6762D}"/>
                  </a:ext>
                </a:extLst>
              </p:cNvPr>
              <p:cNvSpPr txBox="1"/>
              <p:nvPr/>
            </p:nvSpPr>
            <p:spPr>
              <a:xfrm>
                <a:off x="7292053"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7" name="TextBox 1466">
                <a:extLst>
                  <a:ext uri="{FF2B5EF4-FFF2-40B4-BE49-F238E27FC236}">
                    <a16:creationId xmlns:a16="http://schemas.microsoft.com/office/drawing/2014/main" id="{4F3697F7-A2AD-439D-AF73-91129DCC6BE0}"/>
                  </a:ext>
                </a:extLst>
              </p:cNvPr>
              <p:cNvSpPr txBox="1"/>
              <p:nvPr/>
            </p:nvSpPr>
            <p:spPr>
              <a:xfrm>
                <a:off x="7581942"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8" name="TextBox 1467">
                <a:extLst>
                  <a:ext uri="{FF2B5EF4-FFF2-40B4-BE49-F238E27FC236}">
                    <a16:creationId xmlns:a16="http://schemas.microsoft.com/office/drawing/2014/main" id="{8D963BB1-10E5-4CFD-B63D-8E173276C58E}"/>
                  </a:ext>
                </a:extLst>
              </p:cNvPr>
              <p:cNvSpPr txBox="1"/>
              <p:nvPr/>
            </p:nvSpPr>
            <p:spPr>
              <a:xfrm>
                <a:off x="787183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69" name="TextBox 1468">
                <a:extLst>
                  <a:ext uri="{FF2B5EF4-FFF2-40B4-BE49-F238E27FC236}">
                    <a16:creationId xmlns:a16="http://schemas.microsoft.com/office/drawing/2014/main" id="{4D3CA42A-0540-49C2-9000-036623033138}"/>
                  </a:ext>
                </a:extLst>
              </p:cNvPr>
              <p:cNvSpPr txBox="1"/>
              <p:nvPr/>
            </p:nvSpPr>
            <p:spPr>
              <a:xfrm>
                <a:off x="816172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0" name="TextBox 1469">
                <a:extLst>
                  <a:ext uri="{FF2B5EF4-FFF2-40B4-BE49-F238E27FC236}">
                    <a16:creationId xmlns:a16="http://schemas.microsoft.com/office/drawing/2014/main" id="{A5E8C89F-3BBE-47B6-908E-CDF1159CC645}"/>
                  </a:ext>
                </a:extLst>
              </p:cNvPr>
              <p:cNvSpPr txBox="1"/>
              <p:nvPr/>
            </p:nvSpPr>
            <p:spPr>
              <a:xfrm>
                <a:off x="845161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1" name="TextBox 1470">
                <a:extLst>
                  <a:ext uri="{FF2B5EF4-FFF2-40B4-BE49-F238E27FC236}">
                    <a16:creationId xmlns:a16="http://schemas.microsoft.com/office/drawing/2014/main" id="{D3973526-3513-4D87-9B75-56D9B8F29A7F}"/>
                  </a:ext>
                </a:extLst>
              </p:cNvPr>
              <p:cNvSpPr txBox="1"/>
              <p:nvPr/>
            </p:nvSpPr>
            <p:spPr>
              <a:xfrm>
                <a:off x="8741501"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2" name="TextBox 1471">
                <a:extLst>
                  <a:ext uri="{FF2B5EF4-FFF2-40B4-BE49-F238E27FC236}">
                    <a16:creationId xmlns:a16="http://schemas.microsoft.com/office/drawing/2014/main" id="{870C16B0-B330-4DFD-857D-D08BAFED006D}"/>
                  </a:ext>
                </a:extLst>
              </p:cNvPr>
              <p:cNvSpPr txBox="1"/>
              <p:nvPr/>
            </p:nvSpPr>
            <p:spPr>
              <a:xfrm>
                <a:off x="9031389"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3" name="TextBox 1472">
                <a:extLst>
                  <a:ext uri="{FF2B5EF4-FFF2-40B4-BE49-F238E27FC236}">
                    <a16:creationId xmlns:a16="http://schemas.microsoft.com/office/drawing/2014/main" id="{52A8C7B0-9749-4B10-9D2E-544D662966D3}"/>
                  </a:ext>
                </a:extLst>
              </p:cNvPr>
              <p:cNvSpPr txBox="1"/>
              <p:nvPr/>
            </p:nvSpPr>
            <p:spPr>
              <a:xfrm>
                <a:off x="9321280"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4" name="TextBox 1473">
                <a:extLst>
                  <a:ext uri="{FF2B5EF4-FFF2-40B4-BE49-F238E27FC236}">
                    <a16:creationId xmlns:a16="http://schemas.microsoft.com/office/drawing/2014/main" id="{681D954B-DFDB-470F-8449-FA1958B3ADE3}"/>
                  </a:ext>
                </a:extLst>
              </p:cNvPr>
              <p:cNvSpPr txBox="1"/>
              <p:nvPr/>
            </p:nvSpPr>
            <p:spPr>
              <a:xfrm>
                <a:off x="9611169" y="249130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475" name="TextBox 1474">
              <a:extLst>
                <a:ext uri="{FF2B5EF4-FFF2-40B4-BE49-F238E27FC236}">
                  <a16:creationId xmlns:a16="http://schemas.microsoft.com/office/drawing/2014/main" id="{DCAA64E6-1C84-4AEA-84F0-E4B39C0E60C1}"/>
                </a:ext>
              </a:extLst>
            </p:cNvPr>
            <p:cNvSpPr txBox="1"/>
            <p:nvPr/>
          </p:nvSpPr>
          <p:spPr>
            <a:xfrm>
              <a:off x="6773086" y="2949790"/>
              <a:ext cx="4866715" cy="151509"/>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Time (months)</a:t>
              </a:r>
              <a:endParaRPr kumimoji="0" lang="x-none" sz="168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476" name="TextBox 1475">
              <a:extLst>
                <a:ext uri="{FF2B5EF4-FFF2-40B4-BE49-F238E27FC236}">
                  <a16:creationId xmlns:a16="http://schemas.microsoft.com/office/drawing/2014/main" id="{FC54C44E-AA4A-4A04-B1D9-8066D8628A77}"/>
                </a:ext>
              </a:extLst>
            </p:cNvPr>
            <p:cNvSpPr txBox="1"/>
            <p:nvPr/>
          </p:nvSpPr>
          <p:spPr>
            <a:xfrm>
              <a:off x="5909159" y="3147647"/>
              <a:ext cx="674512" cy="11784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Pola+BR</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491" name="Graphic 4">
              <a:extLst>
                <a:ext uri="{FF2B5EF4-FFF2-40B4-BE49-F238E27FC236}">
                  <a16:creationId xmlns:a16="http://schemas.microsoft.com/office/drawing/2014/main" id="{6B0BE2A5-290A-411F-B0A1-F351800FD6BE}"/>
                </a:ext>
              </a:extLst>
            </p:cNvPr>
            <p:cNvGrpSpPr/>
            <p:nvPr/>
          </p:nvGrpSpPr>
          <p:grpSpPr>
            <a:xfrm>
              <a:off x="6760901" y="1595228"/>
              <a:ext cx="3963353" cy="982980"/>
              <a:chOff x="5627687" y="1469231"/>
              <a:chExt cx="3302794" cy="819150"/>
            </a:xfrm>
          </p:grpSpPr>
          <p:grpSp>
            <p:nvGrpSpPr>
              <p:cNvPr id="1492" name="Graphic 4">
                <a:extLst>
                  <a:ext uri="{FF2B5EF4-FFF2-40B4-BE49-F238E27FC236}">
                    <a16:creationId xmlns:a16="http://schemas.microsoft.com/office/drawing/2014/main" id="{BCA865B5-5F0D-42A2-A1EF-2BF3A0BD0572}"/>
                  </a:ext>
                </a:extLst>
              </p:cNvPr>
              <p:cNvGrpSpPr/>
              <p:nvPr/>
            </p:nvGrpSpPr>
            <p:grpSpPr>
              <a:xfrm>
                <a:off x="5627687" y="1469231"/>
                <a:ext cx="37306" cy="36512"/>
                <a:chOff x="5627687" y="1469231"/>
                <a:chExt cx="37306" cy="36512"/>
              </a:xfrm>
            </p:grpSpPr>
            <p:sp>
              <p:nvSpPr>
                <p:cNvPr id="1583" name="Freeform: Shape 743">
                  <a:extLst>
                    <a:ext uri="{FF2B5EF4-FFF2-40B4-BE49-F238E27FC236}">
                      <a16:creationId xmlns:a16="http://schemas.microsoft.com/office/drawing/2014/main" id="{0AE76360-BD79-4FC4-A528-A6C8BBC56E78}"/>
                    </a:ext>
                  </a:extLst>
                </p:cNvPr>
                <p:cNvSpPr/>
                <p:nvPr/>
              </p:nvSpPr>
              <p:spPr>
                <a:xfrm>
                  <a:off x="5646737" y="1469231"/>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84" name="Freeform: Shape 744">
                  <a:extLst>
                    <a:ext uri="{FF2B5EF4-FFF2-40B4-BE49-F238E27FC236}">
                      <a16:creationId xmlns:a16="http://schemas.microsoft.com/office/drawing/2014/main" id="{4CE076C8-9739-4177-B4D1-1FCA874B365A}"/>
                    </a:ext>
                  </a:extLst>
                </p:cNvPr>
                <p:cNvSpPr/>
                <p:nvPr/>
              </p:nvSpPr>
              <p:spPr>
                <a:xfrm>
                  <a:off x="5627687" y="1487487"/>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3" name="Graphic 4">
                <a:extLst>
                  <a:ext uri="{FF2B5EF4-FFF2-40B4-BE49-F238E27FC236}">
                    <a16:creationId xmlns:a16="http://schemas.microsoft.com/office/drawing/2014/main" id="{6371BA4B-B562-494C-8BBE-794877964789}"/>
                  </a:ext>
                </a:extLst>
              </p:cNvPr>
              <p:cNvGrpSpPr/>
              <p:nvPr/>
            </p:nvGrpSpPr>
            <p:grpSpPr>
              <a:xfrm>
                <a:off x="5886450" y="1618456"/>
                <a:ext cx="36512" cy="37306"/>
                <a:chOff x="5886450" y="1618456"/>
                <a:chExt cx="36512" cy="37306"/>
              </a:xfrm>
            </p:grpSpPr>
            <p:sp>
              <p:nvSpPr>
                <p:cNvPr id="1581" name="Freeform: Shape 741">
                  <a:extLst>
                    <a:ext uri="{FF2B5EF4-FFF2-40B4-BE49-F238E27FC236}">
                      <a16:creationId xmlns:a16="http://schemas.microsoft.com/office/drawing/2014/main" id="{B2650A44-2984-4C2B-A7F0-33EABB83BE43}"/>
                    </a:ext>
                  </a:extLst>
                </p:cNvPr>
                <p:cNvSpPr/>
                <p:nvPr/>
              </p:nvSpPr>
              <p:spPr>
                <a:xfrm>
                  <a:off x="5904706" y="1618456"/>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82" name="Freeform: Shape 742">
                  <a:extLst>
                    <a:ext uri="{FF2B5EF4-FFF2-40B4-BE49-F238E27FC236}">
                      <a16:creationId xmlns:a16="http://schemas.microsoft.com/office/drawing/2014/main" id="{A7B64AD6-F47D-436F-BD05-F5D0CCABDB3B}"/>
                    </a:ext>
                  </a:extLst>
                </p:cNvPr>
                <p:cNvSpPr/>
                <p:nvPr/>
              </p:nvSpPr>
              <p:spPr>
                <a:xfrm>
                  <a:off x="5886450" y="1636712"/>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4" name="Graphic 4">
                <a:extLst>
                  <a:ext uri="{FF2B5EF4-FFF2-40B4-BE49-F238E27FC236}">
                    <a16:creationId xmlns:a16="http://schemas.microsoft.com/office/drawing/2014/main" id="{F9D99420-6814-4BFA-A649-4D67C08BFE41}"/>
                  </a:ext>
                </a:extLst>
              </p:cNvPr>
              <p:cNvGrpSpPr/>
              <p:nvPr/>
            </p:nvGrpSpPr>
            <p:grpSpPr>
              <a:xfrm>
                <a:off x="5904706" y="1643062"/>
                <a:ext cx="37306" cy="37306"/>
                <a:chOff x="5904706" y="1643062"/>
                <a:chExt cx="37306" cy="37306"/>
              </a:xfrm>
            </p:grpSpPr>
            <p:sp>
              <p:nvSpPr>
                <p:cNvPr id="1579" name="Freeform: Shape 739">
                  <a:extLst>
                    <a:ext uri="{FF2B5EF4-FFF2-40B4-BE49-F238E27FC236}">
                      <a16:creationId xmlns:a16="http://schemas.microsoft.com/office/drawing/2014/main" id="{5D9D1C8F-C9F1-4700-8658-960CEC78E3F9}"/>
                    </a:ext>
                  </a:extLst>
                </p:cNvPr>
                <p:cNvSpPr/>
                <p:nvPr/>
              </p:nvSpPr>
              <p:spPr>
                <a:xfrm>
                  <a:off x="5922962" y="1643062"/>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80" name="Freeform: Shape 740">
                  <a:extLst>
                    <a:ext uri="{FF2B5EF4-FFF2-40B4-BE49-F238E27FC236}">
                      <a16:creationId xmlns:a16="http://schemas.microsoft.com/office/drawing/2014/main" id="{8D454A34-60D2-4430-84F5-0CEB846C8F41}"/>
                    </a:ext>
                  </a:extLst>
                </p:cNvPr>
                <p:cNvSpPr/>
                <p:nvPr/>
              </p:nvSpPr>
              <p:spPr>
                <a:xfrm>
                  <a:off x="5904706" y="1662112"/>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5" name="Graphic 4">
                <a:extLst>
                  <a:ext uri="{FF2B5EF4-FFF2-40B4-BE49-F238E27FC236}">
                    <a16:creationId xmlns:a16="http://schemas.microsoft.com/office/drawing/2014/main" id="{F00834D0-7F94-4614-B0CD-97EE41630ED7}"/>
                  </a:ext>
                </a:extLst>
              </p:cNvPr>
              <p:cNvGrpSpPr/>
              <p:nvPr/>
            </p:nvGrpSpPr>
            <p:grpSpPr>
              <a:xfrm>
                <a:off x="6187281" y="1762125"/>
                <a:ext cx="36512" cy="36512"/>
                <a:chOff x="6187281" y="1762125"/>
                <a:chExt cx="36512" cy="36512"/>
              </a:xfrm>
            </p:grpSpPr>
            <p:sp>
              <p:nvSpPr>
                <p:cNvPr id="1577" name="Freeform: Shape 737">
                  <a:extLst>
                    <a:ext uri="{FF2B5EF4-FFF2-40B4-BE49-F238E27FC236}">
                      <a16:creationId xmlns:a16="http://schemas.microsoft.com/office/drawing/2014/main" id="{3C0D7A52-F064-4FAE-A6BC-651C61926B86}"/>
                    </a:ext>
                  </a:extLst>
                </p:cNvPr>
                <p:cNvSpPr/>
                <p:nvPr/>
              </p:nvSpPr>
              <p:spPr>
                <a:xfrm>
                  <a:off x="6205537" y="1762125"/>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8" name="Freeform: Shape 738">
                  <a:extLst>
                    <a:ext uri="{FF2B5EF4-FFF2-40B4-BE49-F238E27FC236}">
                      <a16:creationId xmlns:a16="http://schemas.microsoft.com/office/drawing/2014/main" id="{FCDBED1A-A316-4A8D-87A7-8C7B9FFCB00B}"/>
                    </a:ext>
                  </a:extLst>
                </p:cNvPr>
                <p:cNvSpPr/>
                <p:nvPr/>
              </p:nvSpPr>
              <p:spPr>
                <a:xfrm>
                  <a:off x="6187281" y="1780381"/>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6" name="Graphic 4">
                <a:extLst>
                  <a:ext uri="{FF2B5EF4-FFF2-40B4-BE49-F238E27FC236}">
                    <a16:creationId xmlns:a16="http://schemas.microsoft.com/office/drawing/2014/main" id="{C67FB832-C1D4-487B-BC26-ABD94AC872B7}"/>
                  </a:ext>
                </a:extLst>
              </p:cNvPr>
              <p:cNvGrpSpPr/>
              <p:nvPr/>
            </p:nvGrpSpPr>
            <p:grpSpPr>
              <a:xfrm>
                <a:off x="6264275" y="1808162"/>
                <a:ext cx="37306" cy="36512"/>
                <a:chOff x="6264275" y="1808162"/>
                <a:chExt cx="37306" cy="36512"/>
              </a:xfrm>
            </p:grpSpPr>
            <p:sp>
              <p:nvSpPr>
                <p:cNvPr id="1575" name="Freeform: Shape 735">
                  <a:extLst>
                    <a:ext uri="{FF2B5EF4-FFF2-40B4-BE49-F238E27FC236}">
                      <a16:creationId xmlns:a16="http://schemas.microsoft.com/office/drawing/2014/main" id="{671D1C24-8477-438B-B73C-021B1890A673}"/>
                    </a:ext>
                  </a:extLst>
                </p:cNvPr>
                <p:cNvSpPr/>
                <p:nvPr/>
              </p:nvSpPr>
              <p:spPr>
                <a:xfrm>
                  <a:off x="6282531" y="1808162"/>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6" name="Freeform: Shape 736">
                  <a:extLst>
                    <a:ext uri="{FF2B5EF4-FFF2-40B4-BE49-F238E27FC236}">
                      <a16:creationId xmlns:a16="http://schemas.microsoft.com/office/drawing/2014/main" id="{2F1E3A37-20A1-4811-B7A7-CA89A193E240}"/>
                    </a:ext>
                  </a:extLst>
                </p:cNvPr>
                <p:cNvSpPr/>
                <p:nvPr/>
              </p:nvSpPr>
              <p:spPr>
                <a:xfrm>
                  <a:off x="6264275" y="1826418"/>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7" name="Graphic 4">
                <a:extLst>
                  <a:ext uri="{FF2B5EF4-FFF2-40B4-BE49-F238E27FC236}">
                    <a16:creationId xmlns:a16="http://schemas.microsoft.com/office/drawing/2014/main" id="{9D71EAF1-38DA-46A4-A54C-C3D36E71BEA8}"/>
                  </a:ext>
                </a:extLst>
              </p:cNvPr>
              <p:cNvGrpSpPr/>
              <p:nvPr/>
            </p:nvGrpSpPr>
            <p:grpSpPr>
              <a:xfrm>
                <a:off x="6290468" y="1808162"/>
                <a:ext cx="36512" cy="36512"/>
                <a:chOff x="6290468" y="1808162"/>
                <a:chExt cx="36512" cy="36512"/>
              </a:xfrm>
            </p:grpSpPr>
            <p:sp>
              <p:nvSpPr>
                <p:cNvPr id="1573" name="Freeform: Shape 733">
                  <a:extLst>
                    <a:ext uri="{FF2B5EF4-FFF2-40B4-BE49-F238E27FC236}">
                      <a16:creationId xmlns:a16="http://schemas.microsoft.com/office/drawing/2014/main" id="{F3D29D42-375F-4462-AEDE-8D21A86E5F54}"/>
                    </a:ext>
                  </a:extLst>
                </p:cNvPr>
                <p:cNvSpPr/>
                <p:nvPr/>
              </p:nvSpPr>
              <p:spPr>
                <a:xfrm>
                  <a:off x="6308725" y="1808162"/>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4" name="Freeform: Shape 734">
                  <a:extLst>
                    <a:ext uri="{FF2B5EF4-FFF2-40B4-BE49-F238E27FC236}">
                      <a16:creationId xmlns:a16="http://schemas.microsoft.com/office/drawing/2014/main" id="{D17EBE1D-C5F4-4E9A-BB3F-C5987EBF5C1D}"/>
                    </a:ext>
                  </a:extLst>
                </p:cNvPr>
                <p:cNvSpPr/>
                <p:nvPr/>
              </p:nvSpPr>
              <p:spPr>
                <a:xfrm>
                  <a:off x="6290468" y="1826418"/>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8" name="Graphic 4">
                <a:extLst>
                  <a:ext uri="{FF2B5EF4-FFF2-40B4-BE49-F238E27FC236}">
                    <a16:creationId xmlns:a16="http://schemas.microsoft.com/office/drawing/2014/main" id="{E1157E72-713B-4528-952F-44F23FC032B0}"/>
                  </a:ext>
                </a:extLst>
              </p:cNvPr>
              <p:cNvGrpSpPr/>
              <p:nvPr/>
            </p:nvGrpSpPr>
            <p:grpSpPr>
              <a:xfrm>
                <a:off x="6369843" y="1844675"/>
                <a:ext cx="36512" cy="37306"/>
                <a:chOff x="6369843" y="1844675"/>
                <a:chExt cx="36512" cy="37306"/>
              </a:xfrm>
            </p:grpSpPr>
            <p:sp>
              <p:nvSpPr>
                <p:cNvPr id="1571" name="Freeform: Shape 731">
                  <a:extLst>
                    <a:ext uri="{FF2B5EF4-FFF2-40B4-BE49-F238E27FC236}">
                      <a16:creationId xmlns:a16="http://schemas.microsoft.com/office/drawing/2014/main" id="{251884BA-D636-4FA3-B040-CE3FF9809B89}"/>
                    </a:ext>
                  </a:extLst>
                </p:cNvPr>
                <p:cNvSpPr/>
                <p:nvPr/>
              </p:nvSpPr>
              <p:spPr>
                <a:xfrm>
                  <a:off x="6388100" y="1844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2" name="Freeform: Shape 732">
                  <a:extLst>
                    <a:ext uri="{FF2B5EF4-FFF2-40B4-BE49-F238E27FC236}">
                      <a16:creationId xmlns:a16="http://schemas.microsoft.com/office/drawing/2014/main" id="{0ACAB46A-3478-4A66-A689-C03C483D806E}"/>
                    </a:ext>
                  </a:extLst>
                </p:cNvPr>
                <p:cNvSpPr/>
                <p:nvPr/>
              </p:nvSpPr>
              <p:spPr>
                <a:xfrm>
                  <a:off x="6369843" y="1863725"/>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499" name="Graphic 4">
                <a:extLst>
                  <a:ext uri="{FF2B5EF4-FFF2-40B4-BE49-F238E27FC236}">
                    <a16:creationId xmlns:a16="http://schemas.microsoft.com/office/drawing/2014/main" id="{68515CB0-6F1D-46B7-BD12-EC7EFBB38B33}"/>
                  </a:ext>
                </a:extLst>
              </p:cNvPr>
              <p:cNvGrpSpPr/>
              <p:nvPr/>
            </p:nvGrpSpPr>
            <p:grpSpPr>
              <a:xfrm>
                <a:off x="6378575" y="1844675"/>
                <a:ext cx="37306" cy="37306"/>
                <a:chOff x="6378575" y="1844675"/>
                <a:chExt cx="37306" cy="37306"/>
              </a:xfrm>
            </p:grpSpPr>
            <p:sp>
              <p:nvSpPr>
                <p:cNvPr id="1569" name="Freeform: Shape 729">
                  <a:extLst>
                    <a:ext uri="{FF2B5EF4-FFF2-40B4-BE49-F238E27FC236}">
                      <a16:creationId xmlns:a16="http://schemas.microsoft.com/office/drawing/2014/main" id="{AFF51C56-6264-46ED-AA3F-D10EB895F6FB}"/>
                    </a:ext>
                  </a:extLst>
                </p:cNvPr>
                <p:cNvSpPr/>
                <p:nvPr/>
              </p:nvSpPr>
              <p:spPr>
                <a:xfrm>
                  <a:off x="6397625" y="1844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70" name="Freeform: Shape 730">
                  <a:extLst>
                    <a:ext uri="{FF2B5EF4-FFF2-40B4-BE49-F238E27FC236}">
                      <a16:creationId xmlns:a16="http://schemas.microsoft.com/office/drawing/2014/main" id="{D1E02379-22B7-4671-8BA2-42E2D93A9035}"/>
                    </a:ext>
                  </a:extLst>
                </p:cNvPr>
                <p:cNvSpPr/>
                <p:nvPr/>
              </p:nvSpPr>
              <p:spPr>
                <a:xfrm>
                  <a:off x="6378575" y="186372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0" name="Graphic 4">
                <a:extLst>
                  <a:ext uri="{FF2B5EF4-FFF2-40B4-BE49-F238E27FC236}">
                    <a16:creationId xmlns:a16="http://schemas.microsoft.com/office/drawing/2014/main" id="{46A92748-EF14-42D6-890A-9A776176934F}"/>
                  </a:ext>
                </a:extLst>
              </p:cNvPr>
              <p:cNvGrpSpPr/>
              <p:nvPr/>
            </p:nvGrpSpPr>
            <p:grpSpPr>
              <a:xfrm>
                <a:off x="6388100" y="1844675"/>
                <a:ext cx="36512" cy="37306"/>
                <a:chOff x="6388100" y="1844675"/>
                <a:chExt cx="36512" cy="37306"/>
              </a:xfrm>
            </p:grpSpPr>
            <p:sp>
              <p:nvSpPr>
                <p:cNvPr id="1567" name="Freeform: Shape 727">
                  <a:extLst>
                    <a:ext uri="{FF2B5EF4-FFF2-40B4-BE49-F238E27FC236}">
                      <a16:creationId xmlns:a16="http://schemas.microsoft.com/office/drawing/2014/main" id="{AB8B84EB-9463-4378-A855-FA1DC2EAE45D}"/>
                    </a:ext>
                  </a:extLst>
                </p:cNvPr>
                <p:cNvSpPr/>
                <p:nvPr/>
              </p:nvSpPr>
              <p:spPr>
                <a:xfrm>
                  <a:off x="6406356" y="1844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8" name="Freeform: Shape 728">
                  <a:extLst>
                    <a:ext uri="{FF2B5EF4-FFF2-40B4-BE49-F238E27FC236}">
                      <a16:creationId xmlns:a16="http://schemas.microsoft.com/office/drawing/2014/main" id="{499D8985-FE0B-4AB2-8DF9-F06F79BD2219}"/>
                    </a:ext>
                  </a:extLst>
                </p:cNvPr>
                <p:cNvSpPr/>
                <p:nvPr/>
              </p:nvSpPr>
              <p:spPr>
                <a:xfrm>
                  <a:off x="6388100" y="1863725"/>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1" name="Graphic 4">
                <a:extLst>
                  <a:ext uri="{FF2B5EF4-FFF2-40B4-BE49-F238E27FC236}">
                    <a16:creationId xmlns:a16="http://schemas.microsoft.com/office/drawing/2014/main" id="{53F77A3C-9819-4567-8878-71C9E12F90AE}"/>
                  </a:ext>
                </a:extLst>
              </p:cNvPr>
              <p:cNvGrpSpPr/>
              <p:nvPr/>
            </p:nvGrpSpPr>
            <p:grpSpPr>
              <a:xfrm>
                <a:off x="6458743" y="1885950"/>
                <a:ext cx="37306" cy="37306"/>
                <a:chOff x="6458743" y="1885950"/>
                <a:chExt cx="37306" cy="37306"/>
              </a:xfrm>
            </p:grpSpPr>
            <p:sp>
              <p:nvSpPr>
                <p:cNvPr id="1565" name="Freeform: Shape 725">
                  <a:extLst>
                    <a:ext uri="{FF2B5EF4-FFF2-40B4-BE49-F238E27FC236}">
                      <a16:creationId xmlns:a16="http://schemas.microsoft.com/office/drawing/2014/main" id="{41FBEE41-11DD-423E-AFEE-ADB743B901A4}"/>
                    </a:ext>
                  </a:extLst>
                </p:cNvPr>
                <p:cNvSpPr/>
                <p:nvPr/>
              </p:nvSpPr>
              <p:spPr>
                <a:xfrm>
                  <a:off x="6477000" y="1885950"/>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6" name="Freeform: Shape 726">
                  <a:extLst>
                    <a:ext uri="{FF2B5EF4-FFF2-40B4-BE49-F238E27FC236}">
                      <a16:creationId xmlns:a16="http://schemas.microsoft.com/office/drawing/2014/main" id="{CFB20936-BBF3-4866-9569-B44EE35F6DC2}"/>
                    </a:ext>
                  </a:extLst>
                </p:cNvPr>
                <p:cNvSpPr/>
                <p:nvPr/>
              </p:nvSpPr>
              <p:spPr>
                <a:xfrm>
                  <a:off x="6458743" y="190420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2" name="Graphic 4">
                <a:extLst>
                  <a:ext uri="{FF2B5EF4-FFF2-40B4-BE49-F238E27FC236}">
                    <a16:creationId xmlns:a16="http://schemas.microsoft.com/office/drawing/2014/main" id="{44F2D408-B462-4C25-9BD2-5B421A5E24E8}"/>
                  </a:ext>
                </a:extLst>
              </p:cNvPr>
              <p:cNvGrpSpPr/>
              <p:nvPr/>
            </p:nvGrpSpPr>
            <p:grpSpPr>
              <a:xfrm>
                <a:off x="6695281" y="1946275"/>
                <a:ext cx="37306" cy="37306"/>
                <a:chOff x="6695281" y="1946275"/>
                <a:chExt cx="37306" cy="37306"/>
              </a:xfrm>
            </p:grpSpPr>
            <p:sp>
              <p:nvSpPr>
                <p:cNvPr id="1563" name="Freeform: Shape 723">
                  <a:extLst>
                    <a:ext uri="{FF2B5EF4-FFF2-40B4-BE49-F238E27FC236}">
                      <a16:creationId xmlns:a16="http://schemas.microsoft.com/office/drawing/2014/main" id="{3ECBF89D-9988-41C9-A530-BC8C2D170D15}"/>
                    </a:ext>
                  </a:extLst>
                </p:cNvPr>
                <p:cNvSpPr/>
                <p:nvPr/>
              </p:nvSpPr>
              <p:spPr>
                <a:xfrm>
                  <a:off x="6713537" y="19462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4" name="Freeform: Shape 724">
                  <a:extLst>
                    <a:ext uri="{FF2B5EF4-FFF2-40B4-BE49-F238E27FC236}">
                      <a16:creationId xmlns:a16="http://schemas.microsoft.com/office/drawing/2014/main" id="{FDE10877-FC36-436A-934C-E0BD821DBEE5}"/>
                    </a:ext>
                  </a:extLst>
                </p:cNvPr>
                <p:cNvSpPr/>
                <p:nvPr/>
              </p:nvSpPr>
              <p:spPr>
                <a:xfrm>
                  <a:off x="6695281" y="19645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3" name="Graphic 4">
                <a:extLst>
                  <a:ext uri="{FF2B5EF4-FFF2-40B4-BE49-F238E27FC236}">
                    <a16:creationId xmlns:a16="http://schemas.microsoft.com/office/drawing/2014/main" id="{27FE8B5F-7966-465D-95B5-08C2D6958AA5}"/>
                  </a:ext>
                </a:extLst>
              </p:cNvPr>
              <p:cNvGrpSpPr/>
              <p:nvPr/>
            </p:nvGrpSpPr>
            <p:grpSpPr>
              <a:xfrm>
                <a:off x="6723062" y="1955006"/>
                <a:ext cx="37306" cy="37306"/>
                <a:chOff x="6723062" y="1955006"/>
                <a:chExt cx="37306" cy="37306"/>
              </a:xfrm>
            </p:grpSpPr>
            <p:sp>
              <p:nvSpPr>
                <p:cNvPr id="1561" name="Freeform: Shape 721">
                  <a:extLst>
                    <a:ext uri="{FF2B5EF4-FFF2-40B4-BE49-F238E27FC236}">
                      <a16:creationId xmlns:a16="http://schemas.microsoft.com/office/drawing/2014/main" id="{863DDB1A-E59A-4FB9-99E7-6B5B2782CC62}"/>
                    </a:ext>
                  </a:extLst>
                </p:cNvPr>
                <p:cNvSpPr/>
                <p:nvPr/>
              </p:nvSpPr>
              <p:spPr>
                <a:xfrm>
                  <a:off x="6742112" y="1955006"/>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2" name="Freeform: Shape 722">
                  <a:extLst>
                    <a:ext uri="{FF2B5EF4-FFF2-40B4-BE49-F238E27FC236}">
                      <a16:creationId xmlns:a16="http://schemas.microsoft.com/office/drawing/2014/main" id="{9093A0D2-787A-41B5-8BFE-6701A330C2ED}"/>
                    </a:ext>
                  </a:extLst>
                </p:cNvPr>
                <p:cNvSpPr/>
                <p:nvPr/>
              </p:nvSpPr>
              <p:spPr>
                <a:xfrm>
                  <a:off x="6723062" y="197405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4" name="Graphic 4">
                <a:extLst>
                  <a:ext uri="{FF2B5EF4-FFF2-40B4-BE49-F238E27FC236}">
                    <a16:creationId xmlns:a16="http://schemas.microsoft.com/office/drawing/2014/main" id="{C1E65B84-4E1D-4D41-85FF-AEE90DA85CAA}"/>
                  </a:ext>
                </a:extLst>
              </p:cNvPr>
              <p:cNvGrpSpPr/>
              <p:nvPr/>
            </p:nvGrpSpPr>
            <p:grpSpPr>
              <a:xfrm>
                <a:off x="6760368" y="1964531"/>
                <a:ext cx="37306" cy="37306"/>
                <a:chOff x="6760368" y="1964531"/>
                <a:chExt cx="37306" cy="37306"/>
              </a:xfrm>
            </p:grpSpPr>
            <p:sp>
              <p:nvSpPr>
                <p:cNvPr id="1559" name="Freeform: Shape 719">
                  <a:extLst>
                    <a:ext uri="{FF2B5EF4-FFF2-40B4-BE49-F238E27FC236}">
                      <a16:creationId xmlns:a16="http://schemas.microsoft.com/office/drawing/2014/main" id="{E0D32EDD-40EF-4C68-A501-981AF8668B7C}"/>
                    </a:ext>
                  </a:extLst>
                </p:cNvPr>
                <p:cNvSpPr/>
                <p:nvPr/>
              </p:nvSpPr>
              <p:spPr>
                <a:xfrm>
                  <a:off x="6778625" y="1964531"/>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60" name="Freeform: Shape 720">
                  <a:extLst>
                    <a:ext uri="{FF2B5EF4-FFF2-40B4-BE49-F238E27FC236}">
                      <a16:creationId xmlns:a16="http://schemas.microsoft.com/office/drawing/2014/main" id="{3E063826-2C96-4A9D-ABA4-E9236424D2FE}"/>
                    </a:ext>
                  </a:extLst>
                </p:cNvPr>
                <p:cNvSpPr/>
                <p:nvPr/>
              </p:nvSpPr>
              <p:spPr>
                <a:xfrm>
                  <a:off x="6760368" y="198358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5" name="Graphic 4">
                <a:extLst>
                  <a:ext uri="{FF2B5EF4-FFF2-40B4-BE49-F238E27FC236}">
                    <a16:creationId xmlns:a16="http://schemas.microsoft.com/office/drawing/2014/main" id="{EEDEA2AC-6E20-4758-B090-9A211CE03323}"/>
                  </a:ext>
                </a:extLst>
              </p:cNvPr>
              <p:cNvGrpSpPr/>
              <p:nvPr/>
            </p:nvGrpSpPr>
            <p:grpSpPr>
              <a:xfrm>
                <a:off x="6812756" y="1987550"/>
                <a:ext cx="37306" cy="36512"/>
                <a:chOff x="6812756" y="1987550"/>
                <a:chExt cx="37306" cy="36512"/>
              </a:xfrm>
            </p:grpSpPr>
            <p:sp>
              <p:nvSpPr>
                <p:cNvPr id="1557" name="Freeform: Shape 717">
                  <a:extLst>
                    <a:ext uri="{FF2B5EF4-FFF2-40B4-BE49-F238E27FC236}">
                      <a16:creationId xmlns:a16="http://schemas.microsoft.com/office/drawing/2014/main" id="{45EF8610-9FB9-413A-823F-00544381F5E9}"/>
                    </a:ext>
                  </a:extLst>
                </p:cNvPr>
                <p:cNvSpPr/>
                <p:nvPr/>
              </p:nvSpPr>
              <p:spPr>
                <a:xfrm>
                  <a:off x="6831012" y="1987550"/>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8" name="Freeform: Shape 718">
                  <a:extLst>
                    <a:ext uri="{FF2B5EF4-FFF2-40B4-BE49-F238E27FC236}">
                      <a16:creationId xmlns:a16="http://schemas.microsoft.com/office/drawing/2014/main" id="{27C5F861-57C5-4AFA-87F0-42D9D22DE236}"/>
                    </a:ext>
                  </a:extLst>
                </p:cNvPr>
                <p:cNvSpPr/>
                <p:nvPr/>
              </p:nvSpPr>
              <p:spPr>
                <a:xfrm>
                  <a:off x="6812756" y="200580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6" name="Graphic 4">
                <a:extLst>
                  <a:ext uri="{FF2B5EF4-FFF2-40B4-BE49-F238E27FC236}">
                    <a16:creationId xmlns:a16="http://schemas.microsoft.com/office/drawing/2014/main" id="{920242FC-86C2-4251-8E35-25FD6DD5C761}"/>
                  </a:ext>
                </a:extLst>
              </p:cNvPr>
              <p:cNvGrpSpPr/>
              <p:nvPr/>
            </p:nvGrpSpPr>
            <p:grpSpPr>
              <a:xfrm>
                <a:off x="7027862" y="2034381"/>
                <a:ext cx="37306" cy="37306"/>
                <a:chOff x="7027862" y="2034381"/>
                <a:chExt cx="37306" cy="37306"/>
              </a:xfrm>
            </p:grpSpPr>
            <p:sp>
              <p:nvSpPr>
                <p:cNvPr id="1555" name="Freeform: Shape 715">
                  <a:extLst>
                    <a:ext uri="{FF2B5EF4-FFF2-40B4-BE49-F238E27FC236}">
                      <a16:creationId xmlns:a16="http://schemas.microsoft.com/office/drawing/2014/main" id="{FB7020D7-B07F-453E-93EC-3276FC06C775}"/>
                    </a:ext>
                  </a:extLst>
                </p:cNvPr>
                <p:cNvSpPr/>
                <p:nvPr/>
              </p:nvSpPr>
              <p:spPr>
                <a:xfrm>
                  <a:off x="7046912" y="2034381"/>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6" name="Freeform: Shape 716">
                  <a:extLst>
                    <a:ext uri="{FF2B5EF4-FFF2-40B4-BE49-F238E27FC236}">
                      <a16:creationId xmlns:a16="http://schemas.microsoft.com/office/drawing/2014/main" id="{E7F635C4-0D66-46E7-8B2A-CBC7929B23D0}"/>
                    </a:ext>
                  </a:extLst>
                </p:cNvPr>
                <p:cNvSpPr/>
                <p:nvPr/>
              </p:nvSpPr>
              <p:spPr>
                <a:xfrm>
                  <a:off x="7027862" y="2052637"/>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7" name="Graphic 4">
                <a:extLst>
                  <a:ext uri="{FF2B5EF4-FFF2-40B4-BE49-F238E27FC236}">
                    <a16:creationId xmlns:a16="http://schemas.microsoft.com/office/drawing/2014/main" id="{E064F4E3-916B-415E-BD71-B66657FE221F}"/>
                  </a:ext>
                </a:extLst>
              </p:cNvPr>
              <p:cNvGrpSpPr/>
              <p:nvPr/>
            </p:nvGrpSpPr>
            <p:grpSpPr>
              <a:xfrm>
                <a:off x="7046912" y="2046287"/>
                <a:ext cx="36512" cy="37306"/>
                <a:chOff x="7046912" y="2046287"/>
                <a:chExt cx="36512" cy="37306"/>
              </a:xfrm>
            </p:grpSpPr>
            <p:sp>
              <p:nvSpPr>
                <p:cNvPr id="1553" name="Freeform: Shape 713">
                  <a:extLst>
                    <a:ext uri="{FF2B5EF4-FFF2-40B4-BE49-F238E27FC236}">
                      <a16:creationId xmlns:a16="http://schemas.microsoft.com/office/drawing/2014/main" id="{4F35C3F7-B11D-42B0-821F-7CE283A1B284}"/>
                    </a:ext>
                  </a:extLst>
                </p:cNvPr>
                <p:cNvSpPr/>
                <p:nvPr/>
              </p:nvSpPr>
              <p:spPr>
                <a:xfrm>
                  <a:off x="7065168" y="2046287"/>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4" name="Freeform: Shape 714">
                  <a:extLst>
                    <a:ext uri="{FF2B5EF4-FFF2-40B4-BE49-F238E27FC236}">
                      <a16:creationId xmlns:a16="http://schemas.microsoft.com/office/drawing/2014/main" id="{F21AA96F-83D6-40CB-BE0E-2B889AC608F6}"/>
                    </a:ext>
                  </a:extLst>
                </p:cNvPr>
                <p:cNvSpPr/>
                <p:nvPr/>
              </p:nvSpPr>
              <p:spPr>
                <a:xfrm>
                  <a:off x="7046912" y="2065337"/>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8" name="Graphic 4">
                <a:extLst>
                  <a:ext uri="{FF2B5EF4-FFF2-40B4-BE49-F238E27FC236}">
                    <a16:creationId xmlns:a16="http://schemas.microsoft.com/office/drawing/2014/main" id="{882CD1B2-DCB0-4D3E-985D-50B77FB8DB4C}"/>
                  </a:ext>
                </a:extLst>
              </p:cNvPr>
              <p:cNvGrpSpPr/>
              <p:nvPr/>
            </p:nvGrpSpPr>
            <p:grpSpPr>
              <a:xfrm>
                <a:off x="7159625" y="2071687"/>
                <a:ext cx="37306" cy="36512"/>
                <a:chOff x="7159625" y="2071687"/>
                <a:chExt cx="37306" cy="36512"/>
              </a:xfrm>
            </p:grpSpPr>
            <p:sp>
              <p:nvSpPr>
                <p:cNvPr id="1551" name="Freeform: Shape 711">
                  <a:extLst>
                    <a:ext uri="{FF2B5EF4-FFF2-40B4-BE49-F238E27FC236}">
                      <a16:creationId xmlns:a16="http://schemas.microsoft.com/office/drawing/2014/main" id="{BC5C2484-CF87-4AEF-B578-95D87B050710}"/>
                    </a:ext>
                  </a:extLst>
                </p:cNvPr>
                <p:cNvSpPr/>
                <p:nvPr/>
              </p:nvSpPr>
              <p:spPr>
                <a:xfrm>
                  <a:off x="7177881" y="2071687"/>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2" name="Freeform: Shape 712">
                  <a:extLst>
                    <a:ext uri="{FF2B5EF4-FFF2-40B4-BE49-F238E27FC236}">
                      <a16:creationId xmlns:a16="http://schemas.microsoft.com/office/drawing/2014/main" id="{66F7CAE1-2168-4A79-BDFB-DB6392DA3526}"/>
                    </a:ext>
                  </a:extLst>
                </p:cNvPr>
                <p:cNvSpPr/>
                <p:nvPr/>
              </p:nvSpPr>
              <p:spPr>
                <a:xfrm>
                  <a:off x="7159625" y="208994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09" name="Graphic 4">
                <a:extLst>
                  <a:ext uri="{FF2B5EF4-FFF2-40B4-BE49-F238E27FC236}">
                    <a16:creationId xmlns:a16="http://schemas.microsoft.com/office/drawing/2014/main" id="{B91AA489-91D2-4FCD-B520-1C071EBA4781}"/>
                  </a:ext>
                </a:extLst>
              </p:cNvPr>
              <p:cNvGrpSpPr/>
              <p:nvPr/>
            </p:nvGrpSpPr>
            <p:grpSpPr>
              <a:xfrm>
                <a:off x="7177881" y="2085975"/>
                <a:ext cx="37306" cy="36512"/>
                <a:chOff x="7177881" y="2085975"/>
                <a:chExt cx="37306" cy="36512"/>
              </a:xfrm>
            </p:grpSpPr>
            <p:sp>
              <p:nvSpPr>
                <p:cNvPr id="1549" name="Freeform: Shape 709">
                  <a:extLst>
                    <a:ext uri="{FF2B5EF4-FFF2-40B4-BE49-F238E27FC236}">
                      <a16:creationId xmlns:a16="http://schemas.microsoft.com/office/drawing/2014/main" id="{3F680BA3-FFD6-4BEB-95CA-1D634DED1E79}"/>
                    </a:ext>
                  </a:extLst>
                </p:cNvPr>
                <p:cNvSpPr/>
                <p:nvPr/>
              </p:nvSpPr>
              <p:spPr>
                <a:xfrm>
                  <a:off x="7196931" y="2085975"/>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50" name="Freeform: Shape 710">
                  <a:extLst>
                    <a:ext uri="{FF2B5EF4-FFF2-40B4-BE49-F238E27FC236}">
                      <a16:creationId xmlns:a16="http://schemas.microsoft.com/office/drawing/2014/main" id="{A3E28C5A-354B-4EA5-B56A-FEF854064177}"/>
                    </a:ext>
                  </a:extLst>
                </p:cNvPr>
                <p:cNvSpPr/>
                <p:nvPr/>
              </p:nvSpPr>
              <p:spPr>
                <a:xfrm>
                  <a:off x="7177881" y="21042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0" name="Graphic 4">
                <a:extLst>
                  <a:ext uri="{FF2B5EF4-FFF2-40B4-BE49-F238E27FC236}">
                    <a16:creationId xmlns:a16="http://schemas.microsoft.com/office/drawing/2014/main" id="{9CDDEA6D-6A9A-4A24-BD75-3AFC54FA8016}"/>
                  </a:ext>
                </a:extLst>
              </p:cNvPr>
              <p:cNvGrpSpPr/>
              <p:nvPr/>
            </p:nvGrpSpPr>
            <p:grpSpPr>
              <a:xfrm>
                <a:off x="7189787" y="2085975"/>
                <a:ext cx="36512" cy="36512"/>
                <a:chOff x="7189787" y="2085975"/>
                <a:chExt cx="36512" cy="36512"/>
              </a:xfrm>
            </p:grpSpPr>
            <p:sp>
              <p:nvSpPr>
                <p:cNvPr id="1547" name="Freeform: Shape 707">
                  <a:extLst>
                    <a:ext uri="{FF2B5EF4-FFF2-40B4-BE49-F238E27FC236}">
                      <a16:creationId xmlns:a16="http://schemas.microsoft.com/office/drawing/2014/main" id="{45D8FB0E-9C1A-4D21-8624-94D699DCFC6B}"/>
                    </a:ext>
                  </a:extLst>
                </p:cNvPr>
                <p:cNvSpPr/>
                <p:nvPr/>
              </p:nvSpPr>
              <p:spPr>
                <a:xfrm>
                  <a:off x="7208043" y="2085975"/>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8" name="Freeform: Shape 708">
                  <a:extLst>
                    <a:ext uri="{FF2B5EF4-FFF2-40B4-BE49-F238E27FC236}">
                      <a16:creationId xmlns:a16="http://schemas.microsoft.com/office/drawing/2014/main" id="{880ACF4A-1A38-4442-B7E5-1F8B364B6D8F}"/>
                    </a:ext>
                  </a:extLst>
                </p:cNvPr>
                <p:cNvSpPr/>
                <p:nvPr/>
              </p:nvSpPr>
              <p:spPr>
                <a:xfrm>
                  <a:off x="7189787" y="2104231"/>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1" name="Graphic 4">
                <a:extLst>
                  <a:ext uri="{FF2B5EF4-FFF2-40B4-BE49-F238E27FC236}">
                    <a16:creationId xmlns:a16="http://schemas.microsoft.com/office/drawing/2014/main" id="{9D011B7C-742A-4FD8-A985-C691F15BA7E7}"/>
                  </a:ext>
                </a:extLst>
              </p:cNvPr>
              <p:cNvGrpSpPr/>
              <p:nvPr/>
            </p:nvGrpSpPr>
            <p:grpSpPr>
              <a:xfrm>
                <a:off x="7226300" y="2098675"/>
                <a:ext cx="37306" cy="37306"/>
                <a:chOff x="7226300" y="2098675"/>
                <a:chExt cx="37306" cy="37306"/>
              </a:xfrm>
            </p:grpSpPr>
            <p:sp>
              <p:nvSpPr>
                <p:cNvPr id="1545" name="Freeform: Shape 705">
                  <a:extLst>
                    <a:ext uri="{FF2B5EF4-FFF2-40B4-BE49-F238E27FC236}">
                      <a16:creationId xmlns:a16="http://schemas.microsoft.com/office/drawing/2014/main" id="{276343C7-92D6-40EE-9976-81A872CE4715}"/>
                    </a:ext>
                  </a:extLst>
                </p:cNvPr>
                <p:cNvSpPr/>
                <p:nvPr/>
              </p:nvSpPr>
              <p:spPr>
                <a:xfrm>
                  <a:off x="7245350" y="20986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6" name="Freeform: Shape 706">
                  <a:extLst>
                    <a:ext uri="{FF2B5EF4-FFF2-40B4-BE49-F238E27FC236}">
                      <a16:creationId xmlns:a16="http://schemas.microsoft.com/office/drawing/2014/main" id="{7A10CDF3-59CA-4549-A3FD-979C5AEF51A9}"/>
                    </a:ext>
                  </a:extLst>
                </p:cNvPr>
                <p:cNvSpPr/>
                <p:nvPr/>
              </p:nvSpPr>
              <p:spPr>
                <a:xfrm>
                  <a:off x="7226300" y="21169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2" name="Graphic 4">
                <a:extLst>
                  <a:ext uri="{FF2B5EF4-FFF2-40B4-BE49-F238E27FC236}">
                    <a16:creationId xmlns:a16="http://schemas.microsoft.com/office/drawing/2014/main" id="{9241399B-D870-4431-88B0-99A00EA7820A}"/>
                  </a:ext>
                </a:extLst>
              </p:cNvPr>
              <p:cNvGrpSpPr/>
              <p:nvPr/>
            </p:nvGrpSpPr>
            <p:grpSpPr>
              <a:xfrm>
                <a:off x="7419975" y="2128837"/>
                <a:ext cx="37306" cy="36512"/>
                <a:chOff x="7419975" y="2128837"/>
                <a:chExt cx="37306" cy="36512"/>
              </a:xfrm>
            </p:grpSpPr>
            <p:sp>
              <p:nvSpPr>
                <p:cNvPr id="1543" name="Freeform: Shape 703">
                  <a:extLst>
                    <a:ext uri="{FF2B5EF4-FFF2-40B4-BE49-F238E27FC236}">
                      <a16:creationId xmlns:a16="http://schemas.microsoft.com/office/drawing/2014/main" id="{ED2795FE-517B-4C8F-8286-3013D5B992B7}"/>
                    </a:ext>
                  </a:extLst>
                </p:cNvPr>
                <p:cNvSpPr/>
                <p:nvPr/>
              </p:nvSpPr>
              <p:spPr>
                <a:xfrm>
                  <a:off x="7439025" y="2128837"/>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4" name="Freeform: Shape 704">
                  <a:extLst>
                    <a:ext uri="{FF2B5EF4-FFF2-40B4-BE49-F238E27FC236}">
                      <a16:creationId xmlns:a16="http://schemas.microsoft.com/office/drawing/2014/main" id="{B0952A46-D71E-44E1-BC70-311D257E1126}"/>
                    </a:ext>
                  </a:extLst>
                </p:cNvPr>
                <p:cNvSpPr/>
                <p:nvPr/>
              </p:nvSpPr>
              <p:spPr>
                <a:xfrm>
                  <a:off x="7419975" y="214709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3" name="Graphic 4">
                <a:extLst>
                  <a:ext uri="{FF2B5EF4-FFF2-40B4-BE49-F238E27FC236}">
                    <a16:creationId xmlns:a16="http://schemas.microsoft.com/office/drawing/2014/main" id="{B43EF0B7-FD93-45ED-BF45-8E0786111C4E}"/>
                  </a:ext>
                </a:extLst>
              </p:cNvPr>
              <p:cNvGrpSpPr/>
              <p:nvPr/>
            </p:nvGrpSpPr>
            <p:grpSpPr>
              <a:xfrm>
                <a:off x="7442993" y="2128837"/>
                <a:ext cx="37306" cy="36512"/>
                <a:chOff x="7442993" y="2128837"/>
                <a:chExt cx="37306" cy="36512"/>
              </a:xfrm>
            </p:grpSpPr>
            <p:sp>
              <p:nvSpPr>
                <p:cNvPr id="1541" name="Freeform: Shape 701">
                  <a:extLst>
                    <a:ext uri="{FF2B5EF4-FFF2-40B4-BE49-F238E27FC236}">
                      <a16:creationId xmlns:a16="http://schemas.microsoft.com/office/drawing/2014/main" id="{CE69874B-CF5C-4CAD-8E3A-7C5D7F548D55}"/>
                    </a:ext>
                  </a:extLst>
                </p:cNvPr>
                <p:cNvSpPr/>
                <p:nvPr/>
              </p:nvSpPr>
              <p:spPr>
                <a:xfrm>
                  <a:off x="7462043" y="2128837"/>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2" name="Freeform: Shape 702">
                  <a:extLst>
                    <a:ext uri="{FF2B5EF4-FFF2-40B4-BE49-F238E27FC236}">
                      <a16:creationId xmlns:a16="http://schemas.microsoft.com/office/drawing/2014/main" id="{3833D423-DEBC-4B09-B3A4-B479733613D1}"/>
                    </a:ext>
                  </a:extLst>
                </p:cNvPr>
                <p:cNvSpPr/>
                <p:nvPr/>
              </p:nvSpPr>
              <p:spPr>
                <a:xfrm>
                  <a:off x="7442993" y="214709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4" name="Graphic 4">
                <a:extLst>
                  <a:ext uri="{FF2B5EF4-FFF2-40B4-BE49-F238E27FC236}">
                    <a16:creationId xmlns:a16="http://schemas.microsoft.com/office/drawing/2014/main" id="{989837FA-93A9-499E-A1D7-B2E9B45BF174}"/>
                  </a:ext>
                </a:extLst>
              </p:cNvPr>
              <p:cNvGrpSpPr/>
              <p:nvPr/>
            </p:nvGrpSpPr>
            <p:grpSpPr>
              <a:xfrm>
                <a:off x="7529512" y="2128837"/>
                <a:ext cx="37306" cy="36512"/>
                <a:chOff x="7529512" y="2128837"/>
                <a:chExt cx="37306" cy="36512"/>
              </a:xfrm>
            </p:grpSpPr>
            <p:sp>
              <p:nvSpPr>
                <p:cNvPr id="1539" name="Freeform: Shape 699">
                  <a:extLst>
                    <a:ext uri="{FF2B5EF4-FFF2-40B4-BE49-F238E27FC236}">
                      <a16:creationId xmlns:a16="http://schemas.microsoft.com/office/drawing/2014/main" id="{A9A3A579-7870-42C8-A7B7-9EE3987D1FE1}"/>
                    </a:ext>
                  </a:extLst>
                </p:cNvPr>
                <p:cNvSpPr/>
                <p:nvPr/>
              </p:nvSpPr>
              <p:spPr>
                <a:xfrm>
                  <a:off x="7547768" y="2128837"/>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40" name="Freeform: Shape 700">
                  <a:extLst>
                    <a:ext uri="{FF2B5EF4-FFF2-40B4-BE49-F238E27FC236}">
                      <a16:creationId xmlns:a16="http://schemas.microsoft.com/office/drawing/2014/main" id="{77E3D3F8-F65F-405B-B076-38BC957AA1F0}"/>
                    </a:ext>
                  </a:extLst>
                </p:cNvPr>
                <p:cNvSpPr/>
                <p:nvPr/>
              </p:nvSpPr>
              <p:spPr>
                <a:xfrm>
                  <a:off x="7529512" y="2147093"/>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5" name="Graphic 4">
                <a:extLst>
                  <a:ext uri="{FF2B5EF4-FFF2-40B4-BE49-F238E27FC236}">
                    <a16:creationId xmlns:a16="http://schemas.microsoft.com/office/drawing/2014/main" id="{791104A5-C799-45A9-9FC6-3918FE236BC0}"/>
                  </a:ext>
                </a:extLst>
              </p:cNvPr>
              <p:cNvGrpSpPr/>
              <p:nvPr/>
            </p:nvGrpSpPr>
            <p:grpSpPr>
              <a:xfrm>
                <a:off x="7872412" y="2204243"/>
                <a:ext cx="37306" cy="36512"/>
                <a:chOff x="7872412" y="2204243"/>
                <a:chExt cx="37306" cy="36512"/>
              </a:xfrm>
            </p:grpSpPr>
            <p:sp>
              <p:nvSpPr>
                <p:cNvPr id="1537" name="Freeform: Shape 697">
                  <a:extLst>
                    <a:ext uri="{FF2B5EF4-FFF2-40B4-BE49-F238E27FC236}">
                      <a16:creationId xmlns:a16="http://schemas.microsoft.com/office/drawing/2014/main" id="{A8E82F30-4337-4D45-91A2-5BD249CC1BA3}"/>
                    </a:ext>
                  </a:extLst>
                </p:cNvPr>
                <p:cNvSpPr/>
                <p:nvPr/>
              </p:nvSpPr>
              <p:spPr>
                <a:xfrm>
                  <a:off x="7890668" y="2204243"/>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8" name="Freeform: Shape 698">
                  <a:extLst>
                    <a:ext uri="{FF2B5EF4-FFF2-40B4-BE49-F238E27FC236}">
                      <a16:creationId xmlns:a16="http://schemas.microsoft.com/office/drawing/2014/main" id="{DAD98F97-3A42-4BC5-BB6E-90D78995120F}"/>
                    </a:ext>
                  </a:extLst>
                </p:cNvPr>
                <p:cNvSpPr/>
                <p:nvPr/>
              </p:nvSpPr>
              <p:spPr>
                <a:xfrm>
                  <a:off x="7872412" y="2222500"/>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6" name="Graphic 4">
                <a:extLst>
                  <a:ext uri="{FF2B5EF4-FFF2-40B4-BE49-F238E27FC236}">
                    <a16:creationId xmlns:a16="http://schemas.microsoft.com/office/drawing/2014/main" id="{DA755E90-DEE9-4F7E-A727-AAABB5BA6D8D}"/>
                  </a:ext>
                </a:extLst>
              </p:cNvPr>
              <p:cNvGrpSpPr/>
              <p:nvPr/>
            </p:nvGrpSpPr>
            <p:grpSpPr>
              <a:xfrm>
                <a:off x="7961312" y="2222500"/>
                <a:ext cx="37306" cy="36512"/>
                <a:chOff x="7961312" y="2222500"/>
                <a:chExt cx="37306" cy="36512"/>
              </a:xfrm>
            </p:grpSpPr>
            <p:sp>
              <p:nvSpPr>
                <p:cNvPr id="1535" name="Freeform: Shape 695">
                  <a:extLst>
                    <a:ext uri="{FF2B5EF4-FFF2-40B4-BE49-F238E27FC236}">
                      <a16:creationId xmlns:a16="http://schemas.microsoft.com/office/drawing/2014/main" id="{28FA693D-6035-413F-873C-59047DA713EB}"/>
                    </a:ext>
                  </a:extLst>
                </p:cNvPr>
                <p:cNvSpPr/>
                <p:nvPr/>
              </p:nvSpPr>
              <p:spPr>
                <a:xfrm>
                  <a:off x="7980362" y="2222500"/>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6" name="Freeform: Shape 696">
                  <a:extLst>
                    <a:ext uri="{FF2B5EF4-FFF2-40B4-BE49-F238E27FC236}">
                      <a16:creationId xmlns:a16="http://schemas.microsoft.com/office/drawing/2014/main" id="{C2695573-F8CD-47C2-97F5-CADD41BC421B}"/>
                    </a:ext>
                  </a:extLst>
                </p:cNvPr>
                <p:cNvSpPr/>
                <p:nvPr/>
              </p:nvSpPr>
              <p:spPr>
                <a:xfrm>
                  <a:off x="7961312" y="224075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7" name="Graphic 4">
                <a:extLst>
                  <a:ext uri="{FF2B5EF4-FFF2-40B4-BE49-F238E27FC236}">
                    <a16:creationId xmlns:a16="http://schemas.microsoft.com/office/drawing/2014/main" id="{3A47DA76-7EFA-43A7-BE57-AD2B522CAFF0}"/>
                  </a:ext>
                </a:extLst>
              </p:cNvPr>
              <p:cNvGrpSpPr/>
              <p:nvPr/>
            </p:nvGrpSpPr>
            <p:grpSpPr>
              <a:xfrm>
                <a:off x="7989887" y="2222500"/>
                <a:ext cx="36512" cy="36512"/>
                <a:chOff x="7989887" y="2222500"/>
                <a:chExt cx="36512" cy="36512"/>
              </a:xfrm>
            </p:grpSpPr>
            <p:sp>
              <p:nvSpPr>
                <p:cNvPr id="1533" name="Freeform: Shape 693">
                  <a:extLst>
                    <a:ext uri="{FF2B5EF4-FFF2-40B4-BE49-F238E27FC236}">
                      <a16:creationId xmlns:a16="http://schemas.microsoft.com/office/drawing/2014/main" id="{32412C00-0892-4B34-B172-F904D274BE42}"/>
                    </a:ext>
                  </a:extLst>
                </p:cNvPr>
                <p:cNvSpPr/>
                <p:nvPr/>
              </p:nvSpPr>
              <p:spPr>
                <a:xfrm>
                  <a:off x="8008143" y="2222500"/>
                  <a:ext cx="7937" cy="36512"/>
                </a:xfrm>
                <a:custGeom>
                  <a:avLst/>
                  <a:gdLst>
                    <a:gd name="connsiteX0" fmla="*/ 0 w 7937"/>
                    <a:gd name="connsiteY0" fmla="*/ 0 h 36512"/>
                    <a:gd name="connsiteX1" fmla="*/ 0 w 7937"/>
                    <a:gd name="connsiteY1" fmla="*/ 36513 h 36512"/>
                  </a:gdLst>
                  <a:ahLst/>
                  <a:cxnLst>
                    <a:cxn ang="0">
                      <a:pos x="connsiteX0" y="connsiteY0"/>
                    </a:cxn>
                    <a:cxn ang="0">
                      <a:pos x="connsiteX1" y="connsiteY1"/>
                    </a:cxn>
                  </a:cxnLst>
                  <a:rect l="l" t="t" r="r" b="b"/>
                  <a:pathLst>
                    <a:path w="7937" h="36512">
                      <a:moveTo>
                        <a:pt x="0" y="0"/>
                      </a:moveTo>
                      <a:lnTo>
                        <a:pt x="0" y="36513"/>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4" name="Freeform: Shape 694">
                  <a:extLst>
                    <a:ext uri="{FF2B5EF4-FFF2-40B4-BE49-F238E27FC236}">
                      <a16:creationId xmlns:a16="http://schemas.microsoft.com/office/drawing/2014/main" id="{E84E4EDC-8EE8-4AD3-9466-32AD71A4BEB8}"/>
                    </a:ext>
                  </a:extLst>
                </p:cNvPr>
                <p:cNvSpPr/>
                <p:nvPr/>
              </p:nvSpPr>
              <p:spPr>
                <a:xfrm>
                  <a:off x="7989887" y="2240756"/>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8" name="Graphic 4">
                <a:extLst>
                  <a:ext uri="{FF2B5EF4-FFF2-40B4-BE49-F238E27FC236}">
                    <a16:creationId xmlns:a16="http://schemas.microsoft.com/office/drawing/2014/main" id="{4D402188-241C-4B86-9673-324902821621}"/>
                  </a:ext>
                </a:extLst>
              </p:cNvPr>
              <p:cNvGrpSpPr/>
              <p:nvPr/>
            </p:nvGrpSpPr>
            <p:grpSpPr>
              <a:xfrm>
                <a:off x="8115300" y="2251075"/>
                <a:ext cx="36512" cy="37306"/>
                <a:chOff x="8115300" y="2251075"/>
                <a:chExt cx="36512" cy="37306"/>
              </a:xfrm>
            </p:grpSpPr>
            <p:sp>
              <p:nvSpPr>
                <p:cNvPr id="1531" name="Freeform: Shape 691">
                  <a:extLst>
                    <a:ext uri="{FF2B5EF4-FFF2-40B4-BE49-F238E27FC236}">
                      <a16:creationId xmlns:a16="http://schemas.microsoft.com/office/drawing/2014/main" id="{44DDABAE-AE3B-4260-9D6E-118ED88FE519}"/>
                    </a:ext>
                  </a:extLst>
                </p:cNvPr>
                <p:cNvSpPr/>
                <p:nvPr/>
              </p:nvSpPr>
              <p:spPr>
                <a:xfrm>
                  <a:off x="8133556"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2" name="Freeform: Shape 692">
                  <a:extLst>
                    <a:ext uri="{FF2B5EF4-FFF2-40B4-BE49-F238E27FC236}">
                      <a16:creationId xmlns:a16="http://schemas.microsoft.com/office/drawing/2014/main" id="{526AEA95-B4A7-46C6-8F25-872E3F60D30E}"/>
                    </a:ext>
                  </a:extLst>
                </p:cNvPr>
                <p:cNvSpPr/>
                <p:nvPr/>
              </p:nvSpPr>
              <p:spPr>
                <a:xfrm>
                  <a:off x="8115300" y="2269331"/>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19" name="Graphic 4">
                <a:extLst>
                  <a:ext uri="{FF2B5EF4-FFF2-40B4-BE49-F238E27FC236}">
                    <a16:creationId xmlns:a16="http://schemas.microsoft.com/office/drawing/2014/main" id="{FE057ADE-988B-4D90-ACC1-6CB00347FC72}"/>
                  </a:ext>
                </a:extLst>
              </p:cNvPr>
              <p:cNvGrpSpPr/>
              <p:nvPr/>
            </p:nvGrpSpPr>
            <p:grpSpPr>
              <a:xfrm>
                <a:off x="8245475" y="2251075"/>
                <a:ext cx="37306" cy="37306"/>
                <a:chOff x="8245475" y="2251075"/>
                <a:chExt cx="37306" cy="37306"/>
              </a:xfrm>
            </p:grpSpPr>
            <p:sp>
              <p:nvSpPr>
                <p:cNvPr id="1529" name="Freeform: Shape 689">
                  <a:extLst>
                    <a:ext uri="{FF2B5EF4-FFF2-40B4-BE49-F238E27FC236}">
                      <a16:creationId xmlns:a16="http://schemas.microsoft.com/office/drawing/2014/main" id="{868C0BFD-627A-4099-9298-9200A2EBBB18}"/>
                    </a:ext>
                  </a:extLst>
                </p:cNvPr>
                <p:cNvSpPr/>
                <p:nvPr/>
              </p:nvSpPr>
              <p:spPr>
                <a:xfrm>
                  <a:off x="8263731"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30" name="Freeform: Shape 690">
                  <a:extLst>
                    <a:ext uri="{FF2B5EF4-FFF2-40B4-BE49-F238E27FC236}">
                      <a16:creationId xmlns:a16="http://schemas.microsoft.com/office/drawing/2014/main" id="{B8CDD350-4648-4B12-8D1B-B12F00B3D5D4}"/>
                    </a:ext>
                  </a:extLst>
                </p:cNvPr>
                <p:cNvSpPr/>
                <p:nvPr/>
              </p:nvSpPr>
              <p:spPr>
                <a:xfrm>
                  <a:off x="8245475" y="22693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20" name="Graphic 4">
                <a:extLst>
                  <a:ext uri="{FF2B5EF4-FFF2-40B4-BE49-F238E27FC236}">
                    <a16:creationId xmlns:a16="http://schemas.microsoft.com/office/drawing/2014/main" id="{DDB10087-6997-4F78-956C-09D35071658C}"/>
                  </a:ext>
                </a:extLst>
              </p:cNvPr>
              <p:cNvGrpSpPr/>
              <p:nvPr/>
            </p:nvGrpSpPr>
            <p:grpSpPr>
              <a:xfrm>
                <a:off x="8560593" y="2251075"/>
                <a:ext cx="36512" cy="37306"/>
                <a:chOff x="8560593" y="2251075"/>
                <a:chExt cx="36512" cy="37306"/>
              </a:xfrm>
            </p:grpSpPr>
            <p:sp>
              <p:nvSpPr>
                <p:cNvPr id="1527" name="Freeform: Shape 687">
                  <a:extLst>
                    <a:ext uri="{FF2B5EF4-FFF2-40B4-BE49-F238E27FC236}">
                      <a16:creationId xmlns:a16="http://schemas.microsoft.com/office/drawing/2014/main" id="{7CC3382B-78E5-451E-B210-512264217A03}"/>
                    </a:ext>
                  </a:extLst>
                </p:cNvPr>
                <p:cNvSpPr/>
                <p:nvPr/>
              </p:nvSpPr>
              <p:spPr>
                <a:xfrm>
                  <a:off x="8578850"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28" name="Freeform: Shape 688">
                  <a:extLst>
                    <a:ext uri="{FF2B5EF4-FFF2-40B4-BE49-F238E27FC236}">
                      <a16:creationId xmlns:a16="http://schemas.microsoft.com/office/drawing/2014/main" id="{B4BA8535-B173-4CDF-BEAA-E12B778C4F3F}"/>
                    </a:ext>
                  </a:extLst>
                </p:cNvPr>
                <p:cNvSpPr/>
                <p:nvPr/>
              </p:nvSpPr>
              <p:spPr>
                <a:xfrm>
                  <a:off x="8560593" y="2269331"/>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21" name="Graphic 4">
                <a:extLst>
                  <a:ext uri="{FF2B5EF4-FFF2-40B4-BE49-F238E27FC236}">
                    <a16:creationId xmlns:a16="http://schemas.microsoft.com/office/drawing/2014/main" id="{CAF4E287-3C9B-4763-9A4B-0FA18ECCF188}"/>
                  </a:ext>
                </a:extLst>
              </p:cNvPr>
              <p:cNvGrpSpPr/>
              <p:nvPr/>
            </p:nvGrpSpPr>
            <p:grpSpPr>
              <a:xfrm>
                <a:off x="8862218" y="2251075"/>
                <a:ext cx="36512" cy="37306"/>
                <a:chOff x="8862218" y="2251075"/>
                <a:chExt cx="36512" cy="37306"/>
              </a:xfrm>
            </p:grpSpPr>
            <p:sp>
              <p:nvSpPr>
                <p:cNvPr id="1525" name="Freeform: Shape 685">
                  <a:extLst>
                    <a:ext uri="{FF2B5EF4-FFF2-40B4-BE49-F238E27FC236}">
                      <a16:creationId xmlns:a16="http://schemas.microsoft.com/office/drawing/2014/main" id="{39F3A517-9083-423C-8CF9-62394450BDC5}"/>
                    </a:ext>
                  </a:extLst>
                </p:cNvPr>
                <p:cNvSpPr/>
                <p:nvPr/>
              </p:nvSpPr>
              <p:spPr>
                <a:xfrm>
                  <a:off x="8880475"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26" name="Freeform: Shape 686">
                  <a:extLst>
                    <a:ext uri="{FF2B5EF4-FFF2-40B4-BE49-F238E27FC236}">
                      <a16:creationId xmlns:a16="http://schemas.microsoft.com/office/drawing/2014/main" id="{9636B8BC-4C0F-4884-B980-DC86CBE9255F}"/>
                    </a:ext>
                  </a:extLst>
                </p:cNvPr>
                <p:cNvSpPr/>
                <p:nvPr/>
              </p:nvSpPr>
              <p:spPr>
                <a:xfrm>
                  <a:off x="8862218" y="2269331"/>
                  <a:ext cx="36512" cy="7937"/>
                </a:xfrm>
                <a:custGeom>
                  <a:avLst/>
                  <a:gdLst>
                    <a:gd name="connsiteX0" fmla="*/ 0 w 36512"/>
                    <a:gd name="connsiteY0" fmla="*/ 0 h 7937"/>
                    <a:gd name="connsiteX1" fmla="*/ 36512 w 36512"/>
                    <a:gd name="connsiteY1" fmla="*/ 0 h 7937"/>
                  </a:gdLst>
                  <a:ahLst/>
                  <a:cxnLst>
                    <a:cxn ang="0">
                      <a:pos x="connsiteX0" y="connsiteY0"/>
                    </a:cxn>
                    <a:cxn ang="0">
                      <a:pos x="connsiteX1" y="connsiteY1"/>
                    </a:cxn>
                  </a:cxnLst>
                  <a:rect l="l" t="t" r="r" b="b"/>
                  <a:pathLst>
                    <a:path w="36512" h="7937">
                      <a:moveTo>
                        <a:pt x="0" y="0"/>
                      </a:moveTo>
                      <a:lnTo>
                        <a:pt x="36512"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522" name="Graphic 4">
                <a:extLst>
                  <a:ext uri="{FF2B5EF4-FFF2-40B4-BE49-F238E27FC236}">
                    <a16:creationId xmlns:a16="http://schemas.microsoft.com/office/drawing/2014/main" id="{94A23618-A10C-4EDF-9EEA-E131AF4650BA}"/>
                  </a:ext>
                </a:extLst>
              </p:cNvPr>
              <p:cNvGrpSpPr/>
              <p:nvPr/>
            </p:nvGrpSpPr>
            <p:grpSpPr>
              <a:xfrm>
                <a:off x="8893175" y="2251075"/>
                <a:ext cx="37306" cy="37306"/>
                <a:chOff x="8893175" y="2251075"/>
                <a:chExt cx="37306" cy="37306"/>
              </a:xfrm>
            </p:grpSpPr>
            <p:sp>
              <p:nvSpPr>
                <p:cNvPr id="1523" name="Freeform: Shape 683">
                  <a:extLst>
                    <a:ext uri="{FF2B5EF4-FFF2-40B4-BE49-F238E27FC236}">
                      <a16:creationId xmlns:a16="http://schemas.microsoft.com/office/drawing/2014/main" id="{2484FB1B-EFC6-4DE1-908D-8449E4835FE9}"/>
                    </a:ext>
                  </a:extLst>
                </p:cNvPr>
                <p:cNvSpPr/>
                <p:nvPr/>
              </p:nvSpPr>
              <p:spPr>
                <a:xfrm>
                  <a:off x="8911431" y="225107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524" name="Freeform: Shape 684">
                  <a:extLst>
                    <a:ext uri="{FF2B5EF4-FFF2-40B4-BE49-F238E27FC236}">
                      <a16:creationId xmlns:a16="http://schemas.microsoft.com/office/drawing/2014/main" id="{4A0F3331-0176-451B-96C1-F3F16DA67FC5}"/>
                    </a:ext>
                  </a:extLst>
                </p:cNvPr>
                <p:cNvSpPr/>
                <p:nvPr/>
              </p:nvSpPr>
              <p:spPr>
                <a:xfrm>
                  <a:off x="8893175" y="2269331"/>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sp>
          <p:nvSpPr>
            <p:cNvPr id="1585" name="Freeform: Shape 610">
              <a:extLst>
                <a:ext uri="{FF2B5EF4-FFF2-40B4-BE49-F238E27FC236}">
                  <a16:creationId xmlns:a16="http://schemas.microsoft.com/office/drawing/2014/main" id="{F59ED91C-A0AB-4512-B856-A7BE6571808F}"/>
                </a:ext>
              </a:extLst>
            </p:cNvPr>
            <p:cNvSpPr/>
            <p:nvPr/>
          </p:nvSpPr>
          <p:spPr>
            <a:xfrm>
              <a:off x="6777822" y="1619994"/>
              <a:ext cx="3914990" cy="934600"/>
            </a:xfrm>
            <a:custGeom>
              <a:avLst/>
              <a:gdLst>
                <a:gd name="connsiteX0" fmla="*/ 0 w 3268662"/>
                <a:gd name="connsiteY0" fmla="*/ 0 h 780256"/>
                <a:gd name="connsiteX1" fmla="*/ 72231 w 3268662"/>
                <a:gd name="connsiteY1" fmla="*/ 0 h 780256"/>
                <a:gd name="connsiteX2" fmla="*/ 72231 w 3268662"/>
                <a:gd name="connsiteY2" fmla="*/ 10319 h 780256"/>
                <a:gd name="connsiteX3" fmla="*/ 82550 w 3268662"/>
                <a:gd name="connsiteY3" fmla="*/ 10319 h 780256"/>
                <a:gd name="connsiteX4" fmla="*/ 82550 w 3268662"/>
                <a:gd name="connsiteY4" fmla="*/ 20638 h 780256"/>
                <a:gd name="connsiteX5" fmla="*/ 129381 w 3268662"/>
                <a:gd name="connsiteY5" fmla="*/ 20638 h 780256"/>
                <a:gd name="connsiteX6" fmla="*/ 129381 w 3268662"/>
                <a:gd name="connsiteY6" fmla="*/ 47625 h 780256"/>
                <a:gd name="connsiteX7" fmla="*/ 154781 w 3268662"/>
                <a:gd name="connsiteY7" fmla="*/ 47625 h 780256"/>
                <a:gd name="connsiteX8" fmla="*/ 154781 w 3268662"/>
                <a:gd name="connsiteY8" fmla="*/ 62706 h 780256"/>
                <a:gd name="connsiteX9" fmla="*/ 173037 w 3268662"/>
                <a:gd name="connsiteY9" fmla="*/ 62706 h 780256"/>
                <a:gd name="connsiteX10" fmla="*/ 173037 w 3268662"/>
                <a:gd name="connsiteY10" fmla="*/ 84931 h 780256"/>
                <a:gd name="connsiteX11" fmla="*/ 208756 w 3268662"/>
                <a:gd name="connsiteY11" fmla="*/ 84931 h 780256"/>
                <a:gd name="connsiteX12" fmla="*/ 208756 w 3268662"/>
                <a:gd name="connsiteY12" fmla="*/ 97631 h 780256"/>
                <a:gd name="connsiteX13" fmla="*/ 221456 w 3268662"/>
                <a:gd name="connsiteY13" fmla="*/ 97631 h 780256"/>
                <a:gd name="connsiteX14" fmla="*/ 221456 w 3268662"/>
                <a:gd name="connsiteY14" fmla="*/ 118269 h 780256"/>
                <a:gd name="connsiteX15" fmla="*/ 234950 w 3268662"/>
                <a:gd name="connsiteY15" fmla="*/ 118269 h 780256"/>
                <a:gd name="connsiteX16" fmla="*/ 234950 w 3268662"/>
                <a:gd name="connsiteY16" fmla="*/ 126206 h 780256"/>
                <a:gd name="connsiteX17" fmla="*/ 258762 w 3268662"/>
                <a:gd name="connsiteY17" fmla="*/ 126206 h 780256"/>
                <a:gd name="connsiteX18" fmla="*/ 258762 w 3268662"/>
                <a:gd name="connsiteY18" fmla="*/ 154781 h 780256"/>
                <a:gd name="connsiteX19" fmla="*/ 273844 w 3268662"/>
                <a:gd name="connsiteY19" fmla="*/ 154781 h 780256"/>
                <a:gd name="connsiteX20" fmla="*/ 273844 w 3268662"/>
                <a:gd name="connsiteY20" fmla="*/ 172244 h 780256"/>
                <a:gd name="connsiteX21" fmla="*/ 288925 w 3268662"/>
                <a:gd name="connsiteY21" fmla="*/ 172244 h 780256"/>
                <a:gd name="connsiteX22" fmla="*/ 288925 w 3268662"/>
                <a:gd name="connsiteY22" fmla="*/ 196850 h 780256"/>
                <a:gd name="connsiteX23" fmla="*/ 299244 w 3268662"/>
                <a:gd name="connsiteY23" fmla="*/ 196850 h 780256"/>
                <a:gd name="connsiteX24" fmla="*/ 299244 w 3268662"/>
                <a:gd name="connsiteY24" fmla="*/ 207169 h 780256"/>
                <a:gd name="connsiteX25" fmla="*/ 357981 w 3268662"/>
                <a:gd name="connsiteY25" fmla="*/ 207169 h 780256"/>
                <a:gd name="connsiteX26" fmla="*/ 357981 w 3268662"/>
                <a:gd name="connsiteY26" fmla="*/ 225425 h 780256"/>
                <a:gd name="connsiteX27" fmla="*/ 400050 w 3268662"/>
                <a:gd name="connsiteY27" fmla="*/ 225425 h 780256"/>
                <a:gd name="connsiteX28" fmla="*/ 400050 w 3268662"/>
                <a:gd name="connsiteY28" fmla="*/ 242888 h 780256"/>
                <a:gd name="connsiteX29" fmla="*/ 411956 w 3268662"/>
                <a:gd name="connsiteY29" fmla="*/ 242888 h 780256"/>
                <a:gd name="connsiteX30" fmla="*/ 411956 w 3268662"/>
                <a:gd name="connsiteY30" fmla="*/ 259556 h 780256"/>
                <a:gd name="connsiteX31" fmla="*/ 455613 w 3268662"/>
                <a:gd name="connsiteY31" fmla="*/ 259556 h 780256"/>
                <a:gd name="connsiteX32" fmla="*/ 455613 w 3268662"/>
                <a:gd name="connsiteY32" fmla="*/ 277813 h 780256"/>
                <a:gd name="connsiteX33" fmla="*/ 512762 w 3268662"/>
                <a:gd name="connsiteY33" fmla="*/ 277813 h 780256"/>
                <a:gd name="connsiteX34" fmla="*/ 512762 w 3268662"/>
                <a:gd name="connsiteY34" fmla="*/ 292894 h 780256"/>
                <a:gd name="connsiteX35" fmla="*/ 630238 w 3268662"/>
                <a:gd name="connsiteY35" fmla="*/ 292894 h 780256"/>
                <a:gd name="connsiteX36" fmla="*/ 630238 w 3268662"/>
                <a:gd name="connsiteY36" fmla="*/ 301625 h 780256"/>
                <a:gd name="connsiteX37" fmla="*/ 637381 w 3268662"/>
                <a:gd name="connsiteY37" fmla="*/ 301625 h 780256"/>
                <a:gd name="connsiteX38" fmla="*/ 637381 w 3268662"/>
                <a:gd name="connsiteY38" fmla="*/ 323056 h 780256"/>
                <a:gd name="connsiteX39" fmla="*/ 645319 w 3268662"/>
                <a:gd name="connsiteY39" fmla="*/ 323056 h 780256"/>
                <a:gd name="connsiteX40" fmla="*/ 645319 w 3268662"/>
                <a:gd name="connsiteY40" fmla="*/ 338138 h 780256"/>
                <a:gd name="connsiteX41" fmla="*/ 700881 w 3268662"/>
                <a:gd name="connsiteY41" fmla="*/ 338138 h 780256"/>
                <a:gd name="connsiteX42" fmla="*/ 700881 w 3268662"/>
                <a:gd name="connsiteY42" fmla="*/ 355600 h 780256"/>
                <a:gd name="connsiteX43" fmla="*/ 736600 w 3268662"/>
                <a:gd name="connsiteY43" fmla="*/ 355600 h 780256"/>
                <a:gd name="connsiteX44" fmla="*/ 736600 w 3268662"/>
                <a:gd name="connsiteY44" fmla="*/ 377031 h 780256"/>
                <a:gd name="connsiteX45" fmla="*/ 776287 w 3268662"/>
                <a:gd name="connsiteY45" fmla="*/ 377031 h 780256"/>
                <a:gd name="connsiteX46" fmla="*/ 776287 w 3268662"/>
                <a:gd name="connsiteY46" fmla="*/ 397669 h 780256"/>
                <a:gd name="connsiteX47" fmla="*/ 791369 w 3268662"/>
                <a:gd name="connsiteY47" fmla="*/ 397669 h 780256"/>
                <a:gd name="connsiteX48" fmla="*/ 800100 w 3268662"/>
                <a:gd name="connsiteY48" fmla="*/ 397669 h 780256"/>
                <a:gd name="connsiteX49" fmla="*/ 800100 w 3268662"/>
                <a:gd name="connsiteY49" fmla="*/ 415925 h 780256"/>
                <a:gd name="connsiteX50" fmla="*/ 858838 w 3268662"/>
                <a:gd name="connsiteY50" fmla="*/ 415925 h 780256"/>
                <a:gd name="connsiteX51" fmla="*/ 858838 w 3268662"/>
                <a:gd name="connsiteY51" fmla="*/ 429419 h 780256"/>
                <a:gd name="connsiteX52" fmla="*/ 877094 w 3268662"/>
                <a:gd name="connsiteY52" fmla="*/ 429419 h 780256"/>
                <a:gd name="connsiteX53" fmla="*/ 877094 w 3268662"/>
                <a:gd name="connsiteY53" fmla="*/ 444500 h 780256"/>
                <a:gd name="connsiteX54" fmla="*/ 959644 w 3268662"/>
                <a:gd name="connsiteY54" fmla="*/ 444500 h 780256"/>
                <a:gd name="connsiteX55" fmla="*/ 959644 w 3268662"/>
                <a:gd name="connsiteY55" fmla="*/ 458788 h 780256"/>
                <a:gd name="connsiteX56" fmla="*/ 977900 w 3268662"/>
                <a:gd name="connsiteY56" fmla="*/ 458788 h 780256"/>
                <a:gd name="connsiteX57" fmla="*/ 977900 w 3268662"/>
                <a:gd name="connsiteY57" fmla="*/ 469106 h 780256"/>
                <a:gd name="connsiteX58" fmla="*/ 1010444 w 3268662"/>
                <a:gd name="connsiteY58" fmla="*/ 469106 h 780256"/>
                <a:gd name="connsiteX59" fmla="*/ 1010444 w 3268662"/>
                <a:gd name="connsiteY59" fmla="*/ 479425 h 780256"/>
                <a:gd name="connsiteX60" fmla="*/ 1087438 w 3268662"/>
                <a:gd name="connsiteY60" fmla="*/ 479425 h 780256"/>
                <a:gd name="connsiteX61" fmla="*/ 1087438 w 3268662"/>
                <a:gd name="connsiteY61" fmla="*/ 487363 h 780256"/>
                <a:gd name="connsiteX62" fmla="*/ 1122363 w 3268662"/>
                <a:gd name="connsiteY62" fmla="*/ 487363 h 780256"/>
                <a:gd name="connsiteX63" fmla="*/ 1122363 w 3268662"/>
                <a:gd name="connsiteY63" fmla="*/ 498475 h 780256"/>
                <a:gd name="connsiteX64" fmla="*/ 1153319 w 3268662"/>
                <a:gd name="connsiteY64" fmla="*/ 498475 h 780256"/>
                <a:gd name="connsiteX65" fmla="*/ 1153319 w 3268662"/>
                <a:gd name="connsiteY65" fmla="*/ 508794 h 780256"/>
                <a:gd name="connsiteX66" fmla="*/ 1171575 w 3268662"/>
                <a:gd name="connsiteY66" fmla="*/ 508794 h 780256"/>
                <a:gd name="connsiteX67" fmla="*/ 1171575 w 3268662"/>
                <a:gd name="connsiteY67" fmla="*/ 519906 h 780256"/>
                <a:gd name="connsiteX68" fmla="*/ 1197769 w 3268662"/>
                <a:gd name="connsiteY68" fmla="*/ 519906 h 780256"/>
                <a:gd name="connsiteX69" fmla="*/ 1197769 w 3268662"/>
                <a:gd name="connsiteY69" fmla="*/ 531019 h 780256"/>
                <a:gd name="connsiteX70" fmla="*/ 1222375 w 3268662"/>
                <a:gd name="connsiteY70" fmla="*/ 531019 h 780256"/>
                <a:gd name="connsiteX71" fmla="*/ 1222375 w 3268662"/>
                <a:gd name="connsiteY71" fmla="*/ 543719 h 780256"/>
                <a:gd name="connsiteX72" fmla="*/ 1332707 w 3268662"/>
                <a:gd name="connsiteY72" fmla="*/ 543719 h 780256"/>
                <a:gd name="connsiteX73" fmla="*/ 1332707 w 3268662"/>
                <a:gd name="connsiteY73" fmla="*/ 550069 h 780256"/>
                <a:gd name="connsiteX74" fmla="*/ 1349375 w 3268662"/>
                <a:gd name="connsiteY74" fmla="*/ 550069 h 780256"/>
                <a:gd name="connsiteX75" fmla="*/ 1349375 w 3268662"/>
                <a:gd name="connsiteY75" fmla="*/ 556419 h 780256"/>
                <a:gd name="connsiteX76" fmla="*/ 1388269 w 3268662"/>
                <a:gd name="connsiteY76" fmla="*/ 556419 h 780256"/>
                <a:gd name="connsiteX77" fmla="*/ 1388269 w 3268662"/>
                <a:gd name="connsiteY77" fmla="*/ 562769 h 780256"/>
                <a:gd name="connsiteX78" fmla="*/ 1422400 w 3268662"/>
                <a:gd name="connsiteY78" fmla="*/ 562769 h 780256"/>
                <a:gd name="connsiteX79" fmla="*/ 1422400 w 3268662"/>
                <a:gd name="connsiteY79" fmla="*/ 577056 h 780256"/>
                <a:gd name="connsiteX80" fmla="*/ 1431925 w 3268662"/>
                <a:gd name="connsiteY80" fmla="*/ 577056 h 780256"/>
                <a:gd name="connsiteX81" fmla="*/ 1431925 w 3268662"/>
                <a:gd name="connsiteY81" fmla="*/ 590550 h 780256"/>
                <a:gd name="connsiteX82" fmla="*/ 1524000 w 3268662"/>
                <a:gd name="connsiteY82" fmla="*/ 590550 h 780256"/>
                <a:gd name="connsiteX83" fmla="*/ 1524000 w 3268662"/>
                <a:gd name="connsiteY83" fmla="*/ 602456 h 780256"/>
                <a:gd name="connsiteX84" fmla="*/ 1549400 w 3268662"/>
                <a:gd name="connsiteY84" fmla="*/ 602456 h 780256"/>
                <a:gd name="connsiteX85" fmla="*/ 1549400 w 3268662"/>
                <a:gd name="connsiteY85" fmla="*/ 614362 h 780256"/>
                <a:gd name="connsiteX86" fmla="*/ 1590675 w 3268662"/>
                <a:gd name="connsiteY86" fmla="*/ 614362 h 780256"/>
                <a:gd name="connsiteX87" fmla="*/ 1590675 w 3268662"/>
                <a:gd name="connsiteY87" fmla="*/ 628650 h 780256"/>
                <a:gd name="connsiteX88" fmla="*/ 1615281 w 3268662"/>
                <a:gd name="connsiteY88" fmla="*/ 628650 h 780256"/>
                <a:gd name="connsiteX89" fmla="*/ 1615281 w 3268662"/>
                <a:gd name="connsiteY89" fmla="*/ 642938 h 780256"/>
                <a:gd name="connsiteX90" fmla="*/ 1658938 w 3268662"/>
                <a:gd name="connsiteY90" fmla="*/ 642938 h 780256"/>
                <a:gd name="connsiteX91" fmla="*/ 1658938 w 3268662"/>
                <a:gd name="connsiteY91" fmla="*/ 660400 h 780256"/>
                <a:gd name="connsiteX92" fmla="*/ 1925637 w 3268662"/>
                <a:gd name="connsiteY92" fmla="*/ 660400 h 780256"/>
                <a:gd name="connsiteX93" fmla="*/ 1925637 w 3268662"/>
                <a:gd name="connsiteY93" fmla="*/ 680244 h 780256"/>
                <a:gd name="connsiteX94" fmla="*/ 2020094 w 3268662"/>
                <a:gd name="connsiteY94" fmla="*/ 680244 h 780256"/>
                <a:gd name="connsiteX95" fmla="*/ 2020094 w 3268662"/>
                <a:gd name="connsiteY95" fmla="*/ 696119 h 780256"/>
                <a:gd name="connsiteX96" fmla="*/ 2044700 w 3268662"/>
                <a:gd name="connsiteY96" fmla="*/ 696119 h 780256"/>
                <a:gd name="connsiteX97" fmla="*/ 2044700 w 3268662"/>
                <a:gd name="connsiteY97" fmla="*/ 715169 h 780256"/>
                <a:gd name="connsiteX98" fmla="*/ 2054225 w 3268662"/>
                <a:gd name="connsiteY98" fmla="*/ 715169 h 780256"/>
                <a:gd name="connsiteX99" fmla="*/ 2054225 w 3268662"/>
                <a:gd name="connsiteY99" fmla="*/ 734219 h 780256"/>
                <a:gd name="connsiteX100" fmla="*/ 2334419 w 3268662"/>
                <a:gd name="connsiteY100" fmla="*/ 734219 h 780256"/>
                <a:gd name="connsiteX101" fmla="*/ 2334419 w 3268662"/>
                <a:gd name="connsiteY101" fmla="*/ 756444 h 780256"/>
                <a:gd name="connsiteX102" fmla="*/ 2382838 w 3268662"/>
                <a:gd name="connsiteY102" fmla="*/ 756444 h 780256"/>
                <a:gd name="connsiteX103" fmla="*/ 2382838 w 3268662"/>
                <a:gd name="connsiteY103" fmla="*/ 780256 h 780256"/>
                <a:gd name="connsiteX104" fmla="*/ 3268663 w 3268662"/>
                <a:gd name="connsiteY104" fmla="*/ 780256 h 78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268662" h="780256">
                  <a:moveTo>
                    <a:pt x="0" y="0"/>
                  </a:moveTo>
                  <a:lnTo>
                    <a:pt x="72231" y="0"/>
                  </a:lnTo>
                  <a:lnTo>
                    <a:pt x="72231" y="10319"/>
                  </a:lnTo>
                  <a:lnTo>
                    <a:pt x="82550" y="10319"/>
                  </a:lnTo>
                  <a:lnTo>
                    <a:pt x="82550" y="20638"/>
                  </a:lnTo>
                  <a:lnTo>
                    <a:pt x="129381" y="20638"/>
                  </a:lnTo>
                  <a:lnTo>
                    <a:pt x="129381" y="47625"/>
                  </a:lnTo>
                  <a:lnTo>
                    <a:pt x="154781" y="47625"/>
                  </a:lnTo>
                  <a:lnTo>
                    <a:pt x="154781" y="62706"/>
                  </a:lnTo>
                  <a:lnTo>
                    <a:pt x="173037" y="62706"/>
                  </a:lnTo>
                  <a:lnTo>
                    <a:pt x="173037" y="84931"/>
                  </a:lnTo>
                  <a:lnTo>
                    <a:pt x="208756" y="84931"/>
                  </a:lnTo>
                  <a:lnTo>
                    <a:pt x="208756" y="97631"/>
                  </a:lnTo>
                  <a:lnTo>
                    <a:pt x="221456" y="97631"/>
                  </a:lnTo>
                  <a:lnTo>
                    <a:pt x="221456" y="118269"/>
                  </a:lnTo>
                  <a:lnTo>
                    <a:pt x="234950" y="118269"/>
                  </a:lnTo>
                  <a:lnTo>
                    <a:pt x="234950" y="126206"/>
                  </a:lnTo>
                  <a:lnTo>
                    <a:pt x="258762" y="126206"/>
                  </a:lnTo>
                  <a:lnTo>
                    <a:pt x="258762" y="154781"/>
                  </a:lnTo>
                  <a:lnTo>
                    <a:pt x="273844" y="154781"/>
                  </a:lnTo>
                  <a:lnTo>
                    <a:pt x="273844" y="172244"/>
                  </a:lnTo>
                  <a:lnTo>
                    <a:pt x="288925" y="172244"/>
                  </a:lnTo>
                  <a:lnTo>
                    <a:pt x="288925" y="196850"/>
                  </a:lnTo>
                  <a:lnTo>
                    <a:pt x="299244" y="196850"/>
                  </a:lnTo>
                  <a:lnTo>
                    <a:pt x="299244" y="207169"/>
                  </a:lnTo>
                  <a:lnTo>
                    <a:pt x="357981" y="207169"/>
                  </a:lnTo>
                  <a:lnTo>
                    <a:pt x="357981" y="225425"/>
                  </a:lnTo>
                  <a:lnTo>
                    <a:pt x="400050" y="225425"/>
                  </a:lnTo>
                  <a:lnTo>
                    <a:pt x="400050" y="242888"/>
                  </a:lnTo>
                  <a:lnTo>
                    <a:pt x="411956" y="242888"/>
                  </a:lnTo>
                  <a:lnTo>
                    <a:pt x="411956" y="259556"/>
                  </a:lnTo>
                  <a:lnTo>
                    <a:pt x="455613" y="259556"/>
                  </a:lnTo>
                  <a:lnTo>
                    <a:pt x="455613" y="277813"/>
                  </a:lnTo>
                  <a:lnTo>
                    <a:pt x="512762" y="277813"/>
                  </a:lnTo>
                  <a:lnTo>
                    <a:pt x="512762" y="292894"/>
                  </a:lnTo>
                  <a:lnTo>
                    <a:pt x="630238" y="292894"/>
                  </a:lnTo>
                  <a:lnTo>
                    <a:pt x="630238" y="301625"/>
                  </a:lnTo>
                  <a:lnTo>
                    <a:pt x="637381" y="301625"/>
                  </a:lnTo>
                  <a:lnTo>
                    <a:pt x="637381" y="323056"/>
                  </a:lnTo>
                  <a:lnTo>
                    <a:pt x="645319" y="323056"/>
                  </a:lnTo>
                  <a:lnTo>
                    <a:pt x="645319" y="338138"/>
                  </a:lnTo>
                  <a:lnTo>
                    <a:pt x="700881" y="338138"/>
                  </a:lnTo>
                  <a:lnTo>
                    <a:pt x="700881" y="355600"/>
                  </a:lnTo>
                  <a:lnTo>
                    <a:pt x="736600" y="355600"/>
                  </a:lnTo>
                  <a:lnTo>
                    <a:pt x="736600" y="377031"/>
                  </a:lnTo>
                  <a:lnTo>
                    <a:pt x="776287" y="377031"/>
                  </a:lnTo>
                  <a:lnTo>
                    <a:pt x="776287" y="397669"/>
                  </a:lnTo>
                  <a:lnTo>
                    <a:pt x="791369" y="397669"/>
                  </a:lnTo>
                  <a:lnTo>
                    <a:pt x="800100" y="397669"/>
                  </a:lnTo>
                  <a:lnTo>
                    <a:pt x="800100" y="415925"/>
                  </a:lnTo>
                  <a:lnTo>
                    <a:pt x="858838" y="415925"/>
                  </a:lnTo>
                  <a:lnTo>
                    <a:pt x="858838" y="429419"/>
                  </a:lnTo>
                  <a:lnTo>
                    <a:pt x="877094" y="429419"/>
                  </a:lnTo>
                  <a:lnTo>
                    <a:pt x="877094" y="444500"/>
                  </a:lnTo>
                  <a:lnTo>
                    <a:pt x="959644" y="444500"/>
                  </a:lnTo>
                  <a:lnTo>
                    <a:pt x="959644" y="458788"/>
                  </a:lnTo>
                  <a:lnTo>
                    <a:pt x="977900" y="458788"/>
                  </a:lnTo>
                  <a:lnTo>
                    <a:pt x="977900" y="469106"/>
                  </a:lnTo>
                  <a:lnTo>
                    <a:pt x="1010444" y="469106"/>
                  </a:lnTo>
                  <a:lnTo>
                    <a:pt x="1010444" y="479425"/>
                  </a:lnTo>
                  <a:lnTo>
                    <a:pt x="1087438" y="479425"/>
                  </a:lnTo>
                  <a:lnTo>
                    <a:pt x="1087438" y="487363"/>
                  </a:lnTo>
                  <a:lnTo>
                    <a:pt x="1122363" y="487363"/>
                  </a:lnTo>
                  <a:lnTo>
                    <a:pt x="1122363" y="498475"/>
                  </a:lnTo>
                  <a:lnTo>
                    <a:pt x="1153319" y="498475"/>
                  </a:lnTo>
                  <a:lnTo>
                    <a:pt x="1153319" y="508794"/>
                  </a:lnTo>
                  <a:lnTo>
                    <a:pt x="1171575" y="508794"/>
                  </a:lnTo>
                  <a:lnTo>
                    <a:pt x="1171575" y="519906"/>
                  </a:lnTo>
                  <a:lnTo>
                    <a:pt x="1197769" y="519906"/>
                  </a:lnTo>
                  <a:lnTo>
                    <a:pt x="1197769" y="531019"/>
                  </a:lnTo>
                  <a:lnTo>
                    <a:pt x="1222375" y="531019"/>
                  </a:lnTo>
                  <a:lnTo>
                    <a:pt x="1222375" y="543719"/>
                  </a:lnTo>
                  <a:lnTo>
                    <a:pt x="1332707" y="543719"/>
                  </a:lnTo>
                  <a:lnTo>
                    <a:pt x="1332707" y="550069"/>
                  </a:lnTo>
                  <a:lnTo>
                    <a:pt x="1349375" y="550069"/>
                  </a:lnTo>
                  <a:lnTo>
                    <a:pt x="1349375" y="556419"/>
                  </a:lnTo>
                  <a:lnTo>
                    <a:pt x="1388269" y="556419"/>
                  </a:lnTo>
                  <a:lnTo>
                    <a:pt x="1388269" y="562769"/>
                  </a:lnTo>
                  <a:lnTo>
                    <a:pt x="1422400" y="562769"/>
                  </a:lnTo>
                  <a:lnTo>
                    <a:pt x="1422400" y="577056"/>
                  </a:lnTo>
                  <a:lnTo>
                    <a:pt x="1431925" y="577056"/>
                  </a:lnTo>
                  <a:lnTo>
                    <a:pt x="1431925" y="590550"/>
                  </a:lnTo>
                  <a:lnTo>
                    <a:pt x="1524000" y="590550"/>
                  </a:lnTo>
                  <a:lnTo>
                    <a:pt x="1524000" y="602456"/>
                  </a:lnTo>
                  <a:lnTo>
                    <a:pt x="1549400" y="602456"/>
                  </a:lnTo>
                  <a:lnTo>
                    <a:pt x="1549400" y="614362"/>
                  </a:lnTo>
                  <a:lnTo>
                    <a:pt x="1590675" y="614362"/>
                  </a:lnTo>
                  <a:lnTo>
                    <a:pt x="1590675" y="628650"/>
                  </a:lnTo>
                  <a:lnTo>
                    <a:pt x="1615281" y="628650"/>
                  </a:lnTo>
                  <a:lnTo>
                    <a:pt x="1615281" y="642938"/>
                  </a:lnTo>
                  <a:lnTo>
                    <a:pt x="1658938" y="642938"/>
                  </a:lnTo>
                  <a:lnTo>
                    <a:pt x="1658938" y="660400"/>
                  </a:lnTo>
                  <a:lnTo>
                    <a:pt x="1925637" y="660400"/>
                  </a:lnTo>
                  <a:lnTo>
                    <a:pt x="1925637" y="680244"/>
                  </a:lnTo>
                  <a:lnTo>
                    <a:pt x="2020094" y="680244"/>
                  </a:lnTo>
                  <a:lnTo>
                    <a:pt x="2020094" y="696119"/>
                  </a:lnTo>
                  <a:lnTo>
                    <a:pt x="2044700" y="696119"/>
                  </a:lnTo>
                  <a:lnTo>
                    <a:pt x="2044700" y="715169"/>
                  </a:lnTo>
                  <a:lnTo>
                    <a:pt x="2054225" y="715169"/>
                  </a:lnTo>
                  <a:lnTo>
                    <a:pt x="2054225" y="734219"/>
                  </a:lnTo>
                  <a:lnTo>
                    <a:pt x="2334419" y="734219"/>
                  </a:lnTo>
                  <a:lnTo>
                    <a:pt x="2334419" y="756444"/>
                  </a:lnTo>
                  <a:lnTo>
                    <a:pt x="2382838" y="756444"/>
                  </a:lnTo>
                  <a:lnTo>
                    <a:pt x="2382838" y="780256"/>
                  </a:lnTo>
                  <a:lnTo>
                    <a:pt x="3268663" y="780256"/>
                  </a:lnTo>
                </a:path>
              </a:pathLst>
            </a:custGeom>
            <a:noFill/>
            <a:ln w="12700" cap="flat">
              <a:solidFill>
                <a:schemeClr val="tx2"/>
              </a:solidFill>
              <a:prstDash val="solid"/>
              <a:miter/>
            </a:ln>
          </p:spPr>
          <p:txBody>
            <a:bodyPr lIns="109380" tIns="54701" rIns="109380" bIns="5470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586" name="Group 1585">
              <a:extLst>
                <a:ext uri="{FF2B5EF4-FFF2-40B4-BE49-F238E27FC236}">
                  <a16:creationId xmlns:a16="http://schemas.microsoft.com/office/drawing/2014/main" id="{90A440DF-3A41-4112-ACA7-2FA0BD439B8A}"/>
                </a:ext>
              </a:extLst>
            </p:cNvPr>
            <p:cNvGrpSpPr/>
            <p:nvPr/>
          </p:nvGrpSpPr>
          <p:grpSpPr>
            <a:xfrm>
              <a:off x="6673429" y="1616432"/>
              <a:ext cx="4966370" cy="1195679"/>
              <a:chOff x="5561190" y="1481304"/>
              <a:chExt cx="4138642" cy="996399"/>
            </a:xfrm>
          </p:grpSpPr>
          <p:cxnSp>
            <p:nvCxnSpPr>
              <p:cNvPr id="1587" name="Straight Connector 1586">
                <a:extLst>
                  <a:ext uri="{FF2B5EF4-FFF2-40B4-BE49-F238E27FC236}">
                    <a16:creationId xmlns:a16="http://schemas.microsoft.com/office/drawing/2014/main" id="{3282C588-04AD-4F2C-B2B4-9A49C2CADEF4}"/>
                  </a:ext>
                </a:extLst>
              </p:cNvPr>
              <p:cNvCxnSpPr>
                <a:cxnSpLocks/>
              </p:cNvCxnSpPr>
              <p:nvPr/>
            </p:nvCxnSpPr>
            <p:spPr>
              <a:xfrm>
                <a:off x="5644236"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8" name="Straight Connector 1587">
                <a:extLst>
                  <a:ext uri="{FF2B5EF4-FFF2-40B4-BE49-F238E27FC236}">
                    <a16:creationId xmlns:a16="http://schemas.microsoft.com/office/drawing/2014/main" id="{5255D5FB-E324-47C5-B56B-24683AB4F49F}"/>
                  </a:ext>
                </a:extLst>
              </p:cNvPr>
              <p:cNvCxnSpPr>
                <a:cxnSpLocks/>
              </p:cNvCxnSpPr>
              <p:nvPr/>
            </p:nvCxnSpPr>
            <p:spPr>
              <a:xfrm>
                <a:off x="5933921"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9" name="Straight Connector 1588">
                <a:extLst>
                  <a:ext uri="{FF2B5EF4-FFF2-40B4-BE49-F238E27FC236}">
                    <a16:creationId xmlns:a16="http://schemas.microsoft.com/office/drawing/2014/main" id="{BDC0F727-AD9D-4447-B9BD-C21856D2712C}"/>
                  </a:ext>
                </a:extLst>
              </p:cNvPr>
              <p:cNvCxnSpPr>
                <a:cxnSpLocks/>
              </p:cNvCxnSpPr>
              <p:nvPr/>
            </p:nvCxnSpPr>
            <p:spPr>
              <a:xfrm>
                <a:off x="6223606"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0" name="Straight Connector 1589">
                <a:extLst>
                  <a:ext uri="{FF2B5EF4-FFF2-40B4-BE49-F238E27FC236}">
                    <a16:creationId xmlns:a16="http://schemas.microsoft.com/office/drawing/2014/main" id="{4C6F8006-2B3D-46FA-9279-E79B3F8F3423}"/>
                  </a:ext>
                </a:extLst>
              </p:cNvPr>
              <p:cNvCxnSpPr>
                <a:cxnSpLocks/>
              </p:cNvCxnSpPr>
              <p:nvPr/>
            </p:nvCxnSpPr>
            <p:spPr>
              <a:xfrm>
                <a:off x="6513292"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1" name="Straight Connector 1590">
                <a:extLst>
                  <a:ext uri="{FF2B5EF4-FFF2-40B4-BE49-F238E27FC236}">
                    <a16:creationId xmlns:a16="http://schemas.microsoft.com/office/drawing/2014/main" id="{7B2A0346-29E5-4465-93EA-72541B863E1D}"/>
                  </a:ext>
                </a:extLst>
              </p:cNvPr>
              <p:cNvCxnSpPr>
                <a:cxnSpLocks/>
              </p:cNvCxnSpPr>
              <p:nvPr/>
            </p:nvCxnSpPr>
            <p:spPr>
              <a:xfrm>
                <a:off x="6802977"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2" name="Straight Connector 1591">
                <a:extLst>
                  <a:ext uri="{FF2B5EF4-FFF2-40B4-BE49-F238E27FC236}">
                    <a16:creationId xmlns:a16="http://schemas.microsoft.com/office/drawing/2014/main" id="{97050368-F0B6-4BED-9136-1AD35389992D}"/>
                  </a:ext>
                </a:extLst>
              </p:cNvPr>
              <p:cNvCxnSpPr>
                <a:cxnSpLocks/>
              </p:cNvCxnSpPr>
              <p:nvPr/>
            </p:nvCxnSpPr>
            <p:spPr>
              <a:xfrm>
                <a:off x="7092662"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3" name="Straight Connector 1592">
                <a:extLst>
                  <a:ext uri="{FF2B5EF4-FFF2-40B4-BE49-F238E27FC236}">
                    <a16:creationId xmlns:a16="http://schemas.microsoft.com/office/drawing/2014/main" id="{32EBE590-72FF-40B9-8820-BE907471F646}"/>
                  </a:ext>
                </a:extLst>
              </p:cNvPr>
              <p:cNvCxnSpPr>
                <a:cxnSpLocks/>
              </p:cNvCxnSpPr>
              <p:nvPr/>
            </p:nvCxnSpPr>
            <p:spPr>
              <a:xfrm>
                <a:off x="7382349"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4" name="Straight Connector 1593">
                <a:extLst>
                  <a:ext uri="{FF2B5EF4-FFF2-40B4-BE49-F238E27FC236}">
                    <a16:creationId xmlns:a16="http://schemas.microsoft.com/office/drawing/2014/main" id="{4DA98877-A8A6-4565-AC18-39911385602A}"/>
                  </a:ext>
                </a:extLst>
              </p:cNvPr>
              <p:cNvCxnSpPr>
                <a:cxnSpLocks/>
              </p:cNvCxnSpPr>
              <p:nvPr/>
            </p:nvCxnSpPr>
            <p:spPr>
              <a:xfrm>
                <a:off x="7672034"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5" name="Straight Connector 1594">
                <a:extLst>
                  <a:ext uri="{FF2B5EF4-FFF2-40B4-BE49-F238E27FC236}">
                    <a16:creationId xmlns:a16="http://schemas.microsoft.com/office/drawing/2014/main" id="{D0CF018E-8769-4A01-A3AA-CF1AA4E1AFF6}"/>
                  </a:ext>
                </a:extLst>
              </p:cNvPr>
              <p:cNvCxnSpPr>
                <a:cxnSpLocks/>
              </p:cNvCxnSpPr>
              <p:nvPr/>
            </p:nvCxnSpPr>
            <p:spPr>
              <a:xfrm>
                <a:off x="7961719"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6" name="Straight Connector 1595">
                <a:extLst>
                  <a:ext uri="{FF2B5EF4-FFF2-40B4-BE49-F238E27FC236}">
                    <a16:creationId xmlns:a16="http://schemas.microsoft.com/office/drawing/2014/main" id="{4D37B8A4-B712-47F9-9AA1-D3F7C96CFA64}"/>
                  </a:ext>
                </a:extLst>
              </p:cNvPr>
              <p:cNvCxnSpPr>
                <a:cxnSpLocks/>
              </p:cNvCxnSpPr>
              <p:nvPr/>
            </p:nvCxnSpPr>
            <p:spPr>
              <a:xfrm>
                <a:off x="8251405"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7" name="Straight Connector 1596">
                <a:extLst>
                  <a:ext uri="{FF2B5EF4-FFF2-40B4-BE49-F238E27FC236}">
                    <a16:creationId xmlns:a16="http://schemas.microsoft.com/office/drawing/2014/main" id="{F5F7AAF6-A81D-4681-83F4-DF67504BF294}"/>
                  </a:ext>
                </a:extLst>
              </p:cNvPr>
              <p:cNvCxnSpPr>
                <a:cxnSpLocks/>
              </p:cNvCxnSpPr>
              <p:nvPr/>
            </p:nvCxnSpPr>
            <p:spPr>
              <a:xfrm>
                <a:off x="8541090"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8" name="Straight Connector 1597">
                <a:extLst>
                  <a:ext uri="{FF2B5EF4-FFF2-40B4-BE49-F238E27FC236}">
                    <a16:creationId xmlns:a16="http://schemas.microsoft.com/office/drawing/2014/main" id="{D4EABDF6-E203-4272-A206-ECB1938BC2C1}"/>
                  </a:ext>
                </a:extLst>
              </p:cNvPr>
              <p:cNvCxnSpPr>
                <a:cxnSpLocks/>
              </p:cNvCxnSpPr>
              <p:nvPr/>
            </p:nvCxnSpPr>
            <p:spPr>
              <a:xfrm>
                <a:off x="8830775"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9" name="Straight Connector 1598">
                <a:extLst>
                  <a:ext uri="{FF2B5EF4-FFF2-40B4-BE49-F238E27FC236}">
                    <a16:creationId xmlns:a16="http://schemas.microsoft.com/office/drawing/2014/main" id="{F766BC7D-73FE-4F56-B11D-B9CE3A3C600D}"/>
                  </a:ext>
                </a:extLst>
              </p:cNvPr>
              <p:cNvCxnSpPr>
                <a:cxnSpLocks/>
              </p:cNvCxnSpPr>
              <p:nvPr/>
            </p:nvCxnSpPr>
            <p:spPr>
              <a:xfrm>
                <a:off x="9120460"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0" name="Straight Connector 1599">
                <a:extLst>
                  <a:ext uri="{FF2B5EF4-FFF2-40B4-BE49-F238E27FC236}">
                    <a16:creationId xmlns:a16="http://schemas.microsoft.com/office/drawing/2014/main" id="{E9EDB8E3-A7DD-4050-B0A1-2F0238397257}"/>
                  </a:ext>
                </a:extLst>
              </p:cNvPr>
              <p:cNvCxnSpPr>
                <a:cxnSpLocks/>
              </p:cNvCxnSpPr>
              <p:nvPr/>
            </p:nvCxnSpPr>
            <p:spPr>
              <a:xfrm>
                <a:off x="9410145"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1" name="Straight Connector 1600">
                <a:extLst>
                  <a:ext uri="{FF2B5EF4-FFF2-40B4-BE49-F238E27FC236}">
                    <a16:creationId xmlns:a16="http://schemas.microsoft.com/office/drawing/2014/main" id="{801848C1-AF46-460E-B3E4-8080ECEEA9FE}"/>
                  </a:ext>
                </a:extLst>
              </p:cNvPr>
              <p:cNvCxnSpPr>
                <a:cxnSpLocks/>
              </p:cNvCxnSpPr>
              <p:nvPr/>
            </p:nvCxnSpPr>
            <p:spPr>
              <a:xfrm>
                <a:off x="9699832" y="240609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2" name="Straight Connector 1601">
                <a:extLst>
                  <a:ext uri="{FF2B5EF4-FFF2-40B4-BE49-F238E27FC236}">
                    <a16:creationId xmlns:a16="http://schemas.microsoft.com/office/drawing/2014/main" id="{AD81CEE5-21CF-4C3B-80F5-240007C07C0F}"/>
                  </a:ext>
                </a:extLst>
              </p:cNvPr>
              <p:cNvCxnSpPr>
                <a:cxnSpLocks/>
              </p:cNvCxnSpPr>
              <p:nvPr/>
            </p:nvCxnSpPr>
            <p:spPr>
              <a:xfrm>
                <a:off x="5644236" y="1481304"/>
                <a:ext cx="0" cy="920982"/>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3" name="Straight Connector 1602">
                <a:extLst>
                  <a:ext uri="{FF2B5EF4-FFF2-40B4-BE49-F238E27FC236}">
                    <a16:creationId xmlns:a16="http://schemas.microsoft.com/office/drawing/2014/main" id="{0F2A1FE2-79DE-4DDB-AB69-DADC58F3A9C1}"/>
                  </a:ext>
                </a:extLst>
              </p:cNvPr>
              <p:cNvCxnSpPr>
                <a:cxnSpLocks/>
              </p:cNvCxnSpPr>
              <p:nvPr/>
            </p:nvCxnSpPr>
            <p:spPr>
              <a:xfrm>
                <a:off x="5644236" y="2402287"/>
                <a:ext cx="4055596"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4" name="Straight Connector 1603">
                <a:extLst>
                  <a:ext uri="{FF2B5EF4-FFF2-40B4-BE49-F238E27FC236}">
                    <a16:creationId xmlns:a16="http://schemas.microsoft.com/office/drawing/2014/main" id="{B44CDE86-EF0F-4394-8F82-0F3BE29C1632}"/>
                  </a:ext>
                </a:extLst>
              </p:cNvPr>
              <p:cNvCxnSpPr>
                <a:cxnSpLocks/>
              </p:cNvCxnSpPr>
              <p:nvPr/>
            </p:nvCxnSpPr>
            <p:spPr>
              <a:xfrm rot="16200000">
                <a:off x="5602713" y="236076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5" name="Straight Connector 1604">
                <a:extLst>
                  <a:ext uri="{FF2B5EF4-FFF2-40B4-BE49-F238E27FC236}">
                    <a16:creationId xmlns:a16="http://schemas.microsoft.com/office/drawing/2014/main" id="{6CEEF19D-0476-4A6E-9E35-C370384CA781}"/>
                  </a:ext>
                </a:extLst>
              </p:cNvPr>
              <p:cNvCxnSpPr>
                <a:cxnSpLocks/>
              </p:cNvCxnSpPr>
              <p:nvPr/>
            </p:nvCxnSpPr>
            <p:spPr>
              <a:xfrm rot="16200000">
                <a:off x="5602713" y="217656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6" name="Straight Connector 1605">
                <a:extLst>
                  <a:ext uri="{FF2B5EF4-FFF2-40B4-BE49-F238E27FC236}">
                    <a16:creationId xmlns:a16="http://schemas.microsoft.com/office/drawing/2014/main" id="{4A83D85F-116C-4C3B-8027-3D2F442DFB64}"/>
                  </a:ext>
                </a:extLst>
              </p:cNvPr>
              <p:cNvCxnSpPr>
                <a:cxnSpLocks/>
              </p:cNvCxnSpPr>
              <p:nvPr/>
            </p:nvCxnSpPr>
            <p:spPr>
              <a:xfrm rot="16200000">
                <a:off x="5602713" y="199237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7" name="Straight Connector 1606">
                <a:extLst>
                  <a:ext uri="{FF2B5EF4-FFF2-40B4-BE49-F238E27FC236}">
                    <a16:creationId xmlns:a16="http://schemas.microsoft.com/office/drawing/2014/main" id="{62CB5E30-379E-4C86-A00E-65C5860A2C32}"/>
                  </a:ext>
                </a:extLst>
              </p:cNvPr>
              <p:cNvCxnSpPr>
                <a:cxnSpLocks/>
              </p:cNvCxnSpPr>
              <p:nvPr/>
            </p:nvCxnSpPr>
            <p:spPr>
              <a:xfrm rot="16200000">
                <a:off x="5602713" y="1808176"/>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8" name="Straight Connector 1607">
                <a:extLst>
                  <a:ext uri="{FF2B5EF4-FFF2-40B4-BE49-F238E27FC236}">
                    <a16:creationId xmlns:a16="http://schemas.microsoft.com/office/drawing/2014/main" id="{34352DC1-380D-43E7-B9E9-7F9A0E36F8CF}"/>
                  </a:ext>
                </a:extLst>
              </p:cNvPr>
              <p:cNvCxnSpPr>
                <a:cxnSpLocks/>
              </p:cNvCxnSpPr>
              <p:nvPr/>
            </p:nvCxnSpPr>
            <p:spPr>
              <a:xfrm rot="16200000">
                <a:off x="5602713" y="162397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9" name="Straight Connector 1608">
                <a:extLst>
                  <a:ext uri="{FF2B5EF4-FFF2-40B4-BE49-F238E27FC236}">
                    <a16:creationId xmlns:a16="http://schemas.microsoft.com/office/drawing/2014/main" id="{F49FC535-030A-4C01-8D87-2B28560F903D}"/>
                  </a:ext>
                </a:extLst>
              </p:cNvPr>
              <p:cNvCxnSpPr>
                <a:cxnSpLocks/>
              </p:cNvCxnSpPr>
              <p:nvPr/>
            </p:nvCxnSpPr>
            <p:spPr>
              <a:xfrm rot="16200000">
                <a:off x="5602713" y="143978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10" name="Group 1609">
              <a:extLst>
                <a:ext uri="{FF2B5EF4-FFF2-40B4-BE49-F238E27FC236}">
                  <a16:creationId xmlns:a16="http://schemas.microsoft.com/office/drawing/2014/main" id="{ADC0528E-6928-4C3B-878E-CD29418BF18F}"/>
                </a:ext>
              </a:extLst>
            </p:cNvPr>
            <p:cNvGrpSpPr/>
            <p:nvPr/>
          </p:nvGrpSpPr>
          <p:grpSpPr>
            <a:xfrm>
              <a:off x="6373191" y="1562970"/>
              <a:ext cx="219646" cy="1217422"/>
              <a:chOff x="5310991" y="1436805"/>
              <a:chExt cx="183038" cy="1014525"/>
            </a:xfrm>
          </p:grpSpPr>
          <p:sp>
            <p:nvSpPr>
              <p:cNvPr id="1611" name="TextBox 1610">
                <a:extLst>
                  <a:ext uri="{FF2B5EF4-FFF2-40B4-BE49-F238E27FC236}">
                    <a16:creationId xmlns:a16="http://schemas.microsoft.com/office/drawing/2014/main" id="{51264080-2C81-4441-A5B9-DEBDF5706938}"/>
                  </a:ext>
                </a:extLst>
              </p:cNvPr>
              <p:cNvSpPr txBox="1"/>
              <p:nvPr/>
            </p:nvSpPr>
            <p:spPr>
              <a:xfrm>
                <a:off x="5310991" y="235312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2" name="TextBox 1611">
                <a:extLst>
                  <a:ext uri="{FF2B5EF4-FFF2-40B4-BE49-F238E27FC236}">
                    <a16:creationId xmlns:a16="http://schemas.microsoft.com/office/drawing/2014/main" id="{5091EF5D-0B51-4D08-A3EB-646DFCCD4D1F}"/>
                  </a:ext>
                </a:extLst>
              </p:cNvPr>
              <p:cNvSpPr txBox="1"/>
              <p:nvPr/>
            </p:nvSpPr>
            <p:spPr>
              <a:xfrm>
                <a:off x="5310991" y="1436805"/>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3" name="TextBox 1612">
                <a:extLst>
                  <a:ext uri="{FF2B5EF4-FFF2-40B4-BE49-F238E27FC236}">
                    <a16:creationId xmlns:a16="http://schemas.microsoft.com/office/drawing/2014/main" id="{6F6171FA-94F4-49CB-B9F8-DA2248456BF5}"/>
                  </a:ext>
                </a:extLst>
              </p:cNvPr>
              <p:cNvSpPr txBox="1"/>
              <p:nvPr/>
            </p:nvSpPr>
            <p:spPr>
              <a:xfrm>
                <a:off x="5310991" y="1620070"/>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4" name="TextBox 1613">
                <a:extLst>
                  <a:ext uri="{FF2B5EF4-FFF2-40B4-BE49-F238E27FC236}">
                    <a16:creationId xmlns:a16="http://schemas.microsoft.com/office/drawing/2014/main" id="{B5772EAC-D5D8-4655-8557-0614DA8134BE}"/>
                  </a:ext>
                </a:extLst>
              </p:cNvPr>
              <p:cNvSpPr txBox="1"/>
              <p:nvPr/>
            </p:nvSpPr>
            <p:spPr>
              <a:xfrm>
                <a:off x="5310991" y="1803342"/>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5" name="TextBox 1614">
                <a:extLst>
                  <a:ext uri="{FF2B5EF4-FFF2-40B4-BE49-F238E27FC236}">
                    <a16:creationId xmlns:a16="http://schemas.microsoft.com/office/drawing/2014/main" id="{18B8BDC2-25AB-4C7A-8C8B-DC85EC36E42C}"/>
                  </a:ext>
                </a:extLst>
              </p:cNvPr>
              <p:cNvSpPr txBox="1"/>
              <p:nvPr/>
            </p:nvSpPr>
            <p:spPr>
              <a:xfrm>
                <a:off x="5310991" y="1986598"/>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6" name="TextBox 1615">
                <a:extLst>
                  <a:ext uri="{FF2B5EF4-FFF2-40B4-BE49-F238E27FC236}">
                    <a16:creationId xmlns:a16="http://schemas.microsoft.com/office/drawing/2014/main" id="{1F9F2648-0163-4C23-B574-823670D8035B}"/>
                  </a:ext>
                </a:extLst>
              </p:cNvPr>
              <p:cNvSpPr txBox="1"/>
              <p:nvPr/>
            </p:nvSpPr>
            <p:spPr>
              <a:xfrm>
                <a:off x="5310991" y="2169872"/>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617" name="TextBox 1616">
              <a:extLst>
                <a:ext uri="{FF2B5EF4-FFF2-40B4-BE49-F238E27FC236}">
                  <a16:creationId xmlns:a16="http://schemas.microsoft.com/office/drawing/2014/main" id="{246964F0-90AF-43AC-9AB2-FBCBAE0ACC0A}"/>
                </a:ext>
              </a:extLst>
            </p:cNvPr>
            <p:cNvSpPr txBox="1"/>
            <p:nvPr/>
          </p:nvSpPr>
          <p:spPr>
            <a:xfrm rot="16200000">
              <a:off x="5738305" y="2049427"/>
              <a:ext cx="1105178"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8" name="TextBox 1617">
              <a:extLst>
                <a:ext uri="{FF2B5EF4-FFF2-40B4-BE49-F238E27FC236}">
                  <a16:creationId xmlns:a16="http://schemas.microsoft.com/office/drawing/2014/main" id="{38FC2DC9-D578-440E-85EE-DD04E384A169}"/>
                </a:ext>
              </a:extLst>
            </p:cNvPr>
            <p:cNvSpPr txBox="1"/>
            <p:nvPr/>
          </p:nvSpPr>
          <p:spPr>
            <a:xfrm>
              <a:off x="8889718" y="1535552"/>
              <a:ext cx="2180551" cy="168344"/>
            </a:xfrm>
            <a:prstGeom prst="rect">
              <a:avLst/>
            </a:prstGeom>
            <a:no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Median PFS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19" name="TextBox 1618">
              <a:extLst>
                <a:ext uri="{FF2B5EF4-FFF2-40B4-BE49-F238E27FC236}">
                  <a16:creationId xmlns:a16="http://schemas.microsoft.com/office/drawing/2014/main" id="{52A24521-4B80-495C-9F95-0C201439CE47}"/>
                </a:ext>
              </a:extLst>
            </p:cNvPr>
            <p:cNvSpPr txBox="1"/>
            <p:nvPr/>
          </p:nvSpPr>
          <p:spPr>
            <a:xfrm>
              <a:off x="8889660" y="1742523"/>
              <a:ext cx="2742670" cy="208751"/>
            </a:xfrm>
            <a:prstGeom prst="rect">
              <a:avLst/>
            </a:prstGeom>
            <a:no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8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Pola + BR (N = 106): </a:t>
              </a:r>
              <a:r>
                <a:rPr kumimoji="0" lang="en-US" sz="10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rPr>
                <a:t>6.6 months </a:t>
              </a:r>
              <a:endParaRPr kumimoji="0" lang="x-none" sz="168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a:cs typeface="Calibri" panose="020F0502020204030204" pitchFamily="34" charset="0"/>
              </a:endParaRPr>
            </a:p>
          </p:txBody>
        </p:sp>
        <p:cxnSp>
          <p:nvCxnSpPr>
            <p:cNvPr id="1620" name="Straight Connector 1619">
              <a:extLst>
                <a:ext uri="{FF2B5EF4-FFF2-40B4-BE49-F238E27FC236}">
                  <a16:creationId xmlns:a16="http://schemas.microsoft.com/office/drawing/2014/main" id="{12C5BCF9-7A76-4926-9AE1-D8ECAC379B84}"/>
                </a:ext>
              </a:extLst>
            </p:cNvPr>
            <p:cNvCxnSpPr>
              <a:cxnSpLocks/>
            </p:cNvCxnSpPr>
            <p:nvPr/>
          </p:nvCxnSpPr>
          <p:spPr>
            <a:xfrm>
              <a:off x="8619161" y="1850486"/>
              <a:ext cx="19888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621" name="Freeform: Shape 609">
              <a:extLst>
                <a:ext uri="{FF2B5EF4-FFF2-40B4-BE49-F238E27FC236}">
                  <a16:creationId xmlns:a16="http://schemas.microsoft.com/office/drawing/2014/main" id="{F054E2D4-942D-439C-85C6-942B51559E5C}"/>
                </a:ext>
              </a:extLst>
            </p:cNvPr>
            <p:cNvSpPr/>
            <p:nvPr/>
          </p:nvSpPr>
          <p:spPr>
            <a:xfrm>
              <a:off x="1066800" y="1619074"/>
              <a:ext cx="4648200" cy="930592"/>
            </a:xfrm>
            <a:custGeom>
              <a:avLst/>
              <a:gdLst>
                <a:gd name="connsiteX0" fmla="*/ 0 w 3862387"/>
                <a:gd name="connsiteY0" fmla="*/ 0 h 775493"/>
                <a:gd name="connsiteX1" fmla="*/ 79375 w 3862387"/>
                <a:gd name="connsiteY1" fmla="*/ 0 h 775493"/>
                <a:gd name="connsiteX2" fmla="*/ 79375 w 3862387"/>
                <a:gd name="connsiteY2" fmla="*/ 23813 h 775493"/>
                <a:gd name="connsiteX3" fmla="*/ 109537 w 3862387"/>
                <a:gd name="connsiteY3" fmla="*/ 23813 h 775493"/>
                <a:gd name="connsiteX4" fmla="*/ 109537 w 3862387"/>
                <a:gd name="connsiteY4" fmla="*/ 95250 h 775493"/>
                <a:gd name="connsiteX5" fmla="*/ 146050 w 3862387"/>
                <a:gd name="connsiteY5" fmla="*/ 95250 h 775493"/>
                <a:gd name="connsiteX6" fmla="*/ 146050 w 3862387"/>
                <a:gd name="connsiteY6" fmla="*/ 140494 h 775493"/>
                <a:gd name="connsiteX7" fmla="*/ 171450 w 3862387"/>
                <a:gd name="connsiteY7" fmla="*/ 140494 h 775493"/>
                <a:gd name="connsiteX8" fmla="*/ 171450 w 3862387"/>
                <a:gd name="connsiteY8" fmla="*/ 166688 h 775493"/>
                <a:gd name="connsiteX9" fmla="*/ 191294 w 3862387"/>
                <a:gd name="connsiteY9" fmla="*/ 166688 h 775493"/>
                <a:gd name="connsiteX10" fmla="*/ 191294 w 3862387"/>
                <a:gd name="connsiteY10" fmla="*/ 239713 h 775493"/>
                <a:gd name="connsiteX11" fmla="*/ 339725 w 3862387"/>
                <a:gd name="connsiteY11" fmla="*/ 239713 h 775493"/>
                <a:gd name="connsiteX12" fmla="*/ 339725 w 3862387"/>
                <a:gd name="connsiteY12" fmla="*/ 268288 h 775493"/>
                <a:gd name="connsiteX13" fmla="*/ 353219 w 3862387"/>
                <a:gd name="connsiteY13" fmla="*/ 268288 h 775493"/>
                <a:gd name="connsiteX14" fmla="*/ 353219 w 3862387"/>
                <a:gd name="connsiteY14" fmla="*/ 291306 h 775493"/>
                <a:gd name="connsiteX15" fmla="*/ 373062 w 3862387"/>
                <a:gd name="connsiteY15" fmla="*/ 291306 h 775493"/>
                <a:gd name="connsiteX16" fmla="*/ 373062 w 3862387"/>
                <a:gd name="connsiteY16" fmla="*/ 311944 h 775493"/>
                <a:gd name="connsiteX17" fmla="*/ 454025 w 3862387"/>
                <a:gd name="connsiteY17" fmla="*/ 311944 h 775493"/>
                <a:gd name="connsiteX18" fmla="*/ 454025 w 3862387"/>
                <a:gd name="connsiteY18" fmla="*/ 338931 h 775493"/>
                <a:gd name="connsiteX19" fmla="*/ 472281 w 3862387"/>
                <a:gd name="connsiteY19" fmla="*/ 338931 h 775493"/>
                <a:gd name="connsiteX20" fmla="*/ 472281 w 3862387"/>
                <a:gd name="connsiteY20" fmla="*/ 366713 h 775493"/>
                <a:gd name="connsiteX21" fmla="*/ 505619 w 3862387"/>
                <a:gd name="connsiteY21" fmla="*/ 366713 h 775493"/>
                <a:gd name="connsiteX22" fmla="*/ 505619 w 3862387"/>
                <a:gd name="connsiteY22" fmla="*/ 387350 h 775493"/>
                <a:gd name="connsiteX23" fmla="*/ 553244 w 3862387"/>
                <a:gd name="connsiteY23" fmla="*/ 387350 h 775493"/>
                <a:gd name="connsiteX24" fmla="*/ 553244 w 3862387"/>
                <a:gd name="connsiteY24" fmla="*/ 412750 h 775493"/>
                <a:gd name="connsiteX25" fmla="*/ 571500 w 3862387"/>
                <a:gd name="connsiteY25" fmla="*/ 412750 h 775493"/>
                <a:gd name="connsiteX26" fmla="*/ 571500 w 3862387"/>
                <a:gd name="connsiteY26" fmla="*/ 435769 h 775493"/>
                <a:gd name="connsiteX27" fmla="*/ 681037 w 3862387"/>
                <a:gd name="connsiteY27" fmla="*/ 435769 h 775493"/>
                <a:gd name="connsiteX28" fmla="*/ 681037 w 3862387"/>
                <a:gd name="connsiteY28" fmla="*/ 464344 h 775493"/>
                <a:gd name="connsiteX29" fmla="*/ 711200 w 3862387"/>
                <a:gd name="connsiteY29" fmla="*/ 464344 h 775493"/>
                <a:gd name="connsiteX30" fmla="*/ 711200 w 3862387"/>
                <a:gd name="connsiteY30" fmla="*/ 481806 h 775493"/>
                <a:gd name="connsiteX31" fmla="*/ 786606 w 3862387"/>
                <a:gd name="connsiteY31" fmla="*/ 481806 h 775493"/>
                <a:gd name="connsiteX32" fmla="*/ 786606 w 3862387"/>
                <a:gd name="connsiteY32" fmla="*/ 508000 h 775493"/>
                <a:gd name="connsiteX33" fmla="*/ 830263 w 3862387"/>
                <a:gd name="connsiteY33" fmla="*/ 508000 h 775493"/>
                <a:gd name="connsiteX34" fmla="*/ 830263 w 3862387"/>
                <a:gd name="connsiteY34" fmla="*/ 531813 h 775493"/>
                <a:gd name="connsiteX35" fmla="*/ 951706 w 3862387"/>
                <a:gd name="connsiteY35" fmla="*/ 531813 h 775493"/>
                <a:gd name="connsiteX36" fmla="*/ 951706 w 3862387"/>
                <a:gd name="connsiteY36" fmla="*/ 552450 h 775493"/>
                <a:gd name="connsiteX37" fmla="*/ 1006475 w 3862387"/>
                <a:gd name="connsiteY37" fmla="*/ 552450 h 775493"/>
                <a:gd name="connsiteX38" fmla="*/ 1006475 w 3862387"/>
                <a:gd name="connsiteY38" fmla="*/ 582612 h 775493"/>
                <a:gd name="connsiteX39" fmla="*/ 1048544 w 3862387"/>
                <a:gd name="connsiteY39" fmla="*/ 582612 h 775493"/>
                <a:gd name="connsiteX40" fmla="*/ 1048544 w 3862387"/>
                <a:gd name="connsiteY40" fmla="*/ 604044 h 775493"/>
                <a:gd name="connsiteX41" fmla="*/ 1090613 w 3862387"/>
                <a:gd name="connsiteY41" fmla="*/ 604044 h 775493"/>
                <a:gd name="connsiteX42" fmla="*/ 1090613 w 3862387"/>
                <a:gd name="connsiteY42" fmla="*/ 627856 h 775493"/>
                <a:gd name="connsiteX43" fmla="*/ 1430338 w 3862387"/>
                <a:gd name="connsiteY43" fmla="*/ 627856 h 775493"/>
                <a:gd name="connsiteX44" fmla="*/ 1430338 w 3862387"/>
                <a:gd name="connsiteY44" fmla="*/ 658019 h 775493"/>
                <a:gd name="connsiteX45" fmla="*/ 2102644 w 3862387"/>
                <a:gd name="connsiteY45" fmla="*/ 658019 h 775493"/>
                <a:gd name="connsiteX46" fmla="*/ 2102644 w 3862387"/>
                <a:gd name="connsiteY46" fmla="*/ 689769 h 775493"/>
                <a:gd name="connsiteX47" fmla="*/ 2403475 w 3862387"/>
                <a:gd name="connsiteY47" fmla="*/ 689769 h 775493"/>
                <a:gd name="connsiteX48" fmla="*/ 2403475 w 3862387"/>
                <a:gd name="connsiteY48" fmla="*/ 725487 h 775493"/>
                <a:gd name="connsiteX49" fmla="*/ 3228975 w 3862387"/>
                <a:gd name="connsiteY49" fmla="*/ 725487 h 775493"/>
                <a:gd name="connsiteX50" fmla="*/ 3228975 w 3862387"/>
                <a:gd name="connsiteY50" fmla="*/ 775494 h 775493"/>
                <a:gd name="connsiteX51" fmla="*/ 3862388 w 3862387"/>
                <a:gd name="connsiteY51" fmla="*/ 775494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62387" h="775493">
                  <a:moveTo>
                    <a:pt x="0" y="0"/>
                  </a:moveTo>
                  <a:lnTo>
                    <a:pt x="79375" y="0"/>
                  </a:lnTo>
                  <a:lnTo>
                    <a:pt x="79375" y="23813"/>
                  </a:lnTo>
                  <a:lnTo>
                    <a:pt x="109537" y="23813"/>
                  </a:lnTo>
                  <a:lnTo>
                    <a:pt x="109537" y="95250"/>
                  </a:lnTo>
                  <a:lnTo>
                    <a:pt x="146050" y="95250"/>
                  </a:lnTo>
                  <a:lnTo>
                    <a:pt x="146050" y="140494"/>
                  </a:lnTo>
                  <a:lnTo>
                    <a:pt x="171450" y="140494"/>
                  </a:lnTo>
                  <a:lnTo>
                    <a:pt x="171450" y="166688"/>
                  </a:lnTo>
                  <a:lnTo>
                    <a:pt x="191294" y="166688"/>
                  </a:lnTo>
                  <a:lnTo>
                    <a:pt x="191294" y="239713"/>
                  </a:lnTo>
                  <a:lnTo>
                    <a:pt x="339725" y="239713"/>
                  </a:lnTo>
                  <a:lnTo>
                    <a:pt x="339725" y="268288"/>
                  </a:lnTo>
                  <a:lnTo>
                    <a:pt x="353219" y="268288"/>
                  </a:lnTo>
                  <a:lnTo>
                    <a:pt x="353219" y="291306"/>
                  </a:lnTo>
                  <a:lnTo>
                    <a:pt x="373062" y="291306"/>
                  </a:lnTo>
                  <a:lnTo>
                    <a:pt x="373062" y="311944"/>
                  </a:lnTo>
                  <a:lnTo>
                    <a:pt x="454025" y="311944"/>
                  </a:lnTo>
                  <a:lnTo>
                    <a:pt x="454025" y="338931"/>
                  </a:lnTo>
                  <a:lnTo>
                    <a:pt x="472281" y="338931"/>
                  </a:lnTo>
                  <a:lnTo>
                    <a:pt x="472281" y="366713"/>
                  </a:lnTo>
                  <a:lnTo>
                    <a:pt x="505619" y="366713"/>
                  </a:lnTo>
                  <a:lnTo>
                    <a:pt x="505619" y="387350"/>
                  </a:lnTo>
                  <a:lnTo>
                    <a:pt x="553244" y="387350"/>
                  </a:lnTo>
                  <a:lnTo>
                    <a:pt x="553244" y="412750"/>
                  </a:lnTo>
                  <a:lnTo>
                    <a:pt x="571500" y="412750"/>
                  </a:lnTo>
                  <a:lnTo>
                    <a:pt x="571500" y="435769"/>
                  </a:lnTo>
                  <a:lnTo>
                    <a:pt x="681037" y="435769"/>
                  </a:lnTo>
                  <a:lnTo>
                    <a:pt x="681037" y="464344"/>
                  </a:lnTo>
                  <a:lnTo>
                    <a:pt x="711200" y="464344"/>
                  </a:lnTo>
                  <a:lnTo>
                    <a:pt x="711200" y="481806"/>
                  </a:lnTo>
                  <a:lnTo>
                    <a:pt x="786606" y="481806"/>
                  </a:lnTo>
                  <a:lnTo>
                    <a:pt x="786606" y="508000"/>
                  </a:lnTo>
                  <a:lnTo>
                    <a:pt x="830263" y="508000"/>
                  </a:lnTo>
                  <a:lnTo>
                    <a:pt x="830263" y="531813"/>
                  </a:lnTo>
                  <a:lnTo>
                    <a:pt x="951706" y="531813"/>
                  </a:lnTo>
                  <a:lnTo>
                    <a:pt x="951706" y="552450"/>
                  </a:lnTo>
                  <a:lnTo>
                    <a:pt x="1006475" y="552450"/>
                  </a:lnTo>
                  <a:lnTo>
                    <a:pt x="1006475" y="582612"/>
                  </a:lnTo>
                  <a:lnTo>
                    <a:pt x="1048544" y="582612"/>
                  </a:lnTo>
                  <a:lnTo>
                    <a:pt x="1048544" y="604044"/>
                  </a:lnTo>
                  <a:lnTo>
                    <a:pt x="1090613" y="604044"/>
                  </a:lnTo>
                  <a:lnTo>
                    <a:pt x="1090613" y="627856"/>
                  </a:lnTo>
                  <a:lnTo>
                    <a:pt x="1430338" y="627856"/>
                  </a:lnTo>
                  <a:lnTo>
                    <a:pt x="1430338" y="658019"/>
                  </a:lnTo>
                  <a:lnTo>
                    <a:pt x="2102644" y="658019"/>
                  </a:lnTo>
                  <a:lnTo>
                    <a:pt x="2102644" y="689769"/>
                  </a:lnTo>
                  <a:lnTo>
                    <a:pt x="2403475" y="689769"/>
                  </a:lnTo>
                  <a:lnTo>
                    <a:pt x="2403475" y="725487"/>
                  </a:lnTo>
                  <a:lnTo>
                    <a:pt x="3228975" y="725487"/>
                  </a:lnTo>
                  <a:lnTo>
                    <a:pt x="3228975" y="775494"/>
                  </a:lnTo>
                  <a:lnTo>
                    <a:pt x="3862388" y="775494"/>
                  </a:lnTo>
                </a:path>
              </a:pathLst>
            </a:custGeom>
            <a:noFill/>
            <a:ln w="12700" cap="flat">
              <a:solidFill>
                <a:schemeClr val="tx2"/>
              </a:solidFill>
              <a:prstDash val="solid"/>
              <a:miter/>
            </a:ln>
          </p:spPr>
          <p:txBody>
            <a:bodyPr lIns="109380" tIns="54701" rIns="109380" bIns="5470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622" name="Group 1621">
              <a:extLst>
                <a:ext uri="{FF2B5EF4-FFF2-40B4-BE49-F238E27FC236}">
                  <a16:creationId xmlns:a16="http://schemas.microsoft.com/office/drawing/2014/main" id="{B9CE26C7-1829-4838-9F20-EFEDCD571C26}"/>
                </a:ext>
              </a:extLst>
            </p:cNvPr>
            <p:cNvGrpSpPr/>
            <p:nvPr/>
          </p:nvGrpSpPr>
          <p:grpSpPr>
            <a:xfrm>
              <a:off x="1237386" y="1936215"/>
              <a:ext cx="2218372" cy="759142"/>
              <a:chOff x="1031081" y="1736725"/>
              <a:chExt cx="1848643" cy="632618"/>
            </a:xfrm>
          </p:grpSpPr>
          <p:grpSp>
            <p:nvGrpSpPr>
              <p:cNvPr id="1623" name="Graphic 4">
                <a:extLst>
                  <a:ext uri="{FF2B5EF4-FFF2-40B4-BE49-F238E27FC236}">
                    <a16:creationId xmlns:a16="http://schemas.microsoft.com/office/drawing/2014/main" id="{ACE45F89-D6E9-4DB4-9419-2F4F1043AA33}"/>
                  </a:ext>
                </a:extLst>
              </p:cNvPr>
              <p:cNvGrpSpPr/>
              <p:nvPr/>
            </p:nvGrpSpPr>
            <p:grpSpPr>
              <a:xfrm>
                <a:off x="1031081" y="1736725"/>
                <a:ext cx="37306" cy="37306"/>
                <a:chOff x="1031081" y="1736725"/>
                <a:chExt cx="37306" cy="37306"/>
              </a:xfrm>
            </p:grpSpPr>
            <p:sp>
              <p:nvSpPr>
                <p:cNvPr id="1634" name="Freeform: Shape 612">
                  <a:extLst>
                    <a:ext uri="{FF2B5EF4-FFF2-40B4-BE49-F238E27FC236}">
                      <a16:creationId xmlns:a16="http://schemas.microsoft.com/office/drawing/2014/main" id="{58F7F6CA-0A85-4CAD-8F59-CD2758C708A3}"/>
                    </a:ext>
                  </a:extLst>
                </p:cNvPr>
                <p:cNvSpPr/>
                <p:nvPr/>
              </p:nvSpPr>
              <p:spPr>
                <a:xfrm>
                  <a:off x="1050131" y="173672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35" name="Freeform: Shape 613">
                  <a:extLst>
                    <a:ext uri="{FF2B5EF4-FFF2-40B4-BE49-F238E27FC236}">
                      <a16:creationId xmlns:a16="http://schemas.microsoft.com/office/drawing/2014/main" id="{4953B5AA-7FD0-41D4-BFD4-5E0508BF9275}"/>
                    </a:ext>
                  </a:extLst>
                </p:cNvPr>
                <p:cNvSpPr/>
                <p:nvPr/>
              </p:nvSpPr>
              <p:spPr>
                <a:xfrm>
                  <a:off x="1031081" y="17557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24" name="Group 1623">
                <a:extLst>
                  <a:ext uri="{FF2B5EF4-FFF2-40B4-BE49-F238E27FC236}">
                    <a16:creationId xmlns:a16="http://schemas.microsoft.com/office/drawing/2014/main" id="{C81F2A2B-DC9B-45FF-BFAB-0F86592A4E81}"/>
                  </a:ext>
                </a:extLst>
              </p:cNvPr>
              <p:cNvGrpSpPr/>
              <p:nvPr/>
            </p:nvGrpSpPr>
            <p:grpSpPr>
              <a:xfrm>
                <a:off x="1031081" y="1758950"/>
                <a:ext cx="1848643" cy="610393"/>
                <a:chOff x="1031081" y="1762125"/>
                <a:chExt cx="1848643" cy="610393"/>
              </a:xfrm>
            </p:grpSpPr>
            <p:grpSp>
              <p:nvGrpSpPr>
                <p:cNvPr id="1625" name="Graphic 4">
                  <a:extLst>
                    <a:ext uri="{FF2B5EF4-FFF2-40B4-BE49-F238E27FC236}">
                      <a16:creationId xmlns:a16="http://schemas.microsoft.com/office/drawing/2014/main" id="{4B69A201-C88D-4BBE-A575-FCDDF161D2AC}"/>
                    </a:ext>
                  </a:extLst>
                </p:cNvPr>
                <p:cNvGrpSpPr/>
                <p:nvPr/>
              </p:nvGrpSpPr>
              <p:grpSpPr>
                <a:xfrm>
                  <a:off x="1031081" y="1762125"/>
                  <a:ext cx="37306" cy="37306"/>
                  <a:chOff x="1031081" y="1762125"/>
                  <a:chExt cx="37306" cy="37306"/>
                </a:xfrm>
              </p:grpSpPr>
              <p:sp>
                <p:nvSpPr>
                  <p:cNvPr id="1632" name="Freeform: Shape 615">
                    <a:extLst>
                      <a:ext uri="{FF2B5EF4-FFF2-40B4-BE49-F238E27FC236}">
                        <a16:creationId xmlns:a16="http://schemas.microsoft.com/office/drawing/2014/main" id="{8BEBA2E9-D082-4F05-BEC4-990317B30A9D}"/>
                      </a:ext>
                    </a:extLst>
                  </p:cNvPr>
                  <p:cNvSpPr/>
                  <p:nvPr/>
                </p:nvSpPr>
                <p:spPr>
                  <a:xfrm>
                    <a:off x="1050131" y="176212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33" name="Freeform: Shape 616">
                    <a:extLst>
                      <a:ext uri="{FF2B5EF4-FFF2-40B4-BE49-F238E27FC236}">
                        <a16:creationId xmlns:a16="http://schemas.microsoft.com/office/drawing/2014/main" id="{4F199539-6787-413E-BC03-52C16EA2C5FD}"/>
                      </a:ext>
                    </a:extLst>
                  </p:cNvPr>
                  <p:cNvSpPr/>
                  <p:nvPr/>
                </p:nvSpPr>
                <p:spPr>
                  <a:xfrm>
                    <a:off x="1031081" y="17811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26" name="Graphic 4">
                  <a:extLst>
                    <a:ext uri="{FF2B5EF4-FFF2-40B4-BE49-F238E27FC236}">
                      <a16:creationId xmlns:a16="http://schemas.microsoft.com/office/drawing/2014/main" id="{F08C0CEB-1111-4422-9FE6-9B2614A6B2EA}"/>
                    </a:ext>
                  </a:extLst>
                </p:cNvPr>
                <p:cNvGrpSpPr/>
                <p:nvPr/>
              </p:nvGrpSpPr>
              <p:grpSpPr>
                <a:xfrm>
                  <a:off x="2527300" y="2293143"/>
                  <a:ext cx="36512" cy="37306"/>
                  <a:chOff x="2527300" y="2293143"/>
                  <a:chExt cx="36512" cy="37306"/>
                </a:xfrm>
              </p:grpSpPr>
              <p:sp>
                <p:nvSpPr>
                  <p:cNvPr id="1630" name="Freeform: Shape 618">
                    <a:extLst>
                      <a:ext uri="{FF2B5EF4-FFF2-40B4-BE49-F238E27FC236}">
                        <a16:creationId xmlns:a16="http://schemas.microsoft.com/office/drawing/2014/main" id="{B2EEB3BA-05C3-49C6-8B25-16DBF4C57D4F}"/>
                      </a:ext>
                    </a:extLst>
                  </p:cNvPr>
                  <p:cNvSpPr/>
                  <p:nvPr/>
                </p:nvSpPr>
                <p:spPr>
                  <a:xfrm>
                    <a:off x="2545556" y="2293143"/>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31" name="Freeform: Shape 619">
                    <a:extLst>
                      <a:ext uri="{FF2B5EF4-FFF2-40B4-BE49-F238E27FC236}">
                        <a16:creationId xmlns:a16="http://schemas.microsoft.com/office/drawing/2014/main" id="{AB342E8F-7F03-4BA2-B6A7-56F03949B12E}"/>
                      </a:ext>
                    </a:extLst>
                  </p:cNvPr>
                  <p:cNvSpPr/>
                  <p:nvPr/>
                </p:nvSpPr>
                <p:spPr>
                  <a:xfrm>
                    <a:off x="2527300" y="2312193"/>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27" name="Graphic 4">
                  <a:extLst>
                    <a:ext uri="{FF2B5EF4-FFF2-40B4-BE49-F238E27FC236}">
                      <a16:creationId xmlns:a16="http://schemas.microsoft.com/office/drawing/2014/main" id="{AFC53A2F-5483-4AE9-BF25-4D7FCC1FA835}"/>
                    </a:ext>
                  </a:extLst>
                </p:cNvPr>
                <p:cNvGrpSpPr/>
                <p:nvPr/>
              </p:nvGrpSpPr>
              <p:grpSpPr>
                <a:xfrm>
                  <a:off x="2842418" y="2335212"/>
                  <a:ext cx="37306" cy="37306"/>
                  <a:chOff x="2842418" y="2335212"/>
                  <a:chExt cx="37306" cy="37306"/>
                </a:xfrm>
              </p:grpSpPr>
              <p:sp>
                <p:nvSpPr>
                  <p:cNvPr id="1628" name="Freeform: Shape 621">
                    <a:extLst>
                      <a:ext uri="{FF2B5EF4-FFF2-40B4-BE49-F238E27FC236}">
                        <a16:creationId xmlns:a16="http://schemas.microsoft.com/office/drawing/2014/main" id="{F6B4A982-7814-45C8-B50A-DAD8C22432C4}"/>
                      </a:ext>
                    </a:extLst>
                  </p:cNvPr>
                  <p:cNvSpPr/>
                  <p:nvPr/>
                </p:nvSpPr>
                <p:spPr>
                  <a:xfrm>
                    <a:off x="2861468" y="2335212"/>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29" name="Freeform: Shape 622">
                    <a:extLst>
                      <a:ext uri="{FF2B5EF4-FFF2-40B4-BE49-F238E27FC236}">
                        <a16:creationId xmlns:a16="http://schemas.microsoft.com/office/drawing/2014/main" id="{1D79B81A-6023-4EB7-9B0A-F954BF349998}"/>
                      </a:ext>
                    </a:extLst>
                  </p:cNvPr>
                  <p:cNvSpPr/>
                  <p:nvPr/>
                </p:nvSpPr>
                <p:spPr>
                  <a:xfrm>
                    <a:off x="2842418" y="2352674"/>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rgbClr val="7030A0"/>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grpSp>
        <p:grpSp>
          <p:nvGrpSpPr>
            <p:cNvPr id="1636" name="Graphic 4">
              <a:extLst>
                <a:ext uri="{FF2B5EF4-FFF2-40B4-BE49-F238E27FC236}">
                  <a16:creationId xmlns:a16="http://schemas.microsoft.com/office/drawing/2014/main" id="{EA0890FF-2EC0-47C2-AC84-758CD662FF2E}"/>
                </a:ext>
              </a:extLst>
            </p:cNvPr>
            <p:cNvGrpSpPr/>
            <p:nvPr/>
          </p:nvGrpSpPr>
          <p:grpSpPr>
            <a:xfrm>
              <a:off x="1084899" y="1595211"/>
              <a:ext cx="4645342" cy="976314"/>
              <a:chOff x="904081" y="1474962"/>
              <a:chExt cx="3871118" cy="787429"/>
            </a:xfrm>
          </p:grpSpPr>
          <p:sp>
            <p:nvSpPr>
              <p:cNvPr id="1637" name="Freeform: Shape 649">
                <a:extLst>
                  <a:ext uri="{FF2B5EF4-FFF2-40B4-BE49-F238E27FC236}">
                    <a16:creationId xmlns:a16="http://schemas.microsoft.com/office/drawing/2014/main" id="{2C0ECF18-2381-4611-83D2-BFB9AC4FF7BD}"/>
                  </a:ext>
                </a:extLst>
              </p:cNvPr>
              <p:cNvSpPr/>
              <p:nvPr/>
            </p:nvSpPr>
            <p:spPr>
              <a:xfrm>
                <a:off x="904081" y="1474962"/>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638" name="Graphic 4">
                <a:extLst>
                  <a:ext uri="{FF2B5EF4-FFF2-40B4-BE49-F238E27FC236}">
                    <a16:creationId xmlns:a16="http://schemas.microsoft.com/office/drawing/2014/main" id="{B600308E-1C23-41D5-8430-89446FF32B94}"/>
                  </a:ext>
                </a:extLst>
              </p:cNvPr>
              <p:cNvGrpSpPr/>
              <p:nvPr/>
            </p:nvGrpSpPr>
            <p:grpSpPr>
              <a:xfrm>
                <a:off x="2107406" y="2082877"/>
                <a:ext cx="37306" cy="37306"/>
                <a:chOff x="2107406" y="2082877"/>
                <a:chExt cx="37306" cy="37306"/>
              </a:xfrm>
            </p:grpSpPr>
            <p:sp>
              <p:nvSpPr>
                <p:cNvPr id="1660" name="Freeform: Shape 647">
                  <a:extLst>
                    <a:ext uri="{FF2B5EF4-FFF2-40B4-BE49-F238E27FC236}">
                      <a16:creationId xmlns:a16="http://schemas.microsoft.com/office/drawing/2014/main" id="{666F1199-AF0E-406B-AD43-99D622F96F97}"/>
                    </a:ext>
                  </a:extLst>
                </p:cNvPr>
                <p:cNvSpPr/>
                <p:nvPr/>
              </p:nvSpPr>
              <p:spPr>
                <a:xfrm>
                  <a:off x="2125662" y="2082877"/>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61" name="Freeform: Shape 648">
                  <a:extLst>
                    <a:ext uri="{FF2B5EF4-FFF2-40B4-BE49-F238E27FC236}">
                      <a16:creationId xmlns:a16="http://schemas.microsoft.com/office/drawing/2014/main" id="{3CAD4622-8836-4E7E-9188-1098F20D4BF3}"/>
                    </a:ext>
                  </a:extLst>
                </p:cNvPr>
                <p:cNvSpPr/>
                <p:nvPr/>
              </p:nvSpPr>
              <p:spPr>
                <a:xfrm>
                  <a:off x="2107406" y="2101926"/>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39" name="Graphic 4">
                <a:extLst>
                  <a:ext uri="{FF2B5EF4-FFF2-40B4-BE49-F238E27FC236}">
                    <a16:creationId xmlns:a16="http://schemas.microsoft.com/office/drawing/2014/main" id="{7159A515-D149-4D60-8A38-D6AD1D4FDCC7}"/>
                  </a:ext>
                </a:extLst>
              </p:cNvPr>
              <p:cNvGrpSpPr/>
              <p:nvPr/>
            </p:nvGrpSpPr>
            <p:grpSpPr>
              <a:xfrm>
                <a:off x="2163762" y="2082877"/>
                <a:ext cx="36512" cy="37306"/>
                <a:chOff x="2163762" y="2082877"/>
                <a:chExt cx="36512" cy="37306"/>
              </a:xfrm>
            </p:grpSpPr>
            <p:sp>
              <p:nvSpPr>
                <p:cNvPr id="1658" name="Freeform: Shape 645">
                  <a:extLst>
                    <a:ext uri="{FF2B5EF4-FFF2-40B4-BE49-F238E27FC236}">
                      <a16:creationId xmlns:a16="http://schemas.microsoft.com/office/drawing/2014/main" id="{187BAA3F-A09B-41F2-A9AE-0E4D7F872B6A}"/>
                    </a:ext>
                  </a:extLst>
                </p:cNvPr>
                <p:cNvSpPr/>
                <p:nvPr/>
              </p:nvSpPr>
              <p:spPr>
                <a:xfrm>
                  <a:off x="2182018" y="2082877"/>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9" name="Freeform: Shape 646">
                  <a:extLst>
                    <a:ext uri="{FF2B5EF4-FFF2-40B4-BE49-F238E27FC236}">
                      <a16:creationId xmlns:a16="http://schemas.microsoft.com/office/drawing/2014/main" id="{2563A461-B1FA-4875-AFAF-F2934873D14D}"/>
                    </a:ext>
                  </a:extLst>
                </p:cNvPr>
                <p:cNvSpPr/>
                <p:nvPr/>
              </p:nvSpPr>
              <p:spPr>
                <a:xfrm>
                  <a:off x="2163762" y="2101926"/>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0" name="Graphic 4">
                <a:extLst>
                  <a:ext uri="{FF2B5EF4-FFF2-40B4-BE49-F238E27FC236}">
                    <a16:creationId xmlns:a16="http://schemas.microsoft.com/office/drawing/2014/main" id="{42B18A44-356C-441B-B2F1-6748403F8BE0}"/>
                  </a:ext>
                </a:extLst>
              </p:cNvPr>
              <p:cNvGrpSpPr/>
              <p:nvPr/>
            </p:nvGrpSpPr>
            <p:grpSpPr>
              <a:xfrm>
                <a:off x="3026568" y="2143918"/>
                <a:ext cx="37306" cy="37306"/>
                <a:chOff x="3026568" y="2143918"/>
                <a:chExt cx="37306" cy="37306"/>
              </a:xfrm>
            </p:grpSpPr>
            <p:sp>
              <p:nvSpPr>
                <p:cNvPr id="1656" name="Freeform: Shape 643">
                  <a:extLst>
                    <a:ext uri="{FF2B5EF4-FFF2-40B4-BE49-F238E27FC236}">
                      <a16:creationId xmlns:a16="http://schemas.microsoft.com/office/drawing/2014/main" id="{6D73A10B-72BA-4500-81A7-EA272700D94D}"/>
                    </a:ext>
                  </a:extLst>
                </p:cNvPr>
                <p:cNvSpPr/>
                <p:nvPr/>
              </p:nvSpPr>
              <p:spPr>
                <a:xfrm>
                  <a:off x="3044825" y="2143918"/>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7" name="Freeform: Shape 644">
                  <a:extLst>
                    <a:ext uri="{FF2B5EF4-FFF2-40B4-BE49-F238E27FC236}">
                      <a16:creationId xmlns:a16="http://schemas.microsoft.com/office/drawing/2014/main" id="{D7CB857E-7EB5-4CF9-8553-A926D2ABD254}"/>
                    </a:ext>
                  </a:extLst>
                </p:cNvPr>
                <p:cNvSpPr/>
                <p:nvPr/>
              </p:nvSpPr>
              <p:spPr>
                <a:xfrm>
                  <a:off x="3026568" y="21621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1" name="Graphic 4">
                <a:extLst>
                  <a:ext uri="{FF2B5EF4-FFF2-40B4-BE49-F238E27FC236}">
                    <a16:creationId xmlns:a16="http://schemas.microsoft.com/office/drawing/2014/main" id="{CA0B919F-EFB2-4660-AC9B-423AD8AAE274}"/>
                  </a:ext>
                </a:extLst>
              </p:cNvPr>
              <p:cNvGrpSpPr/>
              <p:nvPr/>
            </p:nvGrpSpPr>
            <p:grpSpPr>
              <a:xfrm>
                <a:off x="3098006" y="2143918"/>
                <a:ext cx="37306" cy="37306"/>
                <a:chOff x="3098006" y="2143918"/>
                <a:chExt cx="37306" cy="37306"/>
              </a:xfrm>
            </p:grpSpPr>
            <p:sp>
              <p:nvSpPr>
                <p:cNvPr id="1654" name="Freeform: Shape 641">
                  <a:extLst>
                    <a:ext uri="{FF2B5EF4-FFF2-40B4-BE49-F238E27FC236}">
                      <a16:creationId xmlns:a16="http://schemas.microsoft.com/office/drawing/2014/main" id="{62654953-B86A-47E2-8EFD-929BA937BBD1}"/>
                    </a:ext>
                  </a:extLst>
                </p:cNvPr>
                <p:cNvSpPr/>
                <p:nvPr/>
              </p:nvSpPr>
              <p:spPr>
                <a:xfrm>
                  <a:off x="3117056" y="2143918"/>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5" name="Freeform: Shape 642">
                  <a:extLst>
                    <a:ext uri="{FF2B5EF4-FFF2-40B4-BE49-F238E27FC236}">
                      <a16:creationId xmlns:a16="http://schemas.microsoft.com/office/drawing/2014/main" id="{A0401A74-FB96-46CD-93F9-B1D7A8D0D666}"/>
                    </a:ext>
                  </a:extLst>
                </p:cNvPr>
                <p:cNvSpPr/>
                <p:nvPr/>
              </p:nvSpPr>
              <p:spPr>
                <a:xfrm>
                  <a:off x="3098006" y="216217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2" name="Graphic 4">
                <a:extLst>
                  <a:ext uri="{FF2B5EF4-FFF2-40B4-BE49-F238E27FC236}">
                    <a16:creationId xmlns:a16="http://schemas.microsoft.com/office/drawing/2014/main" id="{481F86F5-9B83-46A0-BFD0-27D085347108}"/>
                  </a:ext>
                </a:extLst>
              </p:cNvPr>
              <p:cNvGrpSpPr/>
              <p:nvPr/>
            </p:nvGrpSpPr>
            <p:grpSpPr>
              <a:xfrm>
                <a:off x="3515518" y="2178921"/>
                <a:ext cx="37306" cy="36512"/>
                <a:chOff x="3515518" y="2178921"/>
                <a:chExt cx="37306" cy="36512"/>
              </a:xfrm>
            </p:grpSpPr>
            <p:sp>
              <p:nvSpPr>
                <p:cNvPr id="1652" name="Freeform: Shape 639">
                  <a:extLst>
                    <a:ext uri="{FF2B5EF4-FFF2-40B4-BE49-F238E27FC236}">
                      <a16:creationId xmlns:a16="http://schemas.microsoft.com/office/drawing/2014/main" id="{2B1D9D3D-47F4-41BD-863A-4B86D23AE9C0}"/>
                    </a:ext>
                  </a:extLst>
                </p:cNvPr>
                <p:cNvSpPr/>
                <p:nvPr/>
              </p:nvSpPr>
              <p:spPr>
                <a:xfrm>
                  <a:off x="3534568" y="2178921"/>
                  <a:ext cx="7937" cy="36512"/>
                </a:xfrm>
                <a:custGeom>
                  <a:avLst/>
                  <a:gdLst>
                    <a:gd name="connsiteX0" fmla="*/ 0 w 7937"/>
                    <a:gd name="connsiteY0" fmla="*/ 0 h 36512"/>
                    <a:gd name="connsiteX1" fmla="*/ 0 w 7937"/>
                    <a:gd name="connsiteY1" fmla="*/ 36512 h 36512"/>
                  </a:gdLst>
                  <a:ahLst/>
                  <a:cxnLst>
                    <a:cxn ang="0">
                      <a:pos x="connsiteX0" y="connsiteY0"/>
                    </a:cxn>
                    <a:cxn ang="0">
                      <a:pos x="connsiteX1" y="connsiteY1"/>
                    </a:cxn>
                  </a:cxnLst>
                  <a:rect l="l" t="t" r="r" b="b"/>
                  <a:pathLst>
                    <a:path w="7937" h="36512">
                      <a:moveTo>
                        <a:pt x="0" y="0"/>
                      </a:moveTo>
                      <a:lnTo>
                        <a:pt x="0" y="36512"/>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3" name="Freeform: Shape 640">
                  <a:extLst>
                    <a:ext uri="{FF2B5EF4-FFF2-40B4-BE49-F238E27FC236}">
                      <a16:creationId xmlns:a16="http://schemas.microsoft.com/office/drawing/2014/main" id="{511EF464-C556-4CD7-BD2E-A37B931AE90A}"/>
                    </a:ext>
                  </a:extLst>
                </p:cNvPr>
                <p:cNvSpPr/>
                <p:nvPr/>
              </p:nvSpPr>
              <p:spPr>
                <a:xfrm>
                  <a:off x="3515518" y="219410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3" name="Graphic 4">
                <a:extLst>
                  <a:ext uri="{FF2B5EF4-FFF2-40B4-BE49-F238E27FC236}">
                    <a16:creationId xmlns:a16="http://schemas.microsoft.com/office/drawing/2014/main" id="{DF2E921B-C194-4876-AE3D-859637BB64E9}"/>
                  </a:ext>
                </a:extLst>
              </p:cNvPr>
              <p:cNvGrpSpPr/>
              <p:nvPr/>
            </p:nvGrpSpPr>
            <p:grpSpPr>
              <a:xfrm>
                <a:off x="4373562" y="2225085"/>
                <a:ext cx="37306" cy="37306"/>
                <a:chOff x="4373562" y="2225085"/>
                <a:chExt cx="37306" cy="37306"/>
              </a:xfrm>
            </p:grpSpPr>
            <p:sp>
              <p:nvSpPr>
                <p:cNvPr id="1650" name="Freeform: Shape 637">
                  <a:extLst>
                    <a:ext uri="{FF2B5EF4-FFF2-40B4-BE49-F238E27FC236}">
                      <a16:creationId xmlns:a16="http://schemas.microsoft.com/office/drawing/2014/main" id="{775FBB13-36EB-4B30-BED2-858EA51B3DE9}"/>
                    </a:ext>
                  </a:extLst>
                </p:cNvPr>
                <p:cNvSpPr/>
                <p:nvPr/>
              </p:nvSpPr>
              <p:spPr>
                <a:xfrm>
                  <a:off x="4391818" y="222508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51" name="Freeform: Shape 638">
                  <a:extLst>
                    <a:ext uri="{FF2B5EF4-FFF2-40B4-BE49-F238E27FC236}">
                      <a16:creationId xmlns:a16="http://schemas.microsoft.com/office/drawing/2014/main" id="{05BFA5C7-4589-4AFE-8A8E-D3053BBE008A}"/>
                    </a:ext>
                  </a:extLst>
                </p:cNvPr>
                <p:cNvSpPr/>
                <p:nvPr/>
              </p:nvSpPr>
              <p:spPr>
                <a:xfrm>
                  <a:off x="4373562" y="224413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4" name="Graphic 4">
                <a:extLst>
                  <a:ext uri="{FF2B5EF4-FFF2-40B4-BE49-F238E27FC236}">
                    <a16:creationId xmlns:a16="http://schemas.microsoft.com/office/drawing/2014/main" id="{9B82A87D-20BF-4217-B9F2-79CF344CB320}"/>
                  </a:ext>
                </a:extLst>
              </p:cNvPr>
              <p:cNvGrpSpPr/>
              <p:nvPr/>
            </p:nvGrpSpPr>
            <p:grpSpPr>
              <a:xfrm>
                <a:off x="4427537" y="2225085"/>
                <a:ext cx="36512" cy="37306"/>
                <a:chOff x="4427537" y="2225085"/>
                <a:chExt cx="36512" cy="37306"/>
              </a:xfrm>
            </p:grpSpPr>
            <p:sp>
              <p:nvSpPr>
                <p:cNvPr id="1648" name="Freeform: Shape 635">
                  <a:extLst>
                    <a:ext uri="{FF2B5EF4-FFF2-40B4-BE49-F238E27FC236}">
                      <a16:creationId xmlns:a16="http://schemas.microsoft.com/office/drawing/2014/main" id="{A3940CE2-101F-4052-BAC1-7EF59E58A4B9}"/>
                    </a:ext>
                  </a:extLst>
                </p:cNvPr>
                <p:cNvSpPr/>
                <p:nvPr/>
              </p:nvSpPr>
              <p:spPr>
                <a:xfrm>
                  <a:off x="4445793" y="222508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49" name="Freeform: Shape 636">
                  <a:extLst>
                    <a:ext uri="{FF2B5EF4-FFF2-40B4-BE49-F238E27FC236}">
                      <a16:creationId xmlns:a16="http://schemas.microsoft.com/office/drawing/2014/main" id="{1FE83E2D-4CC6-45FD-A109-A7EE8F0F64DF}"/>
                    </a:ext>
                  </a:extLst>
                </p:cNvPr>
                <p:cNvSpPr/>
                <p:nvPr/>
              </p:nvSpPr>
              <p:spPr>
                <a:xfrm>
                  <a:off x="4427537" y="2244135"/>
                  <a:ext cx="36512" cy="7937"/>
                </a:xfrm>
                <a:custGeom>
                  <a:avLst/>
                  <a:gdLst>
                    <a:gd name="connsiteX0" fmla="*/ 0 w 36512"/>
                    <a:gd name="connsiteY0" fmla="*/ 0 h 7937"/>
                    <a:gd name="connsiteX1" fmla="*/ 36513 w 36512"/>
                    <a:gd name="connsiteY1" fmla="*/ 0 h 7937"/>
                  </a:gdLst>
                  <a:ahLst/>
                  <a:cxnLst>
                    <a:cxn ang="0">
                      <a:pos x="connsiteX0" y="connsiteY0"/>
                    </a:cxn>
                    <a:cxn ang="0">
                      <a:pos x="connsiteX1" y="connsiteY1"/>
                    </a:cxn>
                  </a:cxnLst>
                  <a:rect l="l" t="t" r="r" b="b"/>
                  <a:pathLst>
                    <a:path w="36512" h="7937">
                      <a:moveTo>
                        <a:pt x="0" y="0"/>
                      </a:moveTo>
                      <a:lnTo>
                        <a:pt x="36513"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nvGrpSpPr>
              <p:cNvPr id="1645" name="Graphic 4">
                <a:extLst>
                  <a:ext uri="{FF2B5EF4-FFF2-40B4-BE49-F238E27FC236}">
                    <a16:creationId xmlns:a16="http://schemas.microsoft.com/office/drawing/2014/main" id="{63E33412-5434-4128-8A48-1EB3AC70C09D}"/>
                  </a:ext>
                </a:extLst>
              </p:cNvPr>
              <p:cNvGrpSpPr/>
              <p:nvPr/>
            </p:nvGrpSpPr>
            <p:grpSpPr>
              <a:xfrm>
                <a:off x="4737893" y="2225085"/>
                <a:ext cx="37306" cy="37306"/>
                <a:chOff x="4737893" y="2225085"/>
                <a:chExt cx="37306" cy="37306"/>
              </a:xfrm>
            </p:grpSpPr>
            <p:sp>
              <p:nvSpPr>
                <p:cNvPr id="1646" name="Freeform: Shape 633">
                  <a:extLst>
                    <a:ext uri="{FF2B5EF4-FFF2-40B4-BE49-F238E27FC236}">
                      <a16:creationId xmlns:a16="http://schemas.microsoft.com/office/drawing/2014/main" id="{68D35D17-2B59-44CD-BE98-3213B5262542}"/>
                    </a:ext>
                  </a:extLst>
                </p:cNvPr>
                <p:cNvSpPr/>
                <p:nvPr/>
              </p:nvSpPr>
              <p:spPr>
                <a:xfrm>
                  <a:off x="4756150" y="2225085"/>
                  <a:ext cx="7937" cy="37306"/>
                </a:xfrm>
                <a:custGeom>
                  <a:avLst/>
                  <a:gdLst>
                    <a:gd name="connsiteX0" fmla="*/ 0 w 7937"/>
                    <a:gd name="connsiteY0" fmla="*/ 0 h 37306"/>
                    <a:gd name="connsiteX1" fmla="*/ 0 w 7937"/>
                    <a:gd name="connsiteY1" fmla="*/ 37306 h 37306"/>
                  </a:gdLst>
                  <a:ahLst/>
                  <a:cxnLst>
                    <a:cxn ang="0">
                      <a:pos x="connsiteX0" y="connsiteY0"/>
                    </a:cxn>
                    <a:cxn ang="0">
                      <a:pos x="connsiteX1" y="connsiteY1"/>
                    </a:cxn>
                  </a:cxnLst>
                  <a:rect l="l" t="t" r="r" b="b"/>
                  <a:pathLst>
                    <a:path w="7937" h="37306">
                      <a:moveTo>
                        <a:pt x="0" y="0"/>
                      </a:moveTo>
                      <a:lnTo>
                        <a:pt x="0" y="37306"/>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647" name="Freeform: Shape 634">
                  <a:extLst>
                    <a:ext uri="{FF2B5EF4-FFF2-40B4-BE49-F238E27FC236}">
                      <a16:creationId xmlns:a16="http://schemas.microsoft.com/office/drawing/2014/main" id="{A6198306-D43F-45CE-868D-EFF995728FDC}"/>
                    </a:ext>
                  </a:extLst>
                </p:cNvPr>
                <p:cNvSpPr/>
                <p:nvPr/>
              </p:nvSpPr>
              <p:spPr>
                <a:xfrm>
                  <a:off x="4737893" y="2244135"/>
                  <a:ext cx="37306" cy="7937"/>
                </a:xfrm>
                <a:custGeom>
                  <a:avLst/>
                  <a:gdLst>
                    <a:gd name="connsiteX0" fmla="*/ 0 w 37306"/>
                    <a:gd name="connsiteY0" fmla="*/ 0 h 7937"/>
                    <a:gd name="connsiteX1" fmla="*/ 37306 w 37306"/>
                    <a:gd name="connsiteY1" fmla="*/ 0 h 7937"/>
                  </a:gdLst>
                  <a:ahLst/>
                  <a:cxnLst>
                    <a:cxn ang="0">
                      <a:pos x="connsiteX0" y="connsiteY0"/>
                    </a:cxn>
                    <a:cxn ang="0">
                      <a:pos x="connsiteX1" y="connsiteY1"/>
                    </a:cxn>
                  </a:cxnLst>
                  <a:rect l="l" t="t" r="r" b="b"/>
                  <a:pathLst>
                    <a:path w="37306" h="7937">
                      <a:moveTo>
                        <a:pt x="0" y="0"/>
                      </a:moveTo>
                      <a:lnTo>
                        <a:pt x="37306" y="0"/>
                      </a:lnTo>
                    </a:path>
                  </a:pathLst>
                </a:custGeom>
                <a:ln w="12700" cap="flat">
                  <a:solidFill>
                    <a:schemeClr val="tx2"/>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grpSp>
        <p:sp>
          <p:nvSpPr>
            <p:cNvPr id="1662" name="Freeform: Shape 745">
              <a:extLst>
                <a:ext uri="{FF2B5EF4-FFF2-40B4-BE49-F238E27FC236}">
                  <a16:creationId xmlns:a16="http://schemas.microsoft.com/office/drawing/2014/main" id="{8A6A8F09-4D1F-45FD-8716-0FDD6FB1BD33}"/>
                </a:ext>
              </a:extLst>
            </p:cNvPr>
            <p:cNvSpPr/>
            <p:nvPr/>
          </p:nvSpPr>
          <p:spPr>
            <a:xfrm>
              <a:off x="1078296" y="1619041"/>
              <a:ext cx="2349817" cy="1053464"/>
            </a:xfrm>
            <a:custGeom>
              <a:avLst/>
              <a:gdLst>
                <a:gd name="connsiteX0" fmla="*/ 0 w 1955799"/>
                <a:gd name="connsiteY0" fmla="*/ 0 h 877887"/>
                <a:gd name="connsiteX1" fmla="*/ 16669 w 1955799"/>
                <a:gd name="connsiteY1" fmla="*/ 0 h 877887"/>
                <a:gd name="connsiteX2" fmla="*/ 16669 w 1955799"/>
                <a:gd name="connsiteY2" fmla="*/ 24606 h 877887"/>
                <a:gd name="connsiteX3" fmla="*/ 26194 w 1955799"/>
                <a:gd name="connsiteY3" fmla="*/ 24606 h 877887"/>
                <a:gd name="connsiteX4" fmla="*/ 26194 w 1955799"/>
                <a:gd name="connsiteY4" fmla="*/ 49213 h 877887"/>
                <a:gd name="connsiteX5" fmla="*/ 46037 w 1955799"/>
                <a:gd name="connsiteY5" fmla="*/ 49213 h 877887"/>
                <a:gd name="connsiteX6" fmla="*/ 46037 w 1955799"/>
                <a:gd name="connsiteY6" fmla="*/ 102394 h 877887"/>
                <a:gd name="connsiteX7" fmla="*/ 54769 w 1955799"/>
                <a:gd name="connsiteY7" fmla="*/ 102394 h 877887"/>
                <a:gd name="connsiteX8" fmla="*/ 54769 w 1955799"/>
                <a:gd name="connsiteY8" fmla="*/ 129381 h 877887"/>
                <a:gd name="connsiteX9" fmla="*/ 60325 w 1955799"/>
                <a:gd name="connsiteY9" fmla="*/ 129381 h 877887"/>
                <a:gd name="connsiteX10" fmla="*/ 60325 w 1955799"/>
                <a:gd name="connsiteY10" fmla="*/ 177800 h 877887"/>
                <a:gd name="connsiteX11" fmla="*/ 68262 w 1955799"/>
                <a:gd name="connsiteY11" fmla="*/ 177800 h 877887"/>
                <a:gd name="connsiteX12" fmla="*/ 68262 w 1955799"/>
                <a:gd name="connsiteY12" fmla="*/ 203994 h 877887"/>
                <a:gd name="connsiteX13" fmla="*/ 106363 w 1955799"/>
                <a:gd name="connsiteY13" fmla="*/ 203994 h 877887"/>
                <a:gd name="connsiteX14" fmla="*/ 106363 w 1955799"/>
                <a:gd name="connsiteY14" fmla="*/ 226219 h 877887"/>
                <a:gd name="connsiteX15" fmla="*/ 136525 w 1955799"/>
                <a:gd name="connsiteY15" fmla="*/ 226219 h 877887"/>
                <a:gd name="connsiteX16" fmla="*/ 136525 w 1955799"/>
                <a:gd name="connsiteY16" fmla="*/ 281781 h 877887"/>
                <a:gd name="connsiteX17" fmla="*/ 150019 w 1955799"/>
                <a:gd name="connsiteY17" fmla="*/ 281781 h 877887"/>
                <a:gd name="connsiteX18" fmla="*/ 150019 w 1955799"/>
                <a:gd name="connsiteY18" fmla="*/ 334963 h 877887"/>
                <a:gd name="connsiteX19" fmla="*/ 178594 w 1955799"/>
                <a:gd name="connsiteY19" fmla="*/ 334963 h 877887"/>
                <a:gd name="connsiteX20" fmla="*/ 178594 w 1955799"/>
                <a:gd name="connsiteY20" fmla="*/ 362744 h 877887"/>
                <a:gd name="connsiteX21" fmla="*/ 205581 w 1955799"/>
                <a:gd name="connsiteY21" fmla="*/ 362744 h 877887"/>
                <a:gd name="connsiteX22" fmla="*/ 205581 w 1955799"/>
                <a:gd name="connsiteY22" fmla="*/ 392113 h 877887"/>
                <a:gd name="connsiteX23" fmla="*/ 233363 w 1955799"/>
                <a:gd name="connsiteY23" fmla="*/ 392113 h 877887"/>
                <a:gd name="connsiteX24" fmla="*/ 233363 w 1955799"/>
                <a:gd name="connsiteY24" fmla="*/ 418306 h 877887"/>
                <a:gd name="connsiteX25" fmla="*/ 275431 w 1955799"/>
                <a:gd name="connsiteY25" fmla="*/ 418306 h 877887"/>
                <a:gd name="connsiteX26" fmla="*/ 275431 w 1955799"/>
                <a:gd name="connsiteY26" fmla="*/ 475456 h 877887"/>
                <a:gd name="connsiteX27" fmla="*/ 282575 w 1955799"/>
                <a:gd name="connsiteY27" fmla="*/ 475456 h 877887"/>
                <a:gd name="connsiteX28" fmla="*/ 282575 w 1955799"/>
                <a:gd name="connsiteY28" fmla="*/ 503238 h 877887"/>
                <a:gd name="connsiteX29" fmla="*/ 288131 w 1955799"/>
                <a:gd name="connsiteY29" fmla="*/ 503238 h 877887"/>
                <a:gd name="connsiteX30" fmla="*/ 288131 w 1955799"/>
                <a:gd name="connsiteY30" fmla="*/ 559594 h 877887"/>
                <a:gd name="connsiteX31" fmla="*/ 308769 w 1955799"/>
                <a:gd name="connsiteY31" fmla="*/ 559594 h 877887"/>
                <a:gd name="connsiteX32" fmla="*/ 308769 w 1955799"/>
                <a:gd name="connsiteY32" fmla="*/ 585788 h 877887"/>
                <a:gd name="connsiteX33" fmla="*/ 335756 w 1955799"/>
                <a:gd name="connsiteY33" fmla="*/ 585788 h 877887"/>
                <a:gd name="connsiteX34" fmla="*/ 335756 w 1955799"/>
                <a:gd name="connsiteY34" fmla="*/ 614362 h 877887"/>
                <a:gd name="connsiteX35" fmla="*/ 345281 w 1955799"/>
                <a:gd name="connsiteY35" fmla="*/ 614362 h 877887"/>
                <a:gd name="connsiteX36" fmla="*/ 345281 w 1955799"/>
                <a:gd name="connsiteY36" fmla="*/ 623888 h 877887"/>
                <a:gd name="connsiteX37" fmla="*/ 350838 w 1955799"/>
                <a:gd name="connsiteY37" fmla="*/ 623888 h 877887"/>
                <a:gd name="connsiteX38" fmla="*/ 350838 w 1955799"/>
                <a:gd name="connsiteY38" fmla="*/ 669131 h 877887"/>
                <a:gd name="connsiteX39" fmla="*/ 376238 w 1955799"/>
                <a:gd name="connsiteY39" fmla="*/ 669131 h 877887"/>
                <a:gd name="connsiteX40" fmla="*/ 376238 w 1955799"/>
                <a:gd name="connsiteY40" fmla="*/ 695325 h 877887"/>
                <a:gd name="connsiteX41" fmla="*/ 434181 w 1955799"/>
                <a:gd name="connsiteY41" fmla="*/ 695325 h 877887"/>
                <a:gd name="connsiteX42" fmla="*/ 434181 w 1955799"/>
                <a:gd name="connsiteY42" fmla="*/ 726281 h 877887"/>
                <a:gd name="connsiteX43" fmla="*/ 440531 w 1955799"/>
                <a:gd name="connsiteY43" fmla="*/ 726281 h 877887"/>
                <a:gd name="connsiteX44" fmla="*/ 440531 w 1955799"/>
                <a:gd name="connsiteY44" fmla="*/ 751681 h 877887"/>
                <a:gd name="connsiteX45" fmla="*/ 815975 w 1955799"/>
                <a:gd name="connsiteY45" fmla="*/ 751681 h 877887"/>
                <a:gd name="connsiteX46" fmla="*/ 815975 w 1955799"/>
                <a:gd name="connsiteY46" fmla="*/ 781844 h 877887"/>
                <a:gd name="connsiteX47" fmla="*/ 1117600 w 1955799"/>
                <a:gd name="connsiteY47" fmla="*/ 781844 h 877887"/>
                <a:gd name="connsiteX48" fmla="*/ 1117600 w 1955799"/>
                <a:gd name="connsiteY48" fmla="*/ 808038 h 877887"/>
                <a:gd name="connsiteX49" fmla="*/ 1563688 w 1955799"/>
                <a:gd name="connsiteY49" fmla="*/ 808038 h 877887"/>
                <a:gd name="connsiteX50" fmla="*/ 1563688 w 1955799"/>
                <a:gd name="connsiteY50" fmla="*/ 835819 h 877887"/>
                <a:gd name="connsiteX51" fmla="*/ 1875631 w 1955799"/>
                <a:gd name="connsiteY51" fmla="*/ 835819 h 877887"/>
                <a:gd name="connsiteX52" fmla="*/ 1875631 w 1955799"/>
                <a:gd name="connsiteY52" fmla="*/ 877888 h 877887"/>
                <a:gd name="connsiteX53" fmla="*/ 1955800 w 1955799"/>
                <a:gd name="connsiteY53" fmla="*/ 877888 h 87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55799" h="877887">
                  <a:moveTo>
                    <a:pt x="0" y="0"/>
                  </a:moveTo>
                  <a:lnTo>
                    <a:pt x="16669" y="0"/>
                  </a:lnTo>
                  <a:lnTo>
                    <a:pt x="16669" y="24606"/>
                  </a:lnTo>
                  <a:lnTo>
                    <a:pt x="26194" y="24606"/>
                  </a:lnTo>
                  <a:lnTo>
                    <a:pt x="26194" y="49213"/>
                  </a:lnTo>
                  <a:lnTo>
                    <a:pt x="46037" y="49213"/>
                  </a:lnTo>
                  <a:lnTo>
                    <a:pt x="46037" y="102394"/>
                  </a:lnTo>
                  <a:lnTo>
                    <a:pt x="54769" y="102394"/>
                  </a:lnTo>
                  <a:lnTo>
                    <a:pt x="54769" y="129381"/>
                  </a:lnTo>
                  <a:lnTo>
                    <a:pt x="60325" y="129381"/>
                  </a:lnTo>
                  <a:lnTo>
                    <a:pt x="60325" y="177800"/>
                  </a:lnTo>
                  <a:lnTo>
                    <a:pt x="68262" y="177800"/>
                  </a:lnTo>
                  <a:lnTo>
                    <a:pt x="68262" y="203994"/>
                  </a:lnTo>
                  <a:lnTo>
                    <a:pt x="106363" y="203994"/>
                  </a:lnTo>
                  <a:lnTo>
                    <a:pt x="106363" y="226219"/>
                  </a:lnTo>
                  <a:lnTo>
                    <a:pt x="136525" y="226219"/>
                  </a:lnTo>
                  <a:lnTo>
                    <a:pt x="136525" y="281781"/>
                  </a:lnTo>
                  <a:lnTo>
                    <a:pt x="150019" y="281781"/>
                  </a:lnTo>
                  <a:lnTo>
                    <a:pt x="150019" y="334963"/>
                  </a:lnTo>
                  <a:lnTo>
                    <a:pt x="178594" y="334963"/>
                  </a:lnTo>
                  <a:lnTo>
                    <a:pt x="178594" y="362744"/>
                  </a:lnTo>
                  <a:lnTo>
                    <a:pt x="205581" y="362744"/>
                  </a:lnTo>
                  <a:lnTo>
                    <a:pt x="205581" y="392113"/>
                  </a:lnTo>
                  <a:lnTo>
                    <a:pt x="233363" y="392113"/>
                  </a:lnTo>
                  <a:lnTo>
                    <a:pt x="233363" y="418306"/>
                  </a:lnTo>
                  <a:lnTo>
                    <a:pt x="275431" y="418306"/>
                  </a:lnTo>
                  <a:lnTo>
                    <a:pt x="275431" y="475456"/>
                  </a:lnTo>
                  <a:lnTo>
                    <a:pt x="282575" y="475456"/>
                  </a:lnTo>
                  <a:lnTo>
                    <a:pt x="282575" y="503238"/>
                  </a:lnTo>
                  <a:lnTo>
                    <a:pt x="288131" y="503238"/>
                  </a:lnTo>
                  <a:lnTo>
                    <a:pt x="288131" y="559594"/>
                  </a:lnTo>
                  <a:lnTo>
                    <a:pt x="308769" y="559594"/>
                  </a:lnTo>
                  <a:lnTo>
                    <a:pt x="308769" y="585788"/>
                  </a:lnTo>
                  <a:lnTo>
                    <a:pt x="335756" y="585788"/>
                  </a:lnTo>
                  <a:lnTo>
                    <a:pt x="335756" y="614362"/>
                  </a:lnTo>
                  <a:lnTo>
                    <a:pt x="345281" y="614362"/>
                  </a:lnTo>
                  <a:lnTo>
                    <a:pt x="345281" y="623888"/>
                  </a:lnTo>
                  <a:lnTo>
                    <a:pt x="350838" y="623888"/>
                  </a:lnTo>
                  <a:lnTo>
                    <a:pt x="350838" y="669131"/>
                  </a:lnTo>
                  <a:lnTo>
                    <a:pt x="376238" y="669131"/>
                  </a:lnTo>
                  <a:lnTo>
                    <a:pt x="376238" y="695325"/>
                  </a:lnTo>
                  <a:lnTo>
                    <a:pt x="434181" y="695325"/>
                  </a:lnTo>
                  <a:lnTo>
                    <a:pt x="434181" y="726281"/>
                  </a:lnTo>
                  <a:lnTo>
                    <a:pt x="440531" y="726281"/>
                  </a:lnTo>
                  <a:lnTo>
                    <a:pt x="440531" y="751681"/>
                  </a:lnTo>
                  <a:lnTo>
                    <a:pt x="815975" y="751681"/>
                  </a:lnTo>
                  <a:lnTo>
                    <a:pt x="815975" y="781844"/>
                  </a:lnTo>
                  <a:lnTo>
                    <a:pt x="1117600" y="781844"/>
                  </a:lnTo>
                  <a:lnTo>
                    <a:pt x="1117600" y="808038"/>
                  </a:lnTo>
                  <a:lnTo>
                    <a:pt x="1563688" y="808038"/>
                  </a:lnTo>
                  <a:lnTo>
                    <a:pt x="1563688" y="835819"/>
                  </a:lnTo>
                  <a:lnTo>
                    <a:pt x="1875631" y="835819"/>
                  </a:lnTo>
                  <a:lnTo>
                    <a:pt x="1875631" y="877888"/>
                  </a:lnTo>
                  <a:lnTo>
                    <a:pt x="1955800" y="877888"/>
                  </a:lnTo>
                </a:path>
              </a:pathLst>
            </a:custGeom>
            <a:noFill/>
            <a:ln w="12700" cap="flat">
              <a:solidFill>
                <a:srgbClr val="7030A0"/>
              </a:solidFill>
              <a:prstDash val="solid"/>
              <a:miter/>
            </a:ln>
          </p:spPr>
          <p:txBody>
            <a:bodyPr lIns="109380" tIns="54701" rIns="109380" bIns="54701"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92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663" name="Group 1662">
              <a:extLst>
                <a:ext uri="{FF2B5EF4-FFF2-40B4-BE49-F238E27FC236}">
                  <a16:creationId xmlns:a16="http://schemas.microsoft.com/office/drawing/2014/main" id="{CB19AD82-E11D-4CAF-8633-F9F3D0A68072}"/>
                </a:ext>
              </a:extLst>
            </p:cNvPr>
            <p:cNvGrpSpPr/>
            <p:nvPr/>
          </p:nvGrpSpPr>
          <p:grpSpPr>
            <a:xfrm>
              <a:off x="967146" y="1615086"/>
              <a:ext cx="4966370" cy="1195680"/>
              <a:chOff x="805953" y="1469113"/>
              <a:chExt cx="4138642" cy="996400"/>
            </a:xfrm>
          </p:grpSpPr>
          <p:cxnSp>
            <p:nvCxnSpPr>
              <p:cNvPr id="1664" name="Straight Connector 1663">
                <a:extLst>
                  <a:ext uri="{FF2B5EF4-FFF2-40B4-BE49-F238E27FC236}">
                    <a16:creationId xmlns:a16="http://schemas.microsoft.com/office/drawing/2014/main" id="{699AAB44-7B6A-4D48-A412-E8CDA3C2991F}"/>
                  </a:ext>
                </a:extLst>
              </p:cNvPr>
              <p:cNvCxnSpPr>
                <a:cxnSpLocks/>
              </p:cNvCxnSpPr>
              <p:nvPr/>
            </p:nvCxnSpPr>
            <p:spPr>
              <a:xfrm>
                <a:off x="888998"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a:extLst>
                  <a:ext uri="{FF2B5EF4-FFF2-40B4-BE49-F238E27FC236}">
                    <a16:creationId xmlns:a16="http://schemas.microsoft.com/office/drawing/2014/main" id="{77EDD791-06EA-4B46-A7F4-B5AEA733957C}"/>
                  </a:ext>
                </a:extLst>
              </p:cNvPr>
              <p:cNvCxnSpPr>
                <a:cxnSpLocks/>
              </p:cNvCxnSpPr>
              <p:nvPr/>
            </p:nvCxnSpPr>
            <p:spPr>
              <a:xfrm>
                <a:off x="1039205"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6" name="Straight Connector 1665">
                <a:extLst>
                  <a:ext uri="{FF2B5EF4-FFF2-40B4-BE49-F238E27FC236}">
                    <a16:creationId xmlns:a16="http://schemas.microsoft.com/office/drawing/2014/main" id="{20261C16-9A88-4871-955C-54E80AB86875}"/>
                  </a:ext>
                </a:extLst>
              </p:cNvPr>
              <p:cNvCxnSpPr>
                <a:cxnSpLocks/>
              </p:cNvCxnSpPr>
              <p:nvPr/>
            </p:nvCxnSpPr>
            <p:spPr>
              <a:xfrm>
                <a:off x="1189413"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7" name="Straight Connector 1666">
                <a:extLst>
                  <a:ext uri="{FF2B5EF4-FFF2-40B4-BE49-F238E27FC236}">
                    <a16:creationId xmlns:a16="http://schemas.microsoft.com/office/drawing/2014/main" id="{0ADCB1F5-EE5D-4928-B860-6B3CA1103387}"/>
                  </a:ext>
                </a:extLst>
              </p:cNvPr>
              <p:cNvCxnSpPr>
                <a:cxnSpLocks/>
              </p:cNvCxnSpPr>
              <p:nvPr/>
            </p:nvCxnSpPr>
            <p:spPr>
              <a:xfrm>
                <a:off x="1339620"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8" name="Straight Connector 1667">
                <a:extLst>
                  <a:ext uri="{FF2B5EF4-FFF2-40B4-BE49-F238E27FC236}">
                    <a16:creationId xmlns:a16="http://schemas.microsoft.com/office/drawing/2014/main" id="{75A323C8-50DF-4DEF-9BE0-B5B86A0CCC12}"/>
                  </a:ext>
                </a:extLst>
              </p:cNvPr>
              <p:cNvCxnSpPr>
                <a:cxnSpLocks/>
              </p:cNvCxnSpPr>
              <p:nvPr/>
            </p:nvCxnSpPr>
            <p:spPr>
              <a:xfrm>
                <a:off x="148982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9" name="Straight Connector 1668">
                <a:extLst>
                  <a:ext uri="{FF2B5EF4-FFF2-40B4-BE49-F238E27FC236}">
                    <a16:creationId xmlns:a16="http://schemas.microsoft.com/office/drawing/2014/main" id="{4186FCEA-CCB7-4E32-80ED-C7AB4ECD1556}"/>
                  </a:ext>
                </a:extLst>
              </p:cNvPr>
              <p:cNvCxnSpPr>
                <a:cxnSpLocks/>
              </p:cNvCxnSpPr>
              <p:nvPr/>
            </p:nvCxnSpPr>
            <p:spPr>
              <a:xfrm>
                <a:off x="164003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0" name="Straight Connector 1669">
                <a:extLst>
                  <a:ext uri="{FF2B5EF4-FFF2-40B4-BE49-F238E27FC236}">
                    <a16:creationId xmlns:a16="http://schemas.microsoft.com/office/drawing/2014/main" id="{1DFEDAB0-7901-438D-823C-E7ABB9E909DA}"/>
                  </a:ext>
                </a:extLst>
              </p:cNvPr>
              <p:cNvCxnSpPr>
                <a:cxnSpLocks/>
              </p:cNvCxnSpPr>
              <p:nvPr/>
            </p:nvCxnSpPr>
            <p:spPr>
              <a:xfrm>
                <a:off x="1790241"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1" name="Straight Connector 1670">
                <a:extLst>
                  <a:ext uri="{FF2B5EF4-FFF2-40B4-BE49-F238E27FC236}">
                    <a16:creationId xmlns:a16="http://schemas.microsoft.com/office/drawing/2014/main" id="{83AFEC9F-1353-4CC9-B092-92A71E6B579B}"/>
                  </a:ext>
                </a:extLst>
              </p:cNvPr>
              <p:cNvCxnSpPr>
                <a:cxnSpLocks/>
              </p:cNvCxnSpPr>
              <p:nvPr/>
            </p:nvCxnSpPr>
            <p:spPr>
              <a:xfrm>
                <a:off x="1940448"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2" name="Straight Connector 1671">
                <a:extLst>
                  <a:ext uri="{FF2B5EF4-FFF2-40B4-BE49-F238E27FC236}">
                    <a16:creationId xmlns:a16="http://schemas.microsoft.com/office/drawing/2014/main" id="{1FD439ED-588D-4CB9-B68E-282594206960}"/>
                  </a:ext>
                </a:extLst>
              </p:cNvPr>
              <p:cNvCxnSpPr>
                <a:cxnSpLocks/>
              </p:cNvCxnSpPr>
              <p:nvPr/>
            </p:nvCxnSpPr>
            <p:spPr>
              <a:xfrm>
                <a:off x="2090656"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3" name="Straight Connector 1672">
                <a:extLst>
                  <a:ext uri="{FF2B5EF4-FFF2-40B4-BE49-F238E27FC236}">
                    <a16:creationId xmlns:a16="http://schemas.microsoft.com/office/drawing/2014/main" id="{361A738B-1064-457A-804B-EEF26CB8D63D}"/>
                  </a:ext>
                </a:extLst>
              </p:cNvPr>
              <p:cNvCxnSpPr>
                <a:cxnSpLocks/>
              </p:cNvCxnSpPr>
              <p:nvPr/>
            </p:nvCxnSpPr>
            <p:spPr>
              <a:xfrm>
                <a:off x="2240863"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4" name="Straight Connector 1673">
                <a:extLst>
                  <a:ext uri="{FF2B5EF4-FFF2-40B4-BE49-F238E27FC236}">
                    <a16:creationId xmlns:a16="http://schemas.microsoft.com/office/drawing/2014/main" id="{9064327F-9376-4C58-AD89-E6D42E3B9D75}"/>
                  </a:ext>
                </a:extLst>
              </p:cNvPr>
              <p:cNvCxnSpPr>
                <a:cxnSpLocks/>
              </p:cNvCxnSpPr>
              <p:nvPr/>
            </p:nvCxnSpPr>
            <p:spPr>
              <a:xfrm>
                <a:off x="2391069"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5" name="Straight Connector 1674">
                <a:extLst>
                  <a:ext uri="{FF2B5EF4-FFF2-40B4-BE49-F238E27FC236}">
                    <a16:creationId xmlns:a16="http://schemas.microsoft.com/office/drawing/2014/main" id="{D285A50A-1D9A-4599-A879-B0B638C90FF4}"/>
                  </a:ext>
                </a:extLst>
              </p:cNvPr>
              <p:cNvCxnSpPr>
                <a:cxnSpLocks/>
              </p:cNvCxnSpPr>
              <p:nvPr/>
            </p:nvCxnSpPr>
            <p:spPr>
              <a:xfrm>
                <a:off x="254127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6" name="Straight Connector 1675">
                <a:extLst>
                  <a:ext uri="{FF2B5EF4-FFF2-40B4-BE49-F238E27FC236}">
                    <a16:creationId xmlns:a16="http://schemas.microsoft.com/office/drawing/2014/main" id="{B70EB69D-FCEF-4C36-94E9-8D35ED512F5E}"/>
                  </a:ext>
                </a:extLst>
              </p:cNvPr>
              <p:cNvCxnSpPr>
                <a:cxnSpLocks/>
              </p:cNvCxnSpPr>
              <p:nvPr/>
            </p:nvCxnSpPr>
            <p:spPr>
              <a:xfrm>
                <a:off x="269148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7" name="Straight Connector 1676">
                <a:extLst>
                  <a:ext uri="{FF2B5EF4-FFF2-40B4-BE49-F238E27FC236}">
                    <a16:creationId xmlns:a16="http://schemas.microsoft.com/office/drawing/2014/main" id="{98C7F35E-7C6E-4BCB-9F60-A1A5E1D990F8}"/>
                  </a:ext>
                </a:extLst>
              </p:cNvPr>
              <p:cNvCxnSpPr>
                <a:cxnSpLocks/>
              </p:cNvCxnSpPr>
              <p:nvPr/>
            </p:nvCxnSpPr>
            <p:spPr>
              <a:xfrm>
                <a:off x="2841691"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8" name="Straight Connector 1677">
                <a:extLst>
                  <a:ext uri="{FF2B5EF4-FFF2-40B4-BE49-F238E27FC236}">
                    <a16:creationId xmlns:a16="http://schemas.microsoft.com/office/drawing/2014/main" id="{6EFC993A-F3F4-4619-8C04-514FB060E555}"/>
                  </a:ext>
                </a:extLst>
              </p:cNvPr>
              <p:cNvCxnSpPr>
                <a:cxnSpLocks/>
              </p:cNvCxnSpPr>
              <p:nvPr/>
            </p:nvCxnSpPr>
            <p:spPr>
              <a:xfrm>
                <a:off x="2991899"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9" name="Straight Connector 1678">
                <a:extLst>
                  <a:ext uri="{FF2B5EF4-FFF2-40B4-BE49-F238E27FC236}">
                    <a16:creationId xmlns:a16="http://schemas.microsoft.com/office/drawing/2014/main" id="{01588681-148C-4611-A141-80DADB9329AB}"/>
                  </a:ext>
                </a:extLst>
              </p:cNvPr>
              <p:cNvCxnSpPr>
                <a:cxnSpLocks/>
              </p:cNvCxnSpPr>
              <p:nvPr/>
            </p:nvCxnSpPr>
            <p:spPr>
              <a:xfrm>
                <a:off x="3142106"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0" name="Straight Connector 1679">
                <a:extLst>
                  <a:ext uri="{FF2B5EF4-FFF2-40B4-BE49-F238E27FC236}">
                    <a16:creationId xmlns:a16="http://schemas.microsoft.com/office/drawing/2014/main" id="{ADAC1841-B935-4562-BE31-940D79173B2F}"/>
                  </a:ext>
                </a:extLst>
              </p:cNvPr>
              <p:cNvCxnSpPr>
                <a:cxnSpLocks/>
              </p:cNvCxnSpPr>
              <p:nvPr/>
            </p:nvCxnSpPr>
            <p:spPr>
              <a:xfrm>
                <a:off x="3292312"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1" name="Straight Connector 1680">
                <a:extLst>
                  <a:ext uri="{FF2B5EF4-FFF2-40B4-BE49-F238E27FC236}">
                    <a16:creationId xmlns:a16="http://schemas.microsoft.com/office/drawing/2014/main" id="{A84B5F08-559E-466D-AB36-C8DC973213F1}"/>
                  </a:ext>
                </a:extLst>
              </p:cNvPr>
              <p:cNvCxnSpPr>
                <a:cxnSpLocks/>
              </p:cNvCxnSpPr>
              <p:nvPr/>
            </p:nvCxnSpPr>
            <p:spPr>
              <a:xfrm>
                <a:off x="3442520"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2" name="Straight Connector 1681">
                <a:extLst>
                  <a:ext uri="{FF2B5EF4-FFF2-40B4-BE49-F238E27FC236}">
                    <a16:creationId xmlns:a16="http://schemas.microsoft.com/office/drawing/2014/main" id="{8C7B2E7E-FB4F-4FC9-8BE6-EC69BF635600}"/>
                  </a:ext>
                </a:extLst>
              </p:cNvPr>
              <p:cNvCxnSpPr>
                <a:cxnSpLocks/>
              </p:cNvCxnSpPr>
              <p:nvPr/>
            </p:nvCxnSpPr>
            <p:spPr>
              <a:xfrm>
                <a:off x="359272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3" name="Straight Connector 1682">
                <a:extLst>
                  <a:ext uri="{FF2B5EF4-FFF2-40B4-BE49-F238E27FC236}">
                    <a16:creationId xmlns:a16="http://schemas.microsoft.com/office/drawing/2014/main" id="{C23517CE-9288-47DE-95ED-B305F4E91E41}"/>
                  </a:ext>
                </a:extLst>
              </p:cNvPr>
              <p:cNvCxnSpPr>
                <a:cxnSpLocks/>
              </p:cNvCxnSpPr>
              <p:nvPr/>
            </p:nvCxnSpPr>
            <p:spPr>
              <a:xfrm>
                <a:off x="374293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4" name="Straight Connector 1683">
                <a:extLst>
                  <a:ext uri="{FF2B5EF4-FFF2-40B4-BE49-F238E27FC236}">
                    <a16:creationId xmlns:a16="http://schemas.microsoft.com/office/drawing/2014/main" id="{62C11F7B-3630-49EF-89AD-D42DCFA257BE}"/>
                  </a:ext>
                </a:extLst>
              </p:cNvPr>
              <p:cNvCxnSpPr>
                <a:cxnSpLocks/>
              </p:cNvCxnSpPr>
              <p:nvPr/>
            </p:nvCxnSpPr>
            <p:spPr>
              <a:xfrm>
                <a:off x="3893142"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5" name="Straight Connector 1684">
                <a:extLst>
                  <a:ext uri="{FF2B5EF4-FFF2-40B4-BE49-F238E27FC236}">
                    <a16:creationId xmlns:a16="http://schemas.microsoft.com/office/drawing/2014/main" id="{92CBA52D-F6EC-4A94-93E9-3A98F59E8974}"/>
                  </a:ext>
                </a:extLst>
              </p:cNvPr>
              <p:cNvCxnSpPr>
                <a:cxnSpLocks/>
              </p:cNvCxnSpPr>
              <p:nvPr/>
            </p:nvCxnSpPr>
            <p:spPr>
              <a:xfrm>
                <a:off x="4043348"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6" name="Straight Connector 1685">
                <a:extLst>
                  <a:ext uri="{FF2B5EF4-FFF2-40B4-BE49-F238E27FC236}">
                    <a16:creationId xmlns:a16="http://schemas.microsoft.com/office/drawing/2014/main" id="{731BAC58-EE7E-4574-BDF4-4F5CB7E631EE}"/>
                  </a:ext>
                </a:extLst>
              </p:cNvPr>
              <p:cNvCxnSpPr>
                <a:cxnSpLocks/>
              </p:cNvCxnSpPr>
              <p:nvPr/>
            </p:nvCxnSpPr>
            <p:spPr>
              <a:xfrm>
                <a:off x="4193555"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7" name="Straight Connector 1686">
                <a:extLst>
                  <a:ext uri="{FF2B5EF4-FFF2-40B4-BE49-F238E27FC236}">
                    <a16:creationId xmlns:a16="http://schemas.microsoft.com/office/drawing/2014/main" id="{44E1BDF7-7F97-418E-A788-76E23D567BE3}"/>
                  </a:ext>
                </a:extLst>
              </p:cNvPr>
              <p:cNvCxnSpPr>
                <a:cxnSpLocks/>
              </p:cNvCxnSpPr>
              <p:nvPr/>
            </p:nvCxnSpPr>
            <p:spPr>
              <a:xfrm>
                <a:off x="4343763"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8" name="Straight Connector 1687">
                <a:extLst>
                  <a:ext uri="{FF2B5EF4-FFF2-40B4-BE49-F238E27FC236}">
                    <a16:creationId xmlns:a16="http://schemas.microsoft.com/office/drawing/2014/main" id="{A80AE666-F548-4B40-A2AC-53BAE1AF3141}"/>
                  </a:ext>
                </a:extLst>
              </p:cNvPr>
              <p:cNvCxnSpPr>
                <a:cxnSpLocks/>
              </p:cNvCxnSpPr>
              <p:nvPr/>
            </p:nvCxnSpPr>
            <p:spPr>
              <a:xfrm>
                <a:off x="4493970"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36BAED36-3415-4708-9583-AFDD2AE12019}"/>
                  </a:ext>
                </a:extLst>
              </p:cNvPr>
              <p:cNvCxnSpPr>
                <a:cxnSpLocks/>
              </p:cNvCxnSpPr>
              <p:nvPr/>
            </p:nvCxnSpPr>
            <p:spPr>
              <a:xfrm>
                <a:off x="4644177"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0" name="Straight Connector 1689">
                <a:extLst>
                  <a:ext uri="{FF2B5EF4-FFF2-40B4-BE49-F238E27FC236}">
                    <a16:creationId xmlns:a16="http://schemas.microsoft.com/office/drawing/2014/main" id="{1D64B772-80F5-4904-A582-91758EA8B459}"/>
                  </a:ext>
                </a:extLst>
              </p:cNvPr>
              <p:cNvCxnSpPr>
                <a:cxnSpLocks/>
              </p:cNvCxnSpPr>
              <p:nvPr/>
            </p:nvCxnSpPr>
            <p:spPr>
              <a:xfrm>
                <a:off x="4794385"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495BE34A-1119-4153-9745-7D7F23E6770B}"/>
                  </a:ext>
                </a:extLst>
              </p:cNvPr>
              <p:cNvCxnSpPr>
                <a:cxnSpLocks/>
              </p:cNvCxnSpPr>
              <p:nvPr/>
            </p:nvCxnSpPr>
            <p:spPr>
              <a:xfrm>
                <a:off x="4944594" y="2393903"/>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2" name="Straight Connector 1691">
                <a:extLst>
                  <a:ext uri="{FF2B5EF4-FFF2-40B4-BE49-F238E27FC236}">
                    <a16:creationId xmlns:a16="http://schemas.microsoft.com/office/drawing/2014/main" id="{76039CF8-CFAD-4A5A-B118-A3C596FEB437}"/>
                  </a:ext>
                </a:extLst>
              </p:cNvPr>
              <p:cNvCxnSpPr>
                <a:cxnSpLocks/>
              </p:cNvCxnSpPr>
              <p:nvPr/>
            </p:nvCxnSpPr>
            <p:spPr>
              <a:xfrm>
                <a:off x="888998" y="2390096"/>
                <a:ext cx="4055597"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3" name="Straight Connector 1692">
                <a:extLst>
                  <a:ext uri="{FF2B5EF4-FFF2-40B4-BE49-F238E27FC236}">
                    <a16:creationId xmlns:a16="http://schemas.microsoft.com/office/drawing/2014/main" id="{644E1223-E4A9-4FC7-A05B-87982894FD8C}"/>
                  </a:ext>
                </a:extLst>
              </p:cNvPr>
              <p:cNvCxnSpPr>
                <a:cxnSpLocks/>
              </p:cNvCxnSpPr>
              <p:nvPr/>
            </p:nvCxnSpPr>
            <p:spPr>
              <a:xfrm rot="16200000">
                <a:off x="847476" y="234857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4" name="Straight Connector 1693">
                <a:extLst>
                  <a:ext uri="{FF2B5EF4-FFF2-40B4-BE49-F238E27FC236}">
                    <a16:creationId xmlns:a16="http://schemas.microsoft.com/office/drawing/2014/main" id="{E3F21BD8-4D83-4B0A-B351-22E7F4032949}"/>
                  </a:ext>
                </a:extLst>
              </p:cNvPr>
              <p:cNvCxnSpPr>
                <a:cxnSpLocks/>
              </p:cNvCxnSpPr>
              <p:nvPr/>
            </p:nvCxnSpPr>
            <p:spPr>
              <a:xfrm rot="16200000">
                <a:off x="847476" y="2164379"/>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7A19759A-7EF9-4B99-BE7E-6C974D969282}"/>
                  </a:ext>
                </a:extLst>
              </p:cNvPr>
              <p:cNvCxnSpPr>
                <a:cxnSpLocks/>
              </p:cNvCxnSpPr>
              <p:nvPr/>
            </p:nvCxnSpPr>
            <p:spPr>
              <a:xfrm rot="16200000">
                <a:off x="847476" y="1980182"/>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6" name="Straight Connector 1695">
                <a:extLst>
                  <a:ext uri="{FF2B5EF4-FFF2-40B4-BE49-F238E27FC236}">
                    <a16:creationId xmlns:a16="http://schemas.microsoft.com/office/drawing/2014/main" id="{51C11059-43F9-4550-A08C-96BA312420F2}"/>
                  </a:ext>
                </a:extLst>
              </p:cNvPr>
              <p:cNvCxnSpPr>
                <a:cxnSpLocks/>
              </p:cNvCxnSpPr>
              <p:nvPr/>
            </p:nvCxnSpPr>
            <p:spPr>
              <a:xfrm rot="16200000">
                <a:off x="847476" y="1795985"/>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7" name="Straight Connector 1696">
                <a:extLst>
                  <a:ext uri="{FF2B5EF4-FFF2-40B4-BE49-F238E27FC236}">
                    <a16:creationId xmlns:a16="http://schemas.microsoft.com/office/drawing/2014/main" id="{5B50B1B8-1985-4983-A1B3-FBF4EEADBF60}"/>
                  </a:ext>
                </a:extLst>
              </p:cNvPr>
              <p:cNvCxnSpPr>
                <a:cxnSpLocks/>
              </p:cNvCxnSpPr>
              <p:nvPr/>
            </p:nvCxnSpPr>
            <p:spPr>
              <a:xfrm rot="16200000">
                <a:off x="847476" y="1611788"/>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8" name="Straight Connector 1697">
                <a:extLst>
                  <a:ext uri="{FF2B5EF4-FFF2-40B4-BE49-F238E27FC236}">
                    <a16:creationId xmlns:a16="http://schemas.microsoft.com/office/drawing/2014/main" id="{2CA8E00D-2863-40DE-83CC-DF5DCCE70247}"/>
                  </a:ext>
                </a:extLst>
              </p:cNvPr>
              <p:cNvCxnSpPr>
                <a:cxnSpLocks/>
              </p:cNvCxnSpPr>
              <p:nvPr/>
            </p:nvCxnSpPr>
            <p:spPr>
              <a:xfrm rot="16200000">
                <a:off x="847476" y="1427591"/>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9" name="Straight Connector 1698">
                <a:extLst>
                  <a:ext uri="{FF2B5EF4-FFF2-40B4-BE49-F238E27FC236}">
                    <a16:creationId xmlns:a16="http://schemas.microsoft.com/office/drawing/2014/main" id="{30CEEF3E-88B5-43E4-9879-F90DCEDF21B1}"/>
                  </a:ext>
                </a:extLst>
              </p:cNvPr>
              <p:cNvCxnSpPr>
                <a:cxnSpLocks/>
              </p:cNvCxnSpPr>
              <p:nvPr/>
            </p:nvCxnSpPr>
            <p:spPr>
              <a:xfrm>
                <a:off x="888998" y="1469113"/>
                <a:ext cx="0" cy="920983"/>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0" name="Group 1699">
              <a:extLst>
                <a:ext uri="{FF2B5EF4-FFF2-40B4-BE49-F238E27FC236}">
                  <a16:creationId xmlns:a16="http://schemas.microsoft.com/office/drawing/2014/main" id="{C435219E-04C2-4C47-8085-90C66931B2A0}"/>
                </a:ext>
              </a:extLst>
            </p:cNvPr>
            <p:cNvGrpSpPr/>
            <p:nvPr/>
          </p:nvGrpSpPr>
          <p:grpSpPr>
            <a:xfrm>
              <a:off x="6663265" y="4752598"/>
              <a:ext cx="5089789" cy="117848"/>
              <a:chOff x="5552716" y="4084354"/>
              <a:chExt cx="4241491" cy="98202"/>
            </a:xfrm>
          </p:grpSpPr>
          <p:sp>
            <p:nvSpPr>
              <p:cNvPr id="1701" name="TextBox 1700">
                <a:extLst>
                  <a:ext uri="{FF2B5EF4-FFF2-40B4-BE49-F238E27FC236}">
                    <a16:creationId xmlns:a16="http://schemas.microsoft.com/office/drawing/2014/main" id="{E3920AC7-B78E-4B8F-A3C1-8A985E95D664}"/>
                  </a:ext>
                </a:extLst>
              </p:cNvPr>
              <p:cNvSpPr txBox="1"/>
              <p:nvPr/>
            </p:nvSpPr>
            <p:spPr>
              <a:xfrm>
                <a:off x="5552716" y="4084359"/>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2" name="TextBox 1701">
                <a:extLst>
                  <a:ext uri="{FF2B5EF4-FFF2-40B4-BE49-F238E27FC236}">
                    <a16:creationId xmlns:a16="http://schemas.microsoft.com/office/drawing/2014/main" id="{3A3570B0-01B0-4CE7-A09D-FEC170167356}"/>
                  </a:ext>
                </a:extLst>
              </p:cNvPr>
              <p:cNvSpPr txBox="1"/>
              <p:nvPr/>
            </p:nvSpPr>
            <p:spPr>
              <a:xfrm>
                <a:off x="5842606"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3" name="TextBox 1702">
                <a:extLst>
                  <a:ext uri="{FF2B5EF4-FFF2-40B4-BE49-F238E27FC236}">
                    <a16:creationId xmlns:a16="http://schemas.microsoft.com/office/drawing/2014/main" id="{E5A25E5D-D958-4A72-A2A1-3DC07B3892BD}"/>
                  </a:ext>
                </a:extLst>
              </p:cNvPr>
              <p:cNvSpPr txBox="1"/>
              <p:nvPr/>
            </p:nvSpPr>
            <p:spPr>
              <a:xfrm>
                <a:off x="6132495"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4" name="TextBox 1703">
                <a:extLst>
                  <a:ext uri="{FF2B5EF4-FFF2-40B4-BE49-F238E27FC236}">
                    <a16:creationId xmlns:a16="http://schemas.microsoft.com/office/drawing/2014/main" id="{4162E5C1-116E-4526-A5AB-10DD1C57BB6A}"/>
                  </a:ext>
                </a:extLst>
              </p:cNvPr>
              <p:cNvSpPr txBox="1"/>
              <p:nvPr/>
            </p:nvSpPr>
            <p:spPr>
              <a:xfrm>
                <a:off x="6422384"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5" name="TextBox 1704">
                <a:extLst>
                  <a:ext uri="{FF2B5EF4-FFF2-40B4-BE49-F238E27FC236}">
                    <a16:creationId xmlns:a16="http://schemas.microsoft.com/office/drawing/2014/main" id="{D992EB24-2A19-48E2-906B-B21B7B2FCFAA}"/>
                  </a:ext>
                </a:extLst>
              </p:cNvPr>
              <p:cNvSpPr txBox="1"/>
              <p:nvPr/>
            </p:nvSpPr>
            <p:spPr>
              <a:xfrm>
                <a:off x="6712274"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6" name="TextBox 1705">
                <a:extLst>
                  <a:ext uri="{FF2B5EF4-FFF2-40B4-BE49-F238E27FC236}">
                    <a16:creationId xmlns:a16="http://schemas.microsoft.com/office/drawing/2014/main" id="{69630AB0-F398-4BC5-B651-D203CB738852}"/>
                  </a:ext>
                </a:extLst>
              </p:cNvPr>
              <p:cNvSpPr txBox="1"/>
              <p:nvPr/>
            </p:nvSpPr>
            <p:spPr>
              <a:xfrm>
                <a:off x="7002164"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7" name="TextBox 1706">
                <a:extLst>
                  <a:ext uri="{FF2B5EF4-FFF2-40B4-BE49-F238E27FC236}">
                    <a16:creationId xmlns:a16="http://schemas.microsoft.com/office/drawing/2014/main" id="{3A81CDA7-B5F8-4E3B-A936-E2DD202C0362}"/>
                  </a:ext>
                </a:extLst>
              </p:cNvPr>
              <p:cNvSpPr txBox="1"/>
              <p:nvPr/>
            </p:nvSpPr>
            <p:spPr>
              <a:xfrm>
                <a:off x="7292053"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8" name="TextBox 1707">
                <a:extLst>
                  <a:ext uri="{FF2B5EF4-FFF2-40B4-BE49-F238E27FC236}">
                    <a16:creationId xmlns:a16="http://schemas.microsoft.com/office/drawing/2014/main" id="{D7C97C96-13DE-4692-B0A2-D014606BB667}"/>
                  </a:ext>
                </a:extLst>
              </p:cNvPr>
              <p:cNvSpPr txBox="1"/>
              <p:nvPr/>
            </p:nvSpPr>
            <p:spPr>
              <a:xfrm>
                <a:off x="7581942" y="4084354"/>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09" name="TextBox 1708">
                <a:extLst>
                  <a:ext uri="{FF2B5EF4-FFF2-40B4-BE49-F238E27FC236}">
                    <a16:creationId xmlns:a16="http://schemas.microsoft.com/office/drawing/2014/main" id="{0FF5C678-F900-48A1-8574-4FCB1DA450CF}"/>
                  </a:ext>
                </a:extLst>
              </p:cNvPr>
              <p:cNvSpPr txBox="1"/>
              <p:nvPr/>
            </p:nvSpPr>
            <p:spPr>
              <a:xfrm>
                <a:off x="787183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0" name="TextBox 1709">
                <a:extLst>
                  <a:ext uri="{FF2B5EF4-FFF2-40B4-BE49-F238E27FC236}">
                    <a16:creationId xmlns:a16="http://schemas.microsoft.com/office/drawing/2014/main" id="{AE6AA22E-E2FE-420F-8A0A-4C0AB3ABABA9}"/>
                  </a:ext>
                </a:extLst>
              </p:cNvPr>
              <p:cNvSpPr txBox="1"/>
              <p:nvPr/>
            </p:nvSpPr>
            <p:spPr>
              <a:xfrm>
                <a:off x="816172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1" name="TextBox 1710">
                <a:extLst>
                  <a:ext uri="{FF2B5EF4-FFF2-40B4-BE49-F238E27FC236}">
                    <a16:creationId xmlns:a16="http://schemas.microsoft.com/office/drawing/2014/main" id="{840D30DF-9EBA-49DC-A644-E3D777A8FE89}"/>
                  </a:ext>
                </a:extLst>
              </p:cNvPr>
              <p:cNvSpPr txBox="1"/>
              <p:nvPr/>
            </p:nvSpPr>
            <p:spPr>
              <a:xfrm>
                <a:off x="845161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2" name="TextBox 1711">
                <a:extLst>
                  <a:ext uri="{FF2B5EF4-FFF2-40B4-BE49-F238E27FC236}">
                    <a16:creationId xmlns:a16="http://schemas.microsoft.com/office/drawing/2014/main" id="{9B747571-BDFA-46F7-B7AA-B76D2CDAA186}"/>
                  </a:ext>
                </a:extLst>
              </p:cNvPr>
              <p:cNvSpPr txBox="1"/>
              <p:nvPr/>
            </p:nvSpPr>
            <p:spPr>
              <a:xfrm>
                <a:off x="8741501"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22</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3" name="TextBox 1712">
                <a:extLst>
                  <a:ext uri="{FF2B5EF4-FFF2-40B4-BE49-F238E27FC236}">
                    <a16:creationId xmlns:a16="http://schemas.microsoft.com/office/drawing/2014/main" id="{CAA35EED-D72E-4A3A-846A-5800CE3AAA4C}"/>
                  </a:ext>
                </a:extLst>
              </p:cNvPr>
              <p:cNvSpPr txBox="1"/>
              <p:nvPr/>
            </p:nvSpPr>
            <p:spPr>
              <a:xfrm>
                <a:off x="9031389"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24</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4" name="TextBox 1713">
                <a:extLst>
                  <a:ext uri="{FF2B5EF4-FFF2-40B4-BE49-F238E27FC236}">
                    <a16:creationId xmlns:a16="http://schemas.microsoft.com/office/drawing/2014/main" id="{AEAC1E4E-36FC-4B74-A372-A4021412F26C}"/>
                  </a:ext>
                </a:extLst>
              </p:cNvPr>
              <p:cNvSpPr txBox="1"/>
              <p:nvPr/>
            </p:nvSpPr>
            <p:spPr>
              <a:xfrm>
                <a:off x="9321280"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26</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15" name="TextBox 1714">
                <a:extLst>
                  <a:ext uri="{FF2B5EF4-FFF2-40B4-BE49-F238E27FC236}">
                    <a16:creationId xmlns:a16="http://schemas.microsoft.com/office/drawing/2014/main" id="{16D49D4A-2066-40FE-B1BD-ACF1E9D9C587}"/>
                  </a:ext>
                </a:extLst>
              </p:cNvPr>
              <p:cNvSpPr txBox="1"/>
              <p:nvPr/>
            </p:nvSpPr>
            <p:spPr>
              <a:xfrm>
                <a:off x="9611169" y="4084360"/>
                <a:ext cx="183038" cy="9819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28</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716" name="Freeform 10">
              <a:extLst>
                <a:ext uri="{FF2B5EF4-FFF2-40B4-BE49-F238E27FC236}">
                  <a16:creationId xmlns:a16="http://schemas.microsoft.com/office/drawing/2014/main" id="{1A3D7522-2DB3-4D5B-BEEA-3D11B3946857}"/>
                </a:ext>
              </a:extLst>
            </p:cNvPr>
            <p:cNvSpPr>
              <a:spLocks/>
            </p:cNvSpPr>
            <p:nvPr/>
          </p:nvSpPr>
          <p:spPr bwMode="auto">
            <a:xfrm>
              <a:off x="6779734" y="3541378"/>
              <a:ext cx="4814119" cy="712723"/>
            </a:xfrm>
            <a:custGeom>
              <a:avLst/>
              <a:gdLst>
                <a:gd name="T0" fmla="*/ 76 w 2610"/>
                <a:gd name="T1" fmla="*/ 0 h 517"/>
                <a:gd name="T2" fmla="*/ 97 w 2610"/>
                <a:gd name="T3" fmla="*/ 14 h 517"/>
                <a:gd name="T4" fmla="*/ 112 w 2610"/>
                <a:gd name="T5" fmla="*/ 29 h 517"/>
                <a:gd name="T6" fmla="*/ 136 w 2610"/>
                <a:gd name="T7" fmla="*/ 43 h 517"/>
                <a:gd name="T8" fmla="*/ 157 w 2610"/>
                <a:gd name="T9" fmla="*/ 58 h 517"/>
                <a:gd name="T10" fmla="*/ 169 w 2610"/>
                <a:gd name="T11" fmla="*/ 77 h 517"/>
                <a:gd name="T12" fmla="*/ 202 w 2610"/>
                <a:gd name="T13" fmla="*/ 82 h 517"/>
                <a:gd name="T14" fmla="*/ 233 w 2610"/>
                <a:gd name="T15" fmla="*/ 91 h 517"/>
                <a:gd name="T16" fmla="*/ 266 w 2610"/>
                <a:gd name="T17" fmla="*/ 96 h 517"/>
                <a:gd name="T18" fmla="*/ 285 w 2610"/>
                <a:gd name="T19" fmla="*/ 113 h 517"/>
                <a:gd name="T20" fmla="*/ 330 w 2610"/>
                <a:gd name="T21" fmla="*/ 127 h 517"/>
                <a:gd name="T22" fmla="*/ 359 w 2610"/>
                <a:gd name="T23" fmla="*/ 144 h 517"/>
                <a:gd name="T24" fmla="*/ 383 w 2610"/>
                <a:gd name="T25" fmla="*/ 156 h 517"/>
                <a:gd name="T26" fmla="*/ 416 w 2610"/>
                <a:gd name="T27" fmla="*/ 163 h 517"/>
                <a:gd name="T28" fmla="*/ 471 w 2610"/>
                <a:gd name="T29" fmla="*/ 197 h 517"/>
                <a:gd name="T30" fmla="*/ 473 w 2610"/>
                <a:gd name="T31" fmla="*/ 216 h 517"/>
                <a:gd name="T32" fmla="*/ 492 w 2610"/>
                <a:gd name="T33" fmla="*/ 224 h 517"/>
                <a:gd name="T34" fmla="*/ 509 w 2610"/>
                <a:gd name="T35" fmla="*/ 236 h 517"/>
                <a:gd name="T36" fmla="*/ 568 w 2610"/>
                <a:gd name="T37" fmla="*/ 240 h 517"/>
                <a:gd name="T38" fmla="*/ 623 w 2610"/>
                <a:gd name="T39" fmla="*/ 257 h 517"/>
                <a:gd name="T40" fmla="*/ 649 w 2610"/>
                <a:gd name="T41" fmla="*/ 274 h 517"/>
                <a:gd name="T42" fmla="*/ 701 w 2610"/>
                <a:gd name="T43" fmla="*/ 286 h 517"/>
                <a:gd name="T44" fmla="*/ 711 w 2610"/>
                <a:gd name="T45" fmla="*/ 293 h 517"/>
                <a:gd name="T46" fmla="*/ 730 w 2610"/>
                <a:gd name="T47" fmla="*/ 303 h 517"/>
                <a:gd name="T48" fmla="*/ 742 w 2610"/>
                <a:gd name="T49" fmla="*/ 310 h 517"/>
                <a:gd name="T50" fmla="*/ 749 w 2610"/>
                <a:gd name="T51" fmla="*/ 325 h 517"/>
                <a:gd name="T52" fmla="*/ 780 w 2610"/>
                <a:gd name="T53" fmla="*/ 337 h 517"/>
                <a:gd name="T54" fmla="*/ 851 w 2610"/>
                <a:gd name="T55" fmla="*/ 337 h 517"/>
                <a:gd name="T56" fmla="*/ 861 w 2610"/>
                <a:gd name="T57" fmla="*/ 346 h 517"/>
                <a:gd name="T58" fmla="*/ 901 w 2610"/>
                <a:gd name="T59" fmla="*/ 358 h 517"/>
                <a:gd name="T60" fmla="*/ 915 w 2610"/>
                <a:gd name="T61" fmla="*/ 368 h 517"/>
                <a:gd name="T62" fmla="*/ 1034 w 2610"/>
                <a:gd name="T63" fmla="*/ 375 h 517"/>
                <a:gd name="T64" fmla="*/ 1070 w 2610"/>
                <a:gd name="T65" fmla="*/ 385 h 517"/>
                <a:gd name="T66" fmla="*/ 1079 w 2610"/>
                <a:gd name="T67" fmla="*/ 394 h 517"/>
                <a:gd name="T68" fmla="*/ 1129 w 2610"/>
                <a:gd name="T69" fmla="*/ 404 h 517"/>
                <a:gd name="T70" fmla="*/ 1177 w 2610"/>
                <a:gd name="T71" fmla="*/ 414 h 517"/>
                <a:gd name="T72" fmla="*/ 1253 w 2610"/>
                <a:gd name="T73" fmla="*/ 423 h 517"/>
                <a:gd name="T74" fmla="*/ 1317 w 2610"/>
                <a:gd name="T75" fmla="*/ 433 h 517"/>
                <a:gd name="T76" fmla="*/ 1331 w 2610"/>
                <a:gd name="T77" fmla="*/ 452 h 517"/>
                <a:gd name="T78" fmla="*/ 1550 w 2610"/>
                <a:gd name="T79" fmla="*/ 452 h 517"/>
                <a:gd name="T80" fmla="*/ 2177 w 2610"/>
                <a:gd name="T81" fmla="*/ 476 h 517"/>
                <a:gd name="T82" fmla="*/ 2610 w 2610"/>
                <a:gd name="T83"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0" h="517">
                  <a:moveTo>
                    <a:pt x="0" y="0"/>
                  </a:moveTo>
                  <a:lnTo>
                    <a:pt x="76" y="0"/>
                  </a:lnTo>
                  <a:lnTo>
                    <a:pt x="76" y="14"/>
                  </a:lnTo>
                  <a:lnTo>
                    <a:pt x="97" y="14"/>
                  </a:lnTo>
                  <a:lnTo>
                    <a:pt x="97" y="29"/>
                  </a:lnTo>
                  <a:lnTo>
                    <a:pt x="112" y="29"/>
                  </a:lnTo>
                  <a:lnTo>
                    <a:pt x="112" y="43"/>
                  </a:lnTo>
                  <a:lnTo>
                    <a:pt x="136" y="43"/>
                  </a:lnTo>
                  <a:lnTo>
                    <a:pt x="136" y="58"/>
                  </a:lnTo>
                  <a:lnTo>
                    <a:pt x="157" y="58"/>
                  </a:lnTo>
                  <a:lnTo>
                    <a:pt x="157" y="77"/>
                  </a:lnTo>
                  <a:lnTo>
                    <a:pt x="169" y="77"/>
                  </a:lnTo>
                  <a:lnTo>
                    <a:pt x="169" y="82"/>
                  </a:lnTo>
                  <a:lnTo>
                    <a:pt x="202" y="82"/>
                  </a:lnTo>
                  <a:lnTo>
                    <a:pt x="202" y="91"/>
                  </a:lnTo>
                  <a:lnTo>
                    <a:pt x="233" y="91"/>
                  </a:lnTo>
                  <a:lnTo>
                    <a:pt x="233" y="96"/>
                  </a:lnTo>
                  <a:lnTo>
                    <a:pt x="266" y="96"/>
                  </a:lnTo>
                  <a:lnTo>
                    <a:pt x="266" y="113"/>
                  </a:lnTo>
                  <a:lnTo>
                    <a:pt x="285" y="113"/>
                  </a:lnTo>
                  <a:lnTo>
                    <a:pt x="285" y="127"/>
                  </a:lnTo>
                  <a:lnTo>
                    <a:pt x="330" y="127"/>
                  </a:lnTo>
                  <a:lnTo>
                    <a:pt x="330" y="144"/>
                  </a:lnTo>
                  <a:lnTo>
                    <a:pt x="359" y="144"/>
                  </a:lnTo>
                  <a:lnTo>
                    <a:pt x="359" y="156"/>
                  </a:lnTo>
                  <a:lnTo>
                    <a:pt x="383" y="156"/>
                  </a:lnTo>
                  <a:lnTo>
                    <a:pt x="383" y="163"/>
                  </a:lnTo>
                  <a:lnTo>
                    <a:pt x="416" y="163"/>
                  </a:lnTo>
                  <a:lnTo>
                    <a:pt x="416" y="197"/>
                  </a:lnTo>
                  <a:lnTo>
                    <a:pt x="471" y="197"/>
                  </a:lnTo>
                  <a:lnTo>
                    <a:pt x="473" y="197"/>
                  </a:lnTo>
                  <a:lnTo>
                    <a:pt x="473" y="216"/>
                  </a:lnTo>
                  <a:lnTo>
                    <a:pt x="492" y="216"/>
                  </a:lnTo>
                  <a:lnTo>
                    <a:pt x="492" y="224"/>
                  </a:lnTo>
                  <a:lnTo>
                    <a:pt x="509" y="224"/>
                  </a:lnTo>
                  <a:lnTo>
                    <a:pt x="509" y="236"/>
                  </a:lnTo>
                  <a:lnTo>
                    <a:pt x="509" y="240"/>
                  </a:lnTo>
                  <a:lnTo>
                    <a:pt x="568" y="240"/>
                  </a:lnTo>
                  <a:lnTo>
                    <a:pt x="568" y="257"/>
                  </a:lnTo>
                  <a:lnTo>
                    <a:pt x="623" y="257"/>
                  </a:lnTo>
                  <a:lnTo>
                    <a:pt x="623" y="274"/>
                  </a:lnTo>
                  <a:lnTo>
                    <a:pt x="649" y="274"/>
                  </a:lnTo>
                  <a:lnTo>
                    <a:pt x="649" y="286"/>
                  </a:lnTo>
                  <a:lnTo>
                    <a:pt x="701" y="286"/>
                  </a:lnTo>
                  <a:lnTo>
                    <a:pt x="701" y="293"/>
                  </a:lnTo>
                  <a:lnTo>
                    <a:pt x="711" y="293"/>
                  </a:lnTo>
                  <a:lnTo>
                    <a:pt x="711" y="303"/>
                  </a:lnTo>
                  <a:lnTo>
                    <a:pt x="730" y="303"/>
                  </a:lnTo>
                  <a:lnTo>
                    <a:pt x="730" y="310"/>
                  </a:lnTo>
                  <a:lnTo>
                    <a:pt x="742" y="310"/>
                  </a:lnTo>
                  <a:lnTo>
                    <a:pt x="749" y="310"/>
                  </a:lnTo>
                  <a:lnTo>
                    <a:pt x="749" y="325"/>
                  </a:lnTo>
                  <a:lnTo>
                    <a:pt x="780" y="325"/>
                  </a:lnTo>
                  <a:lnTo>
                    <a:pt x="780" y="337"/>
                  </a:lnTo>
                  <a:lnTo>
                    <a:pt x="834" y="337"/>
                  </a:lnTo>
                  <a:lnTo>
                    <a:pt x="851" y="337"/>
                  </a:lnTo>
                  <a:lnTo>
                    <a:pt x="851" y="346"/>
                  </a:lnTo>
                  <a:lnTo>
                    <a:pt x="861" y="346"/>
                  </a:lnTo>
                  <a:lnTo>
                    <a:pt x="861" y="358"/>
                  </a:lnTo>
                  <a:lnTo>
                    <a:pt x="901" y="358"/>
                  </a:lnTo>
                  <a:lnTo>
                    <a:pt x="901" y="368"/>
                  </a:lnTo>
                  <a:lnTo>
                    <a:pt x="915" y="368"/>
                  </a:lnTo>
                  <a:lnTo>
                    <a:pt x="915" y="375"/>
                  </a:lnTo>
                  <a:lnTo>
                    <a:pt x="1034" y="375"/>
                  </a:lnTo>
                  <a:lnTo>
                    <a:pt x="1034" y="385"/>
                  </a:lnTo>
                  <a:lnTo>
                    <a:pt x="1070" y="385"/>
                  </a:lnTo>
                  <a:lnTo>
                    <a:pt x="1070" y="394"/>
                  </a:lnTo>
                  <a:lnTo>
                    <a:pt x="1079" y="394"/>
                  </a:lnTo>
                  <a:lnTo>
                    <a:pt x="1079" y="404"/>
                  </a:lnTo>
                  <a:lnTo>
                    <a:pt x="1129" y="404"/>
                  </a:lnTo>
                  <a:lnTo>
                    <a:pt x="1177" y="404"/>
                  </a:lnTo>
                  <a:lnTo>
                    <a:pt x="1177" y="414"/>
                  </a:lnTo>
                  <a:lnTo>
                    <a:pt x="1253" y="414"/>
                  </a:lnTo>
                  <a:lnTo>
                    <a:pt x="1253" y="423"/>
                  </a:lnTo>
                  <a:lnTo>
                    <a:pt x="1317" y="423"/>
                  </a:lnTo>
                  <a:lnTo>
                    <a:pt x="1317" y="433"/>
                  </a:lnTo>
                  <a:lnTo>
                    <a:pt x="1331" y="433"/>
                  </a:lnTo>
                  <a:lnTo>
                    <a:pt x="1331" y="452"/>
                  </a:lnTo>
                  <a:lnTo>
                    <a:pt x="1443" y="452"/>
                  </a:lnTo>
                  <a:lnTo>
                    <a:pt x="1550" y="452"/>
                  </a:lnTo>
                  <a:lnTo>
                    <a:pt x="1550" y="476"/>
                  </a:lnTo>
                  <a:lnTo>
                    <a:pt x="2177" y="476"/>
                  </a:lnTo>
                  <a:lnTo>
                    <a:pt x="2177" y="517"/>
                  </a:lnTo>
                  <a:lnTo>
                    <a:pt x="2610" y="517"/>
                  </a:lnTo>
                </a:path>
              </a:pathLst>
            </a:custGeom>
            <a:noFill/>
            <a:ln w="12700"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09380" tIns="54701" rIns="109380" bIns="54701"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717" name="Group 1716">
              <a:extLst>
                <a:ext uri="{FF2B5EF4-FFF2-40B4-BE49-F238E27FC236}">
                  <a16:creationId xmlns:a16="http://schemas.microsoft.com/office/drawing/2014/main" id="{49148160-BAE6-4A31-93A8-8C45DBE5A981}"/>
                </a:ext>
              </a:extLst>
            </p:cNvPr>
            <p:cNvGrpSpPr/>
            <p:nvPr/>
          </p:nvGrpSpPr>
          <p:grpSpPr>
            <a:xfrm>
              <a:off x="6673429" y="3541375"/>
              <a:ext cx="4966370" cy="1195678"/>
              <a:chOff x="5561190" y="3074356"/>
              <a:chExt cx="4138642" cy="996398"/>
            </a:xfrm>
          </p:grpSpPr>
          <p:cxnSp>
            <p:nvCxnSpPr>
              <p:cNvPr id="1718" name="Straight Connector 1717">
                <a:extLst>
                  <a:ext uri="{FF2B5EF4-FFF2-40B4-BE49-F238E27FC236}">
                    <a16:creationId xmlns:a16="http://schemas.microsoft.com/office/drawing/2014/main" id="{41A9E648-F39D-4567-B757-358AD01D1BF3}"/>
                  </a:ext>
                </a:extLst>
              </p:cNvPr>
              <p:cNvCxnSpPr>
                <a:cxnSpLocks/>
              </p:cNvCxnSpPr>
              <p:nvPr/>
            </p:nvCxnSpPr>
            <p:spPr>
              <a:xfrm>
                <a:off x="5644236"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9" name="Straight Connector 1718">
                <a:extLst>
                  <a:ext uri="{FF2B5EF4-FFF2-40B4-BE49-F238E27FC236}">
                    <a16:creationId xmlns:a16="http://schemas.microsoft.com/office/drawing/2014/main" id="{C890567E-620C-42EF-A6AB-A7105D49A185}"/>
                  </a:ext>
                </a:extLst>
              </p:cNvPr>
              <p:cNvCxnSpPr>
                <a:cxnSpLocks/>
              </p:cNvCxnSpPr>
              <p:nvPr/>
            </p:nvCxnSpPr>
            <p:spPr>
              <a:xfrm>
                <a:off x="5933921"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0" name="Straight Connector 1719">
                <a:extLst>
                  <a:ext uri="{FF2B5EF4-FFF2-40B4-BE49-F238E27FC236}">
                    <a16:creationId xmlns:a16="http://schemas.microsoft.com/office/drawing/2014/main" id="{F508ABEB-34B7-464A-B4DC-7BCD8075AD49}"/>
                  </a:ext>
                </a:extLst>
              </p:cNvPr>
              <p:cNvCxnSpPr>
                <a:cxnSpLocks/>
              </p:cNvCxnSpPr>
              <p:nvPr/>
            </p:nvCxnSpPr>
            <p:spPr>
              <a:xfrm>
                <a:off x="6223606"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a:extLst>
                  <a:ext uri="{FF2B5EF4-FFF2-40B4-BE49-F238E27FC236}">
                    <a16:creationId xmlns:a16="http://schemas.microsoft.com/office/drawing/2014/main" id="{7A74F70B-797D-4E32-8499-4BE875FE0598}"/>
                  </a:ext>
                </a:extLst>
              </p:cNvPr>
              <p:cNvCxnSpPr>
                <a:cxnSpLocks/>
              </p:cNvCxnSpPr>
              <p:nvPr/>
            </p:nvCxnSpPr>
            <p:spPr>
              <a:xfrm>
                <a:off x="6513292"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2" name="Straight Connector 1721">
                <a:extLst>
                  <a:ext uri="{FF2B5EF4-FFF2-40B4-BE49-F238E27FC236}">
                    <a16:creationId xmlns:a16="http://schemas.microsoft.com/office/drawing/2014/main" id="{1831B0FD-8100-4933-84E1-64428B8A2148}"/>
                  </a:ext>
                </a:extLst>
              </p:cNvPr>
              <p:cNvCxnSpPr>
                <a:cxnSpLocks/>
              </p:cNvCxnSpPr>
              <p:nvPr/>
            </p:nvCxnSpPr>
            <p:spPr>
              <a:xfrm>
                <a:off x="6802977"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3" name="Straight Connector 1722">
                <a:extLst>
                  <a:ext uri="{FF2B5EF4-FFF2-40B4-BE49-F238E27FC236}">
                    <a16:creationId xmlns:a16="http://schemas.microsoft.com/office/drawing/2014/main" id="{F9F7DDA6-01A2-4456-81F4-ED5E019CA675}"/>
                  </a:ext>
                </a:extLst>
              </p:cNvPr>
              <p:cNvCxnSpPr>
                <a:cxnSpLocks/>
              </p:cNvCxnSpPr>
              <p:nvPr/>
            </p:nvCxnSpPr>
            <p:spPr>
              <a:xfrm>
                <a:off x="7092662"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4" name="Straight Connector 1723">
                <a:extLst>
                  <a:ext uri="{FF2B5EF4-FFF2-40B4-BE49-F238E27FC236}">
                    <a16:creationId xmlns:a16="http://schemas.microsoft.com/office/drawing/2014/main" id="{E7464E04-BF3E-46E4-A1DC-4F5E0B76CA22}"/>
                  </a:ext>
                </a:extLst>
              </p:cNvPr>
              <p:cNvCxnSpPr>
                <a:cxnSpLocks/>
              </p:cNvCxnSpPr>
              <p:nvPr/>
            </p:nvCxnSpPr>
            <p:spPr>
              <a:xfrm>
                <a:off x="7382349"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CD813194-33D7-4E3E-9BA1-CCDFDE8A6AD0}"/>
                  </a:ext>
                </a:extLst>
              </p:cNvPr>
              <p:cNvCxnSpPr>
                <a:cxnSpLocks/>
              </p:cNvCxnSpPr>
              <p:nvPr/>
            </p:nvCxnSpPr>
            <p:spPr>
              <a:xfrm>
                <a:off x="7672034"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6" name="Straight Connector 1725">
                <a:extLst>
                  <a:ext uri="{FF2B5EF4-FFF2-40B4-BE49-F238E27FC236}">
                    <a16:creationId xmlns:a16="http://schemas.microsoft.com/office/drawing/2014/main" id="{BD96B5CF-4526-4F70-9A45-2D33BFC2722D}"/>
                  </a:ext>
                </a:extLst>
              </p:cNvPr>
              <p:cNvCxnSpPr>
                <a:cxnSpLocks/>
              </p:cNvCxnSpPr>
              <p:nvPr/>
            </p:nvCxnSpPr>
            <p:spPr>
              <a:xfrm>
                <a:off x="7961719"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3DE7547C-2F6F-43D3-912A-504C60876A1D}"/>
                  </a:ext>
                </a:extLst>
              </p:cNvPr>
              <p:cNvCxnSpPr>
                <a:cxnSpLocks/>
              </p:cNvCxnSpPr>
              <p:nvPr/>
            </p:nvCxnSpPr>
            <p:spPr>
              <a:xfrm>
                <a:off x="8251405"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8" name="Straight Connector 1727">
                <a:extLst>
                  <a:ext uri="{FF2B5EF4-FFF2-40B4-BE49-F238E27FC236}">
                    <a16:creationId xmlns:a16="http://schemas.microsoft.com/office/drawing/2014/main" id="{F646E936-CBFA-4000-B0D8-0F84794AABF7}"/>
                  </a:ext>
                </a:extLst>
              </p:cNvPr>
              <p:cNvCxnSpPr>
                <a:cxnSpLocks/>
              </p:cNvCxnSpPr>
              <p:nvPr/>
            </p:nvCxnSpPr>
            <p:spPr>
              <a:xfrm>
                <a:off x="8541090"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a:extLst>
                  <a:ext uri="{FF2B5EF4-FFF2-40B4-BE49-F238E27FC236}">
                    <a16:creationId xmlns:a16="http://schemas.microsoft.com/office/drawing/2014/main" id="{D45489FF-6C42-4B84-A23C-852FA93DBA13}"/>
                  </a:ext>
                </a:extLst>
              </p:cNvPr>
              <p:cNvCxnSpPr>
                <a:cxnSpLocks/>
              </p:cNvCxnSpPr>
              <p:nvPr/>
            </p:nvCxnSpPr>
            <p:spPr>
              <a:xfrm>
                <a:off x="8830775"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0" name="Straight Connector 1729">
                <a:extLst>
                  <a:ext uri="{FF2B5EF4-FFF2-40B4-BE49-F238E27FC236}">
                    <a16:creationId xmlns:a16="http://schemas.microsoft.com/office/drawing/2014/main" id="{B4CDF812-0D89-4004-AFE3-059743A91E1F}"/>
                  </a:ext>
                </a:extLst>
              </p:cNvPr>
              <p:cNvCxnSpPr>
                <a:cxnSpLocks/>
              </p:cNvCxnSpPr>
              <p:nvPr/>
            </p:nvCxnSpPr>
            <p:spPr>
              <a:xfrm>
                <a:off x="9120460"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1" name="Straight Connector 1730">
                <a:extLst>
                  <a:ext uri="{FF2B5EF4-FFF2-40B4-BE49-F238E27FC236}">
                    <a16:creationId xmlns:a16="http://schemas.microsoft.com/office/drawing/2014/main" id="{73EAEB4B-A1B7-457C-BA07-0E13B6F8C413}"/>
                  </a:ext>
                </a:extLst>
              </p:cNvPr>
              <p:cNvCxnSpPr>
                <a:cxnSpLocks/>
              </p:cNvCxnSpPr>
              <p:nvPr/>
            </p:nvCxnSpPr>
            <p:spPr>
              <a:xfrm>
                <a:off x="9410145"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2" name="Straight Connector 1731">
                <a:extLst>
                  <a:ext uri="{FF2B5EF4-FFF2-40B4-BE49-F238E27FC236}">
                    <a16:creationId xmlns:a16="http://schemas.microsoft.com/office/drawing/2014/main" id="{B362BF6A-3464-422E-8567-71D26AFFE6DD}"/>
                  </a:ext>
                </a:extLst>
              </p:cNvPr>
              <p:cNvCxnSpPr>
                <a:cxnSpLocks/>
              </p:cNvCxnSpPr>
              <p:nvPr/>
            </p:nvCxnSpPr>
            <p:spPr>
              <a:xfrm>
                <a:off x="9699832" y="3999144"/>
                <a:ext cx="0" cy="71610"/>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A304F888-6D24-4FA2-ADB3-3EFB7B0111FB}"/>
                  </a:ext>
                </a:extLst>
              </p:cNvPr>
              <p:cNvCxnSpPr>
                <a:cxnSpLocks/>
              </p:cNvCxnSpPr>
              <p:nvPr/>
            </p:nvCxnSpPr>
            <p:spPr>
              <a:xfrm>
                <a:off x="5644236" y="3074356"/>
                <a:ext cx="0" cy="920982"/>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4" name="Straight Connector 1733">
                <a:extLst>
                  <a:ext uri="{FF2B5EF4-FFF2-40B4-BE49-F238E27FC236}">
                    <a16:creationId xmlns:a16="http://schemas.microsoft.com/office/drawing/2014/main" id="{9DB19F5C-8EBB-4AC3-B683-19D6C5D8DACD}"/>
                  </a:ext>
                </a:extLst>
              </p:cNvPr>
              <p:cNvCxnSpPr>
                <a:cxnSpLocks/>
              </p:cNvCxnSpPr>
              <p:nvPr/>
            </p:nvCxnSpPr>
            <p:spPr>
              <a:xfrm>
                <a:off x="5644236" y="3995338"/>
                <a:ext cx="4055596"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5" name="Straight Connector 1734">
                <a:extLst>
                  <a:ext uri="{FF2B5EF4-FFF2-40B4-BE49-F238E27FC236}">
                    <a16:creationId xmlns:a16="http://schemas.microsoft.com/office/drawing/2014/main" id="{EFE56869-DE6E-4F67-902D-07DDFAB07244}"/>
                  </a:ext>
                </a:extLst>
              </p:cNvPr>
              <p:cNvCxnSpPr>
                <a:cxnSpLocks/>
              </p:cNvCxnSpPr>
              <p:nvPr/>
            </p:nvCxnSpPr>
            <p:spPr>
              <a:xfrm rot="16200000">
                <a:off x="5602713" y="3953816"/>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6" name="Straight Connector 1735">
                <a:extLst>
                  <a:ext uri="{FF2B5EF4-FFF2-40B4-BE49-F238E27FC236}">
                    <a16:creationId xmlns:a16="http://schemas.microsoft.com/office/drawing/2014/main" id="{ECE7DEBE-599D-468B-AA9D-1177306174CA}"/>
                  </a:ext>
                </a:extLst>
              </p:cNvPr>
              <p:cNvCxnSpPr>
                <a:cxnSpLocks/>
              </p:cNvCxnSpPr>
              <p:nvPr/>
            </p:nvCxnSpPr>
            <p:spPr>
              <a:xfrm rot="16200000">
                <a:off x="5602713" y="3769620"/>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7" name="Straight Connector 1736">
                <a:extLst>
                  <a:ext uri="{FF2B5EF4-FFF2-40B4-BE49-F238E27FC236}">
                    <a16:creationId xmlns:a16="http://schemas.microsoft.com/office/drawing/2014/main" id="{818A09A1-9128-4134-B1E9-84A00F6DC27A}"/>
                  </a:ext>
                </a:extLst>
              </p:cNvPr>
              <p:cNvCxnSpPr>
                <a:cxnSpLocks/>
              </p:cNvCxnSpPr>
              <p:nvPr/>
            </p:nvCxnSpPr>
            <p:spPr>
              <a:xfrm rot="16200000">
                <a:off x="5602713" y="3585423"/>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8" name="Straight Connector 1737">
                <a:extLst>
                  <a:ext uri="{FF2B5EF4-FFF2-40B4-BE49-F238E27FC236}">
                    <a16:creationId xmlns:a16="http://schemas.microsoft.com/office/drawing/2014/main" id="{A0E4EBF7-DD45-4383-B6A1-F895BA629CE1}"/>
                  </a:ext>
                </a:extLst>
              </p:cNvPr>
              <p:cNvCxnSpPr>
                <a:cxnSpLocks/>
              </p:cNvCxnSpPr>
              <p:nvPr/>
            </p:nvCxnSpPr>
            <p:spPr>
              <a:xfrm rot="16200000">
                <a:off x="5602713" y="3401228"/>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9" name="Straight Connector 1738">
                <a:extLst>
                  <a:ext uri="{FF2B5EF4-FFF2-40B4-BE49-F238E27FC236}">
                    <a16:creationId xmlns:a16="http://schemas.microsoft.com/office/drawing/2014/main" id="{11F7FB3B-1D84-4CBE-8C05-6E694CDE1B84}"/>
                  </a:ext>
                </a:extLst>
              </p:cNvPr>
              <p:cNvCxnSpPr>
                <a:cxnSpLocks/>
              </p:cNvCxnSpPr>
              <p:nvPr/>
            </p:nvCxnSpPr>
            <p:spPr>
              <a:xfrm rot="16200000">
                <a:off x="5602713" y="3217030"/>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0" name="Straight Connector 1739">
                <a:extLst>
                  <a:ext uri="{FF2B5EF4-FFF2-40B4-BE49-F238E27FC236}">
                    <a16:creationId xmlns:a16="http://schemas.microsoft.com/office/drawing/2014/main" id="{1132225B-5330-40C9-8611-1C1CB030037F}"/>
                  </a:ext>
                </a:extLst>
              </p:cNvPr>
              <p:cNvCxnSpPr>
                <a:cxnSpLocks/>
              </p:cNvCxnSpPr>
              <p:nvPr/>
            </p:nvCxnSpPr>
            <p:spPr>
              <a:xfrm rot="16200000">
                <a:off x="5602713" y="3032834"/>
                <a:ext cx="0" cy="83045"/>
              </a:xfrm>
              <a:prstGeom prst="line">
                <a:avLst/>
              </a:prstGeom>
              <a:ln w="19050" cap="flat">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1" name="Group 1740">
              <a:extLst>
                <a:ext uri="{FF2B5EF4-FFF2-40B4-BE49-F238E27FC236}">
                  <a16:creationId xmlns:a16="http://schemas.microsoft.com/office/drawing/2014/main" id="{C634702E-B8C2-4121-B099-306BEC4FC6ED}"/>
                </a:ext>
              </a:extLst>
            </p:cNvPr>
            <p:cNvGrpSpPr/>
            <p:nvPr/>
          </p:nvGrpSpPr>
          <p:grpSpPr>
            <a:xfrm>
              <a:off x="6373191" y="3487942"/>
              <a:ext cx="219646" cy="1217422"/>
              <a:chOff x="5310991" y="3029856"/>
              <a:chExt cx="183038" cy="1014525"/>
            </a:xfrm>
          </p:grpSpPr>
          <p:sp>
            <p:nvSpPr>
              <p:cNvPr id="1742" name="TextBox 1741">
                <a:extLst>
                  <a:ext uri="{FF2B5EF4-FFF2-40B4-BE49-F238E27FC236}">
                    <a16:creationId xmlns:a16="http://schemas.microsoft.com/office/drawing/2014/main" id="{6A7B120A-AD6F-4B92-BCD1-6E735519CD86}"/>
                  </a:ext>
                </a:extLst>
              </p:cNvPr>
              <p:cNvSpPr txBox="1"/>
              <p:nvPr/>
            </p:nvSpPr>
            <p:spPr>
              <a:xfrm>
                <a:off x="5310991" y="3946180"/>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3" name="TextBox 1742">
                <a:extLst>
                  <a:ext uri="{FF2B5EF4-FFF2-40B4-BE49-F238E27FC236}">
                    <a16:creationId xmlns:a16="http://schemas.microsoft.com/office/drawing/2014/main" id="{BC979BAE-CD56-4CB2-9FB3-96184F52068C}"/>
                  </a:ext>
                </a:extLst>
              </p:cNvPr>
              <p:cNvSpPr txBox="1"/>
              <p:nvPr/>
            </p:nvSpPr>
            <p:spPr>
              <a:xfrm>
                <a:off x="5310991" y="3029856"/>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100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4" name="TextBox 1743">
                <a:extLst>
                  <a:ext uri="{FF2B5EF4-FFF2-40B4-BE49-F238E27FC236}">
                    <a16:creationId xmlns:a16="http://schemas.microsoft.com/office/drawing/2014/main" id="{573DA8B4-AD26-4D36-9874-5DE854E7DFF8}"/>
                  </a:ext>
                </a:extLst>
              </p:cNvPr>
              <p:cNvSpPr txBox="1"/>
              <p:nvPr/>
            </p:nvSpPr>
            <p:spPr>
              <a:xfrm>
                <a:off x="5310991" y="3213121"/>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80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5" name="TextBox 1744">
                <a:extLst>
                  <a:ext uri="{FF2B5EF4-FFF2-40B4-BE49-F238E27FC236}">
                    <a16:creationId xmlns:a16="http://schemas.microsoft.com/office/drawing/2014/main" id="{DAA48364-2715-4033-938F-685C393CE948}"/>
                  </a:ext>
                </a:extLst>
              </p:cNvPr>
              <p:cNvSpPr txBox="1"/>
              <p:nvPr/>
            </p:nvSpPr>
            <p:spPr>
              <a:xfrm>
                <a:off x="5310991" y="3396393"/>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60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6" name="TextBox 1745">
                <a:extLst>
                  <a:ext uri="{FF2B5EF4-FFF2-40B4-BE49-F238E27FC236}">
                    <a16:creationId xmlns:a16="http://schemas.microsoft.com/office/drawing/2014/main" id="{D4D43855-8B48-46A7-A90F-10B1889BE7AF}"/>
                  </a:ext>
                </a:extLst>
              </p:cNvPr>
              <p:cNvSpPr txBox="1"/>
              <p:nvPr/>
            </p:nvSpPr>
            <p:spPr>
              <a:xfrm>
                <a:off x="5310991" y="3579649"/>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40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sp>
            <p:nvSpPr>
              <p:cNvPr id="1747" name="TextBox 1746">
                <a:extLst>
                  <a:ext uri="{FF2B5EF4-FFF2-40B4-BE49-F238E27FC236}">
                    <a16:creationId xmlns:a16="http://schemas.microsoft.com/office/drawing/2014/main" id="{BB981DE2-DEA7-4D63-A4C8-11381F1686E4}"/>
                  </a:ext>
                </a:extLst>
              </p:cNvPr>
              <p:cNvSpPr txBox="1"/>
              <p:nvPr/>
            </p:nvSpPr>
            <p:spPr>
              <a:xfrm>
                <a:off x="5310991" y="3762923"/>
                <a:ext cx="183038" cy="98201"/>
              </a:xfrm>
              <a:prstGeom prst="rect">
                <a:avLst/>
              </a:prstGeom>
              <a:noFill/>
            </p:spPr>
            <p:txBody>
              <a:bodyPr wrap="square" lIns="0" tIns="0" rIns="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4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20</a:t>
                </a:r>
                <a:endParaRPr kumimoji="0" lang="x-none" sz="132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sp>
          <p:nvSpPr>
            <p:cNvPr id="1748" name="TextBox 1747">
              <a:extLst>
                <a:ext uri="{FF2B5EF4-FFF2-40B4-BE49-F238E27FC236}">
                  <a16:creationId xmlns:a16="http://schemas.microsoft.com/office/drawing/2014/main" id="{1814D04A-FAFF-4358-B08F-188B96FDB9E9}"/>
                </a:ext>
              </a:extLst>
            </p:cNvPr>
            <p:cNvSpPr txBox="1"/>
            <p:nvPr/>
          </p:nvSpPr>
          <p:spPr>
            <a:xfrm rot="16200000">
              <a:off x="5738430" y="3974403"/>
              <a:ext cx="1105177"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OS (%)</a:t>
              </a:r>
              <a:endParaRPr kumimoji="0" lang="x-none"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endParaRPr>
            </a:p>
          </p:txBody>
        </p:sp>
        <p:grpSp>
          <p:nvGrpSpPr>
            <p:cNvPr id="1749" name="Group 1748">
              <a:extLst>
                <a:ext uri="{FF2B5EF4-FFF2-40B4-BE49-F238E27FC236}">
                  <a16:creationId xmlns:a16="http://schemas.microsoft.com/office/drawing/2014/main" id="{62AF5502-1935-4310-B3E5-54F1A208FAEF}"/>
                </a:ext>
              </a:extLst>
            </p:cNvPr>
            <p:cNvGrpSpPr/>
            <p:nvPr/>
          </p:nvGrpSpPr>
          <p:grpSpPr>
            <a:xfrm>
              <a:off x="7219037" y="3648652"/>
              <a:ext cx="4400753" cy="628046"/>
              <a:chOff x="6015818" y="3163721"/>
              <a:chExt cx="3667294" cy="523372"/>
            </a:xfrm>
          </p:grpSpPr>
          <p:cxnSp>
            <p:nvCxnSpPr>
              <p:cNvPr id="1750" name="Straight Connector 1749">
                <a:extLst>
                  <a:ext uri="{FF2B5EF4-FFF2-40B4-BE49-F238E27FC236}">
                    <a16:creationId xmlns:a16="http://schemas.microsoft.com/office/drawing/2014/main" id="{7B36106B-F1AA-4B24-A30A-729AC8DEDD30}"/>
                  </a:ext>
                </a:extLst>
              </p:cNvPr>
              <p:cNvCxnSpPr/>
              <p:nvPr/>
            </p:nvCxnSpPr>
            <p:spPr>
              <a:xfrm>
                <a:off x="9661497"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1" name="Straight Connector 1750">
                <a:extLst>
                  <a:ext uri="{FF2B5EF4-FFF2-40B4-BE49-F238E27FC236}">
                    <a16:creationId xmlns:a16="http://schemas.microsoft.com/office/drawing/2014/main" id="{550623C3-4F0B-4A0C-BC30-DF32B79BFE80}"/>
                  </a:ext>
                </a:extLst>
              </p:cNvPr>
              <p:cNvCxnSpPr/>
              <p:nvPr/>
            </p:nvCxnSpPr>
            <p:spPr>
              <a:xfrm>
                <a:off x="9620137"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2" name="Straight Connector 1751">
                <a:extLst>
                  <a:ext uri="{FF2B5EF4-FFF2-40B4-BE49-F238E27FC236}">
                    <a16:creationId xmlns:a16="http://schemas.microsoft.com/office/drawing/2014/main" id="{0CF54669-C804-4563-A7F0-23764354B9A1}"/>
                  </a:ext>
                </a:extLst>
              </p:cNvPr>
              <p:cNvCxnSpPr/>
              <p:nvPr/>
            </p:nvCxnSpPr>
            <p:spPr>
              <a:xfrm>
                <a:off x="9591941"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3" name="Straight Connector 1752">
                <a:extLst>
                  <a:ext uri="{FF2B5EF4-FFF2-40B4-BE49-F238E27FC236}">
                    <a16:creationId xmlns:a16="http://schemas.microsoft.com/office/drawing/2014/main" id="{75991767-3788-4BC1-AD73-0C56F999FA2C}"/>
                  </a:ext>
                </a:extLst>
              </p:cNvPr>
              <p:cNvCxnSpPr/>
              <p:nvPr/>
            </p:nvCxnSpPr>
            <p:spPr>
              <a:xfrm>
                <a:off x="9390329"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4" name="Straight Connector 1753">
                <a:extLst>
                  <a:ext uri="{FF2B5EF4-FFF2-40B4-BE49-F238E27FC236}">
                    <a16:creationId xmlns:a16="http://schemas.microsoft.com/office/drawing/2014/main" id="{AE1CD2CA-7F99-4088-BBED-69EEA752B0F3}"/>
                  </a:ext>
                </a:extLst>
              </p:cNvPr>
              <p:cNvCxnSpPr/>
              <p:nvPr/>
            </p:nvCxnSpPr>
            <p:spPr>
              <a:xfrm>
                <a:off x="9307856"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a:extLst>
                  <a:ext uri="{FF2B5EF4-FFF2-40B4-BE49-F238E27FC236}">
                    <a16:creationId xmlns:a16="http://schemas.microsoft.com/office/drawing/2014/main" id="{3FEE10AF-C86E-4CB0-B568-691DA335A9BC}"/>
                  </a:ext>
                </a:extLst>
              </p:cNvPr>
              <p:cNvCxnSpPr/>
              <p:nvPr/>
            </p:nvCxnSpPr>
            <p:spPr>
              <a:xfrm>
                <a:off x="8889225"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6" name="Straight Connector 1755">
                <a:extLst>
                  <a:ext uri="{FF2B5EF4-FFF2-40B4-BE49-F238E27FC236}">
                    <a16:creationId xmlns:a16="http://schemas.microsoft.com/office/drawing/2014/main" id="{FE323F4E-A3AD-4FA7-BC92-AE0E2C085DF7}"/>
                  </a:ext>
                </a:extLst>
              </p:cNvPr>
              <p:cNvCxnSpPr/>
              <p:nvPr/>
            </p:nvCxnSpPr>
            <p:spPr>
              <a:xfrm>
                <a:off x="9371885" y="364993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7" name="Straight Connector 1756">
                <a:extLst>
                  <a:ext uri="{FF2B5EF4-FFF2-40B4-BE49-F238E27FC236}">
                    <a16:creationId xmlns:a16="http://schemas.microsoft.com/office/drawing/2014/main" id="{9E6BF46E-05F7-4495-9964-B751097A00FD}"/>
                  </a:ext>
                </a:extLst>
              </p:cNvPr>
              <p:cNvCxnSpPr/>
              <p:nvPr/>
            </p:nvCxnSpPr>
            <p:spPr>
              <a:xfrm>
                <a:off x="8587538"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8" name="Straight Connector 1757">
                <a:extLst>
                  <a:ext uri="{FF2B5EF4-FFF2-40B4-BE49-F238E27FC236}">
                    <a16:creationId xmlns:a16="http://schemas.microsoft.com/office/drawing/2014/main" id="{F82003FD-A301-4052-B5D7-ABAA8F6F1C7A}"/>
                  </a:ext>
                </a:extLst>
              </p:cNvPr>
              <p:cNvCxnSpPr/>
              <p:nvPr/>
            </p:nvCxnSpPr>
            <p:spPr>
              <a:xfrm>
                <a:off x="8183798"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a:extLst>
                  <a:ext uri="{FF2B5EF4-FFF2-40B4-BE49-F238E27FC236}">
                    <a16:creationId xmlns:a16="http://schemas.microsoft.com/office/drawing/2014/main" id="{67219626-83CF-4BDB-A935-BF8C5E2ABBAC}"/>
                  </a:ext>
                </a:extLst>
              </p:cNvPr>
              <p:cNvCxnSpPr/>
              <p:nvPr/>
            </p:nvCxnSpPr>
            <p:spPr>
              <a:xfrm>
                <a:off x="8088829"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a:extLst>
                  <a:ext uri="{FF2B5EF4-FFF2-40B4-BE49-F238E27FC236}">
                    <a16:creationId xmlns:a16="http://schemas.microsoft.com/office/drawing/2014/main" id="{71EB2978-3C2D-41BC-B2FF-376BA768DA34}"/>
                  </a:ext>
                </a:extLst>
              </p:cNvPr>
              <p:cNvCxnSpPr/>
              <p:nvPr/>
            </p:nvCxnSpPr>
            <p:spPr>
              <a:xfrm>
                <a:off x="8142797" y="360343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4BB940BF-C13C-4C6E-8902-7251057C9570}"/>
                  </a:ext>
                </a:extLst>
              </p:cNvPr>
              <p:cNvCxnSpPr/>
              <p:nvPr/>
            </p:nvCxnSpPr>
            <p:spPr>
              <a:xfrm>
                <a:off x="8016990"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2" name="Straight Connector 1761">
                <a:extLst>
                  <a:ext uri="{FF2B5EF4-FFF2-40B4-BE49-F238E27FC236}">
                    <a16:creationId xmlns:a16="http://schemas.microsoft.com/office/drawing/2014/main" id="{D181A3D0-CEB2-4915-90CD-A0DC0C5512E1}"/>
                  </a:ext>
                </a:extLst>
              </p:cNvPr>
              <p:cNvCxnSpPr/>
              <p:nvPr/>
            </p:nvCxnSpPr>
            <p:spPr>
              <a:xfrm>
                <a:off x="7992701"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34038D3E-B286-4A63-A113-B393C12928AB}"/>
                  </a:ext>
                </a:extLst>
              </p:cNvPr>
              <p:cNvCxnSpPr/>
              <p:nvPr/>
            </p:nvCxnSpPr>
            <p:spPr>
              <a:xfrm>
                <a:off x="7972639"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4" name="Straight Connector 1763">
                <a:extLst>
                  <a:ext uri="{FF2B5EF4-FFF2-40B4-BE49-F238E27FC236}">
                    <a16:creationId xmlns:a16="http://schemas.microsoft.com/office/drawing/2014/main" id="{8ADA5BA4-9194-4A1F-9257-19237138DF07}"/>
                  </a:ext>
                </a:extLst>
              </p:cNvPr>
              <p:cNvCxnSpPr/>
              <p:nvPr/>
            </p:nvCxnSpPr>
            <p:spPr>
              <a:xfrm>
                <a:off x="7948717"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07D266EA-015B-4D0D-9F49-3A4BBDE3D80E}"/>
                  </a:ext>
                </a:extLst>
              </p:cNvPr>
              <p:cNvCxnSpPr/>
              <p:nvPr/>
            </p:nvCxnSpPr>
            <p:spPr>
              <a:xfrm>
                <a:off x="7927174"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6" name="Straight Connector 1765">
                <a:extLst>
                  <a:ext uri="{FF2B5EF4-FFF2-40B4-BE49-F238E27FC236}">
                    <a16:creationId xmlns:a16="http://schemas.microsoft.com/office/drawing/2014/main" id="{AC9F0BA0-C32F-40BF-95D8-B2A89CB512AA}"/>
                  </a:ext>
                </a:extLst>
              </p:cNvPr>
              <p:cNvCxnSpPr/>
              <p:nvPr/>
            </p:nvCxnSpPr>
            <p:spPr>
              <a:xfrm>
                <a:off x="7865807"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7" name="Straight Connector 1766">
                <a:extLst>
                  <a:ext uri="{FF2B5EF4-FFF2-40B4-BE49-F238E27FC236}">
                    <a16:creationId xmlns:a16="http://schemas.microsoft.com/office/drawing/2014/main" id="{6AB32DB6-D2FA-4B6B-876F-C17463E52E42}"/>
                  </a:ext>
                </a:extLst>
              </p:cNvPr>
              <p:cNvCxnSpPr/>
              <p:nvPr/>
            </p:nvCxnSpPr>
            <p:spPr>
              <a:xfrm>
                <a:off x="7828943"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8" name="Straight Connector 1767">
                <a:extLst>
                  <a:ext uri="{FF2B5EF4-FFF2-40B4-BE49-F238E27FC236}">
                    <a16:creationId xmlns:a16="http://schemas.microsoft.com/office/drawing/2014/main" id="{5C986283-AE73-4ED5-B727-AB963235C96B}"/>
                  </a:ext>
                </a:extLst>
              </p:cNvPr>
              <p:cNvCxnSpPr/>
              <p:nvPr/>
            </p:nvCxnSpPr>
            <p:spPr>
              <a:xfrm>
                <a:off x="7810147"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9" name="Straight Connector 1768">
                <a:extLst>
                  <a:ext uri="{FF2B5EF4-FFF2-40B4-BE49-F238E27FC236}">
                    <a16:creationId xmlns:a16="http://schemas.microsoft.com/office/drawing/2014/main" id="{97D86F7C-74E2-404C-B3BB-9822373B8980}"/>
                  </a:ext>
                </a:extLst>
              </p:cNvPr>
              <p:cNvCxnSpPr/>
              <p:nvPr/>
            </p:nvCxnSpPr>
            <p:spPr>
              <a:xfrm>
                <a:off x="7783420"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0" name="Straight Connector 1769">
                <a:extLst>
                  <a:ext uri="{FF2B5EF4-FFF2-40B4-BE49-F238E27FC236}">
                    <a16:creationId xmlns:a16="http://schemas.microsoft.com/office/drawing/2014/main" id="{CEB12588-4B4F-4F34-96AB-930F761C9078}"/>
                  </a:ext>
                </a:extLst>
              </p:cNvPr>
              <p:cNvCxnSpPr/>
              <p:nvPr/>
            </p:nvCxnSpPr>
            <p:spPr>
              <a:xfrm>
                <a:off x="7755518"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1" name="Straight Connector 1770">
                <a:extLst>
                  <a:ext uri="{FF2B5EF4-FFF2-40B4-BE49-F238E27FC236}">
                    <a16:creationId xmlns:a16="http://schemas.microsoft.com/office/drawing/2014/main" id="{7F1D2478-ED46-4C34-8901-87572D253F84}"/>
                  </a:ext>
                </a:extLst>
              </p:cNvPr>
              <p:cNvCxnSpPr/>
              <p:nvPr/>
            </p:nvCxnSpPr>
            <p:spPr>
              <a:xfrm>
                <a:off x="7720111"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2" name="Straight Connector 1771">
                <a:extLst>
                  <a:ext uri="{FF2B5EF4-FFF2-40B4-BE49-F238E27FC236}">
                    <a16:creationId xmlns:a16="http://schemas.microsoft.com/office/drawing/2014/main" id="{7BD89787-7887-4331-A6CC-403695845376}"/>
                  </a:ext>
                </a:extLst>
              </p:cNvPr>
              <p:cNvCxnSpPr>
                <a:cxnSpLocks/>
              </p:cNvCxnSpPr>
              <p:nvPr/>
            </p:nvCxnSpPr>
            <p:spPr>
              <a:xfrm>
                <a:off x="7703187" y="3553989"/>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3" name="Straight Connector 1772">
                <a:extLst>
                  <a:ext uri="{FF2B5EF4-FFF2-40B4-BE49-F238E27FC236}">
                    <a16:creationId xmlns:a16="http://schemas.microsoft.com/office/drawing/2014/main" id="{CD765EFC-67BF-4F7C-A898-C416B0D40AA6}"/>
                  </a:ext>
                </a:extLst>
              </p:cNvPr>
              <p:cNvCxnSpPr>
                <a:cxnSpLocks/>
              </p:cNvCxnSpPr>
              <p:nvPr/>
            </p:nvCxnSpPr>
            <p:spPr>
              <a:xfrm>
                <a:off x="7677494"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4" name="Straight Connector 1773">
                <a:extLst>
                  <a:ext uri="{FF2B5EF4-FFF2-40B4-BE49-F238E27FC236}">
                    <a16:creationId xmlns:a16="http://schemas.microsoft.com/office/drawing/2014/main" id="{B9FD8350-2B9F-4A0C-8924-33309DFD5CC9}"/>
                  </a:ext>
                </a:extLst>
              </p:cNvPr>
              <p:cNvCxnSpPr>
                <a:cxnSpLocks/>
              </p:cNvCxnSpPr>
              <p:nvPr/>
            </p:nvCxnSpPr>
            <p:spPr>
              <a:xfrm>
                <a:off x="7650028"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5" name="Straight Connector 1774">
                <a:extLst>
                  <a:ext uri="{FF2B5EF4-FFF2-40B4-BE49-F238E27FC236}">
                    <a16:creationId xmlns:a16="http://schemas.microsoft.com/office/drawing/2014/main" id="{93E480AB-62DC-4A16-B168-A2552DE4CAE0}"/>
                  </a:ext>
                </a:extLst>
              </p:cNvPr>
              <p:cNvCxnSpPr>
                <a:cxnSpLocks/>
              </p:cNvCxnSpPr>
              <p:nvPr/>
            </p:nvCxnSpPr>
            <p:spPr>
              <a:xfrm>
                <a:off x="7622863"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6" name="Straight Connector 1775">
                <a:extLst>
                  <a:ext uri="{FF2B5EF4-FFF2-40B4-BE49-F238E27FC236}">
                    <a16:creationId xmlns:a16="http://schemas.microsoft.com/office/drawing/2014/main" id="{F7B09169-C533-4A29-8DCE-06988326242A}"/>
                  </a:ext>
                </a:extLst>
              </p:cNvPr>
              <p:cNvCxnSpPr>
                <a:cxnSpLocks/>
              </p:cNvCxnSpPr>
              <p:nvPr/>
            </p:nvCxnSpPr>
            <p:spPr>
              <a:xfrm>
                <a:off x="7605654" y="35407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7" name="Straight Connector 1776">
                <a:extLst>
                  <a:ext uri="{FF2B5EF4-FFF2-40B4-BE49-F238E27FC236}">
                    <a16:creationId xmlns:a16="http://schemas.microsoft.com/office/drawing/2014/main" id="{77B688F1-78EA-4468-8ECF-23C3E01EF8A0}"/>
                  </a:ext>
                </a:extLst>
              </p:cNvPr>
              <p:cNvCxnSpPr>
                <a:cxnSpLocks/>
              </p:cNvCxnSpPr>
              <p:nvPr/>
            </p:nvCxnSpPr>
            <p:spPr>
              <a:xfrm>
                <a:off x="7573170" y="353912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8" name="Straight Connector 1777">
                <a:extLst>
                  <a:ext uri="{FF2B5EF4-FFF2-40B4-BE49-F238E27FC236}">
                    <a16:creationId xmlns:a16="http://schemas.microsoft.com/office/drawing/2014/main" id="{5000371B-09E4-4CB3-8FAE-6DA642CB595E}"/>
                  </a:ext>
                </a:extLst>
              </p:cNvPr>
              <p:cNvCxnSpPr>
                <a:cxnSpLocks/>
              </p:cNvCxnSpPr>
              <p:nvPr/>
            </p:nvCxnSpPr>
            <p:spPr>
              <a:xfrm>
                <a:off x="7380052" y="3519176"/>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9" name="Straight Connector 1778">
                <a:extLst>
                  <a:ext uri="{FF2B5EF4-FFF2-40B4-BE49-F238E27FC236}">
                    <a16:creationId xmlns:a16="http://schemas.microsoft.com/office/drawing/2014/main" id="{4A101CBA-96D0-447D-91BB-365998C5492B}"/>
                  </a:ext>
                </a:extLst>
              </p:cNvPr>
              <p:cNvCxnSpPr>
                <a:cxnSpLocks/>
              </p:cNvCxnSpPr>
              <p:nvPr/>
            </p:nvCxnSpPr>
            <p:spPr>
              <a:xfrm>
                <a:off x="7177262" y="348845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0" name="Straight Connector 1779">
                <a:extLst>
                  <a:ext uri="{FF2B5EF4-FFF2-40B4-BE49-F238E27FC236}">
                    <a16:creationId xmlns:a16="http://schemas.microsoft.com/office/drawing/2014/main" id="{1A7627F8-7EB5-4F4F-A106-356CACB52FD0}"/>
                  </a:ext>
                </a:extLst>
              </p:cNvPr>
              <p:cNvCxnSpPr>
                <a:cxnSpLocks/>
              </p:cNvCxnSpPr>
              <p:nvPr/>
            </p:nvCxnSpPr>
            <p:spPr>
              <a:xfrm>
                <a:off x="7095626" y="348845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1" name="Straight Connector 1780">
                <a:extLst>
                  <a:ext uri="{FF2B5EF4-FFF2-40B4-BE49-F238E27FC236}">
                    <a16:creationId xmlns:a16="http://schemas.microsoft.com/office/drawing/2014/main" id="{10808FFE-391E-4AD4-A63F-6CEEB8057DD0}"/>
                  </a:ext>
                </a:extLst>
              </p:cNvPr>
              <p:cNvCxnSpPr>
                <a:cxnSpLocks/>
              </p:cNvCxnSpPr>
              <p:nvPr/>
            </p:nvCxnSpPr>
            <p:spPr>
              <a:xfrm>
                <a:off x="7012289" y="346797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2" name="Straight Connector 1781">
                <a:extLst>
                  <a:ext uri="{FF2B5EF4-FFF2-40B4-BE49-F238E27FC236}">
                    <a16:creationId xmlns:a16="http://schemas.microsoft.com/office/drawing/2014/main" id="{52FD53C9-01D7-4771-8DF5-2CA08F4AC922}"/>
                  </a:ext>
                </a:extLst>
              </p:cNvPr>
              <p:cNvCxnSpPr>
                <a:cxnSpLocks/>
              </p:cNvCxnSpPr>
              <p:nvPr/>
            </p:nvCxnSpPr>
            <p:spPr>
              <a:xfrm>
                <a:off x="6494797" y="33302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3" name="Straight Connector 1782">
                <a:extLst>
                  <a:ext uri="{FF2B5EF4-FFF2-40B4-BE49-F238E27FC236}">
                    <a16:creationId xmlns:a16="http://schemas.microsoft.com/office/drawing/2014/main" id="{824C5DDC-8B82-46B5-8A94-A8127CDE1153}"/>
                  </a:ext>
                </a:extLst>
              </p:cNvPr>
              <p:cNvCxnSpPr>
                <a:cxnSpLocks/>
              </p:cNvCxnSpPr>
              <p:nvPr/>
            </p:nvCxnSpPr>
            <p:spPr>
              <a:xfrm>
                <a:off x="6460251" y="3330283"/>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4" name="Straight Connector 1783">
                <a:extLst>
                  <a:ext uri="{FF2B5EF4-FFF2-40B4-BE49-F238E27FC236}">
                    <a16:creationId xmlns:a16="http://schemas.microsoft.com/office/drawing/2014/main" id="{47CBF3A9-F59E-4E05-8B52-A9949738A70D}"/>
                  </a:ext>
                </a:extLst>
              </p:cNvPr>
              <p:cNvCxnSpPr>
                <a:cxnSpLocks/>
              </p:cNvCxnSpPr>
              <p:nvPr/>
            </p:nvCxnSpPr>
            <p:spPr>
              <a:xfrm>
                <a:off x="6355616" y="3282050"/>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5" name="Straight Connector 1784">
                <a:extLst>
                  <a:ext uri="{FF2B5EF4-FFF2-40B4-BE49-F238E27FC236}">
                    <a16:creationId xmlns:a16="http://schemas.microsoft.com/office/drawing/2014/main" id="{D61C1A06-DE9E-44DB-863F-D232DABD6809}"/>
                  </a:ext>
                </a:extLst>
              </p:cNvPr>
              <p:cNvCxnSpPr>
                <a:cxnSpLocks/>
              </p:cNvCxnSpPr>
              <p:nvPr/>
            </p:nvCxnSpPr>
            <p:spPr>
              <a:xfrm>
                <a:off x="6015818" y="3163721"/>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6" name="Straight Connector 1785">
                <a:extLst>
                  <a:ext uri="{FF2B5EF4-FFF2-40B4-BE49-F238E27FC236}">
                    <a16:creationId xmlns:a16="http://schemas.microsoft.com/office/drawing/2014/main" id="{BFDB4DA7-AD18-4F00-ADEF-B8F0ABFB2211}"/>
                  </a:ext>
                </a:extLst>
              </p:cNvPr>
              <p:cNvCxnSpPr/>
              <p:nvPr/>
            </p:nvCxnSpPr>
            <p:spPr>
              <a:xfrm>
                <a:off x="7855676"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7" name="Straight Connector 1786">
                <a:extLst>
                  <a:ext uri="{FF2B5EF4-FFF2-40B4-BE49-F238E27FC236}">
                    <a16:creationId xmlns:a16="http://schemas.microsoft.com/office/drawing/2014/main" id="{567F1ACD-8398-42E7-A3BC-5A770847AA94}"/>
                  </a:ext>
                </a:extLst>
              </p:cNvPr>
              <p:cNvCxnSpPr/>
              <p:nvPr/>
            </p:nvCxnSpPr>
            <p:spPr>
              <a:xfrm>
                <a:off x="7819065"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8" name="Straight Connector 1787">
                <a:extLst>
                  <a:ext uri="{FF2B5EF4-FFF2-40B4-BE49-F238E27FC236}">
                    <a16:creationId xmlns:a16="http://schemas.microsoft.com/office/drawing/2014/main" id="{01E15D7B-C968-4841-A519-9EABAFE4E33F}"/>
                  </a:ext>
                </a:extLst>
              </p:cNvPr>
              <p:cNvCxnSpPr/>
              <p:nvPr/>
            </p:nvCxnSpPr>
            <p:spPr>
              <a:xfrm>
                <a:off x="7800269"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a:extLst>
                  <a:ext uri="{FF2B5EF4-FFF2-40B4-BE49-F238E27FC236}">
                    <a16:creationId xmlns:a16="http://schemas.microsoft.com/office/drawing/2014/main" id="{2F0D1B16-DF82-4D75-94B8-91DA04AE20E7}"/>
                  </a:ext>
                </a:extLst>
              </p:cNvPr>
              <p:cNvCxnSpPr/>
              <p:nvPr/>
            </p:nvCxnSpPr>
            <p:spPr>
              <a:xfrm>
                <a:off x="7980002" y="3573942"/>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a:extLst>
                  <a:ext uri="{FF2B5EF4-FFF2-40B4-BE49-F238E27FC236}">
                    <a16:creationId xmlns:a16="http://schemas.microsoft.com/office/drawing/2014/main" id="{E861A633-5203-449C-B349-048897171933}"/>
                  </a:ext>
                </a:extLst>
              </p:cNvPr>
              <p:cNvCxnSpPr>
                <a:cxnSpLocks/>
              </p:cNvCxnSpPr>
              <p:nvPr/>
            </p:nvCxnSpPr>
            <p:spPr>
              <a:xfrm rot="5400000">
                <a:off x="9664534" y="3649937"/>
                <a:ext cx="0" cy="3715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7CEFC61C-B2F4-355B-A3E7-B5BF3F3DB095}"/>
              </a:ext>
            </a:extLst>
          </p:cNvPr>
          <p:cNvSpPr/>
          <p:nvPr/>
        </p:nvSpPr>
        <p:spPr>
          <a:xfrm>
            <a:off x="48930" y="6451325"/>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2022;6(2):533-43.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p:txBody>
      </p:sp>
    </p:spTree>
    <p:extLst>
      <p:ext uri="{BB962C8B-B14F-4D97-AF65-F5344CB8AC3E}">
        <p14:creationId xmlns:p14="http://schemas.microsoft.com/office/powerpoint/2010/main" val="2675305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95" y="1443900"/>
            <a:ext cx="11390810" cy="4511508"/>
          </a:xfrm>
          <a:prstGeom prst="rect">
            <a:avLst/>
          </a:prstGeom>
        </p:spPr>
      </p:pic>
      <p:sp>
        <p:nvSpPr>
          <p:cNvPr id="2" name="Title 1">
            <a:extLst>
              <a:ext uri="{FF2B5EF4-FFF2-40B4-BE49-F238E27FC236}">
                <a16:creationId xmlns:a16="http://schemas.microsoft.com/office/drawing/2014/main" id="{99BCB0C5-71AC-40C0-BA57-58AECE9F993A}"/>
              </a:ext>
            </a:extLst>
          </p:cNvPr>
          <p:cNvSpPr>
            <a:spLocks noGrp="1"/>
          </p:cNvSpPr>
          <p:nvPr>
            <p:ph type="title"/>
          </p:nvPr>
        </p:nvSpPr>
        <p:spPr>
          <a:xfrm>
            <a:off x="911424" y="241973"/>
            <a:ext cx="10762416" cy="907252"/>
          </a:xfrm>
        </p:spPr>
        <p:txBody>
          <a:bodyPr/>
          <a:lstStyle/>
          <a:p>
            <a:pPr algn="l"/>
            <a:r>
              <a:rPr lang="en-US" sz="2800" dirty="0">
                <a:solidFill>
                  <a:srgbClr val="0432FF"/>
                </a:solidFill>
              </a:rPr>
              <a:t>GO29365: </a:t>
            </a:r>
            <a:r>
              <a:rPr lang="en-GB" dirty="0">
                <a:solidFill>
                  <a:srgbClr val="0432FF"/>
                </a:solidFill>
              </a:rPr>
              <a:t>Median PFS and OS in the Pooled Pola + BR Cohort </a:t>
            </a:r>
            <a:br>
              <a:rPr lang="en-GB" dirty="0">
                <a:solidFill>
                  <a:srgbClr val="0432FF"/>
                </a:solidFill>
              </a:rPr>
            </a:br>
            <a:r>
              <a:rPr lang="en-GB" dirty="0">
                <a:solidFill>
                  <a:srgbClr val="0432FF"/>
                </a:solidFill>
              </a:rPr>
              <a:t>According to Line of Therapy and Refractory Status</a:t>
            </a:r>
          </a:p>
        </p:txBody>
      </p:sp>
      <p:sp>
        <p:nvSpPr>
          <p:cNvPr id="6" name="Rectangle 5">
            <a:extLst>
              <a:ext uri="{FF2B5EF4-FFF2-40B4-BE49-F238E27FC236}">
                <a16:creationId xmlns:a16="http://schemas.microsoft.com/office/drawing/2014/main" id="{E10E282C-4025-A244-9050-40610F2E4764}"/>
              </a:ext>
            </a:extLst>
          </p:cNvPr>
          <p:cNvSpPr/>
          <p:nvPr/>
        </p:nvSpPr>
        <p:spPr>
          <a:xfrm>
            <a:off x="48930" y="6451325"/>
            <a:ext cx="4680520" cy="323165"/>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LH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Blood Adv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2022;6(2):533-43.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p>
        </p:txBody>
      </p:sp>
    </p:spTree>
    <p:extLst>
      <p:ext uri="{BB962C8B-B14F-4D97-AF65-F5344CB8AC3E}">
        <p14:creationId xmlns:p14="http://schemas.microsoft.com/office/powerpoint/2010/main" val="16690314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14D684B4-4E02-EE4A-B78D-1D8AD2F02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50" y="598413"/>
            <a:ext cx="11693500" cy="3775174"/>
          </a:xfrm>
          <a:prstGeom prst="rect">
            <a:avLst/>
          </a:prstGeom>
        </p:spPr>
      </p:pic>
      <p:sp>
        <p:nvSpPr>
          <p:cNvPr id="4" name="TextBox 3">
            <a:extLst>
              <a:ext uri="{FF2B5EF4-FFF2-40B4-BE49-F238E27FC236}">
                <a16:creationId xmlns:a16="http://schemas.microsoft.com/office/drawing/2014/main" id="{48A5AB49-7BE2-FA46-8DD0-664CEC40E6F8}"/>
              </a:ext>
            </a:extLst>
          </p:cNvPr>
          <p:cNvSpPr txBox="1"/>
          <p:nvPr/>
        </p:nvSpPr>
        <p:spPr>
          <a:xfrm>
            <a:off x="288250" y="882005"/>
            <a:ext cx="11655026"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C50036"/>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C50036"/>
                </a:solidFill>
                <a:effectLst/>
                <a:uLnTx/>
                <a:uFillTx/>
                <a:latin typeface="Arial" pitchFamily="-72" charset="0"/>
                <a:ea typeface="MS PGothic" charset="0"/>
              </a:rPr>
              <a:t>2020;21(7):978-88.</a:t>
            </a:r>
          </a:p>
        </p:txBody>
      </p:sp>
      <p:sp>
        <p:nvSpPr>
          <p:cNvPr id="2" name="TextBox 1">
            <a:extLst>
              <a:ext uri="{FF2B5EF4-FFF2-40B4-BE49-F238E27FC236}">
                <a16:creationId xmlns:a16="http://schemas.microsoft.com/office/drawing/2014/main" id="{4E80653C-C082-93C8-7D01-6A8C96545024}"/>
              </a:ext>
            </a:extLst>
          </p:cNvPr>
          <p:cNvSpPr txBox="1"/>
          <p:nvPr/>
        </p:nvSpPr>
        <p:spPr>
          <a:xfrm>
            <a:off x="983432" y="4657179"/>
            <a:ext cx="10225136" cy="1015663"/>
          </a:xfrm>
          <a:prstGeom prst="rect">
            <a:avLst/>
          </a:prstGeom>
          <a:noFill/>
          <a:ln>
            <a:solidFill>
              <a:schemeClr val="tx1"/>
            </a:solidFill>
          </a:ln>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 a result of the L-MIND trial,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tafasitamab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combination with lenalidomide was FDA approved for patients with relapsed or refractory DLBCL not otherwise specified, including DLBCL arising from low-grade lymphoma, who are not eligible for autologous stem cell transplant.</a:t>
            </a:r>
          </a:p>
        </p:txBody>
      </p:sp>
    </p:spTree>
    <p:extLst>
      <p:ext uri="{BB962C8B-B14F-4D97-AF65-F5344CB8AC3E}">
        <p14:creationId xmlns:p14="http://schemas.microsoft.com/office/powerpoint/2010/main" val="636432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3"/>
          <p:cNvSpPr>
            <a:spLocks noGrp="1"/>
          </p:cNvSpPr>
          <p:nvPr>
            <p:ph sz="quarter" idx="24"/>
          </p:nvPr>
        </p:nvSpPr>
        <p:spPr>
          <a:xfrm>
            <a:off x="508827" y="4470988"/>
            <a:ext cx="8244968" cy="1436594"/>
          </a:xfrm>
        </p:spPr>
        <p:txBody>
          <a:bodyPr/>
          <a:lstStyle/>
          <a:p>
            <a:pPr lvl="1">
              <a:spcBef>
                <a:spcPts val="0"/>
              </a:spcBef>
            </a:pPr>
            <a:r>
              <a:rPr lang="en-US" sz="2000" b="0" dirty="0"/>
              <a:t>Sample size suitable to detect ≥15% absolute increase in ORR for </a:t>
            </a:r>
            <a:r>
              <a:rPr lang="en-US" sz="2000" b="0" dirty="0" err="1"/>
              <a:t>tafasitamab</a:t>
            </a:r>
            <a:r>
              <a:rPr lang="en-US" sz="2000" b="0" dirty="0"/>
              <a:t>/LEN combination versus LEN monotherapy at 85% power, </a:t>
            </a:r>
            <a:br>
              <a:rPr lang="en-US" sz="2000" b="0" dirty="0"/>
            </a:br>
            <a:r>
              <a:rPr lang="en-US" sz="2000" b="0" dirty="0"/>
              <a:t>2-sided alpha of 5%</a:t>
            </a:r>
            <a:endParaRPr lang="de-DE" sz="2000" b="0" dirty="0"/>
          </a:p>
          <a:p>
            <a:pPr lvl="1">
              <a:spcBef>
                <a:spcPts val="0"/>
              </a:spcBef>
            </a:pPr>
            <a:r>
              <a:rPr lang="en-US" sz="2000" b="0" dirty="0"/>
              <a:t>Mature data: Primary endpoint analysis with data cutoff 30 Nov 2018; minimum follow-up 12 months, median follow-up 17.3 months</a:t>
            </a:r>
          </a:p>
        </p:txBody>
      </p:sp>
      <p:pic>
        <p:nvPicPr>
          <p:cNvPr id="20482" name="B3E0A709-D6D8-428E-B895-DF3ADCAF12EE" descr="417EE353-E522-463D-AF6C-CD8EE55462B7@propublis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03" y="1185186"/>
            <a:ext cx="11089640" cy="308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DC31FC8B-FA36-8B48-B3AE-90E7D5698086}"/>
              </a:ext>
            </a:extLst>
          </p:cNvPr>
          <p:cNvPicPr>
            <a:picLocks noChangeAspect="1"/>
          </p:cNvPicPr>
          <p:nvPr/>
        </p:nvPicPr>
        <p:blipFill>
          <a:blip r:embed="rId3"/>
          <a:stretch>
            <a:fillRect/>
          </a:stretch>
        </p:blipFill>
        <p:spPr>
          <a:xfrm>
            <a:off x="8912776" y="3556567"/>
            <a:ext cx="2298700" cy="2336800"/>
          </a:xfrm>
          <a:prstGeom prst="rect">
            <a:avLst/>
          </a:prstGeom>
        </p:spPr>
      </p:pic>
      <p:sp>
        <p:nvSpPr>
          <p:cNvPr id="14" name="Titel 8"/>
          <p:cNvSpPr txBox="1">
            <a:spLocks/>
          </p:cNvSpPr>
          <p:nvPr/>
        </p:nvSpPr>
        <p:spPr bwMode="gray">
          <a:xfrm>
            <a:off x="839416" y="463588"/>
            <a:ext cx="8973384" cy="492443"/>
          </a:xfrm>
          <a:prstGeom prst="rect">
            <a:avLst/>
          </a:prstGeom>
        </p:spPr>
        <p:txBody>
          <a:bodyPr vert="horz" lIns="0" tIns="0" rIns="0" bIns="0" rtlCol="0" anchor="ctr">
            <a:spAutoFit/>
          </a:bodyPr>
          <a:lstStyle>
            <a:lvl1pPr algn="l" defTabSz="789018" rtl="0" eaLnBrk="1" latinLnBrk="0" hangingPunct="1">
              <a:lnSpc>
                <a:spcPct val="100000"/>
              </a:lnSpc>
              <a:spcBef>
                <a:spcPct val="0"/>
              </a:spcBef>
              <a:buNone/>
              <a:defRPr sz="1900" kern="1200">
                <a:solidFill>
                  <a:schemeClr val="tx1"/>
                </a:solidFill>
                <a:latin typeface="+mj-lt"/>
                <a:ea typeface="+mj-ea"/>
                <a:cs typeface="+mj-cs"/>
              </a:defRPr>
            </a:lvl1pPr>
          </a:lstStyle>
          <a:p>
            <a:pPr marL="0" marR="0" lvl="0" indent="0" algn="l" defTabSz="789018" rtl="0" eaLnBrk="1" fontAlgn="base" latinLnBrk="0" hangingPunct="1">
              <a:lnSpc>
                <a:spcPct val="100000"/>
              </a:lnSpc>
              <a:spcBef>
                <a:spcPct val="0"/>
              </a:spcBef>
              <a:spcAft>
                <a:spcPct val="0"/>
              </a:spcAft>
              <a:buClrTx/>
              <a:buSzTx/>
              <a:buFontTx/>
              <a:buNone/>
              <a:tabLst/>
              <a:defRPr/>
            </a:pPr>
            <a:r>
              <a:rPr kumimoji="0" lang="de-DE" sz="3200" b="1" i="0" u="none" strike="noStrike" kern="1200" cap="none" spc="0" normalizeH="0" baseline="0" noProof="0" dirty="0">
                <a:ln>
                  <a:noFill/>
                </a:ln>
                <a:solidFill>
                  <a:srgbClr val="0432FF"/>
                </a:solidFill>
                <a:effectLst/>
                <a:uLnTx/>
                <a:uFillTx/>
                <a:latin typeface="Calibri"/>
                <a:ea typeface="+mj-ea"/>
                <a:cs typeface="+mj-cs"/>
              </a:rPr>
              <a:t>L-MIND: Phase II Study Design</a:t>
            </a:r>
          </a:p>
        </p:txBody>
      </p:sp>
      <p:sp>
        <p:nvSpPr>
          <p:cNvPr id="15" name="Oval 14"/>
          <p:cNvSpPr/>
          <p:nvPr/>
        </p:nvSpPr>
        <p:spPr>
          <a:xfrm>
            <a:off x="304800" y="1971611"/>
            <a:ext cx="2133600" cy="609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630" tIns="47790" rIns="95630" bIns="4779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6" name="Oval 15"/>
          <p:cNvSpPr/>
          <p:nvPr/>
        </p:nvSpPr>
        <p:spPr>
          <a:xfrm>
            <a:off x="304800" y="2987607"/>
            <a:ext cx="2133600" cy="9144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5630" tIns="47790" rIns="95630" bIns="4779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0C7F66C3-2FA6-89E9-E772-22432A606ECF}"/>
              </a:ext>
            </a:extLst>
          </p:cNvPr>
          <p:cNvSpPr txBox="1"/>
          <p:nvPr/>
        </p:nvSpPr>
        <p:spPr>
          <a:xfrm>
            <a:off x="47328" y="6453336"/>
            <a:ext cx="410445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Salles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2020;21(7):978-88.</a:t>
            </a:r>
          </a:p>
        </p:txBody>
      </p:sp>
      <p:sp>
        <p:nvSpPr>
          <p:cNvPr id="10" name="TextBox 9">
            <a:extLst>
              <a:ext uri="{FF2B5EF4-FFF2-40B4-BE49-F238E27FC236}">
                <a16:creationId xmlns:a16="http://schemas.microsoft.com/office/drawing/2014/main" id="{2DA082BE-A8B6-724A-B7D6-5E0C240DE9B1}"/>
              </a:ext>
            </a:extLst>
          </p:cNvPr>
          <p:cNvSpPr txBox="1"/>
          <p:nvPr/>
        </p:nvSpPr>
        <p:spPr>
          <a:xfrm>
            <a:off x="119336" y="6046730"/>
            <a:ext cx="9505980"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 PFS = progression-free survival;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DoR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duration of response; OS = overall survival</a:t>
            </a:r>
          </a:p>
        </p:txBody>
      </p:sp>
    </p:spTree>
    <p:extLst>
      <p:ext uri="{BB962C8B-B14F-4D97-AF65-F5344CB8AC3E}">
        <p14:creationId xmlns:p14="http://schemas.microsoft.com/office/powerpoint/2010/main" val="421811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C43878-3F19-014E-A1BC-909220C5BAE6}"/>
              </a:ext>
            </a:extLst>
          </p:cNvPr>
          <p:cNvSpPr>
            <a:spLocks noGrp="1"/>
          </p:cNvSpPr>
          <p:nvPr>
            <p:ph type="title"/>
          </p:nvPr>
        </p:nvSpPr>
        <p:spPr/>
        <p:txBody>
          <a:bodyPr/>
          <a:lstStyle/>
          <a:p>
            <a:pPr algn="l"/>
            <a:r>
              <a:rPr lang="en-US" sz="2800" dirty="0"/>
              <a:t>FDA Grants Accelerated Approval to </a:t>
            </a:r>
            <a:r>
              <a:rPr lang="en-US" sz="2800" dirty="0" err="1"/>
              <a:t>Loncastuximab</a:t>
            </a:r>
            <a:r>
              <a:rPr lang="en-US" sz="2800" dirty="0"/>
              <a:t> </a:t>
            </a:r>
            <a:r>
              <a:rPr lang="en-US" sz="2800" dirty="0" err="1"/>
              <a:t>Tesirine-lpyl</a:t>
            </a:r>
            <a:r>
              <a:rPr lang="en-US" sz="2800" dirty="0"/>
              <a:t> for Large B-Cell Lymphoma</a:t>
            </a:r>
            <a:br>
              <a:rPr lang="en-US" dirty="0"/>
            </a:br>
            <a:r>
              <a:rPr lang="en-US" sz="2000" dirty="0"/>
              <a:t>Press Release – April 23, 2021</a:t>
            </a:r>
          </a:p>
        </p:txBody>
      </p:sp>
      <p:sp>
        <p:nvSpPr>
          <p:cNvPr id="4" name="Content Placeholder 3">
            <a:extLst>
              <a:ext uri="{FF2B5EF4-FFF2-40B4-BE49-F238E27FC236}">
                <a16:creationId xmlns:a16="http://schemas.microsoft.com/office/drawing/2014/main" id="{37562C9B-8DF1-524A-8612-5F83AB1FD5FD}"/>
              </a:ext>
            </a:extLst>
          </p:cNvPr>
          <p:cNvSpPr>
            <a:spLocks noGrp="1"/>
          </p:cNvSpPr>
          <p:nvPr>
            <p:ph idx="1"/>
          </p:nvPr>
        </p:nvSpPr>
        <p:spPr>
          <a:xfrm>
            <a:off x="912286" y="1628800"/>
            <a:ext cx="10358967" cy="4586266"/>
          </a:xfrm>
        </p:spPr>
        <p:txBody>
          <a:bodyPr/>
          <a:lstStyle/>
          <a:p>
            <a:pPr marL="98425" indent="0">
              <a:buNone/>
            </a:pPr>
            <a:r>
              <a:rPr lang="en-US" sz="2000" b="0" dirty="0"/>
              <a:t>“The Food and Drug Administration granted accelerated approval to </a:t>
            </a:r>
            <a:r>
              <a:rPr lang="en-US" sz="2000" b="0" dirty="0" err="1"/>
              <a:t>loncastuximab</a:t>
            </a:r>
            <a:r>
              <a:rPr lang="en-US" sz="2000" b="0" dirty="0"/>
              <a:t> </a:t>
            </a:r>
            <a:r>
              <a:rPr lang="en-US" sz="2000" b="0" dirty="0" err="1"/>
              <a:t>tesirine-lpyl</a:t>
            </a:r>
            <a:r>
              <a:rPr lang="en-US" sz="2000" b="0" dirty="0"/>
              <a:t>, a CD19-directed antibody and alkylating agent conjugate, for adult patients with relapsed or refractory large B-cell lymphoma after two or more lines of systemic therapy, including diffuse large B-cell lymphoma (DLBCL) not otherwise specified, DLBCL arising from low grade lymphoma, and high-grade B-cell lymphoma.</a:t>
            </a:r>
          </a:p>
          <a:p>
            <a:pPr marL="98425" indent="0">
              <a:buNone/>
            </a:pPr>
            <a:r>
              <a:rPr lang="en-US" sz="2000" b="0" dirty="0"/>
              <a:t>Approval was based on LOTIS-2 (NCT03589469), an open-label, single-arm trial in 145 adult patients with relapsed or refractory DLBCL or high-grade B-cell lymphoma after at least two prior systemic regimens. Patients received </a:t>
            </a:r>
            <a:r>
              <a:rPr lang="en-US" sz="2000" b="0" dirty="0" err="1"/>
              <a:t>loncastuximab</a:t>
            </a:r>
            <a:r>
              <a:rPr lang="en-US" sz="2000" b="0" dirty="0"/>
              <a:t> </a:t>
            </a:r>
            <a:r>
              <a:rPr lang="en-US" sz="2000" b="0" dirty="0" err="1"/>
              <a:t>tesirine-lpyl</a:t>
            </a:r>
            <a:r>
              <a:rPr lang="en-US" sz="2000" b="0" dirty="0"/>
              <a:t> 0.15 mg/kg every 3 weeks for 2 cycles, then 0.075 mg/kg every 3 weeks for subsequent cycles. Patients received treatment until progressive disease or unacceptable toxicity.”</a:t>
            </a:r>
          </a:p>
        </p:txBody>
      </p:sp>
      <p:sp>
        <p:nvSpPr>
          <p:cNvPr id="5" name="TextBox 4">
            <a:extLst>
              <a:ext uri="{FF2B5EF4-FFF2-40B4-BE49-F238E27FC236}">
                <a16:creationId xmlns:a16="http://schemas.microsoft.com/office/drawing/2014/main" id="{9441694F-F50D-114B-87A4-7472753B5CC0}"/>
              </a:ext>
            </a:extLst>
          </p:cNvPr>
          <p:cNvSpPr txBox="1"/>
          <p:nvPr/>
        </p:nvSpPr>
        <p:spPr>
          <a:xfrm>
            <a:off x="15273" y="6452249"/>
            <a:ext cx="1137726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/drugs/resources-information-approved-drugs/fda-grants-accelerated-approval-loncastuximab-tesirine-lpyl-large-b-cell-lymphoma</a:t>
            </a:r>
          </a:p>
        </p:txBody>
      </p:sp>
    </p:spTree>
    <p:extLst>
      <p:ext uri="{BB962C8B-B14F-4D97-AF65-F5344CB8AC3E}">
        <p14:creationId xmlns:p14="http://schemas.microsoft.com/office/powerpoint/2010/main" val="298877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E5FFB6BA-E8D1-3146-ADDF-C804E84A7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764704"/>
            <a:ext cx="11311999" cy="3528392"/>
          </a:xfrm>
          <a:prstGeom prst="rect">
            <a:avLst/>
          </a:prstGeom>
        </p:spPr>
      </p:pic>
      <p:sp>
        <p:nvSpPr>
          <p:cNvPr id="4" name="TextBox 3">
            <a:extLst>
              <a:ext uri="{FF2B5EF4-FFF2-40B4-BE49-F238E27FC236}">
                <a16:creationId xmlns:a16="http://schemas.microsoft.com/office/drawing/2014/main" id="{632A5FE8-C9D0-F949-AE64-1EB92A47D06D}"/>
              </a:ext>
            </a:extLst>
          </p:cNvPr>
          <p:cNvSpPr txBox="1"/>
          <p:nvPr/>
        </p:nvSpPr>
        <p:spPr>
          <a:xfrm>
            <a:off x="263352" y="1088740"/>
            <a:ext cx="11246734"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138"/>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B30138"/>
                </a:solidFill>
                <a:effectLst/>
                <a:uLnTx/>
                <a:uFillTx/>
                <a:latin typeface="Arial" pitchFamily="-72" charset="0"/>
                <a:ea typeface="MS PGothic" charset="0"/>
              </a:rPr>
              <a:t>2021;22(6):790-800. </a:t>
            </a:r>
          </a:p>
        </p:txBody>
      </p:sp>
      <p:sp>
        <p:nvSpPr>
          <p:cNvPr id="2" name="TextBox 1">
            <a:extLst>
              <a:ext uri="{FF2B5EF4-FFF2-40B4-BE49-F238E27FC236}">
                <a16:creationId xmlns:a16="http://schemas.microsoft.com/office/drawing/2014/main" id="{F0819388-6E7D-08F3-5592-BEFB4305D477}"/>
              </a:ext>
            </a:extLst>
          </p:cNvPr>
          <p:cNvSpPr txBox="1"/>
          <p:nvPr/>
        </p:nvSpPr>
        <p:spPr>
          <a:xfrm>
            <a:off x="630135" y="4761148"/>
            <a:ext cx="10513168" cy="1015663"/>
          </a:xfrm>
          <a:prstGeom prst="rect">
            <a:avLst/>
          </a:prstGeom>
          <a:noFill/>
          <a:ln>
            <a:solidFill>
              <a:schemeClr val="tx1"/>
            </a:solidFill>
          </a:ln>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 a result of the LOTIS-2 trial,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loncastuximab</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tesirine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was FDA approved for patients with relapsed or refractory large B-cell lymphoma after 2 or more lines of systemic therapy, including DLBCL not otherwise specified, DLBCL arising from low-grade lymphoma and high-grade B-cell lymphoma.</a:t>
            </a:r>
          </a:p>
        </p:txBody>
      </p:sp>
    </p:spTree>
    <p:extLst>
      <p:ext uri="{BB962C8B-B14F-4D97-AF65-F5344CB8AC3E}">
        <p14:creationId xmlns:p14="http://schemas.microsoft.com/office/powerpoint/2010/main" val="268569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51186"/>
            <a:ext cx="12192000" cy="3955627"/>
          </a:xfrm>
          <a:prstGeom prst="rect">
            <a:avLst/>
          </a:prstGeom>
        </p:spPr>
      </p:pic>
      <p:sp>
        <p:nvSpPr>
          <p:cNvPr id="6" name="Text Box 5"/>
          <p:cNvSpPr txBox="1">
            <a:spLocks noChangeArrowheads="1"/>
          </p:cNvSpPr>
          <p:nvPr/>
        </p:nvSpPr>
        <p:spPr bwMode="auto">
          <a:xfrm>
            <a:off x="191344" y="6524699"/>
            <a:ext cx="98552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2pPr>
            <a:lvl3pPr marL="11430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3pPr>
            <a:lvl4pPr marL="16002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4pPr>
            <a:lvl5pPr marL="20574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45000"/>
              <a:buFontTx/>
              <a:buNone/>
              <a:tabLst>
                <a:tab pos="657225" algn="l"/>
                <a:tab pos="1312863" algn="l"/>
                <a:tab pos="1970088" algn="l"/>
                <a:tab pos="2627313" algn="l"/>
                <a:tab pos="3282950" algn="l"/>
              </a:tabLst>
              <a:defRPr/>
            </a:pP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Caimi</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 PF et al. </a:t>
            </a:r>
            <a:r>
              <a:rPr kumimoji="0" lang="en-GB" sz="1500" b="0" i="1" u="none" strike="noStrike" kern="1200" cap="none" spc="0" normalizeH="0" baseline="0" noProof="0" dirty="0">
                <a:ln>
                  <a:noFill/>
                </a:ln>
                <a:solidFill>
                  <a:srgbClr val="000000"/>
                </a:solidFill>
                <a:effectLst/>
                <a:uLnTx/>
                <a:uFillTx/>
                <a:latin typeface="Calibri"/>
                <a:ea typeface="ＭＳ Ｐゴシック" charset="0"/>
              </a:rPr>
              <a:t>Lancet Oncol </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2021;22(6):790-800.</a:t>
            </a:r>
          </a:p>
          <a:p>
            <a:pPr marL="0" marR="0" lvl="0" indent="0" algn="r" defTabSz="414338" rtl="0" eaLnBrk="1" fontAlgn="base" latinLnBrk="0" hangingPunct="0">
              <a:lnSpc>
                <a:spcPct val="93000"/>
              </a:lnSpc>
              <a:spcBef>
                <a:spcPct val="0"/>
              </a:spcBef>
              <a:spcAft>
                <a:spcPct val="0"/>
              </a:spcAft>
              <a:buClr>
                <a:srgbClr val="000000"/>
              </a:buClr>
              <a:buSzPct val="45000"/>
              <a:buFontTx/>
              <a:buNone/>
              <a:tabLst>
                <a:tab pos="657225" algn="l"/>
                <a:tab pos="1312863" algn="l"/>
                <a:tab pos="1970088" algn="l"/>
                <a:tab pos="2627313" algn="l"/>
                <a:tab pos="3282950" algn="l"/>
              </a:tabLst>
              <a:defRPr/>
            </a:pPr>
            <a:r>
              <a:rPr kumimoji="0" lang="en-GB" sz="1500" b="0" i="1" u="none" strike="noStrike" kern="1200" cap="none" spc="0" normalizeH="0" baseline="0" noProof="0" dirty="0">
                <a:ln>
                  <a:noFill/>
                </a:ln>
                <a:solidFill>
                  <a:srgbClr val="000000"/>
                </a:solidFill>
                <a:effectLst/>
                <a:uLnTx/>
                <a:uFillTx/>
                <a:latin typeface="Arial" charset="0"/>
                <a:ea typeface="ＭＳ Ｐゴシック" charset="0"/>
              </a:rPr>
              <a:t> </a:t>
            </a:r>
          </a:p>
        </p:txBody>
      </p:sp>
      <p:sp>
        <p:nvSpPr>
          <p:cNvPr id="4" name="Title 3">
            <a:extLst>
              <a:ext uri="{FF2B5EF4-FFF2-40B4-BE49-F238E27FC236}">
                <a16:creationId xmlns:a16="http://schemas.microsoft.com/office/drawing/2014/main" id="{5A1C71F3-0A3F-D04B-A372-A159C2C2D9C3}"/>
              </a:ext>
            </a:extLst>
          </p:cNvPr>
          <p:cNvSpPr>
            <a:spLocks noGrp="1"/>
          </p:cNvSpPr>
          <p:nvPr>
            <p:ph type="title"/>
          </p:nvPr>
        </p:nvSpPr>
        <p:spPr/>
        <p:txBody>
          <a:bodyPr/>
          <a:lstStyle/>
          <a:p>
            <a:pPr algn="l"/>
            <a:r>
              <a:rPr lang="en-US" dirty="0"/>
              <a:t>LOTIS-2: Phase II Trial Design </a:t>
            </a:r>
          </a:p>
        </p:txBody>
      </p:sp>
      <p:sp>
        <p:nvSpPr>
          <p:cNvPr id="7" name="Text Box 5">
            <a:extLst>
              <a:ext uri="{FF2B5EF4-FFF2-40B4-BE49-F238E27FC236}">
                <a16:creationId xmlns:a16="http://schemas.microsoft.com/office/drawing/2014/main" id="{35CCD57A-AB5E-DA4C-AC9D-87225B24DCE3}"/>
              </a:ext>
            </a:extLst>
          </p:cNvPr>
          <p:cNvSpPr txBox="1">
            <a:spLocks noChangeArrowheads="1"/>
          </p:cNvSpPr>
          <p:nvPr/>
        </p:nvSpPr>
        <p:spPr bwMode="auto">
          <a:xfrm>
            <a:off x="228414" y="5622656"/>
            <a:ext cx="98552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lstStyle>
            <a:lvl1pPr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cs typeface="ＭＳ Ｐゴシック" charset="0"/>
              </a:defRPr>
            </a:lvl1pPr>
            <a:lvl2pPr marL="742950" indent="-28575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2pPr>
            <a:lvl3pPr marL="11430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3pPr>
            <a:lvl4pPr marL="16002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4pPr>
            <a:lvl5pPr marL="2057400" indent="-228600" defTabSz="414338" eaLnBrk="0" hangingPunct="0">
              <a:tabLst>
                <a:tab pos="657225" algn="l"/>
                <a:tab pos="1312863" algn="l"/>
                <a:tab pos="1970088" algn="l"/>
                <a:tab pos="2627313" algn="l"/>
                <a:tab pos="3282950" algn="l"/>
              </a:tabLst>
              <a:defRPr sz="2400">
                <a:solidFill>
                  <a:schemeClr val="tx1"/>
                </a:solidFill>
                <a:latin typeface="Arial" charset="0"/>
                <a:ea typeface="ＭＳ Ｐゴシック"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sz="2400">
                <a:solidFill>
                  <a:schemeClr val="tx1"/>
                </a:solidFill>
                <a:latin typeface="Arial" charset="0"/>
                <a:ea typeface="ＭＳ Ｐゴシック" charset="0"/>
              </a:defRPr>
            </a:lvl9pPr>
          </a:lstStyle>
          <a:p>
            <a:pPr marL="0" marR="0" lvl="0" indent="0" algn="l" defTabSz="414338" rtl="0" eaLnBrk="1" fontAlgn="base" latinLnBrk="0" hangingPunct="0">
              <a:lnSpc>
                <a:spcPct val="93000"/>
              </a:lnSpc>
              <a:spcBef>
                <a:spcPct val="0"/>
              </a:spcBef>
              <a:spcAft>
                <a:spcPct val="0"/>
              </a:spcAft>
              <a:buClr>
                <a:srgbClr val="000000"/>
              </a:buClr>
              <a:buSzPct val="45000"/>
              <a:buFontTx/>
              <a:buNone/>
              <a:tabLst>
                <a:tab pos="657225" algn="l"/>
                <a:tab pos="1312863" algn="l"/>
                <a:tab pos="1970088" algn="l"/>
                <a:tab pos="2627313" algn="l"/>
                <a:tab pos="3282950" algn="l"/>
              </a:tabLst>
              <a:defRPr/>
            </a:pP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ORR = overall response rate; </a:t>
            </a: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Lonca</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 = </a:t>
            </a: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loncastuximab</a:t>
            </a:r>
            <a:r>
              <a:rPr kumimoji="0" lang="en-GB" sz="1500" b="0" i="0" u="none" strike="noStrike" kern="1200" cap="none" spc="0" normalizeH="0" baseline="0" noProof="0" dirty="0">
                <a:ln>
                  <a:noFill/>
                </a:ln>
                <a:solidFill>
                  <a:srgbClr val="000000"/>
                </a:solidFill>
                <a:effectLst/>
                <a:uLnTx/>
                <a:uFillTx/>
                <a:latin typeface="Calibri"/>
                <a:ea typeface="ＭＳ Ｐゴシック" charset="0"/>
              </a:rPr>
              <a:t> </a:t>
            </a:r>
            <a:r>
              <a:rPr kumimoji="0" lang="en-GB" sz="1500" b="0" i="0" u="none" strike="noStrike" kern="1200" cap="none" spc="0" normalizeH="0" baseline="0" noProof="0" dirty="0" err="1">
                <a:ln>
                  <a:noFill/>
                </a:ln>
                <a:solidFill>
                  <a:srgbClr val="000000"/>
                </a:solidFill>
                <a:effectLst/>
                <a:uLnTx/>
                <a:uFillTx/>
                <a:latin typeface="Calibri"/>
                <a:ea typeface="ＭＳ Ｐゴシック" charset="0"/>
              </a:rPr>
              <a:t>tesirine</a:t>
            </a:r>
            <a:endParaRPr kumimoji="0" lang="en-GB" sz="1500" b="0" i="0" u="none" strike="noStrike" kern="1200" cap="none" spc="0" normalizeH="0" baseline="0" noProof="0" dirty="0">
              <a:ln>
                <a:noFill/>
              </a:ln>
              <a:solidFill>
                <a:srgbClr val="000000"/>
              </a:solidFill>
              <a:effectLst/>
              <a:uLnTx/>
              <a:uFillTx/>
              <a:latin typeface="Calibri"/>
              <a:ea typeface="ＭＳ Ｐゴシック" charset="0"/>
            </a:endParaRPr>
          </a:p>
        </p:txBody>
      </p:sp>
    </p:spTree>
    <p:extLst>
      <p:ext uri="{BB962C8B-B14F-4D97-AF65-F5344CB8AC3E}">
        <p14:creationId xmlns:p14="http://schemas.microsoft.com/office/powerpoint/2010/main" val="243708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67C5-CF64-EE47-9F51-D186E432A7BB}"/>
              </a:ext>
            </a:extLst>
          </p:cNvPr>
          <p:cNvSpPr>
            <a:spLocks noGrp="1"/>
          </p:cNvSpPr>
          <p:nvPr>
            <p:ph type="title"/>
          </p:nvPr>
        </p:nvSpPr>
        <p:spPr/>
        <p:txBody>
          <a:bodyPr/>
          <a:lstStyle/>
          <a:p>
            <a:pPr algn="l"/>
            <a:r>
              <a:rPr lang="en-US" dirty="0"/>
              <a:t>FDA Approves </a:t>
            </a:r>
            <a:r>
              <a:rPr lang="en-US" dirty="0" err="1"/>
              <a:t>Lisocabtagene</a:t>
            </a:r>
            <a:r>
              <a:rPr lang="en-US" dirty="0"/>
              <a:t> </a:t>
            </a:r>
            <a:r>
              <a:rPr lang="en-US" dirty="0" err="1"/>
              <a:t>Maraleucel</a:t>
            </a:r>
            <a:r>
              <a:rPr lang="en-US" dirty="0"/>
              <a:t> for R/R Large B-Cell Lymphoma</a:t>
            </a:r>
            <a:br>
              <a:rPr lang="en-US" dirty="0"/>
            </a:br>
            <a:r>
              <a:rPr lang="en-US" sz="2400" dirty="0"/>
              <a:t>Press Release –  February 5, 2021</a:t>
            </a:r>
          </a:p>
        </p:txBody>
      </p:sp>
      <p:sp>
        <p:nvSpPr>
          <p:cNvPr id="3" name="Content Placeholder 2">
            <a:extLst>
              <a:ext uri="{FF2B5EF4-FFF2-40B4-BE49-F238E27FC236}">
                <a16:creationId xmlns:a16="http://schemas.microsoft.com/office/drawing/2014/main" id="{F981FCEA-D0BB-044F-8753-5B8628B4D5C5}"/>
              </a:ext>
            </a:extLst>
          </p:cNvPr>
          <p:cNvSpPr>
            <a:spLocks noGrp="1"/>
          </p:cNvSpPr>
          <p:nvPr>
            <p:ph idx="1"/>
          </p:nvPr>
        </p:nvSpPr>
        <p:spPr>
          <a:xfrm>
            <a:off x="912287" y="1628800"/>
            <a:ext cx="10152266" cy="4799013"/>
          </a:xfrm>
        </p:spPr>
        <p:txBody>
          <a:bodyPr/>
          <a:lstStyle/>
          <a:p>
            <a:pPr marL="98425" indent="0">
              <a:buNone/>
            </a:pPr>
            <a:r>
              <a:rPr lang="en-US" sz="2000" b="0" dirty="0"/>
              <a:t>“The Food and Drug Administration approved </a:t>
            </a:r>
            <a:r>
              <a:rPr lang="en-US" sz="2000" b="0" dirty="0" err="1"/>
              <a:t>lisocabtagene</a:t>
            </a:r>
            <a:r>
              <a:rPr lang="en-US" sz="2000" b="0" dirty="0"/>
              <a:t> </a:t>
            </a:r>
            <a:r>
              <a:rPr lang="en-US" sz="2000" b="0" dirty="0" err="1"/>
              <a:t>maraleucel</a:t>
            </a:r>
            <a:r>
              <a:rPr lang="en-US" sz="2000" b="0" dirty="0"/>
              <a:t> for the treatment of adult patients with relapsed or refractory (R/R) large B-cell lymphoma after two or more lines of systemic therapy, including diffuse large B-cell lymphoma (DLBCL) not otherwise specified (including DLBCL arising from indolent lymphoma), high-grade B-cell lymphoma, primary mediastinal large B-cell lymphoma, and follicular lymphoma grade 3B.   </a:t>
            </a:r>
          </a:p>
          <a:p>
            <a:pPr marL="98425" indent="0">
              <a:buNone/>
            </a:pPr>
            <a:r>
              <a:rPr lang="en-US" sz="2000" b="0" dirty="0" err="1"/>
              <a:t>Lisocabtagene</a:t>
            </a:r>
            <a:r>
              <a:rPr lang="en-US" sz="2000" b="0" dirty="0"/>
              <a:t> </a:t>
            </a:r>
            <a:r>
              <a:rPr lang="en-US" sz="2000" b="0" dirty="0" err="1"/>
              <a:t>maraleucel</a:t>
            </a:r>
            <a:r>
              <a:rPr lang="en-US" sz="2000" b="0" dirty="0"/>
              <a:t> is a CD19-directed chimeric antigen receptor (CAR) T cell immunotherapy. It consists of autologous T cells that are genetically modified to produce a CAR protein, allowing the T cells to identify and eliminate CD19-expressing normal and malignant cells.</a:t>
            </a:r>
          </a:p>
          <a:p>
            <a:pPr marL="98425" indent="0">
              <a:buNone/>
            </a:pPr>
            <a:r>
              <a:rPr lang="en-US" sz="2000" b="0" dirty="0"/>
              <a:t>Efficacy was evaluated in TRANSCEND (NCT02631044), a single-arm, open label, multicenter trial that evaluated </a:t>
            </a:r>
            <a:r>
              <a:rPr lang="en-US" sz="2000" b="0" dirty="0" err="1"/>
              <a:t>lisocabtagene</a:t>
            </a:r>
            <a:r>
              <a:rPr lang="en-US" sz="2000" b="0" dirty="0"/>
              <a:t> </a:t>
            </a:r>
            <a:r>
              <a:rPr lang="en-US" sz="2000" b="0" dirty="0" err="1"/>
              <a:t>maraleucel</a:t>
            </a:r>
            <a:r>
              <a:rPr lang="en-US" sz="2000" b="0" dirty="0"/>
              <a:t>, preceded by lymphodepleting chemotherapy, in adults with R/R large B-cell lymphoma after at least two lines of therapy.”</a:t>
            </a:r>
          </a:p>
        </p:txBody>
      </p:sp>
      <p:sp>
        <p:nvSpPr>
          <p:cNvPr id="5" name="TextBox 4">
            <a:extLst>
              <a:ext uri="{FF2B5EF4-FFF2-40B4-BE49-F238E27FC236}">
                <a16:creationId xmlns:a16="http://schemas.microsoft.com/office/drawing/2014/main" id="{D4722ED5-8672-6147-BC4F-46D3197D3138}"/>
              </a:ext>
            </a:extLst>
          </p:cNvPr>
          <p:cNvSpPr txBox="1"/>
          <p:nvPr/>
        </p:nvSpPr>
        <p:spPr>
          <a:xfrm>
            <a:off x="191344" y="6150814"/>
            <a:ext cx="9289032" cy="553998"/>
          </a:xfrm>
          <a:prstGeom prst="rect">
            <a:avLst/>
          </a:prstGeom>
          <a:noFill/>
        </p:spPr>
        <p:txBody>
          <a:bodyPr wrap="square">
            <a:spAutoFit/>
          </a:bodyPr>
          <a:lstStyle/>
          <a:p>
            <a:r>
              <a:rPr lang="en-US" sz="1500" b="0" dirty="0">
                <a:solidFill>
                  <a:srgbClr val="000000"/>
                </a:solidFill>
                <a:effectLst/>
                <a:latin typeface="Calibri" panose="020F0502020204030204" pitchFamily="34" charset="0"/>
                <a:cs typeface="Calibri" panose="020F0502020204030204" pitchFamily="34" charset="0"/>
              </a:rPr>
              <a:t>https://</a:t>
            </a:r>
            <a:r>
              <a:rPr lang="en-US" sz="1500" b="0" dirty="0" err="1">
                <a:solidFill>
                  <a:srgbClr val="000000"/>
                </a:solidFill>
                <a:effectLst/>
                <a:latin typeface="Calibri" panose="020F0502020204030204" pitchFamily="34" charset="0"/>
                <a:cs typeface="Calibri" panose="020F0502020204030204" pitchFamily="34" charset="0"/>
              </a:rPr>
              <a:t>www.fda.gov</a:t>
            </a:r>
            <a:r>
              <a:rPr lang="en-US" sz="1500" b="0" dirty="0">
                <a:solidFill>
                  <a:srgbClr val="000000"/>
                </a:solidFill>
                <a:effectLst/>
                <a:latin typeface="Calibri" panose="020F0502020204030204" pitchFamily="34" charset="0"/>
                <a:cs typeface="Calibri" panose="020F0502020204030204" pitchFamily="34" charset="0"/>
              </a:rPr>
              <a:t>/drugs/resources-information-approved-drugs/fda-approves-lisocabtagene-maraleucel-relapsed-or-refractory-large-b-cell-lymphoma</a:t>
            </a:r>
          </a:p>
        </p:txBody>
      </p:sp>
    </p:spTree>
    <p:extLst>
      <p:ext uri="{BB962C8B-B14F-4D97-AF65-F5344CB8AC3E}">
        <p14:creationId xmlns:p14="http://schemas.microsoft.com/office/powerpoint/2010/main" val="1931296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149F-5232-7E4A-8315-1331FCD02A5B}"/>
              </a:ext>
            </a:extLst>
          </p:cNvPr>
          <p:cNvSpPr>
            <a:spLocks noGrp="1"/>
          </p:cNvSpPr>
          <p:nvPr>
            <p:ph type="title"/>
          </p:nvPr>
        </p:nvSpPr>
        <p:spPr>
          <a:xfrm>
            <a:off x="841962" y="188640"/>
            <a:ext cx="10508075" cy="576064"/>
          </a:xfrm>
        </p:spPr>
        <p:txBody>
          <a:bodyPr/>
          <a:lstStyle/>
          <a:p>
            <a:pPr algn="l"/>
            <a:r>
              <a:rPr lang="en-US" dirty="0"/>
              <a:t>Characteristics of Pivotal Trials of </a:t>
            </a:r>
            <a:r>
              <a:rPr lang="en-US" dirty="0" err="1"/>
              <a:t>Axi-cel</a:t>
            </a:r>
            <a:r>
              <a:rPr lang="en-US" dirty="0"/>
              <a:t> and </a:t>
            </a:r>
            <a:r>
              <a:rPr lang="en-US" dirty="0" err="1"/>
              <a:t>Tisagenlecleucel</a:t>
            </a:r>
            <a:endParaRPr lang="en-US" dirty="0"/>
          </a:p>
        </p:txBody>
      </p:sp>
      <p:sp>
        <p:nvSpPr>
          <p:cNvPr id="3" name="Content Placeholder 2">
            <a:extLst>
              <a:ext uri="{FF2B5EF4-FFF2-40B4-BE49-F238E27FC236}">
                <a16:creationId xmlns:a16="http://schemas.microsoft.com/office/drawing/2014/main" id="{3460EBE9-DFA8-6048-BE5A-147E3E81C87A}"/>
              </a:ext>
            </a:extLst>
          </p:cNvPr>
          <p:cNvSpPr>
            <a:spLocks noGrp="1"/>
          </p:cNvSpPr>
          <p:nvPr>
            <p:ph idx="1"/>
          </p:nvPr>
        </p:nvSpPr>
        <p:spPr>
          <a:xfrm>
            <a:off x="191344" y="6453336"/>
            <a:ext cx="5201913" cy="216024"/>
          </a:xfrm>
        </p:spPr>
        <p:txBody>
          <a:bodyPr/>
          <a:lstStyle/>
          <a:p>
            <a:pPr marL="98425" indent="0">
              <a:spcBef>
                <a:spcPts val="0"/>
              </a:spcBef>
              <a:spcAft>
                <a:spcPts val="0"/>
              </a:spcAft>
              <a:buNone/>
            </a:pPr>
            <a:r>
              <a:rPr lang="en-US" sz="1500" b="0" dirty="0" err="1">
                <a:solidFill>
                  <a:schemeClr val="tx1"/>
                </a:solidFill>
              </a:rPr>
              <a:t>Roschewski</a:t>
            </a:r>
            <a:r>
              <a:rPr lang="en-US" sz="1500" b="0" dirty="0">
                <a:solidFill>
                  <a:schemeClr val="tx1"/>
                </a:solidFill>
              </a:rPr>
              <a:t> M et al. </a:t>
            </a:r>
            <a:r>
              <a:rPr lang="en-US" sz="1500" b="0" i="1" dirty="0">
                <a:solidFill>
                  <a:schemeClr val="tx1"/>
                </a:solidFill>
              </a:rPr>
              <a:t>N </a:t>
            </a:r>
            <a:r>
              <a:rPr lang="en-US" sz="1500" b="0" i="1" dirty="0" err="1">
                <a:solidFill>
                  <a:schemeClr val="tx1"/>
                </a:solidFill>
              </a:rPr>
              <a:t>Engl</a:t>
            </a:r>
            <a:r>
              <a:rPr lang="en-US" sz="1500" b="0" i="1" dirty="0">
                <a:solidFill>
                  <a:schemeClr val="tx1"/>
                </a:solidFill>
              </a:rPr>
              <a:t> J Med </a:t>
            </a:r>
            <a:r>
              <a:rPr lang="en-US" sz="1500" b="0" dirty="0">
                <a:solidFill>
                  <a:schemeClr val="tx1"/>
                </a:solidFill>
              </a:rPr>
              <a:t>2022;386(7):692-96.</a:t>
            </a:r>
          </a:p>
        </p:txBody>
      </p:sp>
      <p:grpSp>
        <p:nvGrpSpPr>
          <p:cNvPr id="12" name="Group 11">
            <a:extLst>
              <a:ext uri="{FF2B5EF4-FFF2-40B4-BE49-F238E27FC236}">
                <a16:creationId xmlns:a16="http://schemas.microsoft.com/office/drawing/2014/main" id="{72E69F0B-5BAE-35C5-ADF6-C28CAE895BCC}"/>
              </a:ext>
            </a:extLst>
          </p:cNvPr>
          <p:cNvGrpSpPr/>
          <p:nvPr/>
        </p:nvGrpSpPr>
        <p:grpSpPr>
          <a:xfrm>
            <a:off x="424070" y="764704"/>
            <a:ext cx="11216546" cy="5328592"/>
            <a:chOff x="697924" y="908720"/>
            <a:chExt cx="11216546" cy="5485252"/>
          </a:xfrm>
        </p:grpSpPr>
        <p:pic>
          <p:nvPicPr>
            <p:cNvPr id="5" name="Picture 4">
              <a:extLst>
                <a:ext uri="{FF2B5EF4-FFF2-40B4-BE49-F238E27FC236}">
                  <a16:creationId xmlns:a16="http://schemas.microsoft.com/office/drawing/2014/main" id="{818AF219-BE58-3CCB-239D-9034CFBFC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24" y="908720"/>
              <a:ext cx="11208568" cy="937995"/>
            </a:xfrm>
            <a:prstGeom prst="rect">
              <a:avLst/>
            </a:prstGeom>
          </p:spPr>
        </p:pic>
        <p:pic>
          <p:nvPicPr>
            <p:cNvPr id="9" name="Picture 8" descr="Table&#10;&#10;Description automatically generated">
              <a:extLst>
                <a:ext uri="{FF2B5EF4-FFF2-40B4-BE49-F238E27FC236}">
                  <a16:creationId xmlns:a16="http://schemas.microsoft.com/office/drawing/2014/main" id="{C22A93CF-856F-FF13-65F3-86F70CE3B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24" y="1817622"/>
              <a:ext cx="11208568" cy="2321581"/>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98CCED22-9A2E-57A1-5B5C-883F2A1E3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02" y="4084983"/>
              <a:ext cx="11208568" cy="2308989"/>
            </a:xfrm>
            <a:prstGeom prst="rect">
              <a:avLst/>
            </a:prstGeom>
          </p:spPr>
        </p:pic>
      </p:grpSp>
    </p:spTree>
    <p:extLst>
      <p:ext uri="{BB962C8B-B14F-4D97-AF65-F5344CB8AC3E}">
        <p14:creationId xmlns:p14="http://schemas.microsoft.com/office/powerpoint/2010/main" val="323821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9FEF61-1E09-D34B-9EA7-7E3E4D9932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6831" y="146992"/>
            <a:ext cx="11697740" cy="2489920"/>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FB1B648-5221-6A49-9774-8E6AD60DE5A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5360" y="3192451"/>
            <a:ext cx="4826946" cy="3214745"/>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EA7E75E-2C54-774A-90A6-E3DF8DB1B5C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981742" y="2189634"/>
            <a:ext cx="3738618" cy="2489920"/>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D65DCA24-32C4-D94E-B6B0-4242D43CE69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464152" y="4094185"/>
            <a:ext cx="3738618" cy="2489920"/>
          </a:xfrm>
          <a:prstGeom prst="rect">
            <a:avLst/>
          </a:prstGeom>
          <a:ln w="38100" cap="sq">
            <a:solidFill>
              <a:schemeClr val="bg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CC45718C-8733-974E-A2A0-70B2AFE76E3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48328" y="2017397"/>
            <a:ext cx="2611177" cy="2636173"/>
          </a:xfrm>
          <a:prstGeom prst="rect">
            <a:avLst/>
          </a:prstGeom>
          <a:ln w="38100" cap="sq">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45843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D25B3-6421-4542-A229-2EA4994BE61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CAR T-Cell Therapy-Associated Cytokine Release Syndrome (CRS)</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p:txBody>
          <a:bodyPr/>
          <a:lstStyle/>
          <a:p>
            <a:pPr marL="0" indent="0" defTabSz="685800" fontAlgn="auto">
              <a:spcBef>
                <a:spcPts val="2100"/>
              </a:spcBef>
              <a:spcAft>
                <a:spcPts val="0"/>
              </a:spcAft>
              <a:buNone/>
              <a:defRPr/>
            </a:pPr>
            <a:r>
              <a:rPr lang="en-US" sz="2400" b="1" dirty="0">
                <a:solidFill>
                  <a:srgbClr val="0432FF"/>
                </a:solidFill>
                <a:latin typeface="Calibri" panose="020F0502020204030204" pitchFamily="34" charset="0"/>
                <a:cs typeface="Calibri" panose="020F0502020204030204" pitchFamily="34" charset="0"/>
              </a:rPr>
              <a:t>CRS — May be mild or life-threatening</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Occurs with CART19 activation and expansion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Dramatic cytokine elevations (IL-6, IL10, </a:t>
            </a:r>
            <a:r>
              <a:rPr lang="en-US" sz="2400" b="0" dirty="0" err="1">
                <a:latin typeface="Calibri" panose="020F0502020204030204" pitchFamily="34" charset="0"/>
                <a:cs typeface="Calibri" panose="020F0502020204030204" pitchFamily="34" charset="0"/>
              </a:rPr>
              <a:t>IFNɤ</a:t>
            </a:r>
            <a:r>
              <a:rPr lang="en-US" sz="2400" b="0" dirty="0">
                <a:latin typeface="Calibri" panose="020F0502020204030204" pitchFamily="34" charset="0"/>
                <a:cs typeface="Calibri" panose="020F0502020204030204" pitchFamily="34" charset="0"/>
              </a:rPr>
              <a:t>, CRP, ferritin)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Fevers initially (can be quite high: 105˚F)</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Myalgias, fatigue, nausea/anorexia</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Capillary leak, headache, hypoxia and hypotension</a:t>
            </a:r>
          </a:p>
          <a:p>
            <a:pPr marL="342900" indent="-342900" defTabSz="685800" fontAlgn="auto">
              <a:spcBef>
                <a:spcPts val="2100"/>
              </a:spcBef>
              <a:spcAft>
                <a:spcPts val="0"/>
              </a:spcAft>
              <a:defRPr/>
            </a:pPr>
            <a:r>
              <a:rPr lang="en-US" sz="2400" b="0" dirty="0">
                <a:latin typeface="Calibri" panose="020F0502020204030204" pitchFamily="34" charset="0"/>
                <a:cs typeface="Calibri" panose="020F0502020204030204" pitchFamily="34" charset="0"/>
              </a:rPr>
              <a:t>CRS-related mortality 3% to 10%</a:t>
            </a:r>
          </a:p>
        </p:txBody>
      </p:sp>
      <p:sp>
        <p:nvSpPr>
          <p:cNvPr id="4" name="TextBox 3">
            <a:extLst>
              <a:ext uri="{FF2B5EF4-FFF2-40B4-BE49-F238E27FC236}">
                <a16:creationId xmlns:a16="http://schemas.microsoft.com/office/drawing/2014/main" id="{996F7532-C091-C443-B61A-3E21D5BCAA2C}"/>
              </a:ext>
            </a:extLst>
          </p:cNvPr>
          <p:cNvSpPr txBox="1"/>
          <p:nvPr/>
        </p:nvSpPr>
        <p:spPr>
          <a:xfrm>
            <a:off x="228600" y="6214556"/>
            <a:ext cx="415639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Varadarajan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 Lee DW.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J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2019;25(3):223‐30.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2727681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0638"/>
            <a:ext cx="10358967" cy="1143000"/>
          </a:xfrm>
        </p:spPr>
        <p:txBody>
          <a:bodyPr/>
          <a:lstStyle/>
          <a:p>
            <a:r>
              <a:rPr lang="en-US" dirty="0">
                <a:latin typeface="Calibri" panose="020F0502020204030204" pitchFamily="34" charset="0"/>
                <a:cs typeface="Calibri" panose="020F0502020204030204" pitchFamily="34" charset="0"/>
              </a:rPr>
              <a:t>Cytokine Release Syndrome (CRS): Common Symptoms </a:t>
            </a:r>
          </a:p>
        </p:txBody>
      </p:sp>
      <p:graphicFrame>
        <p:nvGraphicFramePr>
          <p:cNvPr id="4" name="Diagramm 13"/>
          <p:cNvGraphicFramePr>
            <a:graphicFrameLocks noGrp="1"/>
          </p:cNvGraphicFramePr>
          <p:nvPr>
            <p:ph idx="4294967295"/>
          </p:nvPr>
        </p:nvGraphicFramePr>
        <p:xfrm>
          <a:off x="1768164" y="955675"/>
          <a:ext cx="8821737" cy="5483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hteck 14"/>
          <p:cNvSpPr/>
          <p:nvPr/>
        </p:nvSpPr>
        <p:spPr>
          <a:xfrm>
            <a:off x="2199764" y="6252446"/>
            <a:ext cx="8382869" cy="461653"/>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lIns="91428" tIns="45714" rIns="91428" bIns="4571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Diagnosis based on </a:t>
            </a: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clinical</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rPr>
              <a:t> symptoms and events</a:t>
            </a:r>
          </a:p>
        </p:txBody>
      </p:sp>
      <p:sp>
        <p:nvSpPr>
          <p:cNvPr id="6" name="TextBox 5"/>
          <p:cNvSpPr txBox="1"/>
          <p:nvPr/>
        </p:nvSpPr>
        <p:spPr>
          <a:xfrm>
            <a:off x="685800" y="1371600"/>
            <a:ext cx="1600200" cy="923318"/>
          </a:xfrm>
          <a:prstGeom prst="rect">
            <a:avLst/>
          </a:prstGeom>
          <a:noFill/>
        </p:spPr>
        <p:txBody>
          <a:bodyPr wrap="square" lIns="91428" tIns="45714" rIns="91428" bIns="4571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Based on CAR T-cell experience</a:t>
            </a:r>
          </a:p>
        </p:txBody>
      </p:sp>
    </p:spTree>
    <p:extLst>
      <p:ext uri="{BB962C8B-B14F-4D97-AF65-F5344CB8AC3E}">
        <p14:creationId xmlns:p14="http://schemas.microsoft.com/office/powerpoint/2010/main" val="2884093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6D25B3-6421-4542-A229-2EA4994BE616}"/>
              </a:ext>
            </a:extLst>
          </p:cNvPr>
          <p:cNvSpPr>
            <a:spLocks noGrp="1"/>
          </p:cNvSpPr>
          <p:nvPr>
            <p:ph type="title"/>
          </p:nvPr>
        </p:nvSpPr>
        <p:spPr/>
        <p:txBody>
          <a:bodyPr/>
          <a:lstStyle/>
          <a:p>
            <a:pPr algn="l"/>
            <a:r>
              <a:rPr lang="en-US" dirty="0">
                <a:latin typeface="Calibri" panose="020F0502020204030204" pitchFamily="34" charset="0"/>
                <a:cs typeface="Calibri" panose="020F0502020204030204" pitchFamily="34" charset="0"/>
              </a:rPr>
              <a:t>CAR T-Cell Therapy-Associated Neurologic Toxicity</a:t>
            </a:r>
          </a:p>
        </p:txBody>
      </p:sp>
      <p:sp>
        <p:nvSpPr>
          <p:cNvPr id="3" name="Content Placeholder 2">
            <a:extLst>
              <a:ext uri="{FF2B5EF4-FFF2-40B4-BE49-F238E27FC236}">
                <a16:creationId xmlns:a16="http://schemas.microsoft.com/office/drawing/2014/main" id="{3DC3DE8E-3614-BC4E-875C-2D70A6C1A99D}"/>
              </a:ext>
            </a:extLst>
          </p:cNvPr>
          <p:cNvSpPr>
            <a:spLocks noGrp="1"/>
          </p:cNvSpPr>
          <p:nvPr>
            <p:ph idx="1"/>
          </p:nvPr>
        </p:nvSpPr>
        <p:spPr/>
        <p:txBody>
          <a:bodyPr/>
          <a:lstStyle/>
          <a:p>
            <a:pPr marL="0" indent="0" defTabSz="685800" fontAlgn="auto">
              <a:spcBef>
                <a:spcPts val="2100"/>
              </a:spcBef>
              <a:spcAft>
                <a:spcPts val="0"/>
              </a:spcAft>
              <a:buNone/>
              <a:defRPr/>
            </a:pPr>
            <a:r>
              <a:rPr lang="en-US" sz="2400" b="1" dirty="0">
                <a:solidFill>
                  <a:srgbClr val="0432FF"/>
                </a:solidFill>
                <a:latin typeface="Calibri" panose="020F0502020204030204" pitchFamily="34" charset="0"/>
                <a:cs typeface="Calibri" panose="020F0502020204030204" pitchFamily="34" charset="0"/>
              </a:rPr>
              <a:t>Neurologic toxicity — May be mild or life-threatening</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Mechanism unclear, referred to as immune effector cell-associated neurotoxicity syndrome (ICANS)</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Encephalopathy</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Seizures</a:t>
            </a:r>
          </a:p>
          <a:p>
            <a:pPr marL="342686" indent="-342686" defTabSz="685800">
              <a:spcBef>
                <a:spcPts val="2100"/>
              </a:spcBef>
              <a:spcAft>
                <a:spcPts val="0"/>
              </a:spcAft>
              <a:buFont typeface="Arial" pitchFamily="34" charset="0"/>
              <a:buChar char="•"/>
              <a:defRPr/>
            </a:pPr>
            <a:r>
              <a:rPr lang="en-US" sz="2400" b="0" dirty="0">
                <a:latin typeface="Calibri" panose="020F0502020204030204" pitchFamily="34" charset="0"/>
                <a:ea typeface="ＭＳ Ｐゴシック" panose="020B0600070205080204" pitchFamily="34" charset="-128"/>
                <a:cs typeface="Calibri" panose="020F0502020204030204" pitchFamily="34" charset="0"/>
              </a:rPr>
              <a:t>Delirium, confusion, aphasia, agitation, sedation, coma</a:t>
            </a:r>
          </a:p>
        </p:txBody>
      </p:sp>
      <p:sp>
        <p:nvSpPr>
          <p:cNvPr id="4" name="TextBox 3">
            <a:extLst>
              <a:ext uri="{FF2B5EF4-FFF2-40B4-BE49-F238E27FC236}">
                <a16:creationId xmlns:a16="http://schemas.microsoft.com/office/drawing/2014/main" id="{996F7532-C091-C443-B61A-3E21D5BCAA2C}"/>
              </a:ext>
            </a:extLst>
          </p:cNvPr>
          <p:cNvSpPr txBox="1"/>
          <p:nvPr/>
        </p:nvSpPr>
        <p:spPr>
          <a:xfrm>
            <a:off x="228600" y="6214556"/>
            <a:ext cx="415639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Varadarajan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 Lee DW.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Cancer J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2019;25(3):223‐30.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Abramson JS et al. ASCO 2019 Education Book.</a:t>
            </a:r>
          </a:p>
        </p:txBody>
      </p:sp>
    </p:spTree>
    <p:custDataLst>
      <p:tags r:id="rId1"/>
    </p:custDataLst>
    <p:extLst>
      <p:ext uri="{BB962C8B-B14F-4D97-AF65-F5344CB8AC3E}">
        <p14:creationId xmlns:p14="http://schemas.microsoft.com/office/powerpoint/2010/main" val="941687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37FC3-BE4F-AC41-9168-AAFEBE154936}"/>
              </a:ext>
            </a:extLst>
          </p:cNvPr>
          <p:cNvSpPr>
            <a:spLocks noGrp="1"/>
          </p:cNvSpPr>
          <p:nvPr>
            <p:ph type="title"/>
          </p:nvPr>
        </p:nvSpPr>
        <p:spPr>
          <a:xfrm>
            <a:off x="912285" y="0"/>
            <a:ext cx="10358967" cy="980728"/>
          </a:xfrm>
        </p:spPr>
        <p:txBody>
          <a:bodyPr/>
          <a:lstStyle/>
          <a:p>
            <a:pPr algn="l"/>
            <a:r>
              <a:rPr lang="en-US" dirty="0"/>
              <a:t>Example of Handwriting Deterioration Associated with Neurotoxicity from CAR T-Cell Therapy</a:t>
            </a:r>
          </a:p>
        </p:txBody>
      </p:sp>
      <p:pic>
        <p:nvPicPr>
          <p:cNvPr id="6" name="Picture 5" descr="Text, letter&#10;&#10;Description automatically generated">
            <a:extLst>
              <a:ext uri="{FF2B5EF4-FFF2-40B4-BE49-F238E27FC236}">
                <a16:creationId xmlns:a16="http://schemas.microsoft.com/office/drawing/2014/main" id="{7715154C-D030-754F-B847-3ECBA4E51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750" y="988368"/>
            <a:ext cx="8318500" cy="5638800"/>
          </a:xfrm>
          <a:prstGeom prst="rect">
            <a:avLst/>
          </a:prstGeom>
        </p:spPr>
      </p:pic>
    </p:spTree>
    <p:extLst>
      <p:ext uri="{BB962C8B-B14F-4D97-AF65-F5344CB8AC3E}">
        <p14:creationId xmlns:p14="http://schemas.microsoft.com/office/powerpoint/2010/main" val="170229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926" y="348301"/>
            <a:ext cx="11188148" cy="1268760"/>
          </a:xfrm>
        </p:spPr>
        <p:txBody>
          <a:bodyPr>
            <a:normAutofit fontScale="90000"/>
          </a:bodyPr>
          <a:lstStyle/>
          <a:p>
            <a:pPr algn="l"/>
            <a:r>
              <a:rPr lang="en-US" sz="3100" dirty="0"/>
              <a:t>ZUMA-12 Study Demonstrates 78% Complete Response Rate as Part of First-Line Treatment in Newly Diagnosed High-Risk Large B-Cell Lymphoma</a:t>
            </a:r>
            <a:br>
              <a:rPr lang="en-US" sz="2800" dirty="0"/>
            </a:br>
            <a:r>
              <a:rPr lang="en-US" sz="2800" dirty="0"/>
              <a:t>Press Release – December 13, 2021 </a:t>
            </a:r>
            <a:br>
              <a:rPr lang="en-US" sz="2800" dirty="0"/>
            </a:br>
            <a:endParaRPr lang="en-US" sz="2800" dirty="0">
              <a:solidFill>
                <a:srgbClr val="0000FF"/>
              </a:solidFill>
            </a:endParaRPr>
          </a:p>
        </p:txBody>
      </p:sp>
      <p:sp>
        <p:nvSpPr>
          <p:cNvPr id="6" name="Content Placeholder 5"/>
          <p:cNvSpPr>
            <a:spLocks noGrp="1"/>
          </p:cNvSpPr>
          <p:nvPr>
            <p:ph idx="1"/>
          </p:nvPr>
        </p:nvSpPr>
        <p:spPr>
          <a:xfrm>
            <a:off x="501926" y="1484784"/>
            <a:ext cx="10752856" cy="4685388"/>
          </a:xfrm>
        </p:spPr>
        <p:txBody>
          <a:bodyPr/>
          <a:lstStyle/>
          <a:p>
            <a:pPr marL="98425" indent="0">
              <a:buNone/>
            </a:pPr>
            <a:r>
              <a:rPr lang="en-US" sz="2000" b="0" dirty="0"/>
              <a:t>“Primary results were announced from ZUMA-12, a global, multicenter, single-arm, open-label Phase 2 study evaluating </a:t>
            </a:r>
            <a:r>
              <a:rPr lang="en-US" sz="2000" b="0" dirty="0" err="1"/>
              <a:t>axicabtagene</a:t>
            </a:r>
            <a:r>
              <a:rPr lang="en-US" sz="2000" b="0" dirty="0"/>
              <a:t> </a:t>
            </a:r>
            <a:r>
              <a:rPr lang="en-US" sz="2000" b="0" dirty="0" err="1"/>
              <a:t>ciloleucel</a:t>
            </a:r>
            <a:r>
              <a:rPr lang="en-US" sz="2000" b="0" dirty="0"/>
              <a:t> as part of first-line treatment in patients with high-risk large B-cell lymphoma (LBCL). This is the first study to evaluate CAR T-cell therapy as part of first-line therapy in high-risk LBCL. The study is based on the desire to utilize potential curative treatment as quickly as possible and the hypothesis that earlier use of CAR T-cell therapy when T cells are healthier may produce better outcomes. The data were presented in an oral session during the 63</a:t>
            </a:r>
            <a:r>
              <a:rPr lang="en-US" sz="2000" b="0" baseline="30000" dirty="0"/>
              <a:t>rd</a:t>
            </a:r>
            <a:r>
              <a:rPr lang="en-US" sz="2000" b="0" dirty="0"/>
              <a:t> American Society of Hematology (ASH) Annual Meeting &amp; Exposition (Abstract #739). </a:t>
            </a:r>
          </a:p>
          <a:p>
            <a:pPr marL="98425" indent="0">
              <a:buNone/>
            </a:pPr>
            <a:r>
              <a:rPr lang="en-US" sz="2000" b="0" dirty="0"/>
              <a:t>After a single infusion of </a:t>
            </a:r>
            <a:r>
              <a:rPr lang="en-US" sz="2000" b="0" dirty="0" err="1"/>
              <a:t>axicabtagene</a:t>
            </a:r>
            <a:r>
              <a:rPr lang="en-US" sz="2000" b="0" dirty="0"/>
              <a:t> </a:t>
            </a:r>
            <a:r>
              <a:rPr lang="en-US" sz="2000" b="0" dirty="0" err="1"/>
              <a:t>ciloleucel</a:t>
            </a:r>
            <a:r>
              <a:rPr lang="en-US" sz="2000" b="0" dirty="0"/>
              <a:t>, 89% of evaluable patients achieved a response (ORR) (n=37 evaluable for efficacy), including 78% of patients with a complete response (CR) at a median follow-up of 15.9 months. CR rate was consistent among key subgroups. Among evaluable patients, median time to response was one month. At time of data cut-off, 73% of evaluable patients had ongoing responses. Medians for duration of response (DOR), event-free survival (EFS), and progression-free survival (PFS) were not yet reached, with 12-month estimates of 81%, 73%, and 75%, respectively, and an estimated 12-month OS rate of 91%.”</a:t>
            </a:r>
          </a:p>
        </p:txBody>
      </p:sp>
      <p:sp>
        <p:nvSpPr>
          <p:cNvPr id="4" name="TextBox 3">
            <a:extLst>
              <a:ext uri="{FF2B5EF4-FFF2-40B4-BE49-F238E27FC236}">
                <a16:creationId xmlns:a16="http://schemas.microsoft.com/office/drawing/2014/main" id="{C4B1C9D0-E6CD-A74F-A09A-782283F126F2}"/>
              </a:ext>
            </a:extLst>
          </p:cNvPr>
          <p:cNvSpPr txBox="1"/>
          <p:nvPr/>
        </p:nvSpPr>
        <p:spPr>
          <a:xfrm>
            <a:off x="25794" y="6259378"/>
            <a:ext cx="11254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www.gilead.com</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/news-and-press/press-room/press-releases/2021/12/yescarta-zuma12-study-demonstrates-78-complete-response-rate-as-part-of-firstline-treatment-in-newly-diagnosed-highrisk-large-bcell-lymphoma</a:t>
            </a:r>
          </a:p>
        </p:txBody>
      </p:sp>
    </p:spTree>
    <p:custDataLst>
      <p:tags r:id="rId1"/>
    </p:custDataLst>
    <p:extLst>
      <p:ext uri="{BB962C8B-B14F-4D97-AF65-F5344CB8AC3E}">
        <p14:creationId xmlns:p14="http://schemas.microsoft.com/office/powerpoint/2010/main" val="1867362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B6EC6576-B8DF-3B49-B03E-EE985259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770" y="1268760"/>
            <a:ext cx="10058798" cy="4392488"/>
          </a:xfrm>
          <a:prstGeom prst="rect">
            <a:avLst/>
          </a:prstGeom>
        </p:spPr>
      </p:pic>
      <p:sp>
        <p:nvSpPr>
          <p:cNvPr id="7" name="Rectangle 6">
            <a:extLst>
              <a:ext uri="{FF2B5EF4-FFF2-40B4-BE49-F238E27FC236}">
                <a16:creationId xmlns:a16="http://schemas.microsoft.com/office/drawing/2014/main" id="{DCBC4EE3-CBAF-5B47-AC82-B4F9AD12407A}"/>
              </a:ext>
            </a:extLst>
          </p:cNvPr>
          <p:cNvSpPr/>
          <p:nvPr/>
        </p:nvSpPr>
        <p:spPr bwMode="auto">
          <a:xfrm>
            <a:off x="9505813" y="2060848"/>
            <a:ext cx="1368152"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39E2BCDE-2E89-0646-AA15-11CA3806C2A8}"/>
              </a:ext>
            </a:extLst>
          </p:cNvPr>
          <p:cNvSpPr txBox="1"/>
          <p:nvPr/>
        </p:nvSpPr>
        <p:spPr>
          <a:xfrm>
            <a:off x="6498624" y="5261138"/>
            <a:ext cx="4709944"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891AA"/>
                </a:solidFill>
                <a:effectLst/>
                <a:uLnTx/>
                <a:uFillTx/>
                <a:latin typeface="Arial" pitchFamily="-72" charset="0"/>
                <a:ea typeface="MS PGothic" charset="0"/>
              </a:rPr>
              <a:t>Nat Med </a:t>
            </a:r>
            <a:r>
              <a:rPr kumimoji="0" lang="en-US" sz="2000" b="1" i="0" u="none" strike="noStrike" kern="1200" cap="none" spc="0" normalizeH="0" baseline="0" noProof="0" dirty="0">
                <a:ln>
                  <a:noFill/>
                </a:ln>
                <a:solidFill>
                  <a:srgbClr val="6891AA"/>
                </a:solidFill>
                <a:effectLst/>
                <a:uLnTx/>
                <a:uFillTx/>
                <a:latin typeface="Arial" pitchFamily="-72" charset="0"/>
                <a:ea typeface="MS PGothic" charset="0"/>
              </a:rPr>
              <a:t>2022;[Online ahead of print].</a:t>
            </a:r>
          </a:p>
        </p:txBody>
      </p:sp>
    </p:spTree>
    <p:extLst>
      <p:ext uri="{BB962C8B-B14F-4D97-AF65-F5344CB8AC3E}">
        <p14:creationId xmlns:p14="http://schemas.microsoft.com/office/powerpoint/2010/main" val="2160602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6F842F-F4EB-40E3-B960-ACFC31AF5204}"/>
              </a:ext>
            </a:extLst>
          </p:cNvPr>
          <p:cNvSpPr txBox="1"/>
          <p:nvPr/>
        </p:nvSpPr>
        <p:spPr>
          <a:xfrm>
            <a:off x="242537" y="1916832"/>
            <a:ext cx="3378240" cy="3183739"/>
          </a:xfrm>
          <a:prstGeom prst="rect">
            <a:avLst/>
          </a:prstGeom>
          <a:solidFill>
            <a:schemeClr val="accent5">
              <a:lumMod val="20000"/>
              <a:lumOff val="80000"/>
            </a:schemeClr>
          </a:solidFill>
          <a:ln>
            <a:noFill/>
          </a:ln>
        </p:spPr>
        <p:txBody>
          <a:bodyPr wrap="square" lIns="91440" tIns="91440" rIns="91440" bIns="91440" rtlCol="0">
            <a:noAutofit/>
          </a:bodyPr>
          <a:lstStyle/>
          <a:p>
            <a:pPr marL="0" marR="0" lvl="0" indent="0" algn="l" defTabSz="914400" rtl="0" eaLnBrk="1" fontAlgn="auto" latinLnBrk="0" hangingPunct="1">
              <a:lnSpc>
                <a:spcPct val="100000"/>
              </a:lnSpc>
              <a:spcBef>
                <a:spcPts val="300"/>
              </a:spcBef>
              <a:spcAft>
                <a:spcPts val="0"/>
              </a:spcAft>
              <a:buClrTx/>
              <a:buSzPct val="100000"/>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Eligibility criteria</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Age ≥ 18 years</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High-risk LBCL</a:t>
            </a:r>
          </a:p>
          <a:p>
            <a:pPr marL="447675" marR="0" lvl="1" indent="-180975" algn="l" defTabSz="914400" rtl="0" eaLnBrk="1" fontAlgn="auto" latinLnBrk="0" hangingPunct="1">
              <a:lnSpc>
                <a:spcPct val="100000"/>
              </a:lnSpc>
              <a:spcBef>
                <a:spcPts val="300"/>
              </a:spcBef>
              <a:spcAft>
                <a:spcPts val="0"/>
              </a:spcAft>
              <a:buClrTx/>
              <a:buSzPct val="100000"/>
              <a:buFont typeface="Trebuchet MS" panose="020B0603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HGBCL, with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MYC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BLCL2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and/or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BCL6</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translocations, or</a:t>
            </a:r>
          </a:p>
          <a:p>
            <a:pPr marL="447675" marR="0" lvl="1" indent="-180975" algn="l" defTabSz="914400" rtl="0" eaLnBrk="1" fontAlgn="auto" latinLnBrk="0" hangingPunct="1">
              <a:lnSpc>
                <a:spcPct val="100000"/>
              </a:lnSpc>
              <a:spcBef>
                <a:spcPts val="300"/>
              </a:spcBef>
              <a:spcAft>
                <a:spcPts val="0"/>
              </a:spcAft>
              <a:buClrTx/>
              <a:buSzPct val="100000"/>
              <a:buFont typeface="Trebuchet MS" panose="020B0603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LBCL with IPI score ≥ 3 any time before enrollment</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 cycles of anti-CD20 plus anthracycline-containing regimen</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Positive interim PET (DS 4 or 5)</a:t>
            </a:r>
          </a:p>
          <a:p>
            <a:pPr marL="171450" marR="0" lvl="0" indent="-17145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ECOG PS score 0 or 1</a:t>
            </a:r>
          </a:p>
        </p:txBody>
      </p:sp>
      <p:sp>
        <p:nvSpPr>
          <p:cNvPr id="10" name="Rectangle: Rounded Corners 9">
            <a:extLst>
              <a:ext uri="{FF2B5EF4-FFF2-40B4-BE49-F238E27FC236}">
                <a16:creationId xmlns:a16="http://schemas.microsoft.com/office/drawing/2014/main" id="{D4951A43-BCB7-4D2A-9DC1-DBBCD7064FA1}"/>
              </a:ext>
            </a:extLst>
          </p:cNvPr>
          <p:cNvSpPr/>
          <p:nvPr/>
        </p:nvSpPr>
        <p:spPr>
          <a:xfrm>
            <a:off x="3814628" y="2180050"/>
            <a:ext cx="244266" cy="2657305"/>
          </a:xfrm>
          <a:prstGeom prst="round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Enrollment/leukapheresis</a:t>
            </a:r>
          </a:p>
        </p:txBody>
      </p:sp>
      <p:sp>
        <p:nvSpPr>
          <p:cNvPr id="12" name="Rectangle: Rounded Corners 11">
            <a:extLst>
              <a:ext uri="{FF2B5EF4-FFF2-40B4-BE49-F238E27FC236}">
                <a16:creationId xmlns:a16="http://schemas.microsoft.com/office/drawing/2014/main" id="{131A1AD8-C69F-47FA-89CF-DA03AF7D57EB}"/>
              </a:ext>
            </a:extLst>
          </p:cNvPr>
          <p:cNvSpPr/>
          <p:nvPr/>
        </p:nvSpPr>
        <p:spPr>
          <a:xfrm>
            <a:off x="4262302" y="2180050"/>
            <a:ext cx="510965" cy="2657304"/>
          </a:xfrm>
          <a:prstGeom prst="round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Optional nonchemotherapy bridging therapy</a:t>
            </a:r>
            <a:r>
              <a:rPr kumimoji="0" lang="en-US" sz="14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rPr>
              <a:t>a</a:t>
            </a:r>
          </a:p>
        </p:txBody>
      </p:sp>
      <p:cxnSp>
        <p:nvCxnSpPr>
          <p:cNvPr id="13" name="Straight Arrow Connector 12">
            <a:extLst>
              <a:ext uri="{FF2B5EF4-FFF2-40B4-BE49-F238E27FC236}">
                <a16:creationId xmlns:a16="http://schemas.microsoft.com/office/drawing/2014/main" id="{E1AC387C-FDB7-4A57-AB8E-CE4627437BAC}"/>
              </a:ext>
            </a:extLst>
          </p:cNvPr>
          <p:cNvCxnSpPr>
            <a:cxnSpLocks/>
          </p:cNvCxnSpPr>
          <p:nvPr/>
        </p:nvCxnSpPr>
        <p:spPr>
          <a:xfrm>
            <a:off x="4069863" y="3508702"/>
            <a:ext cx="182880" cy="0"/>
          </a:xfrm>
          <a:prstGeom prst="straightConnector1">
            <a:avLst/>
          </a:prstGeom>
          <a:ln w="28575" cap="sq">
            <a:tailEnd type="triangle"/>
          </a:ln>
        </p:spPr>
        <p:style>
          <a:lnRef idx="1">
            <a:schemeClr val="accent1"/>
          </a:lnRef>
          <a:fillRef idx="0">
            <a:schemeClr val="accent1"/>
          </a:fillRef>
          <a:effectRef idx="0">
            <a:srgbClr val="000000"/>
          </a:effectRef>
          <a:fontRef idx="minor">
            <a:schemeClr val="lt1"/>
          </a:fontRef>
        </p:style>
      </p:cxnSp>
      <p:grpSp>
        <p:nvGrpSpPr>
          <p:cNvPr id="14" name="Group 13">
            <a:extLst>
              <a:ext uri="{FF2B5EF4-FFF2-40B4-BE49-F238E27FC236}">
                <a16:creationId xmlns:a16="http://schemas.microsoft.com/office/drawing/2014/main" id="{83966DF6-3B00-48B7-9CB9-68C062CDEEB5}"/>
              </a:ext>
            </a:extLst>
          </p:cNvPr>
          <p:cNvGrpSpPr/>
          <p:nvPr/>
        </p:nvGrpSpPr>
        <p:grpSpPr>
          <a:xfrm>
            <a:off x="4964473" y="2345444"/>
            <a:ext cx="4037864" cy="2335839"/>
            <a:chOff x="4963230" y="2409525"/>
            <a:chExt cx="3510184" cy="2335839"/>
          </a:xfrm>
        </p:grpSpPr>
        <p:sp>
          <p:nvSpPr>
            <p:cNvPr id="16" name="Rectangle: Rounded Corners 15">
              <a:extLst>
                <a:ext uri="{FF2B5EF4-FFF2-40B4-BE49-F238E27FC236}">
                  <a16:creationId xmlns:a16="http://schemas.microsoft.com/office/drawing/2014/main" id="{F9BC26B7-AA2A-436D-B66F-967A55E07669}"/>
                </a:ext>
              </a:extLst>
            </p:cNvPr>
            <p:cNvSpPr/>
            <p:nvPr/>
          </p:nvSpPr>
          <p:spPr>
            <a:xfrm>
              <a:off x="4963230" y="2409525"/>
              <a:ext cx="3507538" cy="550815"/>
            </a:xfrm>
            <a:prstGeom prst="round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Conditioning chemotherapy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axi-cel infusion</a:t>
              </a:r>
            </a:p>
          </p:txBody>
        </p:sp>
        <p:sp>
          <p:nvSpPr>
            <p:cNvPr id="17" name="Rectangle: Rounded Corners 16">
              <a:extLst>
                <a:ext uri="{FF2B5EF4-FFF2-40B4-BE49-F238E27FC236}">
                  <a16:creationId xmlns:a16="http://schemas.microsoft.com/office/drawing/2014/main" id="{ED8C1E09-8FE4-420E-B408-99D274555551}"/>
                </a:ext>
              </a:extLst>
            </p:cNvPr>
            <p:cNvSpPr/>
            <p:nvPr/>
          </p:nvSpPr>
          <p:spPr>
            <a:xfrm>
              <a:off x="4965875" y="3030616"/>
              <a:ext cx="3507539" cy="1714748"/>
            </a:xfrm>
            <a:prstGeom prst="round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lIns="36000" rtlCol="0" anchor="ct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Conditioning</a:t>
              </a:r>
            </a:p>
            <a:p>
              <a:pPr marL="447675" marR="0" lvl="0" indent="-180975"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Flu 30 mg/m</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and Cy 500 mg/m</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i.v. on Days −5, −4, and −3</a:t>
              </a:r>
              <a:endPar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Axi-cel</a:t>
              </a:r>
            </a:p>
            <a:p>
              <a:pPr marL="446088" marR="0" lvl="1" indent="-17780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Single i.v. infusion of 2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Symbol" panose="05050102010706020507" pitchFamily="18" charset="2"/>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10</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6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 T cells/kg on Day 0</a:t>
              </a:r>
            </a:p>
          </p:txBody>
        </p:sp>
      </p:grpSp>
      <p:cxnSp>
        <p:nvCxnSpPr>
          <p:cNvPr id="18" name="Straight Arrow Connector 17">
            <a:extLst>
              <a:ext uri="{FF2B5EF4-FFF2-40B4-BE49-F238E27FC236}">
                <a16:creationId xmlns:a16="http://schemas.microsoft.com/office/drawing/2014/main" id="{7C57EE46-89F3-4762-8F74-EF0E5ADE38E4}"/>
              </a:ext>
            </a:extLst>
          </p:cNvPr>
          <p:cNvCxnSpPr>
            <a:cxnSpLocks/>
          </p:cNvCxnSpPr>
          <p:nvPr/>
        </p:nvCxnSpPr>
        <p:spPr>
          <a:xfrm>
            <a:off x="4784238" y="3508702"/>
            <a:ext cx="182880" cy="0"/>
          </a:xfrm>
          <a:prstGeom prst="straightConnector1">
            <a:avLst/>
          </a:prstGeom>
          <a:ln w="28575" cap="sq">
            <a:tailEnd type="triangle"/>
          </a:ln>
        </p:spPr>
        <p:style>
          <a:lnRef idx="1">
            <a:schemeClr val="accent1"/>
          </a:lnRef>
          <a:fillRef idx="0">
            <a:schemeClr val="accent1"/>
          </a:fillRef>
          <a:effectRef idx="0">
            <a:srgbClr val="000000"/>
          </a:effectRef>
          <a:fontRef idx="minor">
            <a:schemeClr val="lt1"/>
          </a:fontRef>
        </p:style>
      </p:cxnSp>
      <p:sp>
        <p:nvSpPr>
          <p:cNvPr id="19" name="Rectangle: Rounded Corners 18">
            <a:extLst>
              <a:ext uri="{FF2B5EF4-FFF2-40B4-BE49-F238E27FC236}">
                <a16:creationId xmlns:a16="http://schemas.microsoft.com/office/drawing/2014/main" id="{B275BB26-65B1-4467-BB4E-D28396EF8DEA}"/>
              </a:ext>
            </a:extLst>
          </p:cNvPr>
          <p:cNvSpPr/>
          <p:nvPr/>
        </p:nvSpPr>
        <p:spPr>
          <a:xfrm>
            <a:off x="9190499" y="2102096"/>
            <a:ext cx="2882165" cy="2813209"/>
          </a:xfrm>
          <a:prstGeom prst="roundRect">
            <a:avLst>
              <a:gd name="adj" fmla="val 7322"/>
            </a:avLst>
          </a:prstGeom>
          <a:noFill/>
          <a:ln>
            <a:solidFill>
              <a:schemeClr val="tx1"/>
            </a:solidFill>
          </a:ln>
        </p:spPr>
        <p:style>
          <a:lnRef idx="0">
            <a:schemeClr val="accent1"/>
          </a:lnRef>
          <a:fillRef idx="1">
            <a:schemeClr val="accent1"/>
          </a:fillRef>
          <a:effectRef idx="0">
            <a:srgbClr val="000000"/>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a:t>
            </a:r>
          </a:p>
          <a:p>
            <a:pPr marL="179388" indent="-179388" defTabSz="914400" fontAlgn="auto">
              <a:spcBef>
                <a:spcPts val="0"/>
              </a:spcBef>
              <a:spcAft>
                <a:spcPts val="0"/>
              </a:spcAft>
              <a:buFont typeface="Arial" panose="020B0604020202020204" pitchFamily="34" charset="0"/>
              <a:buChar char="•"/>
              <a:defRPr/>
            </a:pPr>
            <a:r>
              <a:rPr lang="en-US" sz="1500" b="0" dirty="0">
                <a:solidFill>
                  <a:srgbClr val="000000"/>
                </a:solidFill>
                <a:latin typeface="Calibri" panose="020F0502020204030204" pitchFamily="34" charset="0"/>
                <a:cs typeface="Calibri" panose="020F0502020204030204" pitchFamily="34" charset="0"/>
              </a:rPr>
              <a:t>CR (complete response)</a:t>
            </a: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Key secondary endpoints</a:t>
            </a:r>
          </a:p>
          <a:p>
            <a:pPr marL="179388" indent="-179388" defTabSz="914400" fontAlgn="auto">
              <a:spcBef>
                <a:spcPts val="0"/>
              </a:spcBef>
              <a:spcAft>
                <a:spcPts val="0"/>
              </a:spcAft>
              <a:buFont typeface="Arial" panose="020B0604020202020204" pitchFamily="34" charset="0"/>
              <a:buChar char="•"/>
              <a:defRPr/>
            </a:pPr>
            <a:r>
              <a:rPr lang="en-US" sz="1500" b="0" dirty="0">
                <a:solidFill>
                  <a:srgbClr val="000000"/>
                </a:solidFill>
                <a:latin typeface="Calibri" panose="020F0502020204030204" pitchFamily="34" charset="0"/>
                <a:cs typeface="Calibri" panose="020F0502020204030204" pitchFamily="34" charset="0"/>
              </a:rPr>
              <a:t>ORR (objective response rate)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indent="-179388" defTabSz="914400" fontAlgn="auto">
              <a:spcBef>
                <a:spcPts val="0"/>
              </a:spcBef>
              <a:spcAft>
                <a:spcPts val="0"/>
              </a:spcAft>
              <a:buFont typeface="Arial" panose="020B0604020202020204" pitchFamily="34" charset="0"/>
              <a:buChar char="•"/>
              <a:defRPr/>
            </a:pPr>
            <a:r>
              <a:rPr lang="en-US" sz="1500" b="0" dirty="0">
                <a:solidFill>
                  <a:srgbClr val="000000"/>
                </a:solidFill>
                <a:latin typeface="Calibri" panose="020F0502020204030204" pitchFamily="34" charset="0"/>
                <a:cs typeface="Calibri" panose="020F0502020204030204" pitchFamily="34" charset="0"/>
              </a:rPr>
              <a:t>DOR (duration of response)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indent="-179388" defTabSz="914400" fontAlgn="auto">
              <a:spcBef>
                <a:spcPts val="0"/>
              </a:spcBef>
              <a:spcAft>
                <a:spcPts val="0"/>
              </a:spcAft>
              <a:buFont typeface="Arial" panose="020B0604020202020204" pitchFamily="34" charset="0"/>
              <a:buChar char="•"/>
              <a:defRPr/>
            </a:pPr>
            <a:r>
              <a:rPr lang="en-US" sz="1500" b="0" dirty="0">
                <a:solidFill>
                  <a:srgbClr val="000000"/>
                </a:solidFill>
                <a:latin typeface="Calibri" panose="020F0502020204030204" pitchFamily="34" charset="0"/>
                <a:cs typeface="Calibri" panose="020F0502020204030204" pitchFamily="34" charset="0"/>
              </a:rPr>
              <a:t>EFS (event-free survival)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PFS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Safety</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 T cells in blood and cytokine levels in serum</a:t>
            </a:r>
          </a:p>
        </p:txBody>
      </p:sp>
      <p:sp>
        <p:nvSpPr>
          <p:cNvPr id="5" name="Title 4">
            <a:extLst>
              <a:ext uri="{FF2B5EF4-FFF2-40B4-BE49-F238E27FC236}">
                <a16:creationId xmlns:a16="http://schemas.microsoft.com/office/drawing/2014/main" id="{E527F5FA-448B-854A-BF9F-266C1DDF5467}"/>
              </a:ext>
            </a:extLst>
          </p:cNvPr>
          <p:cNvSpPr>
            <a:spLocks noGrp="1"/>
          </p:cNvSpPr>
          <p:nvPr>
            <p:ph type="title"/>
          </p:nvPr>
        </p:nvSpPr>
        <p:spPr>
          <a:xfrm>
            <a:off x="952089" y="180252"/>
            <a:ext cx="10287821" cy="1143000"/>
          </a:xfrm>
        </p:spPr>
        <p:txBody>
          <a:bodyPr/>
          <a:lstStyle/>
          <a:p>
            <a:pPr algn="l"/>
            <a:r>
              <a:rPr lang="en-US" dirty="0">
                <a:solidFill>
                  <a:srgbClr val="0432FF"/>
                </a:solidFill>
              </a:rPr>
              <a:t>Multicenter Phase II ZUMA-12 Schema: First-Line Therapy</a:t>
            </a:r>
            <a:endParaRPr lang="en-US" dirty="0"/>
          </a:p>
        </p:txBody>
      </p:sp>
      <p:sp>
        <p:nvSpPr>
          <p:cNvPr id="20" name="TextBox 19">
            <a:extLst>
              <a:ext uri="{FF2B5EF4-FFF2-40B4-BE49-F238E27FC236}">
                <a16:creationId xmlns:a16="http://schemas.microsoft.com/office/drawing/2014/main" id="{70035CE4-ABF5-9448-9001-91B16BB9C4A8}"/>
              </a:ext>
            </a:extLst>
          </p:cNvPr>
          <p:cNvSpPr txBox="1"/>
          <p:nvPr/>
        </p:nvSpPr>
        <p:spPr>
          <a:xfrm>
            <a:off x="94091" y="6476890"/>
            <a:ext cx="341298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ASH 2020;Abstract 405.</a:t>
            </a:r>
          </a:p>
        </p:txBody>
      </p:sp>
    </p:spTree>
    <p:extLst>
      <p:ext uri="{BB962C8B-B14F-4D97-AF65-F5344CB8AC3E}">
        <p14:creationId xmlns:p14="http://schemas.microsoft.com/office/powerpoint/2010/main" val="14147215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D8FB-AAC9-4BAF-9A80-EC9C8FC6485A}"/>
              </a:ext>
            </a:extLst>
          </p:cNvPr>
          <p:cNvSpPr>
            <a:spLocks noGrp="1"/>
          </p:cNvSpPr>
          <p:nvPr>
            <p:ph type="title"/>
          </p:nvPr>
        </p:nvSpPr>
        <p:spPr/>
        <p:txBody>
          <a:bodyPr/>
          <a:lstStyle/>
          <a:p>
            <a:pPr algn="l"/>
            <a:r>
              <a:rPr lang="en-US" sz="2800" dirty="0">
                <a:latin typeface="Calibri" panose="020F0502020204030204" pitchFamily="34" charset="0"/>
                <a:cs typeface="Calibri" panose="020F0502020204030204" pitchFamily="34" charset="0"/>
              </a:rPr>
              <a:t>ZUMA-12: Efficacy Results with </a:t>
            </a:r>
            <a:r>
              <a:rPr lang="en-US" sz="2800" dirty="0" err="1">
                <a:latin typeface="Calibri" panose="020F0502020204030204" pitchFamily="34" charset="0"/>
                <a:cs typeface="Calibri" panose="020F0502020204030204" pitchFamily="34" charset="0"/>
              </a:rPr>
              <a:t>Axi-cel</a:t>
            </a:r>
            <a:r>
              <a:rPr lang="en-US" sz="2800" dirty="0">
                <a:latin typeface="Calibri" panose="020F0502020204030204" pitchFamily="34" charset="0"/>
                <a:cs typeface="Calibri" panose="020F0502020204030204" pitchFamily="34" charset="0"/>
              </a:rPr>
              <a:t> as First-Line Treatment</a:t>
            </a:r>
          </a:p>
        </p:txBody>
      </p:sp>
      <p:sp>
        <p:nvSpPr>
          <p:cNvPr id="13" name="TextBox 12">
            <a:extLst>
              <a:ext uri="{FF2B5EF4-FFF2-40B4-BE49-F238E27FC236}">
                <a16:creationId xmlns:a16="http://schemas.microsoft.com/office/drawing/2014/main" id="{91D17B9E-850F-4E40-8BA9-10845710EE85}"/>
              </a:ext>
            </a:extLst>
          </p:cNvPr>
          <p:cNvSpPr txBox="1"/>
          <p:nvPr/>
        </p:nvSpPr>
        <p:spPr>
          <a:xfrm>
            <a:off x="2999656" y="1370013"/>
            <a:ext cx="569594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Tx/>
              <a:buSzPct val="100000"/>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and CR in efficacy-evaluable patients (N = 37)</a:t>
            </a:r>
          </a:p>
        </p:txBody>
      </p:sp>
      <p:sp>
        <p:nvSpPr>
          <p:cNvPr id="9" name="TextBox 8">
            <a:extLst>
              <a:ext uri="{FF2B5EF4-FFF2-40B4-BE49-F238E27FC236}">
                <a16:creationId xmlns:a16="http://schemas.microsoft.com/office/drawing/2014/main" id="{5B0629CD-FB28-A944-8C4C-741023608FE5}"/>
              </a:ext>
            </a:extLst>
          </p:cNvPr>
          <p:cNvSpPr txBox="1"/>
          <p:nvPr/>
        </p:nvSpPr>
        <p:spPr>
          <a:xfrm>
            <a:off x="94091" y="6476890"/>
            <a:ext cx="457567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 </a:t>
            </a:r>
          </a:p>
        </p:txBody>
      </p:sp>
      <p:pic>
        <p:nvPicPr>
          <p:cNvPr id="4" name="Picture 3" descr="Chart, waterfall chart&#10;&#10;Description automatically generated">
            <a:extLst>
              <a:ext uri="{FF2B5EF4-FFF2-40B4-BE49-F238E27FC236}">
                <a16:creationId xmlns:a16="http://schemas.microsoft.com/office/drawing/2014/main" id="{F082C8CC-E4A7-8841-8EE5-E84256BC4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228" y="1764261"/>
            <a:ext cx="9457543" cy="3684939"/>
          </a:xfrm>
          <a:prstGeom prst="rect">
            <a:avLst/>
          </a:prstGeom>
        </p:spPr>
      </p:pic>
      <p:sp>
        <p:nvSpPr>
          <p:cNvPr id="5" name="Rectangle 4">
            <a:extLst>
              <a:ext uri="{FF2B5EF4-FFF2-40B4-BE49-F238E27FC236}">
                <a16:creationId xmlns:a16="http://schemas.microsoft.com/office/drawing/2014/main" id="{74FF016C-96BB-7C48-96CA-976994F64175}"/>
              </a:ext>
            </a:extLst>
          </p:cNvPr>
          <p:cNvSpPr/>
          <p:nvPr/>
        </p:nvSpPr>
        <p:spPr>
          <a:xfrm>
            <a:off x="1367228" y="5506491"/>
            <a:ext cx="9721080" cy="707886"/>
          </a:xfrm>
          <a:prstGeom prst="rect">
            <a:avLst/>
          </a:prstGeom>
        </p:spPr>
        <p:txBody>
          <a:bodyPr wrap="square">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At median follow-up of 15.9 months, 73% of patients remained in objective response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Median DOR, EFS and PFS were not reached</a:t>
            </a:r>
          </a:p>
        </p:txBody>
      </p:sp>
    </p:spTree>
    <p:extLst>
      <p:ext uri="{BB962C8B-B14F-4D97-AF65-F5344CB8AC3E}">
        <p14:creationId xmlns:p14="http://schemas.microsoft.com/office/powerpoint/2010/main" val="24911150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2A44ED-CA00-644C-AD50-C0074EBAD522}"/>
              </a:ext>
            </a:extLst>
          </p:cNvPr>
          <p:cNvSpPr/>
          <p:nvPr/>
        </p:nvSpPr>
        <p:spPr bwMode="auto">
          <a:xfrm>
            <a:off x="2999655" y="1196752"/>
            <a:ext cx="6465895" cy="51125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D7ED8FB-AAC9-4BAF-9A80-EC9C8FC6485A}"/>
              </a:ext>
            </a:extLst>
          </p:cNvPr>
          <p:cNvSpPr>
            <a:spLocks noGrp="1"/>
          </p:cNvSpPr>
          <p:nvPr>
            <p:ph type="title"/>
          </p:nvPr>
        </p:nvSpPr>
        <p:spPr>
          <a:xfrm>
            <a:off x="912286" y="175674"/>
            <a:ext cx="10358967" cy="1143000"/>
          </a:xfrm>
        </p:spPr>
        <p:txBody>
          <a:bodyPr/>
          <a:lstStyle/>
          <a:p>
            <a:pPr algn="l"/>
            <a:r>
              <a:rPr lang="en-US" sz="2800" dirty="0">
                <a:latin typeface="Calibri" panose="020F0502020204030204" pitchFamily="34" charset="0"/>
                <a:cs typeface="Calibri" panose="020F0502020204030204" pitchFamily="34" charset="0"/>
              </a:rPr>
              <a:t>ZUMA-12: Adverse Events of Interest in ≥15% of Patients Receiving Treatment</a:t>
            </a:r>
          </a:p>
        </p:txBody>
      </p:sp>
      <p:pic>
        <p:nvPicPr>
          <p:cNvPr id="4" name="Picture 3" descr="Table&#10;&#10;Description automatically generated">
            <a:extLst>
              <a:ext uri="{FF2B5EF4-FFF2-40B4-BE49-F238E27FC236}">
                <a16:creationId xmlns:a16="http://schemas.microsoft.com/office/drawing/2014/main" id="{8E66AAC6-A294-1C45-B14C-C2374749E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69" y="1390161"/>
            <a:ext cx="6046694" cy="4720665"/>
          </a:xfrm>
          <a:prstGeom prst="rect">
            <a:avLst/>
          </a:prstGeom>
        </p:spPr>
      </p:pic>
      <p:sp>
        <p:nvSpPr>
          <p:cNvPr id="7" name="TextBox 6">
            <a:extLst>
              <a:ext uri="{FF2B5EF4-FFF2-40B4-BE49-F238E27FC236}">
                <a16:creationId xmlns:a16="http://schemas.microsoft.com/office/drawing/2014/main" id="{D186A974-2584-564E-9E71-FA5F8E26677D}"/>
              </a:ext>
            </a:extLst>
          </p:cNvPr>
          <p:cNvSpPr txBox="1"/>
          <p:nvPr/>
        </p:nvSpPr>
        <p:spPr>
          <a:xfrm>
            <a:off x="94091" y="6476890"/>
            <a:ext cx="457567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Neelapu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 </a:t>
            </a:r>
          </a:p>
        </p:txBody>
      </p:sp>
    </p:spTree>
    <p:extLst>
      <p:ext uri="{BB962C8B-B14F-4D97-AF65-F5344CB8AC3E}">
        <p14:creationId xmlns:p14="http://schemas.microsoft.com/office/powerpoint/2010/main" val="913028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32B1CF4-A41D-364C-A26F-78E7B5D866B4}"/>
              </a:ext>
            </a:extLst>
          </p:cNvPr>
          <p:cNvSpPr txBox="1">
            <a:spLocks noGrp="1"/>
          </p:cNvSpPr>
          <p:nvPr>
            <p:ph type="title"/>
          </p:nvPr>
        </p:nvSpPr>
        <p:spPr>
          <a:xfrm>
            <a:off x="1147916" y="2528242"/>
            <a:ext cx="9628604" cy="1143000"/>
          </a:xfrm>
          <a:prstGeom prst="rect">
            <a:avLst/>
          </a:prstGeom>
        </p:spPr>
        <p:txBody>
          <a:bodyPr/>
          <a:lst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r>
              <a:rPr lang="en-US" sz="3600" dirty="0"/>
              <a:t>Long-Term (4- and 5-Year) Overall Survival in ZUMA-1, the Pivotal Study of </a:t>
            </a:r>
            <a:r>
              <a:rPr lang="en-US" sz="3600" dirty="0" err="1"/>
              <a:t>Axicabtagene</a:t>
            </a:r>
            <a:r>
              <a:rPr lang="en-US" sz="3600" dirty="0"/>
              <a:t> </a:t>
            </a:r>
            <a:r>
              <a:rPr lang="en-US" sz="3600" dirty="0" err="1"/>
              <a:t>Ciloleucel</a:t>
            </a:r>
            <a:r>
              <a:rPr lang="en-US" sz="3600" dirty="0"/>
              <a:t> (</a:t>
            </a:r>
            <a:r>
              <a:rPr lang="en-US" sz="3600" dirty="0" err="1"/>
              <a:t>Axi-cel</a:t>
            </a:r>
            <a:r>
              <a:rPr lang="en-US" sz="3600" dirty="0"/>
              <a:t>) in Patients with Refractory Large B-Cell Lymphoma (LBCL) </a:t>
            </a:r>
            <a:br>
              <a:rPr lang="en-US" sz="3600" dirty="0"/>
            </a:br>
            <a:endParaRPr lang="en-US" sz="3600" kern="0" dirty="0"/>
          </a:p>
        </p:txBody>
      </p:sp>
      <p:sp>
        <p:nvSpPr>
          <p:cNvPr id="5" name="Content Placeholder 3">
            <a:extLst>
              <a:ext uri="{FF2B5EF4-FFF2-40B4-BE49-F238E27FC236}">
                <a16:creationId xmlns:a16="http://schemas.microsoft.com/office/drawing/2014/main" id="{DCB9CFCD-5A1E-B648-9E4B-83AE75C1B3CD}"/>
              </a:ext>
            </a:extLst>
          </p:cNvPr>
          <p:cNvSpPr txBox="1">
            <a:spLocks/>
          </p:cNvSpPr>
          <p:nvPr/>
        </p:nvSpPr>
        <p:spPr>
          <a:xfrm>
            <a:off x="1143000" y="4192116"/>
            <a:ext cx="7924800" cy="1181100"/>
          </a:xfrm>
          <a:prstGeom prst="rect">
            <a:avLst/>
          </a:prstGeom>
        </p:spPr>
        <p:txBody>
          <a:bodyPr/>
          <a:lst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Jacobson C et al.</a:t>
            </a:r>
            <a:b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9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ASH 2021;Abstract 1764.</a:t>
            </a:r>
          </a:p>
        </p:txBody>
      </p:sp>
    </p:spTree>
    <p:extLst>
      <p:ext uri="{BB962C8B-B14F-4D97-AF65-F5344CB8AC3E}">
        <p14:creationId xmlns:p14="http://schemas.microsoft.com/office/powerpoint/2010/main" val="2271496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ransplant_r1b">
  <a:themeElements>
    <a:clrScheme name="2_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fontScheme name="2_Transplant_r1b">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pitchFamily="34" charset="-128"/>
          </a:defRPr>
        </a:defPPr>
      </a:lstStyle>
    </a:lnDef>
  </a:objectDefaults>
  <a:extraClrSchemeLst>
    <a:extraClrScheme>
      <a:clrScheme name="2_Transplant_r1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ransplant_r1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ransplant_r1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ransplant_r1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ransplant_r1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ransplant_r1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ransplant_r1b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ransplant_r1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ransplant_r1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ransplant_r1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ransplant_r1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ransplant_r1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Transplant_r1b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55D624-6F59-46BA-A2E0-72D4284FE285}"/>
</file>

<file path=customXml/itemProps2.xml><?xml version="1.0" encoding="utf-8"?>
<ds:datastoreItem xmlns:ds="http://schemas.openxmlformats.org/officeDocument/2006/customXml" ds:itemID="{785CCFE5-DA3E-474F-873A-442CF0D11A29}"/>
</file>

<file path=docProps/app.xml><?xml version="1.0" encoding="utf-8"?>
<Properties xmlns="http://schemas.openxmlformats.org/officeDocument/2006/extended-properties" xmlns:vt="http://schemas.openxmlformats.org/officeDocument/2006/docPropsVTypes">
  <Template/>
  <TotalTime>6422</TotalTime>
  <Words>7347</Words>
  <Application>Microsoft Macintosh PowerPoint</Application>
  <PresentationFormat>Widescreen</PresentationFormat>
  <Paragraphs>1024</Paragraphs>
  <Slides>140</Slides>
  <Notes>15</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140</vt:i4>
      </vt:variant>
    </vt:vector>
  </HeadingPairs>
  <TitlesOfParts>
    <vt:vector size="155" baseType="lpstr">
      <vt:lpstr>Arial</vt:lpstr>
      <vt:lpstr>Calibri</vt:lpstr>
      <vt:lpstr>Century Gothic</vt:lpstr>
      <vt:lpstr>Symbol</vt:lpstr>
      <vt:lpstr>Times</vt:lpstr>
      <vt:lpstr>Times New Roman</vt:lpstr>
      <vt:lpstr>Trebuchet MS</vt:lpstr>
      <vt:lpstr>Wingdings</vt:lpstr>
      <vt:lpstr>5_Default Design</vt:lpstr>
      <vt:lpstr>6_Default Design</vt:lpstr>
      <vt:lpstr>1_Default Design</vt:lpstr>
      <vt:lpstr>7_Default Design</vt:lpstr>
      <vt:lpstr>2_Default Design</vt:lpstr>
      <vt:lpstr>2_Transplant_r1b</vt:lpstr>
      <vt:lpstr>think-cell Slide</vt:lpstr>
      <vt:lpstr>Hodgkin and Non-Hodgkin Lymphomas  Tuesday, June 14, 2022 5:00 PM – 6:00 PM ET</vt:lpstr>
      <vt:lpstr>Faculty</vt:lpstr>
      <vt:lpstr>Commercial Support</vt:lpstr>
      <vt:lpstr>Dr Flowers — Disclosures</vt:lpstr>
      <vt:lpstr>Ms Klebig— Disclosures</vt:lpstr>
      <vt:lpstr>Faculty</vt:lpstr>
      <vt:lpstr>The Core Oncology Triad Developing an Individualized Oncology Strategy</vt:lpstr>
      <vt:lpstr>PowerPoint Presentation</vt:lpstr>
      <vt:lpstr>PowerPoint Presentation</vt:lpstr>
      <vt:lpstr>PowerPoint Presentation</vt:lpstr>
      <vt:lpstr>Agenda  Management of Hodgkin and Non-Hodgkin Lymphomas</vt:lpstr>
      <vt:lpstr>Agenda  Management of Hodgkin and Non-Hodgkin Lymphomas</vt:lpstr>
      <vt:lpstr>PowerPoint Presentation</vt:lpstr>
      <vt:lpstr>DLBCL relapse</vt:lpstr>
      <vt:lpstr>PowerPoint Presentation</vt:lpstr>
      <vt:lpstr>PowerPoint Presentation</vt:lpstr>
      <vt:lpstr>DLBCL – Plan C</vt:lpstr>
      <vt:lpstr>Novel Agents Recently Approved for Relapsed/Refractory DLBCL</vt:lpstr>
      <vt:lpstr>PowerPoint Presentation</vt:lpstr>
      <vt:lpstr>Antibody-Drug Conjugate Mechanism of Action in DLBCL </vt:lpstr>
      <vt:lpstr>PowerPoint Presentation</vt:lpstr>
      <vt:lpstr>POLARIX: Investigator-Assessed Progression-Free Survival (Primary Endpoint)</vt:lpstr>
      <vt:lpstr>PowerPoint Presentation</vt:lpstr>
      <vt:lpstr>PowerPoint Presentation</vt:lpstr>
      <vt:lpstr>L-MIND: Best Objective Response According to Independent Radiology Committee or Clinical Review Committee</vt:lpstr>
      <vt:lpstr>L-MIND: Select Adverse Events and Incidence of Infusion-Related Reactions</vt:lpstr>
      <vt:lpstr>Mechanism of Action of Loncastuximab Tesirine</vt:lpstr>
      <vt:lpstr>PowerPoint Presentation</vt:lpstr>
      <vt:lpstr>LOTIS-2: Select Treatment-Emergent Adverse Events (AEs)</vt:lpstr>
      <vt:lpstr>Randomized Trials Comparing Second-Line CAR T-Cell to Standard Therapy for Patients with Transplant-Eligible DLBCL with Primary Refractory Disease or Relapse within 1 Year of First-Line Therapy</vt:lpstr>
      <vt:lpstr>An 88-year-old woman with newly diagnosed DLBCL who developed pneumonia after the first dose of R-CHOP</vt:lpstr>
      <vt:lpstr>Agenda  Management of Hodgkin and Non-Hodgkin Lymphomas</vt:lpstr>
      <vt:lpstr>PowerPoint Presentation</vt:lpstr>
      <vt:lpstr>Baseline PET/CT</vt:lpstr>
      <vt:lpstr>Response to 2 cycles of BV</vt:lpstr>
      <vt:lpstr>Chemo plan continued</vt:lpstr>
      <vt:lpstr>PowerPoint Presentation</vt:lpstr>
      <vt:lpstr>PowerPoint Presentation</vt:lpstr>
      <vt:lpstr>ECHELON-1: Prespecified OS Analysis After Approximately 6 Years Follow-Up</vt:lpstr>
      <vt:lpstr>ECHELON-1: Updated PFS Analysis After Approximately 6 Years Follow-Up</vt:lpstr>
      <vt:lpstr>ECHELON-1: Incidence of Secondary Cancer</vt:lpstr>
      <vt:lpstr>Targeting the PD-1/PD-L1 Axis in HL</vt:lpstr>
      <vt:lpstr>PowerPoint Presentation</vt:lpstr>
      <vt:lpstr>Camidanlumab Tesirine: Mechanism of Action and Study Rationale</vt:lpstr>
      <vt:lpstr>Response to Camidanlumab Tesirine for R/R cHL  (Primary Study Endpoint)</vt:lpstr>
      <vt:lpstr>Most Common Treatment-Related Adverse Events (TEAEs) with Camidanlumab Tesirine</vt:lpstr>
      <vt:lpstr>Incidence of Guillain-Barré Syndrome (GBS) and Polyradiculopathy with Camidanlumab Tesirine</vt:lpstr>
      <vt:lpstr>Agenda  Management of Hodgkin and Non-Hodgkin Lymphomas</vt:lpstr>
      <vt:lpstr>PowerPoint Presentation</vt:lpstr>
      <vt:lpstr>Round 2</vt:lpstr>
      <vt:lpstr>Round 3</vt:lpstr>
      <vt:lpstr>Round 4</vt:lpstr>
      <vt:lpstr>PowerPoint Presentation</vt:lpstr>
      <vt:lpstr>RELEVANCE: Study Design</vt:lpstr>
      <vt:lpstr>RELEVANCE: PFS by IRC</vt:lpstr>
      <vt:lpstr>PowerPoint Presentation</vt:lpstr>
      <vt:lpstr>PowerPoint Presentation</vt:lpstr>
      <vt:lpstr>PowerPoint Presentation</vt:lpstr>
      <vt:lpstr>Obinutuzumab Short Duration Infusion Is Preferred by Healthcare Providers and Has Minimal Impact on Patient-Reported Symptoms Among Patients with Untreated, Advanced Follicular Lymphoma </vt:lpstr>
      <vt:lpstr>EZH2, a Histone Methyltransferase, in FL</vt:lpstr>
      <vt:lpstr>PowerPoint Presentation</vt:lpstr>
      <vt:lpstr>Response to Tazemetostat in Patients with R/R FL and an EZH2 Mutation or EZH2 Wild-Type Tumors</vt:lpstr>
      <vt:lpstr>Structure of Selected Bispecific Antibodies</vt:lpstr>
      <vt:lpstr>Response to Mosunetuzumab Monotherapy in Patients with R/R FL Who Have Received ≥2 Lines of Therapy</vt:lpstr>
      <vt:lpstr>Response to Glofitamab in Patients with R/R B-Cell Lymphomas</vt:lpstr>
      <vt:lpstr>Agenda  Management of Hodgkin and Non-Hodgkin Lymphomas</vt:lpstr>
      <vt:lpstr>PowerPoint Presentation</vt:lpstr>
      <vt:lpstr>PET/CT before &amp; after</vt:lpstr>
      <vt:lpstr>Relapsed MCL</vt:lpstr>
      <vt:lpstr>BTKi for relapsed MCL</vt:lpstr>
      <vt:lpstr>PowerPoint Presentation</vt:lpstr>
      <vt:lpstr>SHINE: Phase III Study Design</vt:lpstr>
      <vt:lpstr>SHINE: Survival Outcomes</vt:lpstr>
      <vt:lpstr>SHINE: Adverse Events of Clinical Interest</vt:lpstr>
      <vt:lpstr>PowerPoint Presentation</vt:lpstr>
      <vt:lpstr>ZUMA-2: Response Rates, Survival and Select Safety Outcomes with Brexucabtagene Autoleucel for Mantle Cell Lymphoma</vt:lpstr>
      <vt:lpstr>Appendix of Recent Data Sets</vt:lpstr>
      <vt:lpstr>Diffuse Large B-Cell Lymphoma</vt:lpstr>
      <vt:lpstr>PowerPoint Presentation</vt:lpstr>
      <vt:lpstr>GO29365: Phase Ib/II Study Design</vt:lpstr>
      <vt:lpstr>GO29365: PFS and OS in Randomized and Extension Cohorts</vt:lpstr>
      <vt:lpstr>GO29365: Median PFS and OS in the Pooled Pola + BR Cohort  According to Line of Therapy and Refractory Status</vt:lpstr>
      <vt:lpstr>PowerPoint Presentation</vt:lpstr>
      <vt:lpstr>PowerPoint Presentation</vt:lpstr>
      <vt:lpstr>FDA Grants Accelerated Approval to Loncastuximab Tesirine-lpyl for Large B-Cell Lymphoma Press Release – April 23, 2021</vt:lpstr>
      <vt:lpstr>PowerPoint Presentation</vt:lpstr>
      <vt:lpstr>LOTIS-2: Phase II Trial Design </vt:lpstr>
      <vt:lpstr>FDA Approves Lisocabtagene Maraleucel for R/R Large B-Cell Lymphoma Press Release –  February 5, 2021</vt:lpstr>
      <vt:lpstr>Characteristics of Pivotal Trials of Axi-cel and Tisagenlecleucel</vt:lpstr>
      <vt:lpstr>CAR T-Cell Therapy-Associated Cytokine Release Syndrome (CRS)</vt:lpstr>
      <vt:lpstr>Cytokine Release Syndrome (CRS): Common Symptoms </vt:lpstr>
      <vt:lpstr>CAR T-Cell Therapy-Associated Neurologic Toxicity</vt:lpstr>
      <vt:lpstr>Example of Handwriting Deterioration Associated with Neurotoxicity from CAR T-Cell Therapy</vt:lpstr>
      <vt:lpstr>ZUMA-12 Study Demonstrates 78% Complete Response Rate as Part of First-Line Treatment in Newly Diagnosed High-Risk Large B-Cell Lymphoma Press Release – December 13, 2021  </vt:lpstr>
      <vt:lpstr>PowerPoint Presentation</vt:lpstr>
      <vt:lpstr>Multicenter Phase II ZUMA-12 Schema: First-Line Therapy</vt:lpstr>
      <vt:lpstr>ZUMA-12: Efficacy Results with Axi-cel as First-Line Treatment</vt:lpstr>
      <vt:lpstr>ZUMA-12: Adverse Events of Interest in ≥15% of Patients Receiving Treatment</vt:lpstr>
      <vt:lpstr>Long-Term (4- and 5-Year) Overall Survival in ZUMA-1, the Pivotal Study of Axicabtagene Ciloleucel (Axi-cel) in Patients with Refractory Large B-Cell Lymphoma (LBCL)  </vt:lpstr>
      <vt:lpstr>ZUMA-1: Five-Year Update</vt:lpstr>
      <vt:lpstr>PowerPoint Presentation</vt:lpstr>
      <vt:lpstr>ZUMA-7: Event-Free Survival</vt:lpstr>
      <vt:lpstr>ZUMA-7: Overall and Progression-Free Survival</vt:lpstr>
      <vt:lpstr>ZUMA-7: Event-Free Survival Subgroup Analysis</vt:lpstr>
      <vt:lpstr>ZUMA-7: Select Grade ≥3 Adverse Events</vt:lpstr>
      <vt:lpstr>PowerPoint Presentation</vt:lpstr>
      <vt:lpstr>BELINDA: Event-Free Survival (Primary Endpoint) </vt:lpstr>
      <vt:lpstr>BELINDA: Select Grade ≥3 Adverse Events</vt:lpstr>
      <vt:lpstr>PowerPoint Presentation</vt:lpstr>
      <vt:lpstr>TRANSFORM: Event-Free Survival per Independent Review Committee (ITT, Primary Endpoint)</vt:lpstr>
      <vt:lpstr>Hodgkin Lymphoma</vt:lpstr>
      <vt:lpstr>PowerPoint Presentation</vt:lpstr>
      <vt:lpstr>PowerPoint Presentation</vt:lpstr>
      <vt:lpstr>Multicenter Pilot Study of Brentuximab Vedotin (BV) and AVD with or without Consolidative Radiation Therapy for Early-Stage, Unfavorable-Risk Hodgkin Lymphoma</vt:lpstr>
      <vt:lpstr>Follicular Lymphoma</vt:lpstr>
      <vt:lpstr>PowerPoint Presentation</vt:lpstr>
      <vt:lpstr>ZUMA-5: Overall Response Rate (ORR) by Central Review</vt:lpstr>
      <vt:lpstr>ZUMA-5: PFS and Overall Survival</vt:lpstr>
      <vt:lpstr>ZUMA-5: AEs with First Occurrence After Primary Analysis Data Cutoff </vt:lpstr>
      <vt:lpstr>FDA Approves Tisagenlecleucel for Relapsed or Refractory Follicular Lymphoma Press Release: May 27, 2022</vt:lpstr>
      <vt:lpstr>PowerPoint Presentation</vt:lpstr>
      <vt:lpstr>ELARA: Efficacy Analysis with Extended Follow-Up</vt:lpstr>
      <vt:lpstr>PowerPoint Presentation</vt:lpstr>
      <vt:lpstr>Safety Profile of Mosunetuzumab Monotherapy for Patients with R/R FL Who Have Received ≥2 Lines of Therapy</vt:lpstr>
      <vt:lpstr>PowerPoint Presentation</vt:lpstr>
      <vt:lpstr>Phase I/II Study of Glofitamab as Monotherapy or in Combination with Obinutuzumab for R/R FL</vt:lpstr>
      <vt:lpstr>Mantle Cell Lymphoma</vt:lpstr>
      <vt:lpstr>PowerPoint Presentation</vt:lpstr>
      <vt:lpstr>Phase II Trial of Ibrutinib with Rituximab for Older Patients with MCL</vt:lpstr>
      <vt:lpstr>ECOG-EA4181: A Phase II Study of BR with High-Dose Cytarabine with or without Acalabrutinib, and BR with Acalabrutinib as Initial Treatment for Patients ≤70 Years Old with MCL</vt:lpstr>
      <vt:lpstr>ECOG-EA4151: A Phase III Trial of Consolidation Therapy with Autologous Hematopoietic Cell Transplantation (HCT) Followed by Maintenance Rituximab versus Maintenance Rituximab Alone for Patients with MCL in MRD-Negative First Complete Remission</vt:lpstr>
      <vt:lpstr>PowerPoint Presentation</vt:lpstr>
      <vt:lpstr>SYMPATICO: Efficacy Outcomes with Concurrent Ibrutinib and Venetoclax for Relapsed/Refractory MCL</vt:lpstr>
      <vt:lpstr>PowerPoint Presentation</vt:lpstr>
      <vt:lpstr>Phase I/II Study of Zanubrutinib for Relapsed/Refractory MCL</vt:lpstr>
      <vt:lpstr>Pirtobrutinib, a Next Generation, Highly Selective, Non-Covalent BTK Inhibitor in Previously Treated Mantle Cell Lymphoma: Updated Results from the Phase 1/2 BRUIN Study</vt:lpstr>
      <vt:lpstr>BRUIN: Phase I/II Trial Schema</vt:lpstr>
      <vt:lpstr>BRUIN: A Phase I/II Study of Pirtobrutinib — MCL Cohort </vt:lpstr>
      <vt:lpstr>Efficacy and Safety of Parsaclisib in Patients with Relapsed or Refractory Mantle Cell Lymphoma Not Previously Treated with a BTK Inhibitor: Primary Analysis from a Phase 2 Study (CITADEL-205)   </vt:lpstr>
      <vt:lpstr>CITADEL-205: Response per Independent Review Committee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1003</cp:revision>
  <cp:lastPrinted>2020-11-18T16:45:31Z</cp:lastPrinted>
  <dcterms:created xsi:type="dcterms:W3CDTF">2020-11-13T19:02:13Z</dcterms:created>
  <dcterms:modified xsi:type="dcterms:W3CDTF">2022-07-08T11:50:07Z</dcterms:modified>
</cp:coreProperties>
</file>