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2.xml" ContentType="application/vnd.openxmlformats-officedocument.presentationml.slide+xml"/>
  <Override PartName="/ppt/presentation.xml" ContentType="application/vnd.openxmlformats-officedocument.presentationml.presentation.main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notesSlides/notesSlide6.xml" ContentType="application/vnd.openxmlformats-officedocument.presentationml.notesSlide+xml"/>
  <Override PartName="/ppt/notesSlides/notesSlide5.xml" ContentType="application/vnd.openxmlformats-officedocument.presentationml.notesSlid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notesSlides/notesSlide4.xml" ContentType="application/vnd.openxmlformats-officedocument.presentationml.notesSlid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notesSlides/notesSlide3.xml" ContentType="application/vnd.openxmlformats-officedocument.presentationml.notesSlide+xml"/>
  <Override PartName="/ppt/slideLayouts/slideLayout58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theme/theme5.xml" ContentType="application/vnd.openxmlformats-officedocument.theme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theme/theme4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ags/tag15.xml" ContentType="application/vnd.openxmlformats-officedocument.presentationml.tags+xml"/>
  <Override PartName="/ppt/tags/tag14.xml" ContentType="application/vnd.openxmlformats-officedocument.presentationml.tags+xml"/>
  <Override PartName="/ppt/tags/tag13.xml" ContentType="application/vnd.openxmlformats-officedocument.presentationml.tags+xml"/>
  <Override PartName="/ppt/tags/tag12.xml" ContentType="application/vnd.openxmlformats-officedocument.presentationml.tag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4431" r:id="rId1"/>
    <p:sldMasterId id="2147484475" r:id="rId2"/>
    <p:sldMasterId id="2147484624" r:id="rId3"/>
  </p:sldMasterIdLst>
  <p:notesMasterIdLst>
    <p:notesMasterId r:id="rId138"/>
  </p:notesMasterIdLst>
  <p:handoutMasterIdLst>
    <p:handoutMasterId r:id="rId139"/>
  </p:handoutMasterIdLst>
  <p:sldIdLst>
    <p:sldId id="2141411496" r:id="rId4"/>
    <p:sldId id="2147470624" r:id="rId5"/>
    <p:sldId id="2146847049" r:id="rId6"/>
    <p:sldId id="13407" r:id="rId7"/>
    <p:sldId id="2147470750" r:id="rId8"/>
    <p:sldId id="2147470752" r:id="rId9"/>
    <p:sldId id="2147470840" r:id="rId10"/>
    <p:sldId id="2147470853" r:id="rId11"/>
    <p:sldId id="2147470854" r:id="rId12"/>
    <p:sldId id="2147470855" r:id="rId13"/>
    <p:sldId id="2147470856" r:id="rId14"/>
    <p:sldId id="2147470857" r:id="rId15"/>
    <p:sldId id="2147470858" r:id="rId16"/>
    <p:sldId id="2147470844" r:id="rId17"/>
    <p:sldId id="2147470826" r:id="rId18"/>
    <p:sldId id="2147470755" r:id="rId19"/>
    <p:sldId id="2147470838" r:id="rId20"/>
    <p:sldId id="2147470775" r:id="rId21"/>
    <p:sldId id="2147470756" r:id="rId22"/>
    <p:sldId id="2147470772" r:id="rId23"/>
    <p:sldId id="2147470837" r:id="rId24"/>
    <p:sldId id="2147470754" r:id="rId25"/>
    <p:sldId id="2147470845" r:id="rId26"/>
    <p:sldId id="2147470760" r:id="rId27"/>
    <p:sldId id="2147470830" r:id="rId28"/>
    <p:sldId id="2147470831" r:id="rId29"/>
    <p:sldId id="2147470832" r:id="rId30"/>
    <p:sldId id="2147470765" r:id="rId31"/>
    <p:sldId id="2147470833" r:id="rId32"/>
    <p:sldId id="2147470768" r:id="rId33"/>
    <p:sldId id="2147470766" r:id="rId34"/>
    <p:sldId id="2147470834" r:id="rId35"/>
    <p:sldId id="2147470769" r:id="rId36"/>
    <p:sldId id="2147470835" r:id="rId37"/>
    <p:sldId id="2147470839" r:id="rId38"/>
    <p:sldId id="2147470852" r:id="rId39"/>
    <p:sldId id="2147470770" r:id="rId40"/>
    <p:sldId id="2147470771" r:id="rId41"/>
    <p:sldId id="2147470767" r:id="rId42"/>
    <p:sldId id="2147470773" r:id="rId43"/>
    <p:sldId id="2147470761" r:id="rId44"/>
    <p:sldId id="2147470763" r:id="rId45"/>
    <p:sldId id="2147470764" r:id="rId46"/>
    <p:sldId id="2147470846" r:id="rId47"/>
    <p:sldId id="2147470625" r:id="rId48"/>
    <p:sldId id="2145706688" r:id="rId49"/>
    <p:sldId id="2147470626" r:id="rId50"/>
    <p:sldId id="2145706693" r:id="rId51"/>
    <p:sldId id="2147470627" r:id="rId52"/>
    <p:sldId id="2145706696" r:id="rId53"/>
    <p:sldId id="2147470629" r:id="rId54"/>
    <p:sldId id="2145706702" r:id="rId55"/>
    <p:sldId id="2147470847" r:id="rId56"/>
    <p:sldId id="2147470515" r:id="rId57"/>
    <p:sldId id="2147470562" r:id="rId58"/>
    <p:sldId id="2147470559" r:id="rId59"/>
    <p:sldId id="2147470442" r:id="rId60"/>
    <p:sldId id="2147470445" r:id="rId61"/>
    <p:sldId id="2147470556" r:id="rId62"/>
    <p:sldId id="2147470563" r:id="rId63"/>
    <p:sldId id="2147470443" r:id="rId64"/>
    <p:sldId id="2147470654" r:id="rId65"/>
    <p:sldId id="2147470429" r:id="rId66"/>
    <p:sldId id="2135714846" r:id="rId67"/>
    <p:sldId id="3127" r:id="rId68"/>
    <p:sldId id="2141411000" r:id="rId69"/>
    <p:sldId id="2147470431" r:id="rId70"/>
    <p:sldId id="2147470557" r:id="rId71"/>
    <p:sldId id="2147470433" r:id="rId72"/>
    <p:sldId id="2147470434" r:id="rId73"/>
    <p:sldId id="2147470435" r:id="rId74"/>
    <p:sldId id="2147470551" r:id="rId75"/>
    <p:sldId id="2147470550" r:id="rId76"/>
    <p:sldId id="2147470552" r:id="rId77"/>
    <p:sldId id="2147470554" r:id="rId78"/>
    <p:sldId id="2147470669" r:id="rId79"/>
    <p:sldId id="2147470553" r:id="rId80"/>
    <p:sldId id="2147470548" r:id="rId81"/>
    <p:sldId id="2147470446" r:id="rId82"/>
    <p:sldId id="2147470448" r:id="rId83"/>
    <p:sldId id="2147470568" r:id="rId84"/>
    <p:sldId id="2146847050" r:id="rId85"/>
    <p:sldId id="2146847052" r:id="rId86"/>
    <p:sldId id="2146847053" r:id="rId87"/>
    <p:sldId id="2146847055" r:id="rId88"/>
    <p:sldId id="2147470569" r:id="rId89"/>
    <p:sldId id="2146847048" r:id="rId90"/>
    <p:sldId id="2146847057" r:id="rId91"/>
    <p:sldId id="2146847056" r:id="rId92"/>
    <p:sldId id="2147470449" r:id="rId93"/>
    <p:sldId id="2147470451" r:id="rId94"/>
    <p:sldId id="2147470452" r:id="rId95"/>
    <p:sldId id="2141411491" r:id="rId96"/>
    <p:sldId id="2141411492" r:id="rId97"/>
    <p:sldId id="2141411493" r:id="rId98"/>
    <p:sldId id="2141411494" r:id="rId99"/>
    <p:sldId id="2141411495" r:id="rId100"/>
    <p:sldId id="2147470540" r:id="rId101"/>
    <p:sldId id="2147470541" r:id="rId102"/>
    <p:sldId id="2147470542" r:id="rId103"/>
    <p:sldId id="2147470516" r:id="rId104"/>
    <p:sldId id="2147470436" r:id="rId105"/>
    <p:sldId id="2147470437" r:id="rId106"/>
    <p:sldId id="2147470438" r:id="rId107"/>
    <p:sldId id="2147470558" r:id="rId108"/>
    <p:sldId id="2147470615" r:id="rId109"/>
    <p:sldId id="2147470439" r:id="rId110"/>
    <p:sldId id="2147470440" r:id="rId111"/>
    <p:sldId id="2147470441" r:id="rId112"/>
    <p:sldId id="2141411508" r:id="rId113"/>
    <p:sldId id="2147470543" r:id="rId114"/>
    <p:sldId id="2147470544" r:id="rId115"/>
    <p:sldId id="2147470545" r:id="rId116"/>
    <p:sldId id="2147470546" r:id="rId117"/>
    <p:sldId id="2147470547" r:id="rId118"/>
    <p:sldId id="2141411509" r:id="rId119"/>
    <p:sldId id="2147470525" r:id="rId120"/>
    <p:sldId id="2147470526" r:id="rId121"/>
    <p:sldId id="2147470527" r:id="rId122"/>
    <p:sldId id="2147470534" r:id="rId123"/>
    <p:sldId id="2147470453" r:id="rId124"/>
    <p:sldId id="2147470454" r:id="rId125"/>
    <p:sldId id="2147470455" r:id="rId126"/>
    <p:sldId id="2147470465" r:id="rId127"/>
    <p:sldId id="2147470466" r:id="rId128"/>
    <p:sldId id="2147470537" r:id="rId129"/>
    <p:sldId id="2147470538" r:id="rId130"/>
    <p:sldId id="2147470539" r:id="rId131"/>
    <p:sldId id="2147470535" r:id="rId132"/>
    <p:sldId id="2147470536" r:id="rId133"/>
    <p:sldId id="2147470456" r:id="rId134"/>
    <p:sldId id="2147470459" r:id="rId135"/>
    <p:sldId id="2147470458" r:id="rId136"/>
    <p:sldId id="2147470460" r:id="rId137"/>
  </p:sldIdLst>
  <p:sldSz cx="12192000" cy="6858000"/>
  <p:notesSz cx="7772400" cy="10058400"/>
  <p:custDataLst>
    <p:tags r:id="rId140"/>
  </p:custDataLst>
  <p:defaultTextStyle>
    <a:defPPr>
      <a:defRPr lang="en-GB"/>
    </a:defPPr>
    <a:lvl1pPr algn="l" defTabSz="455613" rtl="0" fontAlgn="base">
      <a:spcBef>
        <a:spcPct val="0"/>
      </a:spcBef>
      <a:spcAft>
        <a:spcPct val="0"/>
      </a:spcAft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1pPr>
    <a:lvl2pPr marL="430213" indent="-214313" algn="l" defTabSz="455613" rtl="0" fontAlgn="base">
      <a:spcBef>
        <a:spcPct val="0"/>
      </a:spcBef>
      <a:spcAft>
        <a:spcPct val="0"/>
      </a:spcAft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2pPr>
    <a:lvl3pPr marL="646113" indent="-214313" algn="l" defTabSz="455613" rtl="0" fontAlgn="base">
      <a:spcBef>
        <a:spcPct val="0"/>
      </a:spcBef>
      <a:spcAft>
        <a:spcPct val="0"/>
      </a:spcAft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3pPr>
    <a:lvl4pPr marL="862013" indent="-214313" algn="l" defTabSz="455613" rtl="0" fontAlgn="base">
      <a:spcBef>
        <a:spcPct val="0"/>
      </a:spcBef>
      <a:spcAft>
        <a:spcPct val="0"/>
      </a:spcAft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4pPr>
    <a:lvl5pPr marL="1077913" indent="-214313" algn="l" defTabSz="455613" rtl="0" fontAlgn="base">
      <a:spcBef>
        <a:spcPct val="0"/>
      </a:spcBef>
      <a:spcAft>
        <a:spcPct val="0"/>
      </a:spcAft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5pPr>
    <a:lvl6pPr marL="2286000" algn="l" defTabSz="457200" rtl="0" eaLnBrk="1" latinLnBrk="0" hangingPunct="1"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6pPr>
    <a:lvl7pPr marL="2743200" algn="l" defTabSz="457200" rtl="0" eaLnBrk="1" latinLnBrk="0" hangingPunct="1"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7pPr>
    <a:lvl8pPr marL="3200400" algn="l" defTabSz="457200" rtl="0" eaLnBrk="1" latinLnBrk="0" hangingPunct="1"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8pPr>
    <a:lvl9pPr marL="3657600" algn="l" defTabSz="457200" rtl="0" eaLnBrk="1" latinLnBrk="0" hangingPunct="1"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208" userDrawn="1">
          <p15:clr>
            <a:srgbClr val="A4A3A4"/>
          </p15:clr>
        </p15:guide>
        <p15:guide id="2" pos="3719" userDrawn="1">
          <p15:clr>
            <a:srgbClr val="A4A3A4"/>
          </p15:clr>
        </p15:guide>
        <p15:guide id="4" pos="6208" userDrawn="1">
          <p15:clr>
            <a:srgbClr val="A4A3A4"/>
          </p15:clr>
        </p15:guide>
        <p15:guide id="5" pos="33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Rick Kaderman" initials="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loop="1"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5764"/>
    <a:srgbClr val="FF40FF"/>
    <a:srgbClr val="FFFFFF"/>
    <a:srgbClr val="062060"/>
    <a:srgbClr val="7F7F7F"/>
    <a:srgbClr val="044983"/>
    <a:srgbClr val="0D6784"/>
    <a:srgbClr val="810449"/>
    <a:srgbClr val="D7E3EE"/>
    <a:srgbClr val="B321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229" autoAdjust="0"/>
    <p:restoredTop sz="93871" autoAdjust="0"/>
  </p:normalViewPr>
  <p:slideViewPr>
    <p:cSldViewPr>
      <p:cViewPr varScale="1">
        <p:scale>
          <a:sx n="95" d="100"/>
          <a:sy n="95" d="100"/>
        </p:scale>
        <p:origin x="192" y="376"/>
      </p:cViewPr>
      <p:guideLst>
        <p:guide orient="horz" pos="4208"/>
        <p:guide pos="3719"/>
        <p:guide pos="6208"/>
        <p:guide pos="332"/>
      </p:guideLst>
    </p:cSldViewPr>
  </p:slideViewPr>
  <p:outlineViewPr>
    <p:cViewPr varScale="1">
      <p:scale>
        <a:sx n="170" d="200"/>
        <a:sy n="170" d="200"/>
      </p:scale>
      <p:origin x="0" y="-149912"/>
    </p:cViewPr>
  </p:outlineViewPr>
  <p:notesTextViewPr>
    <p:cViewPr>
      <p:scale>
        <a:sx n="55" d="100"/>
        <a:sy n="55" d="100"/>
      </p:scale>
      <p:origin x="0" y="0"/>
    </p:cViewPr>
  </p:notesTextViewPr>
  <p:sorterViewPr>
    <p:cViewPr>
      <p:scale>
        <a:sx n="130" d="100"/>
        <a:sy n="130" d="100"/>
      </p:scale>
      <p:origin x="0" y="0"/>
    </p:cViewPr>
  </p:sorterViewPr>
  <p:notesViewPr>
    <p:cSldViewPr>
      <p:cViewPr varScale="1">
        <p:scale>
          <a:sx n="77" d="100"/>
          <a:sy n="77" d="100"/>
        </p:scale>
        <p:origin x="-2560" y="-10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4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63" Type="http://schemas.openxmlformats.org/officeDocument/2006/relationships/slide" Target="slides/slide60.xml"/><Relationship Id="rId84" Type="http://schemas.openxmlformats.org/officeDocument/2006/relationships/slide" Target="slides/slide81.xml"/><Relationship Id="rId138" Type="http://schemas.openxmlformats.org/officeDocument/2006/relationships/notesMaster" Target="notesMasters/notesMaster1.xml"/><Relationship Id="rId107" Type="http://schemas.openxmlformats.org/officeDocument/2006/relationships/slide" Target="slides/slide104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53" Type="http://schemas.openxmlformats.org/officeDocument/2006/relationships/slide" Target="slides/slide50.xml"/><Relationship Id="rId74" Type="http://schemas.openxmlformats.org/officeDocument/2006/relationships/slide" Target="slides/slide71.xml"/><Relationship Id="rId128" Type="http://schemas.openxmlformats.org/officeDocument/2006/relationships/slide" Target="slides/slide125.xml"/><Relationship Id="rId5" Type="http://schemas.openxmlformats.org/officeDocument/2006/relationships/slide" Target="slides/slide2.xml"/><Relationship Id="rId90" Type="http://schemas.openxmlformats.org/officeDocument/2006/relationships/slide" Target="slides/slide87.xml"/><Relationship Id="rId95" Type="http://schemas.openxmlformats.org/officeDocument/2006/relationships/slide" Target="slides/slide92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113" Type="http://schemas.openxmlformats.org/officeDocument/2006/relationships/slide" Target="slides/slide110.xml"/><Relationship Id="rId118" Type="http://schemas.openxmlformats.org/officeDocument/2006/relationships/slide" Target="slides/slide115.xml"/><Relationship Id="rId134" Type="http://schemas.openxmlformats.org/officeDocument/2006/relationships/slide" Target="slides/slide131.xml"/><Relationship Id="rId139" Type="http://schemas.openxmlformats.org/officeDocument/2006/relationships/handoutMaster" Target="handoutMasters/handoutMaster1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59" Type="http://schemas.openxmlformats.org/officeDocument/2006/relationships/slide" Target="slides/slide56.xml"/><Relationship Id="rId103" Type="http://schemas.openxmlformats.org/officeDocument/2006/relationships/slide" Target="slides/slide100.xml"/><Relationship Id="rId108" Type="http://schemas.openxmlformats.org/officeDocument/2006/relationships/slide" Target="slides/slide105.xml"/><Relationship Id="rId124" Type="http://schemas.openxmlformats.org/officeDocument/2006/relationships/slide" Target="slides/slide121.xml"/><Relationship Id="rId129" Type="http://schemas.openxmlformats.org/officeDocument/2006/relationships/slide" Target="slides/slide126.xml"/><Relationship Id="rId54" Type="http://schemas.openxmlformats.org/officeDocument/2006/relationships/slide" Target="slides/slide51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91" Type="http://schemas.openxmlformats.org/officeDocument/2006/relationships/slide" Target="slides/slide88.xml"/><Relationship Id="rId96" Type="http://schemas.openxmlformats.org/officeDocument/2006/relationships/slide" Target="slides/slide93.xml"/><Relationship Id="rId140" Type="http://schemas.openxmlformats.org/officeDocument/2006/relationships/tags" Target="tags/tag1.xml"/><Relationship Id="rId14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49" Type="http://schemas.openxmlformats.org/officeDocument/2006/relationships/slide" Target="slides/slide46.xml"/><Relationship Id="rId114" Type="http://schemas.openxmlformats.org/officeDocument/2006/relationships/slide" Target="slides/slide111.xml"/><Relationship Id="rId119" Type="http://schemas.openxmlformats.org/officeDocument/2006/relationships/slide" Target="slides/slide116.xml"/><Relationship Id="rId44" Type="http://schemas.openxmlformats.org/officeDocument/2006/relationships/slide" Target="slides/slide41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130" Type="http://schemas.openxmlformats.org/officeDocument/2006/relationships/slide" Target="slides/slide127.xml"/><Relationship Id="rId135" Type="http://schemas.openxmlformats.org/officeDocument/2006/relationships/slide" Target="slides/slide132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109" Type="http://schemas.openxmlformats.org/officeDocument/2006/relationships/slide" Target="slides/slide10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slide" Target="slides/slide94.xml"/><Relationship Id="rId104" Type="http://schemas.openxmlformats.org/officeDocument/2006/relationships/slide" Target="slides/slide101.xml"/><Relationship Id="rId120" Type="http://schemas.openxmlformats.org/officeDocument/2006/relationships/slide" Target="slides/slide117.xml"/><Relationship Id="rId125" Type="http://schemas.openxmlformats.org/officeDocument/2006/relationships/slide" Target="slides/slide122.xml"/><Relationship Id="rId141" Type="http://schemas.openxmlformats.org/officeDocument/2006/relationships/commentAuthors" Target="commentAuthors.xml"/><Relationship Id="rId146" Type="http://schemas.openxmlformats.org/officeDocument/2006/relationships/customXml" Target="../customXml/item1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110" Type="http://schemas.openxmlformats.org/officeDocument/2006/relationships/slide" Target="slides/slide107.xml"/><Relationship Id="rId115" Type="http://schemas.openxmlformats.org/officeDocument/2006/relationships/slide" Target="slides/slide112.xml"/><Relationship Id="rId131" Type="http://schemas.openxmlformats.org/officeDocument/2006/relationships/slide" Target="slides/slide128.xml"/><Relationship Id="rId136" Type="http://schemas.openxmlformats.org/officeDocument/2006/relationships/slide" Target="slides/slide133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slide" Target="slides/slide74.xml"/><Relationship Id="rId100" Type="http://schemas.openxmlformats.org/officeDocument/2006/relationships/slide" Target="slides/slide97.xml"/><Relationship Id="rId105" Type="http://schemas.openxmlformats.org/officeDocument/2006/relationships/slide" Target="slides/slide102.xml"/><Relationship Id="rId126" Type="http://schemas.openxmlformats.org/officeDocument/2006/relationships/slide" Target="slides/slide123.xml"/><Relationship Id="rId147" Type="http://schemas.openxmlformats.org/officeDocument/2006/relationships/customXml" Target="../customXml/item2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93" Type="http://schemas.openxmlformats.org/officeDocument/2006/relationships/slide" Target="slides/slide90.xml"/><Relationship Id="rId98" Type="http://schemas.openxmlformats.org/officeDocument/2006/relationships/slide" Target="slides/slide95.xml"/><Relationship Id="rId121" Type="http://schemas.openxmlformats.org/officeDocument/2006/relationships/slide" Target="slides/slide118.xml"/><Relationship Id="rId142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2.xml"/><Relationship Id="rId46" Type="http://schemas.openxmlformats.org/officeDocument/2006/relationships/slide" Target="slides/slide43.xml"/><Relationship Id="rId67" Type="http://schemas.openxmlformats.org/officeDocument/2006/relationships/slide" Target="slides/slide64.xml"/><Relationship Id="rId116" Type="http://schemas.openxmlformats.org/officeDocument/2006/relationships/slide" Target="slides/slide113.xml"/><Relationship Id="rId137" Type="http://schemas.openxmlformats.org/officeDocument/2006/relationships/slide" Target="slides/slide13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62" Type="http://schemas.openxmlformats.org/officeDocument/2006/relationships/slide" Target="slides/slide59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111" Type="http://schemas.openxmlformats.org/officeDocument/2006/relationships/slide" Target="slides/slide108.xml"/><Relationship Id="rId132" Type="http://schemas.openxmlformats.org/officeDocument/2006/relationships/slide" Target="slides/slide129.xml"/><Relationship Id="rId15" Type="http://schemas.openxmlformats.org/officeDocument/2006/relationships/slide" Target="slides/slide12.xml"/><Relationship Id="rId36" Type="http://schemas.openxmlformats.org/officeDocument/2006/relationships/slide" Target="slides/slide33.xml"/><Relationship Id="rId57" Type="http://schemas.openxmlformats.org/officeDocument/2006/relationships/slide" Target="slides/slide54.xml"/><Relationship Id="rId106" Type="http://schemas.openxmlformats.org/officeDocument/2006/relationships/slide" Target="slides/slide103.xml"/><Relationship Id="rId127" Type="http://schemas.openxmlformats.org/officeDocument/2006/relationships/slide" Target="slides/slide12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52" Type="http://schemas.openxmlformats.org/officeDocument/2006/relationships/slide" Target="slides/slide49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94" Type="http://schemas.openxmlformats.org/officeDocument/2006/relationships/slide" Target="slides/slide91.xml"/><Relationship Id="rId99" Type="http://schemas.openxmlformats.org/officeDocument/2006/relationships/slide" Target="slides/slide96.xml"/><Relationship Id="rId101" Type="http://schemas.openxmlformats.org/officeDocument/2006/relationships/slide" Target="slides/slide98.xml"/><Relationship Id="rId122" Type="http://schemas.openxmlformats.org/officeDocument/2006/relationships/slide" Target="slides/slide119.xml"/><Relationship Id="rId143" Type="http://schemas.openxmlformats.org/officeDocument/2006/relationships/viewProps" Target="viewProps.xml"/><Relationship Id="rId148" Type="http://schemas.openxmlformats.org/officeDocument/2006/relationships/customXml" Target="../customXml/item3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26" Type="http://schemas.openxmlformats.org/officeDocument/2006/relationships/slide" Target="slides/slide23.xml"/><Relationship Id="rId47" Type="http://schemas.openxmlformats.org/officeDocument/2006/relationships/slide" Target="slides/slide44.xml"/><Relationship Id="rId68" Type="http://schemas.openxmlformats.org/officeDocument/2006/relationships/slide" Target="slides/slide65.xml"/><Relationship Id="rId89" Type="http://schemas.openxmlformats.org/officeDocument/2006/relationships/slide" Target="slides/slide86.xml"/><Relationship Id="rId112" Type="http://schemas.openxmlformats.org/officeDocument/2006/relationships/slide" Target="slides/slide109.xml"/><Relationship Id="rId133" Type="http://schemas.openxmlformats.org/officeDocument/2006/relationships/slide" Target="slides/slide130.xml"/><Relationship Id="rId16" Type="http://schemas.openxmlformats.org/officeDocument/2006/relationships/slide" Target="slides/slide13.xml"/><Relationship Id="rId37" Type="http://schemas.openxmlformats.org/officeDocument/2006/relationships/slide" Target="slides/slide34.xml"/><Relationship Id="rId58" Type="http://schemas.openxmlformats.org/officeDocument/2006/relationships/slide" Target="slides/slide55.xml"/><Relationship Id="rId79" Type="http://schemas.openxmlformats.org/officeDocument/2006/relationships/slide" Target="slides/slide76.xml"/><Relationship Id="rId102" Type="http://schemas.openxmlformats.org/officeDocument/2006/relationships/slide" Target="slides/slide99.xml"/><Relationship Id="rId123" Type="http://schemas.openxmlformats.org/officeDocument/2006/relationships/slide" Target="slides/slide120.xml"/><Relationship Id="rId14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352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-72" charset="2"/>
              <a:buNone/>
              <a:defRPr sz="1200">
                <a:latin typeface="Arial" pitchFamily="-7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91000" y="0"/>
            <a:ext cx="3352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96" charset="2"/>
              <a:buNone/>
              <a:defRPr sz="1200">
                <a:latin typeface="Arial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fld id="{E2B7CC06-35E6-42FC-8B5E-42EE52A72567}" type="datetime1">
              <a:rPr lang="en-US"/>
              <a:pPr>
                <a:defRPr/>
              </a:pPr>
              <a:t>4/15/22</a:t>
            </a:fld>
            <a:endParaRPr lang="en-US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304800" y="9220200"/>
            <a:ext cx="3352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-72" charset="2"/>
              <a:buNone/>
              <a:defRPr sz="1200">
                <a:latin typeface="Arial" pitchFamily="-7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9220200"/>
            <a:ext cx="3200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96" charset="2"/>
              <a:buNone/>
              <a:defRPr sz="1200">
                <a:latin typeface="Arial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fld id="{E82FF3A5-13B6-4316-814F-1F1469E14E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3338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823913" y="1006475"/>
            <a:ext cx="6121400" cy="344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sp>
      <p:sp>
        <p:nvSpPr>
          <p:cNvPr id="2050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1185863" y="4787900"/>
            <a:ext cx="5405437" cy="38242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08842158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561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-72" charset="0"/>
      <a:defRPr sz="1200" kern="1200">
        <a:solidFill>
          <a:srgbClr val="000000"/>
        </a:solidFill>
        <a:latin typeface="Times New Roman" pitchFamily="18" charset="0"/>
        <a:ea typeface="MS PGothic" pitchFamily="34" charset="-128"/>
        <a:cs typeface="MS PGothic" charset="0"/>
      </a:defRPr>
    </a:lvl1pPr>
    <a:lvl2pPr marL="37931725" indent="-37474525" algn="l" defTabSz="45561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-72" charset="0"/>
      <a:defRPr sz="1200" kern="1200">
        <a:solidFill>
          <a:srgbClr val="000000"/>
        </a:solidFill>
        <a:latin typeface="Times New Roman" pitchFamily="18" charset="0"/>
        <a:ea typeface="MS PGothic" pitchFamily="34" charset="-128"/>
        <a:cs typeface="+mn-cs"/>
      </a:defRPr>
    </a:lvl2pPr>
    <a:lvl3pPr marL="1143000" indent="-228600" algn="l" defTabSz="45561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18" charset="0"/>
        <a:ea typeface="ＭＳ Ｐゴシック" pitchFamily="-123" charset="-128"/>
        <a:cs typeface="ＭＳ Ｐゴシック" pitchFamily="-72" charset="-128"/>
      </a:defRPr>
    </a:lvl3pPr>
    <a:lvl4pPr marL="1600200" indent="-228600" algn="l" defTabSz="45561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18" charset="0"/>
        <a:ea typeface="ＭＳ Ｐゴシック" pitchFamily="-123" charset="-128"/>
        <a:cs typeface="+mn-cs"/>
      </a:defRPr>
    </a:lvl4pPr>
    <a:lvl5pPr marL="2057400" indent="-228600" algn="l" defTabSz="45561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18" charset="0"/>
        <a:ea typeface="ＭＳ Ｐゴシック" pitchFamily="-123" charset="-128"/>
        <a:cs typeface="+mn-cs"/>
      </a:defRPr>
    </a:lvl5pPr>
    <a:lvl6pPr marL="2285289" algn="l" defTabSz="91411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347" algn="l" defTabSz="91411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405" algn="l" defTabSz="91411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462" algn="l" defTabSz="91411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4402138" y="9553575"/>
            <a:ext cx="3368675" cy="50323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101882" tIns="50941" rIns="101882" bIns="50941">
            <a:prstTxWarp prst="textNoShape">
              <a:avLst/>
            </a:prstTxWarp>
          </a:bodyPr>
          <a:lstStyle/>
          <a:p>
            <a:pPr marL="0" marR="0" lvl="0" indent="0" algn="ctr" defTabSz="455613" rtl="0" eaLnBrk="0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buNone/>
              <a:tabLst/>
              <a:defRPr/>
            </a:pPr>
            <a:fld id="{DA2F918B-534C-4494-B5B9-E33C0B6FBC7A}" type="slidenum"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pitchFamily="-72" charset="0"/>
                <a:ea typeface="MS PGothic" charset="0"/>
              </a:rPr>
              <a:pPr marL="0" marR="0" lvl="0" indent="0" algn="ctr" defTabSz="455613" rtl="0" eaLnBrk="0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-72" charset="2"/>
                <a:buNone/>
                <a:tabLst/>
                <a:defRPr/>
              </a:pPr>
              <a:t>1</a:t>
            </a:fld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Arial" pitchFamily="-72" charset="0"/>
              <a:ea typeface="MS PGothic" charset="0"/>
            </a:endParaRPr>
          </a:p>
        </p:txBody>
      </p:sp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23913" y="1006475"/>
            <a:ext cx="6121400" cy="3444875"/>
          </a:xfrm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72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01116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6807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48946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59571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3842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823913" y="1006475"/>
            <a:ext cx="6121400" cy="3444875"/>
          </a:xfrm>
        </p:spPr>
      </p:sp>
      <p:sp>
        <p:nvSpPr>
          <p:cNvPr id="7782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 New Roman" pitchFamily="-72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27327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823913" y="1006475"/>
            <a:ext cx="6121400" cy="3444875"/>
          </a:xfrm>
        </p:spPr>
      </p:sp>
      <p:sp>
        <p:nvSpPr>
          <p:cNvPr id="7782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 New Roman" pitchFamily="-72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28876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23913" y="1006475"/>
            <a:ext cx="6121400" cy="34448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8894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23913" y="1006475"/>
            <a:ext cx="6121400" cy="34448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0824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23913" y="1006475"/>
            <a:ext cx="6121400" cy="34448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459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23913" y="1006475"/>
            <a:ext cx="6121400" cy="34448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1430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23913" y="1006475"/>
            <a:ext cx="6121400" cy="34448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8147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05351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7535" y="2347916"/>
            <a:ext cx="11425767" cy="16208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17184" y="4283078"/>
            <a:ext cx="9408584" cy="1931987"/>
          </a:xfrm>
        </p:spPr>
        <p:txBody>
          <a:bodyPr/>
          <a:lstStyle>
            <a:lvl1pPr marL="0" indent="0" algn="ctr">
              <a:buNone/>
              <a:defRPr/>
            </a:lvl1pPr>
            <a:lvl2pPr marL="457058" indent="0" algn="ctr">
              <a:buNone/>
              <a:defRPr/>
            </a:lvl2pPr>
            <a:lvl3pPr marL="914115" indent="0" algn="ctr">
              <a:buNone/>
              <a:defRPr/>
            </a:lvl3pPr>
            <a:lvl4pPr marL="1371173" indent="0" algn="ctr">
              <a:buNone/>
              <a:defRPr/>
            </a:lvl4pPr>
            <a:lvl5pPr marL="1828231" indent="0" algn="ctr">
              <a:buNone/>
              <a:defRPr/>
            </a:lvl5pPr>
            <a:lvl6pPr marL="2285289" indent="0" algn="ctr">
              <a:buNone/>
              <a:defRPr/>
            </a:lvl6pPr>
            <a:lvl7pPr marL="2742347" indent="0" algn="ctr">
              <a:buNone/>
              <a:defRPr/>
            </a:lvl7pPr>
            <a:lvl8pPr marL="3199405" indent="0" algn="ctr">
              <a:buNone/>
              <a:defRPr/>
            </a:lvl8pPr>
            <a:lvl9pPr marL="3656462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753367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57283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2738" y="627063"/>
            <a:ext cx="2868084" cy="62357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86369" y="627063"/>
            <a:ext cx="8403167" cy="62357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7527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6368" y="627068"/>
            <a:ext cx="11474451" cy="12604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6369" y="2101854"/>
            <a:ext cx="5634567" cy="4760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4138" y="2101854"/>
            <a:ext cx="5636684" cy="4760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91636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286" y="227013"/>
            <a:ext cx="10358967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2286" y="1416053"/>
            <a:ext cx="10358967" cy="4799013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558438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10363200" cy="1219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914400" y="1828800"/>
            <a:ext cx="103632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0A90E337-F800-1146-8455-677861B99144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258681372"/>
      </p:ext>
    </p:extLst>
  </p:cSld>
  <p:clrMapOvr>
    <a:masterClrMapping/>
  </p:clrMapOvr>
  <p:transition spd="slow" advClick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eypoint Question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question"/>
          <p:cNvSpPr>
            <a:spLocks noGrp="1"/>
          </p:cNvSpPr>
          <p:nvPr>
            <p:ph type="body" idx="10" hasCustomPrompt="1"/>
          </p:nvPr>
        </p:nvSpPr>
        <p:spPr>
          <a:xfrm>
            <a:off x="912283" y="1522413"/>
            <a:ext cx="10367432" cy="685800"/>
          </a:xfrm>
        </p:spPr>
        <p:txBody>
          <a:bodyPr/>
          <a:lstStyle>
            <a:lvl1pPr marL="0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1pPr>
            <a:lvl2pPr marL="522288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2pPr>
            <a:lvl3pPr marL="979488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3pPr>
            <a:lvl4pPr marL="1371600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4pPr>
            <a:lvl5pPr marL="1762125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5pPr>
          </a:lstStyle>
          <a:p>
            <a:pPr lvl="0"/>
            <a:r>
              <a:rPr lang="en-US"/>
              <a:t>Click to add question here</a:t>
            </a:r>
          </a:p>
        </p:txBody>
      </p:sp>
      <p:sp>
        <p:nvSpPr>
          <p:cNvPr id="4" name="choices"/>
          <p:cNvSpPr>
            <a:spLocks noGrp="1"/>
          </p:cNvSpPr>
          <p:nvPr>
            <p:ph type="body" sz="quarter" idx="11" hasCustomPrompt="1"/>
          </p:nvPr>
        </p:nvSpPr>
        <p:spPr>
          <a:xfrm>
            <a:off x="912284" y="2360613"/>
            <a:ext cx="4955645" cy="3810000"/>
          </a:xfrm>
          <a:prstGeom prst="rect">
            <a:avLst/>
          </a:prstGeom>
        </p:spPr>
        <p:txBody>
          <a:bodyPr>
            <a:normAutofit/>
          </a:bodyPr>
          <a:lstStyle>
            <a:lvl1pPr marL="612775" indent="-51435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1pPr>
            <a:lvl2pPr marL="1036638" indent="-51435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2pPr>
            <a:lvl3pPr marL="1436688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3pPr>
            <a:lvl4pPr marL="1828800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4pPr>
            <a:lvl5pPr marL="2219325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5pPr>
          </a:lstStyle>
          <a:p>
            <a:pPr lvl="0"/>
            <a:r>
              <a:rPr lang="en-US"/>
              <a:t>Click to add choices here</a:t>
            </a:r>
          </a:p>
        </p:txBody>
      </p:sp>
      <p:sp>
        <p:nvSpPr>
          <p:cNvPr id="5" name="chartPosition"/>
          <p:cNvSpPr>
            <a:spLocks noGrp="1"/>
          </p:cNvSpPr>
          <p:nvPr>
            <p:ph type="chart" sz="quarter" idx="12"/>
          </p:nvPr>
        </p:nvSpPr>
        <p:spPr>
          <a:xfrm>
            <a:off x="6324072" y="2360613"/>
            <a:ext cx="4955645" cy="381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186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eypoint Clock Sh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Oval 2" hidden="1"/>
          <p:cNvSpPr/>
          <p:nvPr userDrawn="1">
            <p:custDataLst>
              <p:tags r:id="rId1"/>
            </p:custDataLst>
          </p:nvPr>
        </p:nvSpPr>
        <p:spPr bwMode="auto">
          <a:xfrm>
            <a:off x="10922001" y="5905503"/>
            <a:ext cx="846667" cy="483015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r>
              <a:rPr kumimoji="0" lang="en-US" sz="2400" b="0" i="0" u="none" strike="noStrike" cap="none" normalizeH="0" baseline="0">
                <a:ln>
                  <a:noFill/>
                </a:ln>
                <a:effectLst/>
                <a:latin typeface="Times New Roman" pitchFamily="18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4079741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7534" y="2347914"/>
            <a:ext cx="11425767" cy="16208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17184" y="4283076"/>
            <a:ext cx="9408584" cy="1931987"/>
          </a:xfrm>
        </p:spPr>
        <p:txBody>
          <a:bodyPr/>
          <a:lstStyle>
            <a:lvl1pPr marL="0" indent="0" algn="ctr">
              <a:buNone/>
              <a:defRPr/>
            </a:lvl1pPr>
            <a:lvl2pPr marL="457058" indent="0" algn="ctr">
              <a:buNone/>
              <a:defRPr/>
            </a:lvl2pPr>
            <a:lvl3pPr marL="914115" indent="0" algn="ctr">
              <a:buNone/>
              <a:defRPr/>
            </a:lvl3pPr>
            <a:lvl4pPr marL="1371173" indent="0" algn="ctr">
              <a:buNone/>
              <a:defRPr/>
            </a:lvl4pPr>
            <a:lvl5pPr marL="1828231" indent="0" algn="ctr">
              <a:buNone/>
              <a:defRPr/>
            </a:lvl5pPr>
            <a:lvl6pPr marL="2285289" indent="0" algn="ctr">
              <a:buNone/>
              <a:defRPr/>
            </a:lvl6pPr>
            <a:lvl7pPr marL="2742347" indent="0" algn="ctr">
              <a:buNone/>
              <a:defRPr/>
            </a:lvl7pPr>
            <a:lvl8pPr marL="3199405" indent="0" algn="ctr">
              <a:buNone/>
              <a:defRPr/>
            </a:lvl8pPr>
            <a:lvl9pPr marL="3656462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135355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59939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2567" y="4857754"/>
            <a:ext cx="11423651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2567" y="3203576"/>
            <a:ext cx="11423651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58" indent="0">
              <a:buNone/>
              <a:defRPr sz="1800"/>
            </a:lvl2pPr>
            <a:lvl3pPr marL="914115" indent="0">
              <a:buNone/>
              <a:defRPr sz="1700"/>
            </a:lvl3pPr>
            <a:lvl4pPr marL="1371173" indent="0">
              <a:buNone/>
              <a:defRPr sz="1400"/>
            </a:lvl4pPr>
            <a:lvl5pPr marL="1828231" indent="0">
              <a:buNone/>
              <a:defRPr sz="1400"/>
            </a:lvl5pPr>
            <a:lvl6pPr marL="2285289" indent="0">
              <a:buNone/>
              <a:defRPr sz="1400"/>
            </a:lvl6pPr>
            <a:lvl7pPr marL="2742347" indent="0">
              <a:buNone/>
              <a:defRPr sz="1400"/>
            </a:lvl7pPr>
            <a:lvl8pPr marL="3199405" indent="0">
              <a:buNone/>
              <a:defRPr sz="1400"/>
            </a:lvl8pPr>
            <a:lvl9pPr marL="3656462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13167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12596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6367" y="2101852"/>
            <a:ext cx="5634567" cy="4760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4137" y="2101852"/>
            <a:ext cx="5636684" cy="4760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848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3" y="303217"/>
            <a:ext cx="12096751" cy="125888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3100" y="1692275"/>
            <a:ext cx="5937251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5" indent="0">
              <a:buNone/>
              <a:defRPr sz="1800" b="1"/>
            </a:lvl3pPr>
            <a:lvl4pPr marL="1371173" indent="0">
              <a:buNone/>
              <a:defRPr sz="1700" b="1"/>
            </a:lvl4pPr>
            <a:lvl5pPr marL="1828231" indent="0">
              <a:buNone/>
              <a:defRPr sz="1700" b="1"/>
            </a:lvl5pPr>
            <a:lvl6pPr marL="2285289" indent="0">
              <a:buNone/>
              <a:defRPr sz="1700" b="1"/>
            </a:lvl6pPr>
            <a:lvl7pPr marL="2742347" indent="0">
              <a:buNone/>
              <a:defRPr sz="1700" b="1"/>
            </a:lvl7pPr>
            <a:lvl8pPr marL="3199405" indent="0">
              <a:buNone/>
              <a:defRPr sz="1700" b="1"/>
            </a:lvl8pPr>
            <a:lvl9pPr marL="3656462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3100" y="2397125"/>
            <a:ext cx="5937251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28370" y="1692275"/>
            <a:ext cx="5941484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5" indent="0">
              <a:buNone/>
              <a:defRPr sz="1800" b="1"/>
            </a:lvl3pPr>
            <a:lvl4pPr marL="1371173" indent="0">
              <a:buNone/>
              <a:defRPr sz="1700" b="1"/>
            </a:lvl4pPr>
            <a:lvl5pPr marL="1828231" indent="0">
              <a:buNone/>
              <a:defRPr sz="1700" b="1"/>
            </a:lvl5pPr>
            <a:lvl6pPr marL="2285289" indent="0">
              <a:buNone/>
              <a:defRPr sz="1700" b="1"/>
            </a:lvl6pPr>
            <a:lvl7pPr marL="2742347" indent="0">
              <a:buNone/>
              <a:defRPr sz="1700" b="1"/>
            </a:lvl7pPr>
            <a:lvl8pPr marL="3199405" indent="0">
              <a:buNone/>
              <a:defRPr sz="1700" b="1"/>
            </a:lvl8pPr>
            <a:lvl9pPr marL="3656462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28370" y="2397125"/>
            <a:ext cx="5941484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88325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52428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694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0" y="301625"/>
            <a:ext cx="4421717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55689" y="301628"/>
            <a:ext cx="7514167" cy="64515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3100" y="1581154"/>
            <a:ext cx="4421717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200"/>
            </a:lvl2pPr>
            <a:lvl3pPr marL="914115" indent="0">
              <a:buNone/>
              <a:defRPr sz="1000"/>
            </a:lvl3pPr>
            <a:lvl4pPr marL="1371173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7" indent="0">
              <a:buNone/>
              <a:defRPr sz="900"/>
            </a:lvl7pPr>
            <a:lvl8pPr marL="3199405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49674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5255" y="5291141"/>
            <a:ext cx="8064500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35255" y="674689"/>
            <a:ext cx="8064500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058" indent="0">
              <a:buNone/>
              <a:defRPr sz="2800"/>
            </a:lvl2pPr>
            <a:lvl3pPr marL="914115" indent="0">
              <a:buNone/>
              <a:defRPr sz="2400"/>
            </a:lvl3pPr>
            <a:lvl4pPr marL="1371173" indent="0">
              <a:buNone/>
              <a:defRPr sz="2000"/>
            </a:lvl4pPr>
            <a:lvl5pPr marL="1828231" indent="0">
              <a:buNone/>
              <a:defRPr sz="2000"/>
            </a:lvl5pPr>
            <a:lvl6pPr marL="2285289" indent="0">
              <a:buNone/>
              <a:defRPr sz="2000"/>
            </a:lvl6pPr>
            <a:lvl7pPr marL="2742347" indent="0">
              <a:buNone/>
              <a:defRPr sz="2000"/>
            </a:lvl7pPr>
            <a:lvl8pPr marL="3199405" indent="0">
              <a:buNone/>
              <a:defRPr sz="2000"/>
            </a:lvl8pPr>
            <a:lvl9pPr marL="3656462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35255" y="5916613"/>
            <a:ext cx="8064500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200"/>
            </a:lvl2pPr>
            <a:lvl3pPr marL="914115" indent="0">
              <a:buNone/>
              <a:defRPr sz="1000"/>
            </a:lvl3pPr>
            <a:lvl4pPr marL="1371173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7" indent="0">
              <a:buNone/>
              <a:defRPr sz="900"/>
            </a:lvl7pPr>
            <a:lvl8pPr marL="3199405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04811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85863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2737" y="627063"/>
            <a:ext cx="2868084" cy="62357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86367" y="627063"/>
            <a:ext cx="8403167" cy="62357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30775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6367" y="627066"/>
            <a:ext cx="11474451" cy="12604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6367" y="2101852"/>
            <a:ext cx="5634567" cy="4760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4137" y="2101852"/>
            <a:ext cx="5636684" cy="4760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94378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285" y="227013"/>
            <a:ext cx="10358967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2285" y="1416051"/>
            <a:ext cx="10358967" cy="4799013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886438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2568" y="4857756"/>
            <a:ext cx="11423651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2568" y="3203577"/>
            <a:ext cx="11423651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58" indent="0">
              <a:buNone/>
              <a:defRPr sz="1800"/>
            </a:lvl2pPr>
            <a:lvl3pPr marL="914115" indent="0">
              <a:buNone/>
              <a:defRPr sz="1700"/>
            </a:lvl3pPr>
            <a:lvl4pPr marL="1371173" indent="0">
              <a:buNone/>
              <a:defRPr sz="1400"/>
            </a:lvl4pPr>
            <a:lvl5pPr marL="1828231" indent="0">
              <a:buNone/>
              <a:defRPr sz="1400"/>
            </a:lvl5pPr>
            <a:lvl6pPr marL="2285289" indent="0">
              <a:buNone/>
              <a:defRPr sz="1400"/>
            </a:lvl6pPr>
            <a:lvl7pPr marL="2742347" indent="0">
              <a:buNone/>
              <a:defRPr sz="1400"/>
            </a:lvl7pPr>
            <a:lvl8pPr marL="3199405" indent="0">
              <a:buNone/>
              <a:defRPr sz="1400"/>
            </a:lvl8pPr>
            <a:lvl9pPr marL="3656462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32014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10363200" cy="1219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914400" y="1828800"/>
            <a:ext cx="103632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0A90E337-F800-1146-8455-677861B99144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139755695"/>
      </p:ext>
    </p:extLst>
  </p:cSld>
  <p:clrMapOvr>
    <a:masterClrMapping/>
  </p:clrMapOvr>
  <p:transition spd="slow" advClick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eypoint Question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question"/>
          <p:cNvSpPr>
            <a:spLocks noGrp="1"/>
          </p:cNvSpPr>
          <p:nvPr>
            <p:ph type="body" idx="10" hasCustomPrompt="1"/>
          </p:nvPr>
        </p:nvSpPr>
        <p:spPr>
          <a:xfrm>
            <a:off x="912283" y="1522413"/>
            <a:ext cx="10367432" cy="685800"/>
          </a:xfrm>
        </p:spPr>
        <p:txBody>
          <a:bodyPr/>
          <a:lstStyle>
            <a:lvl1pPr marL="0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1pPr>
            <a:lvl2pPr marL="522288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2pPr>
            <a:lvl3pPr marL="979488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3pPr>
            <a:lvl4pPr marL="1371600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4pPr>
            <a:lvl5pPr marL="1762125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5pPr>
          </a:lstStyle>
          <a:p>
            <a:pPr lvl="0"/>
            <a:r>
              <a:rPr lang="en-US"/>
              <a:t>Click to add question here</a:t>
            </a:r>
          </a:p>
        </p:txBody>
      </p:sp>
      <p:sp>
        <p:nvSpPr>
          <p:cNvPr id="4" name="choices"/>
          <p:cNvSpPr>
            <a:spLocks noGrp="1"/>
          </p:cNvSpPr>
          <p:nvPr>
            <p:ph type="body" sz="quarter" idx="11" hasCustomPrompt="1"/>
          </p:nvPr>
        </p:nvSpPr>
        <p:spPr>
          <a:xfrm>
            <a:off x="912284" y="2360613"/>
            <a:ext cx="4955645" cy="3810000"/>
          </a:xfrm>
          <a:prstGeom prst="rect">
            <a:avLst/>
          </a:prstGeom>
        </p:spPr>
        <p:txBody>
          <a:bodyPr>
            <a:normAutofit/>
          </a:bodyPr>
          <a:lstStyle>
            <a:lvl1pPr marL="612775" indent="-51435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1pPr>
            <a:lvl2pPr marL="1036638" indent="-51435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2pPr>
            <a:lvl3pPr marL="1436688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3pPr>
            <a:lvl4pPr marL="1828800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4pPr>
            <a:lvl5pPr marL="2219325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5pPr>
          </a:lstStyle>
          <a:p>
            <a:pPr lvl="0"/>
            <a:r>
              <a:rPr lang="en-US"/>
              <a:t>Click to add choices here</a:t>
            </a:r>
          </a:p>
        </p:txBody>
      </p:sp>
      <p:sp>
        <p:nvSpPr>
          <p:cNvPr id="5" name="chartPosition"/>
          <p:cNvSpPr>
            <a:spLocks noGrp="1"/>
          </p:cNvSpPr>
          <p:nvPr>
            <p:ph type="chart" sz="quarter" idx="12"/>
          </p:nvPr>
        </p:nvSpPr>
        <p:spPr>
          <a:xfrm>
            <a:off x="6324071" y="2360613"/>
            <a:ext cx="4955645" cy="381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15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eypoint Clock Sh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Oval 2" hidden="1"/>
          <p:cNvSpPr/>
          <p:nvPr userDrawn="1">
            <p:custDataLst>
              <p:tags r:id="rId1"/>
            </p:custDataLst>
          </p:nvPr>
        </p:nvSpPr>
        <p:spPr bwMode="auto">
          <a:xfrm>
            <a:off x="10922000" y="5905501"/>
            <a:ext cx="846667" cy="483015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r>
              <a:rPr kumimoji="0" lang="en-US" sz="2400" b="0" i="0" u="none" strike="noStrike" cap="none" normalizeH="0" baseline="0">
                <a:ln>
                  <a:noFill/>
                </a:ln>
                <a:effectLst/>
                <a:latin typeface="Times New Roman" pitchFamily="18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627476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07264" y="6322423"/>
            <a:ext cx="5350933" cy="304800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6" name="Content Placeholder 4"/>
          <p:cNvSpPr>
            <a:spLocks noGrp="1"/>
          </p:cNvSpPr>
          <p:nvPr>
            <p:ph sz="quarter" idx="11"/>
          </p:nvPr>
        </p:nvSpPr>
        <p:spPr>
          <a:xfrm>
            <a:off x="6624320" y="6323295"/>
            <a:ext cx="5350933" cy="304800"/>
          </a:xfrm>
        </p:spPr>
        <p:txBody>
          <a:bodyPr anchor="b"/>
          <a:lstStyle>
            <a:lvl1pPr marL="0" indent="0" algn="r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1154389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7535" y="2347916"/>
            <a:ext cx="11425767" cy="16208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17184" y="4283078"/>
            <a:ext cx="9408584" cy="1931987"/>
          </a:xfrm>
        </p:spPr>
        <p:txBody>
          <a:bodyPr/>
          <a:lstStyle>
            <a:lvl1pPr marL="0" indent="0" algn="ctr">
              <a:buNone/>
              <a:defRPr/>
            </a:lvl1pPr>
            <a:lvl2pPr marL="457058" indent="0" algn="ctr">
              <a:buNone/>
              <a:defRPr/>
            </a:lvl2pPr>
            <a:lvl3pPr marL="914115" indent="0" algn="ctr">
              <a:buNone/>
              <a:defRPr/>
            </a:lvl3pPr>
            <a:lvl4pPr marL="1371173" indent="0" algn="ctr">
              <a:buNone/>
              <a:defRPr/>
            </a:lvl4pPr>
            <a:lvl5pPr marL="1828231" indent="0" algn="ctr">
              <a:buNone/>
              <a:defRPr/>
            </a:lvl5pPr>
            <a:lvl6pPr marL="2285289" indent="0" algn="ctr">
              <a:buNone/>
              <a:defRPr/>
            </a:lvl6pPr>
            <a:lvl7pPr marL="2742347" indent="0" algn="ctr">
              <a:buNone/>
              <a:defRPr/>
            </a:lvl7pPr>
            <a:lvl8pPr marL="3199405" indent="0" algn="ctr">
              <a:buNone/>
              <a:defRPr/>
            </a:lvl8pPr>
            <a:lvl9pPr marL="3656462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40299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81130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2568" y="4857756"/>
            <a:ext cx="11423651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2568" y="3203577"/>
            <a:ext cx="11423651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58" indent="0">
              <a:buNone/>
              <a:defRPr sz="1800"/>
            </a:lvl2pPr>
            <a:lvl3pPr marL="914115" indent="0">
              <a:buNone/>
              <a:defRPr sz="1700"/>
            </a:lvl3pPr>
            <a:lvl4pPr marL="1371173" indent="0">
              <a:buNone/>
              <a:defRPr sz="1400"/>
            </a:lvl4pPr>
            <a:lvl5pPr marL="1828231" indent="0">
              <a:buNone/>
              <a:defRPr sz="1400"/>
            </a:lvl5pPr>
            <a:lvl6pPr marL="2285289" indent="0">
              <a:buNone/>
              <a:defRPr sz="1400"/>
            </a:lvl6pPr>
            <a:lvl7pPr marL="2742347" indent="0">
              <a:buNone/>
              <a:defRPr sz="1400"/>
            </a:lvl7pPr>
            <a:lvl8pPr marL="3199405" indent="0">
              <a:buNone/>
              <a:defRPr sz="1400"/>
            </a:lvl8pPr>
            <a:lvl9pPr marL="3656462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09557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6369" y="2101854"/>
            <a:ext cx="5634567" cy="4760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4138" y="2101854"/>
            <a:ext cx="5636684" cy="4760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44044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4" y="303219"/>
            <a:ext cx="12096751" cy="125888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3101" y="1692275"/>
            <a:ext cx="5937251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5" indent="0">
              <a:buNone/>
              <a:defRPr sz="1800" b="1"/>
            </a:lvl3pPr>
            <a:lvl4pPr marL="1371173" indent="0">
              <a:buNone/>
              <a:defRPr sz="1700" b="1"/>
            </a:lvl4pPr>
            <a:lvl5pPr marL="1828231" indent="0">
              <a:buNone/>
              <a:defRPr sz="1700" b="1"/>
            </a:lvl5pPr>
            <a:lvl6pPr marL="2285289" indent="0">
              <a:buNone/>
              <a:defRPr sz="1700" b="1"/>
            </a:lvl6pPr>
            <a:lvl7pPr marL="2742347" indent="0">
              <a:buNone/>
              <a:defRPr sz="1700" b="1"/>
            </a:lvl7pPr>
            <a:lvl8pPr marL="3199405" indent="0">
              <a:buNone/>
              <a:defRPr sz="1700" b="1"/>
            </a:lvl8pPr>
            <a:lvl9pPr marL="3656462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3101" y="2397125"/>
            <a:ext cx="5937251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28371" y="1692275"/>
            <a:ext cx="5941484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5" indent="0">
              <a:buNone/>
              <a:defRPr sz="1800" b="1"/>
            </a:lvl3pPr>
            <a:lvl4pPr marL="1371173" indent="0">
              <a:buNone/>
              <a:defRPr sz="1700" b="1"/>
            </a:lvl4pPr>
            <a:lvl5pPr marL="1828231" indent="0">
              <a:buNone/>
              <a:defRPr sz="1700" b="1"/>
            </a:lvl5pPr>
            <a:lvl6pPr marL="2285289" indent="0">
              <a:buNone/>
              <a:defRPr sz="1700" b="1"/>
            </a:lvl6pPr>
            <a:lvl7pPr marL="2742347" indent="0">
              <a:buNone/>
              <a:defRPr sz="1700" b="1"/>
            </a:lvl7pPr>
            <a:lvl8pPr marL="3199405" indent="0">
              <a:buNone/>
              <a:defRPr sz="1700" b="1"/>
            </a:lvl8pPr>
            <a:lvl9pPr marL="3656462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28371" y="2397125"/>
            <a:ext cx="5941484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00402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75324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6369" y="2101854"/>
            <a:ext cx="5634567" cy="4760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4138" y="2101854"/>
            <a:ext cx="5636684" cy="4760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83684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5364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0" y="301625"/>
            <a:ext cx="4421717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55690" y="301628"/>
            <a:ext cx="7514167" cy="64515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3100" y="1581156"/>
            <a:ext cx="4421717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200"/>
            </a:lvl2pPr>
            <a:lvl3pPr marL="914115" indent="0">
              <a:buNone/>
              <a:defRPr sz="1000"/>
            </a:lvl3pPr>
            <a:lvl4pPr marL="1371173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7" indent="0">
              <a:buNone/>
              <a:defRPr sz="900"/>
            </a:lvl7pPr>
            <a:lvl8pPr marL="3199405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50683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5255" y="5291143"/>
            <a:ext cx="8064500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35255" y="674691"/>
            <a:ext cx="8064500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058" indent="0">
              <a:buNone/>
              <a:defRPr sz="2800"/>
            </a:lvl2pPr>
            <a:lvl3pPr marL="914115" indent="0">
              <a:buNone/>
              <a:defRPr sz="2400"/>
            </a:lvl3pPr>
            <a:lvl4pPr marL="1371173" indent="0">
              <a:buNone/>
              <a:defRPr sz="2000"/>
            </a:lvl4pPr>
            <a:lvl5pPr marL="1828231" indent="0">
              <a:buNone/>
              <a:defRPr sz="2000"/>
            </a:lvl5pPr>
            <a:lvl6pPr marL="2285289" indent="0">
              <a:buNone/>
              <a:defRPr sz="2000"/>
            </a:lvl6pPr>
            <a:lvl7pPr marL="2742347" indent="0">
              <a:buNone/>
              <a:defRPr sz="2000"/>
            </a:lvl7pPr>
            <a:lvl8pPr marL="3199405" indent="0">
              <a:buNone/>
              <a:defRPr sz="2000"/>
            </a:lvl8pPr>
            <a:lvl9pPr marL="3656462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35255" y="5916613"/>
            <a:ext cx="8064500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200"/>
            </a:lvl2pPr>
            <a:lvl3pPr marL="914115" indent="0">
              <a:buNone/>
              <a:defRPr sz="1000"/>
            </a:lvl3pPr>
            <a:lvl4pPr marL="1371173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7" indent="0">
              <a:buNone/>
              <a:defRPr sz="900"/>
            </a:lvl7pPr>
            <a:lvl8pPr marL="3199405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3852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23301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2738" y="627063"/>
            <a:ext cx="2868084" cy="62357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86369" y="627063"/>
            <a:ext cx="8403167" cy="62357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28423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6368" y="627068"/>
            <a:ext cx="11474451" cy="12604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6369" y="2101854"/>
            <a:ext cx="5634567" cy="4760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4138" y="2101854"/>
            <a:ext cx="5636684" cy="4760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22598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286" y="227013"/>
            <a:ext cx="10358967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2286" y="1416053"/>
            <a:ext cx="10358967" cy="4799013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861718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10363200" cy="1219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914400" y="1828800"/>
            <a:ext cx="103632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0A90E337-F800-1146-8455-677861B99144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717014447"/>
      </p:ext>
    </p:extLst>
  </p:cSld>
  <p:clrMapOvr>
    <a:masterClrMapping/>
  </p:clrMapOvr>
  <p:transition spd="slow" advClick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eypoint Question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question"/>
          <p:cNvSpPr>
            <a:spLocks noGrp="1"/>
          </p:cNvSpPr>
          <p:nvPr>
            <p:ph type="body" idx="10" hasCustomPrompt="1"/>
          </p:nvPr>
        </p:nvSpPr>
        <p:spPr>
          <a:xfrm>
            <a:off x="912283" y="1522413"/>
            <a:ext cx="10367432" cy="685800"/>
          </a:xfrm>
        </p:spPr>
        <p:txBody>
          <a:bodyPr/>
          <a:lstStyle>
            <a:lvl1pPr marL="0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1pPr>
            <a:lvl2pPr marL="522288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2pPr>
            <a:lvl3pPr marL="979488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3pPr>
            <a:lvl4pPr marL="1371600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4pPr>
            <a:lvl5pPr marL="1762125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5pPr>
          </a:lstStyle>
          <a:p>
            <a:pPr lvl="0"/>
            <a:r>
              <a:rPr lang="en-US"/>
              <a:t>Click to add question here</a:t>
            </a:r>
          </a:p>
        </p:txBody>
      </p:sp>
      <p:sp>
        <p:nvSpPr>
          <p:cNvPr id="4" name="choices"/>
          <p:cNvSpPr>
            <a:spLocks noGrp="1"/>
          </p:cNvSpPr>
          <p:nvPr>
            <p:ph type="body" sz="quarter" idx="11" hasCustomPrompt="1"/>
          </p:nvPr>
        </p:nvSpPr>
        <p:spPr>
          <a:xfrm>
            <a:off x="912284" y="2360613"/>
            <a:ext cx="4955645" cy="3810000"/>
          </a:xfrm>
          <a:prstGeom prst="rect">
            <a:avLst/>
          </a:prstGeom>
        </p:spPr>
        <p:txBody>
          <a:bodyPr>
            <a:normAutofit/>
          </a:bodyPr>
          <a:lstStyle>
            <a:lvl1pPr marL="612775" indent="-51435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1pPr>
            <a:lvl2pPr marL="1036638" indent="-51435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2pPr>
            <a:lvl3pPr marL="1436688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3pPr>
            <a:lvl4pPr marL="1828800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4pPr>
            <a:lvl5pPr marL="2219325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5pPr>
          </a:lstStyle>
          <a:p>
            <a:pPr lvl="0"/>
            <a:r>
              <a:rPr lang="en-US"/>
              <a:t>Click to add choices here</a:t>
            </a:r>
          </a:p>
        </p:txBody>
      </p:sp>
      <p:sp>
        <p:nvSpPr>
          <p:cNvPr id="5" name="chartPosition"/>
          <p:cNvSpPr>
            <a:spLocks noGrp="1"/>
          </p:cNvSpPr>
          <p:nvPr>
            <p:ph type="chart" sz="quarter" idx="12"/>
          </p:nvPr>
        </p:nvSpPr>
        <p:spPr>
          <a:xfrm>
            <a:off x="6324072" y="2360613"/>
            <a:ext cx="4955645" cy="381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847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eypoint Clock Sh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Oval 2" hidden="1"/>
          <p:cNvSpPr/>
          <p:nvPr userDrawn="1">
            <p:custDataLst>
              <p:tags r:id="rId1"/>
            </p:custDataLst>
          </p:nvPr>
        </p:nvSpPr>
        <p:spPr bwMode="auto">
          <a:xfrm>
            <a:off x="10922001" y="5905503"/>
            <a:ext cx="846667" cy="483015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r>
              <a:rPr kumimoji="0" lang="en-US" sz="2400" b="0" i="0" u="none" strike="noStrike" cap="none" normalizeH="0" baseline="0">
                <a:ln>
                  <a:noFill/>
                </a:ln>
                <a:effectLst/>
                <a:latin typeface="Times New Roman" pitchFamily="18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03973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4" y="303219"/>
            <a:ext cx="12096751" cy="125888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3101" y="1692275"/>
            <a:ext cx="5937251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5" indent="0">
              <a:buNone/>
              <a:defRPr sz="1800" b="1"/>
            </a:lvl3pPr>
            <a:lvl4pPr marL="1371173" indent="0">
              <a:buNone/>
              <a:defRPr sz="1700" b="1"/>
            </a:lvl4pPr>
            <a:lvl5pPr marL="1828231" indent="0">
              <a:buNone/>
              <a:defRPr sz="1700" b="1"/>
            </a:lvl5pPr>
            <a:lvl6pPr marL="2285289" indent="0">
              <a:buNone/>
              <a:defRPr sz="1700" b="1"/>
            </a:lvl6pPr>
            <a:lvl7pPr marL="2742347" indent="0">
              <a:buNone/>
              <a:defRPr sz="1700" b="1"/>
            </a:lvl7pPr>
            <a:lvl8pPr marL="3199405" indent="0">
              <a:buNone/>
              <a:defRPr sz="1700" b="1"/>
            </a:lvl8pPr>
            <a:lvl9pPr marL="3656462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3101" y="2397125"/>
            <a:ext cx="5937251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28371" y="1692275"/>
            <a:ext cx="5941484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5" indent="0">
              <a:buNone/>
              <a:defRPr sz="1800" b="1"/>
            </a:lvl3pPr>
            <a:lvl4pPr marL="1371173" indent="0">
              <a:buNone/>
              <a:defRPr sz="1700" b="1"/>
            </a:lvl4pPr>
            <a:lvl5pPr marL="1828231" indent="0">
              <a:buNone/>
              <a:defRPr sz="1700" b="1"/>
            </a:lvl5pPr>
            <a:lvl6pPr marL="2285289" indent="0">
              <a:buNone/>
              <a:defRPr sz="1700" b="1"/>
            </a:lvl6pPr>
            <a:lvl7pPr marL="2742347" indent="0">
              <a:buNone/>
              <a:defRPr sz="1700" b="1"/>
            </a:lvl7pPr>
            <a:lvl8pPr marL="3199405" indent="0">
              <a:buNone/>
              <a:defRPr sz="1700" b="1"/>
            </a:lvl8pPr>
            <a:lvl9pPr marL="3656462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28371" y="2397125"/>
            <a:ext cx="5941484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61693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07264" y="6322423"/>
            <a:ext cx="5350933" cy="304800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6" name="Content Placeholder 4"/>
          <p:cNvSpPr>
            <a:spLocks noGrp="1"/>
          </p:cNvSpPr>
          <p:nvPr>
            <p:ph sz="quarter" idx="11"/>
          </p:nvPr>
        </p:nvSpPr>
        <p:spPr>
          <a:xfrm>
            <a:off x="6624320" y="6323295"/>
            <a:ext cx="5350933" cy="304800"/>
          </a:xfrm>
        </p:spPr>
        <p:txBody>
          <a:bodyPr anchor="b"/>
          <a:lstStyle>
            <a:lvl1pPr marL="0" indent="0" algn="r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274004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07264" y="6322423"/>
            <a:ext cx="5350933" cy="304800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2362421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EW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630769" y="6631088"/>
            <a:ext cx="7738116" cy="153888"/>
          </a:xfrm>
        </p:spPr>
        <p:txBody>
          <a:bodyPr lIns="0" tIns="0" rIns="0" bIns="0" anchor="b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0066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4233" y="6489703"/>
            <a:ext cx="533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796EC0D8-CF13-B54F-AABB-1280F8E58F14}" type="slidenum">
              <a:rPr lang="en-GB">
                <a:cs typeface="ＭＳ Ｐゴシック"/>
              </a:rPr>
              <a:pPr>
                <a:defRPr/>
              </a:pPr>
              <a:t>‹#›</a:t>
            </a:fld>
            <a:endParaRPr lang="en-GB"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032721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NEW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630769" y="6631088"/>
            <a:ext cx="7738116" cy="153888"/>
          </a:xfrm>
        </p:spPr>
        <p:txBody>
          <a:bodyPr lIns="0" tIns="0" rIns="0" bIns="0" anchor="b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0066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4233" y="6489703"/>
            <a:ext cx="533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72E99AA7-133A-E54F-B877-701653B6C8E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1772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09600" y="6210780"/>
            <a:ext cx="5488517" cy="447993"/>
          </a:xfrm>
        </p:spPr>
        <p:txBody>
          <a:bodyPr anchor="b"/>
          <a:lstStyle>
            <a:lvl1pPr marL="0" indent="0">
              <a:spcAft>
                <a:spcPts val="0"/>
              </a:spcAft>
              <a:buNone/>
              <a:defRPr sz="1200"/>
            </a:lvl1pPr>
            <a:lvl2pPr marL="376244" indent="0">
              <a:buNone/>
              <a:defRPr/>
            </a:lvl2pPr>
            <a:lvl3pPr marL="722324" indent="0">
              <a:buNone/>
              <a:defRPr/>
            </a:lvl3pPr>
            <a:lvl4pPr marL="995380" indent="0">
              <a:buNone/>
              <a:defRPr/>
            </a:lvl4pPr>
            <a:lvl5pPr marL="1395435" indent="0">
              <a:buFont typeface="Arial" pitchFamily="34" charset="0"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098118" y="6210780"/>
            <a:ext cx="5488517" cy="447993"/>
          </a:xfrm>
        </p:spPr>
        <p:txBody>
          <a:bodyPr anchor="b"/>
          <a:lstStyle>
            <a:lvl1pPr marL="0" indent="0" algn="r">
              <a:spcAft>
                <a:spcPts val="0"/>
              </a:spcAft>
              <a:buNone/>
              <a:defRPr sz="1200"/>
            </a:lvl1pPr>
            <a:lvl2pPr marL="376244" indent="0">
              <a:buNone/>
              <a:defRPr/>
            </a:lvl2pPr>
            <a:lvl3pPr marL="722324" indent="0">
              <a:buNone/>
              <a:defRPr/>
            </a:lvl3pPr>
            <a:lvl4pPr marL="995380" indent="0">
              <a:buNone/>
              <a:defRPr/>
            </a:lvl4pPr>
            <a:lvl5pPr marL="1395435" indent="0">
              <a:buFont typeface="Arial" pitchFamily="34" charset="0"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08415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NEW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630767" y="6631087"/>
            <a:ext cx="7738116" cy="153888"/>
          </a:xfrm>
        </p:spPr>
        <p:txBody>
          <a:bodyPr lIns="0" tIns="0" rIns="0" bIns="0" anchor="b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0066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4233" y="6489701"/>
            <a:ext cx="533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796EC0D8-CF13-B54F-AABB-1280F8E58F1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2407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7485" y="115889"/>
            <a:ext cx="10991849" cy="779671"/>
          </a:xfrm>
        </p:spPr>
        <p:txBody>
          <a:bodyPr>
            <a:normAutofit/>
          </a:bodyPr>
          <a:lstStyle>
            <a:lvl1pPr algn="l">
              <a:defRPr sz="2800" b="1" i="0">
                <a:solidFill>
                  <a:srgbClr val="064F59"/>
                </a:solidFill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7284" y="1376989"/>
            <a:ext cx="10972800" cy="4525963"/>
          </a:xfrm>
        </p:spPr>
        <p:txBody>
          <a:bodyPr lIns="0" rtlCol="0">
            <a:normAutofit/>
          </a:bodyPr>
          <a:lstStyle>
            <a:lvl1pPr>
              <a:defRPr lang="en-US" sz="2100" dirty="0" smtClean="0"/>
            </a:lvl1pPr>
            <a:lvl2pPr>
              <a:defRPr lang="en-US" sz="2000" dirty="0" smtClean="0"/>
            </a:lvl2pPr>
            <a:lvl3pPr>
              <a:defRPr lang="en-US" sz="2000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21"/>
          <p:cNvSpPr>
            <a:spLocks noGrp="1"/>
          </p:cNvSpPr>
          <p:nvPr>
            <p:ph type="body" sz="quarter" idx="10"/>
          </p:nvPr>
        </p:nvSpPr>
        <p:spPr>
          <a:xfrm>
            <a:off x="615951" y="6289940"/>
            <a:ext cx="10993967" cy="463313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ct val="100000"/>
              </a:lnSpc>
              <a:spcBef>
                <a:spcPts val="200"/>
              </a:spcBef>
              <a:buNone/>
              <a:defRPr sz="1000" b="0">
                <a:solidFill>
                  <a:srgbClr val="064F59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12767" y="6491289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sz="1100" b="0" i="0">
                <a:solidFill>
                  <a:srgbClr val="064F59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865B40A2-B197-3B46-BE14-65D655D5485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Footer Placeholder 7"/>
          <p:cNvSpPr>
            <a:spLocks noGrp="1"/>
          </p:cNvSpPr>
          <p:nvPr>
            <p:ph type="ftr" sz="quarter" idx="12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64F59">
                    <a:tint val="75000"/>
                  </a:srgb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918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8600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37498C-6EEC-3842-A726-E0A5FE400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285" y="0"/>
            <a:ext cx="10358967" cy="1844824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D6F7C937-7D52-6F4D-832F-C6BAE9E878D2}"/>
              </a:ext>
            </a:extLst>
          </p:cNvPr>
          <p:cNvSpPr>
            <a:spLocks noGrp="1"/>
          </p:cNvSpPr>
          <p:nvPr>
            <p:ph idx="35" hasCustomPrompt="1"/>
          </p:nvPr>
        </p:nvSpPr>
        <p:spPr>
          <a:xfrm>
            <a:off x="2963563" y="4007259"/>
            <a:ext cx="3063240" cy="840653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2580"/>
              </a:lnSpc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51" name="Content Placeholder 2">
            <a:extLst>
              <a:ext uri="{FF2B5EF4-FFF2-40B4-BE49-F238E27FC236}">
                <a16:creationId xmlns:a16="http://schemas.microsoft.com/office/drawing/2014/main" id="{6CECE3FC-47CC-B44D-974D-B32F05053FAE}"/>
              </a:ext>
            </a:extLst>
          </p:cNvPr>
          <p:cNvSpPr>
            <a:spLocks noGrp="1"/>
          </p:cNvSpPr>
          <p:nvPr>
            <p:ph idx="41" hasCustomPrompt="1"/>
          </p:nvPr>
        </p:nvSpPr>
        <p:spPr>
          <a:xfrm>
            <a:off x="8449056" y="4007768"/>
            <a:ext cx="3063240" cy="864379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2580"/>
              </a:lnSpc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54" name="Content Placeholder 2">
            <a:extLst>
              <a:ext uri="{FF2B5EF4-FFF2-40B4-BE49-F238E27FC236}">
                <a16:creationId xmlns:a16="http://schemas.microsoft.com/office/drawing/2014/main" id="{D46AFB5C-5516-1342-9FCA-4197F0D2D651}"/>
              </a:ext>
            </a:extLst>
          </p:cNvPr>
          <p:cNvSpPr>
            <a:spLocks noGrp="1"/>
          </p:cNvSpPr>
          <p:nvPr>
            <p:ph idx="44" hasCustomPrompt="1"/>
          </p:nvPr>
        </p:nvSpPr>
        <p:spPr>
          <a:xfrm>
            <a:off x="2974601" y="4989450"/>
            <a:ext cx="3063240" cy="864379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2580"/>
              </a:lnSpc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14C2105C-0684-074C-9207-048D345069E3}"/>
              </a:ext>
            </a:extLst>
          </p:cNvPr>
          <p:cNvSpPr>
            <a:spLocks noGrp="1"/>
          </p:cNvSpPr>
          <p:nvPr>
            <p:ph idx="45" hasCustomPrompt="1"/>
          </p:nvPr>
        </p:nvSpPr>
        <p:spPr>
          <a:xfrm>
            <a:off x="8482021" y="2060565"/>
            <a:ext cx="3063240" cy="864379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2580"/>
              </a:lnSpc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5AB4CCB1-DBC0-D14D-BC8B-9FB8BA85CFC0}"/>
              </a:ext>
            </a:extLst>
          </p:cNvPr>
          <p:cNvSpPr>
            <a:spLocks noGrp="1"/>
          </p:cNvSpPr>
          <p:nvPr>
            <p:ph idx="46" hasCustomPrompt="1"/>
          </p:nvPr>
        </p:nvSpPr>
        <p:spPr>
          <a:xfrm>
            <a:off x="8481401" y="3045517"/>
            <a:ext cx="3063240" cy="864379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2580"/>
              </a:lnSpc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DB6F456-B8D0-4A4F-BE66-6E6768FCB489}"/>
              </a:ext>
            </a:extLst>
          </p:cNvPr>
          <p:cNvSpPr>
            <a:spLocks noGrp="1"/>
          </p:cNvSpPr>
          <p:nvPr>
            <p:ph idx="47" hasCustomPrompt="1"/>
          </p:nvPr>
        </p:nvSpPr>
        <p:spPr>
          <a:xfrm>
            <a:off x="2950285" y="3032817"/>
            <a:ext cx="3063240" cy="864380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2580"/>
              </a:lnSpc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9129170-99DF-CC45-A3F0-7483AC126F8B}"/>
              </a:ext>
            </a:extLst>
          </p:cNvPr>
          <p:cNvSpPr>
            <a:spLocks noGrp="1"/>
          </p:cNvSpPr>
          <p:nvPr>
            <p:ph idx="48" hasCustomPrompt="1"/>
          </p:nvPr>
        </p:nvSpPr>
        <p:spPr>
          <a:xfrm>
            <a:off x="2945029" y="2060565"/>
            <a:ext cx="3063240" cy="864380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2580"/>
              </a:lnSpc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</p:spTree>
    <p:extLst>
      <p:ext uri="{BB962C8B-B14F-4D97-AF65-F5344CB8AC3E}">
        <p14:creationId xmlns:p14="http://schemas.microsoft.com/office/powerpoint/2010/main" val="2000779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90681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1340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0" y="301625"/>
            <a:ext cx="4421717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55690" y="301628"/>
            <a:ext cx="7514167" cy="64515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3100" y="1581156"/>
            <a:ext cx="4421717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200"/>
            </a:lvl2pPr>
            <a:lvl3pPr marL="914115" indent="0">
              <a:buNone/>
              <a:defRPr sz="1000"/>
            </a:lvl3pPr>
            <a:lvl4pPr marL="1371173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7" indent="0">
              <a:buNone/>
              <a:defRPr sz="900"/>
            </a:lvl7pPr>
            <a:lvl8pPr marL="3199405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61472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5255" y="5291143"/>
            <a:ext cx="8064500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35255" y="674691"/>
            <a:ext cx="8064500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058" indent="0">
              <a:buNone/>
              <a:defRPr sz="2800"/>
            </a:lvl2pPr>
            <a:lvl3pPr marL="914115" indent="0">
              <a:buNone/>
              <a:defRPr sz="2400"/>
            </a:lvl3pPr>
            <a:lvl4pPr marL="1371173" indent="0">
              <a:buNone/>
              <a:defRPr sz="2000"/>
            </a:lvl4pPr>
            <a:lvl5pPr marL="1828231" indent="0">
              <a:buNone/>
              <a:defRPr sz="2000"/>
            </a:lvl5pPr>
            <a:lvl6pPr marL="2285289" indent="0">
              <a:buNone/>
              <a:defRPr sz="2000"/>
            </a:lvl6pPr>
            <a:lvl7pPr marL="2742347" indent="0">
              <a:buNone/>
              <a:defRPr sz="2000"/>
            </a:lvl7pPr>
            <a:lvl8pPr marL="3199405" indent="0">
              <a:buNone/>
              <a:defRPr sz="2000"/>
            </a:lvl8pPr>
            <a:lvl9pPr marL="3656462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35255" y="5916613"/>
            <a:ext cx="8064500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200"/>
            </a:lvl2pPr>
            <a:lvl3pPr marL="914115" indent="0">
              <a:buNone/>
              <a:defRPr sz="1000"/>
            </a:lvl3pPr>
            <a:lvl4pPr marL="1371173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7" indent="0">
              <a:buNone/>
              <a:defRPr sz="900"/>
            </a:lvl7pPr>
            <a:lvl8pPr marL="3199405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2355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slideLayout" Target="../slideLayouts/slideLayout51.xml"/><Relationship Id="rId26" Type="http://schemas.openxmlformats.org/officeDocument/2006/relationships/theme" Target="../theme/theme3.xml"/><Relationship Id="rId3" Type="http://schemas.openxmlformats.org/officeDocument/2006/relationships/slideLayout" Target="../slideLayouts/slideLayout36.xml"/><Relationship Id="rId21" Type="http://schemas.openxmlformats.org/officeDocument/2006/relationships/slideLayout" Target="../slideLayouts/slideLayout54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5" Type="http://schemas.openxmlformats.org/officeDocument/2006/relationships/slideLayout" Target="../slideLayouts/slideLayout58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20" Type="http://schemas.openxmlformats.org/officeDocument/2006/relationships/slideLayout" Target="../slideLayouts/slideLayout53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24" Type="http://schemas.openxmlformats.org/officeDocument/2006/relationships/slideLayout" Target="../slideLayouts/slideLayout57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23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43.xml"/><Relationship Id="rId19" Type="http://schemas.openxmlformats.org/officeDocument/2006/relationships/slideLayout" Target="../slideLayouts/slideLayout52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Relationship Id="rId22" Type="http://schemas.openxmlformats.org/officeDocument/2006/relationships/slideLayout" Target="../slideLayouts/slideLayout55.xml"/><Relationship Id="rId27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C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12286" y="227013"/>
            <a:ext cx="1035896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286" y="1416053"/>
            <a:ext cx="10358967" cy="479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B4CCBE2E-CAAE-B74A-AD06-6C8F94F20E4C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5992" y="6156880"/>
            <a:ext cx="650240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97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32" r:id="rId1"/>
    <p:sldLayoutId id="2147484433" r:id="rId2"/>
    <p:sldLayoutId id="2147484434" r:id="rId3"/>
    <p:sldLayoutId id="2147484435" r:id="rId4"/>
    <p:sldLayoutId id="2147484436" r:id="rId5"/>
    <p:sldLayoutId id="2147484437" r:id="rId6"/>
    <p:sldLayoutId id="2147484438" r:id="rId7"/>
    <p:sldLayoutId id="2147484439" r:id="rId8"/>
    <p:sldLayoutId id="2147484440" r:id="rId9"/>
    <p:sldLayoutId id="2147484441" r:id="rId10"/>
    <p:sldLayoutId id="2147484442" r:id="rId11"/>
    <p:sldLayoutId id="2147484443" r:id="rId12"/>
    <p:sldLayoutId id="2147484444" r:id="rId13"/>
    <p:sldLayoutId id="2147484445" r:id="rId14"/>
    <p:sldLayoutId id="2147484446" r:id="rId15"/>
    <p:sldLayoutId id="2147484447" r:id="rId16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000" b="1">
          <a:solidFill>
            <a:srgbClr val="3333FF"/>
          </a:solidFill>
          <a:latin typeface="Calibri"/>
          <a:ea typeface="MS PGothic" pitchFamily="34" charset="-128"/>
          <a:cs typeface="Calibri"/>
        </a:defRPr>
      </a:lvl1pPr>
      <a:lvl2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2pPr>
      <a:lvl3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3pPr>
      <a:lvl4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4pPr>
      <a:lvl5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5pPr>
      <a:lvl6pPr marL="1536221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6pPr>
      <a:lvl7pPr marL="1993281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7pPr>
      <a:lvl8pPr marL="2450337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8pPr>
      <a:lvl9pPr marL="2907397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9pPr>
    </p:titleStyle>
    <p:bodyStyle>
      <a:lvl1pPr marL="390525" indent="-292100" algn="l" defTabSz="412750" rtl="0" eaLnBrk="0" fontAlgn="base" hangingPunct="0">
        <a:lnSpc>
          <a:spcPct val="105000"/>
        </a:lnSpc>
        <a:spcBef>
          <a:spcPct val="30000"/>
        </a:spcBef>
        <a:spcAft>
          <a:spcPts val="800"/>
        </a:spcAft>
        <a:buClr>
          <a:srgbClr val="000000"/>
        </a:buClr>
        <a:buSzPct val="100000"/>
        <a:buFont typeface="Arial" pitchFamily="-72" charset="0"/>
        <a:buChar char="•"/>
        <a:defRPr sz="2900" b="1">
          <a:solidFill>
            <a:srgbClr val="000000"/>
          </a:solidFill>
          <a:latin typeface="Calibri" charset="0"/>
          <a:ea typeface="MS PGothic" pitchFamily="34" charset="-128"/>
          <a:cs typeface="MS PGothic" charset="0"/>
        </a:defRPr>
      </a:lvl1pPr>
      <a:lvl2pPr marL="782638" indent="-260350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75000"/>
        <a:buFont typeface="Symbol" pitchFamily="-72" charset="2"/>
        <a:buChar char=""/>
        <a:defRPr sz="2600" b="1">
          <a:solidFill>
            <a:srgbClr val="000000"/>
          </a:solidFill>
          <a:latin typeface="Calibri" charset="0"/>
          <a:ea typeface="MS PGothic" pitchFamily="34" charset="-128"/>
        </a:defRPr>
      </a:lvl2pPr>
      <a:lvl3pPr marL="1173163" indent="-193675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buChar char=""/>
        <a:defRPr sz="2400" b="1">
          <a:solidFill>
            <a:srgbClr val="000000"/>
          </a:solidFill>
          <a:latin typeface="Calibri" charset="0"/>
          <a:ea typeface="ＭＳ Ｐゴシック" pitchFamily="-123" charset="-128"/>
          <a:cs typeface="ＭＳ Ｐゴシック" pitchFamily="-72" charset="-128"/>
        </a:defRPr>
      </a:lvl3pPr>
      <a:lvl4pPr marL="1565275" indent="-193675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75000"/>
        <a:buFont typeface="Symbol" pitchFamily="-72" charset="2"/>
        <a:buChar char=""/>
        <a:defRPr sz="2200" b="1">
          <a:solidFill>
            <a:srgbClr val="000000"/>
          </a:solidFill>
          <a:latin typeface="Calibri" charset="0"/>
          <a:ea typeface="ＭＳ Ｐゴシック" pitchFamily="-123" charset="-128"/>
        </a:defRPr>
      </a:lvl4pPr>
      <a:lvl5pPr marL="1957388" indent="-195263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buChar char=""/>
        <a:defRPr sz="2000" b="1">
          <a:solidFill>
            <a:srgbClr val="000000"/>
          </a:solidFill>
          <a:latin typeface="Calibri" charset="0"/>
          <a:ea typeface="ＭＳ Ｐゴシック" pitchFamily="-123" charset="-128"/>
        </a:defRPr>
      </a:lvl5pPr>
      <a:lvl6pPr marL="2615386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6pPr>
      <a:lvl7pPr marL="3072444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7pPr>
      <a:lvl8pPr marL="3529502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8pPr>
      <a:lvl9pPr marL="3986559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8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15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73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31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89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47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05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62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C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12285" y="227013"/>
            <a:ext cx="1035896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285" y="1416051"/>
            <a:ext cx="10358967" cy="479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AB366F00-D68A-ED43-AEFA-68B7121E0CD6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5992" y="6156880"/>
            <a:ext cx="650240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73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76" r:id="rId1"/>
    <p:sldLayoutId id="2147484477" r:id="rId2"/>
    <p:sldLayoutId id="2147484478" r:id="rId3"/>
    <p:sldLayoutId id="2147484479" r:id="rId4"/>
    <p:sldLayoutId id="2147484480" r:id="rId5"/>
    <p:sldLayoutId id="2147484481" r:id="rId6"/>
    <p:sldLayoutId id="2147484482" r:id="rId7"/>
    <p:sldLayoutId id="2147484483" r:id="rId8"/>
    <p:sldLayoutId id="2147484484" r:id="rId9"/>
    <p:sldLayoutId id="2147484485" r:id="rId10"/>
    <p:sldLayoutId id="2147484486" r:id="rId11"/>
    <p:sldLayoutId id="2147484487" r:id="rId12"/>
    <p:sldLayoutId id="2147484488" r:id="rId13"/>
    <p:sldLayoutId id="2147484489" r:id="rId14"/>
    <p:sldLayoutId id="2147484490" r:id="rId15"/>
    <p:sldLayoutId id="2147484491" r:id="rId16"/>
    <p:sldLayoutId id="2147484492" r:id="rId17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000" b="1">
          <a:solidFill>
            <a:srgbClr val="3333FF"/>
          </a:solidFill>
          <a:latin typeface="Calibri"/>
          <a:ea typeface="MS PGothic" pitchFamily="34" charset="-128"/>
          <a:cs typeface="Calibri"/>
        </a:defRPr>
      </a:lvl1pPr>
      <a:lvl2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2pPr>
      <a:lvl3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3pPr>
      <a:lvl4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4pPr>
      <a:lvl5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5pPr>
      <a:lvl6pPr marL="1536221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6pPr>
      <a:lvl7pPr marL="1993281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7pPr>
      <a:lvl8pPr marL="2450337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8pPr>
      <a:lvl9pPr marL="2907397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9pPr>
    </p:titleStyle>
    <p:bodyStyle>
      <a:lvl1pPr marL="390525" indent="-292100" algn="l" defTabSz="412750" rtl="0" eaLnBrk="0" fontAlgn="base" hangingPunct="0">
        <a:lnSpc>
          <a:spcPct val="105000"/>
        </a:lnSpc>
        <a:spcBef>
          <a:spcPct val="30000"/>
        </a:spcBef>
        <a:spcAft>
          <a:spcPts val="800"/>
        </a:spcAft>
        <a:buClr>
          <a:srgbClr val="000000"/>
        </a:buClr>
        <a:buSzPct val="100000"/>
        <a:buFont typeface="Arial" pitchFamily="-72" charset="0"/>
        <a:buChar char="•"/>
        <a:defRPr sz="2900" b="1">
          <a:solidFill>
            <a:srgbClr val="000000"/>
          </a:solidFill>
          <a:latin typeface="Calibri" charset="0"/>
          <a:ea typeface="MS PGothic" pitchFamily="34" charset="-128"/>
          <a:cs typeface="MS PGothic" charset="0"/>
        </a:defRPr>
      </a:lvl1pPr>
      <a:lvl2pPr marL="782638" indent="-260350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75000"/>
        <a:buFont typeface="Symbol" pitchFamily="-72" charset="2"/>
        <a:buChar char=""/>
        <a:defRPr sz="2600" b="1">
          <a:solidFill>
            <a:srgbClr val="000000"/>
          </a:solidFill>
          <a:latin typeface="Calibri" charset="0"/>
          <a:ea typeface="MS PGothic" pitchFamily="34" charset="-128"/>
        </a:defRPr>
      </a:lvl2pPr>
      <a:lvl3pPr marL="1173163" indent="-193675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buChar char=""/>
        <a:defRPr sz="2400" b="1">
          <a:solidFill>
            <a:srgbClr val="000000"/>
          </a:solidFill>
          <a:latin typeface="Calibri" charset="0"/>
          <a:ea typeface="ＭＳ Ｐゴシック" pitchFamily="-123" charset="-128"/>
          <a:cs typeface="ＭＳ Ｐゴシック" pitchFamily="-72" charset="-128"/>
        </a:defRPr>
      </a:lvl3pPr>
      <a:lvl4pPr marL="1565275" indent="-193675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75000"/>
        <a:buFont typeface="Symbol" pitchFamily="-72" charset="2"/>
        <a:buChar char=""/>
        <a:defRPr sz="2200" b="1">
          <a:solidFill>
            <a:srgbClr val="000000"/>
          </a:solidFill>
          <a:latin typeface="Calibri" charset="0"/>
          <a:ea typeface="ＭＳ Ｐゴシック" pitchFamily="-123" charset="-128"/>
        </a:defRPr>
      </a:lvl4pPr>
      <a:lvl5pPr marL="1957388" indent="-195263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buChar char=""/>
        <a:defRPr sz="2000" b="1">
          <a:solidFill>
            <a:srgbClr val="000000"/>
          </a:solidFill>
          <a:latin typeface="Calibri" charset="0"/>
          <a:ea typeface="ＭＳ Ｐゴシック" pitchFamily="-123" charset="-128"/>
        </a:defRPr>
      </a:lvl5pPr>
      <a:lvl6pPr marL="2615386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6pPr>
      <a:lvl7pPr marL="3072444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7pPr>
      <a:lvl8pPr marL="3529502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8pPr>
      <a:lvl9pPr marL="3986559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8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15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73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31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89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47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05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62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C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12286" y="227013"/>
            <a:ext cx="1035896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286" y="1416053"/>
            <a:ext cx="10358967" cy="479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F893BAB3-0A67-E449-9E97-D8C77B6D4DB8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5992" y="6156880"/>
            <a:ext cx="650240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491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25" r:id="rId1"/>
    <p:sldLayoutId id="2147484626" r:id="rId2"/>
    <p:sldLayoutId id="2147484627" r:id="rId3"/>
    <p:sldLayoutId id="2147484628" r:id="rId4"/>
    <p:sldLayoutId id="2147484629" r:id="rId5"/>
    <p:sldLayoutId id="2147484630" r:id="rId6"/>
    <p:sldLayoutId id="2147484631" r:id="rId7"/>
    <p:sldLayoutId id="2147484632" r:id="rId8"/>
    <p:sldLayoutId id="2147484633" r:id="rId9"/>
    <p:sldLayoutId id="2147484634" r:id="rId10"/>
    <p:sldLayoutId id="2147484635" r:id="rId11"/>
    <p:sldLayoutId id="2147484636" r:id="rId12"/>
    <p:sldLayoutId id="2147484637" r:id="rId13"/>
    <p:sldLayoutId id="2147484638" r:id="rId14"/>
    <p:sldLayoutId id="2147484639" r:id="rId15"/>
    <p:sldLayoutId id="2147484640" r:id="rId16"/>
    <p:sldLayoutId id="2147484641" r:id="rId17"/>
    <p:sldLayoutId id="2147484642" r:id="rId18"/>
    <p:sldLayoutId id="2147484643" r:id="rId19"/>
    <p:sldLayoutId id="2147484644" r:id="rId20"/>
    <p:sldLayoutId id="2147484645" r:id="rId21"/>
    <p:sldLayoutId id="2147484646" r:id="rId22"/>
    <p:sldLayoutId id="2147484647" r:id="rId23"/>
    <p:sldLayoutId id="2147484648" r:id="rId24"/>
    <p:sldLayoutId id="2147484649" r:id="rId25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000" b="1">
          <a:solidFill>
            <a:srgbClr val="3333FF"/>
          </a:solidFill>
          <a:latin typeface="Calibri"/>
          <a:ea typeface="MS PGothic" pitchFamily="34" charset="-128"/>
          <a:cs typeface="Calibri"/>
        </a:defRPr>
      </a:lvl1pPr>
      <a:lvl2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2pPr>
      <a:lvl3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3pPr>
      <a:lvl4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4pPr>
      <a:lvl5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5pPr>
      <a:lvl6pPr marL="1536221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6pPr>
      <a:lvl7pPr marL="1993281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7pPr>
      <a:lvl8pPr marL="2450337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8pPr>
      <a:lvl9pPr marL="2907397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9pPr>
    </p:titleStyle>
    <p:bodyStyle>
      <a:lvl1pPr marL="390525" indent="-292100" algn="l" defTabSz="412750" rtl="0" eaLnBrk="0" fontAlgn="base" hangingPunct="0">
        <a:lnSpc>
          <a:spcPct val="105000"/>
        </a:lnSpc>
        <a:spcBef>
          <a:spcPct val="30000"/>
        </a:spcBef>
        <a:spcAft>
          <a:spcPts val="800"/>
        </a:spcAft>
        <a:buClr>
          <a:srgbClr val="000000"/>
        </a:buClr>
        <a:buSzPct val="100000"/>
        <a:buFont typeface="Arial" pitchFamily="-72" charset="0"/>
        <a:buChar char="•"/>
        <a:defRPr sz="2900" b="1">
          <a:solidFill>
            <a:srgbClr val="000000"/>
          </a:solidFill>
          <a:latin typeface="Calibri" charset="0"/>
          <a:ea typeface="MS PGothic" pitchFamily="34" charset="-128"/>
          <a:cs typeface="MS PGothic" charset="0"/>
        </a:defRPr>
      </a:lvl1pPr>
      <a:lvl2pPr marL="782638" indent="-260350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75000"/>
        <a:buFont typeface="Symbol" pitchFamily="-72" charset="2"/>
        <a:buChar char=""/>
        <a:defRPr sz="2600" b="1">
          <a:solidFill>
            <a:srgbClr val="000000"/>
          </a:solidFill>
          <a:latin typeface="Calibri" charset="0"/>
          <a:ea typeface="MS PGothic" pitchFamily="34" charset="-128"/>
        </a:defRPr>
      </a:lvl2pPr>
      <a:lvl3pPr marL="1173163" indent="-193675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buChar char=""/>
        <a:defRPr sz="2400" b="1">
          <a:solidFill>
            <a:srgbClr val="000000"/>
          </a:solidFill>
          <a:latin typeface="Calibri" charset="0"/>
          <a:ea typeface="ＭＳ Ｐゴシック" pitchFamily="-123" charset="-128"/>
          <a:cs typeface="ＭＳ Ｐゴシック" pitchFamily="-72" charset="-128"/>
        </a:defRPr>
      </a:lvl3pPr>
      <a:lvl4pPr marL="1565275" indent="-193675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75000"/>
        <a:buFont typeface="Symbol" pitchFamily="-72" charset="2"/>
        <a:buChar char=""/>
        <a:defRPr sz="2200" b="1">
          <a:solidFill>
            <a:srgbClr val="000000"/>
          </a:solidFill>
          <a:latin typeface="Calibri" charset="0"/>
          <a:ea typeface="ＭＳ Ｐゴシック" pitchFamily="-123" charset="-128"/>
        </a:defRPr>
      </a:lvl4pPr>
      <a:lvl5pPr marL="1957388" indent="-195263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buChar char=""/>
        <a:defRPr sz="2000" b="1">
          <a:solidFill>
            <a:srgbClr val="000000"/>
          </a:solidFill>
          <a:latin typeface="Calibri" charset="0"/>
          <a:ea typeface="ＭＳ Ｐゴシック" pitchFamily="-123" charset="-128"/>
        </a:defRPr>
      </a:lvl5pPr>
      <a:lvl6pPr marL="2615386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6pPr>
      <a:lvl7pPr marL="3072444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7pPr>
      <a:lvl8pPr marL="3529502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8pPr>
      <a:lvl9pPr marL="3986559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8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15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73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31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89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47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05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62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6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6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6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png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6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6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6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6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6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6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6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6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6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6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6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6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6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6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8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13.jpg"/><Relationship Id="rId7" Type="http://schemas.openxmlformats.org/officeDocument/2006/relationships/image" Target="../media/image17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1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5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3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2.xml"/></Relationships>
</file>

<file path=ppt/slides/_rels/slide8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2.xml"/><Relationship Id="rId4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476672"/>
            <a:ext cx="12192000" cy="2088232"/>
          </a:xfrm>
        </p:spPr>
        <p:txBody>
          <a:bodyPr wrap="square" anchor="ctr">
            <a:noAutofit/>
          </a:bodyPr>
          <a:lstStyle/>
          <a:p>
            <a:r>
              <a:rPr lang="en-US" sz="5400" i="1" dirty="0"/>
              <a:t>Meet The Professor</a:t>
            </a:r>
            <a:br>
              <a:rPr lang="en-US" sz="4800" dirty="0"/>
            </a:br>
            <a:r>
              <a:rPr lang="en-US" sz="4800" dirty="0"/>
              <a:t>Current and Future </a:t>
            </a:r>
            <a:r>
              <a:rPr lang="en-US" sz="4400" dirty="0"/>
              <a:t>Management of </a:t>
            </a:r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Chronic Lymphocytic Leukemia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838527" y="3120728"/>
            <a:ext cx="8514946" cy="2344738"/>
          </a:xfrm>
        </p:spPr>
        <p:txBody>
          <a:bodyPr wrap="square" anchor="t">
            <a:noAutofit/>
          </a:bodyPr>
          <a:lstStyle/>
          <a:p>
            <a:pPr marL="0" indent="15875" algn="ctr" defTabSz="455613">
              <a:lnSpc>
                <a:spcPts val="308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3200" dirty="0">
                <a:solidFill>
                  <a:srgbClr val="002060"/>
                </a:solidFill>
              </a:rPr>
              <a:t>Jennifer R Brown, MD, PhD</a:t>
            </a:r>
            <a:br>
              <a:rPr lang="en-US" sz="3200" dirty="0">
                <a:solidFill>
                  <a:srgbClr val="002060"/>
                </a:solidFill>
              </a:rPr>
            </a:br>
            <a:r>
              <a:rPr lang="en-US" sz="3200" b="0" dirty="0">
                <a:solidFill>
                  <a:srgbClr val="002060"/>
                </a:solidFill>
              </a:rPr>
              <a:t>CLL Center Director and Institute Physician</a:t>
            </a:r>
            <a:br>
              <a:rPr lang="en-US" sz="3200" b="0" dirty="0">
                <a:solidFill>
                  <a:srgbClr val="002060"/>
                </a:solidFill>
              </a:rPr>
            </a:br>
            <a:r>
              <a:rPr lang="en-US" sz="3200" b="0" dirty="0">
                <a:solidFill>
                  <a:srgbClr val="002060"/>
                </a:solidFill>
              </a:rPr>
              <a:t>Dana-Farber Cancer Institute</a:t>
            </a:r>
            <a:br>
              <a:rPr lang="en-US" sz="3200" b="0" dirty="0">
                <a:solidFill>
                  <a:srgbClr val="002060"/>
                </a:solidFill>
              </a:rPr>
            </a:br>
            <a:r>
              <a:rPr lang="en-US" sz="3200" b="0" dirty="0">
                <a:solidFill>
                  <a:srgbClr val="002060"/>
                </a:solidFill>
              </a:rPr>
              <a:t>Worthington and Margaret Collette Professor of Medicine in the Field of Hematologic Oncology</a:t>
            </a:r>
            <a:br>
              <a:rPr lang="en-US" sz="3200" b="0" dirty="0">
                <a:solidFill>
                  <a:srgbClr val="002060"/>
                </a:solidFill>
              </a:rPr>
            </a:br>
            <a:r>
              <a:rPr lang="en-US" sz="3200" b="0" dirty="0">
                <a:solidFill>
                  <a:srgbClr val="002060"/>
                </a:solidFill>
              </a:rPr>
              <a:t>Harvard Medical School</a:t>
            </a:r>
            <a:br>
              <a:rPr lang="en-US" sz="3200" b="0" dirty="0">
                <a:solidFill>
                  <a:srgbClr val="002060"/>
                </a:solidFill>
              </a:rPr>
            </a:br>
            <a:r>
              <a:rPr lang="en-US" sz="3200" b="0" dirty="0">
                <a:solidFill>
                  <a:srgbClr val="002060"/>
                </a:solidFill>
              </a:rPr>
              <a:t>Boston, Massachusetts</a:t>
            </a:r>
            <a:endParaRPr lang="en-US" b="0" dirty="0">
              <a:solidFill>
                <a:srgbClr val="00206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90481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B8507B-D790-B7A7-7D40-7185634489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BTK Mutations in Patients with CLL with Acquired Resistance to Noncovalent BTK Inhibitors</a:t>
            </a:r>
          </a:p>
        </p:txBody>
      </p:sp>
      <p:pic>
        <p:nvPicPr>
          <p:cNvPr id="5" name="Picture 4" descr="Chart, waterfall chart&#10;&#10;Description automatically generated">
            <a:extLst>
              <a:ext uri="{FF2B5EF4-FFF2-40B4-BE49-F238E27FC236}">
                <a16:creationId xmlns:a16="http://schemas.microsoft.com/office/drawing/2014/main" id="{AE6ECEEE-35E8-C269-F90B-7D25D6ED1E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86" y="1445109"/>
            <a:ext cx="11204512" cy="428814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120DDB1-7C94-7240-8CA6-03126879DCAF}"/>
              </a:ext>
            </a:extLst>
          </p:cNvPr>
          <p:cNvSpPr txBox="1"/>
          <p:nvPr/>
        </p:nvSpPr>
        <p:spPr>
          <a:xfrm>
            <a:off x="0" y="6488381"/>
            <a:ext cx="367632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Wang E et al. </a:t>
            </a:r>
            <a:r>
              <a:rPr lang="en-US" sz="1500" b="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 </a:t>
            </a:r>
            <a:r>
              <a:rPr lang="en-US" sz="1500" b="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Engl</a:t>
            </a:r>
            <a:r>
              <a:rPr lang="en-US" sz="1500" b="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J Med </a:t>
            </a:r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2022;386:735-43.</a:t>
            </a:r>
          </a:p>
        </p:txBody>
      </p:sp>
    </p:spTree>
    <p:extLst>
      <p:ext uri="{BB962C8B-B14F-4D97-AF65-F5344CB8AC3E}">
        <p14:creationId xmlns:p14="http://schemas.microsoft.com/office/powerpoint/2010/main" val="1064118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7B6DD7-ED28-3D4D-8FAF-14C6C5C19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286" y="13184"/>
            <a:ext cx="10358967" cy="1143000"/>
          </a:xfrm>
        </p:spPr>
        <p:txBody>
          <a:bodyPr/>
          <a:lstStyle/>
          <a:p>
            <a:r>
              <a:rPr lang="en-US" dirty="0"/>
              <a:t>VISION H0141: Progression-Free Survival</a:t>
            </a:r>
          </a:p>
        </p:txBody>
      </p:sp>
      <p:pic>
        <p:nvPicPr>
          <p:cNvPr id="6" name="Picture 5" descr="Graphical user interface, application, Excel&#10;&#10;Description automatically generated">
            <a:extLst>
              <a:ext uri="{FF2B5EF4-FFF2-40B4-BE49-F238E27FC236}">
                <a16:creationId xmlns:a16="http://schemas.microsoft.com/office/drawing/2014/main" id="{1200EBFB-69FD-C641-AFC1-57DA726BD7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551" y="980728"/>
            <a:ext cx="10297144" cy="5148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125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89175A-FBF2-F84F-9D84-EBCA212D9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2348880"/>
            <a:ext cx="8410167" cy="1689819"/>
          </a:xfrm>
        </p:spPr>
        <p:txBody>
          <a:bodyPr/>
          <a:lstStyle/>
          <a:p>
            <a:r>
              <a:rPr lang="en-US" sz="4400" dirty="0"/>
              <a:t>Selection of BTK Inhibitor</a:t>
            </a:r>
          </a:p>
        </p:txBody>
      </p:sp>
    </p:spTree>
    <p:extLst>
      <p:ext uri="{BB962C8B-B14F-4D97-AF65-F5344CB8AC3E}">
        <p14:creationId xmlns:p14="http://schemas.microsoft.com/office/powerpoint/2010/main" val="1576857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C6F9B40B-1748-EC4A-BBF1-D41BD3F1F5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450" y="1111250"/>
            <a:ext cx="10833100" cy="4635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D83E0AF-3014-8544-8832-EDAA5EE54D1D}"/>
              </a:ext>
            </a:extLst>
          </p:cNvPr>
          <p:cNvSpPr txBox="1"/>
          <p:nvPr/>
        </p:nvSpPr>
        <p:spPr>
          <a:xfrm>
            <a:off x="6896563" y="5315863"/>
            <a:ext cx="466345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i="1" dirty="0">
                <a:solidFill>
                  <a:srgbClr val="1474A8"/>
                </a:solidFill>
              </a:rPr>
              <a:t>J Clin Oncol </a:t>
            </a:r>
            <a:r>
              <a:rPr lang="en-US" sz="2200" dirty="0">
                <a:solidFill>
                  <a:srgbClr val="1474A8"/>
                </a:solidFill>
              </a:rPr>
              <a:t>2021;39(31):3441-52.</a:t>
            </a:r>
          </a:p>
        </p:txBody>
      </p:sp>
    </p:spTree>
    <p:extLst>
      <p:ext uri="{BB962C8B-B14F-4D97-AF65-F5344CB8AC3E}">
        <p14:creationId xmlns:p14="http://schemas.microsoft.com/office/powerpoint/2010/main" val="603214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9BB66B-33BB-E44F-AAFD-2C58749998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ELEVATE-RR: Independent Review Committee-Assessed PFS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A222E0-42C1-5A45-AEDF-154EA6F32A1A}"/>
              </a:ext>
            </a:extLst>
          </p:cNvPr>
          <p:cNvSpPr txBox="1"/>
          <p:nvPr/>
        </p:nvSpPr>
        <p:spPr>
          <a:xfrm>
            <a:off x="29885" y="6517594"/>
            <a:ext cx="384361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Byrd JC et al. </a:t>
            </a:r>
            <a:r>
              <a:rPr lang="en-US" sz="1500" b="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 Clin Oncol </a:t>
            </a:r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2021;39(31):3441-52.</a:t>
            </a:r>
          </a:p>
        </p:txBody>
      </p:sp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20E7BCD7-1808-6C44-ADD0-76FC60419E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119" y="1365986"/>
            <a:ext cx="9385300" cy="483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605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19436C-9863-DA4B-9022-D42121A733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286" y="93056"/>
            <a:ext cx="10358967" cy="1143000"/>
          </a:xfrm>
        </p:spPr>
        <p:txBody>
          <a:bodyPr/>
          <a:lstStyle/>
          <a:p>
            <a:pPr algn="l"/>
            <a:r>
              <a:rPr lang="en-US" dirty="0"/>
              <a:t>ELEVATE-RR: Characterization of Adverse Events with Acalabrutinib versus Ibrutinib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88343D-9B11-6244-AEF4-579AB71383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093" y="1370013"/>
            <a:ext cx="10818160" cy="506761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167B7B5-09D3-9545-95C7-7CA9E018A594}"/>
              </a:ext>
            </a:extLst>
          </p:cNvPr>
          <p:cNvSpPr txBox="1"/>
          <p:nvPr/>
        </p:nvSpPr>
        <p:spPr>
          <a:xfrm>
            <a:off x="36443" y="6453336"/>
            <a:ext cx="352237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Seymour JF et al. ASH 2021;Abstract 3721.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840A285-9F98-A248-8D04-4E5ED4F048B5}"/>
              </a:ext>
            </a:extLst>
          </p:cNvPr>
          <p:cNvSpPr/>
          <p:nvPr/>
        </p:nvSpPr>
        <p:spPr bwMode="auto">
          <a:xfrm>
            <a:off x="2567608" y="2780928"/>
            <a:ext cx="1440160" cy="792088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ABA9EFC-F5E8-BE48-8A7B-CCEB44FF559B}"/>
              </a:ext>
            </a:extLst>
          </p:cNvPr>
          <p:cNvSpPr/>
          <p:nvPr/>
        </p:nvSpPr>
        <p:spPr bwMode="auto">
          <a:xfrm>
            <a:off x="2567608" y="4581128"/>
            <a:ext cx="1440160" cy="504056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DEFB87B-A819-9D43-9349-AC02B02834B5}"/>
              </a:ext>
            </a:extLst>
          </p:cNvPr>
          <p:cNvSpPr/>
          <p:nvPr/>
        </p:nvSpPr>
        <p:spPr bwMode="auto">
          <a:xfrm>
            <a:off x="2567608" y="5301208"/>
            <a:ext cx="1440160" cy="1080120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8995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8D9C11-74F9-DB4D-A0C1-8AE2C69F20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7448" y="1708740"/>
            <a:ext cx="9579022" cy="2308194"/>
          </a:xfrm>
        </p:spPr>
        <p:txBody>
          <a:bodyPr/>
          <a:lstStyle/>
          <a:p>
            <a:pPr algn="l"/>
            <a:r>
              <a:rPr lang="en-US" sz="4400" dirty="0"/>
              <a:t>New Acalabrutinib Formulation Enables </a:t>
            </a:r>
            <a:br>
              <a:rPr lang="en-US" sz="4400" dirty="0"/>
            </a:br>
            <a:r>
              <a:rPr lang="en-US" sz="4400" dirty="0"/>
              <a:t>Co-Administration with Proton Pump Inhibitors and Dosing in Patients Unable </a:t>
            </a:r>
            <a:br>
              <a:rPr lang="en-US" sz="4400" dirty="0"/>
            </a:br>
            <a:r>
              <a:rPr lang="en-US" sz="4400" dirty="0"/>
              <a:t>to Swallow Capsules (ELEVATE-PLUS)</a:t>
            </a:r>
            <a:br>
              <a:rPr lang="en-US" sz="4400" dirty="0"/>
            </a:br>
            <a:br>
              <a:rPr lang="en-US" sz="4400" dirty="0"/>
            </a:br>
            <a:br>
              <a:rPr lang="en-US" sz="4400" b="0" dirty="0">
                <a:solidFill>
                  <a:schemeClr val="tx1"/>
                </a:solidFill>
              </a:rPr>
            </a:br>
            <a:endParaRPr lang="en-US" sz="4400" b="0" dirty="0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E74F72-C319-6A49-BCC5-2479AA625D5C}"/>
              </a:ext>
            </a:extLst>
          </p:cNvPr>
          <p:cNvSpPr txBox="1"/>
          <p:nvPr/>
        </p:nvSpPr>
        <p:spPr>
          <a:xfrm>
            <a:off x="1055440" y="3284984"/>
            <a:ext cx="93176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rPr>
              <a:t>Sharma</a:t>
            </a:r>
            <a:r>
              <a:rPr lang="en-US" sz="2400" b="0" dirty="0">
                <a:solidFill>
                  <a:srgbClr val="000000"/>
                </a:solidFill>
                <a:latin typeface="Calibri"/>
                <a:cs typeface="+mn-cs"/>
              </a:rPr>
              <a:t> S et al. ASH 2021;Abstract 4365. 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C41E41B-2E07-C34E-B9F0-EAE58F81E4E1}"/>
              </a:ext>
            </a:extLst>
          </p:cNvPr>
          <p:cNvSpPr txBox="1"/>
          <p:nvPr/>
        </p:nvSpPr>
        <p:spPr>
          <a:xfrm>
            <a:off x="661523" y="4147104"/>
            <a:ext cx="10868954" cy="175432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fontAlgn="base"/>
            <a:r>
              <a:rPr lang="en-US" sz="1800" i="1" dirty="0">
                <a:solidFill>
                  <a:schemeClr val="tx1"/>
                </a:solidFill>
                <a:effectLst/>
                <a:latin typeface="+mn-lt"/>
              </a:rPr>
              <a:t>Author Conclusions:</a:t>
            </a:r>
            <a:r>
              <a:rPr lang="en-US" sz="1800" dirty="0">
                <a:solidFill>
                  <a:schemeClr val="tx1"/>
                </a:solidFill>
                <a:effectLst/>
                <a:latin typeface="+mn-lt"/>
              </a:rPr>
              <a:t> </a:t>
            </a:r>
            <a:r>
              <a:rPr lang="en-US" sz="1800" b="0" dirty="0">
                <a:solidFill>
                  <a:schemeClr val="tx1"/>
                </a:solidFill>
                <a:effectLst/>
                <a:latin typeface="+mn-lt"/>
              </a:rPr>
              <a:t>Acalabrutinib maleate, administered as a tablet or suspension, is safe and well tolerated. Based on the PK (and associated variability), BTK-TO, and established exposure-efficacy/safety relationship, AMT clinical effect is expected to be comparable to acalabrutinib capsules at the approved 100-mg BID dosing, regardless of use of PPIs and ingestion of food. Additionally, AMT improves swallowing ability given the film coating and a 50% reduced volume compared with the capsule, and can be easily suspended in a small amount of water to allow dosing in patients unable to swallow tablets.</a:t>
            </a:r>
          </a:p>
        </p:txBody>
      </p:sp>
    </p:spTree>
    <p:extLst>
      <p:ext uri="{BB962C8B-B14F-4D97-AF65-F5344CB8AC3E}">
        <p14:creationId xmlns:p14="http://schemas.microsoft.com/office/powerpoint/2010/main" val="1875669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A8314D3D-98BD-D14C-AE01-9A9F68BDD9D6}"/>
              </a:ext>
            </a:extLst>
          </p:cNvPr>
          <p:cNvSpPr txBox="1"/>
          <p:nvPr/>
        </p:nvSpPr>
        <p:spPr>
          <a:xfrm>
            <a:off x="407368" y="1484784"/>
            <a:ext cx="11449272" cy="403244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8D9C11-74F9-DB4D-A0C1-8AE2C69F20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2473" y="196366"/>
            <a:ext cx="9867054" cy="1010081"/>
          </a:xfrm>
        </p:spPr>
        <p:txBody>
          <a:bodyPr/>
          <a:lstStyle/>
          <a:p>
            <a:pPr algn="l"/>
            <a:r>
              <a:rPr lang="en-US" sz="2800" dirty="0"/>
              <a:t>ELEVATE-PLUS: Pharmacokinetic Profiles of Acalabrutinib </a:t>
            </a:r>
            <a:r>
              <a:rPr lang="en-US" sz="2800"/>
              <a:t>and Its </a:t>
            </a:r>
            <a:r>
              <a:rPr lang="en-US" sz="2800" dirty="0"/>
              <a:t>Major Pharmacologically Active Metabolite Across 3 Clinical Trials</a:t>
            </a:r>
            <a:endParaRPr lang="en-US" sz="2800" b="0" dirty="0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E74F72-C319-6A49-BCC5-2479AA625D5C}"/>
              </a:ext>
            </a:extLst>
          </p:cNvPr>
          <p:cNvSpPr txBox="1"/>
          <p:nvPr/>
        </p:nvSpPr>
        <p:spPr>
          <a:xfrm>
            <a:off x="119336" y="6417241"/>
            <a:ext cx="931769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rPr>
              <a:t>Sharma</a:t>
            </a:r>
            <a:r>
              <a:rPr lang="en-US" sz="1600" b="0" dirty="0">
                <a:solidFill>
                  <a:srgbClr val="000000"/>
                </a:solidFill>
                <a:latin typeface="Calibri"/>
                <a:cs typeface="+mn-cs"/>
              </a:rPr>
              <a:t> S et al. ASH 2021;Abstract 4365. 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</p:txBody>
      </p:sp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C0B68FBA-921F-3547-A618-34EEDF1A31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821" y="1616567"/>
            <a:ext cx="5411179" cy="3726037"/>
          </a:xfrm>
          <a:prstGeom prst="rect">
            <a:avLst/>
          </a:prstGeom>
        </p:spPr>
      </p:pic>
      <p:pic>
        <p:nvPicPr>
          <p:cNvPr id="7" name="Picture 6" descr="Chart, line chart&#10;&#10;Description automatically generated">
            <a:extLst>
              <a:ext uri="{FF2B5EF4-FFF2-40B4-BE49-F238E27FC236}">
                <a16:creationId xmlns:a16="http://schemas.microsoft.com/office/drawing/2014/main" id="{9A5B49ED-FE17-E84A-BC4D-8B83F8F54B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023" y="1616567"/>
            <a:ext cx="5369875" cy="3726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293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77A877D-E294-8C45-BEBA-0D4336116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286" y="1772816"/>
            <a:ext cx="10358967" cy="2736303"/>
          </a:xfrm>
        </p:spPr>
        <p:txBody>
          <a:bodyPr/>
          <a:lstStyle/>
          <a:p>
            <a:pPr algn="l"/>
            <a:r>
              <a:rPr lang="en-US" sz="3600" dirty="0"/>
              <a:t>First Interim Analysis of ALPINE Study: Results of a Phase 3 Randomized Study of Zanubrutinib vs Ibrutinib in Patients with Relapsed/Refractory</a:t>
            </a:r>
            <a:br>
              <a:rPr lang="en-US" sz="3600" dirty="0"/>
            </a:br>
            <a:r>
              <a:rPr lang="en-US" sz="3600" dirty="0"/>
              <a:t>Chronic Lymphocytic Leukemia/Small Lymphocytic Lymphoma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35D533-9D82-CF49-B0DF-0F9959FD5B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7918" y="4509120"/>
            <a:ext cx="10358967" cy="2121867"/>
          </a:xfrm>
        </p:spPr>
        <p:txBody>
          <a:bodyPr/>
          <a:lstStyle/>
          <a:p>
            <a:pPr marL="98425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dirty="0"/>
              <a:t>Hillmen P et al.</a:t>
            </a:r>
          </a:p>
          <a:p>
            <a:pPr marL="98425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dirty="0"/>
              <a:t>EHA 2021;Abstract LBA1900.</a:t>
            </a:r>
          </a:p>
        </p:txBody>
      </p:sp>
    </p:spTree>
    <p:extLst>
      <p:ext uri="{BB962C8B-B14F-4D97-AF65-F5344CB8AC3E}">
        <p14:creationId xmlns:p14="http://schemas.microsoft.com/office/powerpoint/2010/main" val="542673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748A58B-6979-494C-B264-34024DA00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286" y="73126"/>
            <a:ext cx="10358967" cy="746720"/>
          </a:xfrm>
        </p:spPr>
        <p:txBody>
          <a:bodyPr/>
          <a:lstStyle/>
          <a:p>
            <a:pPr algn="l"/>
            <a:r>
              <a:rPr lang="en-US" dirty="0"/>
              <a:t>ALPINE: Response and Investigator-Assessed PFS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39BD8F2-1FE1-004E-9A6C-F37F2F8888A6}"/>
              </a:ext>
            </a:extLst>
          </p:cNvPr>
          <p:cNvSpPr txBox="1"/>
          <p:nvPr/>
        </p:nvSpPr>
        <p:spPr>
          <a:xfrm>
            <a:off x="0" y="6534835"/>
            <a:ext cx="4057115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indent="-1270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Hillmen P et al. EHA 2021;Abstract LBA1900.</a:t>
            </a:r>
          </a:p>
        </p:txBody>
      </p:sp>
      <p:pic>
        <p:nvPicPr>
          <p:cNvPr id="8" name="Picture 7" descr="Chart, line chart&#10;&#10;Description automatically generated">
            <a:extLst>
              <a:ext uri="{FF2B5EF4-FFF2-40B4-BE49-F238E27FC236}">
                <a16:creationId xmlns:a16="http://schemas.microsoft.com/office/drawing/2014/main" id="{B4C3A18F-98E3-6A40-B8B8-422C9B55DE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50" y="804729"/>
            <a:ext cx="10680700" cy="50673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1F69BBD-4BFB-4243-9756-84D4DBEF9F8B}"/>
              </a:ext>
            </a:extLst>
          </p:cNvPr>
          <p:cNvSpPr/>
          <p:nvPr/>
        </p:nvSpPr>
        <p:spPr bwMode="auto">
          <a:xfrm>
            <a:off x="755650" y="5872029"/>
            <a:ext cx="10680700" cy="59283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9E3EC49-3D65-BE46-B874-79347F7D93E7}"/>
              </a:ext>
            </a:extLst>
          </p:cNvPr>
          <p:cNvSpPr txBox="1"/>
          <p:nvPr/>
        </p:nvSpPr>
        <p:spPr>
          <a:xfrm>
            <a:off x="5231904" y="5999167"/>
            <a:ext cx="29562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</a:rPr>
              <a:t>Months from Randomization</a:t>
            </a:r>
          </a:p>
        </p:txBody>
      </p:sp>
      <p:graphicFrame>
        <p:nvGraphicFramePr>
          <p:cNvPr id="11" name="Table 11">
            <a:extLst>
              <a:ext uri="{FF2B5EF4-FFF2-40B4-BE49-F238E27FC236}">
                <a16:creationId xmlns:a16="http://schemas.microsoft.com/office/drawing/2014/main" id="{C21EBB4F-71B7-CB42-825C-1CB91631C37B}"/>
              </a:ext>
            </a:extLst>
          </p:cNvPr>
          <p:cNvGraphicFramePr>
            <a:graphicFrameLocks noGrp="1"/>
          </p:cNvGraphicFramePr>
          <p:nvPr/>
        </p:nvGraphicFramePr>
        <p:xfrm>
          <a:off x="4871864" y="2776072"/>
          <a:ext cx="5675204" cy="21234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592287">
                  <a:extLst>
                    <a:ext uri="{9D8B030D-6E8A-4147-A177-3AD203B41FA5}">
                      <a16:colId xmlns:a16="http://schemas.microsoft.com/office/drawing/2014/main" val="4175462097"/>
                    </a:ext>
                  </a:extLst>
                </a:gridCol>
                <a:gridCol w="1446383">
                  <a:extLst>
                    <a:ext uri="{9D8B030D-6E8A-4147-A177-3AD203B41FA5}">
                      <a16:colId xmlns:a16="http://schemas.microsoft.com/office/drawing/2014/main" val="3434454359"/>
                    </a:ext>
                  </a:extLst>
                </a:gridCol>
                <a:gridCol w="1636534">
                  <a:extLst>
                    <a:ext uri="{9D8B030D-6E8A-4147-A177-3AD203B41FA5}">
                      <a16:colId xmlns:a16="http://schemas.microsoft.com/office/drawing/2014/main" val="24365574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Zanubrutinib</a:t>
                      </a:r>
                    </a:p>
                    <a:p>
                      <a:pPr algn="ctr"/>
                      <a:r>
                        <a:rPr lang="en-US" dirty="0"/>
                        <a:t>(n = 207)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Ibrutinib</a:t>
                      </a:r>
                    </a:p>
                    <a:p>
                      <a:pPr algn="ctr"/>
                      <a:r>
                        <a:rPr lang="en-US" dirty="0"/>
                        <a:t>(n = 208)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43563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12-month event-free rate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0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94.9%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0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84.0%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0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27000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HR: 0.40, </a:t>
                      </a:r>
                      <a:r>
                        <a:rPr lang="en-US" i="1" dirty="0"/>
                        <a:t>p</a:t>
                      </a:r>
                      <a:r>
                        <a:rPr lang="en-US" dirty="0"/>
                        <a:t> = 0.0007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17211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ORR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0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78.3%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0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62.5%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0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53843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ORR for del(17p)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83.3%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53.8%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15499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93552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748A58B-6979-494C-B264-34024DA00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286" y="73126"/>
            <a:ext cx="10358967" cy="1483666"/>
          </a:xfrm>
        </p:spPr>
        <p:txBody>
          <a:bodyPr/>
          <a:lstStyle/>
          <a:p>
            <a:pPr algn="l"/>
            <a:r>
              <a:rPr lang="en-US" dirty="0"/>
              <a:t>ALPINE: Adverse Events of Special Interest</a:t>
            </a:r>
          </a:p>
        </p:txBody>
      </p:sp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47F076D4-39D9-2040-9D2C-8D504317B1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232" y="1412776"/>
            <a:ext cx="10671482" cy="443582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1C9EBE0-3B81-AB43-97C7-37953B7A148A}"/>
              </a:ext>
            </a:extLst>
          </p:cNvPr>
          <p:cNvSpPr/>
          <p:nvPr/>
        </p:nvSpPr>
        <p:spPr bwMode="auto">
          <a:xfrm>
            <a:off x="3935760" y="2132856"/>
            <a:ext cx="7343954" cy="1008112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D6184FB-6713-AE48-9192-86630ABED454}"/>
              </a:ext>
            </a:extLst>
          </p:cNvPr>
          <p:cNvSpPr txBox="1"/>
          <p:nvPr/>
        </p:nvSpPr>
        <p:spPr>
          <a:xfrm>
            <a:off x="0" y="6534835"/>
            <a:ext cx="4057115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indent="-1270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Hillmen P et al. EHA 2021;Abstract LBA1900.</a:t>
            </a:r>
          </a:p>
        </p:txBody>
      </p:sp>
    </p:spTree>
    <p:extLst>
      <p:ext uri="{BB962C8B-B14F-4D97-AF65-F5344CB8AC3E}">
        <p14:creationId xmlns:p14="http://schemas.microsoft.com/office/powerpoint/2010/main" val="2211970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B8507B-D790-B7A7-7D40-7185634489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286" y="116632"/>
            <a:ext cx="10358967" cy="1143000"/>
          </a:xfrm>
        </p:spPr>
        <p:txBody>
          <a:bodyPr/>
          <a:lstStyle/>
          <a:p>
            <a:pPr algn="l"/>
            <a:r>
              <a:rPr lang="en-US" dirty="0"/>
              <a:t>BTK Mutations in Patients with CLL with Acquired Resistance to Noncovalent BTK Inhibitors</a:t>
            </a: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62B2BC51-9B6D-EE57-E8F9-9894E9D020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532" y="1268760"/>
            <a:ext cx="8424936" cy="50965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5F0BA4A-96E8-314C-B4DA-E62B3213F338}"/>
              </a:ext>
            </a:extLst>
          </p:cNvPr>
          <p:cNvSpPr txBox="1"/>
          <p:nvPr/>
        </p:nvSpPr>
        <p:spPr>
          <a:xfrm>
            <a:off x="0" y="6488381"/>
            <a:ext cx="367632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Wang E et al. </a:t>
            </a:r>
            <a:r>
              <a:rPr lang="en-US" sz="1500" b="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 </a:t>
            </a:r>
            <a:r>
              <a:rPr lang="en-US" sz="1500" b="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Engl</a:t>
            </a:r>
            <a:r>
              <a:rPr lang="en-US" sz="1500" b="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J Med </a:t>
            </a:r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2022;386:735-43.</a:t>
            </a:r>
          </a:p>
        </p:txBody>
      </p:sp>
    </p:spTree>
    <p:extLst>
      <p:ext uri="{BB962C8B-B14F-4D97-AF65-F5344CB8AC3E}">
        <p14:creationId xmlns:p14="http://schemas.microsoft.com/office/powerpoint/2010/main" val="1901452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6A21647-8739-ED49-9758-802D760358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6516" y="2492896"/>
            <a:ext cx="10358967" cy="1143000"/>
          </a:xfrm>
        </p:spPr>
        <p:txBody>
          <a:bodyPr/>
          <a:lstStyle/>
          <a:p>
            <a:r>
              <a:rPr lang="en-US" sz="4800" dirty="0"/>
              <a:t>Relapsed/Refractory CLL</a:t>
            </a:r>
          </a:p>
        </p:txBody>
      </p:sp>
    </p:spTree>
    <p:extLst>
      <p:ext uri="{BB962C8B-B14F-4D97-AF65-F5344CB8AC3E}">
        <p14:creationId xmlns:p14="http://schemas.microsoft.com/office/powerpoint/2010/main" val="3174097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82057522-612B-6545-B5B5-0C6AD7277D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71" y="1196752"/>
            <a:ext cx="11544911" cy="453650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9C87F5E-2187-7D4A-8180-412A3490C34C}"/>
              </a:ext>
            </a:extLst>
          </p:cNvPr>
          <p:cNvSpPr txBox="1"/>
          <p:nvPr/>
        </p:nvSpPr>
        <p:spPr>
          <a:xfrm>
            <a:off x="7969187" y="1196752"/>
            <a:ext cx="381546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i="1" dirty="0">
                <a:solidFill>
                  <a:schemeClr val="bg1"/>
                </a:solidFill>
              </a:rPr>
              <a:t>Blood </a:t>
            </a:r>
            <a:r>
              <a:rPr lang="en-US" sz="2200" dirty="0">
                <a:solidFill>
                  <a:schemeClr val="bg1"/>
                </a:solidFill>
              </a:rPr>
              <a:t>2021;138(10):836-46.</a:t>
            </a:r>
          </a:p>
        </p:txBody>
      </p:sp>
    </p:spTree>
    <p:extLst>
      <p:ext uri="{BB962C8B-B14F-4D97-AF65-F5344CB8AC3E}">
        <p14:creationId xmlns:p14="http://schemas.microsoft.com/office/powerpoint/2010/main" val="1724008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E9AFCF-5D04-4747-BA2E-CD2B5DF770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MURANO 5-Year Follow-Up: Overall and Progression-Free Survival (All Patients)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59FAEB9-96BA-C841-B66F-4CFE5D0289F5}"/>
              </a:ext>
            </a:extLst>
          </p:cNvPr>
          <p:cNvSpPr txBox="1"/>
          <p:nvPr/>
        </p:nvSpPr>
        <p:spPr>
          <a:xfrm>
            <a:off x="122972" y="6497585"/>
            <a:ext cx="323575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 S et al. </a:t>
            </a:r>
            <a:r>
              <a:rPr lang="en-US" sz="1500" b="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Blood </a:t>
            </a:r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2021;138(10):836-46.</a:t>
            </a:r>
          </a:p>
        </p:txBody>
      </p:sp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6FFC0E8C-4CB0-D846-8409-5FF322EFCC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464" y="1370013"/>
            <a:ext cx="9067800" cy="492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031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E9AFCF-5D04-4747-BA2E-CD2B5DF770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MURANO 5-Year Follow-Up: Durability of Benefit in Deep Responders (CR or </a:t>
            </a:r>
            <a:r>
              <a:rPr lang="en-US" dirty="0" err="1"/>
              <a:t>uMRD</a:t>
            </a:r>
            <a:r>
              <a:rPr lang="en-US"/>
              <a:t> Response</a:t>
            </a:r>
            <a:r>
              <a:rPr lang="en-US" dirty="0"/>
              <a:t>)</a:t>
            </a:r>
          </a:p>
        </p:txBody>
      </p:sp>
      <p:pic>
        <p:nvPicPr>
          <p:cNvPr id="6" name="Picture 5" descr="Table&#10;&#10;Description automatically generated">
            <a:extLst>
              <a:ext uri="{FF2B5EF4-FFF2-40B4-BE49-F238E27FC236}">
                <a16:creationId xmlns:a16="http://schemas.microsoft.com/office/drawing/2014/main" id="{AC333672-60FA-9646-95AE-7F1CD82F4E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533" y="1533663"/>
            <a:ext cx="11337262" cy="383955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5519F21-2756-3343-8928-1FE02F16B9AD}"/>
              </a:ext>
            </a:extLst>
          </p:cNvPr>
          <p:cNvSpPr txBox="1"/>
          <p:nvPr/>
        </p:nvSpPr>
        <p:spPr>
          <a:xfrm>
            <a:off x="122972" y="6497585"/>
            <a:ext cx="323575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 S et al. </a:t>
            </a:r>
            <a:r>
              <a:rPr lang="en-US" sz="1500" b="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Blood </a:t>
            </a:r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2021;138(10):836-46.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AE10581-85EE-D243-8908-B8A6EA41B84F}"/>
              </a:ext>
            </a:extLst>
          </p:cNvPr>
          <p:cNvSpPr txBox="1"/>
          <p:nvPr/>
        </p:nvSpPr>
        <p:spPr>
          <a:xfrm>
            <a:off x="624417" y="5509444"/>
            <a:ext cx="61925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 = complete response; </a:t>
            </a:r>
            <a:r>
              <a:rPr lang="en-US" sz="16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uMRD</a:t>
            </a:r>
            <a:r>
              <a:rPr lang="en-US" sz="16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undetectable minimal residual disease</a:t>
            </a:r>
          </a:p>
        </p:txBody>
      </p:sp>
    </p:spTree>
    <p:extLst>
      <p:ext uri="{BB962C8B-B14F-4D97-AF65-F5344CB8AC3E}">
        <p14:creationId xmlns:p14="http://schemas.microsoft.com/office/powerpoint/2010/main" val="1029171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E9AFCF-5D04-4747-BA2E-CD2B5DF770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MURANO: Grade 3 or 4 Treatment-Emergent Adverse Events (AEs) Within and Beyond 2 Years of Treatment</a:t>
            </a:r>
          </a:p>
        </p:txBody>
      </p:sp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6C0F079A-401E-0F43-9DD1-581A6CC28A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01" y="2292833"/>
            <a:ext cx="10967998" cy="372630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B905B13-3C77-5146-850D-5A46C37766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105" y="1397599"/>
            <a:ext cx="10935894" cy="89523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C6BD959-9EE6-A84E-BC13-95FB10F8663B}"/>
              </a:ext>
            </a:extLst>
          </p:cNvPr>
          <p:cNvSpPr txBox="1"/>
          <p:nvPr/>
        </p:nvSpPr>
        <p:spPr>
          <a:xfrm>
            <a:off x="122972" y="6497585"/>
            <a:ext cx="323575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 S et al. </a:t>
            </a:r>
            <a:r>
              <a:rPr lang="en-US" sz="1500" b="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Blood </a:t>
            </a:r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2021;138(10):836-46.</a:t>
            </a:r>
          </a:p>
        </p:txBody>
      </p:sp>
    </p:spTree>
    <p:extLst>
      <p:ext uri="{BB962C8B-B14F-4D97-AF65-F5344CB8AC3E}">
        <p14:creationId xmlns:p14="http://schemas.microsoft.com/office/powerpoint/2010/main" val="570707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E9AFCF-5D04-4747-BA2E-CD2B5DF77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287" y="227013"/>
            <a:ext cx="10152266" cy="1143000"/>
          </a:xfrm>
        </p:spPr>
        <p:txBody>
          <a:bodyPr/>
          <a:lstStyle/>
          <a:p>
            <a:pPr algn="l"/>
            <a:r>
              <a:rPr lang="en-US" dirty="0"/>
              <a:t>MURANO: </a:t>
            </a:r>
            <a:r>
              <a:rPr lang="en-US"/>
              <a:t>Serious AEs Within </a:t>
            </a:r>
            <a:r>
              <a:rPr lang="en-US" dirty="0"/>
              <a:t>and Beyond 2 Years of Treatment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B905B13-3C77-5146-850D-5A46C37766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1691954"/>
            <a:ext cx="10935894" cy="895234"/>
          </a:xfrm>
          <a:prstGeom prst="rect">
            <a:avLst/>
          </a:prstGeom>
        </p:spPr>
      </p:pic>
      <p:pic>
        <p:nvPicPr>
          <p:cNvPr id="6" name="Picture 5" descr="Table&#10;&#10;Description automatically generated">
            <a:extLst>
              <a:ext uri="{FF2B5EF4-FFF2-40B4-BE49-F238E27FC236}">
                <a16:creationId xmlns:a16="http://schemas.microsoft.com/office/drawing/2014/main" id="{5C489C86-9314-F942-B49F-528F364F13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2564904"/>
            <a:ext cx="10925806" cy="304661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3C3EBB3-1642-CA47-811A-2440CD944047}"/>
              </a:ext>
            </a:extLst>
          </p:cNvPr>
          <p:cNvSpPr txBox="1"/>
          <p:nvPr/>
        </p:nvSpPr>
        <p:spPr>
          <a:xfrm>
            <a:off x="122972" y="6497585"/>
            <a:ext cx="323575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 S et al. </a:t>
            </a:r>
            <a:r>
              <a:rPr lang="en-US" sz="1500" b="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Blood </a:t>
            </a:r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2021;138(10):836-46.</a:t>
            </a:r>
          </a:p>
        </p:txBody>
      </p:sp>
    </p:spTree>
    <p:extLst>
      <p:ext uri="{BB962C8B-B14F-4D97-AF65-F5344CB8AC3E}">
        <p14:creationId xmlns:p14="http://schemas.microsoft.com/office/powerpoint/2010/main" val="3923661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6A21647-8739-ED49-9758-802D760358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6516" y="2492896"/>
            <a:ext cx="10358967" cy="1143000"/>
          </a:xfrm>
        </p:spPr>
        <p:txBody>
          <a:bodyPr/>
          <a:lstStyle/>
          <a:p>
            <a:r>
              <a:rPr lang="en-US" sz="4400" dirty="0"/>
              <a:t>Novel Strategies Under Investigation</a:t>
            </a:r>
          </a:p>
        </p:txBody>
      </p:sp>
    </p:spTree>
    <p:extLst>
      <p:ext uri="{BB962C8B-B14F-4D97-AF65-F5344CB8AC3E}">
        <p14:creationId xmlns:p14="http://schemas.microsoft.com/office/powerpoint/2010/main" val="3874446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9768389-F691-FF4F-8F31-F59C0A2B69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6517" y="1844824"/>
            <a:ext cx="9787996" cy="2520280"/>
          </a:xfrm>
        </p:spPr>
        <p:txBody>
          <a:bodyPr/>
          <a:lstStyle/>
          <a:p>
            <a:pPr algn="l"/>
            <a:r>
              <a:rPr lang="en-US" sz="3600" dirty="0" err="1"/>
              <a:t>Pirtobrutinib</a:t>
            </a:r>
            <a:r>
              <a:rPr lang="en-US" sz="3600" dirty="0"/>
              <a:t>, a Next Generation, Highly Selective, Non-Covalent BTK Inhibitor in Previously Treated CLL/SLL: Updated Results from the Phase 1/2 BRUIN Study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19175A-5124-D142-B2D2-927AA55B90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6516" y="4365104"/>
            <a:ext cx="10358967" cy="1080120"/>
          </a:xfrm>
        </p:spPr>
        <p:txBody>
          <a:bodyPr/>
          <a:lstStyle/>
          <a:p>
            <a:pPr marL="98425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dirty="0"/>
              <a:t>Mato AR et al.</a:t>
            </a:r>
          </a:p>
          <a:p>
            <a:pPr marL="98425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dirty="0"/>
              <a:t>ASH 2021;Abstract 391.</a:t>
            </a:r>
          </a:p>
        </p:txBody>
      </p:sp>
    </p:spTree>
    <p:extLst>
      <p:ext uri="{BB962C8B-B14F-4D97-AF65-F5344CB8AC3E}">
        <p14:creationId xmlns:p14="http://schemas.microsoft.com/office/powerpoint/2010/main" val="1559276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194311-B3D1-A843-B957-59497E34F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286" y="188870"/>
            <a:ext cx="10358967" cy="965200"/>
          </a:xfrm>
        </p:spPr>
        <p:txBody>
          <a:bodyPr/>
          <a:lstStyle/>
          <a:p>
            <a:pPr algn="l"/>
            <a:r>
              <a:rPr lang="en-US" dirty="0"/>
              <a:t>BRUIN: </a:t>
            </a:r>
            <a:r>
              <a:rPr lang="en-US" dirty="0" err="1"/>
              <a:t>Pirtobrutinib</a:t>
            </a:r>
            <a:r>
              <a:rPr lang="en-US" dirty="0"/>
              <a:t> Efficacy in Patients with BTK-Pretreated CLL or Small Lymphocytic Lymphoma (SLL)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C4187E-D112-084E-B238-F7428C635E20}"/>
              </a:ext>
            </a:extLst>
          </p:cNvPr>
          <p:cNvSpPr txBox="1"/>
          <p:nvPr/>
        </p:nvSpPr>
        <p:spPr>
          <a:xfrm>
            <a:off x="0" y="6534835"/>
            <a:ext cx="3622835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Mato AR et al. ASH 2021;Abstract 391.</a:t>
            </a:r>
          </a:p>
        </p:txBody>
      </p:sp>
      <p:pic>
        <p:nvPicPr>
          <p:cNvPr id="5" name="Picture 4" descr="A picture containing table&#10;&#10;Description automatically generated">
            <a:extLst>
              <a:ext uri="{FF2B5EF4-FFF2-40B4-BE49-F238E27FC236}">
                <a16:creationId xmlns:a16="http://schemas.microsoft.com/office/drawing/2014/main" id="{7ED17EAC-D1B6-3D41-ABB0-50978CB095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286" y="1339153"/>
            <a:ext cx="10085914" cy="499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057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194311-B3D1-A843-B957-59497E34F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286" y="188870"/>
            <a:ext cx="10358967" cy="965200"/>
          </a:xfrm>
        </p:spPr>
        <p:txBody>
          <a:bodyPr/>
          <a:lstStyle/>
          <a:p>
            <a:pPr algn="l"/>
            <a:r>
              <a:rPr lang="en-US" dirty="0"/>
              <a:t>BRUIN: </a:t>
            </a:r>
            <a:r>
              <a:rPr lang="en-US" dirty="0" err="1"/>
              <a:t>Pirtobrutinib</a:t>
            </a:r>
            <a:r>
              <a:rPr lang="en-US" dirty="0"/>
              <a:t> Safety Profile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C4187E-D112-084E-B238-F7428C635E20}"/>
              </a:ext>
            </a:extLst>
          </p:cNvPr>
          <p:cNvSpPr txBox="1"/>
          <p:nvPr/>
        </p:nvSpPr>
        <p:spPr>
          <a:xfrm>
            <a:off x="0" y="6534835"/>
            <a:ext cx="3622835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Mato AR et al. ASH 2021;Abstract 391.</a:t>
            </a:r>
          </a:p>
        </p:txBody>
      </p:sp>
      <p:pic>
        <p:nvPicPr>
          <p:cNvPr id="4" name="Picture 3" descr="Table&#10;&#10;Description automatically generated">
            <a:extLst>
              <a:ext uri="{FF2B5EF4-FFF2-40B4-BE49-F238E27FC236}">
                <a16:creationId xmlns:a16="http://schemas.microsoft.com/office/drawing/2014/main" id="{CE1932A2-9AA6-9D4F-A6F1-D504205AA3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24" y="987084"/>
            <a:ext cx="10292417" cy="5106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947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B8507B-D790-B7A7-7D40-7185634489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BTK Mutations in Patients with CLL with Acquired Resistance to Noncovalent BTK Inhibitors</a:t>
            </a: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6B6CEBB2-99E1-329D-955F-9395F8537B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033" y="1370013"/>
            <a:ext cx="8159934" cy="495209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DFC11D8-6302-A342-AD04-EA2FB93C8F8A}"/>
              </a:ext>
            </a:extLst>
          </p:cNvPr>
          <p:cNvSpPr txBox="1"/>
          <p:nvPr/>
        </p:nvSpPr>
        <p:spPr>
          <a:xfrm>
            <a:off x="0" y="6488381"/>
            <a:ext cx="367632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Wang E et al. </a:t>
            </a:r>
            <a:r>
              <a:rPr lang="en-US" sz="1500" b="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 </a:t>
            </a:r>
            <a:r>
              <a:rPr lang="en-US" sz="1500" b="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Engl</a:t>
            </a:r>
            <a:r>
              <a:rPr lang="en-US" sz="1500" b="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J Med </a:t>
            </a:r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2022;386:735-43.</a:t>
            </a:r>
          </a:p>
        </p:txBody>
      </p:sp>
    </p:spTree>
    <p:extLst>
      <p:ext uri="{BB962C8B-B14F-4D97-AF65-F5344CB8AC3E}">
        <p14:creationId xmlns:p14="http://schemas.microsoft.com/office/powerpoint/2010/main" val="1582336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8617540-7BBE-5B4B-A741-451FC68A61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5975" y="387617"/>
            <a:ext cx="10358967" cy="1143000"/>
          </a:xfrm>
        </p:spPr>
        <p:txBody>
          <a:bodyPr/>
          <a:lstStyle/>
          <a:p>
            <a:pPr algn="l"/>
            <a:r>
              <a:rPr lang="en-US" dirty="0"/>
              <a:t>FDA Has Placed a Partial Clinical Hold on Some Combination Candidate Studies for Leukemia and Lymphoma</a:t>
            </a:r>
            <a:br>
              <a:rPr lang="en-US" dirty="0"/>
            </a:br>
            <a:r>
              <a:rPr lang="en-US" sz="2400" dirty="0"/>
              <a:t>Press </a:t>
            </a:r>
            <a:r>
              <a:rPr lang="en-US" sz="2400"/>
              <a:t>Release: January </a:t>
            </a:r>
            <a:r>
              <a:rPr lang="en-US" sz="2400" dirty="0"/>
              <a:t>27, 2022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7310DF-2DFE-CD4D-A51C-B6037F647B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2286" y="1916832"/>
            <a:ext cx="10358967" cy="4298234"/>
          </a:xfrm>
        </p:spPr>
        <p:txBody>
          <a:bodyPr/>
          <a:lstStyle/>
          <a:p>
            <a:pPr marL="98425" indent="0">
              <a:buNone/>
            </a:pPr>
            <a:r>
              <a:rPr lang="en-US" sz="2200" b="0" dirty="0"/>
              <a:t>The FDA placed partial holds on studies of the U2 combination </a:t>
            </a:r>
            <a:r>
              <a:rPr lang="en-US" sz="2200" b="0" dirty="0" err="1"/>
              <a:t>umbralisib</a:t>
            </a:r>
            <a:r>
              <a:rPr lang="en-US" sz="2200" b="0" dirty="0"/>
              <a:t> and </a:t>
            </a:r>
            <a:r>
              <a:rPr lang="en-US" sz="2200" b="0" dirty="0" err="1"/>
              <a:t>ublituximab</a:t>
            </a:r>
            <a:r>
              <a:rPr lang="en-US" sz="2200" b="0" dirty="0"/>
              <a:t> for chronic lymphocytic leukemia (CLL) and non-Hodgkin lymphoma (NHL).</a:t>
            </a:r>
          </a:p>
          <a:p>
            <a:pPr marL="98425" indent="0">
              <a:buNone/>
            </a:pPr>
            <a:r>
              <a:rPr lang="en-US" sz="2200" b="0" dirty="0"/>
              <a:t>The updated overall survival (OS) preliminary results from the UNITY-CLL study showed improvement. The OS hazard ratio was 1.23, and, including COVID-19-related deaths, the ratio reached 1.04.</a:t>
            </a:r>
          </a:p>
          <a:p>
            <a:pPr marL="98425" indent="0">
              <a:buNone/>
            </a:pPr>
            <a:r>
              <a:rPr lang="en-US" sz="2200" b="0" dirty="0"/>
              <a:t>An OS hazard ratio above 1.00 implies a risk that the investigational therapy might be causing harm.</a:t>
            </a:r>
          </a:p>
          <a:p>
            <a:pPr marL="98425" indent="0">
              <a:buNone/>
            </a:pPr>
            <a:r>
              <a:rPr lang="en-US" sz="2200" b="0" dirty="0"/>
              <a:t>No new patients can be enrolled in some CLL and NHL trials, but those deriving a benefit may continue with consent.</a:t>
            </a:r>
          </a:p>
          <a:p>
            <a:pPr marL="98425" indent="0">
              <a:buNone/>
            </a:pP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C1166B-7836-874F-866C-10515A0DF2FE}"/>
              </a:ext>
            </a:extLst>
          </p:cNvPr>
          <p:cNvSpPr txBox="1"/>
          <p:nvPr/>
        </p:nvSpPr>
        <p:spPr>
          <a:xfrm>
            <a:off x="172116" y="6447392"/>
            <a:ext cx="608063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https://</a:t>
            </a:r>
            <a:r>
              <a:rPr lang="en-US" sz="15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www.yahoo.com</a:t>
            </a:r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/now/tg-therapeutics-falls-30-ceo-173034141.html</a:t>
            </a:r>
          </a:p>
        </p:txBody>
      </p:sp>
    </p:spTree>
    <p:extLst>
      <p:ext uri="{BB962C8B-B14F-4D97-AF65-F5344CB8AC3E}">
        <p14:creationId xmlns:p14="http://schemas.microsoft.com/office/powerpoint/2010/main" val="1087043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9768389-F691-FF4F-8F31-F59C0A2B69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6517" y="1844824"/>
            <a:ext cx="9787996" cy="2520280"/>
          </a:xfrm>
        </p:spPr>
        <p:txBody>
          <a:bodyPr/>
          <a:lstStyle/>
          <a:p>
            <a:pPr algn="l"/>
            <a:r>
              <a:rPr lang="en-US" sz="3600" dirty="0"/>
              <a:t>Efficacy and Safety of </a:t>
            </a:r>
            <a:r>
              <a:rPr lang="en-US" sz="3600" dirty="0" err="1"/>
              <a:t>Ublituximab</a:t>
            </a:r>
            <a:r>
              <a:rPr lang="en-US" sz="3600" dirty="0"/>
              <a:t> in Combination with </a:t>
            </a:r>
            <a:r>
              <a:rPr lang="en-US" sz="3600" dirty="0" err="1"/>
              <a:t>Umbralisib</a:t>
            </a:r>
            <a:r>
              <a:rPr lang="en-US" sz="3600" dirty="0"/>
              <a:t> (U2) in Patients with Chronic Lymphocytic Leukemia (CLL) By Treatment Status: A Sub-Analysis of the Phase 3 Unity-CLL Study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19175A-5124-D142-B2D2-927AA55B90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6516" y="4365104"/>
            <a:ext cx="10358967" cy="1080120"/>
          </a:xfrm>
        </p:spPr>
        <p:txBody>
          <a:bodyPr/>
          <a:lstStyle/>
          <a:p>
            <a:pPr marL="98425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dirty="0"/>
              <a:t>Jacobs R et al.</a:t>
            </a:r>
          </a:p>
          <a:p>
            <a:pPr marL="98425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dirty="0"/>
              <a:t>ASH 2021;Abstract 3726.</a:t>
            </a:r>
          </a:p>
        </p:txBody>
      </p:sp>
    </p:spTree>
    <p:extLst>
      <p:ext uri="{BB962C8B-B14F-4D97-AF65-F5344CB8AC3E}">
        <p14:creationId xmlns:p14="http://schemas.microsoft.com/office/powerpoint/2010/main" val="2117831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939B68D-7196-6D42-9173-C618F43BD9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286" y="27587"/>
            <a:ext cx="10358967" cy="945150"/>
          </a:xfrm>
        </p:spPr>
        <p:txBody>
          <a:bodyPr/>
          <a:lstStyle/>
          <a:p>
            <a:pPr algn="l"/>
            <a:r>
              <a:rPr lang="en-US" dirty="0" err="1"/>
              <a:t>Umbralisib</a:t>
            </a:r>
            <a:r>
              <a:rPr lang="en-US" dirty="0"/>
              <a:t>: A Selective Inhibitor of PI3K</a:t>
            </a:r>
            <a:r>
              <a:rPr lang="el-GR" dirty="0"/>
              <a:t>δ</a:t>
            </a:r>
            <a:r>
              <a:rPr lang="en-US" dirty="0"/>
              <a:t> and CK1</a:t>
            </a:r>
            <a:r>
              <a:rPr lang="el-GR" dirty="0"/>
              <a:t>ε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0FFD3D9-585B-FB4A-9326-4C0C7C19F128}"/>
              </a:ext>
            </a:extLst>
          </p:cNvPr>
          <p:cNvSpPr txBox="1"/>
          <p:nvPr/>
        </p:nvSpPr>
        <p:spPr>
          <a:xfrm>
            <a:off x="0" y="6534835"/>
            <a:ext cx="3622835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Jacobs R et al. ASH 2021;Abstract 3726.</a:t>
            </a:r>
          </a:p>
        </p:txBody>
      </p:sp>
      <p:pic>
        <p:nvPicPr>
          <p:cNvPr id="10" name="Picture 9" descr="Chart&#10;&#10;Description automatically generated">
            <a:extLst>
              <a:ext uri="{FF2B5EF4-FFF2-40B4-BE49-F238E27FC236}">
                <a16:creationId xmlns:a16="http://schemas.microsoft.com/office/drawing/2014/main" id="{2C26FC14-2718-A94E-B42C-C4A082DF64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369" y="836712"/>
            <a:ext cx="9448800" cy="554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369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939B68D-7196-6D42-9173-C618F43BD9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587"/>
            <a:ext cx="12192000" cy="1097158"/>
          </a:xfrm>
        </p:spPr>
        <p:txBody>
          <a:bodyPr/>
          <a:lstStyle/>
          <a:p>
            <a:r>
              <a:rPr lang="en-US" dirty="0" err="1"/>
              <a:t>Ublituximab</a:t>
            </a:r>
            <a:r>
              <a:rPr lang="en-US" dirty="0"/>
              <a:t>: A Novel Glycoengineered Anti-CD20 Monoclonal Antibody</a:t>
            </a:r>
          </a:p>
        </p:txBody>
      </p:sp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D11749E5-B78F-DA4A-9FD3-0365307B20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1484784"/>
            <a:ext cx="11640502" cy="42484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457554C-1439-1848-BAC6-A61AA7F3E225}"/>
              </a:ext>
            </a:extLst>
          </p:cNvPr>
          <p:cNvSpPr txBox="1"/>
          <p:nvPr/>
        </p:nvSpPr>
        <p:spPr>
          <a:xfrm>
            <a:off x="0" y="6534835"/>
            <a:ext cx="3622835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Jacobs R et al. ASH 2021;Abstract 3726.</a:t>
            </a:r>
          </a:p>
        </p:txBody>
      </p:sp>
    </p:spTree>
    <p:extLst>
      <p:ext uri="{BB962C8B-B14F-4D97-AF65-F5344CB8AC3E}">
        <p14:creationId xmlns:p14="http://schemas.microsoft.com/office/powerpoint/2010/main" val="2246028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194311-B3D1-A843-B957-59497E34F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286" y="1"/>
            <a:ext cx="10358967" cy="965200"/>
          </a:xfrm>
        </p:spPr>
        <p:txBody>
          <a:bodyPr/>
          <a:lstStyle/>
          <a:p>
            <a:pPr algn="l"/>
            <a:r>
              <a:rPr lang="en-US" dirty="0"/>
              <a:t>UNITY-CLL: IRC-Assessed PFS by Treatment Status</a:t>
            </a:r>
          </a:p>
        </p:txBody>
      </p:sp>
      <p:pic>
        <p:nvPicPr>
          <p:cNvPr id="9" name="Picture 8" descr="Graphical user interface, application, table&#10;&#10;Description automatically generated">
            <a:extLst>
              <a:ext uri="{FF2B5EF4-FFF2-40B4-BE49-F238E27FC236}">
                <a16:creationId xmlns:a16="http://schemas.microsoft.com/office/drawing/2014/main" id="{DCB40724-69AB-8D4E-9528-2B1F485932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009" y="965200"/>
            <a:ext cx="8345361" cy="548813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0682EAE-44AF-1140-8613-495EB8FAF652}"/>
              </a:ext>
            </a:extLst>
          </p:cNvPr>
          <p:cNvSpPr txBox="1"/>
          <p:nvPr/>
        </p:nvSpPr>
        <p:spPr>
          <a:xfrm>
            <a:off x="0" y="6534835"/>
            <a:ext cx="3622835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Jacobs R et al. ASH 2021;Abstract 3726.</a:t>
            </a:r>
          </a:p>
        </p:txBody>
      </p:sp>
    </p:spTree>
    <p:extLst>
      <p:ext uri="{BB962C8B-B14F-4D97-AF65-F5344CB8AC3E}">
        <p14:creationId xmlns:p14="http://schemas.microsoft.com/office/powerpoint/2010/main" val="1827701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194311-B3D1-A843-B957-59497E34F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286" y="188870"/>
            <a:ext cx="10358967" cy="965200"/>
          </a:xfrm>
        </p:spPr>
        <p:txBody>
          <a:bodyPr/>
          <a:lstStyle/>
          <a:p>
            <a:pPr algn="l"/>
            <a:r>
              <a:rPr lang="en-US" dirty="0"/>
              <a:t>UNITY-CLL: Adverse Events (AEs) of Clinical Interest</a:t>
            </a:r>
          </a:p>
        </p:txBody>
      </p:sp>
      <p:pic>
        <p:nvPicPr>
          <p:cNvPr id="4" name="Picture 3" descr="Table&#10;&#10;Description automatically generated">
            <a:extLst>
              <a:ext uri="{FF2B5EF4-FFF2-40B4-BE49-F238E27FC236}">
                <a16:creationId xmlns:a16="http://schemas.microsoft.com/office/drawing/2014/main" id="{5E281825-ACEF-0447-86F1-ABA336EEAF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1488415"/>
            <a:ext cx="11506879" cy="338437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8C4187E-D112-084E-B238-F7428C635E20}"/>
              </a:ext>
            </a:extLst>
          </p:cNvPr>
          <p:cNvSpPr txBox="1"/>
          <p:nvPr/>
        </p:nvSpPr>
        <p:spPr>
          <a:xfrm>
            <a:off x="0" y="6534835"/>
            <a:ext cx="3622835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Jacobs R et al. ASH 2021;Abstract 3726.</a:t>
            </a:r>
          </a:p>
        </p:txBody>
      </p:sp>
    </p:spTree>
    <p:extLst>
      <p:ext uri="{BB962C8B-B14F-4D97-AF65-F5344CB8AC3E}">
        <p14:creationId xmlns:p14="http://schemas.microsoft.com/office/powerpoint/2010/main" val="1276077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E23084AF-4E58-5B42-BD4A-341E526BCC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1231900"/>
            <a:ext cx="11620500" cy="43942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FE75F23-3AF5-F341-A360-3F9A68FDC0CB}"/>
              </a:ext>
            </a:extLst>
          </p:cNvPr>
          <p:cNvSpPr txBox="1"/>
          <p:nvPr/>
        </p:nvSpPr>
        <p:spPr>
          <a:xfrm>
            <a:off x="7071272" y="1412776"/>
            <a:ext cx="469391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i="1" dirty="0">
                <a:solidFill>
                  <a:srgbClr val="B20637"/>
                </a:solidFill>
              </a:rPr>
              <a:t>Lancet </a:t>
            </a:r>
            <a:r>
              <a:rPr lang="en-US" sz="2200" i="1" dirty="0" err="1">
                <a:solidFill>
                  <a:srgbClr val="B20637"/>
                </a:solidFill>
              </a:rPr>
              <a:t>Haematol</a:t>
            </a:r>
            <a:r>
              <a:rPr lang="en-US" sz="2200" i="1" dirty="0">
                <a:solidFill>
                  <a:srgbClr val="B20637"/>
                </a:solidFill>
              </a:rPr>
              <a:t> </a:t>
            </a:r>
            <a:r>
              <a:rPr lang="en-US" sz="2200" dirty="0">
                <a:solidFill>
                  <a:srgbClr val="B20637"/>
                </a:solidFill>
              </a:rPr>
              <a:t>2021;8:e254-66. </a:t>
            </a:r>
          </a:p>
        </p:txBody>
      </p:sp>
    </p:spTree>
    <p:extLst>
      <p:ext uri="{BB962C8B-B14F-4D97-AF65-F5344CB8AC3E}">
        <p14:creationId xmlns:p14="http://schemas.microsoft.com/office/powerpoint/2010/main" val="599900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A6256A-9E5B-3644-A5F3-5D05758277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GENUINE: Progression-Free Survival (All Patients)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A413A60-7FD7-D140-B95A-485659931650}"/>
              </a:ext>
            </a:extLst>
          </p:cNvPr>
          <p:cNvSpPr txBox="1"/>
          <p:nvPr/>
        </p:nvSpPr>
        <p:spPr>
          <a:xfrm>
            <a:off x="26381" y="6525344"/>
            <a:ext cx="419929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Sharman JP et al. </a:t>
            </a:r>
            <a:r>
              <a:rPr lang="en-US" sz="1500" b="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Lancet </a:t>
            </a:r>
            <a:r>
              <a:rPr lang="en-US" sz="1500" b="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Haematol</a:t>
            </a:r>
            <a:r>
              <a:rPr lang="en-US" sz="1500" b="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2021;8:e254-56.</a:t>
            </a:r>
          </a:p>
        </p:txBody>
      </p:sp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AA0DC591-01EA-C04C-955D-2025B0AA9D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600" y="1238250"/>
            <a:ext cx="9702800" cy="4381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816701C-72D4-4346-BEF0-FC00D3BDF060}"/>
              </a:ext>
            </a:extLst>
          </p:cNvPr>
          <p:cNvSpPr txBox="1"/>
          <p:nvPr/>
        </p:nvSpPr>
        <p:spPr>
          <a:xfrm>
            <a:off x="4799856" y="5619750"/>
            <a:ext cx="33814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>
                <a:solidFill>
                  <a:schemeClr val="tx1"/>
                </a:solidFill>
              </a:rPr>
              <a:t>Time since randomization (months)</a:t>
            </a:r>
          </a:p>
        </p:txBody>
      </p:sp>
    </p:spTree>
    <p:extLst>
      <p:ext uri="{BB962C8B-B14F-4D97-AF65-F5344CB8AC3E}">
        <p14:creationId xmlns:p14="http://schemas.microsoft.com/office/powerpoint/2010/main" val="826863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A6256A-9E5B-3644-A5F3-5D05758277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GENUINE: Progression-Free Survival in Subgroups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16701C-72D4-4346-BEF0-FC00D3BDF060}"/>
              </a:ext>
            </a:extLst>
          </p:cNvPr>
          <p:cNvSpPr txBox="1"/>
          <p:nvPr/>
        </p:nvSpPr>
        <p:spPr>
          <a:xfrm>
            <a:off x="1343472" y="4695594"/>
            <a:ext cx="31243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Time since randomization (months)</a:t>
            </a:r>
          </a:p>
        </p:txBody>
      </p:sp>
      <p:pic>
        <p:nvPicPr>
          <p:cNvPr id="7" name="Picture 6" descr="Chart, line chart&#10;&#10;Description automatically generated">
            <a:extLst>
              <a:ext uri="{FF2B5EF4-FFF2-40B4-BE49-F238E27FC236}">
                <a16:creationId xmlns:a16="http://schemas.microsoft.com/office/drawing/2014/main" id="{F4640C71-21A2-D94A-8C88-5B5A5803EA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1981842"/>
            <a:ext cx="5832648" cy="2668378"/>
          </a:xfrm>
          <a:prstGeom prst="rect">
            <a:avLst/>
          </a:prstGeom>
        </p:spPr>
      </p:pic>
      <p:pic>
        <p:nvPicPr>
          <p:cNvPr id="9" name="Picture 8" descr="Chart, waterfall chart&#10;&#10;Description automatically generated">
            <a:extLst>
              <a:ext uri="{FF2B5EF4-FFF2-40B4-BE49-F238E27FC236}">
                <a16:creationId xmlns:a16="http://schemas.microsoft.com/office/drawing/2014/main" id="{2D1EABAD-2E74-794E-B17C-674C21A5F6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008" y="2017523"/>
            <a:ext cx="5832648" cy="268412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78F40CD-4976-624F-A763-485AC6367953}"/>
              </a:ext>
            </a:extLst>
          </p:cNvPr>
          <p:cNvSpPr txBox="1"/>
          <p:nvPr/>
        </p:nvSpPr>
        <p:spPr>
          <a:xfrm>
            <a:off x="7889814" y="4755012"/>
            <a:ext cx="31243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Time since randomization (months)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D993311-0E4D-2A46-AB93-7491F292C55A}"/>
              </a:ext>
            </a:extLst>
          </p:cNvPr>
          <p:cNvSpPr txBox="1"/>
          <p:nvPr/>
        </p:nvSpPr>
        <p:spPr>
          <a:xfrm>
            <a:off x="191344" y="1470090"/>
            <a:ext cx="58326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Patients with 17p deletion, </a:t>
            </a:r>
            <a:r>
              <a:rPr lang="en-US" sz="16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TP </a:t>
            </a:r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mutation, or both 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A349604-5A4F-C242-A76C-0DA2E03EEFD8}"/>
              </a:ext>
            </a:extLst>
          </p:cNvPr>
          <p:cNvSpPr txBox="1"/>
          <p:nvPr/>
        </p:nvSpPr>
        <p:spPr>
          <a:xfrm>
            <a:off x="6168008" y="1483008"/>
            <a:ext cx="58326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Patients with 11q deletion 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DD09B3D-2ADB-0548-82D0-50C0DE0F2297}"/>
              </a:ext>
            </a:extLst>
          </p:cNvPr>
          <p:cNvSpPr txBox="1"/>
          <p:nvPr/>
        </p:nvSpPr>
        <p:spPr>
          <a:xfrm>
            <a:off x="26381" y="6525344"/>
            <a:ext cx="419929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Sharman JP et al. </a:t>
            </a:r>
            <a:r>
              <a:rPr lang="en-US" sz="1500" b="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Lancet </a:t>
            </a:r>
            <a:r>
              <a:rPr lang="en-US" sz="1500" b="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Haematol</a:t>
            </a:r>
            <a:r>
              <a:rPr lang="en-US" sz="1500" b="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2021;8:e254-56.</a:t>
            </a:r>
          </a:p>
        </p:txBody>
      </p:sp>
    </p:spTree>
    <p:extLst>
      <p:ext uri="{BB962C8B-B14F-4D97-AF65-F5344CB8AC3E}">
        <p14:creationId xmlns:p14="http://schemas.microsoft.com/office/powerpoint/2010/main" val="200807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BBCC6512-315B-894E-98EA-9B06D1EBA6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863" y="908719"/>
            <a:ext cx="11388769" cy="503547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CF77237-9423-354F-8E59-E5E172D9FC9E}"/>
              </a:ext>
            </a:extLst>
          </p:cNvPr>
          <p:cNvSpPr/>
          <p:nvPr/>
        </p:nvSpPr>
        <p:spPr bwMode="auto">
          <a:xfrm>
            <a:off x="695400" y="5085184"/>
            <a:ext cx="1872208" cy="36004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9D7880-7E08-9D43-9800-E4DA5607EB01}"/>
              </a:ext>
            </a:extLst>
          </p:cNvPr>
          <p:cNvSpPr txBox="1"/>
          <p:nvPr/>
        </p:nvSpPr>
        <p:spPr>
          <a:xfrm>
            <a:off x="6600056" y="1124744"/>
            <a:ext cx="497764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200" i="1" dirty="0">
                <a:solidFill>
                  <a:schemeClr val="tx1"/>
                </a:solidFill>
              </a:rPr>
              <a:t>Nature</a:t>
            </a:r>
            <a:r>
              <a:rPr lang="en-US" sz="2200" dirty="0">
                <a:solidFill>
                  <a:schemeClr val="tx1"/>
                </a:solidFill>
              </a:rPr>
              <a:t> 2022;[Online ahead of print].</a:t>
            </a:r>
          </a:p>
        </p:txBody>
      </p:sp>
    </p:spTree>
    <p:extLst>
      <p:ext uri="{BB962C8B-B14F-4D97-AF65-F5344CB8AC3E}">
        <p14:creationId xmlns:p14="http://schemas.microsoft.com/office/powerpoint/2010/main" val="2561109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B8507B-D790-B7A7-7D40-7185634489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Resistance to BTK Inhibitors Conferred by BTK Mutations Outside the C481 Residue</a:t>
            </a: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F38E287B-72E7-C2DB-E765-454D156FDB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31" y="1640177"/>
            <a:ext cx="11842338" cy="42568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357BCD7-BE52-9B4E-A5C9-AFB7718AA5CB}"/>
              </a:ext>
            </a:extLst>
          </p:cNvPr>
          <p:cNvSpPr txBox="1"/>
          <p:nvPr/>
        </p:nvSpPr>
        <p:spPr>
          <a:xfrm>
            <a:off x="0" y="6488381"/>
            <a:ext cx="367632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Wang E et al. </a:t>
            </a:r>
            <a:r>
              <a:rPr lang="en-US" sz="1500" b="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 </a:t>
            </a:r>
            <a:r>
              <a:rPr lang="en-US" sz="1500" b="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Engl</a:t>
            </a:r>
            <a:r>
              <a:rPr lang="en-US" sz="1500" b="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J Med </a:t>
            </a:r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2022;386:735-43.</a:t>
            </a:r>
          </a:p>
        </p:txBody>
      </p:sp>
    </p:spTree>
    <p:extLst>
      <p:ext uri="{BB962C8B-B14F-4D97-AF65-F5344CB8AC3E}">
        <p14:creationId xmlns:p14="http://schemas.microsoft.com/office/powerpoint/2010/main" val="3970831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CFAAC-10A2-AC4C-9BB3-9BCCD6DED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Analysis of CD3+ CAR+ T Cells Using </a:t>
            </a:r>
            <a:r>
              <a:rPr lang="en-US" dirty="0" err="1"/>
              <a:t>CyTOF</a:t>
            </a:r>
            <a:r>
              <a:rPr lang="en-US" dirty="0"/>
              <a:t> Across Multiple Time</a:t>
            </a:r>
            <a:br>
              <a:rPr lang="en-US" dirty="0"/>
            </a:br>
            <a:r>
              <a:rPr lang="en-US" dirty="0"/>
              <a:t>Points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13B093-D5BB-5F4B-A3E9-030EE6CEC050}"/>
              </a:ext>
            </a:extLst>
          </p:cNvPr>
          <p:cNvSpPr txBox="1"/>
          <p:nvPr/>
        </p:nvSpPr>
        <p:spPr>
          <a:xfrm>
            <a:off x="0" y="6488269"/>
            <a:ext cx="504056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Melenhorst</a:t>
            </a:r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JJ et al. </a:t>
            </a:r>
            <a:r>
              <a:rPr lang="en-US" sz="1500" b="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Nature</a:t>
            </a:r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2022;[Online ahead of print].</a:t>
            </a:r>
          </a:p>
        </p:txBody>
      </p:sp>
      <p:pic>
        <p:nvPicPr>
          <p:cNvPr id="5" name="Picture 4" descr="Chart, bar chart&#10;&#10;Description automatically generated">
            <a:extLst>
              <a:ext uri="{FF2B5EF4-FFF2-40B4-BE49-F238E27FC236}">
                <a16:creationId xmlns:a16="http://schemas.microsoft.com/office/drawing/2014/main" id="{F37E6F08-D715-F848-A5E0-FD5F15BCFB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90" y="1370013"/>
            <a:ext cx="4000500" cy="5092700"/>
          </a:xfrm>
          <a:prstGeom prst="rect">
            <a:avLst/>
          </a:prstGeom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DB4F4D05-C53B-DD40-A429-05F59F34E0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7631" y="5419238"/>
            <a:ext cx="1574800" cy="10287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6B4730E-333C-2340-BA8A-9CAA177957C7}"/>
              </a:ext>
            </a:extLst>
          </p:cNvPr>
          <p:cNvSpPr txBox="1"/>
          <p:nvPr/>
        </p:nvSpPr>
        <p:spPr>
          <a:xfrm>
            <a:off x="4942331" y="1652810"/>
            <a:ext cx="6914309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“Here we studied long-lasting CD19-redirected chimeric antigen </a:t>
            </a:r>
          </a:p>
          <a:p>
            <a:r>
              <a:rPr lang="en-US" sz="20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receptor (CAR) T cells in two patients with chronic lymphocytic </a:t>
            </a:r>
            <a:r>
              <a:rPr lang="en-US" sz="20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leukaemia</a:t>
            </a:r>
            <a:r>
              <a:rPr lang="en-US" sz="20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who achieved a complete remission in 2010.</a:t>
            </a:r>
          </a:p>
          <a:p>
            <a:r>
              <a:rPr lang="en-US" sz="20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 T cells remained detectable more than ten years after infusion, with sustained remission in both patients. Notably, a highly activated CD4+ population emerged in both patients, dominating the CAR T cell population at the later time points…</a:t>
            </a:r>
          </a:p>
          <a:p>
            <a:r>
              <a:rPr lang="en-US" sz="20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…Our identification and characterization of these unexpected</a:t>
            </a:r>
          </a:p>
          <a:p>
            <a:r>
              <a:rPr lang="en-US" sz="20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 T cell populations provide novel insight into the CAR T cell characteristics associated with anti-cancer response and long-term remission in </a:t>
            </a:r>
            <a:r>
              <a:rPr lang="en-US" sz="20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leukaemia</a:t>
            </a:r>
            <a:r>
              <a:rPr lang="en-US" sz="20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2904113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text, application, letter, email&#10;&#10;Description automatically generated">
            <a:extLst>
              <a:ext uri="{FF2B5EF4-FFF2-40B4-BE49-F238E27FC236}">
                <a16:creationId xmlns:a16="http://schemas.microsoft.com/office/drawing/2014/main" id="{03EBB8F8-9DCC-1248-9F06-8303A74773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19" y="1231900"/>
            <a:ext cx="10879939" cy="478938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0BE16E5-7D53-104A-9E93-6A6068F9095D}"/>
              </a:ext>
            </a:extLst>
          </p:cNvPr>
          <p:cNvSpPr txBox="1"/>
          <p:nvPr/>
        </p:nvSpPr>
        <p:spPr>
          <a:xfrm>
            <a:off x="6973619" y="1412776"/>
            <a:ext cx="44406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i="1" dirty="0">
                <a:solidFill>
                  <a:srgbClr val="C63E43"/>
                </a:solidFill>
              </a:rPr>
              <a:t>Blood </a:t>
            </a:r>
            <a:r>
              <a:rPr lang="en-US" sz="2000" dirty="0">
                <a:solidFill>
                  <a:srgbClr val="C63E43"/>
                </a:solidFill>
              </a:rPr>
              <a:t>2021;[Online ahead of print].</a:t>
            </a:r>
          </a:p>
        </p:txBody>
      </p:sp>
    </p:spTree>
    <p:extLst>
      <p:ext uri="{BB962C8B-B14F-4D97-AF65-F5344CB8AC3E}">
        <p14:creationId xmlns:p14="http://schemas.microsoft.com/office/powerpoint/2010/main" val="1167943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05A3C9-AC02-9941-96AC-079839E39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285" y="116632"/>
            <a:ext cx="11160379" cy="1143000"/>
          </a:xfrm>
        </p:spPr>
        <p:txBody>
          <a:bodyPr/>
          <a:lstStyle/>
          <a:p>
            <a:pPr algn="l"/>
            <a:r>
              <a:rPr lang="en-US" dirty="0"/>
              <a:t>TRANSCEND CLL 004: Rates of Cytokine Release Syndrome (CRS), Neurologic Events (NE) and Rehospitalization After </a:t>
            </a:r>
            <a:r>
              <a:rPr lang="en-US" dirty="0" err="1"/>
              <a:t>Liso-cel</a:t>
            </a:r>
            <a:r>
              <a:rPr lang="en-US" dirty="0"/>
              <a:t> Infusion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CC03AC-8609-034D-B5A2-7A8DC610016C}"/>
              </a:ext>
            </a:extLst>
          </p:cNvPr>
          <p:cNvSpPr txBox="1"/>
          <p:nvPr/>
        </p:nvSpPr>
        <p:spPr>
          <a:xfrm>
            <a:off x="0" y="6534835"/>
            <a:ext cx="408676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Siddiqi T et al. </a:t>
            </a:r>
            <a:r>
              <a:rPr lang="en-US" sz="1500" b="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Blood </a:t>
            </a:r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2021;[Online ahead of print].</a:t>
            </a:r>
          </a:p>
        </p:txBody>
      </p:sp>
      <p:graphicFrame>
        <p:nvGraphicFramePr>
          <p:cNvPr id="10" name="Table 10">
            <a:extLst>
              <a:ext uri="{FF2B5EF4-FFF2-40B4-BE49-F238E27FC236}">
                <a16:creationId xmlns:a16="http://schemas.microsoft.com/office/drawing/2014/main" id="{1B01CE1F-9465-8849-855C-2F8D499191FA}"/>
              </a:ext>
            </a:extLst>
          </p:cNvPr>
          <p:cNvGraphicFramePr>
            <a:graphicFrameLocks noGrp="1"/>
          </p:cNvGraphicFramePr>
          <p:nvPr/>
        </p:nvGraphicFramePr>
        <p:xfrm>
          <a:off x="902413" y="1259632"/>
          <a:ext cx="10143804" cy="4786623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535951">
                  <a:extLst>
                    <a:ext uri="{9D8B030D-6E8A-4147-A177-3AD203B41FA5}">
                      <a16:colId xmlns:a16="http://schemas.microsoft.com/office/drawing/2014/main" val="557373831"/>
                    </a:ext>
                  </a:extLst>
                </a:gridCol>
                <a:gridCol w="2535951">
                  <a:extLst>
                    <a:ext uri="{9D8B030D-6E8A-4147-A177-3AD203B41FA5}">
                      <a16:colId xmlns:a16="http://schemas.microsoft.com/office/drawing/2014/main" val="519909153"/>
                    </a:ext>
                  </a:extLst>
                </a:gridCol>
                <a:gridCol w="2535951">
                  <a:extLst>
                    <a:ext uri="{9D8B030D-6E8A-4147-A177-3AD203B41FA5}">
                      <a16:colId xmlns:a16="http://schemas.microsoft.com/office/drawing/2014/main" val="2180834410"/>
                    </a:ext>
                  </a:extLst>
                </a:gridCol>
                <a:gridCol w="2535951">
                  <a:extLst>
                    <a:ext uri="{9D8B030D-6E8A-4147-A177-3AD203B41FA5}">
                      <a16:colId xmlns:a16="http://schemas.microsoft.com/office/drawing/2014/main" val="1096593975"/>
                    </a:ext>
                  </a:extLst>
                </a:gridCol>
              </a:tblGrid>
              <a:tr h="43024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All patients</a:t>
                      </a:r>
                    </a:p>
                    <a:p>
                      <a:pPr algn="ctr"/>
                      <a:r>
                        <a:rPr lang="en-US" dirty="0"/>
                        <a:t>(N = 23)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Dose level 1</a:t>
                      </a:r>
                    </a:p>
                    <a:p>
                      <a:pPr algn="ctr"/>
                      <a:r>
                        <a:rPr lang="en-US" dirty="0"/>
                        <a:t>50 x 10</a:t>
                      </a:r>
                      <a:r>
                        <a:rPr lang="en-US" baseline="30000" dirty="0"/>
                        <a:t>6</a:t>
                      </a:r>
                    </a:p>
                    <a:p>
                      <a:pPr algn="ctr"/>
                      <a:r>
                        <a:rPr lang="en-US" dirty="0"/>
                        <a:t>(n = 9)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Dose level 2</a:t>
                      </a:r>
                    </a:p>
                    <a:p>
                      <a:pPr marL="0" marR="0" lvl="0" indent="0" algn="ctr" defTabSz="9141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100 x 10</a:t>
                      </a:r>
                      <a:r>
                        <a:rPr lang="en-US" baseline="30000" dirty="0"/>
                        <a:t>6</a:t>
                      </a:r>
                      <a:endParaRPr lang="en-US" dirty="0"/>
                    </a:p>
                    <a:p>
                      <a:pPr algn="ctr"/>
                      <a:r>
                        <a:rPr lang="en-US" dirty="0"/>
                        <a:t>(n = 14)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1220958"/>
                  </a:ext>
                </a:extLst>
              </a:tr>
              <a:tr h="430247">
                <a:tc>
                  <a:txBody>
                    <a:bodyPr/>
                    <a:lstStyle/>
                    <a:p>
                      <a:r>
                        <a:rPr lang="en-US" dirty="0"/>
                        <a:t>CRS any grade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17 (74%)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 (78%)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 (71%)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0166354"/>
                  </a:ext>
                </a:extLst>
              </a:tr>
              <a:tr h="430247">
                <a:tc>
                  <a:txBody>
                    <a:bodyPr/>
                    <a:lstStyle/>
                    <a:p>
                      <a:r>
                        <a:rPr lang="en-US" dirty="0"/>
                        <a:t>CRS Grade </a:t>
                      </a:r>
                      <a:r>
                        <a:rPr lang="en-US" sz="2000" dirty="0"/>
                        <a:t>≥</a:t>
                      </a:r>
                      <a:r>
                        <a:rPr lang="en-US" dirty="0"/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 (9%)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 (14%)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3300126"/>
                  </a:ext>
                </a:extLst>
              </a:tr>
              <a:tr h="430247">
                <a:tc>
                  <a:txBody>
                    <a:bodyPr/>
                    <a:lstStyle/>
                    <a:p>
                      <a:r>
                        <a:rPr lang="en-US" dirty="0"/>
                        <a:t>NE any grade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 (39%)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 (22%)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 (50%)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1672727"/>
                  </a:ext>
                </a:extLst>
              </a:tr>
              <a:tr h="430247">
                <a:tc>
                  <a:txBody>
                    <a:bodyPr/>
                    <a:lstStyle/>
                    <a:p>
                      <a:r>
                        <a:rPr lang="en-US" dirty="0"/>
                        <a:t>NE Grade ≥3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 (21%)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 (22%)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 (14%)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9810941"/>
                  </a:ext>
                </a:extLst>
              </a:tr>
              <a:tr h="430247">
                <a:tc gridSpan="4">
                  <a:txBody>
                    <a:bodyPr/>
                    <a:lstStyle/>
                    <a:p>
                      <a:r>
                        <a:rPr lang="en-US" dirty="0"/>
                        <a:t>Reasons for patient rehospitalization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0971778"/>
                  </a:ext>
                </a:extLst>
              </a:tr>
              <a:tr h="430247">
                <a:tc>
                  <a:txBody>
                    <a:bodyPr/>
                    <a:lstStyle/>
                    <a:p>
                      <a:r>
                        <a:rPr lang="en-US" dirty="0"/>
                        <a:t>Adverse events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11 (48%)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 (33%)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 (57%)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8529570"/>
                  </a:ext>
                </a:extLst>
              </a:tr>
              <a:tr h="430247">
                <a:tc>
                  <a:txBody>
                    <a:bodyPr/>
                    <a:lstStyle/>
                    <a:p>
                      <a:r>
                        <a:rPr lang="en-US" dirty="0"/>
                        <a:t>   CRS and/or NE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 (22%)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 (11%)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 (29%)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863477"/>
                  </a:ext>
                </a:extLst>
              </a:tr>
              <a:tr h="430247">
                <a:tc>
                  <a:txBody>
                    <a:bodyPr/>
                    <a:lstStyle/>
                    <a:p>
                      <a:r>
                        <a:rPr lang="en-US" dirty="0"/>
                        <a:t>   CRS and NE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 (9%)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 (14%)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1099553"/>
                  </a:ext>
                </a:extLst>
              </a:tr>
              <a:tr h="430247">
                <a:tc>
                  <a:txBody>
                    <a:bodyPr/>
                    <a:lstStyle/>
                    <a:p>
                      <a:r>
                        <a:rPr lang="en-US" dirty="0"/>
                        <a:t>   NE only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 (13%)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 (11%)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 (14%)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07327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32175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05A3C9-AC02-9941-96AC-079839E39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285" y="116632"/>
            <a:ext cx="10358967" cy="1143000"/>
          </a:xfrm>
        </p:spPr>
        <p:txBody>
          <a:bodyPr/>
          <a:lstStyle/>
          <a:p>
            <a:pPr algn="l"/>
            <a:r>
              <a:rPr lang="en-US" dirty="0"/>
              <a:t>TRANSCEND CLL 004: Response and </a:t>
            </a:r>
            <a:r>
              <a:rPr lang="en-US" dirty="0" err="1"/>
              <a:t>uMRD</a:t>
            </a:r>
            <a:r>
              <a:rPr lang="en-US" dirty="0"/>
              <a:t> (10</a:t>
            </a:r>
            <a:r>
              <a:rPr lang="en-US" baseline="30000" dirty="0"/>
              <a:t>-4</a:t>
            </a:r>
            <a:r>
              <a:rPr lang="en-US" dirty="0"/>
              <a:t>) Rates</a:t>
            </a:r>
          </a:p>
        </p:txBody>
      </p:sp>
      <p:pic>
        <p:nvPicPr>
          <p:cNvPr id="12" name="Picture 11" descr="Chart, bar chart&#10;&#10;Description automatically generated">
            <a:extLst>
              <a:ext uri="{FF2B5EF4-FFF2-40B4-BE49-F238E27FC236}">
                <a16:creationId xmlns:a16="http://schemas.microsoft.com/office/drawing/2014/main" id="{F89407B2-351D-AD4F-B5E4-BD849953E1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370" y="1377949"/>
            <a:ext cx="11307262" cy="449230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944E8C9-2990-6048-BDD8-618F6ED5DDB4}"/>
              </a:ext>
            </a:extLst>
          </p:cNvPr>
          <p:cNvSpPr/>
          <p:nvPr/>
        </p:nvSpPr>
        <p:spPr bwMode="auto">
          <a:xfrm>
            <a:off x="6384032" y="1412776"/>
            <a:ext cx="1008112" cy="36004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CB01E0E-454C-024C-8C6D-ADBB5704502B}"/>
              </a:ext>
            </a:extLst>
          </p:cNvPr>
          <p:cNvSpPr/>
          <p:nvPr/>
        </p:nvSpPr>
        <p:spPr bwMode="auto">
          <a:xfrm>
            <a:off x="551384" y="1412776"/>
            <a:ext cx="874281" cy="36004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B17D5C0-CFBD-2E44-A2D6-5BF6B4D2CEBC}"/>
              </a:ext>
            </a:extLst>
          </p:cNvPr>
          <p:cNvSpPr txBox="1"/>
          <p:nvPr/>
        </p:nvSpPr>
        <p:spPr>
          <a:xfrm>
            <a:off x="0" y="6534835"/>
            <a:ext cx="408676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Siddiqi T et al. </a:t>
            </a:r>
            <a:r>
              <a:rPr lang="en-US" sz="1500" b="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Blood </a:t>
            </a:r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2021;[Online ahead of print].</a:t>
            </a:r>
          </a:p>
        </p:txBody>
      </p:sp>
    </p:spTree>
    <p:extLst>
      <p:ext uri="{BB962C8B-B14F-4D97-AF65-F5344CB8AC3E}">
        <p14:creationId xmlns:p14="http://schemas.microsoft.com/office/powerpoint/2010/main" val="1366467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05A3C9-AC02-9941-96AC-079839E39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285" y="116632"/>
            <a:ext cx="11088371" cy="1143000"/>
          </a:xfrm>
        </p:spPr>
        <p:txBody>
          <a:bodyPr/>
          <a:lstStyle/>
          <a:p>
            <a:pPr algn="l"/>
            <a:r>
              <a:rPr lang="en-US" dirty="0"/>
              <a:t>TRANSCEND CLL 004: Swim Lane Plot, Duration of Response and PFS</a:t>
            </a:r>
          </a:p>
        </p:txBody>
      </p:sp>
      <p:pic>
        <p:nvPicPr>
          <p:cNvPr id="4" name="Picture 3" descr="Chart, diagram&#10;&#10;Description automatically generated">
            <a:extLst>
              <a:ext uri="{FF2B5EF4-FFF2-40B4-BE49-F238E27FC236}">
                <a16:creationId xmlns:a16="http://schemas.microsoft.com/office/drawing/2014/main" id="{CC487899-75CF-5744-A720-F55CF9969A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680" y="1124744"/>
            <a:ext cx="5904656" cy="529749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AB31C7C-153C-1D42-A3A9-BFAC32C3B72D}"/>
              </a:ext>
            </a:extLst>
          </p:cNvPr>
          <p:cNvSpPr txBox="1"/>
          <p:nvPr/>
        </p:nvSpPr>
        <p:spPr>
          <a:xfrm>
            <a:off x="0" y="6534835"/>
            <a:ext cx="408676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Siddiqi T et al. </a:t>
            </a:r>
            <a:r>
              <a:rPr lang="en-US" sz="1500" b="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Blood </a:t>
            </a:r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2021;[Online ahead of print].</a:t>
            </a:r>
          </a:p>
        </p:txBody>
      </p:sp>
    </p:spTree>
    <p:extLst>
      <p:ext uri="{BB962C8B-B14F-4D97-AF65-F5344CB8AC3E}">
        <p14:creationId xmlns:p14="http://schemas.microsoft.com/office/powerpoint/2010/main" val="1081693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6847DB3-CD56-5546-8A52-C59CA5B35894}"/>
              </a:ext>
            </a:extLst>
          </p:cNvPr>
          <p:cNvSpPr/>
          <p:nvPr/>
        </p:nvSpPr>
        <p:spPr bwMode="auto">
          <a:xfrm>
            <a:off x="263352" y="1268760"/>
            <a:ext cx="11377265" cy="384048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defTabSz="457200" hangingPunct="0">
              <a:lnSpc>
                <a:spcPct val="93000"/>
              </a:lnSpc>
              <a:buClr>
                <a:srgbClr val="000000"/>
              </a:buClr>
              <a:buSzPct val="45000"/>
            </a:pPr>
            <a:endParaRPr lang="en-US" sz="2400" b="0">
              <a:latin typeface="Times New Roman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6516" y="0"/>
            <a:ext cx="10358967" cy="1268760"/>
          </a:xfrm>
        </p:spPr>
        <p:txBody>
          <a:bodyPr>
            <a:normAutofit/>
          </a:bodyPr>
          <a:lstStyle/>
          <a:p>
            <a:r>
              <a:rPr lang="en-US" dirty="0"/>
              <a:t>Meet The Professor with Dr Brown 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07368" y="1288563"/>
            <a:ext cx="11538009" cy="5524813"/>
          </a:xfrm>
        </p:spPr>
        <p:txBody>
          <a:bodyPr/>
          <a:lstStyle/>
          <a:p>
            <a:pPr marL="295275" lvl="0" indent="-27940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bg1"/>
                </a:solidFill>
                <a:latin typeface="Calibri"/>
              </a:rPr>
              <a:t>MODULE 1: Case Presentations</a:t>
            </a:r>
          </a:p>
          <a:p>
            <a:pPr lvl="0">
              <a:lnSpc>
                <a:spcPts val="2300"/>
              </a:lnSpc>
              <a:spcBef>
                <a:spcPts val="400"/>
              </a:spcBef>
              <a:spcAft>
                <a:spcPts val="0"/>
              </a:spcAft>
            </a:pPr>
            <a:r>
              <a:rPr lang="en-US" sz="2000" b="0" dirty="0"/>
              <a:t>Dr </a:t>
            </a:r>
            <a:r>
              <a:rPr lang="en-US" sz="2000" b="0" dirty="0" err="1"/>
              <a:t>Polkinghorn</a:t>
            </a:r>
            <a:r>
              <a:rPr lang="en-US" sz="2000" b="0" dirty="0"/>
              <a:t>: A 68-year-old man with CLL on observation for 10 years who develops angioedema</a:t>
            </a:r>
          </a:p>
          <a:p>
            <a:pPr lvl="0">
              <a:lnSpc>
                <a:spcPts val="2300"/>
              </a:lnSpc>
              <a:spcBef>
                <a:spcPts val="400"/>
              </a:spcBef>
              <a:spcAft>
                <a:spcPts val="0"/>
              </a:spcAft>
            </a:pPr>
            <a:r>
              <a:rPr lang="en-US" sz="2000" b="0" dirty="0"/>
              <a:t>Dr Sinha: A 60-year-old woman with SLL and BTK-related arthralgia</a:t>
            </a:r>
          </a:p>
          <a:p>
            <a:pPr lvl="0">
              <a:lnSpc>
                <a:spcPts val="2300"/>
              </a:lnSpc>
              <a:spcBef>
                <a:spcPts val="400"/>
              </a:spcBef>
              <a:spcAft>
                <a:spcPts val="0"/>
              </a:spcAft>
            </a:pPr>
            <a:r>
              <a:rPr lang="en-US" sz="2000" b="0" dirty="0"/>
              <a:t>Dr Khan: A 69-year-old man with CLL and hypertension, CAD, GERD and atrial fibrillation</a:t>
            </a:r>
          </a:p>
          <a:p>
            <a:pPr lvl="0">
              <a:lnSpc>
                <a:spcPts val="2300"/>
              </a:lnSpc>
              <a:spcBef>
                <a:spcPts val="400"/>
              </a:spcBef>
              <a:spcAft>
                <a:spcPts val="0"/>
              </a:spcAft>
            </a:pPr>
            <a:r>
              <a:rPr lang="en-US" sz="2000" b="0" dirty="0"/>
              <a:t>Dr </a:t>
            </a:r>
            <a:r>
              <a:rPr lang="en-US" sz="2000" b="0" dirty="0" err="1"/>
              <a:t>Sood</a:t>
            </a:r>
            <a:r>
              <a:rPr lang="en-US" sz="2000" b="0" dirty="0"/>
              <a:t>: A 65-year-old man with CLL who receives obinutuzumab and venetoclax</a:t>
            </a:r>
          </a:p>
          <a:p>
            <a:pPr lvl="0">
              <a:lnSpc>
                <a:spcPts val="2300"/>
              </a:lnSpc>
              <a:spcBef>
                <a:spcPts val="400"/>
              </a:spcBef>
              <a:spcAft>
                <a:spcPts val="0"/>
              </a:spcAft>
            </a:pPr>
            <a:r>
              <a:rPr lang="en-US" sz="2000" b="0" dirty="0"/>
              <a:t>Dr Kaur: A 70-year-old man with IGHV-mutated CLL</a:t>
            </a:r>
          </a:p>
          <a:p>
            <a:pPr lvl="0">
              <a:lnSpc>
                <a:spcPts val="2300"/>
              </a:lnSpc>
              <a:spcBef>
                <a:spcPts val="400"/>
              </a:spcBef>
              <a:spcAft>
                <a:spcPts val="0"/>
              </a:spcAft>
            </a:pPr>
            <a:r>
              <a:rPr lang="en-US" sz="2000" b="0" dirty="0"/>
              <a:t>Dr Bhatnagar: A 70-year-old man with CLL, thrombocytopenia and possible underlying plasma cell dyscrasia</a:t>
            </a:r>
          </a:p>
          <a:p>
            <a:pPr lvl="0">
              <a:lnSpc>
                <a:spcPts val="2300"/>
              </a:lnSpc>
              <a:spcBef>
                <a:spcPts val="400"/>
              </a:spcBef>
              <a:spcAft>
                <a:spcPts val="0"/>
              </a:spcAft>
            </a:pPr>
            <a:r>
              <a:rPr lang="en-US" sz="2000" b="0" dirty="0"/>
              <a:t>Dr </a:t>
            </a:r>
            <a:r>
              <a:rPr lang="en-US" sz="2000" b="0" dirty="0" err="1"/>
              <a:t>Metzner-Sadurski</a:t>
            </a:r>
            <a:r>
              <a:rPr lang="en-US" sz="2000" b="0" dirty="0"/>
              <a:t>: A 64-year-old woman with IGHV-unmutated CLL and hemolytic anemia</a:t>
            </a:r>
            <a:endParaRPr lang="en-US" sz="2000" b="0" dirty="0">
              <a:latin typeface="Calibri"/>
            </a:endParaRPr>
          </a:p>
          <a:p>
            <a:pPr marL="295275" lvl="0" indent="-27940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400" dirty="0">
                <a:latin typeface="Calibri"/>
              </a:rPr>
              <a:t>MODULE 2: </a:t>
            </a:r>
            <a:r>
              <a:rPr lang="en-US" sz="2400" dirty="0"/>
              <a:t>Journal Club with Dr Brown </a:t>
            </a:r>
            <a:endParaRPr lang="en-US" sz="2400" dirty="0">
              <a:latin typeface="Calibri"/>
            </a:endParaRPr>
          </a:p>
          <a:p>
            <a:pPr marL="9525" lvl="0" indent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400" dirty="0"/>
              <a:t>MODULE 3: Faculty Survey</a:t>
            </a:r>
          </a:p>
          <a:p>
            <a:pPr marL="9525" lvl="0" indent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400" dirty="0"/>
              <a:t>MODULE 4: Appendix of Key Recent Data Sets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68539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6D99EA41-950A-FC4F-9049-A7DC9674DA45}"/>
              </a:ext>
            </a:extLst>
          </p:cNvPr>
          <p:cNvSpPr/>
          <p:nvPr/>
        </p:nvSpPr>
        <p:spPr bwMode="auto">
          <a:xfrm>
            <a:off x="1007220" y="460267"/>
            <a:ext cx="10177559" cy="1256147"/>
          </a:xfrm>
          <a:prstGeom prst="rect">
            <a:avLst/>
          </a:prstGeom>
          <a:solidFill>
            <a:srgbClr val="1599B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MS PGothic" charset="0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5846D9E-D007-AA40-B7BA-36E748F96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6742" y="620688"/>
            <a:ext cx="9798513" cy="1095726"/>
          </a:xfrm>
        </p:spPr>
        <p:txBody>
          <a:bodyPr lIns="91440" tIns="91440" rIns="91440" bIns="182880"/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Case Presentation: A 68-year-old man with CLL on observation for 10 years who develops angioedema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531812E-AB8F-744C-8E9F-5771D5F41B77}"/>
              </a:ext>
            </a:extLst>
          </p:cNvPr>
          <p:cNvSpPr txBox="1">
            <a:spLocks/>
          </p:cNvSpPr>
          <p:nvPr/>
        </p:nvSpPr>
        <p:spPr bwMode="auto">
          <a:xfrm>
            <a:off x="0" y="5690276"/>
            <a:ext cx="12192000" cy="79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000" b="1">
                <a:solidFill>
                  <a:srgbClr val="3333FF"/>
                </a:solidFill>
                <a:latin typeface="Calibri"/>
                <a:ea typeface="MS PGothic" pitchFamily="34" charset="-128"/>
                <a:cs typeface="Calibri"/>
              </a:defRPr>
            </a:lvl1pPr>
            <a:lvl2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2pPr>
            <a:lvl3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3pPr>
            <a:lvl4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4pPr>
            <a:lvl5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5pPr>
            <a:lvl6pPr marL="153622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6pPr>
            <a:lvl7pPr marL="199328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7pPr>
            <a:lvl8pPr marL="245033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8pPr>
            <a:lvl9pPr marL="290739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r>
              <a:rPr lang="en-US" sz="2800" dirty="0">
                <a:solidFill>
                  <a:srgbClr val="062060"/>
                </a:solidFill>
              </a:rPr>
              <a:t>Dr G Richard </a:t>
            </a:r>
            <a:r>
              <a:rPr lang="en-US" sz="2800" dirty="0" err="1">
                <a:solidFill>
                  <a:srgbClr val="062060"/>
                </a:solidFill>
              </a:rPr>
              <a:t>Polkinghorn</a:t>
            </a:r>
            <a:r>
              <a:rPr lang="en-US" sz="2800" dirty="0">
                <a:solidFill>
                  <a:srgbClr val="062060"/>
                </a:solidFill>
              </a:rPr>
              <a:t> (Augusta, Maine)</a:t>
            </a:r>
          </a:p>
        </p:txBody>
      </p:sp>
      <p:pic>
        <p:nvPicPr>
          <p:cNvPr id="7" name="Picture 6" descr="A person wearing headphones&#10;&#10;Description automatically generated">
            <a:extLst>
              <a:ext uri="{FF2B5EF4-FFF2-40B4-BE49-F238E27FC236}">
                <a16:creationId xmlns:a16="http://schemas.microsoft.com/office/drawing/2014/main" id="{9F5A7F24-4F6F-7CA7-402B-058084CC7E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624" y="2105455"/>
            <a:ext cx="6408712" cy="3604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229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6D99EA41-950A-FC4F-9049-A7DC9674DA45}"/>
              </a:ext>
            </a:extLst>
          </p:cNvPr>
          <p:cNvSpPr/>
          <p:nvPr/>
        </p:nvSpPr>
        <p:spPr bwMode="auto">
          <a:xfrm>
            <a:off x="983432" y="460267"/>
            <a:ext cx="10201347" cy="1240541"/>
          </a:xfrm>
          <a:prstGeom prst="rect">
            <a:avLst/>
          </a:prstGeom>
          <a:solidFill>
            <a:srgbClr val="1599B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MS PGothic" charset="0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5846D9E-D007-AA40-B7BA-36E748F96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2023" y="605082"/>
            <a:ext cx="9798513" cy="1095726"/>
          </a:xfrm>
        </p:spPr>
        <p:txBody>
          <a:bodyPr lIns="91440" tIns="91440" rIns="91440" bIns="182880"/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Case Presentation: A 60-year-old woman with SLL and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BTK-related arthralgia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531812E-AB8F-744C-8E9F-5771D5F41B77}"/>
              </a:ext>
            </a:extLst>
          </p:cNvPr>
          <p:cNvSpPr txBox="1">
            <a:spLocks/>
          </p:cNvSpPr>
          <p:nvPr/>
        </p:nvSpPr>
        <p:spPr bwMode="auto">
          <a:xfrm>
            <a:off x="0" y="5767201"/>
            <a:ext cx="12192000" cy="79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000" b="1">
                <a:solidFill>
                  <a:srgbClr val="3333FF"/>
                </a:solidFill>
                <a:latin typeface="Calibri"/>
                <a:ea typeface="MS PGothic" pitchFamily="34" charset="-128"/>
                <a:cs typeface="Calibri"/>
              </a:defRPr>
            </a:lvl1pPr>
            <a:lvl2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2pPr>
            <a:lvl3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3pPr>
            <a:lvl4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4pPr>
            <a:lvl5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5pPr>
            <a:lvl6pPr marL="153622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6pPr>
            <a:lvl7pPr marL="199328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7pPr>
            <a:lvl8pPr marL="245033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8pPr>
            <a:lvl9pPr marL="290739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r>
              <a:rPr lang="en-US" sz="2800" dirty="0">
                <a:solidFill>
                  <a:srgbClr val="062060"/>
                </a:solidFill>
              </a:rPr>
              <a:t>Dr Rajni Sinha (Atlanta, Georgia)</a:t>
            </a:r>
          </a:p>
        </p:txBody>
      </p:sp>
      <p:pic>
        <p:nvPicPr>
          <p:cNvPr id="6" name="Picture 5" descr="A person wearing headphones&#10;&#10;Description automatically generated with medium confidence">
            <a:extLst>
              <a:ext uri="{FF2B5EF4-FFF2-40B4-BE49-F238E27FC236}">
                <a16:creationId xmlns:a16="http://schemas.microsoft.com/office/drawing/2014/main" id="{B355AA31-B1EB-B542-9776-62DF8015C7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45" y="2166801"/>
            <a:ext cx="6400710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19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6D99EA41-950A-FC4F-9049-A7DC9674DA45}"/>
              </a:ext>
            </a:extLst>
          </p:cNvPr>
          <p:cNvSpPr/>
          <p:nvPr/>
        </p:nvSpPr>
        <p:spPr bwMode="auto">
          <a:xfrm>
            <a:off x="983432" y="460267"/>
            <a:ext cx="10201347" cy="1240541"/>
          </a:xfrm>
          <a:prstGeom prst="rect">
            <a:avLst/>
          </a:prstGeom>
          <a:solidFill>
            <a:srgbClr val="1599B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MS PGothic" charset="0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5846D9E-D007-AA40-B7BA-36E748F96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2023" y="605082"/>
            <a:ext cx="9798513" cy="1095726"/>
          </a:xfrm>
        </p:spPr>
        <p:txBody>
          <a:bodyPr lIns="91440" tIns="91440" rIns="91440" bIns="182880"/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Case Presentation: A 60-year-old woman with SLL and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BTK-related arthralgia (continued)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531812E-AB8F-744C-8E9F-5771D5F41B77}"/>
              </a:ext>
            </a:extLst>
          </p:cNvPr>
          <p:cNvSpPr txBox="1">
            <a:spLocks/>
          </p:cNvSpPr>
          <p:nvPr/>
        </p:nvSpPr>
        <p:spPr bwMode="auto">
          <a:xfrm>
            <a:off x="0" y="5767201"/>
            <a:ext cx="12192000" cy="79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000" b="1">
                <a:solidFill>
                  <a:srgbClr val="3333FF"/>
                </a:solidFill>
                <a:latin typeface="Calibri"/>
                <a:ea typeface="MS PGothic" pitchFamily="34" charset="-128"/>
                <a:cs typeface="Calibri"/>
              </a:defRPr>
            </a:lvl1pPr>
            <a:lvl2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2pPr>
            <a:lvl3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3pPr>
            <a:lvl4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4pPr>
            <a:lvl5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5pPr>
            <a:lvl6pPr marL="153622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6pPr>
            <a:lvl7pPr marL="199328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7pPr>
            <a:lvl8pPr marL="245033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8pPr>
            <a:lvl9pPr marL="290739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r>
              <a:rPr lang="en-US" sz="2800" dirty="0">
                <a:solidFill>
                  <a:srgbClr val="062060"/>
                </a:solidFill>
              </a:rPr>
              <a:t>Dr Rajni Sinha (Atlanta, Georgia)</a:t>
            </a:r>
          </a:p>
        </p:txBody>
      </p:sp>
      <p:pic>
        <p:nvPicPr>
          <p:cNvPr id="6" name="Picture 5" descr="A person wearing headphones&#10;&#10;Description automatically generated with medium confidence">
            <a:extLst>
              <a:ext uri="{FF2B5EF4-FFF2-40B4-BE49-F238E27FC236}">
                <a16:creationId xmlns:a16="http://schemas.microsoft.com/office/drawing/2014/main" id="{B355AA31-B1EB-B542-9776-62DF8015C7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6854" y="2166801"/>
            <a:ext cx="6400710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770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6D99EA41-950A-FC4F-9049-A7DC9674DA45}"/>
              </a:ext>
            </a:extLst>
          </p:cNvPr>
          <p:cNvSpPr/>
          <p:nvPr/>
        </p:nvSpPr>
        <p:spPr bwMode="auto">
          <a:xfrm>
            <a:off x="1007220" y="460267"/>
            <a:ext cx="10177559" cy="1312549"/>
          </a:xfrm>
          <a:prstGeom prst="rect">
            <a:avLst/>
          </a:prstGeom>
          <a:solidFill>
            <a:srgbClr val="1599B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MS PGothic" charset="0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5846D9E-D007-AA40-B7BA-36E748F96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2023" y="548680"/>
            <a:ext cx="9798513" cy="1095726"/>
          </a:xfrm>
        </p:spPr>
        <p:txBody>
          <a:bodyPr lIns="91440" tIns="91440" rIns="91440" bIns="182880"/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Case Presentation: A 69-year-old man with CLL and hypertension, CAD, GERD and atrial fibrillation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531812E-AB8F-744C-8E9F-5771D5F41B77}"/>
              </a:ext>
            </a:extLst>
          </p:cNvPr>
          <p:cNvSpPr txBox="1">
            <a:spLocks/>
          </p:cNvSpPr>
          <p:nvPr/>
        </p:nvSpPr>
        <p:spPr bwMode="auto">
          <a:xfrm>
            <a:off x="0" y="5690276"/>
            <a:ext cx="12192000" cy="79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000" b="1">
                <a:solidFill>
                  <a:srgbClr val="3333FF"/>
                </a:solidFill>
                <a:latin typeface="Calibri"/>
                <a:ea typeface="MS PGothic" pitchFamily="34" charset="-128"/>
                <a:cs typeface="Calibri"/>
              </a:defRPr>
            </a:lvl1pPr>
            <a:lvl2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2pPr>
            <a:lvl3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3pPr>
            <a:lvl4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4pPr>
            <a:lvl5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5pPr>
            <a:lvl6pPr marL="153622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6pPr>
            <a:lvl7pPr marL="199328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7pPr>
            <a:lvl8pPr marL="245033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8pPr>
            <a:lvl9pPr marL="290739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r>
              <a:rPr lang="en-US" sz="2800" dirty="0">
                <a:solidFill>
                  <a:srgbClr val="062060"/>
                </a:solidFill>
              </a:rPr>
              <a:t>Dr </a:t>
            </a:r>
            <a:r>
              <a:rPr lang="en-US" sz="2800" dirty="0" err="1">
                <a:solidFill>
                  <a:srgbClr val="062060"/>
                </a:solidFill>
              </a:rPr>
              <a:t>Khuda</a:t>
            </a:r>
            <a:r>
              <a:rPr lang="en-US" sz="2800" dirty="0">
                <a:solidFill>
                  <a:srgbClr val="062060"/>
                </a:solidFill>
              </a:rPr>
              <a:t> Dad Khan (Prospect, Kentucky)</a:t>
            </a:r>
          </a:p>
        </p:txBody>
      </p:sp>
      <p:pic>
        <p:nvPicPr>
          <p:cNvPr id="6" name="Picture 5" descr="A person wearing glasses&#10;&#10;Description automatically generated with low confidence">
            <a:extLst>
              <a:ext uri="{FF2B5EF4-FFF2-40B4-BE49-F238E27FC236}">
                <a16:creationId xmlns:a16="http://schemas.microsoft.com/office/drawing/2014/main" id="{796E82A2-744C-5342-AA3B-64DB272CEE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490" y="2105454"/>
            <a:ext cx="6373018" cy="3584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110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6D99EA41-950A-FC4F-9049-A7DC9674DA45}"/>
              </a:ext>
            </a:extLst>
          </p:cNvPr>
          <p:cNvSpPr/>
          <p:nvPr/>
        </p:nvSpPr>
        <p:spPr bwMode="auto">
          <a:xfrm>
            <a:off x="1007220" y="460267"/>
            <a:ext cx="10177559" cy="1240541"/>
          </a:xfrm>
          <a:prstGeom prst="rect">
            <a:avLst/>
          </a:prstGeom>
          <a:solidFill>
            <a:srgbClr val="1599B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MS PGothic" charset="0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5846D9E-D007-AA40-B7BA-36E748F96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2023" y="605082"/>
            <a:ext cx="9798513" cy="1095726"/>
          </a:xfrm>
        </p:spPr>
        <p:txBody>
          <a:bodyPr lIns="91440" tIns="91440" rIns="91440" bIns="182880"/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Case Presentation: A 65-year-old man with CLL who receives obinutuzumab and venetoclax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531812E-AB8F-744C-8E9F-5771D5F41B77}"/>
              </a:ext>
            </a:extLst>
          </p:cNvPr>
          <p:cNvSpPr txBox="1">
            <a:spLocks/>
          </p:cNvSpPr>
          <p:nvPr/>
        </p:nvSpPr>
        <p:spPr bwMode="auto">
          <a:xfrm>
            <a:off x="0" y="5767201"/>
            <a:ext cx="12192000" cy="79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000" b="1">
                <a:solidFill>
                  <a:srgbClr val="3333FF"/>
                </a:solidFill>
                <a:latin typeface="Calibri"/>
                <a:ea typeface="MS PGothic" pitchFamily="34" charset="-128"/>
                <a:cs typeface="Calibri"/>
              </a:defRPr>
            </a:lvl1pPr>
            <a:lvl2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2pPr>
            <a:lvl3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3pPr>
            <a:lvl4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4pPr>
            <a:lvl5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5pPr>
            <a:lvl6pPr marL="153622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6pPr>
            <a:lvl7pPr marL="199328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7pPr>
            <a:lvl8pPr marL="245033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8pPr>
            <a:lvl9pPr marL="290739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r>
              <a:rPr lang="en-US" sz="2800" dirty="0">
                <a:solidFill>
                  <a:srgbClr val="062060"/>
                </a:solidFill>
              </a:rPr>
              <a:t>Dr Raman </a:t>
            </a:r>
            <a:r>
              <a:rPr lang="en-US" sz="2800" dirty="0" err="1">
                <a:solidFill>
                  <a:srgbClr val="062060"/>
                </a:solidFill>
              </a:rPr>
              <a:t>Sood</a:t>
            </a:r>
            <a:r>
              <a:rPr lang="en-US" sz="2800" dirty="0">
                <a:solidFill>
                  <a:srgbClr val="062060"/>
                </a:solidFill>
              </a:rPr>
              <a:t> (Dunkirk, New York)</a:t>
            </a:r>
          </a:p>
        </p:txBody>
      </p:sp>
      <p:pic>
        <p:nvPicPr>
          <p:cNvPr id="7" name="Picture 6" descr="A person wearing headphones&#10;&#10;Description automatically generated">
            <a:extLst>
              <a:ext uri="{FF2B5EF4-FFF2-40B4-BE49-F238E27FC236}">
                <a16:creationId xmlns:a16="http://schemas.microsoft.com/office/drawing/2014/main" id="{FD731F91-3513-9143-8226-0CDD68D822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463" y="2060848"/>
            <a:ext cx="6589071" cy="3706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893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912286" y="-9942"/>
            <a:ext cx="10358967" cy="1169840"/>
          </a:xfrm>
        </p:spPr>
        <p:txBody>
          <a:bodyPr/>
          <a:lstStyle/>
          <a:p>
            <a:r>
              <a:rPr lang="en-US" i="1" dirty="0"/>
              <a:t>Meet The Professor </a:t>
            </a:r>
            <a:r>
              <a:rPr lang="en-US" dirty="0"/>
              <a:t>Program Participating Faculty</a:t>
            </a:r>
          </a:p>
        </p:txBody>
      </p:sp>
      <p:sp>
        <p:nvSpPr>
          <p:cNvPr id="4" name="Text Box 7">
            <a:extLst>
              <a:ext uri="{FF2B5EF4-FFF2-40B4-BE49-F238E27FC236}">
                <a16:creationId xmlns:a16="http://schemas.microsoft.com/office/drawing/2014/main" id="{E4E6E9A9-A001-D145-8A00-15768AD620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8794" y="4010826"/>
            <a:ext cx="382872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0" tIns="0" rIns="0" bIns="0">
            <a:prstTxWarp prst="textNoShape">
              <a:avLst/>
            </a:prstTxWarp>
          </a:bodyPr>
          <a:lstStyle/>
          <a:p>
            <a:pPr lvl="0">
              <a:lnSpc>
                <a:spcPts val="1820"/>
              </a:lnSpc>
            </a:pPr>
            <a:r>
              <a:rPr lang="en-US" sz="1600" dirty="0">
                <a:solidFill>
                  <a:srgbClr val="000000"/>
                </a:solidFill>
                <a:latin typeface="Calibri"/>
              </a:rPr>
              <a:t>Matthew S </a:t>
            </a:r>
            <a:r>
              <a:rPr lang="en-US" sz="1600" dirty="0" err="1">
                <a:solidFill>
                  <a:srgbClr val="000000"/>
                </a:solidFill>
                <a:latin typeface="Calibri"/>
              </a:rPr>
              <a:t>Davids</a:t>
            </a:r>
            <a:r>
              <a:rPr lang="en-US" sz="1600" dirty="0">
                <a:solidFill>
                  <a:srgbClr val="000000"/>
                </a:solidFill>
                <a:latin typeface="Calibri"/>
              </a:rPr>
              <a:t>, MD, </a:t>
            </a:r>
            <a:r>
              <a:rPr lang="en-US" sz="1600" dirty="0" err="1">
                <a:solidFill>
                  <a:srgbClr val="000000"/>
                </a:solidFill>
                <a:latin typeface="Calibri"/>
              </a:rPr>
              <a:t>MMSc</a:t>
            </a:r>
            <a:endParaRPr lang="en-US" sz="1600" dirty="0">
              <a:solidFill>
                <a:srgbClr val="000000"/>
              </a:solidFill>
              <a:latin typeface="Calibri"/>
            </a:endParaRPr>
          </a:p>
          <a:p>
            <a:pPr lvl="0">
              <a:lnSpc>
                <a:spcPts val="1820"/>
              </a:lnSpc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Associate Professor of Medicine</a:t>
            </a:r>
          </a:p>
          <a:p>
            <a:pPr lvl="0">
              <a:lnSpc>
                <a:spcPts val="1820"/>
              </a:lnSpc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Harvard Medical School</a:t>
            </a:r>
          </a:p>
          <a:p>
            <a:pPr lvl="0">
              <a:lnSpc>
                <a:spcPts val="1820"/>
              </a:lnSpc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Director of Clinical Research</a:t>
            </a:r>
          </a:p>
          <a:p>
            <a:pPr lvl="0">
              <a:lnSpc>
                <a:spcPts val="1820"/>
              </a:lnSpc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Division of Lymphoma</a:t>
            </a:r>
          </a:p>
          <a:p>
            <a:pPr lvl="0">
              <a:lnSpc>
                <a:spcPts val="1820"/>
              </a:lnSpc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Dana-Farber Cancer Institute</a:t>
            </a:r>
          </a:p>
          <a:p>
            <a:pPr lvl="0">
              <a:lnSpc>
                <a:spcPts val="1820"/>
              </a:lnSpc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Boston, Massachusetts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A26DD59-99E9-2B4E-B2FD-CAD447EC44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2183" y="4001734"/>
            <a:ext cx="1443490" cy="1443490"/>
          </a:xfrm>
          <a:prstGeom prst="rect">
            <a:avLst/>
          </a:prstGeom>
        </p:spPr>
      </p:pic>
      <p:sp>
        <p:nvSpPr>
          <p:cNvPr id="13" name="Text Box 7">
            <a:extLst>
              <a:ext uri="{FF2B5EF4-FFF2-40B4-BE49-F238E27FC236}">
                <a16:creationId xmlns:a16="http://schemas.microsoft.com/office/drawing/2014/main" id="{7BEBD6DC-D70C-C643-8221-7627AE6F4B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30643" y="4010826"/>
            <a:ext cx="438603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0" tIns="0" rIns="0" bIns="0">
            <a:prstTxWarp prst="textNoShape">
              <a:avLst/>
            </a:prstTxWarp>
          </a:bodyPr>
          <a:lstStyle/>
          <a:p>
            <a:pPr lvl="0">
              <a:lnSpc>
                <a:spcPts val="1820"/>
              </a:lnSpc>
            </a:pPr>
            <a:r>
              <a:rPr lang="en-US" sz="1600" dirty="0">
                <a:solidFill>
                  <a:srgbClr val="000000"/>
                </a:solidFill>
                <a:latin typeface="Calibri"/>
              </a:rPr>
              <a:t>Susan O’Brien, MD</a:t>
            </a:r>
            <a:br>
              <a:rPr lang="en-US" sz="1600" dirty="0">
                <a:solidFill>
                  <a:srgbClr val="000000"/>
                </a:solidFill>
                <a:latin typeface="Calibri"/>
              </a:rPr>
            </a:br>
            <a:r>
              <a:rPr lang="en-US" sz="1600" b="0" dirty="0">
                <a:solidFill>
                  <a:srgbClr val="000000"/>
                </a:solidFill>
                <a:latin typeface="Calibri"/>
              </a:rPr>
              <a:t>Professor, Division of Hematology/Oncology</a:t>
            </a:r>
            <a:br>
              <a:rPr lang="en-US" sz="1600" b="0" dirty="0">
                <a:solidFill>
                  <a:srgbClr val="000000"/>
                </a:solidFill>
                <a:latin typeface="Calibri"/>
              </a:rPr>
            </a:br>
            <a:r>
              <a:rPr lang="en-US" sz="1600" b="0" dirty="0">
                <a:solidFill>
                  <a:srgbClr val="000000"/>
                </a:solidFill>
                <a:latin typeface="Calibri"/>
              </a:rPr>
              <a:t>School of Medicine</a:t>
            </a:r>
            <a:br>
              <a:rPr lang="en-US" sz="1600" b="0" dirty="0">
                <a:solidFill>
                  <a:srgbClr val="000000"/>
                </a:solidFill>
                <a:latin typeface="Calibri"/>
              </a:rPr>
            </a:br>
            <a:r>
              <a:rPr lang="en-US" sz="1600" b="0" dirty="0">
                <a:solidFill>
                  <a:srgbClr val="000000"/>
                </a:solidFill>
                <a:latin typeface="Calibri"/>
              </a:rPr>
              <a:t>UCI Chao Family Comprehensive Cancer Center</a:t>
            </a:r>
            <a:br>
              <a:rPr lang="en-US" sz="1600" b="0" dirty="0">
                <a:solidFill>
                  <a:srgbClr val="000000"/>
                </a:solidFill>
                <a:latin typeface="Calibri"/>
              </a:rPr>
            </a:br>
            <a:r>
              <a:rPr lang="en-US" sz="1600" b="0" dirty="0">
                <a:solidFill>
                  <a:srgbClr val="000000"/>
                </a:solidFill>
                <a:latin typeface="Calibri"/>
              </a:rPr>
              <a:t>Orange, California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MS PGothic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06ACC96-E5DD-4F48-93AA-27E9D1118D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84032" y="4001734"/>
            <a:ext cx="1443490" cy="1443490"/>
          </a:xfrm>
          <a:prstGeom prst="rect">
            <a:avLst/>
          </a:prstGeom>
        </p:spPr>
      </p:pic>
      <p:sp>
        <p:nvSpPr>
          <p:cNvPr id="18" name="Text Box 7">
            <a:extLst>
              <a:ext uri="{FF2B5EF4-FFF2-40B4-BE49-F238E27FC236}">
                <a16:creationId xmlns:a16="http://schemas.microsoft.com/office/drawing/2014/main" id="{FE13D1DE-121E-D14D-8DA8-0687BB80BD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8794" y="1692676"/>
            <a:ext cx="4117206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0" tIns="0" rIns="0" bIns="0">
            <a:prstTxWarp prst="textNoShape">
              <a:avLst/>
            </a:prstTxWarp>
          </a:bodyPr>
          <a:lstStyle/>
          <a:p>
            <a:pPr lvl="0">
              <a:lnSpc>
                <a:spcPts val="1820"/>
              </a:lnSpc>
            </a:pPr>
            <a:r>
              <a:rPr lang="en-US" sz="1600" dirty="0">
                <a:solidFill>
                  <a:srgbClr val="000000"/>
                </a:solidFill>
                <a:latin typeface="Calibri"/>
              </a:rPr>
              <a:t>Jennifer R Brown, MD, PhD</a:t>
            </a:r>
            <a:br>
              <a:rPr lang="en-US" sz="1600" dirty="0">
                <a:solidFill>
                  <a:srgbClr val="000000"/>
                </a:solidFill>
                <a:latin typeface="Calibri"/>
              </a:rPr>
            </a:br>
            <a:r>
              <a:rPr lang="en-US" sz="1600" b="0" dirty="0">
                <a:solidFill>
                  <a:srgbClr val="000000"/>
                </a:solidFill>
                <a:latin typeface="Calibri"/>
              </a:rPr>
              <a:t>CLL Center Director and Institute Physician</a:t>
            </a:r>
            <a:br>
              <a:rPr lang="en-US" sz="1600" b="0" dirty="0">
                <a:solidFill>
                  <a:srgbClr val="000000"/>
                </a:solidFill>
                <a:latin typeface="Calibri"/>
              </a:rPr>
            </a:br>
            <a:r>
              <a:rPr lang="en-US" sz="1600" b="0" dirty="0">
                <a:solidFill>
                  <a:srgbClr val="000000"/>
                </a:solidFill>
                <a:latin typeface="Calibri"/>
              </a:rPr>
              <a:t>Dana-Farber Cancer Institute</a:t>
            </a:r>
            <a:br>
              <a:rPr lang="en-US" sz="1600" b="0" dirty="0">
                <a:solidFill>
                  <a:srgbClr val="000000"/>
                </a:solidFill>
                <a:latin typeface="Calibri"/>
              </a:rPr>
            </a:br>
            <a:r>
              <a:rPr lang="en-US" sz="1600" b="0" dirty="0">
                <a:solidFill>
                  <a:srgbClr val="000000"/>
                </a:solidFill>
                <a:latin typeface="Calibri"/>
              </a:rPr>
              <a:t>Worthington and Margaret Collette Professor of Medicine in the Field of Hematologic Oncology</a:t>
            </a:r>
            <a:br>
              <a:rPr lang="en-US" sz="1600" b="0" dirty="0">
                <a:solidFill>
                  <a:srgbClr val="000000"/>
                </a:solidFill>
                <a:latin typeface="Calibri"/>
              </a:rPr>
            </a:br>
            <a:r>
              <a:rPr lang="en-US" sz="1600" b="0" dirty="0">
                <a:solidFill>
                  <a:srgbClr val="000000"/>
                </a:solidFill>
                <a:latin typeface="Calibri"/>
              </a:rPr>
              <a:t>Harvard Medical School</a:t>
            </a:r>
            <a:br>
              <a:rPr lang="en-US" sz="1600" b="0" dirty="0">
                <a:solidFill>
                  <a:srgbClr val="000000"/>
                </a:solidFill>
                <a:latin typeface="Calibri"/>
              </a:rPr>
            </a:br>
            <a:r>
              <a:rPr lang="en-US" sz="1600" b="0" dirty="0">
                <a:solidFill>
                  <a:srgbClr val="000000"/>
                </a:solidFill>
                <a:latin typeface="Calibri"/>
              </a:rPr>
              <a:t>Boston, Massachusetts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MS PGothic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56AA76C-390D-0846-892B-39A2EDCEA9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2183" y="1683584"/>
            <a:ext cx="1443490" cy="1443490"/>
          </a:xfrm>
          <a:prstGeom prst="rect">
            <a:avLst/>
          </a:prstGeom>
        </p:spPr>
      </p:pic>
      <p:sp>
        <p:nvSpPr>
          <p:cNvPr id="15" name="Text Box 7">
            <a:extLst>
              <a:ext uri="{FF2B5EF4-FFF2-40B4-BE49-F238E27FC236}">
                <a16:creationId xmlns:a16="http://schemas.microsoft.com/office/drawing/2014/main" id="{41B4B74E-9CE5-1A4D-8561-61FF2F5193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30643" y="1701768"/>
            <a:ext cx="3953989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0" tIns="0" rIns="0" bIns="0">
            <a:prstTxWarp prst="textNoShape">
              <a:avLst/>
            </a:prstTxWarp>
          </a:bodyPr>
          <a:lstStyle/>
          <a:p>
            <a:pPr lvl="0">
              <a:lnSpc>
                <a:spcPts val="1820"/>
              </a:lnSpc>
            </a:pPr>
            <a:r>
              <a:rPr lang="en-US" sz="1600" dirty="0">
                <a:solidFill>
                  <a:srgbClr val="000000"/>
                </a:solidFill>
                <a:latin typeface="Calibri"/>
              </a:rPr>
              <a:t>Peter Hillmen, MB ChB, PhD</a:t>
            </a:r>
            <a:br>
              <a:rPr lang="en-US" sz="1600" dirty="0">
                <a:solidFill>
                  <a:srgbClr val="000000"/>
                </a:solidFill>
                <a:latin typeface="Calibri"/>
              </a:rPr>
            </a:br>
            <a:r>
              <a:rPr lang="en-US" sz="1600" b="0" dirty="0">
                <a:solidFill>
                  <a:srgbClr val="000000"/>
                </a:solidFill>
                <a:latin typeface="Calibri"/>
              </a:rPr>
              <a:t>Professor of Experimental </a:t>
            </a:r>
            <a:r>
              <a:rPr lang="en-US" sz="1600" b="0" dirty="0" err="1">
                <a:solidFill>
                  <a:srgbClr val="000000"/>
                </a:solidFill>
                <a:latin typeface="Calibri"/>
              </a:rPr>
              <a:t>Haematology</a:t>
            </a:r>
            <a:br>
              <a:rPr lang="en-US" sz="1600" b="0" dirty="0">
                <a:solidFill>
                  <a:srgbClr val="000000"/>
                </a:solidFill>
                <a:latin typeface="Calibri"/>
              </a:rPr>
            </a:br>
            <a:r>
              <a:rPr lang="en-US" sz="1600" b="0" dirty="0">
                <a:solidFill>
                  <a:srgbClr val="000000"/>
                </a:solidFill>
                <a:latin typeface="Calibri"/>
              </a:rPr>
              <a:t>University of Leeds</a:t>
            </a:r>
            <a:br>
              <a:rPr lang="en-US" sz="1600" b="0" dirty="0">
                <a:solidFill>
                  <a:srgbClr val="000000"/>
                </a:solidFill>
                <a:latin typeface="Calibri"/>
              </a:rPr>
            </a:br>
            <a:r>
              <a:rPr lang="en-US" sz="1600" b="0" dirty="0">
                <a:solidFill>
                  <a:srgbClr val="000000"/>
                </a:solidFill>
                <a:latin typeface="Calibri"/>
              </a:rPr>
              <a:t>Honorary Consultant </a:t>
            </a:r>
            <a:r>
              <a:rPr lang="en-US" sz="1600" b="0" dirty="0" err="1">
                <a:solidFill>
                  <a:srgbClr val="000000"/>
                </a:solidFill>
                <a:latin typeface="Calibri"/>
              </a:rPr>
              <a:t>Haematologist</a:t>
            </a:r>
            <a:br>
              <a:rPr lang="en-US" sz="1600" b="0" dirty="0">
                <a:solidFill>
                  <a:srgbClr val="000000"/>
                </a:solidFill>
                <a:latin typeface="Calibri"/>
              </a:rPr>
            </a:br>
            <a:r>
              <a:rPr lang="en-US" sz="1600" b="0" dirty="0">
                <a:solidFill>
                  <a:srgbClr val="000000"/>
                </a:solidFill>
                <a:latin typeface="Calibri"/>
              </a:rPr>
              <a:t>Leeds Teaching Hospitals NHS Trust</a:t>
            </a:r>
            <a:br>
              <a:rPr lang="en-US" sz="1600" b="0" dirty="0">
                <a:solidFill>
                  <a:srgbClr val="000000"/>
                </a:solidFill>
                <a:latin typeface="Calibri"/>
              </a:rPr>
            </a:br>
            <a:r>
              <a:rPr lang="en-US" sz="1600" b="0" dirty="0">
                <a:solidFill>
                  <a:srgbClr val="000000"/>
                </a:solidFill>
                <a:latin typeface="Calibri"/>
              </a:rPr>
              <a:t>Leeds, United Kingdom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MS PGothic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DE1133B-D748-F84E-8973-EFA96BF3DBC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84032" y="1692676"/>
            <a:ext cx="1443490" cy="144349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62004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6D99EA41-950A-FC4F-9049-A7DC9674DA45}"/>
              </a:ext>
            </a:extLst>
          </p:cNvPr>
          <p:cNvSpPr/>
          <p:nvPr/>
        </p:nvSpPr>
        <p:spPr bwMode="auto">
          <a:xfrm>
            <a:off x="1007220" y="460268"/>
            <a:ext cx="10177559" cy="902000"/>
          </a:xfrm>
          <a:prstGeom prst="rect">
            <a:avLst/>
          </a:prstGeom>
          <a:solidFill>
            <a:srgbClr val="1599B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MS PGothic" charset="0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5846D9E-D007-AA40-B7BA-36E748F96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440" y="605082"/>
            <a:ext cx="10062756" cy="757185"/>
          </a:xfrm>
        </p:spPr>
        <p:txBody>
          <a:bodyPr lIns="91440" tIns="91440" rIns="91440" bIns="182880"/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Case Presentation: A 70-year-old man with IGHV-mutated CLL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531812E-AB8F-744C-8E9F-5771D5F41B77}"/>
              </a:ext>
            </a:extLst>
          </p:cNvPr>
          <p:cNvSpPr txBox="1">
            <a:spLocks/>
          </p:cNvSpPr>
          <p:nvPr/>
        </p:nvSpPr>
        <p:spPr bwMode="auto">
          <a:xfrm>
            <a:off x="0" y="5690276"/>
            <a:ext cx="12192000" cy="79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000" b="1">
                <a:solidFill>
                  <a:srgbClr val="3333FF"/>
                </a:solidFill>
                <a:latin typeface="Calibri"/>
                <a:ea typeface="MS PGothic" pitchFamily="34" charset="-128"/>
                <a:cs typeface="Calibri"/>
              </a:defRPr>
            </a:lvl1pPr>
            <a:lvl2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2pPr>
            <a:lvl3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3pPr>
            <a:lvl4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4pPr>
            <a:lvl5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5pPr>
            <a:lvl6pPr marL="153622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6pPr>
            <a:lvl7pPr marL="199328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7pPr>
            <a:lvl8pPr marL="245033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8pPr>
            <a:lvl9pPr marL="290739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r>
              <a:rPr lang="en-US" sz="2800" dirty="0">
                <a:solidFill>
                  <a:srgbClr val="062060"/>
                </a:solidFill>
              </a:rPr>
              <a:t>Dr </a:t>
            </a:r>
            <a:r>
              <a:rPr lang="en-US" sz="2800" dirty="0" err="1">
                <a:solidFill>
                  <a:srgbClr val="062060"/>
                </a:solidFill>
              </a:rPr>
              <a:t>Gurveen</a:t>
            </a:r>
            <a:r>
              <a:rPr lang="en-US" sz="2800" dirty="0">
                <a:solidFill>
                  <a:srgbClr val="062060"/>
                </a:solidFill>
              </a:rPr>
              <a:t> Kaur (Wheeling, West Virginia)</a:t>
            </a:r>
          </a:p>
        </p:txBody>
      </p:sp>
      <p:pic>
        <p:nvPicPr>
          <p:cNvPr id="6" name="Picture 5" descr="A person wearing headphones&#10;&#10;Description automatically generated with medium confidence">
            <a:extLst>
              <a:ext uri="{FF2B5EF4-FFF2-40B4-BE49-F238E27FC236}">
                <a16:creationId xmlns:a16="http://schemas.microsoft.com/office/drawing/2014/main" id="{DC1B621B-89B6-A349-9A3D-34EA4E0B4F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0453" y="2004364"/>
            <a:ext cx="6552729" cy="3685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860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6D99EA41-950A-FC4F-9049-A7DC9674DA45}"/>
              </a:ext>
            </a:extLst>
          </p:cNvPr>
          <p:cNvSpPr/>
          <p:nvPr/>
        </p:nvSpPr>
        <p:spPr bwMode="auto">
          <a:xfrm>
            <a:off x="1007220" y="460267"/>
            <a:ext cx="10177559" cy="1411719"/>
          </a:xfrm>
          <a:prstGeom prst="rect">
            <a:avLst/>
          </a:prstGeom>
          <a:solidFill>
            <a:srgbClr val="1599B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MS PGothic" charset="0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5846D9E-D007-AA40-B7BA-36E748F96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2024" y="677090"/>
            <a:ext cx="10062756" cy="1095726"/>
          </a:xfrm>
        </p:spPr>
        <p:txBody>
          <a:bodyPr lIns="91440" tIns="91440" rIns="91440" bIns="182880"/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Case Presentation: A 70-year-old man with CLL, thrombocytopenia and possible underlying plasma cell dyscrasia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531812E-AB8F-744C-8E9F-5771D5F41B77}"/>
              </a:ext>
            </a:extLst>
          </p:cNvPr>
          <p:cNvSpPr txBox="1">
            <a:spLocks/>
          </p:cNvSpPr>
          <p:nvPr/>
        </p:nvSpPr>
        <p:spPr bwMode="auto">
          <a:xfrm>
            <a:off x="0" y="5690276"/>
            <a:ext cx="12192000" cy="79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000" b="1">
                <a:solidFill>
                  <a:srgbClr val="3333FF"/>
                </a:solidFill>
                <a:latin typeface="Calibri"/>
                <a:ea typeface="MS PGothic" pitchFamily="34" charset="-128"/>
                <a:cs typeface="Calibri"/>
              </a:defRPr>
            </a:lvl1pPr>
            <a:lvl2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2pPr>
            <a:lvl3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3pPr>
            <a:lvl4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4pPr>
            <a:lvl5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5pPr>
            <a:lvl6pPr marL="153622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6pPr>
            <a:lvl7pPr marL="199328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7pPr>
            <a:lvl8pPr marL="245033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8pPr>
            <a:lvl9pPr marL="290739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lvl="0">
              <a:defRPr/>
            </a:pPr>
            <a:r>
              <a:rPr lang="en-US" sz="2800" dirty="0">
                <a:solidFill>
                  <a:srgbClr val="062060"/>
                </a:solidFill>
              </a:rPr>
              <a:t>Dr Tina Bhatnagar (Wheeling, West Virginia)</a:t>
            </a:r>
          </a:p>
        </p:txBody>
      </p:sp>
      <p:pic>
        <p:nvPicPr>
          <p:cNvPr id="10" name="Picture 9" descr="A picture containing person, person, indoor, window&#10;&#10;Description automatically generated">
            <a:extLst>
              <a:ext uri="{FF2B5EF4-FFF2-40B4-BE49-F238E27FC236}">
                <a16:creationId xmlns:a16="http://schemas.microsoft.com/office/drawing/2014/main" id="{C27D6DF8-42A8-F940-9DED-B214C3DA90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491" y="2105455"/>
            <a:ext cx="6373015" cy="35848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10961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6D99EA41-950A-FC4F-9049-A7DC9674DA45}"/>
              </a:ext>
            </a:extLst>
          </p:cNvPr>
          <p:cNvSpPr/>
          <p:nvPr/>
        </p:nvSpPr>
        <p:spPr bwMode="auto">
          <a:xfrm>
            <a:off x="1007220" y="460267"/>
            <a:ext cx="10177559" cy="1168533"/>
          </a:xfrm>
          <a:prstGeom prst="rect">
            <a:avLst/>
          </a:prstGeom>
          <a:solidFill>
            <a:srgbClr val="1599B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MS PGothic" charset="0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5846D9E-D007-AA40-B7BA-36E748F96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2023" y="548680"/>
            <a:ext cx="9798513" cy="1095726"/>
          </a:xfrm>
        </p:spPr>
        <p:txBody>
          <a:bodyPr lIns="91440" tIns="91440" rIns="91440" bIns="182880"/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Case Presentation: A 64-year-old woman with IGHV-unmutated CLL and hemolytic anemia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531812E-AB8F-744C-8E9F-5771D5F41B77}"/>
              </a:ext>
            </a:extLst>
          </p:cNvPr>
          <p:cNvSpPr txBox="1">
            <a:spLocks/>
          </p:cNvSpPr>
          <p:nvPr/>
        </p:nvSpPr>
        <p:spPr bwMode="auto">
          <a:xfrm>
            <a:off x="0" y="5517232"/>
            <a:ext cx="12192000" cy="79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000" b="1">
                <a:solidFill>
                  <a:srgbClr val="3333FF"/>
                </a:solidFill>
                <a:latin typeface="Calibri"/>
                <a:ea typeface="MS PGothic" pitchFamily="34" charset="-128"/>
                <a:cs typeface="Calibri"/>
              </a:defRPr>
            </a:lvl1pPr>
            <a:lvl2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2pPr>
            <a:lvl3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3pPr>
            <a:lvl4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4pPr>
            <a:lvl5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5pPr>
            <a:lvl6pPr marL="153622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6pPr>
            <a:lvl7pPr marL="199328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7pPr>
            <a:lvl8pPr marL="245033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8pPr>
            <a:lvl9pPr marL="290739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r>
              <a:rPr lang="en-US" sz="2800" dirty="0">
                <a:solidFill>
                  <a:srgbClr val="062060"/>
                </a:solidFill>
              </a:rPr>
              <a:t>Dr Joanna </a:t>
            </a:r>
            <a:r>
              <a:rPr lang="en-US" sz="2800" dirty="0" err="1">
                <a:solidFill>
                  <a:srgbClr val="062060"/>
                </a:solidFill>
              </a:rPr>
              <a:t>Metzner-Sadurski</a:t>
            </a:r>
            <a:r>
              <a:rPr lang="en-US" sz="2800" dirty="0">
                <a:solidFill>
                  <a:srgbClr val="062060"/>
                </a:solidFill>
              </a:rPr>
              <a:t> (Greenwood, South Carolina) </a:t>
            </a:r>
          </a:p>
        </p:txBody>
      </p:sp>
      <p:pic>
        <p:nvPicPr>
          <p:cNvPr id="7" name="Picture 6" descr="A person wearing glasses&#10;&#10;Description automatically generated with low confidence">
            <a:extLst>
              <a:ext uri="{FF2B5EF4-FFF2-40B4-BE49-F238E27FC236}">
                <a16:creationId xmlns:a16="http://schemas.microsoft.com/office/drawing/2014/main" id="{E84D9BA7-933E-DC4F-869A-10306E1CCE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4580" y="2060848"/>
            <a:ext cx="6193398" cy="3483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065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6847DB3-CD56-5546-8A52-C59CA5B35894}"/>
              </a:ext>
            </a:extLst>
          </p:cNvPr>
          <p:cNvSpPr/>
          <p:nvPr/>
        </p:nvSpPr>
        <p:spPr bwMode="auto">
          <a:xfrm>
            <a:off x="318631" y="4265712"/>
            <a:ext cx="11377265" cy="384048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Times New Roman" pitchFamily="18" charset="0"/>
              <a:ea typeface="MS PGothic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6516" y="-1"/>
            <a:ext cx="10358967" cy="1333187"/>
          </a:xfrm>
        </p:spPr>
        <p:txBody>
          <a:bodyPr>
            <a:normAutofit/>
          </a:bodyPr>
          <a:lstStyle/>
          <a:p>
            <a:r>
              <a:rPr lang="en-US" dirty="0"/>
              <a:t>Meet The Professor with Dr Brown 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79376" y="1333187"/>
            <a:ext cx="11538009" cy="5524813"/>
          </a:xfrm>
        </p:spPr>
        <p:txBody>
          <a:bodyPr/>
          <a:lstStyle/>
          <a:p>
            <a:pPr marL="295275" indent="-27940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tx1"/>
                </a:solidFill>
              </a:rPr>
              <a:t>MODULE 1: Case Presentations</a:t>
            </a:r>
          </a:p>
          <a:p>
            <a:pPr>
              <a:lnSpc>
                <a:spcPts val="2300"/>
              </a:lnSpc>
              <a:spcBef>
                <a:spcPts val="400"/>
              </a:spcBef>
              <a:spcAft>
                <a:spcPts val="0"/>
              </a:spcAft>
            </a:pPr>
            <a:r>
              <a:rPr lang="en-US" sz="2000" b="0" dirty="0"/>
              <a:t>Dr </a:t>
            </a:r>
            <a:r>
              <a:rPr lang="en-US" sz="2000" b="0" dirty="0" err="1"/>
              <a:t>Polkinghorn</a:t>
            </a:r>
            <a:r>
              <a:rPr lang="en-US" sz="2000" b="0" dirty="0"/>
              <a:t>: A 68-year-old man with CLL on observation for 10 years who develops angioedema</a:t>
            </a:r>
          </a:p>
          <a:p>
            <a:pPr>
              <a:lnSpc>
                <a:spcPts val="2300"/>
              </a:lnSpc>
              <a:spcBef>
                <a:spcPts val="400"/>
              </a:spcBef>
              <a:spcAft>
                <a:spcPts val="0"/>
              </a:spcAft>
            </a:pPr>
            <a:r>
              <a:rPr lang="en-US" sz="2000" b="0" dirty="0"/>
              <a:t>Dr Sinha: A 60-year-old woman with SLL and BTK-related arthralgia</a:t>
            </a:r>
          </a:p>
          <a:p>
            <a:pPr>
              <a:lnSpc>
                <a:spcPts val="2300"/>
              </a:lnSpc>
              <a:spcBef>
                <a:spcPts val="400"/>
              </a:spcBef>
              <a:spcAft>
                <a:spcPts val="0"/>
              </a:spcAft>
            </a:pPr>
            <a:r>
              <a:rPr lang="en-US" sz="2000" b="0" dirty="0"/>
              <a:t>Dr Khan: A 69-year-old man with CLL and hypertension, CAD, GERD and atrial fibrillation</a:t>
            </a:r>
          </a:p>
          <a:p>
            <a:pPr>
              <a:lnSpc>
                <a:spcPts val="2300"/>
              </a:lnSpc>
              <a:spcBef>
                <a:spcPts val="400"/>
              </a:spcBef>
              <a:spcAft>
                <a:spcPts val="0"/>
              </a:spcAft>
            </a:pPr>
            <a:r>
              <a:rPr lang="en-US" sz="2000" b="0" dirty="0"/>
              <a:t>Dr </a:t>
            </a:r>
            <a:r>
              <a:rPr lang="en-US" sz="2000" b="0" dirty="0" err="1"/>
              <a:t>Sood</a:t>
            </a:r>
            <a:r>
              <a:rPr lang="en-US" sz="2000" b="0" dirty="0"/>
              <a:t>: A 65-year-old man with CLL who receives obinutuzumab and venetoclax</a:t>
            </a:r>
          </a:p>
          <a:p>
            <a:pPr>
              <a:lnSpc>
                <a:spcPts val="2300"/>
              </a:lnSpc>
              <a:spcBef>
                <a:spcPts val="400"/>
              </a:spcBef>
              <a:spcAft>
                <a:spcPts val="0"/>
              </a:spcAft>
            </a:pPr>
            <a:r>
              <a:rPr lang="en-US" sz="2000" b="0" dirty="0"/>
              <a:t>Dr Kaur: A 70-year-old man with IGHV-mutated CLL</a:t>
            </a:r>
          </a:p>
          <a:p>
            <a:pPr>
              <a:lnSpc>
                <a:spcPts val="2300"/>
              </a:lnSpc>
              <a:spcBef>
                <a:spcPts val="400"/>
              </a:spcBef>
              <a:spcAft>
                <a:spcPts val="0"/>
              </a:spcAft>
            </a:pPr>
            <a:r>
              <a:rPr lang="en-US" sz="2000" b="0" dirty="0"/>
              <a:t>Dr Bhatnagar: A 70-year-old man with CLL, thrombocytopenia and possible underlying plasma cell dyscrasia</a:t>
            </a:r>
          </a:p>
          <a:p>
            <a:pPr>
              <a:lnSpc>
                <a:spcPts val="2300"/>
              </a:lnSpc>
              <a:spcBef>
                <a:spcPts val="400"/>
              </a:spcBef>
              <a:spcAft>
                <a:spcPts val="0"/>
              </a:spcAft>
            </a:pPr>
            <a:r>
              <a:rPr lang="en-US" sz="2000" b="0" dirty="0">
                <a:solidFill>
                  <a:schemeClr val="tx1"/>
                </a:solidFill>
              </a:rPr>
              <a:t>Dr </a:t>
            </a:r>
            <a:r>
              <a:rPr lang="en-US" sz="2000" b="0" dirty="0" err="1">
                <a:solidFill>
                  <a:schemeClr val="tx1"/>
                </a:solidFill>
              </a:rPr>
              <a:t>Metzner-Sadurski</a:t>
            </a:r>
            <a:r>
              <a:rPr lang="en-US" sz="2000" b="0" dirty="0">
                <a:solidFill>
                  <a:schemeClr val="tx1"/>
                </a:solidFill>
              </a:rPr>
              <a:t>: A 64-year-old woman with IGHV-unmutated CLL and hemolytic anemia</a:t>
            </a:r>
          </a:p>
          <a:p>
            <a:pPr marL="295275" indent="-27940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bg1"/>
                </a:solidFill>
              </a:rPr>
              <a:t>MODULE 2: Journal Club with Dr Brown </a:t>
            </a:r>
          </a:p>
          <a:p>
            <a:pPr marL="9525" indent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400" dirty="0"/>
              <a:t>MODULE 3: Faculty Survey</a:t>
            </a:r>
          </a:p>
          <a:p>
            <a:pPr marL="9525" indent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400" dirty="0"/>
              <a:t>MODULE 4: Appendix of Key Recent Data Sets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19105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3056F06A-65E1-4743-9343-2871788AB4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730" y="908720"/>
            <a:ext cx="10919895" cy="1728192"/>
          </a:xfrm>
          <a:prstGeom prst="rect">
            <a:avLst/>
          </a:prstGeom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3A537E90-4ABF-DF40-82F1-D9CF343B34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052" y="2564904"/>
            <a:ext cx="10919895" cy="325593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F379650-B2D7-AF4E-96E2-EF102BFE4BC5}"/>
              </a:ext>
            </a:extLst>
          </p:cNvPr>
          <p:cNvSpPr txBox="1"/>
          <p:nvPr/>
        </p:nvSpPr>
        <p:spPr>
          <a:xfrm>
            <a:off x="6095999" y="1037164"/>
            <a:ext cx="517954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200" i="1" dirty="0">
                <a:solidFill>
                  <a:schemeClr val="tx1"/>
                </a:solidFill>
              </a:rPr>
              <a:t>Front Immunol </a:t>
            </a:r>
            <a:r>
              <a:rPr lang="en-US" sz="2200" dirty="0">
                <a:solidFill>
                  <a:schemeClr val="tx1"/>
                </a:solidFill>
              </a:rPr>
              <a:t>2021;12:687458.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838ECE2-E08D-12A0-EE23-8A77D627D6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94452" y="6165304"/>
            <a:ext cx="681161" cy="581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976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1CDDC-D578-6A95-4E32-B30B3CF53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286" y="227013"/>
            <a:ext cx="10358967" cy="681707"/>
          </a:xfrm>
        </p:spPr>
        <p:txBody>
          <a:bodyPr/>
          <a:lstStyle/>
          <a:p>
            <a:r>
              <a:rPr lang="en-US" dirty="0"/>
              <a:t>B-Cell Receptor Signaling Pathway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BAE787-CF28-BDEE-734A-BF2C3A90A371}"/>
              </a:ext>
            </a:extLst>
          </p:cNvPr>
          <p:cNvSpPr txBox="1"/>
          <p:nvPr/>
        </p:nvSpPr>
        <p:spPr>
          <a:xfrm>
            <a:off x="28727" y="6536776"/>
            <a:ext cx="420570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Ahn</a:t>
            </a:r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IE, Brown JR. </a:t>
            </a:r>
            <a:r>
              <a:rPr lang="en-US" sz="1500" b="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Front Immunol </a:t>
            </a:r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2021;12:687458.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E3D004-34D6-E91C-8CB8-52DBB24009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94452" y="6165304"/>
            <a:ext cx="681161" cy="581258"/>
          </a:xfrm>
          <a:prstGeom prst="rect">
            <a:avLst/>
          </a:prstGeom>
        </p:spPr>
      </p:pic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B52EA8CF-E96F-186A-4C7A-48256144CE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980" y="908720"/>
            <a:ext cx="8614500" cy="5355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388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1CDDC-D578-6A95-4E32-B30B3CF53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286" y="110528"/>
            <a:ext cx="10358967" cy="942208"/>
          </a:xfrm>
        </p:spPr>
        <p:txBody>
          <a:bodyPr/>
          <a:lstStyle/>
          <a:p>
            <a:r>
              <a:rPr lang="en-US" dirty="0"/>
              <a:t>Bruton Tyrosine Kinase (BTK) and PLCG2 Mutations in </a:t>
            </a:r>
            <a:br>
              <a:rPr lang="en-US" dirty="0"/>
            </a:br>
            <a:r>
              <a:rPr lang="en-US" dirty="0"/>
              <a:t>BTK inhibitor (BTKi)-Resistant CLL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E3D004-34D6-E91C-8CB8-52DBB24009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94452" y="6165304"/>
            <a:ext cx="681161" cy="581258"/>
          </a:xfrm>
          <a:prstGeom prst="rect">
            <a:avLst/>
          </a:prstGeom>
        </p:spPr>
      </p:pic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4017D6B4-3C6E-3F43-2167-434C7BB15E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113" y="1125126"/>
            <a:ext cx="7231312" cy="526725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588B7C6-8DCD-E44B-9531-ACDE908C587C}"/>
              </a:ext>
            </a:extLst>
          </p:cNvPr>
          <p:cNvSpPr txBox="1"/>
          <p:nvPr/>
        </p:nvSpPr>
        <p:spPr>
          <a:xfrm>
            <a:off x="28727" y="6536776"/>
            <a:ext cx="420570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Ahn</a:t>
            </a:r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IE, Brown JR. </a:t>
            </a:r>
            <a:r>
              <a:rPr lang="en-US" sz="1500" b="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Front Immunol </a:t>
            </a:r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2021;12:687458.</a:t>
            </a:r>
          </a:p>
        </p:txBody>
      </p:sp>
    </p:spTree>
    <p:extLst>
      <p:ext uri="{BB962C8B-B14F-4D97-AF65-F5344CB8AC3E}">
        <p14:creationId xmlns:p14="http://schemas.microsoft.com/office/powerpoint/2010/main" val="1557305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1CDDC-D578-6A95-4E32-B30B3CF530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Clonal Evolution of BTKi-Resistant CLL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E3D004-34D6-E91C-8CB8-52DBB24009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94452" y="6165304"/>
            <a:ext cx="681161" cy="581258"/>
          </a:xfrm>
          <a:prstGeom prst="rect">
            <a:avLst/>
          </a:prstGeom>
        </p:spPr>
      </p:pic>
      <p:pic>
        <p:nvPicPr>
          <p:cNvPr id="6" name="Picture 5" descr="Chart, funnel chart&#10;&#10;Description automatically generated">
            <a:extLst>
              <a:ext uri="{FF2B5EF4-FFF2-40B4-BE49-F238E27FC236}">
                <a16:creationId xmlns:a16="http://schemas.microsoft.com/office/drawing/2014/main" id="{F0364E12-F1EB-B86D-8216-1B52885B4B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12" y="2204864"/>
            <a:ext cx="5846287" cy="3047688"/>
          </a:xfrm>
          <a:prstGeom prst="rect">
            <a:avLst/>
          </a:prstGeom>
        </p:spPr>
      </p:pic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39B2708C-B9DE-9210-B86E-0A7DD6C1FC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3766" y="2172784"/>
            <a:ext cx="5658521" cy="307976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909F09A-60D2-7A42-939C-CC4DEB509989}"/>
              </a:ext>
            </a:extLst>
          </p:cNvPr>
          <p:cNvSpPr txBox="1"/>
          <p:nvPr/>
        </p:nvSpPr>
        <p:spPr>
          <a:xfrm>
            <a:off x="28727" y="6536776"/>
            <a:ext cx="420570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Ahn</a:t>
            </a:r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IE, Brown JR. </a:t>
            </a:r>
            <a:r>
              <a:rPr lang="en-US" sz="1500" b="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Front Immunol </a:t>
            </a:r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2021;12:687458.</a:t>
            </a:r>
          </a:p>
        </p:txBody>
      </p:sp>
    </p:spTree>
    <p:extLst>
      <p:ext uri="{BB962C8B-B14F-4D97-AF65-F5344CB8AC3E}">
        <p14:creationId xmlns:p14="http://schemas.microsoft.com/office/powerpoint/2010/main" val="2732398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AF56DAA-8E69-A043-A911-A515E066A0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07040" y="6144768"/>
            <a:ext cx="681161" cy="581258"/>
          </a:xfrm>
          <a:prstGeom prst="rect">
            <a:avLst/>
          </a:prstGeom>
        </p:spPr>
      </p:pic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04072CCA-0E04-DC46-88A1-330BB4EB7A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875580"/>
            <a:ext cx="11233248" cy="50421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2760A10-2A42-6C4C-91F5-070D9DF68A15}"/>
              </a:ext>
            </a:extLst>
          </p:cNvPr>
          <p:cNvSpPr txBox="1"/>
          <p:nvPr/>
        </p:nvSpPr>
        <p:spPr>
          <a:xfrm>
            <a:off x="6853728" y="940224"/>
            <a:ext cx="478688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i="1" dirty="0">
                <a:solidFill>
                  <a:schemeClr val="tx1"/>
                </a:solidFill>
              </a:rPr>
              <a:t>Clin Cancer Res </a:t>
            </a:r>
            <a:r>
              <a:rPr lang="en-US" sz="2200" dirty="0">
                <a:solidFill>
                  <a:schemeClr val="tx1"/>
                </a:solidFill>
              </a:rPr>
              <a:t>2022;28(4):603-8. </a:t>
            </a:r>
          </a:p>
        </p:txBody>
      </p:sp>
    </p:spTree>
    <p:extLst>
      <p:ext uri="{BB962C8B-B14F-4D97-AF65-F5344CB8AC3E}">
        <p14:creationId xmlns:p14="http://schemas.microsoft.com/office/powerpoint/2010/main" val="1776306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B312A1B-D28C-B384-43D3-137A631FCA8F}"/>
              </a:ext>
            </a:extLst>
          </p:cNvPr>
          <p:cNvSpPr/>
          <p:nvPr/>
        </p:nvSpPr>
        <p:spPr bwMode="auto">
          <a:xfrm>
            <a:off x="8619022" y="1229707"/>
            <a:ext cx="2123068" cy="481687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BAB7A0-CD36-9326-4325-D27CC41A7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931" y="86706"/>
            <a:ext cx="9961606" cy="1143000"/>
          </a:xfrm>
        </p:spPr>
        <p:txBody>
          <a:bodyPr/>
          <a:lstStyle/>
          <a:p>
            <a:pPr algn="l"/>
            <a:r>
              <a:rPr lang="en-US" dirty="0"/>
              <a:t>Chemotherapy-Free Sequencing Algorithms for CLL/SLL: Unmet Needs in Modern Clinical Practice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1A3697-3F7B-51BF-B1FC-61234F4A7759}"/>
              </a:ext>
            </a:extLst>
          </p:cNvPr>
          <p:cNvSpPr txBox="1"/>
          <p:nvPr/>
        </p:nvSpPr>
        <p:spPr>
          <a:xfrm>
            <a:off x="119336" y="6477098"/>
            <a:ext cx="405623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Mato AR et al. </a:t>
            </a:r>
            <a:r>
              <a:rPr lang="en-US" sz="1500" b="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Clin Cancer Res </a:t>
            </a:r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2022;28(4):603-8.</a:t>
            </a:r>
          </a:p>
        </p:txBody>
      </p:sp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E64A7E62-D0CF-8C6E-A7C3-F689C1411A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"/>
          <a:stretch/>
        </p:blipFill>
        <p:spPr>
          <a:xfrm>
            <a:off x="912286" y="1229707"/>
            <a:ext cx="7776864" cy="4782430"/>
          </a:xfrm>
          <a:prstGeom prst="rect">
            <a:avLst/>
          </a:prstGeom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8DCF1E6E-05AA-A93F-2EF5-7A2D33E35F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6728" y="5092269"/>
            <a:ext cx="4415362" cy="9198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B088215-C279-DE6E-18C7-26254366A1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07040" y="6144768"/>
            <a:ext cx="681161" cy="581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403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ECAA31E2-63CD-054C-B32F-2FD2CEE6B1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06567" y="1772816"/>
            <a:ext cx="1443490" cy="1443490"/>
          </a:xfrm>
          <a:prstGeom prst="rect">
            <a:avLst/>
          </a:prstGeom>
        </p:spPr>
      </p:pic>
      <p:sp>
        <p:nvSpPr>
          <p:cNvPr id="16" name="Text Box 7">
            <a:extLst>
              <a:ext uri="{FF2B5EF4-FFF2-40B4-BE49-F238E27FC236}">
                <a16:creationId xmlns:a16="http://schemas.microsoft.com/office/drawing/2014/main" id="{1751CE5B-B1BF-AC4C-9DCA-5167A3BE08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53178" y="1781908"/>
            <a:ext cx="457547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0" tIns="0" rIns="0" bIns="0">
            <a:prstTxWarp prst="textNoShape">
              <a:avLst/>
            </a:prstTxWarp>
          </a:bodyPr>
          <a:lstStyle/>
          <a:p>
            <a:pPr lvl="0">
              <a:lnSpc>
                <a:spcPts val="1820"/>
              </a:lnSpc>
            </a:pPr>
            <a:r>
              <a:rPr lang="en-US" sz="1600" dirty="0">
                <a:solidFill>
                  <a:srgbClr val="000000"/>
                </a:solidFill>
                <a:latin typeface="Calibri"/>
              </a:rPr>
              <a:t>William G Wierda, MD, PhD</a:t>
            </a:r>
            <a:br>
              <a:rPr lang="en-US" sz="1600" dirty="0">
                <a:solidFill>
                  <a:srgbClr val="000000"/>
                </a:solidFill>
                <a:latin typeface="Calibri"/>
              </a:rPr>
            </a:br>
            <a:r>
              <a:rPr lang="en-US" sz="1600" b="0" dirty="0">
                <a:solidFill>
                  <a:srgbClr val="000000"/>
                </a:solidFill>
                <a:latin typeface="Calibri"/>
              </a:rPr>
              <a:t>DB Lane Cancer Research Distinguished Professor</a:t>
            </a:r>
            <a:br>
              <a:rPr lang="en-US" sz="1600" b="0" dirty="0">
                <a:solidFill>
                  <a:srgbClr val="000000"/>
                </a:solidFill>
                <a:latin typeface="Calibri"/>
              </a:rPr>
            </a:br>
            <a:r>
              <a:rPr lang="en-US" sz="1600" b="0" dirty="0">
                <a:solidFill>
                  <a:srgbClr val="000000"/>
                </a:solidFill>
                <a:latin typeface="Calibri"/>
              </a:rPr>
              <a:t>Section Chief, Chronic Lymphocytic Leukemia</a:t>
            </a:r>
            <a:br>
              <a:rPr lang="en-US" sz="1600" b="0" dirty="0">
                <a:solidFill>
                  <a:srgbClr val="000000"/>
                </a:solidFill>
                <a:latin typeface="Calibri"/>
              </a:rPr>
            </a:br>
            <a:r>
              <a:rPr lang="en-US" sz="1600" b="0" dirty="0">
                <a:solidFill>
                  <a:srgbClr val="000000"/>
                </a:solidFill>
                <a:latin typeface="Calibri"/>
              </a:rPr>
              <a:t>Center Medical Director</a:t>
            </a:r>
            <a:br>
              <a:rPr lang="en-US" sz="1600" b="0" dirty="0">
                <a:solidFill>
                  <a:srgbClr val="000000"/>
                </a:solidFill>
                <a:latin typeface="Calibri"/>
              </a:rPr>
            </a:br>
            <a:r>
              <a:rPr lang="en-US" sz="1600" b="0" dirty="0">
                <a:solidFill>
                  <a:srgbClr val="000000"/>
                </a:solidFill>
                <a:latin typeface="Calibri"/>
              </a:rPr>
              <a:t>Department of Leukemia, Division of Cancer Medicine</a:t>
            </a:r>
            <a:br>
              <a:rPr lang="en-US" sz="1600" b="0" dirty="0">
                <a:solidFill>
                  <a:srgbClr val="000000"/>
                </a:solidFill>
                <a:latin typeface="Calibri"/>
              </a:rPr>
            </a:br>
            <a:r>
              <a:rPr lang="en-US" sz="1600" b="0" dirty="0">
                <a:solidFill>
                  <a:srgbClr val="000000"/>
                </a:solidFill>
                <a:latin typeface="Calibri"/>
              </a:rPr>
              <a:t>Executive Medical Director, Inpatient Medical Services</a:t>
            </a:r>
            <a:br>
              <a:rPr lang="en-US" sz="1600" b="0" dirty="0">
                <a:solidFill>
                  <a:srgbClr val="000000"/>
                </a:solidFill>
                <a:latin typeface="Calibri"/>
              </a:rPr>
            </a:br>
            <a:r>
              <a:rPr lang="en-US" sz="1600" b="0" dirty="0">
                <a:solidFill>
                  <a:srgbClr val="000000"/>
                </a:solidFill>
                <a:latin typeface="Calibri"/>
              </a:rPr>
              <a:t>The University of Texas MD Anderson Cancer Center</a:t>
            </a:r>
            <a:br>
              <a:rPr lang="en-US" sz="1600" b="0" dirty="0">
                <a:solidFill>
                  <a:srgbClr val="000000"/>
                </a:solidFill>
                <a:latin typeface="Calibri"/>
              </a:rPr>
            </a:br>
            <a:r>
              <a:rPr lang="en-US" sz="1600" b="0" dirty="0">
                <a:solidFill>
                  <a:srgbClr val="000000"/>
                </a:solidFill>
                <a:latin typeface="Calibri"/>
              </a:rPr>
              <a:t>Houston, Texas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MS PGothic" charset="0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912286" y="-9942"/>
            <a:ext cx="10358967" cy="1169840"/>
          </a:xfrm>
        </p:spPr>
        <p:txBody>
          <a:bodyPr/>
          <a:lstStyle/>
          <a:p>
            <a:r>
              <a:rPr lang="en-US" i="1" dirty="0"/>
              <a:t>Meet The Professor </a:t>
            </a:r>
            <a:r>
              <a:rPr lang="en-US" dirty="0"/>
              <a:t>Program Participating Faculty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71CE1D5-13CD-9746-B5D8-B77AC12A78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06567" y="4188662"/>
            <a:ext cx="1443490" cy="1443490"/>
          </a:xfrm>
          <a:prstGeom prst="rect">
            <a:avLst/>
          </a:prstGeom>
        </p:spPr>
      </p:pic>
      <p:sp>
        <p:nvSpPr>
          <p:cNvPr id="23" name="Text Box 7">
            <a:extLst>
              <a:ext uri="{FF2B5EF4-FFF2-40B4-BE49-F238E27FC236}">
                <a16:creationId xmlns:a16="http://schemas.microsoft.com/office/drawing/2014/main" id="{48A084B2-9A60-D34F-9958-D13AF6C9A1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53178" y="4197754"/>
            <a:ext cx="409099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0" tIns="0" rIns="0" bIns="0">
            <a:prstTxWarp prst="textNoShape">
              <a:avLst/>
            </a:prstTxWarp>
          </a:bodyPr>
          <a:lstStyle/>
          <a:p>
            <a:pPr lvl="0">
              <a:lnSpc>
                <a:spcPts val="1820"/>
              </a:lnSpc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Moderator</a:t>
            </a:r>
            <a:endParaRPr lang="en-US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lnSpc>
                <a:spcPts val="1820"/>
              </a:lnSpc>
            </a:pPr>
            <a:r>
              <a:rPr lang="en-US" sz="1600" dirty="0">
                <a:solidFill>
                  <a:srgbClr val="000000"/>
                </a:solidFill>
                <a:latin typeface="Calibri"/>
              </a:rPr>
              <a:t>Neil Love, MD</a:t>
            </a:r>
            <a:br>
              <a:rPr lang="en-US" sz="1600" dirty="0">
                <a:solidFill>
                  <a:srgbClr val="000000"/>
                </a:solidFill>
                <a:latin typeface="Calibri"/>
              </a:rPr>
            </a:br>
            <a:r>
              <a:rPr lang="en-US" sz="1600" b="0" dirty="0">
                <a:solidFill>
                  <a:srgbClr val="000000"/>
                </a:solidFill>
                <a:latin typeface="Calibri"/>
              </a:rPr>
              <a:t>Research To Practice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MS PGothic" charset="0"/>
            </a:endParaRPr>
          </a:p>
        </p:txBody>
      </p:sp>
      <p:sp>
        <p:nvSpPr>
          <p:cNvPr id="24" name="Text Box 7">
            <a:extLst>
              <a:ext uri="{FF2B5EF4-FFF2-40B4-BE49-F238E27FC236}">
                <a16:creationId xmlns:a16="http://schemas.microsoft.com/office/drawing/2014/main" id="{4E10E5FE-C625-2C44-967C-9BE47BC2DD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8474" y="4206846"/>
            <a:ext cx="396208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0" tIns="0" rIns="0" bIns="0">
            <a:prstTxWarp prst="textNoShape">
              <a:avLst/>
            </a:prstTxWarp>
          </a:bodyPr>
          <a:lstStyle/>
          <a:p>
            <a:pPr lvl="0">
              <a:lnSpc>
                <a:spcPts val="1820"/>
              </a:lnSpc>
            </a:pPr>
            <a:r>
              <a:rPr lang="en-US" sz="1600" dirty="0">
                <a:solidFill>
                  <a:srgbClr val="000000"/>
                </a:solidFill>
                <a:latin typeface="Calibri"/>
              </a:rPr>
              <a:t>Jeff Sharman, MD</a:t>
            </a:r>
          </a:p>
          <a:p>
            <a:pPr lvl="0">
              <a:lnSpc>
                <a:spcPts val="1820"/>
              </a:lnSpc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Medical Director of Hematology Research</a:t>
            </a:r>
          </a:p>
          <a:p>
            <a:pPr lvl="0">
              <a:lnSpc>
                <a:spcPts val="1820"/>
              </a:lnSpc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US Oncology Network</a:t>
            </a:r>
          </a:p>
          <a:p>
            <a:pPr lvl="0">
              <a:lnSpc>
                <a:spcPts val="1820"/>
              </a:lnSpc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Willamette Valley Cancer Institute and Research Center</a:t>
            </a:r>
          </a:p>
          <a:p>
            <a:pPr lvl="0">
              <a:lnSpc>
                <a:spcPts val="1820"/>
              </a:lnSpc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Eugene, Oregon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MS PGothic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5F6D6993-F1E8-4D4A-8266-5A87381F35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7368" y="4197754"/>
            <a:ext cx="1443490" cy="1443490"/>
          </a:xfrm>
          <a:prstGeom prst="rect">
            <a:avLst/>
          </a:prstGeom>
        </p:spPr>
      </p:pic>
      <p:sp>
        <p:nvSpPr>
          <p:cNvPr id="9" name="Text Box 7">
            <a:extLst>
              <a:ext uri="{FF2B5EF4-FFF2-40B4-BE49-F238E27FC236}">
                <a16:creationId xmlns:a16="http://schemas.microsoft.com/office/drawing/2014/main" id="{9F3323AC-52A9-2547-9007-9D9C4B9C1D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8475" y="1791000"/>
            <a:ext cx="3024336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0" tIns="0" rIns="0" bIns="0">
            <a:prstTxWarp prst="textNoShape">
              <a:avLst/>
            </a:prstTxWarp>
          </a:bodyPr>
          <a:lstStyle/>
          <a:p>
            <a:pPr lvl="0">
              <a:lnSpc>
                <a:spcPts val="1820"/>
              </a:lnSpc>
            </a:pPr>
            <a:r>
              <a:rPr lang="en-US" sz="1600" dirty="0">
                <a:solidFill>
                  <a:srgbClr val="000000"/>
                </a:solidFill>
                <a:latin typeface="Calibri"/>
              </a:rPr>
              <a:t>Kerry Rogers, MD</a:t>
            </a:r>
            <a:br>
              <a:rPr lang="en-US" sz="1600" dirty="0">
                <a:solidFill>
                  <a:srgbClr val="000000"/>
                </a:solidFill>
                <a:latin typeface="Calibri"/>
              </a:rPr>
            </a:br>
            <a:r>
              <a:rPr lang="en-US" sz="1600" b="0" dirty="0">
                <a:solidFill>
                  <a:srgbClr val="000000"/>
                </a:solidFill>
                <a:latin typeface="Calibri"/>
              </a:rPr>
              <a:t>Assistant Professor in the Division of Hematology</a:t>
            </a:r>
            <a:br>
              <a:rPr lang="en-US" sz="1600" b="0" dirty="0">
                <a:solidFill>
                  <a:srgbClr val="000000"/>
                </a:solidFill>
                <a:latin typeface="Calibri"/>
              </a:rPr>
            </a:br>
            <a:r>
              <a:rPr lang="en-US" sz="1600" b="0" dirty="0">
                <a:solidFill>
                  <a:srgbClr val="000000"/>
                </a:solidFill>
                <a:latin typeface="Calibri"/>
              </a:rPr>
              <a:t>The Ohio State University</a:t>
            </a:r>
            <a:br>
              <a:rPr lang="en-US" sz="1600" b="0" dirty="0">
                <a:solidFill>
                  <a:srgbClr val="000000"/>
                </a:solidFill>
                <a:latin typeface="Calibri"/>
              </a:rPr>
            </a:br>
            <a:r>
              <a:rPr lang="en-US" sz="1600" b="0" dirty="0">
                <a:solidFill>
                  <a:srgbClr val="000000"/>
                </a:solidFill>
                <a:latin typeface="Calibri"/>
              </a:rPr>
              <a:t>Columbus, Ohio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MS PGothic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02E8BE4-980E-6C4D-A415-55975DDD1B3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7368" y="1781908"/>
            <a:ext cx="1443490" cy="144349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29008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AF56DAA-8E69-A043-A911-A515E066A0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07040" y="6144768"/>
            <a:ext cx="681161" cy="581258"/>
          </a:xfrm>
          <a:prstGeom prst="rect">
            <a:avLst/>
          </a:prstGeom>
        </p:spPr>
      </p:pic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02083108-170D-014A-B3E8-AC30DCD703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812" y="404664"/>
            <a:ext cx="9338378" cy="574010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19A64A9-2610-F440-9098-F6A71652A6BF}"/>
              </a:ext>
            </a:extLst>
          </p:cNvPr>
          <p:cNvSpPr/>
          <p:nvPr/>
        </p:nvSpPr>
        <p:spPr bwMode="auto">
          <a:xfrm>
            <a:off x="3143672" y="5877272"/>
            <a:ext cx="6912768" cy="267496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8050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AF56DAA-8E69-A043-A911-A515E066A0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60496" y="6142171"/>
            <a:ext cx="681161" cy="581258"/>
          </a:xfrm>
          <a:prstGeom prst="rect">
            <a:avLst/>
          </a:prstGeom>
        </p:spPr>
      </p:pic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9D67EA3-DF0D-E843-873D-D0A399950A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02" y="425200"/>
            <a:ext cx="11127524" cy="2248768"/>
          </a:xfrm>
          <a:prstGeom prst="rect">
            <a:avLst/>
          </a:prstGeom>
        </p:spPr>
      </p:pic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43BAFED5-187C-8E49-93C4-52170D6F42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510" y="2513432"/>
            <a:ext cx="11127524" cy="330657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FD31195-74DB-4548-8297-87A444F4CD5E}"/>
              </a:ext>
            </a:extLst>
          </p:cNvPr>
          <p:cNvSpPr txBox="1"/>
          <p:nvPr/>
        </p:nvSpPr>
        <p:spPr>
          <a:xfrm>
            <a:off x="7392144" y="623119"/>
            <a:ext cx="408201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i="1" dirty="0">
                <a:solidFill>
                  <a:srgbClr val="062060"/>
                </a:solidFill>
              </a:rPr>
              <a:t>Front Oncol </a:t>
            </a:r>
            <a:r>
              <a:rPr lang="en-US" sz="2200" dirty="0">
                <a:solidFill>
                  <a:srgbClr val="062060"/>
                </a:solidFill>
              </a:rPr>
              <a:t>2021;11:720704 </a:t>
            </a:r>
          </a:p>
        </p:txBody>
      </p:sp>
    </p:spTree>
    <p:extLst>
      <p:ext uri="{BB962C8B-B14F-4D97-AF65-F5344CB8AC3E}">
        <p14:creationId xmlns:p14="http://schemas.microsoft.com/office/powerpoint/2010/main" val="291473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AF56DAA-8E69-A043-A911-A515E066A0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60496" y="6142171"/>
            <a:ext cx="681161" cy="5812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FAEA425-1C31-621B-3FCA-520424CF19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Reported Molecular Targets of Ibrutinib and Their Associated Adverse Events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50ED0D5-41CC-8B40-869E-5DF22ED5161F}"/>
              </a:ext>
            </a:extLst>
          </p:cNvPr>
          <p:cNvSpPr txBox="1"/>
          <p:nvPr/>
        </p:nvSpPr>
        <p:spPr>
          <a:xfrm>
            <a:off x="119336" y="6550223"/>
            <a:ext cx="385926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O’Brien SM et al. </a:t>
            </a:r>
            <a:r>
              <a:rPr lang="en-US" sz="1500" b="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Front Oncol </a:t>
            </a:r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2021;11:720704.</a:t>
            </a:r>
          </a:p>
        </p:txBody>
      </p:sp>
      <p:pic>
        <p:nvPicPr>
          <p:cNvPr id="9" name="Picture 8" descr="Graphical user interface, diagram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A73E0FD9-6768-53D4-2B27-041F1DE2B7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04" y="1656940"/>
            <a:ext cx="10478120" cy="419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289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AF56DAA-8E69-A043-A911-A515E066A0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32504" y="6162707"/>
            <a:ext cx="681161" cy="581258"/>
          </a:xfrm>
          <a:prstGeom prst="rect">
            <a:avLst/>
          </a:prstGeom>
        </p:spPr>
      </p:pic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2DCC6D38-7494-DC47-9B1E-E56DEF5F55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20" y="404664"/>
            <a:ext cx="11243817" cy="2664296"/>
          </a:xfrm>
          <a:prstGeom prst="rect">
            <a:avLst/>
          </a:prstGeom>
        </p:spPr>
      </p:pic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43E00837-7804-3044-AD2F-BD600F97D8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092" y="3068960"/>
            <a:ext cx="11243816" cy="282677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A9E0411-4388-FD48-BF87-01D6B746062B}"/>
              </a:ext>
            </a:extLst>
          </p:cNvPr>
          <p:cNvSpPr txBox="1"/>
          <p:nvPr/>
        </p:nvSpPr>
        <p:spPr>
          <a:xfrm>
            <a:off x="7234581" y="531377"/>
            <a:ext cx="447269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i="1" dirty="0">
                <a:solidFill>
                  <a:schemeClr val="tx1"/>
                </a:solidFill>
              </a:rPr>
              <a:t>Front Immunol </a:t>
            </a:r>
            <a:r>
              <a:rPr lang="en-US" sz="2200" dirty="0">
                <a:solidFill>
                  <a:schemeClr val="tx1"/>
                </a:solidFill>
              </a:rPr>
              <a:t>2021;12:804735. </a:t>
            </a:r>
          </a:p>
        </p:txBody>
      </p:sp>
    </p:spTree>
    <p:extLst>
      <p:ext uri="{BB962C8B-B14F-4D97-AF65-F5344CB8AC3E}">
        <p14:creationId xmlns:p14="http://schemas.microsoft.com/office/powerpoint/2010/main" val="3153140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81383A6-B85A-AE55-426B-9BD61C35C7DD}"/>
              </a:ext>
            </a:extLst>
          </p:cNvPr>
          <p:cNvSpPr/>
          <p:nvPr/>
        </p:nvSpPr>
        <p:spPr bwMode="auto">
          <a:xfrm>
            <a:off x="8225940" y="1370013"/>
            <a:ext cx="3774716" cy="492609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EAA997-B045-E137-D620-0275A28F22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The B-Cell Receptor (BCR) Signaling Pathway and the Effect of Kinase Inhibitors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2C776E-684D-7085-C6D6-C6C7A3DBF3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32504" y="6162707"/>
            <a:ext cx="681161" cy="581258"/>
          </a:xfrm>
          <a:prstGeom prst="rect">
            <a:avLst/>
          </a:prstGeom>
        </p:spPr>
      </p:pic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F52A115E-FF8A-B0C6-4333-73C8D01615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747" y="1370013"/>
            <a:ext cx="7447580" cy="49260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6281B85-9F3C-E0C5-CC6E-BB5EB937A03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90"/>
          <a:stretch/>
        </p:blipFill>
        <p:spPr>
          <a:xfrm>
            <a:off x="7365839" y="5714845"/>
            <a:ext cx="4269153" cy="26373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CB08F44-BD74-6CE1-A49C-4FEBD8270833}"/>
              </a:ext>
            </a:extLst>
          </p:cNvPr>
          <p:cNvSpPr txBox="1"/>
          <p:nvPr/>
        </p:nvSpPr>
        <p:spPr>
          <a:xfrm>
            <a:off x="32667" y="6480230"/>
            <a:ext cx="391741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Smith CIE et al. </a:t>
            </a:r>
            <a:r>
              <a:rPr lang="en-US" sz="1500" b="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Front Immunol </a:t>
            </a:r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2021;12:804735.</a:t>
            </a:r>
          </a:p>
        </p:txBody>
      </p:sp>
    </p:spTree>
    <p:extLst>
      <p:ext uri="{BB962C8B-B14F-4D97-AF65-F5344CB8AC3E}">
        <p14:creationId xmlns:p14="http://schemas.microsoft.com/office/powerpoint/2010/main" val="247573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FB8423-D810-D7A0-9CA8-72024D59E9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Spatial Organization of the BTK Kinase Domains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348D80-8C05-E4D7-1F83-FF5970CCE4E1}"/>
              </a:ext>
            </a:extLst>
          </p:cNvPr>
          <p:cNvSpPr txBox="1"/>
          <p:nvPr/>
        </p:nvSpPr>
        <p:spPr>
          <a:xfrm>
            <a:off x="191344" y="6525344"/>
            <a:ext cx="6097978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Zain R, </a:t>
            </a:r>
            <a:r>
              <a:rPr lang="en-US" sz="15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Vihinen</a:t>
            </a:r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M. </a:t>
            </a:r>
            <a:r>
              <a:rPr lang="en-US" sz="1500" b="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Front Immunol </a:t>
            </a:r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2021;12:694853. </a:t>
            </a:r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1D197EF0-3646-3303-F583-D3658140FF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041" y="1845922"/>
            <a:ext cx="7781918" cy="434115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2D782AF-F3A1-8744-BE15-1720883EB311}"/>
              </a:ext>
            </a:extLst>
          </p:cNvPr>
          <p:cNvSpPr/>
          <p:nvPr/>
        </p:nvSpPr>
        <p:spPr bwMode="auto">
          <a:xfrm>
            <a:off x="2207568" y="1370013"/>
            <a:ext cx="7776864" cy="546819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68E595-13E4-10A9-5D90-17558C2590EA}"/>
              </a:ext>
            </a:extLst>
          </p:cNvPr>
          <p:cNvSpPr txBox="1"/>
          <p:nvPr/>
        </p:nvSpPr>
        <p:spPr>
          <a:xfrm>
            <a:off x="2205041" y="1362357"/>
            <a:ext cx="43540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</a:rPr>
              <a:t>Mouse BTK SH3, SH2 and Kinase Domains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3D9F36-5345-E926-E365-43CFEA070BB7}"/>
              </a:ext>
            </a:extLst>
          </p:cNvPr>
          <p:cNvSpPr txBox="1"/>
          <p:nvPr/>
        </p:nvSpPr>
        <p:spPr>
          <a:xfrm>
            <a:off x="6559119" y="1285412"/>
            <a:ext cx="34253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</a:rPr>
              <a:t>Human BTK kinase domain with ibrutinib (red) bound covalently (magenta) to C481 (blue) (5p9j)</a:t>
            </a:r>
          </a:p>
        </p:txBody>
      </p:sp>
    </p:spTree>
    <p:extLst>
      <p:ext uri="{BB962C8B-B14F-4D97-AF65-F5344CB8AC3E}">
        <p14:creationId xmlns:p14="http://schemas.microsoft.com/office/powerpoint/2010/main" val="2961590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876D09-AD1A-DD88-2D05-E5E01B921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286" y="188640"/>
            <a:ext cx="10358967" cy="1545803"/>
          </a:xfrm>
        </p:spPr>
        <p:txBody>
          <a:bodyPr/>
          <a:lstStyle/>
          <a:p>
            <a:pPr algn="l"/>
            <a:r>
              <a:rPr lang="en-US" sz="2800" dirty="0"/>
              <a:t>IRC Determines That Zanubrutinib Demonstrates Superior Overall Response Rate versus Ibrutinib in Final Response Analysis of ALPINE Trial for CLL</a:t>
            </a:r>
            <a:br>
              <a:rPr lang="en-US" sz="2800" dirty="0"/>
            </a:br>
            <a:r>
              <a:rPr lang="en-US" sz="2400" dirty="0"/>
              <a:t>Press Release: April 11, 2022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3E3462-3C37-C65B-F50C-686A34F08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2286" y="1795062"/>
            <a:ext cx="10358967" cy="4370242"/>
          </a:xfrm>
        </p:spPr>
        <p:txBody>
          <a:bodyPr/>
          <a:lstStyle/>
          <a:p>
            <a:pPr marL="98425" indent="0">
              <a:buNone/>
            </a:pPr>
            <a:r>
              <a:rPr lang="en-US" sz="2200" b="0" dirty="0"/>
              <a:t>“…Results from the Phase 3 ALPINE trial [were announced] showing BTK inhibitor </a:t>
            </a:r>
            <a:r>
              <a:rPr lang="en-US" sz="2200" b="0" dirty="0" err="1"/>
              <a:t>zanubrutinib</a:t>
            </a:r>
            <a:r>
              <a:rPr lang="en-US" sz="2200" b="0" dirty="0"/>
              <a:t> demonstrated superiority versus ibrutinib in overall response rate (ORR) as assessed by an Independent Review Committee (IRC) in adult patients with relapsed or refractory (R/R) chronic lymphocytic leukemia (CLL) or small lymphocytic lymphoma (SLL). </a:t>
            </a:r>
          </a:p>
          <a:p>
            <a:pPr marL="98425" indent="0">
              <a:buNone/>
            </a:pPr>
            <a:r>
              <a:rPr lang="en-US" sz="2200" b="0" dirty="0"/>
              <a:t>After achieving superiority in the primary endpoint of investigator-assessed overall response rate at the interim analysis, in this final response analysis, </a:t>
            </a:r>
            <a:r>
              <a:rPr lang="en-US" sz="2200" b="0" dirty="0" err="1"/>
              <a:t>zanubrutinib</a:t>
            </a:r>
            <a:r>
              <a:rPr lang="en-US" sz="2200" b="0" dirty="0"/>
              <a:t> met the primary endpoint of superiority over ibrutinib in ORR as determined by IRC, with a response rate of 80.4% versus 72.9% (2-sided p = 0.0264). ORR is defined as the combined rate of complete responses (CR) and partial responses (PR). A total of 652 patients were enrolled in the ALPINE trial across Europe (60%), the United States (17%), China (14%), New Zealand and Australia (9%) and were followed for a median of 24.2 months. The next planned analysis of ALPINE data will be the PFS final analysis.”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52BF2E-E70D-04E5-A688-3FA85D3A305F}"/>
              </a:ext>
            </a:extLst>
          </p:cNvPr>
          <p:cNvSpPr txBox="1"/>
          <p:nvPr/>
        </p:nvSpPr>
        <p:spPr>
          <a:xfrm>
            <a:off x="191344" y="6290156"/>
            <a:ext cx="1091593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https://</a:t>
            </a:r>
            <a:r>
              <a:rPr lang="en-US" sz="15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www.businesswire.com</a:t>
            </a:r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/news/home/20220411005299/</a:t>
            </a:r>
            <a:r>
              <a:rPr lang="en-US" sz="15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/IRC-Determines-BRUKINSA%C2%AE-Zanubrutinib-Demonstrates-Superior-Overall-Response-Rate-Versus-Ibrutinib-in-Final-Response-Analysis-of-ALPINE-Trial-in-Chronic-Lymphocytic-Leukemia</a:t>
            </a:r>
          </a:p>
        </p:txBody>
      </p:sp>
    </p:spTree>
    <p:extLst>
      <p:ext uri="{BB962C8B-B14F-4D97-AF65-F5344CB8AC3E}">
        <p14:creationId xmlns:p14="http://schemas.microsoft.com/office/powerpoint/2010/main" val="587485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AF56DAA-8E69-A043-A911-A515E066A0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07040" y="6144768"/>
            <a:ext cx="681161" cy="581258"/>
          </a:xfrm>
          <a:prstGeom prst="rect">
            <a:avLst/>
          </a:prstGeom>
        </p:spPr>
      </p:pic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A177DA60-C406-F84D-9D5C-00400436A5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464" y="476672"/>
            <a:ext cx="9811320" cy="5549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665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AF56DAA-8E69-A043-A911-A515E066A0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07040" y="6144768"/>
            <a:ext cx="681161" cy="581258"/>
          </a:xfrm>
          <a:prstGeom prst="rect">
            <a:avLst/>
          </a:prstGeom>
        </p:spPr>
      </p:pic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FB12D41C-CC1C-FB43-BBE5-B8837CD654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50" y="260648"/>
            <a:ext cx="10223500" cy="577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674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AF56DAA-8E69-A043-A911-A515E066A0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07040" y="6144768"/>
            <a:ext cx="681161" cy="581258"/>
          </a:xfrm>
          <a:prstGeom prst="rect">
            <a:avLst/>
          </a:prstGeom>
        </p:spPr>
      </p:pic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2190DCDF-1AD0-A547-B303-74E22CF81A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666" y="404664"/>
            <a:ext cx="9547954" cy="543721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287870C-F3B9-4D4E-BA9E-DE8F84193C4E}"/>
              </a:ext>
            </a:extLst>
          </p:cNvPr>
          <p:cNvSpPr/>
          <p:nvPr/>
        </p:nvSpPr>
        <p:spPr bwMode="auto">
          <a:xfrm>
            <a:off x="6528048" y="5589240"/>
            <a:ext cx="3960440" cy="252636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8454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31A6C8-C92E-A241-858C-7428360944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286" y="53752"/>
            <a:ext cx="10358967" cy="1143000"/>
          </a:xfrm>
        </p:spPr>
        <p:txBody>
          <a:bodyPr/>
          <a:lstStyle/>
          <a:p>
            <a:r>
              <a:rPr lang="en-US" dirty="0"/>
              <a:t>Commercial Support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F225B5-DDBB-F04C-87FC-4A699DA270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1640" y="1168861"/>
            <a:ext cx="10080258" cy="2016224"/>
          </a:xfrm>
        </p:spPr>
        <p:txBody>
          <a:bodyPr/>
          <a:lstStyle/>
          <a:p>
            <a:pPr marL="98425" indent="0">
              <a:buNone/>
            </a:pPr>
            <a:r>
              <a:rPr lang="en-US" sz="2500" b="0" dirty="0"/>
              <a:t>This activity is supported by educational grants from AstraZeneca Pharmaceuticals LP, Genentech, a member of the Roche Group, and Pharmacyclics LLC, an AbbVie Company and Janssen Biotech Inc, administered by Janssen Scientific Affairs LLC.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FC5B08C-0EC0-3045-91BD-F230BAB731FE}"/>
              </a:ext>
            </a:extLst>
          </p:cNvPr>
          <p:cNvSpPr txBox="1">
            <a:spLocks/>
          </p:cNvSpPr>
          <p:nvPr/>
        </p:nvSpPr>
        <p:spPr bwMode="auto">
          <a:xfrm>
            <a:off x="912286" y="3429000"/>
            <a:ext cx="1035896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000" b="1">
                <a:solidFill>
                  <a:srgbClr val="3333FF"/>
                </a:solidFill>
                <a:latin typeface="Calibri"/>
                <a:ea typeface="MS PGothic" pitchFamily="34" charset="-128"/>
                <a:cs typeface="Calibri"/>
              </a:defRPr>
            </a:lvl1pPr>
            <a:lvl2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2pPr>
            <a:lvl3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3pPr>
            <a:lvl4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4pPr>
            <a:lvl5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5pPr>
            <a:lvl6pPr marL="153622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6pPr>
            <a:lvl7pPr marL="199328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7pPr>
            <a:lvl8pPr marL="245033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8pPr>
            <a:lvl9pPr marL="290739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r>
              <a:rPr lang="en-US" kern="0"/>
              <a:t>Research To Practice CME Planning Committee Members, </a:t>
            </a:r>
            <a:br>
              <a:rPr lang="en-US" kern="0"/>
            </a:br>
            <a:r>
              <a:rPr lang="en-US" kern="0"/>
              <a:t>Staff and Reviewers</a:t>
            </a:r>
            <a:endParaRPr lang="en-US" kern="0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6672181-E84E-0A4C-8F39-740A9B69FDEB}"/>
              </a:ext>
            </a:extLst>
          </p:cNvPr>
          <p:cNvSpPr txBox="1">
            <a:spLocks/>
          </p:cNvSpPr>
          <p:nvPr/>
        </p:nvSpPr>
        <p:spPr bwMode="auto">
          <a:xfrm>
            <a:off x="912286" y="4869160"/>
            <a:ext cx="1051230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90525" indent="-292100" algn="l" defTabSz="412750" rtl="0" eaLnBrk="0" fontAlgn="base" hangingPunct="0">
              <a:lnSpc>
                <a:spcPct val="105000"/>
              </a:lnSpc>
              <a:spcBef>
                <a:spcPct val="30000"/>
              </a:spcBef>
              <a:spcAft>
                <a:spcPts val="800"/>
              </a:spcAft>
              <a:buClr>
                <a:srgbClr val="000000"/>
              </a:buClr>
              <a:buSzPct val="100000"/>
              <a:buFont typeface="Arial" pitchFamily="-72" charset="0"/>
              <a:buChar char="•"/>
              <a:defRPr sz="2900" b="1">
                <a:solidFill>
                  <a:srgbClr val="000000"/>
                </a:solidFill>
                <a:latin typeface="Calibri" charset="0"/>
                <a:ea typeface="MS PGothic" pitchFamily="34" charset="-128"/>
                <a:cs typeface="MS PGothic" charset="0"/>
              </a:defRPr>
            </a:lvl1pPr>
            <a:lvl2pPr marL="782638" indent="-260350" algn="l" defTabSz="412750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75000"/>
              <a:buFont typeface="Symbol" pitchFamily="-72" charset="2"/>
              <a:buChar char=""/>
              <a:defRPr sz="2600" b="1">
                <a:solidFill>
                  <a:srgbClr val="000000"/>
                </a:solidFill>
                <a:latin typeface="Calibri" charset="0"/>
                <a:ea typeface="MS PGothic" pitchFamily="34" charset="-128"/>
              </a:defRPr>
            </a:lvl2pPr>
            <a:lvl3pPr marL="1173163" indent="-193675" algn="l" defTabSz="412750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buChar char=""/>
              <a:defRPr sz="2400" b="1">
                <a:solidFill>
                  <a:srgbClr val="000000"/>
                </a:solidFill>
                <a:latin typeface="Calibri" charset="0"/>
                <a:ea typeface="ＭＳ Ｐゴシック" pitchFamily="-123" charset="-128"/>
                <a:cs typeface="ＭＳ Ｐゴシック" pitchFamily="-72" charset="-128"/>
              </a:defRPr>
            </a:lvl3pPr>
            <a:lvl4pPr marL="1565275" indent="-193675" algn="l" defTabSz="412750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75000"/>
              <a:buFont typeface="Symbol" pitchFamily="-72" charset="2"/>
              <a:buChar char=""/>
              <a:defRPr sz="2200" b="1">
                <a:solidFill>
                  <a:srgbClr val="000000"/>
                </a:solidFill>
                <a:latin typeface="Calibri" charset="0"/>
                <a:ea typeface="ＭＳ Ｐゴシック" pitchFamily="-123" charset="-128"/>
              </a:defRPr>
            </a:lvl4pPr>
            <a:lvl5pPr marL="1957388" indent="-195263" algn="l" defTabSz="412750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buChar char=""/>
              <a:defRPr sz="2000" b="1">
                <a:solidFill>
                  <a:srgbClr val="000000"/>
                </a:solidFill>
                <a:latin typeface="Calibri" charset="0"/>
                <a:ea typeface="ＭＳ Ｐゴシック" pitchFamily="-123" charset="-128"/>
              </a:defRPr>
            </a:lvl5pPr>
            <a:lvl6pPr marL="2615386" indent="-215834" algn="l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 sz="2000">
                <a:solidFill>
                  <a:srgbClr val="000000"/>
                </a:solidFill>
                <a:latin typeface="+mn-lt"/>
              </a:defRPr>
            </a:lvl6pPr>
            <a:lvl7pPr marL="3072444" indent="-215834" algn="l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 sz="2000">
                <a:solidFill>
                  <a:srgbClr val="000000"/>
                </a:solidFill>
                <a:latin typeface="+mn-lt"/>
              </a:defRPr>
            </a:lvl7pPr>
            <a:lvl8pPr marL="3529502" indent="-215834" algn="l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 sz="2000">
                <a:solidFill>
                  <a:srgbClr val="000000"/>
                </a:solidFill>
                <a:latin typeface="+mn-lt"/>
              </a:defRPr>
            </a:lvl8pPr>
            <a:lvl9pPr marL="3986559" indent="-215834" algn="l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 sz="2000">
                <a:solidFill>
                  <a:srgbClr val="000000"/>
                </a:solidFill>
                <a:latin typeface="+mn-lt"/>
              </a:defRPr>
            </a:lvl9pPr>
          </a:lstStyle>
          <a:p>
            <a:pPr marL="98425" indent="0">
              <a:buFont typeface="Arial" pitchFamily="-72" charset="0"/>
              <a:buNone/>
            </a:pPr>
            <a:r>
              <a:rPr lang="en-US" sz="2500" b="0" kern="0" dirty="0"/>
              <a:t>Planners, scientific staff and independent reviewers for Research To Practice have no relevant conflicts of interest to disclose.</a:t>
            </a:r>
          </a:p>
        </p:txBody>
      </p:sp>
    </p:spTree>
    <p:extLst>
      <p:ext uri="{BB962C8B-B14F-4D97-AF65-F5344CB8AC3E}">
        <p14:creationId xmlns:p14="http://schemas.microsoft.com/office/powerpoint/2010/main" val="1994583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AF56DAA-8E69-A043-A911-A515E066A0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07040" y="6144768"/>
            <a:ext cx="681161" cy="581258"/>
          </a:xfrm>
          <a:prstGeom prst="rect">
            <a:avLst/>
          </a:prstGeom>
        </p:spPr>
      </p:pic>
      <p:pic>
        <p:nvPicPr>
          <p:cNvPr id="6" name="Picture 5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3DE2187F-2ED1-C54F-BB69-5585AB8094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936" y="1124744"/>
            <a:ext cx="11356128" cy="460851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29FB9C7-8941-E74D-A927-ED350BB5BC53}"/>
              </a:ext>
            </a:extLst>
          </p:cNvPr>
          <p:cNvSpPr/>
          <p:nvPr/>
        </p:nvSpPr>
        <p:spPr bwMode="auto">
          <a:xfrm>
            <a:off x="10848528" y="2348880"/>
            <a:ext cx="720080" cy="6480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8617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AF56DAA-8E69-A043-A911-A515E066A0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94452" y="6165304"/>
            <a:ext cx="681161" cy="581258"/>
          </a:xfrm>
          <a:prstGeom prst="rect">
            <a:avLst/>
          </a:prstGeom>
        </p:spPr>
      </p:pic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EB5B51F5-7D6F-224F-B89C-D5D72D2CCC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" y="976156"/>
            <a:ext cx="10369152" cy="477310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1F5572D-4BBC-8D4A-82B4-7A166699B7B7}"/>
              </a:ext>
            </a:extLst>
          </p:cNvPr>
          <p:cNvSpPr txBox="1"/>
          <p:nvPr/>
        </p:nvSpPr>
        <p:spPr>
          <a:xfrm>
            <a:off x="4220766" y="1108742"/>
            <a:ext cx="672010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tx1"/>
                </a:solidFill>
              </a:rPr>
              <a:t>Allan JN et al.</a:t>
            </a:r>
            <a:r>
              <a:rPr lang="en-US" sz="2200" i="1" dirty="0">
                <a:solidFill>
                  <a:schemeClr val="tx1"/>
                </a:solidFill>
              </a:rPr>
              <a:t> </a:t>
            </a:r>
            <a:r>
              <a:rPr lang="en-US" sz="2200" i="1" dirty="0" err="1">
                <a:solidFill>
                  <a:schemeClr val="tx1"/>
                </a:solidFill>
              </a:rPr>
              <a:t>Haematologica</a:t>
            </a:r>
            <a:r>
              <a:rPr lang="en-US" sz="2200" dirty="0">
                <a:solidFill>
                  <a:schemeClr val="tx1"/>
                </a:solidFill>
              </a:rPr>
              <a:t> 2022;107(4):984-7. </a:t>
            </a:r>
          </a:p>
        </p:txBody>
      </p:sp>
    </p:spTree>
    <p:extLst>
      <p:ext uri="{BB962C8B-B14F-4D97-AF65-F5344CB8AC3E}">
        <p14:creationId xmlns:p14="http://schemas.microsoft.com/office/powerpoint/2010/main" val="528296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AF56DAA-8E69-A043-A911-A515E066A0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07040" y="6144768"/>
            <a:ext cx="681161" cy="581258"/>
          </a:xfrm>
          <a:prstGeom prst="rect">
            <a:avLst/>
          </a:prstGeom>
        </p:spPr>
      </p:pic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6565E835-9B31-8347-AE54-9E1F2AAF51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4" y="1001743"/>
            <a:ext cx="11089232" cy="485451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F6E2AF4-ECE8-154E-B58A-2AABE44F6864}"/>
              </a:ext>
            </a:extLst>
          </p:cNvPr>
          <p:cNvSpPr txBox="1"/>
          <p:nvPr/>
        </p:nvSpPr>
        <p:spPr>
          <a:xfrm>
            <a:off x="8031936" y="1124744"/>
            <a:ext cx="357982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i="1" dirty="0">
                <a:solidFill>
                  <a:srgbClr val="FFFFFF"/>
                </a:solidFill>
              </a:rPr>
              <a:t>Blood </a:t>
            </a:r>
            <a:r>
              <a:rPr lang="en-US" sz="2200" dirty="0">
                <a:solidFill>
                  <a:srgbClr val="FFFFFF"/>
                </a:solidFill>
              </a:rPr>
              <a:t>2022;139(5):686-9. </a:t>
            </a:r>
          </a:p>
        </p:txBody>
      </p:sp>
    </p:spTree>
    <p:extLst>
      <p:ext uri="{BB962C8B-B14F-4D97-AF65-F5344CB8AC3E}">
        <p14:creationId xmlns:p14="http://schemas.microsoft.com/office/powerpoint/2010/main" val="1691822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AF56DAA-8E69-A043-A911-A515E066A0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07040" y="6144768"/>
            <a:ext cx="681161" cy="581258"/>
          </a:xfrm>
          <a:prstGeom prst="rect">
            <a:avLst/>
          </a:prstGeom>
        </p:spPr>
      </p:pic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EDCFAA52-720A-574A-B494-8D9C7AF4D8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378" y="1412776"/>
            <a:ext cx="11111244" cy="403244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422B6CB-DCE0-DA4F-81A5-23F83BE77CE7}"/>
              </a:ext>
            </a:extLst>
          </p:cNvPr>
          <p:cNvSpPr/>
          <p:nvPr/>
        </p:nvSpPr>
        <p:spPr bwMode="auto">
          <a:xfrm>
            <a:off x="9768408" y="1994034"/>
            <a:ext cx="1656184" cy="64287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4E9C97-927D-174B-8668-2B7220948761}"/>
              </a:ext>
            </a:extLst>
          </p:cNvPr>
          <p:cNvSpPr txBox="1"/>
          <p:nvPr/>
        </p:nvSpPr>
        <p:spPr>
          <a:xfrm>
            <a:off x="7570055" y="1563147"/>
            <a:ext cx="408156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i="1" dirty="0">
                <a:solidFill>
                  <a:schemeClr val="tx1"/>
                </a:solidFill>
              </a:rPr>
              <a:t>Leukemia</a:t>
            </a:r>
            <a:r>
              <a:rPr lang="en-US" sz="2200" dirty="0">
                <a:solidFill>
                  <a:schemeClr val="tx1"/>
                </a:solidFill>
              </a:rPr>
              <a:t> 2022;36(3):723-32. </a:t>
            </a:r>
          </a:p>
        </p:txBody>
      </p:sp>
    </p:spTree>
    <p:extLst>
      <p:ext uri="{BB962C8B-B14F-4D97-AF65-F5344CB8AC3E}">
        <p14:creationId xmlns:p14="http://schemas.microsoft.com/office/powerpoint/2010/main" val="1472330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6847DB3-CD56-5546-8A52-C59CA5B35894}"/>
              </a:ext>
            </a:extLst>
          </p:cNvPr>
          <p:cNvSpPr/>
          <p:nvPr/>
        </p:nvSpPr>
        <p:spPr bwMode="auto">
          <a:xfrm>
            <a:off x="246623" y="4993373"/>
            <a:ext cx="11377265" cy="384048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Times New Roman" pitchFamily="18" charset="0"/>
              <a:ea typeface="MS PGothic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6516" y="-1"/>
            <a:ext cx="10358967" cy="1480579"/>
          </a:xfrm>
        </p:spPr>
        <p:txBody>
          <a:bodyPr>
            <a:normAutofit/>
          </a:bodyPr>
          <a:lstStyle/>
          <a:p>
            <a:r>
              <a:rPr lang="en-US" dirty="0"/>
              <a:t>Meet The Professor with Dr Brown 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07368" y="1484785"/>
            <a:ext cx="11538009" cy="5373216"/>
          </a:xfrm>
        </p:spPr>
        <p:txBody>
          <a:bodyPr/>
          <a:lstStyle/>
          <a:p>
            <a:pPr marL="295275" lvl="0" indent="-27940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400" dirty="0">
                <a:latin typeface="Calibri"/>
              </a:rPr>
              <a:t>MODULE 1: Case Presentations</a:t>
            </a:r>
          </a:p>
          <a:p>
            <a:pPr lvl="0">
              <a:lnSpc>
                <a:spcPts val="2300"/>
              </a:lnSpc>
              <a:spcBef>
                <a:spcPts val="400"/>
              </a:spcBef>
              <a:spcAft>
                <a:spcPts val="0"/>
              </a:spcAft>
            </a:pPr>
            <a:r>
              <a:rPr lang="en-US" sz="2000" b="0" dirty="0"/>
              <a:t>Dr </a:t>
            </a:r>
            <a:r>
              <a:rPr lang="en-US" sz="2000" b="0" dirty="0" err="1"/>
              <a:t>Polkinghorn</a:t>
            </a:r>
            <a:r>
              <a:rPr lang="en-US" sz="2000" b="0" dirty="0"/>
              <a:t>: A 68-year-old man with CLL on observation for 10 years who develops angioedema</a:t>
            </a:r>
          </a:p>
          <a:p>
            <a:pPr lvl="0">
              <a:lnSpc>
                <a:spcPts val="2300"/>
              </a:lnSpc>
              <a:spcBef>
                <a:spcPts val="400"/>
              </a:spcBef>
              <a:spcAft>
                <a:spcPts val="0"/>
              </a:spcAft>
            </a:pPr>
            <a:r>
              <a:rPr lang="en-US" sz="2000" b="0" dirty="0"/>
              <a:t>Dr Sinha: A 60-year-old woman with SLL and BTK-related arthralgia</a:t>
            </a:r>
          </a:p>
          <a:p>
            <a:pPr lvl="0">
              <a:lnSpc>
                <a:spcPts val="2300"/>
              </a:lnSpc>
              <a:spcBef>
                <a:spcPts val="400"/>
              </a:spcBef>
              <a:spcAft>
                <a:spcPts val="0"/>
              </a:spcAft>
            </a:pPr>
            <a:r>
              <a:rPr lang="en-US" sz="2000" b="0" dirty="0"/>
              <a:t>Dr Khan: A 69-year-old man with CLL and hypertension, CAD, GERD and atrial fibrillation</a:t>
            </a:r>
          </a:p>
          <a:p>
            <a:pPr lvl="0">
              <a:lnSpc>
                <a:spcPts val="2300"/>
              </a:lnSpc>
              <a:spcBef>
                <a:spcPts val="400"/>
              </a:spcBef>
              <a:spcAft>
                <a:spcPts val="0"/>
              </a:spcAft>
            </a:pPr>
            <a:r>
              <a:rPr lang="en-US" sz="2000" b="0" dirty="0"/>
              <a:t>Dr </a:t>
            </a:r>
            <a:r>
              <a:rPr lang="en-US" sz="2000" b="0" dirty="0" err="1"/>
              <a:t>Sood</a:t>
            </a:r>
            <a:r>
              <a:rPr lang="en-US" sz="2000" b="0" dirty="0"/>
              <a:t>: A 65-year-old man with CLL who receives obinutuzumab and venetoclax</a:t>
            </a:r>
          </a:p>
          <a:p>
            <a:pPr lvl="0">
              <a:lnSpc>
                <a:spcPts val="2300"/>
              </a:lnSpc>
              <a:spcBef>
                <a:spcPts val="400"/>
              </a:spcBef>
              <a:spcAft>
                <a:spcPts val="0"/>
              </a:spcAft>
            </a:pPr>
            <a:r>
              <a:rPr lang="en-US" sz="2000" b="0" dirty="0"/>
              <a:t>Dr Kaur: A 70-year-old man with IGHV-mutated CLL</a:t>
            </a:r>
          </a:p>
          <a:p>
            <a:pPr lvl="0">
              <a:lnSpc>
                <a:spcPts val="2300"/>
              </a:lnSpc>
              <a:spcBef>
                <a:spcPts val="400"/>
              </a:spcBef>
              <a:spcAft>
                <a:spcPts val="0"/>
              </a:spcAft>
            </a:pPr>
            <a:r>
              <a:rPr lang="en-US" sz="2000" b="0" dirty="0"/>
              <a:t>Dr Bhatnagar: A 70-year-old man with CLL, thrombocytopenia and possible underlying plasma cell dyscrasia</a:t>
            </a:r>
          </a:p>
          <a:p>
            <a:pPr lvl="0">
              <a:lnSpc>
                <a:spcPts val="2300"/>
              </a:lnSpc>
              <a:spcBef>
                <a:spcPts val="400"/>
              </a:spcBef>
              <a:spcAft>
                <a:spcPts val="0"/>
              </a:spcAft>
            </a:pPr>
            <a:r>
              <a:rPr lang="en-US" sz="2000" b="0" dirty="0"/>
              <a:t>Dr </a:t>
            </a:r>
            <a:r>
              <a:rPr lang="en-US" sz="2000" b="0" dirty="0" err="1"/>
              <a:t>Metzner-Sadurski</a:t>
            </a:r>
            <a:r>
              <a:rPr lang="en-US" sz="2000" b="0" dirty="0"/>
              <a:t>: A 64-year-old woman with IGHV-unmutated CLL and hemolytic anemia</a:t>
            </a:r>
            <a:endParaRPr lang="en-US" sz="2000" b="0" dirty="0">
              <a:latin typeface="Calibri"/>
            </a:endParaRPr>
          </a:p>
          <a:p>
            <a:pPr marL="295275" lvl="0" indent="-27940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400" dirty="0">
                <a:latin typeface="Calibri"/>
              </a:rPr>
              <a:t>MODULE 2: </a:t>
            </a:r>
            <a:r>
              <a:rPr lang="en-US" sz="2400" dirty="0"/>
              <a:t>Journal Club with Dr Brown </a:t>
            </a:r>
            <a:endParaRPr lang="en-US" sz="2400" dirty="0">
              <a:latin typeface="Calibri"/>
            </a:endParaRPr>
          </a:p>
          <a:p>
            <a:pPr marL="9525" lvl="0" indent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bg1"/>
                </a:solidFill>
              </a:rPr>
              <a:t>MODULE 3: Faculty Survey</a:t>
            </a:r>
          </a:p>
          <a:p>
            <a:pPr marL="9525" lvl="0" indent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400" dirty="0"/>
              <a:t>MODULE 4: Appendix of Key Recent Data Sets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6307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6F76304-B084-CA4F-AC01-16782F950AA4}"/>
              </a:ext>
            </a:extLst>
          </p:cNvPr>
          <p:cNvGraphicFramePr>
            <a:graphicFrameLocks noGrp="1"/>
          </p:cNvGraphicFramePr>
          <p:nvPr/>
        </p:nvGraphicFramePr>
        <p:xfrm>
          <a:off x="983863" y="2699076"/>
          <a:ext cx="9504625" cy="3470521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9504625">
                  <a:extLst>
                    <a:ext uri="{9D8B030D-6E8A-4147-A177-3AD203B41FA5}">
                      <a16:colId xmlns:a16="http://schemas.microsoft.com/office/drawing/2014/main" val="2475546180"/>
                    </a:ext>
                  </a:extLst>
                </a:gridCol>
              </a:tblGrid>
              <a:tr h="49051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3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1906385"/>
                  </a:ext>
                </a:extLst>
              </a:tr>
              <a:tr h="52744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43645606"/>
                  </a:ext>
                </a:extLst>
              </a:tr>
              <a:tr h="49051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3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7958558"/>
                  </a:ext>
                </a:extLst>
              </a:tr>
              <a:tr h="49051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63112589"/>
                  </a:ext>
                </a:extLst>
              </a:tr>
              <a:tr h="49051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3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5188184"/>
                  </a:ext>
                </a:extLst>
              </a:tr>
              <a:tr h="49051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8569185"/>
                  </a:ext>
                </a:extLst>
              </a:tr>
              <a:tr h="49051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3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3090938"/>
                  </a:ext>
                </a:extLst>
              </a:tr>
            </a:tbl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E179D512-6722-DA41-A90C-5E8B8DC317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286" y="333725"/>
            <a:ext cx="10289114" cy="1828799"/>
          </a:xfrm>
        </p:spPr>
        <p:txBody>
          <a:bodyPr/>
          <a:lstStyle/>
          <a:p>
            <a:pPr algn="l"/>
            <a:r>
              <a:rPr lang="en-US" sz="3200" dirty="0"/>
              <a:t>What is your usual preferred initial regimen for a 60-year-old patient with CLL </a:t>
            </a:r>
            <a:r>
              <a:rPr lang="en-US" sz="3200" u="sng" dirty="0"/>
              <a:t>with IGHV mutation</a:t>
            </a:r>
            <a:r>
              <a:rPr lang="en-US" sz="3200" dirty="0"/>
              <a:t> but no del(17p) or TP53 mutation who requires treatment? 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45F3F3B-FD5F-7245-B13E-0093415906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0320" y="2204864"/>
            <a:ext cx="8784544" cy="2922660"/>
          </a:xfrm>
        </p:spPr>
        <p:txBody>
          <a:bodyPr/>
          <a:lstStyle/>
          <a:p>
            <a:pPr marL="457200" indent="-45720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500" b="0" dirty="0"/>
              <a:t>FCR </a:t>
            </a:r>
          </a:p>
          <a:p>
            <a:pPr marL="457200" indent="-45720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500" b="0" dirty="0"/>
              <a:t>BR (</a:t>
            </a:r>
            <a:r>
              <a:rPr lang="en-US" sz="2500" b="0" dirty="0" err="1"/>
              <a:t>bendamustine</a:t>
            </a:r>
            <a:r>
              <a:rPr lang="en-US" sz="2500" b="0" dirty="0"/>
              <a:t>/rituximab)</a:t>
            </a:r>
          </a:p>
          <a:p>
            <a:pPr marL="457200" indent="-45720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500" b="0" dirty="0"/>
              <a:t>Ibrutinib</a:t>
            </a:r>
          </a:p>
          <a:p>
            <a:pPr marL="457200" indent="-45720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500" b="0" dirty="0"/>
              <a:t>Ibrutinib + anti-CD20 antibody</a:t>
            </a:r>
          </a:p>
          <a:p>
            <a:pPr marL="457200" indent="-45720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500" b="0" dirty="0"/>
              <a:t>Acalabrutinib</a:t>
            </a:r>
          </a:p>
          <a:p>
            <a:pPr marL="457200" indent="-45720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500" b="0" dirty="0"/>
              <a:t>Acalabrutinib + </a:t>
            </a:r>
            <a:r>
              <a:rPr lang="en-US" sz="2500" b="0" dirty="0" err="1"/>
              <a:t>obinutuzumab</a:t>
            </a:r>
            <a:endParaRPr lang="en-US" sz="2500" b="0" dirty="0"/>
          </a:p>
          <a:p>
            <a:pPr marL="457200" indent="-45720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500" b="0" dirty="0"/>
              <a:t>Venetoclax + </a:t>
            </a:r>
            <a:r>
              <a:rPr lang="en-US" sz="2500" b="0" dirty="0" err="1"/>
              <a:t>obinutuzumab</a:t>
            </a:r>
            <a:endParaRPr lang="en-US" sz="2500" b="0" dirty="0"/>
          </a:p>
          <a:p>
            <a:pPr marL="457200" indent="-45720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500" b="0" dirty="0"/>
              <a:t>Other</a:t>
            </a:r>
          </a:p>
          <a:p>
            <a:pPr marL="457200" indent="-45720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Font typeface="+mj-lt"/>
              <a:buAutoNum type="arabicPeriod"/>
            </a:pPr>
            <a:endParaRPr lang="en-US" sz="2500" b="0" dirty="0"/>
          </a:p>
          <a:p>
            <a:pPr marL="457200" indent="-45720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Font typeface="+mj-lt"/>
              <a:buAutoNum type="arabicPeriod"/>
            </a:pPr>
            <a:endParaRPr lang="en-US" sz="2500" b="0" dirty="0"/>
          </a:p>
        </p:txBody>
      </p:sp>
    </p:spTree>
    <p:extLst>
      <p:ext uri="{BB962C8B-B14F-4D97-AF65-F5344CB8AC3E}">
        <p14:creationId xmlns:p14="http://schemas.microsoft.com/office/powerpoint/2010/main" val="2982943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54F205-6917-E74C-8767-DDC702FC16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your usual preferred initial regimen for a </a:t>
            </a:r>
            <a:r>
              <a:rPr lang="en-US" u="sng" dirty="0"/>
              <a:t>60-year-old</a:t>
            </a:r>
            <a:r>
              <a:rPr lang="en-US" dirty="0"/>
              <a:t> patient with CLL with </a:t>
            </a:r>
            <a:r>
              <a:rPr lang="en-US" u="sng" dirty="0"/>
              <a:t>IGHV mutation</a:t>
            </a:r>
            <a:r>
              <a:rPr lang="en-US" dirty="0"/>
              <a:t> but no del(17p) or TP53 mutation who requires treatment?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CA499C-8AE5-8949-8D0B-E063E4264A27}"/>
              </a:ext>
            </a:extLst>
          </p:cNvPr>
          <p:cNvSpPr>
            <a:spLocks noGrp="1"/>
          </p:cNvSpPr>
          <p:nvPr>
            <p:ph idx="35"/>
          </p:nvPr>
        </p:nvSpPr>
        <p:spPr/>
        <p:txBody>
          <a:bodyPr/>
          <a:lstStyle/>
          <a:p>
            <a:r>
              <a:rPr lang="en-US" dirty="0" err="1"/>
              <a:t>Venetoclax</a:t>
            </a:r>
            <a:r>
              <a:rPr lang="en-US" dirty="0"/>
              <a:t>/</a:t>
            </a:r>
            <a:br>
              <a:rPr lang="en-US" dirty="0"/>
            </a:br>
            <a:r>
              <a:rPr lang="en-US" dirty="0" err="1"/>
              <a:t>obinutuzumab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2CB65F9-DE1F-E340-BC81-B3C55A394797}"/>
              </a:ext>
            </a:extLst>
          </p:cNvPr>
          <p:cNvSpPr>
            <a:spLocks noGrp="1"/>
          </p:cNvSpPr>
          <p:nvPr>
            <p:ph idx="41"/>
          </p:nvPr>
        </p:nvSpPr>
        <p:spPr/>
        <p:txBody>
          <a:bodyPr/>
          <a:lstStyle/>
          <a:p>
            <a:r>
              <a:rPr lang="en-US" dirty="0" err="1"/>
              <a:t>Venetoclax</a:t>
            </a:r>
            <a:r>
              <a:rPr lang="en-US" dirty="0"/>
              <a:t>/</a:t>
            </a:r>
            <a:br>
              <a:rPr lang="en-US" dirty="0"/>
            </a:br>
            <a:r>
              <a:rPr lang="en-US" dirty="0" err="1"/>
              <a:t>obinutuzumab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7FAED61-B941-2948-B256-4D123ACAF7C3}"/>
              </a:ext>
            </a:extLst>
          </p:cNvPr>
          <p:cNvSpPr>
            <a:spLocks noGrp="1"/>
          </p:cNvSpPr>
          <p:nvPr>
            <p:ph idx="44"/>
          </p:nvPr>
        </p:nvSpPr>
        <p:spPr/>
        <p:txBody>
          <a:bodyPr/>
          <a:lstStyle/>
          <a:p>
            <a:r>
              <a:rPr lang="en-US" dirty="0" err="1"/>
              <a:t>Venetoclax</a:t>
            </a:r>
            <a:r>
              <a:rPr lang="en-US" dirty="0"/>
              <a:t>/ </a:t>
            </a:r>
            <a:r>
              <a:rPr lang="en-US" dirty="0" err="1"/>
              <a:t>obinutuzumab</a:t>
            </a:r>
            <a:r>
              <a:rPr lang="en-US" dirty="0"/>
              <a:t> 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0C6D688-4415-884C-999E-35566C9D9B5F}"/>
              </a:ext>
            </a:extLst>
          </p:cNvPr>
          <p:cNvSpPr>
            <a:spLocks noGrp="1"/>
          </p:cNvSpPr>
          <p:nvPr>
            <p:ph idx="45"/>
          </p:nvPr>
        </p:nvSpPr>
        <p:spPr/>
        <p:txBody>
          <a:bodyPr/>
          <a:lstStyle/>
          <a:p>
            <a:pPr>
              <a:lnSpc>
                <a:spcPts val="2280"/>
              </a:lnSpc>
            </a:pPr>
            <a:r>
              <a:rPr lang="en-US" dirty="0"/>
              <a:t>Acalabrutinib or </a:t>
            </a:r>
            <a:r>
              <a:rPr lang="en-US" dirty="0" err="1"/>
              <a:t>Venetoclax</a:t>
            </a:r>
            <a:r>
              <a:rPr lang="en-US" dirty="0"/>
              <a:t>/</a:t>
            </a:r>
            <a:br>
              <a:rPr lang="en-US" dirty="0"/>
            </a:br>
            <a:r>
              <a:rPr lang="en-US" dirty="0" err="1"/>
              <a:t>obinutuzumab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2B5976A-FB55-4F44-A977-061688251342}"/>
              </a:ext>
            </a:extLst>
          </p:cNvPr>
          <p:cNvSpPr>
            <a:spLocks noGrp="1"/>
          </p:cNvSpPr>
          <p:nvPr>
            <p:ph idx="46"/>
          </p:nvPr>
        </p:nvSpPr>
        <p:spPr/>
        <p:txBody>
          <a:bodyPr/>
          <a:lstStyle/>
          <a:p>
            <a:r>
              <a:rPr lang="en-US" dirty="0" err="1"/>
              <a:t>Venetoclax</a:t>
            </a:r>
            <a:r>
              <a:rPr lang="en-US" dirty="0"/>
              <a:t>/</a:t>
            </a:r>
            <a:br>
              <a:rPr lang="en-US" dirty="0"/>
            </a:br>
            <a:r>
              <a:rPr lang="en-US" dirty="0" err="1"/>
              <a:t>obinutuzumab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DFDAFE-D955-3A48-A15E-5311421DE604}"/>
              </a:ext>
            </a:extLst>
          </p:cNvPr>
          <p:cNvSpPr>
            <a:spLocks noGrp="1"/>
          </p:cNvSpPr>
          <p:nvPr>
            <p:ph idx="47"/>
          </p:nvPr>
        </p:nvSpPr>
        <p:spPr/>
        <p:txBody>
          <a:bodyPr/>
          <a:lstStyle/>
          <a:p>
            <a:r>
              <a:rPr lang="en-US" dirty="0" err="1"/>
              <a:t>Venetoclax</a:t>
            </a:r>
            <a:r>
              <a:rPr lang="en-US" dirty="0"/>
              <a:t>/ </a:t>
            </a:r>
            <a:r>
              <a:rPr lang="en-US" dirty="0" err="1"/>
              <a:t>obinutuzumab</a:t>
            </a:r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DB83336-E3C5-8B46-934A-D282D6B07BB5}"/>
              </a:ext>
            </a:extLst>
          </p:cNvPr>
          <p:cNvSpPr>
            <a:spLocks noGrp="1"/>
          </p:cNvSpPr>
          <p:nvPr>
            <p:ph idx="48"/>
          </p:nvPr>
        </p:nvSpPr>
        <p:spPr/>
        <p:txBody>
          <a:bodyPr/>
          <a:lstStyle/>
          <a:p>
            <a:r>
              <a:rPr lang="en-US" dirty="0"/>
              <a:t>FCR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5A35BB7-25E3-3A4A-9A72-406FEE9B8E02}"/>
              </a:ext>
            </a:extLst>
          </p:cNvPr>
          <p:cNvSpPr txBox="1"/>
          <p:nvPr/>
        </p:nvSpPr>
        <p:spPr>
          <a:xfrm>
            <a:off x="479376" y="6053223"/>
            <a:ext cx="610076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FCR = fludarabine/cyclophosphamide/rituximab </a:t>
            </a:r>
          </a:p>
        </p:txBody>
      </p:sp>
    </p:spTree>
    <p:extLst>
      <p:ext uri="{BB962C8B-B14F-4D97-AF65-F5344CB8AC3E}">
        <p14:creationId xmlns:p14="http://schemas.microsoft.com/office/powerpoint/2010/main" val="1527145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6F76304-B084-CA4F-AC01-16782F950AA4}"/>
              </a:ext>
            </a:extLst>
          </p:cNvPr>
          <p:cNvGraphicFramePr>
            <a:graphicFrameLocks noGrp="1"/>
          </p:cNvGraphicFramePr>
          <p:nvPr/>
        </p:nvGraphicFramePr>
        <p:xfrm>
          <a:off x="983863" y="2852936"/>
          <a:ext cx="9504625" cy="3433591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9504625">
                  <a:extLst>
                    <a:ext uri="{9D8B030D-6E8A-4147-A177-3AD203B41FA5}">
                      <a16:colId xmlns:a16="http://schemas.microsoft.com/office/drawing/2014/main" val="2475546180"/>
                    </a:ext>
                  </a:extLst>
                </a:gridCol>
              </a:tblGrid>
              <a:tr h="49051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3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1906385"/>
                  </a:ext>
                </a:extLst>
              </a:tr>
              <a:tr h="49051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43645606"/>
                  </a:ext>
                </a:extLst>
              </a:tr>
              <a:tr h="49051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3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7958558"/>
                  </a:ext>
                </a:extLst>
              </a:tr>
              <a:tr h="49051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63112589"/>
                  </a:ext>
                </a:extLst>
              </a:tr>
              <a:tr h="49051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3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5188184"/>
                  </a:ext>
                </a:extLst>
              </a:tr>
              <a:tr h="49051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5287366"/>
                  </a:ext>
                </a:extLst>
              </a:tr>
              <a:tr h="49051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3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7775705"/>
                  </a:ext>
                </a:extLst>
              </a:tr>
            </a:tbl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E179D512-6722-DA41-A90C-5E8B8DC317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286" y="304057"/>
            <a:ext cx="10289114" cy="1828799"/>
          </a:xfrm>
        </p:spPr>
        <p:txBody>
          <a:bodyPr/>
          <a:lstStyle/>
          <a:p>
            <a:pPr algn="l"/>
            <a:r>
              <a:rPr lang="en-US" sz="3200" dirty="0"/>
              <a:t>Regulatory and reimbursement issues aside, what is your usual preferred initial regimen for a 60-year-old patient with CLL, </a:t>
            </a:r>
            <a:r>
              <a:rPr lang="en-US" sz="3200" u="sng" dirty="0"/>
              <a:t>unmutated IGHV</a:t>
            </a:r>
            <a:r>
              <a:rPr lang="en-US" sz="3200" dirty="0"/>
              <a:t> and no del(17p) or TP53 mutation who requires treatment? 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45F3F3B-FD5F-7245-B13E-0093415906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0320" y="2378548"/>
            <a:ext cx="8784544" cy="2922660"/>
          </a:xfrm>
        </p:spPr>
        <p:txBody>
          <a:bodyPr/>
          <a:lstStyle/>
          <a:p>
            <a:pPr marL="457200" indent="-45720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500" b="0" dirty="0"/>
              <a:t>Ibrutinib</a:t>
            </a:r>
          </a:p>
          <a:p>
            <a:pPr marL="457200" indent="-45720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500" b="0" dirty="0"/>
              <a:t>Ibrutinib + anti-CD20 antibody</a:t>
            </a:r>
          </a:p>
          <a:p>
            <a:pPr marL="457200" indent="-45720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500" b="0" dirty="0"/>
              <a:t>Acalabrutinib</a:t>
            </a:r>
          </a:p>
          <a:p>
            <a:pPr marL="457200" indent="-45720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500" b="0" dirty="0"/>
              <a:t>Acalabrutinib + </a:t>
            </a:r>
            <a:r>
              <a:rPr lang="en-US" sz="2500" b="0" dirty="0" err="1"/>
              <a:t>obinutuzumab</a:t>
            </a:r>
            <a:endParaRPr lang="en-US" sz="2500" b="0" dirty="0"/>
          </a:p>
          <a:p>
            <a:pPr marL="457200" indent="-45720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500" b="0" dirty="0"/>
              <a:t>Zanubrutinib</a:t>
            </a:r>
          </a:p>
          <a:p>
            <a:pPr marL="457200" indent="-45720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500" b="0" dirty="0"/>
              <a:t>Venetoclax + </a:t>
            </a:r>
            <a:r>
              <a:rPr lang="en-US" sz="2500" b="0" dirty="0" err="1"/>
              <a:t>obinutuzumab</a:t>
            </a:r>
            <a:endParaRPr lang="en-US" sz="2500" b="0" dirty="0"/>
          </a:p>
          <a:p>
            <a:pPr marL="457200" indent="-45720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500" b="0" dirty="0"/>
              <a:t>Venetoclax + ibrutinib </a:t>
            </a:r>
          </a:p>
          <a:p>
            <a:pPr marL="457200" indent="-45720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500" b="0" dirty="0"/>
              <a:t>Other</a:t>
            </a:r>
          </a:p>
          <a:p>
            <a:pPr marL="457200" indent="-45720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Font typeface="+mj-lt"/>
              <a:buAutoNum type="arabicPeriod"/>
            </a:pPr>
            <a:endParaRPr lang="en-US" sz="2500" b="0" dirty="0"/>
          </a:p>
          <a:p>
            <a:pPr marL="457200" indent="-45720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Font typeface="+mj-lt"/>
              <a:buAutoNum type="arabicPeriod"/>
            </a:pPr>
            <a:endParaRPr lang="en-US" sz="2500" b="0" dirty="0"/>
          </a:p>
        </p:txBody>
      </p:sp>
    </p:spTree>
    <p:extLst>
      <p:ext uri="{BB962C8B-B14F-4D97-AF65-F5344CB8AC3E}">
        <p14:creationId xmlns:p14="http://schemas.microsoft.com/office/powerpoint/2010/main" val="3215025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54F205-6917-E74C-8767-DDC702FC16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Regulatory and reimbursement issues aside, what would be your preferred initial regimen for a </a:t>
            </a:r>
            <a:r>
              <a:rPr lang="en-US" u="sng" dirty="0"/>
              <a:t>60-year-old</a:t>
            </a:r>
            <a:r>
              <a:rPr lang="en-US" dirty="0"/>
              <a:t> patient with CLL, </a:t>
            </a:r>
            <a:r>
              <a:rPr lang="en-US" u="sng" dirty="0"/>
              <a:t>unmutated IGHV</a:t>
            </a:r>
            <a:r>
              <a:rPr lang="en-US" dirty="0"/>
              <a:t> and no </a:t>
            </a:r>
            <a:r>
              <a:rPr lang="en-US" u="sng" dirty="0"/>
              <a:t>del(17p)</a:t>
            </a:r>
            <a:r>
              <a:rPr lang="en-US" dirty="0"/>
              <a:t> or TP53 mutation who required treatment?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CA499C-8AE5-8949-8D0B-E063E4264A27}"/>
              </a:ext>
            </a:extLst>
          </p:cNvPr>
          <p:cNvSpPr>
            <a:spLocks noGrp="1"/>
          </p:cNvSpPr>
          <p:nvPr>
            <p:ph idx="35"/>
          </p:nvPr>
        </p:nvSpPr>
        <p:spPr/>
        <p:txBody>
          <a:bodyPr/>
          <a:lstStyle/>
          <a:p>
            <a:r>
              <a:rPr lang="en-US" dirty="0" err="1"/>
              <a:t>Venetoclax</a:t>
            </a:r>
            <a:r>
              <a:rPr lang="en-US" dirty="0"/>
              <a:t>/ibrutinib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2CB65F9-DE1F-E340-BC81-B3C55A394797}"/>
              </a:ext>
            </a:extLst>
          </p:cNvPr>
          <p:cNvSpPr>
            <a:spLocks noGrp="1"/>
          </p:cNvSpPr>
          <p:nvPr>
            <p:ph idx="41"/>
          </p:nvPr>
        </p:nvSpPr>
        <p:spPr/>
        <p:txBody>
          <a:bodyPr/>
          <a:lstStyle/>
          <a:p>
            <a:r>
              <a:rPr lang="en-US" dirty="0" err="1"/>
              <a:t>Venetoclax</a:t>
            </a:r>
            <a:r>
              <a:rPr lang="en-US" dirty="0"/>
              <a:t>/ibrutinib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7FAED61-B941-2948-B256-4D123ACAF7C3}"/>
              </a:ext>
            </a:extLst>
          </p:cNvPr>
          <p:cNvSpPr>
            <a:spLocks noGrp="1"/>
          </p:cNvSpPr>
          <p:nvPr>
            <p:ph idx="44"/>
          </p:nvPr>
        </p:nvSpPr>
        <p:spPr/>
        <p:txBody>
          <a:bodyPr/>
          <a:lstStyle/>
          <a:p>
            <a:r>
              <a:rPr lang="en-US" dirty="0" err="1"/>
              <a:t>Venetoclax</a:t>
            </a:r>
            <a:r>
              <a:rPr lang="en-US" dirty="0"/>
              <a:t>/ibrutinib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0C6D688-4415-884C-999E-35566C9D9B5F}"/>
              </a:ext>
            </a:extLst>
          </p:cNvPr>
          <p:cNvSpPr>
            <a:spLocks noGrp="1"/>
          </p:cNvSpPr>
          <p:nvPr>
            <p:ph idx="45"/>
          </p:nvPr>
        </p:nvSpPr>
        <p:spPr/>
        <p:txBody>
          <a:bodyPr/>
          <a:lstStyle/>
          <a:p>
            <a:pPr>
              <a:lnSpc>
                <a:spcPts val="2280"/>
              </a:lnSpc>
            </a:pPr>
            <a:r>
              <a:rPr lang="en-US" dirty="0"/>
              <a:t>Acalabrutinib or </a:t>
            </a:r>
            <a:r>
              <a:rPr lang="en-US" dirty="0" err="1"/>
              <a:t>Venetoclax</a:t>
            </a:r>
            <a:r>
              <a:rPr lang="en-US" dirty="0"/>
              <a:t>/</a:t>
            </a:r>
            <a:br>
              <a:rPr lang="en-US" dirty="0"/>
            </a:br>
            <a:r>
              <a:rPr lang="en-US" dirty="0" err="1"/>
              <a:t>obinutuzumab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2B5976A-FB55-4F44-A977-061688251342}"/>
              </a:ext>
            </a:extLst>
          </p:cNvPr>
          <p:cNvSpPr>
            <a:spLocks noGrp="1"/>
          </p:cNvSpPr>
          <p:nvPr>
            <p:ph idx="46"/>
          </p:nvPr>
        </p:nvSpPr>
        <p:spPr/>
        <p:txBody>
          <a:bodyPr/>
          <a:lstStyle/>
          <a:p>
            <a:r>
              <a:rPr lang="en-US" dirty="0" err="1"/>
              <a:t>Venetoclax</a:t>
            </a:r>
            <a:r>
              <a:rPr lang="en-US" dirty="0"/>
              <a:t>/</a:t>
            </a:r>
            <a:br>
              <a:rPr lang="en-US" dirty="0"/>
            </a:br>
            <a:r>
              <a:rPr lang="en-US" dirty="0" err="1"/>
              <a:t>obinutuzumab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283A1A-EB8F-1540-838E-6270A085ADB0}"/>
              </a:ext>
            </a:extLst>
          </p:cNvPr>
          <p:cNvSpPr>
            <a:spLocks noGrp="1"/>
          </p:cNvSpPr>
          <p:nvPr>
            <p:ph idx="47"/>
          </p:nvPr>
        </p:nvSpPr>
        <p:spPr/>
        <p:txBody>
          <a:bodyPr/>
          <a:lstStyle/>
          <a:p>
            <a:r>
              <a:rPr lang="en-US" dirty="0" err="1"/>
              <a:t>Venetoclax</a:t>
            </a:r>
            <a:r>
              <a:rPr lang="en-US" dirty="0"/>
              <a:t> + </a:t>
            </a:r>
            <a:r>
              <a:rPr lang="en-US" dirty="0" err="1"/>
              <a:t>obinutuzumab</a:t>
            </a:r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DB0424E-8C4B-A74F-8AC5-EF1AFFA3E845}"/>
              </a:ext>
            </a:extLst>
          </p:cNvPr>
          <p:cNvSpPr>
            <a:spLocks noGrp="1"/>
          </p:cNvSpPr>
          <p:nvPr>
            <p:ph idx="48"/>
          </p:nvPr>
        </p:nvSpPr>
        <p:spPr/>
        <p:txBody>
          <a:bodyPr/>
          <a:lstStyle/>
          <a:p>
            <a:r>
              <a:rPr lang="en-US" dirty="0" err="1"/>
              <a:t>Venetoclax</a:t>
            </a:r>
            <a:r>
              <a:rPr lang="en-US" dirty="0"/>
              <a:t> + </a:t>
            </a:r>
            <a:r>
              <a:rPr lang="en-US" dirty="0" err="1"/>
              <a:t>obinutuzumab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8542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6F76304-B084-CA4F-AC01-16782F950AA4}"/>
              </a:ext>
            </a:extLst>
          </p:cNvPr>
          <p:cNvGraphicFramePr>
            <a:graphicFrameLocks noGrp="1"/>
          </p:cNvGraphicFramePr>
          <p:nvPr/>
        </p:nvGraphicFramePr>
        <p:xfrm>
          <a:off x="983863" y="2751503"/>
          <a:ext cx="9504625" cy="3433591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9504625">
                  <a:extLst>
                    <a:ext uri="{9D8B030D-6E8A-4147-A177-3AD203B41FA5}">
                      <a16:colId xmlns:a16="http://schemas.microsoft.com/office/drawing/2014/main" val="2475546180"/>
                    </a:ext>
                  </a:extLst>
                </a:gridCol>
              </a:tblGrid>
              <a:tr h="49051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3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1906385"/>
                  </a:ext>
                </a:extLst>
              </a:tr>
              <a:tr h="49051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43645606"/>
                  </a:ext>
                </a:extLst>
              </a:tr>
              <a:tr h="49051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3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7958558"/>
                  </a:ext>
                </a:extLst>
              </a:tr>
              <a:tr h="49051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63112589"/>
                  </a:ext>
                </a:extLst>
              </a:tr>
              <a:tr h="49051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3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5188184"/>
                  </a:ext>
                </a:extLst>
              </a:tr>
              <a:tr h="49051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02635587"/>
                  </a:ext>
                </a:extLst>
              </a:tr>
              <a:tr h="49051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3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460297"/>
                  </a:ext>
                </a:extLst>
              </a:tr>
            </a:tbl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E179D512-6722-DA41-A90C-5E8B8DC317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286" y="332656"/>
            <a:ext cx="10289114" cy="1828799"/>
          </a:xfrm>
        </p:spPr>
        <p:txBody>
          <a:bodyPr/>
          <a:lstStyle/>
          <a:p>
            <a:pPr algn="l"/>
            <a:r>
              <a:rPr lang="en-US" sz="3200" dirty="0"/>
              <a:t>What is your usual preferred initial regimen for a 60-year-old patient with CLL, </a:t>
            </a:r>
            <a:r>
              <a:rPr lang="en-US" sz="3200" u="sng" dirty="0"/>
              <a:t>IGHV mutation and del(17p) or TP53 mutation</a:t>
            </a:r>
            <a:r>
              <a:rPr lang="en-US" sz="3200" dirty="0"/>
              <a:t> who requires treatment? 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45F3F3B-FD5F-7245-B13E-0093415906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0320" y="2276872"/>
            <a:ext cx="8784544" cy="2922660"/>
          </a:xfrm>
        </p:spPr>
        <p:txBody>
          <a:bodyPr/>
          <a:lstStyle/>
          <a:p>
            <a:pPr marL="457200" indent="-45720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500" b="0" dirty="0"/>
              <a:t>FCR</a:t>
            </a:r>
          </a:p>
          <a:p>
            <a:pPr marL="457200" indent="-45720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500" b="0" dirty="0"/>
              <a:t>BR</a:t>
            </a:r>
          </a:p>
          <a:p>
            <a:pPr marL="457200" indent="-45720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500" b="0" dirty="0"/>
              <a:t>Ibrutinib</a:t>
            </a:r>
          </a:p>
          <a:p>
            <a:pPr marL="457200" indent="-45720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500" b="0" dirty="0"/>
              <a:t>Ibrutinib + anti-CD20 antibody</a:t>
            </a:r>
          </a:p>
          <a:p>
            <a:pPr marL="457200" indent="-45720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500" b="0" dirty="0"/>
              <a:t>Acalabrutinib</a:t>
            </a:r>
          </a:p>
          <a:p>
            <a:pPr marL="457200" indent="-45720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500" b="0" dirty="0"/>
              <a:t>Acalabrutinib + </a:t>
            </a:r>
            <a:r>
              <a:rPr lang="en-US" sz="2500" b="0" dirty="0" err="1"/>
              <a:t>obinutuzumab</a:t>
            </a:r>
            <a:endParaRPr lang="en-US" sz="2500" b="0" dirty="0"/>
          </a:p>
          <a:p>
            <a:pPr marL="457200" indent="-45720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500" b="0" dirty="0"/>
              <a:t>Venetoclax + </a:t>
            </a:r>
            <a:r>
              <a:rPr lang="en-US" sz="2500" b="0" dirty="0" err="1"/>
              <a:t>obinutuzumab</a:t>
            </a:r>
            <a:endParaRPr lang="en-US" sz="2500" b="0" dirty="0"/>
          </a:p>
          <a:p>
            <a:pPr marL="457200" indent="-45720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500" b="0" dirty="0"/>
              <a:t>Other</a:t>
            </a:r>
          </a:p>
          <a:p>
            <a:pPr marL="457200" indent="-45720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Font typeface="+mj-lt"/>
              <a:buAutoNum type="arabicPeriod"/>
            </a:pPr>
            <a:endParaRPr lang="en-US" sz="2500" b="0" dirty="0"/>
          </a:p>
          <a:p>
            <a:pPr marL="457200" indent="-45720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Font typeface="+mj-lt"/>
              <a:buAutoNum type="arabicPeriod"/>
            </a:pPr>
            <a:endParaRPr lang="en-US" sz="2500" b="0" dirty="0"/>
          </a:p>
        </p:txBody>
      </p:sp>
    </p:spTree>
    <p:extLst>
      <p:ext uri="{BB962C8B-B14F-4D97-AF65-F5344CB8AC3E}">
        <p14:creationId xmlns:p14="http://schemas.microsoft.com/office/powerpoint/2010/main" val="70437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rgbClr val="0432FF"/>
                </a:solidFill>
              </a:rPr>
              <a:t>Dr </a:t>
            </a:r>
            <a:r>
              <a:rPr lang="en-US" sz="3200" dirty="0"/>
              <a:t>Brown </a:t>
            </a:r>
            <a:r>
              <a:rPr lang="en-US" sz="3200" dirty="0">
                <a:solidFill>
                  <a:srgbClr val="0432FF"/>
                </a:solidFill>
              </a:rPr>
              <a:t>— Disclosures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9FA1D6CF-488A-7449-95CE-456E2392856B}"/>
              </a:ext>
            </a:extLst>
          </p:cNvPr>
          <p:cNvGraphicFramePr>
            <a:graphicFrameLocks/>
          </p:cNvGraphicFramePr>
          <p:nvPr/>
        </p:nvGraphicFramePr>
        <p:xfrm>
          <a:off x="1415480" y="1736812"/>
          <a:ext cx="9649072" cy="3102673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29516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97453">
                  <a:extLst>
                    <a:ext uri="{9D8B030D-6E8A-4147-A177-3AD203B41FA5}">
                      <a16:colId xmlns:a16="http://schemas.microsoft.com/office/drawing/2014/main" val="545933498"/>
                    </a:ext>
                  </a:extLst>
                </a:gridCol>
              </a:tblGrid>
              <a:tr h="1980220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Consulting Agreements</a:t>
                      </a:r>
                      <a:endParaRPr lang="en-US" sz="18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AbbVie Inc, </a:t>
                      </a:r>
                      <a:r>
                        <a:rPr lang="en-US" b="0" dirty="0" err="1">
                          <a:solidFill>
                            <a:schemeClr val="tx1"/>
                          </a:solidFill>
                        </a:rPr>
                        <a:t>Acerta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 Pharma — A member of the AstraZeneca Group, </a:t>
                      </a:r>
                      <a:r>
                        <a:rPr lang="en-US" b="0" dirty="0" err="1">
                          <a:solidFill>
                            <a:schemeClr val="tx1"/>
                          </a:solidFill>
                        </a:rPr>
                        <a:t>BeiGene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 Ltd, Bristol-Myers Squibb Company, Catapult Therapeutics, Genentech, a member of the Roche Group, HUTCHMED, Janssen Biotech Inc, Juno Therapeutics, a Celgene Company, Lilly, MEI Pharma Inc, </a:t>
                      </a:r>
                      <a:r>
                        <a:rPr lang="en-US" b="0" dirty="0" err="1">
                          <a:solidFill>
                            <a:schemeClr val="tx1"/>
                          </a:solidFill>
                        </a:rPr>
                        <a:t>MorphoSys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, Novartis, Pfizer Inc, Pharmacyclics LLC, an AbbVie Company, Rigel Pharmaceuticals Inc</a:t>
                      </a:r>
                      <a:endParaRPr lang="en-US" sz="18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22453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Contracted Research</a:t>
                      </a:r>
                      <a:endParaRPr lang="en-US" sz="18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Gilead Sciences Inc, </a:t>
                      </a:r>
                      <a:r>
                        <a:rPr lang="en-US" dirty="0" err="1">
                          <a:solidFill>
                            <a:schemeClr val="tx1"/>
                          </a:solidFill>
                        </a:rPr>
                        <a:t>Loxo</a:t>
                      </a: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 Oncology Inc, a wholly owned subsidiary of Eli Lilly &amp; Company, </a:t>
                      </a:r>
                      <a:r>
                        <a:rPr lang="en-US" dirty="0" err="1">
                          <a:solidFill>
                            <a:schemeClr val="tx1"/>
                          </a:solidFill>
                        </a:rPr>
                        <a:t>Secura</a:t>
                      </a: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 Bio, Sun Pharmaceutical Industries Ltd, TG Therapeutics Inc</a:t>
                      </a:r>
                      <a:endParaRPr lang="en-US" sz="18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85100646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3826036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54F205-6917-E74C-8767-DDC702FC16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your usual preferred initial regimen for a </a:t>
            </a:r>
            <a:r>
              <a:rPr lang="en-US" u="sng" dirty="0"/>
              <a:t>60-year-old</a:t>
            </a:r>
            <a:r>
              <a:rPr lang="en-US" dirty="0"/>
              <a:t> patient </a:t>
            </a:r>
            <a:r>
              <a:rPr lang="en-US"/>
              <a:t>with CLL, </a:t>
            </a:r>
            <a:r>
              <a:rPr lang="en-US" u="sng"/>
              <a:t>IGHV </a:t>
            </a:r>
            <a:r>
              <a:rPr lang="en-US" u="sng" dirty="0"/>
              <a:t>mutation and del(17p) or TP53 mutation</a:t>
            </a:r>
            <a:r>
              <a:rPr lang="en-US" dirty="0"/>
              <a:t> who requires treatment?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CA499C-8AE5-8949-8D0B-E063E4264A27}"/>
              </a:ext>
            </a:extLst>
          </p:cNvPr>
          <p:cNvSpPr>
            <a:spLocks noGrp="1"/>
          </p:cNvSpPr>
          <p:nvPr>
            <p:ph idx="35"/>
          </p:nvPr>
        </p:nvSpPr>
        <p:spPr/>
        <p:txBody>
          <a:bodyPr/>
          <a:lstStyle/>
          <a:p>
            <a:r>
              <a:rPr lang="en-US" dirty="0"/>
              <a:t>Acalabrutinib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2CB65F9-DE1F-E340-BC81-B3C55A394797}"/>
              </a:ext>
            </a:extLst>
          </p:cNvPr>
          <p:cNvSpPr>
            <a:spLocks noGrp="1"/>
          </p:cNvSpPr>
          <p:nvPr>
            <p:ph idx="41"/>
          </p:nvPr>
        </p:nvSpPr>
        <p:spPr/>
        <p:txBody>
          <a:bodyPr/>
          <a:lstStyle/>
          <a:p>
            <a:r>
              <a:rPr lang="en-US" dirty="0"/>
              <a:t>Acalabrutinib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7FAED61-B941-2948-B256-4D123ACAF7C3}"/>
              </a:ext>
            </a:extLst>
          </p:cNvPr>
          <p:cNvSpPr>
            <a:spLocks noGrp="1"/>
          </p:cNvSpPr>
          <p:nvPr>
            <p:ph idx="44"/>
          </p:nvPr>
        </p:nvSpPr>
        <p:spPr/>
        <p:txBody>
          <a:bodyPr/>
          <a:lstStyle/>
          <a:p>
            <a:r>
              <a:rPr lang="en-US" dirty="0"/>
              <a:t>Acalabrutinib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0C6D688-4415-884C-999E-35566C9D9B5F}"/>
              </a:ext>
            </a:extLst>
          </p:cNvPr>
          <p:cNvSpPr>
            <a:spLocks noGrp="1"/>
          </p:cNvSpPr>
          <p:nvPr>
            <p:ph idx="45"/>
          </p:nvPr>
        </p:nvSpPr>
        <p:spPr/>
        <p:txBody>
          <a:bodyPr/>
          <a:lstStyle/>
          <a:p>
            <a:r>
              <a:rPr lang="en-US" dirty="0"/>
              <a:t>Acalabrutinib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2B5976A-FB55-4F44-A977-061688251342}"/>
              </a:ext>
            </a:extLst>
          </p:cNvPr>
          <p:cNvSpPr>
            <a:spLocks noGrp="1"/>
          </p:cNvSpPr>
          <p:nvPr>
            <p:ph idx="46"/>
          </p:nvPr>
        </p:nvSpPr>
        <p:spPr/>
        <p:txBody>
          <a:bodyPr/>
          <a:lstStyle/>
          <a:p>
            <a:r>
              <a:rPr lang="en-US" dirty="0"/>
              <a:t>Acalabrutinib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218B3F-8F3E-AB4B-9759-A43638C20596}"/>
              </a:ext>
            </a:extLst>
          </p:cNvPr>
          <p:cNvSpPr>
            <a:spLocks noGrp="1"/>
          </p:cNvSpPr>
          <p:nvPr>
            <p:ph idx="47"/>
          </p:nvPr>
        </p:nvSpPr>
        <p:spPr/>
        <p:txBody>
          <a:bodyPr/>
          <a:lstStyle/>
          <a:p>
            <a:r>
              <a:rPr lang="en-US" dirty="0"/>
              <a:t>Acalabrutinib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FF9F6A0-DADD-3644-A3A6-6CCB0280D4C6}"/>
              </a:ext>
            </a:extLst>
          </p:cNvPr>
          <p:cNvSpPr>
            <a:spLocks noGrp="1"/>
          </p:cNvSpPr>
          <p:nvPr>
            <p:ph idx="48"/>
          </p:nvPr>
        </p:nvSpPr>
        <p:spPr/>
        <p:txBody>
          <a:bodyPr/>
          <a:lstStyle/>
          <a:p>
            <a:r>
              <a:rPr lang="en-US" dirty="0"/>
              <a:t>Acalabrutinib + </a:t>
            </a:r>
            <a:r>
              <a:rPr lang="en-US" dirty="0" err="1"/>
              <a:t>obinutuzumab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9917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6F76304-B084-CA4F-AC01-16782F950AA4}"/>
              </a:ext>
            </a:extLst>
          </p:cNvPr>
          <p:cNvGraphicFramePr>
            <a:graphicFrameLocks noGrp="1"/>
          </p:cNvGraphicFramePr>
          <p:nvPr/>
        </p:nvGraphicFramePr>
        <p:xfrm>
          <a:off x="983863" y="3146105"/>
          <a:ext cx="9504625" cy="490513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9504625">
                  <a:extLst>
                    <a:ext uri="{9D8B030D-6E8A-4147-A177-3AD203B41FA5}">
                      <a16:colId xmlns:a16="http://schemas.microsoft.com/office/drawing/2014/main" val="2475546180"/>
                    </a:ext>
                  </a:extLst>
                </a:gridCol>
              </a:tblGrid>
              <a:tr h="49051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3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1906385"/>
                  </a:ext>
                </a:extLst>
              </a:tr>
            </a:tbl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E179D512-6722-DA41-A90C-5E8B8DC317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332656"/>
            <a:ext cx="11233248" cy="1828799"/>
          </a:xfrm>
        </p:spPr>
        <p:txBody>
          <a:bodyPr/>
          <a:lstStyle/>
          <a:p>
            <a:pPr algn="l"/>
            <a:r>
              <a:rPr lang="en-US" sz="3200" dirty="0"/>
              <a:t>What would be your most likely approach for a patient with newly diagnosed CLL to whom you decide to administer up-front venetoclax/</a:t>
            </a:r>
            <a:r>
              <a:rPr lang="en-US" sz="3200" dirty="0" err="1"/>
              <a:t>obinutuzumab</a:t>
            </a:r>
            <a:r>
              <a:rPr lang="en-US" sz="3200" dirty="0"/>
              <a:t> who has detectable MRD after completing 1 year of treatment? 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45F3F3B-FD5F-7245-B13E-0093415906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0320" y="2636912"/>
            <a:ext cx="8784544" cy="984650"/>
          </a:xfrm>
        </p:spPr>
        <p:txBody>
          <a:bodyPr/>
          <a:lstStyle/>
          <a:p>
            <a:pPr marL="457200" indent="-45720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500" b="0" dirty="0"/>
              <a:t>Continue treatment</a:t>
            </a:r>
          </a:p>
          <a:p>
            <a:pPr marL="457200" indent="-45720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500" b="0" dirty="0"/>
              <a:t>Discontinue treatment</a:t>
            </a:r>
          </a:p>
          <a:p>
            <a:pPr marL="457200" indent="-45720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Font typeface="+mj-lt"/>
              <a:buAutoNum type="arabicPeriod"/>
            </a:pPr>
            <a:endParaRPr lang="en-US" sz="2500" b="0" dirty="0"/>
          </a:p>
        </p:txBody>
      </p:sp>
    </p:spTree>
    <p:extLst>
      <p:ext uri="{BB962C8B-B14F-4D97-AF65-F5344CB8AC3E}">
        <p14:creationId xmlns:p14="http://schemas.microsoft.com/office/powerpoint/2010/main" val="169522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54F205-6917-E74C-8767-DDC702FC16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would be your most likely approach for a patient with newly diagnosed CLL to whom you decide to administer up-front </a:t>
            </a:r>
            <a:r>
              <a:rPr lang="en-US" dirty="0" err="1"/>
              <a:t>venetoclax</a:t>
            </a:r>
            <a:r>
              <a:rPr lang="en-US" dirty="0"/>
              <a:t>/</a:t>
            </a:r>
            <a:r>
              <a:rPr lang="en-US" dirty="0" err="1"/>
              <a:t>obinutuzumab</a:t>
            </a:r>
            <a:r>
              <a:rPr lang="en-US" dirty="0"/>
              <a:t> who has </a:t>
            </a:r>
            <a:r>
              <a:rPr lang="en-US" u="sng" dirty="0"/>
              <a:t>detectable MRD</a:t>
            </a:r>
            <a:r>
              <a:rPr lang="en-US" dirty="0"/>
              <a:t> after completing 1 year of treatment?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CA499C-8AE5-8949-8D0B-E063E4264A27}"/>
              </a:ext>
            </a:extLst>
          </p:cNvPr>
          <p:cNvSpPr>
            <a:spLocks noGrp="1"/>
          </p:cNvSpPr>
          <p:nvPr>
            <p:ph idx="35"/>
          </p:nvPr>
        </p:nvSpPr>
        <p:spPr/>
        <p:txBody>
          <a:bodyPr/>
          <a:lstStyle/>
          <a:p>
            <a:r>
              <a:rPr lang="en-US" dirty="0"/>
              <a:t>Discontinue treatment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2CB65F9-DE1F-E340-BC81-B3C55A394797}"/>
              </a:ext>
            </a:extLst>
          </p:cNvPr>
          <p:cNvSpPr>
            <a:spLocks noGrp="1"/>
          </p:cNvSpPr>
          <p:nvPr>
            <p:ph idx="41"/>
          </p:nvPr>
        </p:nvSpPr>
        <p:spPr/>
        <p:txBody>
          <a:bodyPr/>
          <a:lstStyle/>
          <a:p>
            <a:r>
              <a:rPr lang="en-US" dirty="0"/>
              <a:t>Continue treatment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7FAED61-B941-2948-B256-4D123ACAF7C3}"/>
              </a:ext>
            </a:extLst>
          </p:cNvPr>
          <p:cNvSpPr>
            <a:spLocks noGrp="1"/>
          </p:cNvSpPr>
          <p:nvPr>
            <p:ph idx="44"/>
          </p:nvPr>
        </p:nvSpPr>
        <p:spPr/>
        <p:txBody>
          <a:bodyPr/>
          <a:lstStyle/>
          <a:p>
            <a:r>
              <a:rPr lang="en-US" dirty="0"/>
              <a:t>Continue treatment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0C6D688-4415-884C-999E-35566C9D9B5F}"/>
              </a:ext>
            </a:extLst>
          </p:cNvPr>
          <p:cNvSpPr>
            <a:spLocks noGrp="1"/>
          </p:cNvSpPr>
          <p:nvPr>
            <p:ph idx="45"/>
          </p:nvPr>
        </p:nvSpPr>
        <p:spPr/>
        <p:txBody>
          <a:bodyPr/>
          <a:lstStyle/>
          <a:p>
            <a:r>
              <a:rPr lang="en-US" dirty="0"/>
              <a:t>Discontinue treatment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2B5976A-FB55-4F44-A977-061688251342}"/>
              </a:ext>
            </a:extLst>
          </p:cNvPr>
          <p:cNvSpPr>
            <a:spLocks noGrp="1"/>
          </p:cNvSpPr>
          <p:nvPr>
            <p:ph idx="46"/>
          </p:nvPr>
        </p:nvSpPr>
        <p:spPr/>
        <p:txBody>
          <a:bodyPr/>
          <a:lstStyle/>
          <a:p>
            <a:r>
              <a:rPr lang="en-US" dirty="0"/>
              <a:t>Discontinue treatment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51FA7E-C97C-3847-90E5-F6494F509B88}"/>
              </a:ext>
            </a:extLst>
          </p:cNvPr>
          <p:cNvSpPr>
            <a:spLocks noGrp="1"/>
          </p:cNvSpPr>
          <p:nvPr>
            <p:ph idx="47"/>
          </p:nvPr>
        </p:nvSpPr>
        <p:spPr/>
        <p:txBody>
          <a:bodyPr/>
          <a:lstStyle/>
          <a:p>
            <a:r>
              <a:rPr lang="en-US" dirty="0"/>
              <a:t>Discontinue treatment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6D475A4-57A2-B740-B3B5-750AE3913668}"/>
              </a:ext>
            </a:extLst>
          </p:cNvPr>
          <p:cNvSpPr>
            <a:spLocks noGrp="1"/>
          </p:cNvSpPr>
          <p:nvPr>
            <p:ph idx="48"/>
          </p:nvPr>
        </p:nvSpPr>
        <p:spPr/>
        <p:txBody>
          <a:bodyPr/>
          <a:lstStyle/>
          <a:p>
            <a:r>
              <a:rPr lang="en-US" dirty="0"/>
              <a:t>Discontinue treatment</a:t>
            </a:r>
          </a:p>
        </p:txBody>
      </p:sp>
    </p:spTree>
    <p:extLst>
      <p:ext uri="{BB962C8B-B14F-4D97-AF65-F5344CB8AC3E}">
        <p14:creationId xmlns:p14="http://schemas.microsoft.com/office/powerpoint/2010/main" val="4015499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6847DB3-CD56-5546-8A52-C59CA5B35894}"/>
              </a:ext>
            </a:extLst>
          </p:cNvPr>
          <p:cNvSpPr/>
          <p:nvPr/>
        </p:nvSpPr>
        <p:spPr bwMode="auto">
          <a:xfrm>
            <a:off x="301073" y="5497429"/>
            <a:ext cx="11012131" cy="384048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Times New Roman" pitchFamily="18" charset="0"/>
              <a:ea typeface="MS PGothic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6516" y="0"/>
            <a:ext cx="10358967" cy="1484784"/>
          </a:xfrm>
        </p:spPr>
        <p:txBody>
          <a:bodyPr>
            <a:normAutofit/>
          </a:bodyPr>
          <a:lstStyle/>
          <a:p>
            <a:r>
              <a:rPr lang="en-US" dirty="0"/>
              <a:t>Meet The Professor with Dr Brown 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07368" y="1484784"/>
            <a:ext cx="11538009" cy="5236781"/>
          </a:xfrm>
        </p:spPr>
        <p:txBody>
          <a:bodyPr/>
          <a:lstStyle/>
          <a:p>
            <a:pPr marL="295275" lvl="0" indent="-27940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400" dirty="0">
                <a:latin typeface="Calibri"/>
              </a:rPr>
              <a:t>MODULE 1: Case Presentations</a:t>
            </a:r>
          </a:p>
          <a:p>
            <a:pPr lvl="0">
              <a:lnSpc>
                <a:spcPts val="2300"/>
              </a:lnSpc>
              <a:spcBef>
                <a:spcPts val="400"/>
              </a:spcBef>
              <a:spcAft>
                <a:spcPts val="0"/>
              </a:spcAft>
            </a:pPr>
            <a:r>
              <a:rPr lang="en-US" sz="2000" b="0" dirty="0"/>
              <a:t>Dr </a:t>
            </a:r>
            <a:r>
              <a:rPr lang="en-US" sz="2000" b="0" dirty="0" err="1"/>
              <a:t>Polkinghorn</a:t>
            </a:r>
            <a:r>
              <a:rPr lang="en-US" sz="2000" b="0" dirty="0"/>
              <a:t>: A 68-year-old man with CLL on observation for 10 years who develops angioedema</a:t>
            </a:r>
          </a:p>
          <a:p>
            <a:pPr lvl="0">
              <a:lnSpc>
                <a:spcPts val="2300"/>
              </a:lnSpc>
              <a:spcBef>
                <a:spcPts val="400"/>
              </a:spcBef>
              <a:spcAft>
                <a:spcPts val="0"/>
              </a:spcAft>
            </a:pPr>
            <a:r>
              <a:rPr lang="en-US" sz="2000" b="0" dirty="0"/>
              <a:t>Dr Sinha: A 60-year-old woman with SLL and BTK-related arthralgia</a:t>
            </a:r>
          </a:p>
          <a:p>
            <a:pPr lvl="0">
              <a:lnSpc>
                <a:spcPts val="2300"/>
              </a:lnSpc>
              <a:spcBef>
                <a:spcPts val="400"/>
              </a:spcBef>
              <a:spcAft>
                <a:spcPts val="0"/>
              </a:spcAft>
            </a:pPr>
            <a:r>
              <a:rPr lang="en-US" sz="2000" b="0" dirty="0"/>
              <a:t>Dr Khan: A 69-year-old man with CLL and hypertension, CAD, GERD and atrial fibrillation</a:t>
            </a:r>
          </a:p>
          <a:p>
            <a:pPr lvl="0">
              <a:lnSpc>
                <a:spcPts val="2300"/>
              </a:lnSpc>
              <a:spcBef>
                <a:spcPts val="400"/>
              </a:spcBef>
              <a:spcAft>
                <a:spcPts val="0"/>
              </a:spcAft>
            </a:pPr>
            <a:r>
              <a:rPr lang="en-US" sz="2000" b="0" dirty="0"/>
              <a:t>Dr </a:t>
            </a:r>
            <a:r>
              <a:rPr lang="en-US" sz="2000" b="0" dirty="0" err="1"/>
              <a:t>Sood</a:t>
            </a:r>
            <a:r>
              <a:rPr lang="en-US" sz="2000" b="0" dirty="0"/>
              <a:t>: A 65-year-old man with CLL who receives obinutuzumab and venetoclax</a:t>
            </a:r>
          </a:p>
          <a:p>
            <a:pPr lvl="0">
              <a:lnSpc>
                <a:spcPts val="2300"/>
              </a:lnSpc>
              <a:spcBef>
                <a:spcPts val="400"/>
              </a:spcBef>
              <a:spcAft>
                <a:spcPts val="0"/>
              </a:spcAft>
            </a:pPr>
            <a:r>
              <a:rPr lang="en-US" sz="2000" b="0" dirty="0"/>
              <a:t>Dr Kaur: A 70-year-old man with IGHV-mutated CLL</a:t>
            </a:r>
          </a:p>
          <a:p>
            <a:pPr lvl="0">
              <a:lnSpc>
                <a:spcPts val="2300"/>
              </a:lnSpc>
              <a:spcBef>
                <a:spcPts val="400"/>
              </a:spcBef>
              <a:spcAft>
                <a:spcPts val="0"/>
              </a:spcAft>
            </a:pPr>
            <a:r>
              <a:rPr lang="en-US" sz="2000" b="0" dirty="0"/>
              <a:t>Dr Bhatnagar: A 70-year-old man with CLL, thrombocytopenia and possible underlying plasma cell dyscrasia</a:t>
            </a:r>
          </a:p>
          <a:p>
            <a:pPr lvl="0">
              <a:lnSpc>
                <a:spcPts val="2300"/>
              </a:lnSpc>
              <a:spcBef>
                <a:spcPts val="400"/>
              </a:spcBef>
              <a:spcAft>
                <a:spcPts val="0"/>
              </a:spcAft>
            </a:pPr>
            <a:r>
              <a:rPr lang="en-US" sz="2000" b="0" dirty="0"/>
              <a:t>Dr </a:t>
            </a:r>
            <a:r>
              <a:rPr lang="en-US" sz="2000" b="0" dirty="0" err="1"/>
              <a:t>Metzner-Sadurski</a:t>
            </a:r>
            <a:r>
              <a:rPr lang="en-US" sz="2000" b="0" dirty="0"/>
              <a:t>: A 64-year-old woman with IGHV-unmutated CLL and hemolytic anemia</a:t>
            </a:r>
            <a:endParaRPr lang="en-US" sz="2000" b="0" dirty="0">
              <a:latin typeface="Calibri"/>
            </a:endParaRPr>
          </a:p>
          <a:p>
            <a:pPr marL="295275" lvl="0" indent="-27940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400" dirty="0">
                <a:latin typeface="Calibri"/>
              </a:rPr>
              <a:t>MODULE 2: </a:t>
            </a:r>
            <a:r>
              <a:rPr lang="en-US" sz="2400" dirty="0"/>
              <a:t>Journal Club with Dr Brown </a:t>
            </a:r>
            <a:endParaRPr lang="en-US" sz="2400" dirty="0">
              <a:latin typeface="Calibri"/>
            </a:endParaRPr>
          </a:p>
          <a:p>
            <a:pPr marL="9525" lvl="0" indent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400" dirty="0"/>
              <a:t>MODULE 3: Faculty Survey</a:t>
            </a:r>
          </a:p>
          <a:p>
            <a:pPr marL="9525" lvl="0" indent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bg1"/>
                </a:solidFill>
              </a:rPr>
              <a:t>MODULE 4: Appendix of Key Recent Data Sets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37847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89175A-FBF2-F84F-9D84-EBCA212D9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2348880"/>
            <a:ext cx="8410167" cy="1689819"/>
          </a:xfrm>
        </p:spPr>
        <p:txBody>
          <a:bodyPr/>
          <a:lstStyle/>
          <a:p>
            <a:r>
              <a:rPr lang="en-US" sz="4400" dirty="0"/>
              <a:t>Minimal Residual Disease</a:t>
            </a:r>
          </a:p>
        </p:txBody>
      </p:sp>
    </p:spTree>
    <p:extLst>
      <p:ext uri="{BB962C8B-B14F-4D97-AF65-F5344CB8AC3E}">
        <p14:creationId xmlns:p14="http://schemas.microsoft.com/office/powerpoint/2010/main" val="3317183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CEFFA2F-4774-F249-BB2F-FDB325F587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0752" y="9723"/>
            <a:ext cx="10358967" cy="1113863"/>
          </a:xfrm>
        </p:spPr>
        <p:txBody>
          <a:bodyPr/>
          <a:lstStyle/>
          <a:p>
            <a:r>
              <a:rPr lang="en-US" dirty="0"/>
              <a:t>Currently Applied Methods for MRD Assessment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FFC30940-C99A-F94F-8989-91E6288F528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65588306"/>
              </p:ext>
            </p:extLst>
          </p:nvPr>
        </p:nvGraphicFramePr>
        <p:xfrm>
          <a:off x="398039" y="934946"/>
          <a:ext cx="10873209" cy="5435312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888205">
                  <a:extLst>
                    <a:ext uri="{9D8B030D-6E8A-4147-A177-3AD203B41FA5}">
                      <a16:colId xmlns:a16="http://schemas.microsoft.com/office/drawing/2014/main" val="2063356554"/>
                    </a:ext>
                  </a:extLst>
                </a:gridCol>
                <a:gridCol w="1360558">
                  <a:extLst>
                    <a:ext uri="{9D8B030D-6E8A-4147-A177-3AD203B41FA5}">
                      <a16:colId xmlns:a16="http://schemas.microsoft.com/office/drawing/2014/main" val="1007731679"/>
                    </a:ext>
                  </a:extLst>
                </a:gridCol>
                <a:gridCol w="2521206">
                  <a:extLst>
                    <a:ext uri="{9D8B030D-6E8A-4147-A177-3AD203B41FA5}">
                      <a16:colId xmlns:a16="http://schemas.microsoft.com/office/drawing/2014/main" val="1411803826"/>
                    </a:ext>
                  </a:extLst>
                </a:gridCol>
                <a:gridCol w="2165158">
                  <a:extLst>
                    <a:ext uri="{9D8B030D-6E8A-4147-A177-3AD203B41FA5}">
                      <a16:colId xmlns:a16="http://schemas.microsoft.com/office/drawing/2014/main" val="519565054"/>
                    </a:ext>
                  </a:extLst>
                </a:gridCol>
                <a:gridCol w="2938082">
                  <a:extLst>
                    <a:ext uri="{9D8B030D-6E8A-4147-A177-3AD203B41FA5}">
                      <a16:colId xmlns:a16="http://schemas.microsoft.com/office/drawing/2014/main" val="4196191913"/>
                    </a:ext>
                  </a:extLst>
                </a:gridCol>
              </a:tblGrid>
              <a:tr h="334510">
                <a:tc>
                  <a:txBody>
                    <a:bodyPr/>
                    <a:lstStyle/>
                    <a:p>
                      <a:r>
                        <a:rPr lang="en-US" dirty="0"/>
                        <a:t>Method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Sensitivity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Features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Advantages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Disadvantages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0829916"/>
                  </a:ext>
                </a:extLst>
              </a:tr>
              <a:tr h="334510">
                <a:tc gridSpan="5"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Flow cytometry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5404934"/>
                  </a:ext>
                </a:extLst>
              </a:tr>
              <a:tr h="334510">
                <a:tc>
                  <a:txBody>
                    <a:bodyPr/>
                    <a:lstStyle/>
                    <a:p>
                      <a:r>
                        <a:rPr lang="en-US" dirty="0"/>
                        <a:t>4-color flow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</a:t>
                      </a:r>
                      <a:r>
                        <a:rPr lang="en-US" strike="noStrike" baseline="30000" dirty="0"/>
                        <a:t>-4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1"/>
                    </a:solidFill>
                  </a:tcPr>
                </a:tc>
                <a:tc rowSpan="4">
                  <a:txBody>
                    <a:bodyPr/>
                    <a:lstStyle/>
                    <a:p>
                      <a:r>
                        <a:rPr lang="en-US" sz="17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Detection of surface</a:t>
                      </a:r>
                    </a:p>
                    <a:p>
                      <a:r>
                        <a:rPr lang="en-US" sz="17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markers by</a:t>
                      </a:r>
                    </a:p>
                    <a:p>
                      <a:r>
                        <a:rPr lang="en-US" sz="17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established antibody</a:t>
                      </a:r>
                    </a:p>
                    <a:p>
                      <a:r>
                        <a:rPr lang="en-US" sz="17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panels</a:t>
                      </a:r>
                      <a:endParaRPr lang="en-US" sz="17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>
                  <a:txBody>
                    <a:bodyPr/>
                    <a:lstStyle/>
                    <a:p>
                      <a:r>
                        <a:rPr lang="en-US" sz="17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ERIC consensus</a:t>
                      </a:r>
                    </a:p>
                    <a:p>
                      <a:r>
                        <a:rPr lang="en-US" sz="17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guidelines available,</a:t>
                      </a:r>
                    </a:p>
                    <a:p>
                      <a:r>
                        <a:rPr lang="en-US" sz="17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widely accessible,</a:t>
                      </a:r>
                    </a:p>
                    <a:p>
                      <a:r>
                        <a:rPr lang="en-US" sz="17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relatively affordable,</a:t>
                      </a:r>
                    </a:p>
                    <a:p>
                      <a:r>
                        <a:rPr lang="en-US" sz="17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quantitative results</a:t>
                      </a:r>
                    </a:p>
                    <a:p>
                      <a:r>
                        <a:rPr lang="en-US" sz="17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relatively quick</a:t>
                      </a:r>
                      <a:endParaRPr lang="en-US" sz="17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1"/>
                    </a:solidFill>
                  </a:tcPr>
                </a:tc>
                <a:tc rowSpan="4"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7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Fresh (&lt;48 h) PB or BM samples necessary, sufficient number of cells required to achieve sensitivity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9342682"/>
                  </a:ext>
                </a:extLst>
              </a:tr>
              <a:tr h="334510">
                <a:tc>
                  <a:txBody>
                    <a:bodyPr/>
                    <a:lstStyle/>
                    <a:p>
                      <a:r>
                        <a:rPr lang="en-US" dirty="0"/>
                        <a:t>≥6-color flow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</a:t>
                      </a:r>
                      <a:r>
                        <a:rPr lang="en-US" strike="noStrike" baseline="30000" dirty="0"/>
                        <a:t>-5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0131671"/>
                  </a:ext>
                </a:extLst>
              </a:tr>
              <a:tr h="334510">
                <a:tc>
                  <a:txBody>
                    <a:bodyPr/>
                    <a:lstStyle/>
                    <a:p>
                      <a:r>
                        <a:rPr lang="en-US" dirty="0"/>
                        <a:t>8-color flow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</a:t>
                      </a:r>
                      <a:r>
                        <a:rPr lang="en-US" strike="noStrike" baseline="30000" dirty="0"/>
                        <a:t>-6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1946597"/>
                  </a:ext>
                </a:extLst>
              </a:tr>
              <a:tr h="619472">
                <a:tc>
                  <a:txBody>
                    <a:bodyPr/>
                    <a:lstStyle/>
                    <a:p>
                      <a:r>
                        <a:rPr lang="en-US" dirty="0"/>
                        <a:t>10-color flow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</a:t>
                      </a:r>
                      <a:r>
                        <a:rPr lang="en-US" strike="noStrike" baseline="30000" dirty="0"/>
                        <a:t>-5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6374649"/>
                  </a:ext>
                </a:extLst>
              </a:tr>
              <a:tr h="334510">
                <a:tc gridSpan="5"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Polymerase chain reaction (PCR)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6207140"/>
                  </a:ext>
                </a:extLst>
              </a:tr>
              <a:tr h="1098824">
                <a:tc>
                  <a:txBody>
                    <a:bodyPr/>
                    <a:lstStyle/>
                    <a:p>
                      <a:r>
                        <a:rPr lang="en-US" dirty="0"/>
                        <a:t>ASO PCR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</a:t>
                      </a:r>
                      <a:r>
                        <a:rPr lang="en-US" strike="noStrike" baseline="30000" dirty="0"/>
                        <a:t>-5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Quantification based on allele- and </a:t>
                      </a:r>
                      <a:r>
                        <a:rPr lang="en-US" sz="17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pt</a:t>
                      </a:r>
                      <a:r>
                        <a:rPr lang="en-US" sz="17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-specific primers for hypervariable CDR3 of </a:t>
                      </a:r>
                      <a:r>
                        <a:rPr lang="en-US" sz="17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IgH</a:t>
                      </a:r>
                      <a:endParaRPr lang="en-US" sz="17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Good sensitivity, use of DNA (instead of fresh material),</a:t>
                      </a:r>
                    </a:p>
                    <a:p>
                      <a:r>
                        <a:rPr lang="en-US" sz="17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quantitative results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Pt-specific primers required, baseline reference sample</a:t>
                      </a:r>
                    </a:p>
                    <a:p>
                      <a:r>
                        <a:rPr lang="en-US" sz="17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necessary, relatively time and labor intensive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6208604"/>
                  </a:ext>
                </a:extLst>
              </a:tr>
              <a:tr h="334510">
                <a:tc gridSpan="5"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Next-generation sequencing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6575081"/>
                  </a:ext>
                </a:extLst>
              </a:tr>
              <a:tr h="1072265">
                <a:tc>
                  <a:txBody>
                    <a:bodyPr/>
                    <a:lstStyle/>
                    <a:p>
                      <a:r>
                        <a:rPr lang="en-US" dirty="0" err="1"/>
                        <a:t>ClonoSEQ</a:t>
                      </a:r>
                      <a:r>
                        <a:rPr lang="en-US" dirty="0"/>
                        <a:t>®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</a:t>
                      </a:r>
                      <a:r>
                        <a:rPr lang="en-US" strike="noStrike" baseline="30000" dirty="0"/>
                        <a:t>-6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Measurement of CLL-specific </a:t>
                      </a:r>
                      <a:r>
                        <a:rPr lang="en-US" sz="17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IgH</a:t>
                      </a:r>
                      <a:r>
                        <a:rPr lang="en-US" sz="17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sequences based on consensus primers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High sensitivity, use</a:t>
                      </a:r>
                    </a:p>
                    <a:p>
                      <a:r>
                        <a:rPr lang="en-US" sz="17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of DNA, tracking of</a:t>
                      </a:r>
                    </a:p>
                    <a:p>
                      <a:r>
                        <a:rPr lang="en-US" sz="17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clones possible,</a:t>
                      </a:r>
                    </a:p>
                    <a:p>
                      <a:r>
                        <a:rPr lang="en-US" sz="17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quantitative results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Relatively expensive,</a:t>
                      </a:r>
                    </a:p>
                    <a:p>
                      <a:r>
                        <a:rPr lang="en-US" sz="17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baseline reference sample necessary, not widely used yet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4419914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9C3A21B7-96B0-E640-A330-8A622B62A457}"/>
              </a:ext>
            </a:extLst>
          </p:cNvPr>
          <p:cNvSpPr txBox="1"/>
          <p:nvPr/>
        </p:nvSpPr>
        <p:spPr>
          <a:xfrm>
            <a:off x="47328" y="6490211"/>
            <a:ext cx="870385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Al-</a:t>
            </a:r>
            <a:r>
              <a:rPr lang="en-US" sz="15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Sawaf</a:t>
            </a:r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 et al. </a:t>
            </a:r>
            <a:r>
              <a:rPr lang="en-US" sz="1500" b="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Hematol</a:t>
            </a:r>
            <a:r>
              <a:rPr lang="en-US" sz="1500" b="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Oncol Clin N Am </a:t>
            </a:r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2021;35(4):775-91. Wierda WG et al. </a:t>
            </a:r>
            <a:r>
              <a:rPr lang="en-US" sz="1500" b="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Leukemia</a:t>
            </a:r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2021;35:3059-72.</a:t>
            </a:r>
          </a:p>
        </p:txBody>
      </p:sp>
    </p:spTree>
    <p:extLst>
      <p:ext uri="{BB962C8B-B14F-4D97-AF65-F5344CB8AC3E}">
        <p14:creationId xmlns:p14="http://schemas.microsoft.com/office/powerpoint/2010/main" val="3086150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1546F5-F9EF-B24B-A6B2-9714C5E3BF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782" y="240389"/>
            <a:ext cx="10358967" cy="1143000"/>
          </a:xfrm>
        </p:spPr>
        <p:txBody>
          <a:bodyPr/>
          <a:lstStyle/>
          <a:p>
            <a:pPr algn="l"/>
            <a:r>
              <a:rPr lang="en-US" dirty="0"/>
              <a:t>Landmark Analysis in the CLL8 and CLL10 Trials of Chemoimmunotherapy for CLL: Survival According to MRD Status</a:t>
            </a:r>
          </a:p>
        </p:txBody>
      </p:sp>
      <p:pic>
        <p:nvPicPr>
          <p:cNvPr id="6" name="Picture 5" descr="Chart&#10;&#10;Description automatically generated">
            <a:extLst>
              <a:ext uri="{FF2B5EF4-FFF2-40B4-BE49-F238E27FC236}">
                <a16:creationId xmlns:a16="http://schemas.microsoft.com/office/drawing/2014/main" id="{4BE21F3D-992A-C74A-B5F0-5C6CA8787A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464" y="1370013"/>
            <a:ext cx="9901972" cy="47694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C26EF6F-6DDE-C94B-924E-AFDB8B2E10DD}"/>
              </a:ext>
            </a:extLst>
          </p:cNvPr>
          <p:cNvSpPr txBox="1"/>
          <p:nvPr/>
        </p:nvSpPr>
        <p:spPr>
          <a:xfrm>
            <a:off x="122972" y="6485228"/>
            <a:ext cx="372640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Wierda WG et al. </a:t>
            </a:r>
            <a:r>
              <a:rPr lang="en-US" sz="1500" b="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Leukemia</a:t>
            </a:r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2021;35:3059-72.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59ACB76-1656-A347-9926-7DD981E23089}"/>
              </a:ext>
            </a:extLst>
          </p:cNvPr>
          <p:cNvSpPr/>
          <p:nvPr/>
        </p:nvSpPr>
        <p:spPr bwMode="auto">
          <a:xfrm>
            <a:off x="1271464" y="1370013"/>
            <a:ext cx="288032" cy="33079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6C3580B-F1A8-1049-BB23-8E8CD3427F08}"/>
              </a:ext>
            </a:extLst>
          </p:cNvPr>
          <p:cNvSpPr/>
          <p:nvPr/>
        </p:nvSpPr>
        <p:spPr bwMode="auto">
          <a:xfrm>
            <a:off x="6222450" y="1370013"/>
            <a:ext cx="377606" cy="33079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37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975BC99F-F940-1443-B7B6-F450129851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367" y="692696"/>
            <a:ext cx="11393266" cy="50405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9B1C26E-040A-B743-A4A0-9969B6C7743A}"/>
              </a:ext>
            </a:extLst>
          </p:cNvPr>
          <p:cNvSpPr txBox="1"/>
          <p:nvPr/>
        </p:nvSpPr>
        <p:spPr>
          <a:xfrm>
            <a:off x="7129177" y="5265020"/>
            <a:ext cx="466345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i="1" dirty="0">
                <a:solidFill>
                  <a:srgbClr val="2173A7"/>
                </a:solidFill>
              </a:rPr>
              <a:t>J Clin Oncol </a:t>
            </a:r>
            <a:r>
              <a:rPr lang="en-US" sz="2200" dirty="0">
                <a:solidFill>
                  <a:srgbClr val="2173A7"/>
                </a:solidFill>
              </a:rPr>
              <a:t>2021</a:t>
            </a:r>
            <a:r>
              <a:rPr lang="en-US" sz="2200" i="1" dirty="0">
                <a:solidFill>
                  <a:srgbClr val="2173A7"/>
                </a:solidFill>
              </a:rPr>
              <a:t>;</a:t>
            </a:r>
            <a:r>
              <a:rPr lang="en-US" sz="2200" dirty="0">
                <a:solidFill>
                  <a:srgbClr val="2173A7"/>
                </a:solidFill>
              </a:rPr>
              <a:t>39(36):4049-60.</a:t>
            </a:r>
          </a:p>
        </p:txBody>
      </p:sp>
    </p:spTree>
    <p:extLst>
      <p:ext uri="{BB962C8B-B14F-4D97-AF65-F5344CB8AC3E}">
        <p14:creationId xmlns:p14="http://schemas.microsoft.com/office/powerpoint/2010/main" val="2887257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F03A71-BD6B-834D-808C-CFC270BDF1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400" y="32048"/>
            <a:ext cx="10680700" cy="948680"/>
          </a:xfrm>
        </p:spPr>
        <p:txBody>
          <a:bodyPr/>
          <a:lstStyle/>
          <a:p>
            <a:pPr algn="l"/>
            <a:r>
              <a:rPr lang="en-US" dirty="0"/>
              <a:t>CLL14 Update: Minimum Residual Disease (MRD) Status by Next-Generation Sequencing 2 Months After Completion of Treatment</a:t>
            </a:r>
          </a:p>
        </p:txBody>
      </p:sp>
      <p:pic>
        <p:nvPicPr>
          <p:cNvPr id="5" name="Picture 4" descr="Chart, bar chart&#10;&#10;Description automatically generated">
            <a:extLst>
              <a:ext uri="{FF2B5EF4-FFF2-40B4-BE49-F238E27FC236}">
                <a16:creationId xmlns:a16="http://schemas.microsoft.com/office/drawing/2014/main" id="{FDFEE6B1-76E5-0746-8EF3-3726C3C796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608" y="980728"/>
            <a:ext cx="7404100" cy="54229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18E40C7-4C8D-3F41-A7B4-35F4CDD0C1F2}"/>
              </a:ext>
            </a:extLst>
          </p:cNvPr>
          <p:cNvSpPr txBox="1"/>
          <p:nvPr/>
        </p:nvSpPr>
        <p:spPr>
          <a:xfrm>
            <a:off x="0" y="6490725"/>
            <a:ext cx="413036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Al-</a:t>
            </a:r>
            <a:r>
              <a:rPr lang="en-US" sz="15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Sawaf</a:t>
            </a:r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 et al. </a:t>
            </a:r>
            <a:r>
              <a:rPr lang="en-US" sz="1500" b="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 Clin Oncol </a:t>
            </a:r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2021;39(36):4049-60.</a:t>
            </a:r>
          </a:p>
        </p:txBody>
      </p:sp>
    </p:spTree>
    <p:extLst>
      <p:ext uri="{BB962C8B-B14F-4D97-AF65-F5344CB8AC3E}">
        <p14:creationId xmlns:p14="http://schemas.microsoft.com/office/powerpoint/2010/main" val="985657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FC56AF-8A50-AF41-8A5E-E55B4631A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285" y="31941"/>
            <a:ext cx="10358967" cy="1143000"/>
          </a:xfrm>
        </p:spPr>
        <p:txBody>
          <a:bodyPr/>
          <a:lstStyle/>
          <a:p>
            <a:pPr algn="l"/>
            <a:r>
              <a:rPr lang="en-US" dirty="0"/>
              <a:t>CLL14: PFS According to Bone Marrow MRD Status, from Last Treatment Exposure</a:t>
            </a:r>
          </a:p>
        </p:txBody>
      </p:sp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5EF45EB4-D1FB-8442-BB56-6E24AAF046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107" y="1052736"/>
            <a:ext cx="8403321" cy="527762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399B34A-6A3C-CF40-94E2-DB279B2F2FCE}"/>
              </a:ext>
            </a:extLst>
          </p:cNvPr>
          <p:cNvSpPr txBox="1"/>
          <p:nvPr/>
        </p:nvSpPr>
        <p:spPr>
          <a:xfrm>
            <a:off x="122972" y="6534835"/>
            <a:ext cx="413036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Al-</a:t>
            </a:r>
            <a:r>
              <a:rPr lang="en-US" sz="15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Sawaf</a:t>
            </a:r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 et al. </a:t>
            </a:r>
            <a:r>
              <a:rPr lang="en-US" sz="1500" b="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 Clin Oncol </a:t>
            </a:r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2021;39(36):4049-60.</a:t>
            </a:r>
          </a:p>
        </p:txBody>
      </p:sp>
    </p:spTree>
    <p:extLst>
      <p:ext uri="{BB962C8B-B14F-4D97-AF65-F5344CB8AC3E}">
        <p14:creationId xmlns:p14="http://schemas.microsoft.com/office/powerpoint/2010/main" val="3507678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person, person, indoor, window&#10;&#10;Description automatically generated">
            <a:extLst>
              <a:ext uri="{FF2B5EF4-FFF2-40B4-BE49-F238E27FC236}">
                <a16:creationId xmlns:a16="http://schemas.microsoft.com/office/drawing/2014/main" id="{0FD5AE3B-9B74-B847-B1A4-7E2154E848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22" y="223885"/>
            <a:ext cx="2560320" cy="14401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09E38AD-1337-494F-AD91-0430847EB6A3}"/>
              </a:ext>
            </a:extLst>
          </p:cNvPr>
          <p:cNvSpPr txBox="1"/>
          <p:nvPr/>
        </p:nvSpPr>
        <p:spPr>
          <a:xfrm>
            <a:off x="2797421" y="188640"/>
            <a:ext cx="30723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Bhavana (Tina) Bhatnagar, DO  </a:t>
            </a:r>
          </a:p>
          <a:p>
            <a:r>
              <a:rPr lang="en-US" sz="16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West Virginia University Cancer Institute Schiffler Cancer Center</a:t>
            </a:r>
          </a:p>
          <a:p>
            <a:r>
              <a:rPr lang="en-US" sz="16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Wheeling, West Virginia</a:t>
            </a:r>
          </a:p>
        </p:txBody>
      </p:sp>
      <p:pic>
        <p:nvPicPr>
          <p:cNvPr id="5" name="Picture 4" descr="A person wearing glasses&#10;&#10;Description automatically generated with low confidence">
            <a:extLst>
              <a:ext uri="{FF2B5EF4-FFF2-40B4-BE49-F238E27FC236}">
                <a16:creationId xmlns:a16="http://schemas.microsoft.com/office/drawing/2014/main" id="{FFD84870-8FFE-C849-8FBD-6C252891AD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22" y="3563529"/>
            <a:ext cx="2560320" cy="14401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85FF760-2830-DC45-A205-A433713F73ED}"/>
              </a:ext>
            </a:extLst>
          </p:cNvPr>
          <p:cNvSpPr txBox="1"/>
          <p:nvPr/>
        </p:nvSpPr>
        <p:spPr>
          <a:xfrm>
            <a:off x="2797045" y="3558842"/>
            <a:ext cx="25446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Khuda</a:t>
            </a:r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Dad Khan, MD, PhD  </a:t>
            </a:r>
          </a:p>
          <a:p>
            <a:r>
              <a:rPr lang="en-US" sz="16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Norton Cancer Institute </a:t>
            </a:r>
          </a:p>
          <a:p>
            <a:r>
              <a:rPr lang="en-US" sz="16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Prospect, Kentucky</a:t>
            </a:r>
          </a:p>
        </p:txBody>
      </p:sp>
      <p:pic>
        <p:nvPicPr>
          <p:cNvPr id="17" name="Picture 16" descr="A person wearing headphones&#10;&#10;Description automatically generated with medium confidence">
            <a:extLst>
              <a:ext uri="{FF2B5EF4-FFF2-40B4-BE49-F238E27FC236}">
                <a16:creationId xmlns:a16="http://schemas.microsoft.com/office/drawing/2014/main" id="{2CC065AC-F2B8-324F-B680-2AF1CA8478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22" y="1902543"/>
            <a:ext cx="2560320" cy="14401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D8075BF-B47C-EC41-B8E9-D3BBE77B0EA7}"/>
              </a:ext>
            </a:extLst>
          </p:cNvPr>
          <p:cNvSpPr txBox="1"/>
          <p:nvPr/>
        </p:nvSpPr>
        <p:spPr>
          <a:xfrm>
            <a:off x="2797421" y="1902542"/>
            <a:ext cx="30499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Gurveen</a:t>
            </a:r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Kaur, MD </a:t>
            </a:r>
          </a:p>
          <a:p>
            <a:r>
              <a:rPr lang="en-US" sz="16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WVU Medicine Wheeling Hospital </a:t>
            </a:r>
          </a:p>
          <a:p>
            <a:r>
              <a:rPr lang="en-US" sz="16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Wheeling, West Virginia</a:t>
            </a:r>
          </a:p>
        </p:txBody>
      </p:sp>
      <p:pic>
        <p:nvPicPr>
          <p:cNvPr id="27" name="Picture 26" descr="A person wearing glasses&#10;&#10;Description automatically generated with low confidence">
            <a:extLst>
              <a:ext uri="{FF2B5EF4-FFF2-40B4-BE49-F238E27FC236}">
                <a16:creationId xmlns:a16="http://schemas.microsoft.com/office/drawing/2014/main" id="{84363518-6C47-346E-3550-F9DF2B43AF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22" y="5164147"/>
            <a:ext cx="2560320" cy="14401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D36766E1-6F43-D4EA-8F5B-3BBF7DE3FF0C}"/>
              </a:ext>
            </a:extLst>
          </p:cNvPr>
          <p:cNvSpPr txBox="1"/>
          <p:nvPr/>
        </p:nvSpPr>
        <p:spPr>
          <a:xfrm>
            <a:off x="2794269" y="5108617"/>
            <a:ext cx="34314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Joanna </a:t>
            </a:r>
            <a:r>
              <a:rPr lang="en-US" sz="1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Metzner-Sadurski</a:t>
            </a:r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MD  </a:t>
            </a:r>
          </a:p>
          <a:p>
            <a:r>
              <a:rPr lang="en-US" sz="16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Self Regional Healthcare Cancer Center</a:t>
            </a:r>
          </a:p>
          <a:p>
            <a:r>
              <a:rPr lang="en-US" sz="16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Greenwood, South Carolina </a:t>
            </a:r>
          </a:p>
        </p:txBody>
      </p:sp>
      <p:pic>
        <p:nvPicPr>
          <p:cNvPr id="29" name="Picture 28" descr="A person wearing headphones&#10;&#10;Description automatically generated">
            <a:extLst>
              <a:ext uri="{FF2B5EF4-FFF2-40B4-BE49-F238E27FC236}">
                <a16:creationId xmlns:a16="http://schemas.microsoft.com/office/drawing/2014/main" id="{B805C7E2-7020-0FF5-9861-7872A00260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64289"/>
            <a:ext cx="2560320" cy="144017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546F0D00-F5CA-BB8B-9E90-65ED9FEEECA6}"/>
              </a:ext>
            </a:extLst>
          </p:cNvPr>
          <p:cNvSpPr txBox="1"/>
          <p:nvPr/>
        </p:nvSpPr>
        <p:spPr>
          <a:xfrm>
            <a:off x="8672223" y="222885"/>
            <a:ext cx="35197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  <a:latin typeface="+mn-lt"/>
              </a:rPr>
              <a:t>G Richard </a:t>
            </a:r>
            <a:r>
              <a:rPr lang="en-US" sz="1600" dirty="0" err="1">
                <a:solidFill>
                  <a:schemeClr val="tx1"/>
                </a:solidFill>
                <a:latin typeface="+mn-lt"/>
              </a:rPr>
              <a:t>Polkinghorn</a:t>
            </a:r>
            <a:r>
              <a:rPr lang="en-US" sz="1600" dirty="0">
                <a:solidFill>
                  <a:schemeClr val="tx1"/>
                </a:solidFill>
                <a:latin typeface="+mn-lt"/>
              </a:rPr>
              <a:t>, MD</a:t>
            </a:r>
          </a:p>
          <a:p>
            <a:r>
              <a:rPr lang="en-US" sz="1600" b="0" dirty="0">
                <a:solidFill>
                  <a:schemeClr val="tx1"/>
                </a:solidFill>
                <a:latin typeface="+mn-lt"/>
              </a:rPr>
              <a:t>Harold Alfond Center for Cancer Care </a:t>
            </a:r>
          </a:p>
          <a:p>
            <a:r>
              <a:rPr lang="en-US" sz="1600" b="0" dirty="0" err="1">
                <a:solidFill>
                  <a:schemeClr val="tx1"/>
                </a:solidFill>
                <a:latin typeface="+mn-lt"/>
              </a:rPr>
              <a:t>MaineGeneral</a:t>
            </a:r>
            <a:r>
              <a:rPr lang="en-US" sz="1600" b="0" dirty="0">
                <a:solidFill>
                  <a:schemeClr val="tx1"/>
                </a:solidFill>
                <a:latin typeface="+mn-lt"/>
              </a:rPr>
              <a:t> Medical Center </a:t>
            </a:r>
          </a:p>
          <a:p>
            <a:r>
              <a:rPr lang="en-US" sz="1600" b="0" dirty="0">
                <a:solidFill>
                  <a:schemeClr val="tx1"/>
                </a:solidFill>
                <a:latin typeface="+mn-lt"/>
              </a:rPr>
              <a:t>Augusta, Maine</a:t>
            </a:r>
          </a:p>
        </p:txBody>
      </p:sp>
      <p:pic>
        <p:nvPicPr>
          <p:cNvPr id="14" name="Picture 13" descr="A person wearing headphones&#10;&#10;Description automatically generated with medium confidence">
            <a:extLst>
              <a:ext uri="{FF2B5EF4-FFF2-40B4-BE49-F238E27FC236}">
                <a16:creationId xmlns:a16="http://schemas.microsoft.com/office/drawing/2014/main" id="{4ACDA5A5-6848-2146-BC9B-B6B724F5B9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892407"/>
            <a:ext cx="2560320" cy="14401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977DDC7-BB18-044F-853B-11FEF375794C}"/>
              </a:ext>
            </a:extLst>
          </p:cNvPr>
          <p:cNvSpPr txBox="1"/>
          <p:nvPr/>
        </p:nvSpPr>
        <p:spPr>
          <a:xfrm>
            <a:off x="8680755" y="1855157"/>
            <a:ext cx="24064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Rajni Sinha, MD, MRCP </a:t>
            </a:r>
          </a:p>
          <a:p>
            <a:r>
              <a:rPr lang="en-US" sz="16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Piedmont Cancer Institute </a:t>
            </a:r>
          </a:p>
          <a:p>
            <a:r>
              <a:rPr lang="en-US" sz="16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Atlanta, Georgia</a:t>
            </a:r>
          </a:p>
        </p:txBody>
      </p:sp>
      <p:pic>
        <p:nvPicPr>
          <p:cNvPr id="20" name="Picture 19" descr="A person wearing headphones&#10;&#10;Description automatically generated">
            <a:extLst>
              <a:ext uri="{FF2B5EF4-FFF2-40B4-BE49-F238E27FC236}">
                <a16:creationId xmlns:a16="http://schemas.microsoft.com/office/drawing/2014/main" id="{D51DE3E9-D3BB-994C-A89A-74E0C7456BE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543741"/>
            <a:ext cx="2560320" cy="14401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A6053FE-B8BF-1D43-B960-9C38901ECD26}"/>
              </a:ext>
            </a:extLst>
          </p:cNvPr>
          <p:cNvSpPr txBox="1"/>
          <p:nvPr/>
        </p:nvSpPr>
        <p:spPr>
          <a:xfrm>
            <a:off x="8680755" y="3548706"/>
            <a:ext cx="24355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Raman </a:t>
            </a:r>
            <a:r>
              <a:rPr lang="en-US" sz="1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Sood</a:t>
            </a:r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MD </a:t>
            </a:r>
          </a:p>
          <a:p>
            <a:r>
              <a:rPr lang="en-US" sz="16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Brooks Memorial Hospital  </a:t>
            </a:r>
          </a:p>
          <a:p>
            <a:r>
              <a:rPr lang="en-US" sz="16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Dunkirk, New York</a:t>
            </a:r>
          </a:p>
        </p:txBody>
      </p:sp>
    </p:spTree>
    <p:extLst>
      <p:ext uri="{BB962C8B-B14F-4D97-AF65-F5344CB8AC3E}">
        <p14:creationId xmlns:p14="http://schemas.microsoft.com/office/powerpoint/2010/main" val="784280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89175A-FBF2-F84F-9D84-EBCA212D9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2348880"/>
            <a:ext cx="8410167" cy="1689819"/>
          </a:xfrm>
        </p:spPr>
        <p:txBody>
          <a:bodyPr/>
          <a:lstStyle/>
          <a:p>
            <a:r>
              <a:rPr lang="en-US" sz="4400" dirty="0"/>
              <a:t>Current Approach to First-Line Treatment</a:t>
            </a:r>
          </a:p>
        </p:txBody>
      </p:sp>
    </p:spTree>
    <p:extLst>
      <p:ext uri="{BB962C8B-B14F-4D97-AF65-F5344CB8AC3E}">
        <p14:creationId xmlns:p14="http://schemas.microsoft.com/office/powerpoint/2010/main" val="2677147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F03A71-BD6B-834D-808C-CFC270BDF1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286" y="227013"/>
            <a:ext cx="10358967" cy="825723"/>
          </a:xfrm>
        </p:spPr>
        <p:txBody>
          <a:bodyPr/>
          <a:lstStyle/>
          <a:p>
            <a:pPr algn="l"/>
            <a:r>
              <a:rPr lang="en-US" dirty="0"/>
              <a:t>CLL14 Update: Progression-Free Survival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CFB6A73-805B-CC46-AF63-A1B81C45DAB7}"/>
              </a:ext>
            </a:extLst>
          </p:cNvPr>
          <p:cNvSpPr txBox="1"/>
          <p:nvPr/>
        </p:nvSpPr>
        <p:spPr>
          <a:xfrm>
            <a:off x="0" y="6534835"/>
            <a:ext cx="413036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Al-</a:t>
            </a:r>
            <a:r>
              <a:rPr lang="en-US" sz="15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Sawaf</a:t>
            </a:r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 et al. </a:t>
            </a:r>
            <a:r>
              <a:rPr lang="en-US" sz="1500" b="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 Clin Oncol </a:t>
            </a:r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2021;39(36):4049-60.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C6CDB5-6DAB-C347-9A56-DC08FFFFDF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011" y="1052736"/>
            <a:ext cx="10358967" cy="492234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FC84FFA-13F4-EF49-A140-05F093BC7E2C}"/>
              </a:ext>
            </a:extLst>
          </p:cNvPr>
          <p:cNvSpPr/>
          <p:nvPr/>
        </p:nvSpPr>
        <p:spPr bwMode="auto">
          <a:xfrm>
            <a:off x="884011" y="5975082"/>
            <a:ext cx="10358967" cy="50201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5A9161-F0AD-CE49-AC2A-A2B11CCC94E8}"/>
              </a:ext>
            </a:extLst>
          </p:cNvPr>
          <p:cNvSpPr txBox="1"/>
          <p:nvPr/>
        </p:nvSpPr>
        <p:spPr>
          <a:xfrm>
            <a:off x="5015880" y="5959694"/>
            <a:ext cx="37299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</a:rPr>
              <a:t>Time in Months from Randomization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C05E20-4EC9-F04B-AC40-DDB5A1C1CB25}"/>
              </a:ext>
            </a:extLst>
          </p:cNvPr>
          <p:cNvSpPr txBox="1"/>
          <p:nvPr/>
        </p:nvSpPr>
        <p:spPr>
          <a:xfrm>
            <a:off x="5231904" y="1119078"/>
            <a:ext cx="2903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Median F/U: 52.4 months</a:t>
            </a:r>
          </a:p>
        </p:txBody>
      </p:sp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8E5331D9-8844-1F49-9C98-3DEDF525ED36}"/>
              </a:ext>
            </a:extLst>
          </p:cNvPr>
          <p:cNvGraphicFramePr>
            <a:graphicFrameLocks noGrp="1"/>
          </p:cNvGraphicFramePr>
          <p:nvPr/>
        </p:nvGraphicFramePr>
        <p:xfrm>
          <a:off x="4884600" y="3861048"/>
          <a:ext cx="3861275" cy="12496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340995">
                  <a:extLst>
                    <a:ext uri="{9D8B030D-6E8A-4147-A177-3AD203B41FA5}">
                      <a16:colId xmlns:a16="http://schemas.microsoft.com/office/drawing/2014/main" val="3339400053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378527646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488820581"/>
                    </a:ext>
                  </a:extLst>
                </a:gridCol>
              </a:tblGrid>
              <a:tr h="500543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Ven-Obi</a:t>
                      </a:r>
                    </a:p>
                    <a:p>
                      <a:pPr algn="ctr"/>
                      <a:r>
                        <a:rPr lang="en-US" sz="1600" dirty="0"/>
                        <a:t>(n = 216)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/>
                        <a:t>Clb</a:t>
                      </a:r>
                      <a:r>
                        <a:rPr lang="en-US" sz="1600" dirty="0"/>
                        <a:t>-Obi</a:t>
                      </a:r>
                    </a:p>
                    <a:p>
                      <a:pPr algn="ctr"/>
                      <a:r>
                        <a:rPr lang="en-US" sz="1600" dirty="0"/>
                        <a:t>(n = 216)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5106541"/>
                  </a:ext>
                </a:extLst>
              </a:tr>
              <a:tr h="289788">
                <a:tc>
                  <a:txBody>
                    <a:bodyPr/>
                    <a:lstStyle/>
                    <a:p>
                      <a:r>
                        <a:rPr lang="en-US" sz="1600" dirty="0"/>
                        <a:t>Median PFS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0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Not reached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0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36.4 </a:t>
                      </a:r>
                      <a:r>
                        <a:rPr lang="en-US" sz="1600" dirty="0" err="1"/>
                        <a:t>mo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0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7601064"/>
                  </a:ext>
                </a:extLst>
              </a:tr>
              <a:tr h="289788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HR: 0.33, </a:t>
                      </a:r>
                      <a:r>
                        <a:rPr lang="en-US" sz="1600" i="1" dirty="0"/>
                        <a:t>p</a:t>
                      </a:r>
                      <a:r>
                        <a:rPr lang="en-US" sz="1600" dirty="0"/>
                        <a:t> &lt; 0.0001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6245945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C4ABC052-130A-7D46-A3A7-716797B90A07}"/>
              </a:ext>
            </a:extLst>
          </p:cNvPr>
          <p:cNvSpPr txBox="1"/>
          <p:nvPr/>
        </p:nvSpPr>
        <p:spPr>
          <a:xfrm>
            <a:off x="2670495" y="3136883"/>
            <a:ext cx="442820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dirty="0">
                <a:solidFill>
                  <a:schemeClr val="tx1"/>
                </a:solidFill>
              </a:rPr>
              <a:t>PFS significantly longer for Ven-Obi in patients with TP53 aberrations and for those with and without IGHV mutations</a:t>
            </a:r>
          </a:p>
        </p:txBody>
      </p:sp>
    </p:spTree>
    <p:extLst>
      <p:ext uri="{BB962C8B-B14F-4D97-AF65-F5344CB8AC3E}">
        <p14:creationId xmlns:p14="http://schemas.microsoft.com/office/powerpoint/2010/main" val="2971468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3FBBE3DB-B0DB-6F4E-99EA-F699F0B4C9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885" y="603633"/>
            <a:ext cx="9633735" cy="53716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AFEC954-9A47-6846-887C-1143A60D6672}"/>
              </a:ext>
            </a:extLst>
          </p:cNvPr>
          <p:cNvSpPr txBox="1"/>
          <p:nvPr/>
        </p:nvSpPr>
        <p:spPr>
          <a:xfrm>
            <a:off x="4931596" y="5544436"/>
            <a:ext cx="291509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ASH 2021;Abstract 639</a:t>
            </a:r>
          </a:p>
        </p:txBody>
      </p:sp>
    </p:spTree>
    <p:extLst>
      <p:ext uri="{BB962C8B-B14F-4D97-AF65-F5344CB8AC3E}">
        <p14:creationId xmlns:p14="http://schemas.microsoft.com/office/powerpoint/2010/main" val="2516980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612FB57-7974-FF48-9879-8BEE16B984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6516" y="0"/>
            <a:ext cx="10358967" cy="1143000"/>
          </a:xfrm>
        </p:spPr>
        <p:txBody>
          <a:bodyPr/>
          <a:lstStyle/>
          <a:p>
            <a:pPr algn="l"/>
            <a:r>
              <a:rPr lang="en-US" sz="3200" dirty="0"/>
              <a:t>Alliance A041202: Progression-Free Survival 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DBE427-003C-3644-93B6-DBE88B03406E}"/>
              </a:ext>
            </a:extLst>
          </p:cNvPr>
          <p:cNvSpPr txBox="1"/>
          <p:nvPr/>
        </p:nvSpPr>
        <p:spPr>
          <a:xfrm>
            <a:off x="-4598" y="6463680"/>
            <a:ext cx="338490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270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Woyach</a:t>
            </a:r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JA et al. ASH 2021;Abstract 639.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D930407-D8D7-A34B-981E-F9AE2847ED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491" y="967341"/>
            <a:ext cx="8382000" cy="54102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2C30D58-C2EF-714A-9FD0-A63DA95BB24F}"/>
              </a:ext>
            </a:extLst>
          </p:cNvPr>
          <p:cNvSpPr/>
          <p:nvPr/>
        </p:nvSpPr>
        <p:spPr bwMode="auto">
          <a:xfrm>
            <a:off x="8904312" y="1066600"/>
            <a:ext cx="2851248" cy="4810672"/>
          </a:xfrm>
          <a:prstGeom prst="rect">
            <a:avLst/>
          </a:prstGeom>
          <a:solidFill>
            <a:srgbClr val="EBEBE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pitchFamily="18" charset="0"/>
            </a:endParaRPr>
          </a:p>
        </p:txBody>
      </p:sp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6FD154CE-A6C4-B648-B2D8-11E2FC7830EC}"/>
              </a:ext>
            </a:extLst>
          </p:cNvPr>
          <p:cNvGraphicFramePr>
            <a:graphicFrameLocks noGrp="1"/>
          </p:cNvGraphicFramePr>
          <p:nvPr/>
        </p:nvGraphicFramePr>
        <p:xfrm>
          <a:off x="8112224" y="1757536"/>
          <a:ext cx="3859361" cy="17526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594090">
                  <a:extLst>
                    <a:ext uri="{9D8B030D-6E8A-4147-A177-3AD203B41FA5}">
                      <a16:colId xmlns:a16="http://schemas.microsoft.com/office/drawing/2014/main" val="2289743626"/>
                    </a:ext>
                  </a:extLst>
                </a:gridCol>
                <a:gridCol w="1171896">
                  <a:extLst>
                    <a:ext uri="{9D8B030D-6E8A-4147-A177-3AD203B41FA5}">
                      <a16:colId xmlns:a16="http://schemas.microsoft.com/office/drawing/2014/main" val="4172251479"/>
                    </a:ext>
                  </a:extLst>
                </a:gridCol>
                <a:gridCol w="1093375">
                  <a:extLst>
                    <a:ext uri="{9D8B030D-6E8A-4147-A177-3AD203B41FA5}">
                      <a16:colId xmlns:a16="http://schemas.microsoft.com/office/drawing/2014/main" val="184906317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Pairwise</a:t>
                      </a:r>
                    </a:p>
                    <a:p>
                      <a:r>
                        <a:rPr lang="en-US" dirty="0"/>
                        <a:t>comparisons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Hazard</a:t>
                      </a:r>
                    </a:p>
                    <a:p>
                      <a:pPr algn="ctr"/>
                      <a:r>
                        <a:rPr lang="en-US" dirty="0"/>
                        <a:t>ratio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/>
                        <a:t>p</a:t>
                      </a:r>
                      <a:r>
                        <a:rPr lang="en-US" dirty="0"/>
                        <a:t>-value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41639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 vs BR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0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0.36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0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&lt;0.0001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0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6203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IR vs BR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0.36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&lt;0.001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50378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IR vs 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0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0.99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0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0.96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0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23921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94594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id="{A32B1CF4-A41D-364C-A26F-78E7B5D866B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5800" y="2362200"/>
            <a:ext cx="10358967" cy="11430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432FF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EFC53D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EFC53D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EFC53D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EFC53D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8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EFC53D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15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EFC53D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23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EFC53D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3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EFC53D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Ibrutinib and Rituximab Provides Superior Clinical Outcome Compared to FCR in Younger Patients with Chronic Lymphocytic Leukemia (CLL): Extended Follow-Up from the E1912 Trial</a:t>
            </a:r>
            <a:endParaRPr lang="en-US" sz="3600" kern="0" dirty="0"/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DCB9CFCD-5A1E-B648-9E4B-83AE75C1B3CD}"/>
              </a:ext>
            </a:extLst>
          </p:cNvPr>
          <p:cNvSpPr txBox="1">
            <a:spLocks/>
          </p:cNvSpPr>
          <p:nvPr/>
        </p:nvSpPr>
        <p:spPr>
          <a:xfrm>
            <a:off x="609600" y="4257174"/>
            <a:ext cx="10972800" cy="1181100"/>
          </a:xfrm>
          <a:prstGeom prst="rect">
            <a:avLst/>
          </a:prstGeom>
        </p:spPr>
        <p:txBody>
          <a:bodyPr/>
          <a:lstStyle>
            <a:lvl1pPr marL="342906" indent="-342906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742962" indent="-28575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rgbClr val="002060"/>
                </a:solidFill>
                <a:latin typeface="+mn-lt"/>
                <a:ea typeface="+mn-ea"/>
              </a:defRPr>
            </a:lvl2pPr>
            <a:lvl3pPr marL="1143019" indent="-22860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rgbClr val="002060"/>
                </a:solidFill>
                <a:latin typeface="+mn-lt"/>
                <a:ea typeface="+mn-ea"/>
              </a:defRPr>
            </a:lvl3pPr>
            <a:lvl4pPr marL="1600227" indent="-22860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rgbClr val="002060"/>
                </a:solidFill>
                <a:latin typeface="+mn-lt"/>
                <a:ea typeface="+mn-ea"/>
              </a:defRPr>
            </a:lvl4pPr>
            <a:lvl5pPr marL="2057434" indent="-22860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rgbClr val="002060"/>
                </a:solidFill>
                <a:latin typeface="+mn-lt"/>
                <a:ea typeface="+mn-ea"/>
              </a:defRPr>
            </a:lvl5pPr>
            <a:lvl6pPr marL="2514642" indent="-22860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49" indent="-22860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057" indent="-22860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265" indent="-22860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Shanafelt</a:t>
            </a:r>
            <a:r>
              <a:rPr kumimoji="0" lang="en-US" sz="2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TD et al.</a:t>
            </a:r>
            <a:br>
              <a:rPr kumimoji="0" lang="en-US" sz="2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2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ASH 2019;Abstract 33.</a:t>
            </a:r>
          </a:p>
        </p:txBody>
      </p:sp>
    </p:spTree>
    <p:extLst>
      <p:ext uri="{BB962C8B-B14F-4D97-AF65-F5344CB8AC3E}">
        <p14:creationId xmlns:p14="http://schemas.microsoft.com/office/powerpoint/2010/main" val="3404465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4"/>
          <p:cNvSpPr txBox="1">
            <a:spLocks/>
          </p:cNvSpPr>
          <p:nvPr/>
        </p:nvSpPr>
        <p:spPr>
          <a:xfrm>
            <a:off x="6456041" y="3605503"/>
            <a:ext cx="3159189" cy="923329"/>
          </a:xfrm>
          <a:prstGeom prst="rect">
            <a:avLst/>
          </a:prstGeom>
          <a:solidFill>
            <a:srgbClr val="92D050"/>
          </a:solidFill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>
            <a:lvl1pPr marL="212351" indent="-212351" algn="l" rtl="0" eaLnBrk="1" fontAlgn="base" hangingPunct="1">
              <a:spcBef>
                <a:spcPts val="0"/>
              </a:spcBef>
              <a:spcAft>
                <a:spcPts val="300"/>
              </a:spcAft>
              <a:buClr>
                <a:schemeClr val="accent6">
                  <a:lumMod val="40000"/>
                  <a:lumOff val="60000"/>
                </a:schemeClr>
              </a:buClr>
              <a:buFont typeface="Arial" pitchFamily="34" charset="0"/>
              <a:buChar char="•"/>
              <a:tabLst>
                <a:tab pos="206013" algn="l"/>
              </a:tabLst>
              <a:defRPr sz="2400" kern="120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  <a:ea typeface="+mn-ea"/>
                <a:cs typeface="Arial" pitchFamily="34" charset="0"/>
              </a:defRPr>
            </a:lvl1pPr>
            <a:lvl2pPr marL="507104" indent="-277323" algn="l" rtl="0" eaLnBrk="1" fontAlgn="base" hangingPunct="1">
              <a:spcBef>
                <a:spcPts val="0"/>
              </a:spcBef>
              <a:spcAft>
                <a:spcPts val="300"/>
              </a:spcAft>
              <a:buClr>
                <a:schemeClr val="accent6">
                  <a:lumMod val="40000"/>
                  <a:lumOff val="60000"/>
                </a:schemeClr>
              </a:buClr>
              <a:buFont typeface="Arial" pitchFamily="34" charset="0"/>
              <a:buChar char="–"/>
              <a:defRPr sz="2000" kern="120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  <a:ea typeface="+mn-ea"/>
                <a:cs typeface="Arial" pitchFamily="34" charset="0"/>
              </a:defRPr>
            </a:lvl2pPr>
            <a:lvl3pPr marL="730547" indent="-218685" algn="l" rtl="0" eaLnBrk="1" fontAlgn="base" hangingPunct="1">
              <a:spcBef>
                <a:spcPts val="0"/>
              </a:spcBef>
              <a:spcAft>
                <a:spcPts val="300"/>
              </a:spcAft>
              <a:buClr>
                <a:schemeClr val="accent6">
                  <a:lumMod val="40000"/>
                  <a:lumOff val="60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  <a:ea typeface="+mn-ea"/>
                <a:cs typeface="Arial" pitchFamily="34" charset="0"/>
              </a:defRPr>
            </a:lvl3pPr>
            <a:lvl4pPr marL="947652" indent="-210767" algn="l" rtl="0" eaLnBrk="1" fontAlgn="base" hangingPunct="1">
              <a:spcBef>
                <a:spcPts val="0"/>
              </a:spcBef>
              <a:spcAft>
                <a:spcPts val="300"/>
              </a:spcAft>
              <a:buClr>
                <a:schemeClr val="accent6">
                  <a:lumMod val="40000"/>
                  <a:lumOff val="60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  <a:ea typeface="+mn-ea"/>
                <a:cs typeface="Arial" pitchFamily="34" charset="0"/>
              </a:defRPr>
            </a:lvl4pPr>
            <a:lvl5pPr marL="2053774" indent="-228197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0166" indent="-228197" algn="l" defTabSz="91278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6560" indent="-228197" algn="l" defTabSz="91278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2956" indent="-228197" algn="l" defTabSz="91278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79349" indent="-228197" algn="l" defTabSz="91278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5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225"/>
              </a:spcAft>
              <a:buClr>
                <a:srgbClr val="006CAD">
                  <a:lumMod val="40000"/>
                  <a:lumOff val="60000"/>
                </a:srgbClr>
              </a:buClr>
              <a:buSzTx/>
              <a:buFont typeface="Arial" pitchFamily="34" charset="0"/>
              <a:buNone/>
              <a:tabLst>
                <a:tab pos="154510" algn="l"/>
              </a:tabLst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11997"/>
                </a:solidFill>
                <a:effectLst/>
                <a:uLnTx/>
                <a:uFillTx/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FCR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11997"/>
              </a:solidFill>
              <a:effectLst/>
              <a:uLnTx/>
              <a:uFillTx/>
              <a:latin typeface="Calibri" panose="020F0502020204030204" pitchFamily="34" charset="0"/>
              <a:ea typeface="Calibri" charset="0"/>
              <a:cs typeface="Calibri" panose="020F0502020204030204" pitchFamily="34" charset="0"/>
            </a:endParaRPr>
          </a:p>
        </p:txBody>
      </p:sp>
      <p:sp>
        <p:nvSpPr>
          <p:cNvPr id="24" name="object 49"/>
          <p:cNvSpPr txBox="1"/>
          <p:nvPr/>
        </p:nvSpPr>
        <p:spPr>
          <a:xfrm>
            <a:off x="479376" y="6207260"/>
            <a:ext cx="8048306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ECOG-ACRIN E1912 Physician Fact Sheet, version 01/15/16; </a:t>
            </a:r>
          </a:p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www.clinicaltrials.gov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(NCT02048813);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Shanafelt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TD et al. </a:t>
            </a:r>
            <a:r>
              <a:rPr kumimoji="0" lang="is-I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ASH 2018;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Abstract LBA-4</a:t>
            </a:r>
            <a:r>
              <a:rPr kumimoji="0" lang="is-I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33" name="Rectangle 18"/>
          <p:cNvSpPr>
            <a:spLocks noChangeArrowheads="1"/>
          </p:cNvSpPr>
          <p:nvPr/>
        </p:nvSpPr>
        <p:spPr bwMode="auto">
          <a:xfrm>
            <a:off x="6465980" y="1759767"/>
            <a:ext cx="3159198" cy="951765"/>
          </a:xfrm>
          <a:prstGeom prst="rect">
            <a:avLst/>
          </a:prstGeom>
          <a:solidFill>
            <a:srgbClr val="F9951E"/>
          </a:solidFill>
          <a:ln w="12700" cmpd="sng">
            <a:solidFill>
              <a:srgbClr val="FFFFFF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 anchorCtr="0"/>
          <a:lstStyle/>
          <a:p>
            <a:pPr marL="0" marR="0" lvl="0" indent="0" algn="ctr" defTabSz="6855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11997"/>
                </a:solidFill>
                <a:effectLst/>
                <a:uLnTx/>
                <a:uFillTx/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Ibrutinib + rituximab (IR)</a:t>
            </a:r>
          </a:p>
          <a:p>
            <a:pPr marL="0" marR="0" lvl="0" indent="0" algn="ctr" defTabSz="6855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11997"/>
                </a:solidFill>
                <a:effectLst/>
                <a:uLnTx/>
                <a:uFillTx/>
                <a:latin typeface="Calibri" panose="020F0502020204030204" pitchFamily="34" charset="0"/>
                <a:ea typeface="Calibri" charset="0"/>
                <a:cs typeface="Calibri" panose="020F0502020204030204" pitchFamily="34" charset="0"/>
                <a:sym typeface="Wingdings" pitchFamily="2" charset="2"/>
              </a:rPr>
              <a:t> ibrutinib until PD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11997"/>
              </a:solidFill>
              <a:effectLst/>
              <a:uLnTx/>
              <a:uFillTx/>
              <a:latin typeface="Calibri" panose="020F0502020204030204" pitchFamily="34" charset="0"/>
              <a:ea typeface="Calibri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D7D3DE1-B69C-B040-9400-5162E0220D7C}"/>
              </a:ext>
            </a:extLst>
          </p:cNvPr>
          <p:cNvSpPr txBox="1"/>
          <p:nvPr/>
        </p:nvSpPr>
        <p:spPr>
          <a:xfrm>
            <a:off x="2298178" y="4968168"/>
            <a:ext cx="6966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Primary endpoint: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PFS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Secondary endpoints: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OS, ORR, Toxicity and Tolerability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F1D29A9-263F-D84D-97FE-EB9AF687C062}"/>
              </a:ext>
            </a:extLst>
          </p:cNvPr>
          <p:cNvCxnSpPr/>
          <p:nvPr/>
        </p:nvCxnSpPr>
        <p:spPr bwMode="auto">
          <a:xfrm>
            <a:off x="5904991" y="3476568"/>
            <a:ext cx="0" cy="648072"/>
          </a:xfrm>
          <a:prstGeom prst="line">
            <a:avLst/>
          </a:prstGeom>
          <a:solidFill>
            <a:srgbClr val="FFFF00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28E516C-77F4-154A-901E-4E9BFCF315F8}"/>
              </a:ext>
            </a:extLst>
          </p:cNvPr>
          <p:cNvCxnSpPr/>
          <p:nvPr/>
        </p:nvCxnSpPr>
        <p:spPr bwMode="auto">
          <a:xfrm>
            <a:off x="5904991" y="4124640"/>
            <a:ext cx="530718" cy="0"/>
          </a:xfrm>
          <a:prstGeom prst="straightConnector1">
            <a:avLst/>
          </a:prstGeom>
          <a:solidFill>
            <a:srgbClr val="FFFF00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97B37F49-67FA-3D44-AE9E-B2DA8BAA4467}"/>
              </a:ext>
            </a:extLst>
          </p:cNvPr>
          <p:cNvCxnSpPr>
            <a:cxnSpLocks/>
          </p:cNvCxnSpPr>
          <p:nvPr/>
        </p:nvCxnSpPr>
        <p:spPr bwMode="auto">
          <a:xfrm>
            <a:off x="5904991" y="2243827"/>
            <a:ext cx="0" cy="409857"/>
          </a:xfrm>
          <a:prstGeom prst="line">
            <a:avLst/>
          </a:prstGeom>
          <a:solidFill>
            <a:srgbClr val="FFFF00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5C89BCD4-7257-D34A-AD59-2F0FD63E4070}"/>
              </a:ext>
            </a:extLst>
          </p:cNvPr>
          <p:cNvCxnSpPr/>
          <p:nvPr/>
        </p:nvCxnSpPr>
        <p:spPr bwMode="auto">
          <a:xfrm>
            <a:off x="5904991" y="2243826"/>
            <a:ext cx="530718" cy="0"/>
          </a:xfrm>
          <a:prstGeom prst="straightConnector1">
            <a:avLst/>
          </a:prstGeom>
          <a:solidFill>
            <a:srgbClr val="FFFF00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54898D37-B75A-AF4D-8C6C-1A22C7A5580D}"/>
              </a:ext>
            </a:extLst>
          </p:cNvPr>
          <p:cNvSpPr txBox="1"/>
          <p:nvPr/>
        </p:nvSpPr>
        <p:spPr>
          <a:xfrm>
            <a:off x="6308145" y="2920408"/>
            <a:ext cx="1468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(2:1; N = 529)</a:t>
            </a:r>
          </a:p>
        </p:txBody>
      </p:sp>
      <p:grpSp>
        <p:nvGrpSpPr>
          <p:cNvPr id="29" name="Group 28"/>
          <p:cNvGrpSpPr>
            <a:grpSpLocks/>
          </p:cNvGrpSpPr>
          <p:nvPr/>
        </p:nvGrpSpPr>
        <p:grpSpPr bwMode="auto">
          <a:xfrm>
            <a:off x="5393745" y="2616736"/>
            <a:ext cx="914400" cy="914400"/>
            <a:chOff x="1872" y="1584"/>
            <a:chExt cx="576" cy="576"/>
          </a:xfrm>
        </p:grpSpPr>
        <p:sp>
          <p:nvSpPr>
            <p:cNvPr id="31" name="Oval 30"/>
            <p:cNvSpPr>
              <a:spLocks noChangeArrowheads="1"/>
            </p:cNvSpPr>
            <p:nvPr/>
          </p:nvSpPr>
          <p:spPr bwMode="auto">
            <a:xfrm>
              <a:off x="1872" y="1584"/>
              <a:ext cx="576" cy="576"/>
            </a:xfrm>
            <a:prstGeom prst="ellipse">
              <a:avLst/>
            </a:prstGeom>
            <a:solidFill>
              <a:srgbClr val="FE701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63500" dir="2700000" algn="ctr" rotWithShape="0">
                      <a:schemeClr val="tx1">
                        <a:alpha val="39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GB"/>
              </a:defPPr>
              <a:lvl1pPr algn="l" defTabSz="455613" rtl="0" fontAlgn="base">
                <a:spcBef>
                  <a:spcPct val="0"/>
                </a:spcBef>
                <a:spcAft>
                  <a:spcPct val="0"/>
                </a:spcAft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1pPr>
              <a:lvl2pPr marL="430213" indent="-214313" algn="l" defTabSz="455613" rtl="0" fontAlgn="base">
                <a:spcBef>
                  <a:spcPct val="0"/>
                </a:spcBef>
                <a:spcAft>
                  <a:spcPct val="0"/>
                </a:spcAft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2pPr>
              <a:lvl3pPr marL="646113" indent="-214313" algn="l" defTabSz="455613" rtl="0" fontAlgn="base">
                <a:spcBef>
                  <a:spcPct val="0"/>
                </a:spcBef>
                <a:spcAft>
                  <a:spcPct val="0"/>
                </a:spcAft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3pPr>
              <a:lvl4pPr marL="862013" indent="-214313" algn="l" defTabSz="455613" rtl="0" fontAlgn="base">
                <a:spcBef>
                  <a:spcPct val="0"/>
                </a:spcBef>
                <a:spcAft>
                  <a:spcPct val="0"/>
                </a:spcAft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4pPr>
              <a:lvl5pPr marL="1077913" indent="-214313" algn="l" defTabSz="455613" rtl="0" fontAlgn="base">
                <a:spcBef>
                  <a:spcPct val="0"/>
                </a:spcBef>
                <a:spcAft>
                  <a:spcPct val="0"/>
                </a:spcAft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5pPr>
              <a:lvl6pPr marL="2286000" algn="l" defTabSz="457200" rtl="0" eaLnBrk="1" latinLnBrk="0" hangingPunct="1"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6pPr>
              <a:lvl7pPr marL="2743200" algn="l" defTabSz="457200" rtl="0" eaLnBrk="1" latinLnBrk="0" hangingPunct="1"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7pPr>
              <a:lvl8pPr marL="3200400" algn="l" defTabSz="457200" rtl="0" eaLnBrk="1" latinLnBrk="0" hangingPunct="1"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8pPr>
              <a:lvl9pPr marL="3657600" algn="l" defTabSz="457200" rtl="0" eaLnBrk="1" latinLnBrk="0" hangingPunct="1"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9pPr>
            </a:lstStyle>
            <a:p>
              <a:pPr marL="0" marR="0" lvl="0" indent="0" algn="l" defTabSz="455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endParaRPr>
            </a:p>
          </p:txBody>
        </p:sp>
        <p:sp>
          <p:nvSpPr>
            <p:cNvPr id="32" name="Rectangle 31"/>
            <p:cNvSpPr>
              <a:spLocks noChangeArrowheads="1"/>
            </p:cNvSpPr>
            <p:nvPr/>
          </p:nvSpPr>
          <p:spPr bwMode="auto">
            <a:xfrm>
              <a:off x="1920" y="1632"/>
              <a:ext cx="480" cy="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63500" dir="2700000" algn="ctr" rotWithShape="0">
                      <a:schemeClr val="tx1">
                        <a:alpha val="39998"/>
                      </a:schemeClr>
                    </a:outerShdw>
                  </a:effectLst>
                </a14:hiddenEffects>
              </a:ext>
            </a:extLst>
          </p:spPr>
          <p:txBody>
            <a:bodyPr lIns="0" tIns="0" rIns="0" anchor="ctr"/>
            <a:lstStyle>
              <a:defPPr>
                <a:defRPr lang="en-GB"/>
              </a:defPPr>
              <a:lvl1pPr algn="l" defTabSz="455613" rtl="0" fontAlgn="base">
                <a:spcBef>
                  <a:spcPct val="0"/>
                </a:spcBef>
                <a:spcAft>
                  <a:spcPct val="0"/>
                </a:spcAft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1pPr>
              <a:lvl2pPr marL="430213" indent="-214313" algn="l" defTabSz="455613" rtl="0" fontAlgn="base">
                <a:spcBef>
                  <a:spcPct val="0"/>
                </a:spcBef>
                <a:spcAft>
                  <a:spcPct val="0"/>
                </a:spcAft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2pPr>
              <a:lvl3pPr marL="646113" indent="-214313" algn="l" defTabSz="455613" rtl="0" fontAlgn="base">
                <a:spcBef>
                  <a:spcPct val="0"/>
                </a:spcBef>
                <a:spcAft>
                  <a:spcPct val="0"/>
                </a:spcAft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3pPr>
              <a:lvl4pPr marL="862013" indent="-214313" algn="l" defTabSz="455613" rtl="0" fontAlgn="base">
                <a:spcBef>
                  <a:spcPct val="0"/>
                </a:spcBef>
                <a:spcAft>
                  <a:spcPct val="0"/>
                </a:spcAft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4pPr>
              <a:lvl5pPr marL="1077913" indent="-214313" algn="l" defTabSz="455613" rtl="0" fontAlgn="base">
                <a:spcBef>
                  <a:spcPct val="0"/>
                </a:spcBef>
                <a:spcAft>
                  <a:spcPct val="0"/>
                </a:spcAft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5pPr>
              <a:lvl6pPr marL="2286000" algn="l" defTabSz="457200" rtl="0" eaLnBrk="1" latinLnBrk="0" hangingPunct="1"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6pPr>
              <a:lvl7pPr marL="2743200" algn="l" defTabSz="457200" rtl="0" eaLnBrk="1" latinLnBrk="0" hangingPunct="1"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7pPr>
              <a:lvl8pPr marL="3200400" algn="l" defTabSz="457200" rtl="0" eaLnBrk="1" latinLnBrk="0" hangingPunct="1"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8pPr>
              <a:lvl9pPr marL="3657600" algn="l" defTabSz="457200" rtl="0" eaLnBrk="1" latinLnBrk="0" hangingPunct="1"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9pPr>
            </a:lstStyle>
            <a:p>
              <a:pPr marL="0" marR="0" lvl="0" indent="0" algn="ctr" defTabSz="455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charset="0"/>
                  <a:cs typeface="Calibri" panose="020F0502020204030204" pitchFamily="34" charset="0"/>
                </a:rPr>
                <a:t>R</a:t>
              </a:r>
            </a:p>
          </p:txBody>
        </p:sp>
      </p:grp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B70EE0B-437A-5D4C-A8B0-342E4E1D5799}"/>
              </a:ext>
            </a:extLst>
          </p:cNvPr>
          <p:cNvCxnSpPr>
            <a:endCxn id="31" idx="2"/>
          </p:cNvCxnSpPr>
          <p:nvPr/>
        </p:nvCxnSpPr>
        <p:spPr bwMode="auto">
          <a:xfrm>
            <a:off x="4871865" y="3068960"/>
            <a:ext cx="521881" cy="4976"/>
          </a:xfrm>
          <a:prstGeom prst="lin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aphicFrame>
        <p:nvGraphicFramePr>
          <p:cNvPr id="26" name="Group 31"/>
          <p:cNvGraphicFramePr>
            <a:graphicFrameLocks noGrp="1"/>
          </p:cNvGraphicFramePr>
          <p:nvPr/>
        </p:nvGraphicFramePr>
        <p:xfrm>
          <a:off x="2333841" y="2113168"/>
          <a:ext cx="2674936" cy="1764160"/>
        </p:xfrm>
        <a:graphic>
          <a:graphicData uri="http://schemas.openxmlformats.org/drawingml/2006/table">
            <a:tbl>
              <a:tblPr/>
              <a:tblGrid>
                <a:gridCol w="26749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72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96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MS PGothic" charset="0"/>
                          <a:cs typeface="Calibri"/>
                        </a:rPr>
                        <a:t>Eligibility</a:t>
                      </a:r>
                    </a:p>
                  </a:txBody>
                  <a:tcPr marT="45744" marB="45744" anchor="ctr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32E5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98280">
                <a:tc>
                  <a:txBody>
                    <a:bodyPr/>
                    <a:lstStyle/>
                    <a:p>
                      <a:pPr marL="171426" marR="0" lvl="0" indent="-171426" algn="l" defTabSz="685577" rtl="0" eaLnBrk="1" fontAlgn="auto" latinLnBrk="0" hangingPunct="1">
                        <a:lnSpc>
                          <a:spcPts val="184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charset="0"/>
                          <a:ea typeface="Calibri" charset="0"/>
                          <a:cs typeface="Calibri" charset="0"/>
                        </a:rPr>
                        <a:t>Previously untreated CLL requiring treatment</a:t>
                      </a:r>
                    </a:p>
                    <a:p>
                      <a:pPr marL="171426" marR="0" lvl="0" indent="-171426" algn="l" defTabSz="685577" rtl="0" eaLnBrk="1" fontAlgn="auto" latinLnBrk="0" hangingPunct="1">
                        <a:lnSpc>
                          <a:spcPts val="184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dirty="0"/>
                        <a:t>Ability to tolerate FCR-based therapy</a:t>
                      </a:r>
                    </a:p>
                    <a:p>
                      <a:pPr marL="171426" marR="0" lvl="0" indent="-171426" algn="l" defTabSz="685577" rtl="0" eaLnBrk="1" fontAlgn="auto" latinLnBrk="0" hangingPunct="1">
                        <a:lnSpc>
                          <a:spcPts val="184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charset="0"/>
                          <a:ea typeface="Calibri" charset="0"/>
                          <a:cs typeface="Calibri" charset="0"/>
                        </a:rPr>
                        <a:t>Age ≤70 years</a:t>
                      </a:r>
                    </a:p>
                  </a:txBody>
                  <a:tcPr marT="45744" marB="45744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8" name="Title 3">
            <a:extLst>
              <a:ext uri="{FF2B5EF4-FFF2-40B4-BE49-F238E27FC236}">
                <a16:creationId xmlns:a16="http://schemas.microsoft.com/office/drawing/2014/main" id="{5158AFB0-EA34-FE46-8F04-BAA6D05568BE}"/>
              </a:ext>
            </a:extLst>
          </p:cNvPr>
          <p:cNvSpPr txBox="1">
            <a:spLocks/>
          </p:cNvSpPr>
          <p:nvPr/>
        </p:nvSpPr>
        <p:spPr bwMode="auto">
          <a:xfrm>
            <a:off x="912286" y="51693"/>
            <a:ext cx="1035896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000" b="1">
                <a:solidFill>
                  <a:srgbClr val="3333FF"/>
                </a:solidFill>
                <a:latin typeface="Calibri"/>
                <a:ea typeface="MS PGothic" pitchFamily="34" charset="-128"/>
                <a:cs typeface="Calibri"/>
              </a:defRPr>
            </a:lvl1pPr>
            <a:lvl2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2pPr>
            <a:lvl3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3pPr>
            <a:lvl4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4pPr>
            <a:lvl5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5pPr>
            <a:lvl6pPr marL="153622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6pPr>
            <a:lvl7pPr marL="199328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7pPr>
            <a:lvl8pPr marL="245033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8pPr>
            <a:lvl9pPr marL="290739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412750" rtl="0" eaLnBrk="0" fontAlgn="base" latinLnBrk="0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Phase III ECOG-ACRIN E1912 Study Design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Calibri" panose="020F0502020204030204" pitchFamily="34" charset="0"/>
              <a:ea typeface="MS PGothic" pitchFamily="34" charset="-128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5733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DB14262-2036-014C-BAFD-0F739C8FCE7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01"/>
          <a:stretch/>
        </p:blipFill>
        <p:spPr>
          <a:xfrm>
            <a:off x="2925089" y="1228538"/>
            <a:ext cx="6691400" cy="418962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2286" y="-2576"/>
            <a:ext cx="10358967" cy="1143000"/>
          </a:xfrm>
        </p:spPr>
        <p:txBody>
          <a:bodyPr/>
          <a:lstStyle/>
          <a:p>
            <a:r>
              <a:rPr lang="en-US" dirty="0"/>
              <a:t>ECOG-ACRIN E1912 Extended Follow-Up: Up-Front </a:t>
            </a:r>
            <a:br>
              <a:rPr lang="en-US" dirty="0"/>
            </a:br>
            <a:r>
              <a:rPr lang="en-US" dirty="0"/>
              <a:t>IR Compared to FCR for Younger Patients with CLL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C8C7ACB-55A0-0D49-9F50-24D9414DCAF7}"/>
              </a:ext>
            </a:extLst>
          </p:cNvPr>
          <p:cNvSpPr/>
          <p:nvPr/>
        </p:nvSpPr>
        <p:spPr>
          <a:xfrm>
            <a:off x="1470986" y="5474849"/>
            <a:ext cx="9067799" cy="8951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marR="0" lvl="0" indent="-214313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45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Grade ≥3 treatment-related AEs were reported in 70% of patients receiving IR and 80% of patients receiving FCR (odds ratio = 0.56;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p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= 0.013). </a:t>
            </a:r>
          </a:p>
          <a:p>
            <a:pPr marL="214313" marR="0" lvl="0" indent="-214313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45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Among the 95 patients who discontinued ibrutinib, the most common cause was AE or complication.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C6F386B-E921-764D-8B6A-BB886B7796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336" y="6426657"/>
            <a:ext cx="8229600" cy="363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7160" bIns="68580"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Shanafelt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 TD et al. </a:t>
            </a:r>
            <a:r>
              <a:rPr kumimoji="0" lang="is-I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ASH</a:t>
            </a:r>
            <a:r>
              <a:rPr kumimoji="0" lang="is-IS" sz="15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 </a:t>
            </a:r>
            <a:r>
              <a:rPr kumimoji="0" lang="is-I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2019;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Abstract 33</a:t>
            </a:r>
            <a:r>
              <a:rPr kumimoji="0" lang="is-I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7908B53-5470-D145-A820-F487317184D8}"/>
              </a:ext>
            </a:extLst>
          </p:cNvPr>
          <p:cNvSpPr txBox="1"/>
          <p:nvPr/>
        </p:nvSpPr>
        <p:spPr>
          <a:xfrm>
            <a:off x="6189917" y="4606016"/>
            <a:ext cx="6868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Years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8E0BE68-0ED2-164E-BEB5-327CC9889DF3}"/>
              </a:ext>
            </a:extLst>
          </p:cNvPr>
          <p:cNvSpPr txBox="1"/>
          <p:nvPr/>
        </p:nvSpPr>
        <p:spPr>
          <a:xfrm rot="16200000">
            <a:off x="2181809" y="2784891"/>
            <a:ext cx="12113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Probability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5DBA083-6B45-4C46-B994-773AE5F206CC}"/>
              </a:ext>
            </a:extLst>
          </p:cNvPr>
          <p:cNvSpPr txBox="1"/>
          <p:nvPr/>
        </p:nvSpPr>
        <p:spPr>
          <a:xfrm>
            <a:off x="3535752" y="2871071"/>
            <a:ext cx="20047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HR = 0.39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</a:b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p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&lt; 0.0001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3-year rates: 89%, 71%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39ABAB5-141E-DE43-8B97-3EC6076D02D4}"/>
              </a:ext>
            </a:extLst>
          </p:cNvPr>
          <p:cNvSpPr txBox="1"/>
          <p:nvPr/>
        </p:nvSpPr>
        <p:spPr>
          <a:xfrm>
            <a:off x="3989873" y="3699340"/>
            <a:ext cx="20150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FCR (52 events/175 cases)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IR (58 events/354 cases)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E963231-6D11-204A-B4E6-B00E8281FE41}"/>
              </a:ext>
            </a:extLst>
          </p:cNvPr>
          <p:cNvSpPr txBox="1"/>
          <p:nvPr/>
        </p:nvSpPr>
        <p:spPr>
          <a:xfrm>
            <a:off x="2259217" y="4760011"/>
            <a:ext cx="129428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Number at risk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A994954-5FC4-124B-89ED-20054D814B4A}"/>
              </a:ext>
            </a:extLst>
          </p:cNvPr>
          <p:cNvSpPr txBox="1"/>
          <p:nvPr/>
        </p:nvSpPr>
        <p:spPr>
          <a:xfrm>
            <a:off x="6270789" y="1146144"/>
            <a:ext cx="5250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PFS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72590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835D531-CD29-1C4D-A48D-823BFCFA91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723" y="2060848"/>
            <a:ext cx="9936805" cy="1791072"/>
          </a:xfrm>
        </p:spPr>
        <p:txBody>
          <a:bodyPr/>
          <a:lstStyle/>
          <a:p>
            <a:pPr algn="l"/>
            <a:r>
              <a:rPr lang="en-US" sz="3600" dirty="0"/>
              <a:t>Ibrutinib plus Rituximab Is Superior to FCR in</a:t>
            </a:r>
            <a:br>
              <a:rPr lang="en-US" sz="3600" dirty="0"/>
            </a:br>
            <a:r>
              <a:rPr lang="en-US" sz="3600" dirty="0"/>
              <a:t>Previously Untreated CLL: Results of the Phase III NCRI FLAIR Trial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9FFF23-956A-4140-9EE6-8DCE5584D0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2286" y="4077072"/>
            <a:ext cx="10358967" cy="2137994"/>
          </a:xfrm>
        </p:spPr>
        <p:txBody>
          <a:bodyPr/>
          <a:lstStyle/>
          <a:p>
            <a:pPr marL="98425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dirty="0"/>
              <a:t>Hillmen P et al.</a:t>
            </a:r>
          </a:p>
          <a:p>
            <a:pPr marL="98425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dirty="0"/>
              <a:t>ASH 2021;Abstract 642.</a:t>
            </a:r>
          </a:p>
        </p:txBody>
      </p:sp>
    </p:spTree>
    <p:extLst>
      <p:ext uri="{BB962C8B-B14F-4D97-AF65-F5344CB8AC3E}">
        <p14:creationId xmlns:p14="http://schemas.microsoft.com/office/powerpoint/2010/main" val="3320694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CED4E5BE-5B68-7740-BA46-56A01079E3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225" y="1196752"/>
            <a:ext cx="9955088" cy="4738895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EAE95E4F-7F5B-4947-916E-6DADA06690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NCRI FLAIR Study Design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4B7ADD-50F4-7947-AB8B-BDECD7527B5A}"/>
              </a:ext>
            </a:extLst>
          </p:cNvPr>
          <p:cNvSpPr txBox="1"/>
          <p:nvPr/>
        </p:nvSpPr>
        <p:spPr>
          <a:xfrm>
            <a:off x="47328" y="6497731"/>
            <a:ext cx="6093994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8425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Hillmen P et al. ASH 2021;Abstract 642.</a:t>
            </a:r>
          </a:p>
        </p:txBody>
      </p:sp>
    </p:spTree>
    <p:extLst>
      <p:ext uri="{BB962C8B-B14F-4D97-AF65-F5344CB8AC3E}">
        <p14:creationId xmlns:p14="http://schemas.microsoft.com/office/powerpoint/2010/main" val="1219695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5392267-40B3-B54C-9F92-07D40C744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286" y="227013"/>
            <a:ext cx="10358967" cy="825723"/>
          </a:xfrm>
        </p:spPr>
        <p:txBody>
          <a:bodyPr/>
          <a:lstStyle/>
          <a:p>
            <a:pPr algn="l"/>
            <a:r>
              <a:rPr lang="en-US" dirty="0"/>
              <a:t>NCRI FLAIR: Progression-Free Survival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607BAF-911C-5248-A466-38EC74A9483D}"/>
              </a:ext>
            </a:extLst>
          </p:cNvPr>
          <p:cNvSpPr txBox="1"/>
          <p:nvPr/>
        </p:nvSpPr>
        <p:spPr>
          <a:xfrm>
            <a:off x="119336" y="6514168"/>
            <a:ext cx="6093994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8425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Hillmen P et al. ASH 2021;Abstract 642.</a:t>
            </a:r>
          </a:p>
        </p:txBody>
      </p:sp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11C56DA8-8685-2047-8F12-E299020B5C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519" y="1143098"/>
            <a:ext cx="9080500" cy="5334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461875E-3DF9-5B43-B403-292A9B2F5802}"/>
              </a:ext>
            </a:extLst>
          </p:cNvPr>
          <p:cNvSpPr txBox="1"/>
          <p:nvPr/>
        </p:nvSpPr>
        <p:spPr>
          <a:xfrm>
            <a:off x="5231904" y="4437112"/>
            <a:ext cx="1152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B45D78"/>
                </a:solidFill>
              </a:rPr>
              <a:t>(N = 385)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2FF4F7-D362-A74E-B8BC-2772FD434383}"/>
              </a:ext>
            </a:extLst>
          </p:cNvPr>
          <p:cNvSpPr txBox="1"/>
          <p:nvPr/>
        </p:nvSpPr>
        <p:spPr>
          <a:xfrm>
            <a:off x="4799856" y="4806444"/>
            <a:ext cx="1152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3350A2"/>
                </a:solidFill>
              </a:rPr>
              <a:t>(N = 386)</a:t>
            </a:r>
          </a:p>
        </p:txBody>
      </p:sp>
    </p:spTree>
    <p:extLst>
      <p:ext uri="{BB962C8B-B14F-4D97-AF65-F5344CB8AC3E}">
        <p14:creationId xmlns:p14="http://schemas.microsoft.com/office/powerpoint/2010/main" val="2967510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6516" y="0"/>
            <a:ext cx="10358967" cy="1196752"/>
          </a:xfrm>
        </p:spPr>
        <p:txBody>
          <a:bodyPr>
            <a:normAutofit/>
          </a:bodyPr>
          <a:lstStyle/>
          <a:p>
            <a:r>
              <a:rPr lang="en-US" dirty="0"/>
              <a:t>Meet The Professor with Dr Brown 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07368" y="1196752"/>
            <a:ext cx="11538009" cy="5256584"/>
          </a:xfrm>
        </p:spPr>
        <p:txBody>
          <a:bodyPr/>
          <a:lstStyle/>
          <a:p>
            <a:pPr marL="295275" indent="-27940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tx1"/>
                </a:solidFill>
                <a:latin typeface="+mj-lt"/>
              </a:rPr>
              <a:t>MODULE 1: Case Presentations</a:t>
            </a:r>
          </a:p>
          <a:p>
            <a:pPr>
              <a:lnSpc>
                <a:spcPts val="2300"/>
              </a:lnSpc>
              <a:spcBef>
                <a:spcPts val="400"/>
              </a:spcBef>
              <a:spcAft>
                <a:spcPts val="0"/>
              </a:spcAft>
            </a:pPr>
            <a:r>
              <a:rPr lang="en-US" sz="2000" b="0" dirty="0"/>
              <a:t>Dr </a:t>
            </a:r>
            <a:r>
              <a:rPr lang="en-US" sz="2000" b="0" dirty="0" err="1"/>
              <a:t>Polkinghorn</a:t>
            </a:r>
            <a:r>
              <a:rPr lang="en-US" sz="2000" b="0" dirty="0"/>
              <a:t>: A 68-year-old man with chronic lymphocytic leukemia (CLL) on observation for 10 years who develops angioedema</a:t>
            </a:r>
          </a:p>
          <a:p>
            <a:pPr>
              <a:lnSpc>
                <a:spcPts val="2300"/>
              </a:lnSpc>
              <a:spcBef>
                <a:spcPts val="400"/>
              </a:spcBef>
              <a:spcAft>
                <a:spcPts val="0"/>
              </a:spcAft>
            </a:pPr>
            <a:r>
              <a:rPr lang="en-US" sz="2000" b="0" dirty="0"/>
              <a:t>Dr Sinha: A 60-year-old woman with SLL and Bruton tyrosine kinase (BTK)-related arthralgia</a:t>
            </a:r>
          </a:p>
          <a:p>
            <a:pPr>
              <a:lnSpc>
                <a:spcPts val="2300"/>
              </a:lnSpc>
              <a:spcBef>
                <a:spcPts val="400"/>
              </a:spcBef>
              <a:spcAft>
                <a:spcPts val="0"/>
              </a:spcAft>
            </a:pPr>
            <a:r>
              <a:rPr lang="en-US" sz="2000" b="0" dirty="0"/>
              <a:t>Dr Khan: A 69-year-old man with CLL and hypertension, CAD, GERD and atrial fibrillation</a:t>
            </a:r>
          </a:p>
          <a:p>
            <a:pPr>
              <a:lnSpc>
                <a:spcPts val="2300"/>
              </a:lnSpc>
              <a:spcBef>
                <a:spcPts val="400"/>
              </a:spcBef>
              <a:spcAft>
                <a:spcPts val="0"/>
              </a:spcAft>
            </a:pPr>
            <a:r>
              <a:rPr lang="en-US" sz="2000" b="0" dirty="0"/>
              <a:t>Dr </a:t>
            </a:r>
            <a:r>
              <a:rPr lang="en-US" sz="2000" b="0" dirty="0" err="1"/>
              <a:t>Sood</a:t>
            </a:r>
            <a:r>
              <a:rPr lang="en-US" sz="2000" b="0" dirty="0"/>
              <a:t>: A 65-year-old man with CLL who receives </a:t>
            </a:r>
            <a:r>
              <a:rPr lang="en-US" sz="2000" b="0" dirty="0" err="1"/>
              <a:t>obinutuzumab</a:t>
            </a:r>
            <a:r>
              <a:rPr lang="en-US" sz="2000" b="0" dirty="0"/>
              <a:t> and </a:t>
            </a:r>
            <a:r>
              <a:rPr lang="en-US" sz="2000" b="0" dirty="0" err="1"/>
              <a:t>venetoclax</a:t>
            </a:r>
            <a:endParaRPr lang="en-US" sz="2000" b="0" dirty="0"/>
          </a:p>
          <a:p>
            <a:pPr>
              <a:lnSpc>
                <a:spcPts val="2300"/>
              </a:lnSpc>
              <a:spcBef>
                <a:spcPts val="400"/>
              </a:spcBef>
              <a:spcAft>
                <a:spcPts val="0"/>
              </a:spcAft>
            </a:pPr>
            <a:r>
              <a:rPr lang="en-US" sz="2000" b="0" dirty="0"/>
              <a:t>Dr Kaur: A 70-year-old man with IGHV-mutated CLL</a:t>
            </a:r>
          </a:p>
          <a:p>
            <a:pPr>
              <a:lnSpc>
                <a:spcPts val="2300"/>
              </a:lnSpc>
              <a:spcBef>
                <a:spcPts val="400"/>
              </a:spcBef>
              <a:spcAft>
                <a:spcPts val="0"/>
              </a:spcAft>
            </a:pPr>
            <a:r>
              <a:rPr lang="en-US" sz="2000" b="0" dirty="0"/>
              <a:t>Dr Bhatnagar: A 70-year-old man with CLL, thrombocytopenia and possible underlying plasma cell dyscrasia</a:t>
            </a:r>
          </a:p>
          <a:p>
            <a:pPr>
              <a:lnSpc>
                <a:spcPts val="2300"/>
              </a:lnSpc>
              <a:spcBef>
                <a:spcPts val="400"/>
              </a:spcBef>
              <a:spcAft>
                <a:spcPts val="0"/>
              </a:spcAft>
            </a:pPr>
            <a:r>
              <a:rPr lang="en-US" sz="2000" b="0" dirty="0">
                <a:solidFill>
                  <a:schemeClr val="tx1"/>
                </a:solidFill>
              </a:rPr>
              <a:t>Dr </a:t>
            </a:r>
            <a:r>
              <a:rPr lang="en-US" sz="2000" b="0" dirty="0" err="1">
                <a:solidFill>
                  <a:schemeClr val="tx1"/>
                </a:solidFill>
              </a:rPr>
              <a:t>Metzner-Sadurski</a:t>
            </a:r>
            <a:r>
              <a:rPr lang="en-US" sz="2000" b="0" dirty="0">
                <a:solidFill>
                  <a:schemeClr val="tx1"/>
                </a:solidFill>
              </a:rPr>
              <a:t>: A 64-year-old woman with IGHV-unmutated CLL and hemolytic anemia</a:t>
            </a:r>
            <a:endParaRPr lang="en-US" sz="2000" b="0" dirty="0">
              <a:solidFill>
                <a:schemeClr val="tx1"/>
              </a:solidFill>
              <a:latin typeface="+mj-lt"/>
            </a:endParaRPr>
          </a:p>
          <a:p>
            <a:pPr marL="295275" indent="-27940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tx1"/>
                </a:solidFill>
                <a:latin typeface="+mj-lt"/>
              </a:rPr>
              <a:t>MODULE 2: </a:t>
            </a:r>
            <a:r>
              <a:rPr lang="en-US" sz="2400" dirty="0"/>
              <a:t>Journal Club with Dr Brown </a:t>
            </a:r>
            <a:endParaRPr lang="en-US" sz="2400" dirty="0">
              <a:solidFill>
                <a:schemeClr val="tx1"/>
              </a:solidFill>
              <a:latin typeface="+mj-lt"/>
            </a:endParaRPr>
          </a:p>
          <a:p>
            <a:pPr marL="9525" indent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400" dirty="0"/>
              <a:t>MODULE 3: Faculty Survey</a:t>
            </a:r>
          </a:p>
          <a:p>
            <a:pPr marL="9525" indent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400" dirty="0"/>
              <a:t>MODULE 4: Appendix of Key Recent Data Sets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5531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455CD62E-C3D7-0C45-8CD7-FC580CB136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49" y="1556792"/>
            <a:ext cx="11410902" cy="374441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82D1E62-6E30-DA4C-BAF6-BCA685925E45}"/>
              </a:ext>
            </a:extLst>
          </p:cNvPr>
          <p:cNvSpPr txBox="1"/>
          <p:nvPr/>
        </p:nvSpPr>
        <p:spPr>
          <a:xfrm>
            <a:off x="6336493" y="1556792"/>
            <a:ext cx="546495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i="1" dirty="0">
                <a:solidFill>
                  <a:schemeClr val="tx1"/>
                </a:solidFill>
              </a:rPr>
              <a:t>Leukemia</a:t>
            </a:r>
            <a:r>
              <a:rPr lang="en-US" sz="2200" dirty="0">
                <a:solidFill>
                  <a:schemeClr val="tx1"/>
                </a:solidFill>
              </a:rPr>
              <a:t> 2022;[Online ahead of print].</a:t>
            </a:r>
          </a:p>
        </p:txBody>
      </p:sp>
    </p:spTree>
    <p:extLst>
      <p:ext uri="{BB962C8B-B14F-4D97-AF65-F5344CB8AC3E}">
        <p14:creationId xmlns:p14="http://schemas.microsoft.com/office/powerpoint/2010/main" val="3828622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1C6A9C-8C33-F448-B0F2-C3CF693DE3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286" y="20516"/>
            <a:ext cx="11088370" cy="1143000"/>
          </a:xfrm>
        </p:spPr>
        <p:txBody>
          <a:bodyPr/>
          <a:lstStyle/>
          <a:p>
            <a:pPr algn="l"/>
            <a:r>
              <a:rPr lang="en-US" dirty="0"/>
              <a:t>ELEVATE-TN: Investigator-Assessed PFS (Overall) </a:t>
            </a:r>
            <a:endParaRPr lang="en-US" sz="2400" i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AF297E1-8307-1B4B-A2AE-70EC1A59E5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2285" y="1052736"/>
            <a:ext cx="10358967" cy="515030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74FA1E1-30B5-774D-B2E3-44BA4E9A85E6}"/>
              </a:ext>
            </a:extLst>
          </p:cNvPr>
          <p:cNvSpPr/>
          <p:nvPr/>
        </p:nvSpPr>
        <p:spPr bwMode="auto">
          <a:xfrm>
            <a:off x="1127448" y="1052736"/>
            <a:ext cx="5904656" cy="50405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8EF39C4-DA6B-944A-B658-FF9E63A90028}"/>
              </a:ext>
            </a:extLst>
          </p:cNvPr>
          <p:cNvSpPr txBox="1"/>
          <p:nvPr/>
        </p:nvSpPr>
        <p:spPr>
          <a:xfrm>
            <a:off x="940745" y="1196752"/>
            <a:ext cx="26675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/>
              <a:t>4-Year Follow-Up</a:t>
            </a:r>
            <a:endParaRPr lang="en-US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74E88AF-03D3-8843-83B2-DD2990C77C46}"/>
              </a:ext>
            </a:extLst>
          </p:cNvPr>
          <p:cNvSpPr txBox="1"/>
          <p:nvPr/>
        </p:nvSpPr>
        <p:spPr>
          <a:xfrm>
            <a:off x="24475" y="6469404"/>
            <a:ext cx="461594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Sharman JP et al. </a:t>
            </a:r>
            <a:r>
              <a:rPr lang="en-US" sz="1500" b="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Leukemia</a:t>
            </a:r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2022;[Online ahead of print].</a:t>
            </a:r>
          </a:p>
        </p:txBody>
      </p:sp>
    </p:spTree>
    <p:extLst>
      <p:ext uri="{BB962C8B-B14F-4D97-AF65-F5344CB8AC3E}">
        <p14:creationId xmlns:p14="http://schemas.microsoft.com/office/powerpoint/2010/main" val="3174603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589A7151-5156-DA45-AE83-9BFD21FCC3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100" y="603250"/>
            <a:ext cx="10083800" cy="565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471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CB95EE-AF91-D442-93DE-6B266E8B3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SEQUOIA Phase III Study Design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C1D085-8593-514F-A57B-6BFF3B9FD681}"/>
              </a:ext>
            </a:extLst>
          </p:cNvPr>
          <p:cNvSpPr txBox="1"/>
          <p:nvPr/>
        </p:nvSpPr>
        <p:spPr>
          <a:xfrm>
            <a:off x="47328" y="6525344"/>
            <a:ext cx="309661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Tam CS et al. ASH 2021;Abstract 396.</a:t>
            </a:r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8F4015E6-073E-A945-B5CB-23B897890C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539" y="1196752"/>
            <a:ext cx="10358967" cy="4925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558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CB95EE-AF91-D442-93DE-6B266E8B3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SEQUOIA: Progression-Free Survival by IRC</a:t>
            </a:r>
          </a:p>
        </p:txBody>
      </p:sp>
      <p:pic>
        <p:nvPicPr>
          <p:cNvPr id="5" name="Picture 4" descr="A picture containing chart&#10;&#10;Description automatically generated">
            <a:extLst>
              <a:ext uri="{FF2B5EF4-FFF2-40B4-BE49-F238E27FC236}">
                <a16:creationId xmlns:a16="http://schemas.microsoft.com/office/drawing/2014/main" id="{2E68D8F9-09F8-B145-836A-9728EDF897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445" y="1124744"/>
            <a:ext cx="9370648" cy="524465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A341C1B-7E87-C34B-887F-7C4F1E25C588}"/>
              </a:ext>
            </a:extLst>
          </p:cNvPr>
          <p:cNvSpPr txBox="1"/>
          <p:nvPr/>
        </p:nvSpPr>
        <p:spPr>
          <a:xfrm>
            <a:off x="47328" y="6525344"/>
            <a:ext cx="309661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Tam CS et al. ASH 2021;Abstract 396.</a:t>
            </a:r>
          </a:p>
        </p:txBody>
      </p:sp>
    </p:spTree>
    <p:extLst>
      <p:ext uri="{BB962C8B-B14F-4D97-AF65-F5344CB8AC3E}">
        <p14:creationId xmlns:p14="http://schemas.microsoft.com/office/powerpoint/2010/main" val="2062674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CB95EE-AF91-D442-93DE-6B266E8B3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SEQUOIA: Progression-Free Survival by Subgroups</a:t>
            </a:r>
          </a:p>
        </p:txBody>
      </p:sp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53496EF5-C10A-7443-8267-200CA3B6EB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288" y="1379533"/>
            <a:ext cx="10994143" cy="1410915"/>
          </a:xfrm>
          <a:prstGeom prst="rect">
            <a:avLst/>
          </a:prstGeom>
        </p:spPr>
      </p:pic>
      <p:pic>
        <p:nvPicPr>
          <p:cNvPr id="8" name="Picture 7" descr="A picture containing chart&#10;&#10;Description automatically generated">
            <a:extLst>
              <a:ext uri="{FF2B5EF4-FFF2-40B4-BE49-F238E27FC236}">
                <a16:creationId xmlns:a16="http://schemas.microsoft.com/office/drawing/2014/main" id="{9E2E6500-9D22-6343-811E-EA0E70AFCB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744" y="2790448"/>
            <a:ext cx="10994142" cy="2896108"/>
          </a:xfrm>
          <a:prstGeom prst="rect">
            <a:avLst/>
          </a:prstGeom>
        </p:spPr>
      </p:pic>
      <p:pic>
        <p:nvPicPr>
          <p:cNvPr id="9" name="Picture 8" descr="A picture containing chart&#10;&#10;Description automatically generated">
            <a:extLst>
              <a:ext uri="{FF2B5EF4-FFF2-40B4-BE49-F238E27FC236}">
                <a16:creationId xmlns:a16="http://schemas.microsoft.com/office/drawing/2014/main" id="{6079C56A-0ABF-A84E-8188-F3E561C54F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929" y="2766432"/>
            <a:ext cx="10994142" cy="289610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D3D3157-A06A-CD4F-95E1-3DDDCDC2C40B}"/>
              </a:ext>
            </a:extLst>
          </p:cNvPr>
          <p:cNvSpPr/>
          <p:nvPr/>
        </p:nvSpPr>
        <p:spPr bwMode="auto">
          <a:xfrm>
            <a:off x="598929" y="5517232"/>
            <a:ext cx="3467020" cy="16932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790E054-883B-A446-BA02-1586951A2063}"/>
              </a:ext>
            </a:extLst>
          </p:cNvPr>
          <p:cNvSpPr txBox="1"/>
          <p:nvPr/>
        </p:nvSpPr>
        <p:spPr>
          <a:xfrm>
            <a:off x="47328" y="6525344"/>
            <a:ext cx="309661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Tam CS et al. ASH 2021;Abstract 396.</a:t>
            </a:r>
          </a:p>
        </p:txBody>
      </p:sp>
    </p:spTree>
    <p:extLst>
      <p:ext uri="{BB962C8B-B14F-4D97-AF65-F5344CB8AC3E}">
        <p14:creationId xmlns:p14="http://schemas.microsoft.com/office/powerpoint/2010/main" val="173714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2A5684A-7E48-CE4B-81E7-5EC835DCFF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07040" y="6144768"/>
            <a:ext cx="681161" cy="58125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2177B82-92BD-C548-84AC-E74A69CD22B6}"/>
              </a:ext>
            </a:extLst>
          </p:cNvPr>
          <p:cNvSpPr txBox="1"/>
          <p:nvPr/>
        </p:nvSpPr>
        <p:spPr>
          <a:xfrm>
            <a:off x="263352" y="6443463"/>
            <a:ext cx="305333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Tam CS et al. ASH 2021;Abstract 396.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A4C2C69-3492-3E4E-8173-101F92FB00F8}"/>
              </a:ext>
            </a:extLst>
          </p:cNvPr>
          <p:cNvSpPr txBox="1">
            <a:spLocks/>
          </p:cNvSpPr>
          <p:nvPr/>
        </p:nvSpPr>
        <p:spPr>
          <a:xfrm>
            <a:off x="912286" y="413792"/>
            <a:ext cx="10358967" cy="1143000"/>
          </a:xfrm>
          <a:prstGeom prst="rect">
            <a:avLst/>
          </a:prstGeom>
        </p:spPr>
        <p:txBody>
          <a:bodyPr/>
          <a:lstStyle>
            <a:lvl1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000" b="1">
                <a:solidFill>
                  <a:srgbClr val="3333FF"/>
                </a:solidFill>
                <a:latin typeface="Calibri"/>
                <a:ea typeface="MS PGothic" pitchFamily="34" charset="-128"/>
                <a:cs typeface="Calibri"/>
              </a:defRPr>
            </a:lvl1pPr>
            <a:lvl2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2pPr>
            <a:lvl3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3pPr>
            <a:lvl4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4pPr>
            <a:lvl5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5pPr>
            <a:lvl6pPr marL="153622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6pPr>
            <a:lvl7pPr marL="199328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7pPr>
            <a:lvl8pPr marL="245033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8pPr>
            <a:lvl9pPr marL="290739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US" kern="0" dirty="0"/>
              <a:t>SEQUOIA: Overall Survival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0D250CCE-AA7F-034D-A16D-E69CA53432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00" y="990600"/>
            <a:ext cx="102362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170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CB95EE-AF91-D442-93DE-6B266E8B3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SEQUOIA: Adverse Events of Interest</a:t>
            </a:r>
          </a:p>
        </p:txBody>
      </p:sp>
      <p:pic>
        <p:nvPicPr>
          <p:cNvPr id="6" name="Picture 5" descr="Table&#10;&#10;Description automatically generated">
            <a:extLst>
              <a:ext uri="{FF2B5EF4-FFF2-40B4-BE49-F238E27FC236}">
                <a16:creationId xmlns:a16="http://schemas.microsoft.com/office/drawing/2014/main" id="{470B5A5F-555D-094C-9AEE-27F64A9A8D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468" y="1124744"/>
            <a:ext cx="9577064" cy="516328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E203CF7-277D-9848-AA25-F801B323347C}"/>
              </a:ext>
            </a:extLst>
          </p:cNvPr>
          <p:cNvSpPr txBox="1"/>
          <p:nvPr/>
        </p:nvSpPr>
        <p:spPr>
          <a:xfrm>
            <a:off x="47328" y="6525344"/>
            <a:ext cx="309661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Tam CS et al. ASH 2021;Abstract 396.</a:t>
            </a:r>
          </a:p>
        </p:txBody>
      </p:sp>
    </p:spTree>
    <p:extLst>
      <p:ext uri="{BB962C8B-B14F-4D97-AF65-F5344CB8AC3E}">
        <p14:creationId xmlns:p14="http://schemas.microsoft.com/office/powerpoint/2010/main" val="387646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B42511-9D49-B142-A960-4B3FB0A8BF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6516" y="2857500"/>
            <a:ext cx="10358967" cy="1143000"/>
          </a:xfrm>
        </p:spPr>
        <p:txBody>
          <a:bodyPr/>
          <a:lstStyle/>
          <a:p>
            <a:r>
              <a:rPr lang="en-US" sz="4400" dirty="0"/>
              <a:t>Venetoclax Combination Regimens</a:t>
            </a:r>
          </a:p>
        </p:txBody>
      </p:sp>
    </p:spTree>
    <p:extLst>
      <p:ext uri="{BB962C8B-B14F-4D97-AF65-F5344CB8AC3E}">
        <p14:creationId xmlns:p14="http://schemas.microsoft.com/office/powerpoint/2010/main" val="2247428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828E203-91B6-9C44-8B2C-95D601919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286" y="836712"/>
            <a:ext cx="10728330" cy="3816423"/>
          </a:xfrm>
        </p:spPr>
        <p:txBody>
          <a:bodyPr/>
          <a:lstStyle/>
          <a:p>
            <a:pPr algn="l"/>
            <a:r>
              <a:rPr lang="en-US" sz="3600" dirty="0"/>
              <a:t>A Randomized Phase III Study of Venetoclax-Based</a:t>
            </a:r>
            <a:br>
              <a:rPr lang="en-US" sz="3600" dirty="0"/>
            </a:br>
            <a:r>
              <a:rPr lang="en-US" sz="3600" dirty="0"/>
              <a:t>Time-Limited Combination Treatments (</a:t>
            </a:r>
            <a:r>
              <a:rPr lang="en-US" sz="3600" dirty="0" err="1"/>
              <a:t>RVe</a:t>
            </a:r>
            <a:r>
              <a:rPr lang="en-US" sz="3600" dirty="0"/>
              <a:t>, </a:t>
            </a:r>
            <a:r>
              <a:rPr lang="en-US" sz="3600" dirty="0" err="1"/>
              <a:t>GVe</a:t>
            </a:r>
            <a:r>
              <a:rPr lang="en-US" sz="3600" dirty="0"/>
              <a:t>, </a:t>
            </a:r>
            <a:r>
              <a:rPr lang="en-US" sz="3600" dirty="0" err="1"/>
              <a:t>GIVe</a:t>
            </a:r>
            <a:r>
              <a:rPr lang="en-US" sz="3600" dirty="0"/>
              <a:t>) vs Standard Chemoimmunotherapy (CIT: FCR/BR) in Frontline Chronic Lymphocytic Leukemia (CLL) of Fit Patients: First Co-Primary Endpoint Analysis of the International Intergroup GAIA (CLL13) Trial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56346D-6730-5C49-A5FF-18273217EF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0747" y="4581128"/>
            <a:ext cx="10358967" cy="2060848"/>
          </a:xfrm>
        </p:spPr>
        <p:txBody>
          <a:bodyPr/>
          <a:lstStyle/>
          <a:p>
            <a:pPr marL="98425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dirty="0"/>
              <a:t>Eichhorst B et al.</a:t>
            </a:r>
          </a:p>
          <a:p>
            <a:pPr marL="98425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dirty="0"/>
              <a:t>ASH 2021;Abstract 71.</a:t>
            </a:r>
          </a:p>
        </p:txBody>
      </p:sp>
    </p:spTree>
    <p:extLst>
      <p:ext uri="{BB962C8B-B14F-4D97-AF65-F5344CB8AC3E}">
        <p14:creationId xmlns:p14="http://schemas.microsoft.com/office/powerpoint/2010/main" val="2029961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text, email&#10;&#10;Description automatically generated">
            <a:extLst>
              <a:ext uri="{FF2B5EF4-FFF2-40B4-BE49-F238E27FC236}">
                <a16:creationId xmlns:a16="http://schemas.microsoft.com/office/drawing/2014/main" id="{BB3C0C2B-3EFC-2D69-5C69-D04AF6A1AD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563" y="335377"/>
            <a:ext cx="8102946" cy="631192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0997A39-3932-EDC9-2542-4F1A86E3AA3A}"/>
              </a:ext>
            </a:extLst>
          </p:cNvPr>
          <p:cNvSpPr txBox="1"/>
          <p:nvPr/>
        </p:nvSpPr>
        <p:spPr>
          <a:xfrm>
            <a:off x="3719736" y="343951"/>
            <a:ext cx="420660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i="1" dirty="0">
                <a:solidFill>
                  <a:srgbClr val="F15764"/>
                </a:solidFill>
              </a:rPr>
              <a:t>N </a:t>
            </a:r>
            <a:r>
              <a:rPr lang="en-US" sz="2200" i="1" dirty="0" err="1">
                <a:solidFill>
                  <a:srgbClr val="F15764"/>
                </a:solidFill>
              </a:rPr>
              <a:t>Engl</a:t>
            </a:r>
            <a:r>
              <a:rPr lang="en-US" sz="2200" i="1" dirty="0">
                <a:solidFill>
                  <a:srgbClr val="F15764"/>
                </a:solidFill>
              </a:rPr>
              <a:t> J Med </a:t>
            </a:r>
            <a:r>
              <a:rPr lang="en-US" sz="2200" dirty="0">
                <a:solidFill>
                  <a:srgbClr val="F15764"/>
                </a:solidFill>
              </a:rPr>
              <a:t>2022;386:735-43</a:t>
            </a:r>
          </a:p>
        </p:txBody>
      </p:sp>
    </p:spTree>
    <p:extLst>
      <p:ext uri="{BB962C8B-B14F-4D97-AF65-F5344CB8AC3E}">
        <p14:creationId xmlns:p14="http://schemas.microsoft.com/office/powerpoint/2010/main" val="138501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1AFA546-563D-2640-A949-C6B090D8A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285" y="137388"/>
            <a:ext cx="10358967" cy="843340"/>
          </a:xfrm>
        </p:spPr>
        <p:txBody>
          <a:bodyPr/>
          <a:lstStyle/>
          <a:p>
            <a:pPr algn="l"/>
            <a:r>
              <a:rPr lang="en-US" dirty="0"/>
              <a:t>GAIA/CLL13 Coprimary Endpoint: Undetectable MRD (</a:t>
            </a:r>
            <a:r>
              <a:rPr lang="en-US" dirty="0" err="1"/>
              <a:t>uMRD</a:t>
            </a:r>
            <a:r>
              <a:rPr lang="en-US" dirty="0"/>
              <a:t>)</a:t>
            </a:r>
            <a:br>
              <a:rPr lang="en-US" dirty="0"/>
            </a:br>
            <a:r>
              <a:rPr lang="en-US" dirty="0"/>
              <a:t>(&lt;10</a:t>
            </a:r>
            <a:r>
              <a:rPr lang="en-US" baseline="30000" dirty="0"/>
              <a:t>-4</a:t>
            </a:r>
            <a:r>
              <a:rPr lang="en-US" dirty="0"/>
              <a:t>) at Month 15 in Peripheral Blood by 4-Color Flow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D1D640-CCF3-184B-BE66-32041532BC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560" y="990584"/>
            <a:ext cx="8300496" cy="556621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E42D91D-1825-BD4E-99B2-CB6D204F1E84}"/>
              </a:ext>
            </a:extLst>
          </p:cNvPr>
          <p:cNvSpPr txBox="1"/>
          <p:nvPr/>
        </p:nvSpPr>
        <p:spPr>
          <a:xfrm>
            <a:off x="8688288" y="2204864"/>
            <a:ext cx="3206134" cy="32624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CIT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 &gt;65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≤FCR 65</a:t>
            </a:r>
          </a:p>
          <a:p>
            <a:endParaRPr lang="en-US" sz="1800" b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800" dirty="0" err="1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RVe</a:t>
            </a:r>
            <a:endParaRPr lang="en-US" sz="1800" dirty="0">
              <a:solidFill>
                <a:srgbClr val="0432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6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Rituximab/</a:t>
            </a:r>
            <a:r>
              <a:rPr lang="en-US" sz="16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venetoclax</a:t>
            </a:r>
            <a:endParaRPr lang="en-US" sz="1600" b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800" b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800" dirty="0" err="1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GVe</a:t>
            </a:r>
            <a:endParaRPr lang="en-US" sz="1800" dirty="0">
              <a:solidFill>
                <a:srgbClr val="0432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6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Obinutuzumab/</a:t>
            </a:r>
            <a:r>
              <a:rPr lang="en-US" sz="16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venetoclax</a:t>
            </a:r>
            <a:endParaRPr lang="en-US" sz="1600" b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800" b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800" dirty="0" err="1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GIVe</a:t>
            </a:r>
            <a:endParaRPr lang="en-US" sz="1800" dirty="0">
              <a:solidFill>
                <a:srgbClr val="0432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6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Obinutuzumab/ibrutinib/</a:t>
            </a:r>
            <a:r>
              <a:rPr lang="en-US" sz="16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venetoclax</a:t>
            </a:r>
            <a:endParaRPr lang="en-US" sz="1600" b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7CD2803-55E4-A54E-82CE-D63CB0DE8875}"/>
              </a:ext>
            </a:extLst>
          </p:cNvPr>
          <p:cNvSpPr txBox="1"/>
          <p:nvPr/>
        </p:nvSpPr>
        <p:spPr>
          <a:xfrm>
            <a:off x="0" y="6534835"/>
            <a:ext cx="3672408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Eichhorst B et al. ASH 2021;Abstract 71.</a:t>
            </a:r>
          </a:p>
        </p:txBody>
      </p:sp>
    </p:spTree>
    <p:extLst>
      <p:ext uri="{BB962C8B-B14F-4D97-AF65-F5344CB8AC3E}">
        <p14:creationId xmlns:p14="http://schemas.microsoft.com/office/powerpoint/2010/main" val="212832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B348C18C-C9E8-1F46-8FFE-3335728E36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369" y="361826"/>
            <a:ext cx="10447856" cy="592595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E51C30F-84BA-6C4D-8DCA-93EA7E2D6D68}"/>
              </a:ext>
            </a:extLst>
          </p:cNvPr>
          <p:cNvSpPr txBox="1"/>
          <p:nvPr/>
        </p:nvSpPr>
        <p:spPr>
          <a:xfrm>
            <a:off x="4579656" y="361826"/>
            <a:ext cx="2665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ASCO 2021;Abstract 7501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040EB2D-9388-8E43-925C-DBA546039179}"/>
              </a:ext>
            </a:extLst>
          </p:cNvPr>
          <p:cNvSpPr/>
          <p:nvPr/>
        </p:nvSpPr>
        <p:spPr bwMode="auto">
          <a:xfrm>
            <a:off x="8568647" y="821933"/>
            <a:ext cx="2465798" cy="1130157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201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7F1B4A-DFAD-9C4B-A173-70FC8BE8D7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CAPTIVATE Study Design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D877265-0BDC-D94E-A0AD-432B677C1F15}"/>
              </a:ext>
            </a:extLst>
          </p:cNvPr>
          <p:cNvSpPr txBox="1"/>
          <p:nvPr/>
        </p:nvSpPr>
        <p:spPr>
          <a:xfrm>
            <a:off x="80804" y="6477097"/>
            <a:ext cx="320292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Ghia P et al. ASCO 2021;Abstract 7051.</a:t>
            </a:r>
          </a:p>
        </p:txBody>
      </p:sp>
      <p:pic>
        <p:nvPicPr>
          <p:cNvPr id="5" name="Picture 4" descr="Diagram, text&#10;&#10;Description automatically generated">
            <a:extLst>
              <a:ext uri="{FF2B5EF4-FFF2-40B4-BE49-F238E27FC236}">
                <a16:creationId xmlns:a16="http://schemas.microsoft.com/office/drawing/2014/main" id="{5E65676E-9F67-F64C-81B8-801C134062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771" y="1226653"/>
            <a:ext cx="11792458" cy="440469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4107B4D-47E7-9F4E-B175-44F8CCBD0432}"/>
              </a:ext>
            </a:extLst>
          </p:cNvPr>
          <p:cNvSpPr/>
          <p:nvPr/>
        </p:nvSpPr>
        <p:spPr bwMode="auto">
          <a:xfrm>
            <a:off x="9056233" y="1216136"/>
            <a:ext cx="2935995" cy="443899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0937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7F1B4A-DFAD-9C4B-A173-70FC8BE8D7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CAPTIVATE: Response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D877265-0BDC-D94E-A0AD-432B677C1F15}"/>
              </a:ext>
            </a:extLst>
          </p:cNvPr>
          <p:cNvSpPr txBox="1"/>
          <p:nvPr/>
        </p:nvSpPr>
        <p:spPr>
          <a:xfrm>
            <a:off x="97897" y="6477098"/>
            <a:ext cx="320292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Ghia P et al. ASCO 2021;Abstract 7051.</a:t>
            </a: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180FF953-FA7E-154D-AF04-4EC45DADC4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631" y="1233377"/>
            <a:ext cx="11662944" cy="441251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491F983-C40F-FC49-B531-EFB0C87DB57D}"/>
              </a:ext>
            </a:extLst>
          </p:cNvPr>
          <p:cNvSpPr/>
          <p:nvPr/>
        </p:nvSpPr>
        <p:spPr bwMode="auto">
          <a:xfrm>
            <a:off x="9016409" y="1212112"/>
            <a:ext cx="2860158" cy="404037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744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7F1B4A-DFAD-9C4B-A173-70FC8BE8D7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CAPTIVATE: Progression-Free and Overall Survival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D877265-0BDC-D94E-A0AD-432B677C1F15}"/>
              </a:ext>
            </a:extLst>
          </p:cNvPr>
          <p:cNvSpPr txBox="1"/>
          <p:nvPr/>
        </p:nvSpPr>
        <p:spPr>
          <a:xfrm>
            <a:off x="18354" y="6477098"/>
            <a:ext cx="320292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Ghia P et al. ASCO 2021;Abstract 7051.</a:t>
            </a:r>
          </a:p>
        </p:txBody>
      </p:sp>
      <p:pic>
        <p:nvPicPr>
          <p:cNvPr id="7" name="Picture 6" descr="Table&#10;&#10;Description automatically generated with medium confidence">
            <a:extLst>
              <a:ext uri="{FF2B5EF4-FFF2-40B4-BE49-F238E27FC236}">
                <a16:creationId xmlns:a16="http://schemas.microsoft.com/office/drawing/2014/main" id="{04926D83-60A4-4F4A-883F-4D649BB698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315"/>
          <a:stretch/>
        </p:blipFill>
        <p:spPr>
          <a:xfrm>
            <a:off x="307876" y="1572032"/>
            <a:ext cx="11576247" cy="408921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491F983-C40F-FC49-B531-EFB0C87DB57D}"/>
              </a:ext>
            </a:extLst>
          </p:cNvPr>
          <p:cNvSpPr/>
          <p:nvPr/>
        </p:nvSpPr>
        <p:spPr bwMode="auto">
          <a:xfrm>
            <a:off x="9023965" y="1538548"/>
            <a:ext cx="2860158" cy="404037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8576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7F1B4A-DFAD-9C4B-A173-70FC8BE8D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285" y="131605"/>
            <a:ext cx="10358967" cy="1143000"/>
          </a:xfrm>
        </p:spPr>
        <p:txBody>
          <a:bodyPr/>
          <a:lstStyle/>
          <a:p>
            <a:pPr algn="l"/>
            <a:r>
              <a:rPr lang="en-US" dirty="0"/>
              <a:t>CAPTIVATE: Efficacy Outcomes for Patients with Del(17p)/TP53 Mutation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D877265-0BDC-D94E-A0AD-432B677C1F15}"/>
              </a:ext>
            </a:extLst>
          </p:cNvPr>
          <p:cNvSpPr txBox="1"/>
          <p:nvPr/>
        </p:nvSpPr>
        <p:spPr>
          <a:xfrm>
            <a:off x="191344" y="6477098"/>
            <a:ext cx="324621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Ghia P et al. ASCO 2021;Abstract 7051.</a:t>
            </a:r>
          </a:p>
        </p:txBody>
      </p:sp>
      <p:pic>
        <p:nvPicPr>
          <p:cNvPr id="5" name="Picture 4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F950E3B1-2DB4-8A44-8C57-7E69A91D03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629" y="1236603"/>
            <a:ext cx="11129254" cy="4706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972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828E203-91B6-9C44-8B2C-95D601919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286" y="836712"/>
            <a:ext cx="10367428" cy="3816423"/>
          </a:xfrm>
        </p:spPr>
        <p:txBody>
          <a:bodyPr/>
          <a:lstStyle/>
          <a:p>
            <a:pPr algn="l"/>
            <a:r>
              <a:rPr lang="en-US" sz="3600" dirty="0"/>
              <a:t>First-Line Treatment with Ibrutinib (</a:t>
            </a:r>
            <a:r>
              <a:rPr lang="en-US" sz="3600" dirty="0" err="1"/>
              <a:t>Ibr</a:t>
            </a:r>
            <a:r>
              <a:rPr lang="en-US" sz="3600" dirty="0"/>
              <a:t>) plus </a:t>
            </a:r>
            <a:r>
              <a:rPr lang="en-US" sz="3600" dirty="0" err="1"/>
              <a:t>Venetoclax</a:t>
            </a:r>
            <a:r>
              <a:rPr lang="en-US" sz="3600" dirty="0"/>
              <a:t> (Ven) for Chronic Lymphocytic Leukemia (CLL): 2-Year Post-Randomization Disease-Free Survival (DFS) Results from the Minimal Residual Disease (MRD) Cohort of the Phase 2 Captivate Study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56346D-6730-5C49-A5FF-18273217EF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0747" y="4581128"/>
            <a:ext cx="10358967" cy="2060848"/>
          </a:xfrm>
        </p:spPr>
        <p:txBody>
          <a:bodyPr/>
          <a:lstStyle/>
          <a:p>
            <a:pPr marL="98425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dirty="0"/>
              <a:t>Ghia P et al.</a:t>
            </a:r>
          </a:p>
          <a:p>
            <a:pPr marL="98425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dirty="0"/>
              <a:t>ASH 2021;Abstract 68.</a:t>
            </a:r>
          </a:p>
        </p:txBody>
      </p:sp>
    </p:spTree>
    <p:extLst>
      <p:ext uri="{BB962C8B-B14F-4D97-AF65-F5344CB8AC3E}">
        <p14:creationId xmlns:p14="http://schemas.microsoft.com/office/powerpoint/2010/main" val="2982670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AEB51F-BFB6-8F40-8D1F-A4658E392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135" y="267462"/>
            <a:ext cx="11156442" cy="1143000"/>
          </a:xfrm>
        </p:spPr>
        <p:txBody>
          <a:bodyPr/>
          <a:lstStyle/>
          <a:p>
            <a:pPr algn="l"/>
            <a:r>
              <a:rPr lang="en-US" dirty="0"/>
              <a:t>CAPTIVATE MRD Cohort: DFS Events in Patients with Confirmed </a:t>
            </a:r>
            <a:r>
              <a:rPr lang="en-US" dirty="0" err="1"/>
              <a:t>uMRD</a:t>
            </a:r>
            <a:r>
              <a:rPr lang="en-US" dirty="0"/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E65276-AB5F-0849-9BA4-A89A3D5B1284}"/>
              </a:ext>
            </a:extLst>
          </p:cNvPr>
          <p:cNvSpPr txBox="1"/>
          <p:nvPr/>
        </p:nvSpPr>
        <p:spPr>
          <a:xfrm>
            <a:off x="35193" y="6534835"/>
            <a:ext cx="290002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Ghia P et al. ASH 2021;Abstract 68.</a:t>
            </a:r>
          </a:p>
        </p:txBody>
      </p:sp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B058341-B531-4043-8B0F-F57E2868FC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4158" y="1214795"/>
            <a:ext cx="11156442" cy="447362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F6CB32B-5C67-9649-BEF4-53EEA4E7011C}"/>
              </a:ext>
            </a:extLst>
          </p:cNvPr>
          <p:cNvSpPr/>
          <p:nvPr/>
        </p:nvSpPr>
        <p:spPr bwMode="auto">
          <a:xfrm>
            <a:off x="9058940" y="1214795"/>
            <a:ext cx="2671660" cy="337558"/>
          </a:xfrm>
          <a:prstGeom prst="rect">
            <a:avLst/>
          </a:prstGeom>
          <a:solidFill>
            <a:srgbClr val="ECEEE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5213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AEB51F-BFB6-8F40-8D1F-A4658E392E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CAPTIVATE MRD Cohort: Three-Year PFS Rates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F6CB32B-5C67-9649-BEF4-53EEA4E7011C}"/>
              </a:ext>
            </a:extLst>
          </p:cNvPr>
          <p:cNvSpPr/>
          <p:nvPr/>
        </p:nvSpPr>
        <p:spPr bwMode="auto">
          <a:xfrm>
            <a:off x="9058940" y="1214795"/>
            <a:ext cx="2671660" cy="337558"/>
          </a:xfrm>
          <a:prstGeom prst="rect">
            <a:avLst/>
          </a:prstGeom>
          <a:solidFill>
            <a:srgbClr val="ECEEE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7" name="Picture 6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8D043CCB-5B86-5A4D-857D-1363305A9D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3013" y="1383574"/>
            <a:ext cx="10916917" cy="463250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3FBE107-84A8-3B4C-B609-212C4E89C538}"/>
              </a:ext>
            </a:extLst>
          </p:cNvPr>
          <p:cNvSpPr/>
          <p:nvPr/>
        </p:nvSpPr>
        <p:spPr bwMode="auto">
          <a:xfrm>
            <a:off x="9058940" y="1370013"/>
            <a:ext cx="2580990" cy="373727"/>
          </a:xfrm>
          <a:prstGeom prst="rect">
            <a:avLst/>
          </a:prstGeom>
          <a:solidFill>
            <a:srgbClr val="ECEEE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5A3FDC-ABAB-A142-91F9-1DD11C3F182D}"/>
              </a:ext>
            </a:extLst>
          </p:cNvPr>
          <p:cNvSpPr txBox="1"/>
          <p:nvPr/>
        </p:nvSpPr>
        <p:spPr>
          <a:xfrm>
            <a:off x="35193" y="6534835"/>
            <a:ext cx="290002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Ghia P et al. ASH 2021;Abstract 68.</a:t>
            </a:r>
          </a:p>
        </p:txBody>
      </p:sp>
    </p:spTree>
    <p:extLst>
      <p:ext uri="{BB962C8B-B14F-4D97-AF65-F5344CB8AC3E}">
        <p14:creationId xmlns:p14="http://schemas.microsoft.com/office/powerpoint/2010/main" val="450580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AEB51F-BFB6-8F40-8D1F-A4658E392E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CAPTIVATE MRD Cohort: CR Rates with 24 Months </a:t>
            </a:r>
            <a:r>
              <a:rPr lang="en-US" dirty="0" err="1"/>
              <a:t>Postrandomization</a:t>
            </a:r>
            <a:r>
              <a:rPr lang="en-US" dirty="0"/>
              <a:t> Follow-Up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F6CB32B-5C67-9649-BEF4-53EEA4E7011C}"/>
              </a:ext>
            </a:extLst>
          </p:cNvPr>
          <p:cNvSpPr/>
          <p:nvPr/>
        </p:nvSpPr>
        <p:spPr bwMode="auto">
          <a:xfrm>
            <a:off x="8952614" y="1552353"/>
            <a:ext cx="2671660" cy="337558"/>
          </a:xfrm>
          <a:prstGeom prst="rect">
            <a:avLst/>
          </a:prstGeom>
          <a:solidFill>
            <a:srgbClr val="ECEEE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9" name="Picture 8" descr="Chart&#10;&#10;Description automatically generated">
            <a:extLst>
              <a:ext uri="{FF2B5EF4-FFF2-40B4-BE49-F238E27FC236}">
                <a16:creationId xmlns:a16="http://schemas.microsoft.com/office/drawing/2014/main" id="{5497DA40-31D7-5F44-8756-998B255177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2145" y="1552353"/>
            <a:ext cx="11347710" cy="441196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9232DC5-2CB0-4C42-BAC1-2A76D0F53D76}"/>
              </a:ext>
            </a:extLst>
          </p:cNvPr>
          <p:cNvSpPr/>
          <p:nvPr/>
        </p:nvSpPr>
        <p:spPr bwMode="auto">
          <a:xfrm>
            <a:off x="8803758" y="1552353"/>
            <a:ext cx="2966097" cy="372140"/>
          </a:xfrm>
          <a:prstGeom prst="rect">
            <a:avLst/>
          </a:prstGeom>
          <a:solidFill>
            <a:srgbClr val="ECEEE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07AF42B-9B68-4A40-9C82-D37D5FEDFB6B}"/>
              </a:ext>
            </a:extLst>
          </p:cNvPr>
          <p:cNvSpPr txBox="1"/>
          <p:nvPr/>
        </p:nvSpPr>
        <p:spPr>
          <a:xfrm>
            <a:off x="35193" y="6534835"/>
            <a:ext cx="290002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Ghia P et al. ASH 2021;Abstract 68.</a:t>
            </a:r>
          </a:p>
        </p:txBody>
      </p:sp>
    </p:spTree>
    <p:extLst>
      <p:ext uri="{BB962C8B-B14F-4D97-AF65-F5344CB8AC3E}">
        <p14:creationId xmlns:p14="http://schemas.microsoft.com/office/powerpoint/2010/main" val="851760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B8507B-D790-B7A7-7D40-7185634489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BTK Mutations in Patients with CLL with Acquired Resistance to Noncovalent BTK Inhibitors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8A30B6C-3D43-DEB2-0C66-1372BCFBB00C}"/>
              </a:ext>
            </a:extLst>
          </p:cNvPr>
          <p:cNvSpPr txBox="1"/>
          <p:nvPr/>
        </p:nvSpPr>
        <p:spPr>
          <a:xfrm>
            <a:off x="0" y="6488381"/>
            <a:ext cx="367632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Wang E et al. </a:t>
            </a:r>
            <a:r>
              <a:rPr lang="en-US" sz="1500" b="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 </a:t>
            </a:r>
            <a:r>
              <a:rPr lang="en-US" sz="1500" b="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Engl</a:t>
            </a:r>
            <a:r>
              <a:rPr lang="en-US" sz="1500" b="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J Med </a:t>
            </a:r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2022;386:735-43.</a:t>
            </a:r>
          </a:p>
        </p:txBody>
      </p:sp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FE627300-8CDE-F203-DE75-26B946DFEF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576" y="1484327"/>
            <a:ext cx="8124754" cy="4862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835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, timeline&#10;&#10;Description automatically generated">
            <a:extLst>
              <a:ext uri="{FF2B5EF4-FFF2-40B4-BE49-F238E27FC236}">
                <a16:creationId xmlns:a16="http://schemas.microsoft.com/office/drawing/2014/main" id="{500CE68E-431C-B946-BBE4-B974C26B31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448" y="582869"/>
            <a:ext cx="9996788" cy="572645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142107C-5142-3840-88AD-432B5BDC6DC8}"/>
              </a:ext>
            </a:extLst>
          </p:cNvPr>
          <p:cNvSpPr txBox="1"/>
          <p:nvPr/>
        </p:nvSpPr>
        <p:spPr>
          <a:xfrm>
            <a:off x="1127448" y="6342586"/>
            <a:ext cx="99967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rgbClr val="106491"/>
                </a:solidFill>
              </a:rPr>
              <a:t>ASH 2021;Abstract 70.</a:t>
            </a:r>
          </a:p>
        </p:txBody>
      </p:sp>
    </p:spTree>
    <p:extLst>
      <p:ext uri="{BB962C8B-B14F-4D97-AF65-F5344CB8AC3E}">
        <p14:creationId xmlns:p14="http://schemas.microsoft.com/office/powerpoint/2010/main" val="769665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E6C048-C7C3-6F4B-A887-6031F79A5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286" y="91734"/>
            <a:ext cx="10358967" cy="1143000"/>
          </a:xfrm>
        </p:spPr>
        <p:txBody>
          <a:bodyPr/>
          <a:lstStyle/>
          <a:p>
            <a:pPr algn="l"/>
            <a:r>
              <a:rPr lang="en-US" dirty="0"/>
              <a:t>GLOW: Independent Review Committee (IRC)-Assessed PFS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76571A-328C-6A4F-86F3-BF93B6D23FA5}"/>
              </a:ext>
            </a:extLst>
          </p:cNvPr>
          <p:cNvSpPr txBox="1"/>
          <p:nvPr/>
        </p:nvSpPr>
        <p:spPr>
          <a:xfrm>
            <a:off x="119336" y="6518965"/>
            <a:ext cx="305711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Munir T et al. ASH 2021;Abstract 70.</a:t>
            </a:r>
          </a:p>
        </p:txBody>
      </p:sp>
      <p:pic>
        <p:nvPicPr>
          <p:cNvPr id="7" name="Picture 6" descr="Chart&#10;&#10;Description automatically generated with medium confidence">
            <a:extLst>
              <a:ext uri="{FF2B5EF4-FFF2-40B4-BE49-F238E27FC236}">
                <a16:creationId xmlns:a16="http://schemas.microsoft.com/office/drawing/2014/main" id="{CDBFBC19-C137-8348-8913-C829D6FE5E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532" y="1370013"/>
            <a:ext cx="11470473" cy="414721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E0A4B78-C0E2-F84C-8B47-EF1EA87BD32B}"/>
              </a:ext>
            </a:extLst>
          </p:cNvPr>
          <p:cNvSpPr txBox="1"/>
          <p:nvPr/>
        </p:nvSpPr>
        <p:spPr>
          <a:xfrm>
            <a:off x="7176120" y="4005064"/>
            <a:ext cx="4369338" cy="246221"/>
          </a:xfrm>
          <a:prstGeom prst="rect">
            <a:avLst/>
          </a:prstGeom>
          <a:solidFill>
            <a:srgbClr val="EBEFEB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600" b="0" dirty="0">
                <a:solidFill>
                  <a:srgbClr val="495B6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30-month PFS: 80.5% for </a:t>
            </a:r>
            <a:r>
              <a:rPr lang="en-US" sz="1600" b="0" dirty="0" err="1">
                <a:solidFill>
                  <a:srgbClr val="495B6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Ibr+Ven</a:t>
            </a:r>
            <a:r>
              <a:rPr lang="en-US" sz="1600" b="0" dirty="0">
                <a:solidFill>
                  <a:srgbClr val="495B6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vs 35.8% for </a:t>
            </a:r>
            <a:r>
              <a:rPr lang="en-US" sz="1600" b="0" dirty="0" err="1">
                <a:solidFill>
                  <a:srgbClr val="495B6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Clb+O</a:t>
            </a:r>
            <a:endParaRPr lang="en-US" sz="1600" b="0" dirty="0">
              <a:solidFill>
                <a:srgbClr val="495B6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6866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E6C048-C7C3-6F4B-A887-6031F79A5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286" y="85964"/>
            <a:ext cx="10358967" cy="897731"/>
          </a:xfrm>
        </p:spPr>
        <p:txBody>
          <a:bodyPr/>
          <a:lstStyle/>
          <a:p>
            <a:pPr algn="l"/>
            <a:r>
              <a:rPr lang="en-US" dirty="0"/>
              <a:t>GLOW: </a:t>
            </a:r>
            <a:r>
              <a:rPr lang="en-US" dirty="0" err="1"/>
              <a:t>uMRD</a:t>
            </a:r>
            <a:r>
              <a:rPr lang="en-US" dirty="0"/>
              <a:t> &lt;10</a:t>
            </a:r>
            <a:r>
              <a:rPr lang="en-US" baseline="30000" dirty="0"/>
              <a:t>-4 </a:t>
            </a:r>
            <a:r>
              <a:rPr lang="en-US" dirty="0"/>
              <a:t>Rate</a:t>
            </a:r>
          </a:p>
        </p:txBody>
      </p:sp>
      <p:pic>
        <p:nvPicPr>
          <p:cNvPr id="5" name="Picture 4" descr="Chart, waterfall chart&#10;&#10;Description automatically generated">
            <a:extLst>
              <a:ext uri="{FF2B5EF4-FFF2-40B4-BE49-F238E27FC236}">
                <a16:creationId xmlns:a16="http://schemas.microsoft.com/office/drawing/2014/main" id="{1167E697-A52E-BD4E-8093-3FC041C9F5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51" y="998638"/>
            <a:ext cx="10969118" cy="48607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D848CE0-D1F7-6A49-A0C4-94B5E679A63F}"/>
              </a:ext>
            </a:extLst>
          </p:cNvPr>
          <p:cNvSpPr txBox="1"/>
          <p:nvPr/>
        </p:nvSpPr>
        <p:spPr>
          <a:xfrm>
            <a:off x="119336" y="6518965"/>
            <a:ext cx="305711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Munir T et al. ASH 2021;Abstract 70.</a:t>
            </a:r>
          </a:p>
        </p:txBody>
      </p:sp>
    </p:spTree>
    <p:extLst>
      <p:ext uri="{BB962C8B-B14F-4D97-AF65-F5344CB8AC3E}">
        <p14:creationId xmlns:p14="http://schemas.microsoft.com/office/powerpoint/2010/main" val="1498272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id="{A32B1CF4-A41D-364C-A26F-78E7B5D866B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03751" y="1143000"/>
            <a:ext cx="9976825" cy="26670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432FF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EFC53D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EFC53D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EFC53D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EFC53D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8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EFC53D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15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EFC53D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23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EFC53D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3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EFC53D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3600" dirty="0"/>
              <a:t>Fixed-Duration Ibrutinib and Venetoclax (I + V) versus Chlorambucil plus Obinutuzumab (</a:t>
            </a:r>
            <a:r>
              <a:rPr lang="en-US" sz="3600" dirty="0" err="1"/>
              <a:t>Clb</a:t>
            </a:r>
            <a:r>
              <a:rPr lang="en-US" sz="3600" dirty="0"/>
              <a:t> + O) for First-Line (1L) Chronic Lymphocytic Leukemia (CLL): Primary Analysis of the Phase 3 GLOW Study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DCB9CFCD-5A1E-B648-9E4B-83AE75C1B3CD}"/>
              </a:ext>
            </a:extLst>
          </p:cNvPr>
          <p:cNvSpPr txBox="1">
            <a:spLocks/>
          </p:cNvSpPr>
          <p:nvPr/>
        </p:nvSpPr>
        <p:spPr>
          <a:xfrm>
            <a:off x="1227551" y="4257174"/>
            <a:ext cx="9745249" cy="1181100"/>
          </a:xfrm>
          <a:prstGeom prst="rect">
            <a:avLst/>
          </a:prstGeom>
        </p:spPr>
        <p:txBody>
          <a:bodyPr/>
          <a:lstStyle>
            <a:lvl1pPr marL="342906" indent="-342906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742962" indent="-28575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rgbClr val="002060"/>
                </a:solidFill>
                <a:latin typeface="+mn-lt"/>
                <a:ea typeface="+mn-ea"/>
              </a:defRPr>
            </a:lvl2pPr>
            <a:lvl3pPr marL="1143019" indent="-22860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rgbClr val="002060"/>
                </a:solidFill>
                <a:latin typeface="+mn-lt"/>
                <a:ea typeface="+mn-ea"/>
              </a:defRPr>
            </a:lvl3pPr>
            <a:lvl4pPr marL="1600227" indent="-22860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rgbClr val="002060"/>
                </a:solidFill>
                <a:latin typeface="+mn-lt"/>
                <a:ea typeface="+mn-ea"/>
              </a:defRPr>
            </a:lvl4pPr>
            <a:lvl5pPr marL="2057434" indent="-22860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rgbClr val="002060"/>
                </a:solidFill>
                <a:latin typeface="+mn-lt"/>
                <a:ea typeface="+mn-ea"/>
              </a:defRPr>
            </a:lvl5pPr>
            <a:lvl6pPr marL="2514642" indent="-22860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49" indent="-22860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057" indent="-22860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265" indent="-22860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Kater</a:t>
            </a:r>
            <a:r>
              <a:rPr kumimoji="0" lang="en-US" sz="2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A et al.</a:t>
            </a:r>
            <a:br>
              <a:rPr kumimoji="0" lang="en-US" sz="2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2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EHA 2021;Abstract LB1902.</a:t>
            </a:r>
          </a:p>
        </p:txBody>
      </p:sp>
    </p:spTree>
    <p:extLst>
      <p:ext uri="{BB962C8B-B14F-4D97-AF65-F5344CB8AC3E}">
        <p14:creationId xmlns:p14="http://schemas.microsoft.com/office/powerpoint/2010/main" val="3129331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2084" y="321827"/>
            <a:ext cx="10369152" cy="825729"/>
          </a:xfrm>
        </p:spPr>
        <p:txBody>
          <a:bodyPr/>
          <a:lstStyle/>
          <a:p>
            <a:r>
              <a:rPr lang="en-US" sz="3600" dirty="0"/>
              <a:t>GLOW: Study Design and Endpoints</a:t>
            </a:r>
            <a:endParaRPr lang="en-US" sz="36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4331F6-3094-FE4C-8741-05457D091EDA}"/>
              </a:ext>
            </a:extLst>
          </p:cNvPr>
          <p:cNvSpPr txBox="1"/>
          <p:nvPr/>
        </p:nvSpPr>
        <p:spPr>
          <a:xfrm>
            <a:off x="119336" y="6396335"/>
            <a:ext cx="45365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US" sz="1600" b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Kater</a:t>
            </a:r>
            <a:r>
              <a:rPr lang="en-US" sz="16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et al. EHA 2021;Abstract LB1902.</a:t>
            </a: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3C7664A1-1FD0-2249-BA49-C9C39DAD8A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1147556"/>
            <a:ext cx="11934649" cy="4562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695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2084" y="321827"/>
            <a:ext cx="10369152" cy="825729"/>
          </a:xfrm>
        </p:spPr>
        <p:txBody>
          <a:bodyPr/>
          <a:lstStyle/>
          <a:p>
            <a:r>
              <a:rPr lang="en-US" sz="3600" dirty="0"/>
              <a:t>GLOW: Progression-Free Survival</a:t>
            </a:r>
            <a:endParaRPr lang="en-US" sz="36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4331F6-3094-FE4C-8741-05457D091EDA}"/>
              </a:ext>
            </a:extLst>
          </p:cNvPr>
          <p:cNvSpPr txBox="1"/>
          <p:nvPr/>
        </p:nvSpPr>
        <p:spPr>
          <a:xfrm>
            <a:off x="119336" y="6396335"/>
            <a:ext cx="45365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US" sz="1600" b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Kater</a:t>
            </a:r>
            <a:r>
              <a:rPr lang="en-US" sz="16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et al. EHA 2021;Abstract LB1902.</a:t>
            </a:r>
          </a:p>
        </p:txBody>
      </p:sp>
      <p:pic>
        <p:nvPicPr>
          <p:cNvPr id="5" name="Picture 4" descr="A picture containing chart&#10;&#10;Description automatically generated">
            <a:extLst>
              <a:ext uri="{FF2B5EF4-FFF2-40B4-BE49-F238E27FC236}">
                <a16:creationId xmlns:a16="http://schemas.microsoft.com/office/drawing/2014/main" id="{DDE65A14-C97E-F14F-A620-405772932B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21" y="1147556"/>
            <a:ext cx="11919158" cy="4716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715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2084" y="321827"/>
            <a:ext cx="10369152" cy="825729"/>
          </a:xfrm>
        </p:spPr>
        <p:txBody>
          <a:bodyPr/>
          <a:lstStyle/>
          <a:p>
            <a:r>
              <a:rPr lang="en-US" sz="3600" dirty="0"/>
              <a:t>GLOW: Undetectable MRD Rate</a:t>
            </a:r>
            <a:endParaRPr lang="en-US" sz="36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4331F6-3094-FE4C-8741-05457D091EDA}"/>
              </a:ext>
            </a:extLst>
          </p:cNvPr>
          <p:cNvSpPr txBox="1"/>
          <p:nvPr/>
        </p:nvSpPr>
        <p:spPr>
          <a:xfrm>
            <a:off x="119336" y="6396335"/>
            <a:ext cx="45365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US" sz="1600" b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Kater</a:t>
            </a:r>
            <a:r>
              <a:rPr lang="en-US" sz="16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et al. EHA 2021;Abstract LB1902.</a:t>
            </a:r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568DFC94-0BA0-1346-9424-6E6FAAF92A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32" y="1135026"/>
            <a:ext cx="11872535" cy="4587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622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2084" y="321827"/>
            <a:ext cx="10369152" cy="825729"/>
          </a:xfrm>
        </p:spPr>
        <p:txBody>
          <a:bodyPr/>
          <a:lstStyle/>
          <a:p>
            <a:r>
              <a:rPr lang="en-US" sz="3600" dirty="0"/>
              <a:t>GLOW: Safety</a:t>
            </a:r>
            <a:endParaRPr lang="en-US" sz="36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4331F6-3094-FE4C-8741-05457D091EDA}"/>
              </a:ext>
            </a:extLst>
          </p:cNvPr>
          <p:cNvSpPr txBox="1"/>
          <p:nvPr/>
        </p:nvSpPr>
        <p:spPr>
          <a:xfrm>
            <a:off x="119336" y="6396335"/>
            <a:ext cx="45365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US" sz="1600" b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Kater</a:t>
            </a:r>
            <a:r>
              <a:rPr lang="en-US" sz="16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et al. EHA 2021;Abstract LB1902.</a:t>
            </a:r>
          </a:p>
        </p:txBody>
      </p:sp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D8960D25-F4E5-294B-8358-767972E5AE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84" y="1147556"/>
            <a:ext cx="11973134" cy="4679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421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E0F4E718-2EC0-1F4E-9EC3-4E23D06E8C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23" y="293566"/>
            <a:ext cx="10304515" cy="6231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603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7B6DD7-ED28-3D4D-8FAF-14C6C5C19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286" y="3712"/>
            <a:ext cx="10358967" cy="1143000"/>
          </a:xfrm>
        </p:spPr>
        <p:txBody>
          <a:bodyPr/>
          <a:lstStyle/>
          <a:p>
            <a:r>
              <a:rPr lang="en-US" dirty="0"/>
              <a:t>VISION H0141 Study Schema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48BF69A-5C9F-264E-B6BC-C15F25E61439}"/>
              </a:ext>
            </a:extLst>
          </p:cNvPr>
          <p:cNvSpPr txBox="1"/>
          <p:nvPr/>
        </p:nvSpPr>
        <p:spPr>
          <a:xfrm>
            <a:off x="119336" y="6514169"/>
            <a:ext cx="342260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Niemann CU et al. ASH 2021;Abstract 69.</a:t>
            </a:r>
          </a:p>
        </p:txBody>
      </p:sp>
      <p:pic>
        <p:nvPicPr>
          <p:cNvPr id="5" name="Picture 4" descr="Text, website&#10;&#10;Description automatically generated with medium confidence">
            <a:extLst>
              <a:ext uri="{FF2B5EF4-FFF2-40B4-BE49-F238E27FC236}">
                <a16:creationId xmlns:a16="http://schemas.microsoft.com/office/drawing/2014/main" id="{3D23A83C-C7C5-6E40-9569-BFE0776CD4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053" y="908720"/>
            <a:ext cx="8797419" cy="5311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154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CFG_REPOLL" val="true"/>
  <p:tag name="KPI_CFG_RPCLEARS" val="true"/>
  <p:tag name="KPI_CFG_FB_TYPE" val="Tiny Counter"/>
  <p:tag name="KPI_CFG_FB_MONITOR" val="Slide Show Monitor"/>
  <p:tag name="KPI_CFG_FB_POSITION" val="Bottom Right"/>
  <p:tag name="KPI_CFG_INS_CLK" val="false"/>
  <p:tag name="KPI_CFG_UNITS" val="1"/>
  <p:tag name="KPI_CFG_SPEED" val="false"/>
  <p:tag name="KPI_SLIDE_COUNT" val="100"/>
  <p:tag name="KPI_VERSION" val="2.0.10292.1"/>
  <p:tag name="KPI_STORAGE" val="&lt;keypoint&quot;&quot;&lt;roster&quot;&quot;&lt;currentId&quot;200&quot;&gt;&lt;trIndex&quot;&quot;&lt;tr(@tid:1@pid:1)&quot;&quot;&lt;v&quot;1&quot;&gt;&gt;&lt;tr(@tid:1@pid:2)&quot;&quot;&lt;v&quot;2&quot;&gt;&gt;&lt;tr(@tid:1@pid:3)&quot;&quot;&lt;v&quot;3&quot;&gt;&gt;&lt;tr(@tid:1@pid:4)&quot;&quot;&lt;v&quot;4&quot;&gt;&gt;&lt;tr(@tid:1@pid:5)&quot;&quot;&lt;v&quot;5&quot;&gt;&gt;&lt;tr(@tid:1@pid:6)&quot;&quot;&lt;v&quot;6&quot;&gt;&gt;&lt;tr(@tid:1@pid:7)&quot;&quot;&lt;v&quot;7&quot;&gt;&gt;&lt;tr(@tid:1@pid:8)&quot;&quot;&lt;v&quot;8&quot;&gt;&gt;&lt;tr(@tid:1@pid:9)&quot;&quot;&lt;v&quot;9&quot;&gt;&gt;&lt;tr(@tid:1@pid:10)&quot;&quot;&lt;v&quot;10&quot;&gt;&gt;&lt;tr(@tid:1@pid:11)&quot;&quot;&lt;v&quot;11&quot;&gt;&gt;&lt;tr(@tid:1@pid:12)&quot;&quot;&lt;v&quot;12&quot;&gt;&gt;&lt;tr(@tid:1@pid:13)&quot;&quot;&lt;v&quot;13&quot;&gt;&gt;&lt;tr(@tid:1@pid:14)&quot;&quot;&lt;v&quot;14&quot;&gt;&gt;&lt;tr(@tid:1@pid:15)&quot;&quot;&lt;v&quot;15&quot;&gt;&gt;&lt;tr(@tid:1@pid:16)&quot;&quot;&lt;v&quot;16&quot;&gt;&gt;&lt;tr(@tid:1@pid:17)&quot;&quot;&lt;v&quot;17&quot;&gt;&gt;&lt;tr(@tid:1@pid:18)&quot;&quot;&lt;v&quot;18&quot;&gt;&gt;&lt;tr(@tid:1@pid:19)&quot;&quot;&lt;v&quot;19&quot;&gt;&gt;&lt;tr(@tid:1@pid:20)&quot;&quot;&lt;v&quot;20&quot;&gt;&gt;&lt;tr(@tid:1@pid:21)&quot;&quot;&lt;v&quot;21&quot;&gt;&gt;&lt;tr(@tid:1@pid:22)&quot;&quot;&lt;v&quot;22&quot;&gt;&gt;&lt;tr(@tid:1@pid:23)&quot;&quot;&lt;v&quot;23&quot;&gt;&gt;&lt;tr(@tid:1@pid:24)&quot;&quot;&lt;v&quot;24&quot;&gt;&gt;&lt;tr(@tid:1@pid:25)&quot;&quot;&lt;v&quot;25&quot;&gt;&gt;&lt;tr(@tid:1@pid:26)&quot;&quot;&lt;v&quot;26&quot;&gt;&gt;&lt;tr(@tid:1@pid:27)&quot;&quot;&lt;v&quot;27&quot;&gt;&gt;&lt;tr(@tid:1@pid:28)&quot;&quot;&lt;v&quot;28&quot;&gt;&gt;&lt;tr(@tid:1@pid:29)&quot;&quot;&lt;v&quot;29&quot;&gt;&gt;&lt;tr(@tid:1@pid:30)&quot;&quot;&lt;v&quot;30&quot;&gt;&gt;&lt;tr(@tid:1@pid:31)&quot;&quot;&lt;v&quot;31&quot;&gt;&gt;&lt;tr(@tid:1@pid:32)&quot;&quot;&lt;v&quot;32&quot;&gt;&gt;&lt;tr(@tid:1@pid:33)&quot;&quot;&lt;v&quot;33&quot;&gt;&gt;&lt;tr(@tid:1@pid:34)&quot;&quot;&lt;v&quot;34&quot;&gt;&gt;&lt;tr(@tid:1@pid:35)&quot;&quot;&lt;v&quot;35&quot;&gt;&gt;&lt;tr(@tid:1@pid:36)&quot;&quot;&lt;v&quot;36&quot;&gt;&gt;&lt;tr(@tid:1@pid:37)&quot;&quot;&lt;v&quot;37&quot;&gt;&gt;&lt;tr(@tid:1@pid:38)&quot;&quot;&lt;v&quot;38&quot;&gt;&gt;&lt;tr(@tid:1@pid:39)&quot;&quot;&lt;v&quot;39&quot;&gt;&gt;&lt;tr(@tid:1@pid:40)&quot;&quot;&lt;v&quot;40&quot;&gt;&gt;&lt;tr(@tid:1@pid:41)&quot;&quot;&lt;v&quot;41&quot;&gt;&gt;&lt;tr(@tid:1@pid:42)&quot;&quot;&lt;v&quot;42&quot;&gt;&gt;&lt;tr(@tid:1@pid:43)&quot;&quot;&lt;v&quot;43&quot;&gt;&gt;&lt;tr(@tid:1@pid:44)&quot;&quot;&lt;v&quot;44&quot;&gt;&gt;&lt;tr(@tid:1@pid:45)&quot;&quot;&lt;v&quot;45&quot;&gt;&gt;&lt;tr(@tid:1@pid:46)&quot;&quot;&lt;v&quot;46&quot;&gt;&gt;&lt;tr(@tid:1@pid:47)&quot;&quot;&lt;v&quot;47&quot;&gt;&gt;&lt;tr(@tid:1@pid:48)&quot;&quot;&lt;v&quot;48&quot;&gt;&gt;&lt;tr(@tid:1@pid:49)&quot;&quot;&lt;v&quot;49&quot;&gt;&gt;&lt;tr(@tid:1@pid:50)&quot;&quot;&lt;v&quot;50&quot;&gt;&gt;&lt;tr(@tid:1@pid:51)&quot;&quot;&lt;v&quot;51&quot;&gt;&gt;&lt;tr(@tid:1@pid:52)&quot;&quot;&lt;v&quot;52&quot;&gt;&gt;&lt;tr(@tid:1@pid:53)&quot;&quot;&lt;v&quot;53&quot;&gt;&gt;&lt;tr(@tid:1@pid:54)&quot;&quot;&lt;v&quot;54&quot;&gt;&gt;&lt;tr(@tid:1@pid:55)&quot;&quot;&lt;v&quot;55&quot;&gt;&gt;&lt;tr(@tid:1@pid:56)&quot;&quot;&lt;v&quot;56&quot;&gt;&gt;&lt;tr(@tid:1@pid:57)&quot;&quot;&lt;v&quot;57&quot;&gt;&gt;&lt;tr(@tid:1@pid:58)&quot;&quot;&lt;v&quot;58&quot;&gt;&gt;&lt;tr(@tid:1@pid:59)&quot;&quot;&lt;v&quot;59&quot;&gt;&gt;&lt;tr(@tid:1@pid:60)&quot;&quot;&lt;v&quot;60&quot;&gt;&gt;&lt;tr(@tid:1@pid:61)&quot;&quot;&lt;v&quot;61&quot;&gt;&gt;&lt;tr(@tid:1@pid:62)&quot;&quot;&lt;v&quot;62&quot;&gt;&gt;&lt;tr(@tid:1@pid:63)&quot;&quot;&lt;v&quot;63&quot;&gt;&gt;&lt;tr(@tid:1@pid:64)&quot;&quot;&lt;v&quot;64&quot;&gt;&gt;&lt;tr(@tid:1@pid:65)&quot;&quot;&lt;v&quot;65&quot;&gt;&gt;&lt;tr(@tid:1@pid:66)&quot;&quot;&lt;v&quot;66&quot;&gt;&gt;&lt;tr(@tid:1@pid:67)&quot;&quot;&lt;v&quot;67&quot;&gt;&gt;&lt;tr(@tid:1@pid:68)&quot;&quot;&lt;v&quot;68&quot;&gt;&gt;&lt;tr(@tid:1@pid:69)&quot;&quot;&lt;v&quot;69&quot;&gt;&gt;&lt;tr(@tid:1@pid:70)&quot;&quot;&lt;v&quot;70&quot;&gt;&gt;&lt;tr(@tid:1@pid:71)&quot;&quot;&lt;v&quot;71&quot;&gt;&gt;&lt;tr(@tid:1@pid:72)&quot;&quot;&lt;v&quot;72&quot;&gt;&gt;&lt;tr(@tid:1@pid:73)&quot;&quot;&lt;v&quot;73&quot;&gt;&gt;&lt;tr(@tid:1@pid:74)&quot;&quot;&lt;v&quot;74&quot;&gt;&gt;&lt;tr(@tid:1@pid:75)&quot;&quot;&lt;v&quot;75&quot;&gt;&gt;&lt;tr(@tid:1@pid:76)&quot;&quot;&lt;v&quot;76&quot;&gt;&gt;&lt;tr(@tid:1@pid:77)&quot;&quot;&lt;v&quot;77&quot;&gt;&gt;&lt;tr(@tid:1@pid:78)&quot;&quot;&lt;v&quot;78&quot;&gt;&gt;&lt;tr(@tid:1@pid:79)&quot;&quot;&lt;v&quot;79&quot;&gt;&gt;&lt;tr(@tid:1@pid:80)&quot;&quot;&lt;v&quot;80&quot;&gt;&gt;&lt;tr(@tid:1@pid:81)&quot;&quot;&lt;v&quot;81&quot;&gt;&gt;&lt;tr(@tid:1@pid:82)&quot;&quot;&lt;v&quot;82&quot;&gt;&gt;&lt;tr(@tid:1@pid:83)&quot;&quot;&lt;v&quot;83&quot;&gt;&gt;&lt;tr(@tid:1@pid:84)&quot;&quot;&lt;v&quot;84&quot;&gt;&gt;&lt;tr(@tid:1@pid:85)&quot;&quot;&lt;v&quot;85&quot;&gt;&gt;&lt;tr(@tid:1@pid:86)&quot;&quot;&lt;v&quot;86&quot;&gt;&gt;&lt;tr(@tid:1@pid:87)&quot;&quot;&lt;v&quot;87&quot;&gt;&gt;&lt;tr(@tid:1@pid:88)&quot;&quot;&lt;v&quot;88&quot;&gt;&gt;&lt;tr(@tid:1@pid:89)&quot;&quot;&lt;v&quot;89&quot;&gt;&gt;&lt;tr(@tid:1@pid:90)&quot;&quot;&lt;v&quot;90&quot;&gt;&gt;&lt;tr(@tid:1@pid:91)&quot;&quot;&lt;v&quot;91&quot;&gt;&gt;&lt;tr(@tid:1@pid:92)&quot;&quot;&lt;v&quot;92&quot;&gt;&gt;&lt;tr(@tid:1@pid:93)&quot;&quot;&lt;v&quot;93&quot;&gt;&gt;&lt;tr(@tid:1@pid:94)&quot;&quot;&lt;v&quot;94&quot;&gt;&gt;&lt;tr(@tid:1@pid:95)&quot;&quot;&lt;v&quot;95&quot;&gt;&gt;&lt;tr(@tid:1@pid:96)&quot;&quot;&lt;v&quot;96&quot;&gt;&gt;&lt;tr(@tid:1@pid:97)&quot;&quot;&lt;v&quot;97&quot;&gt;&gt;&lt;tr(@tid:1@pid:98)&quot;&quot;&lt;v&quot;98&quot;&gt;&gt;&lt;tr(@tid:1@pid:99)&quot;&quot;&lt;v&quot;99&quot;&gt;&gt;&lt;tr(@tid:1@pid:100)&quot;&quot;&lt;v&quot;100&quot;&gt;&gt;&lt;tr(@tid:2@pid:1)&quot;&quot;&lt;v&quot;101&quot;&gt;&gt;&lt;tr(@tid:2@pid:2)&quot;&quot;&lt;v&quot;102&quot;&gt;&gt;&lt;tr(@tid:2@pid:3)&quot;&quot;&lt;v&quot;103&quot;&gt;&gt;&lt;tr(@tid:2@pid:4)&quot;&quot;&lt;v&quot;104&quot;&gt;&gt;&lt;tr(@tid:2@pid:5)&quot;&quot;&lt;v&quot;105&quot;&gt;&gt;&lt;tr(@tid:2@pid:6)&quot;&quot;&lt;v&quot;106&quot;&gt;&gt;&lt;tr(@tid:2@pid:7)&quot;&quot;&lt;v&quot;107&quot;&gt;&gt;&lt;tr(@tid:2@pid:8)&quot;&quot;&lt;v&quot;108&quot;&gt;&gt;&lt;tr(@tid:2@pid:9)&quot;&quot;&lt;v&quot;109&quot;&gt;&gt;&lt;tr(@tid:2@pid:10)&quot;&quot;&lt;v&quot;110&quot;&gt;&gt;&lt;tr(@tid:2@pid:11)&quot;&quot;&lt;v&quot;111&quot;&gt;&gt;&lt;tr(@tid:2@pid:12)&quot;&quot;&lt;v&quot;112&quot;&gt;&gt;&lt;tr(@tid:2@pid:13)&quot;&quot;&lt;v&quot;113&quot;&gt;&gt;&lt;tr(@tid:2@pid:14)&quot;&quot;&lt;v&quot;114&quot;&gt;&gt;&lt;tr(@tid:2@pid:15)&quot;&quot;&lt;v&quot;115&quot;&gt;&gt;&lt;tr(@tid:2@pid:16)&quot;&quot;&lt;v&quot;116&quot;&gt;&gt;&lt;tr(@tid:2@pid:17)&quot;&quot;&lt;v&quot;117&quot;&gt;&gt;&lt;tr(@tid:2@pid:18)&quot;&quot;&lt;v&quot;118&quot;&gt;&gt;&lt;tr(@tid:2@pid:19)&quot;&quot;&lt;v&quot;119&quot;&gt;&gt;&lt;tr(@tid:2@pid:20)&quot;&quot;&lt;v&quot;120&quot;&gt;&gt;&lt;tr(@tid:2@pid:21)&quot;&quot;&lt;v&quot;121&quot;&gt;&gt;&lt;tr(@tid:2@pid:22)&quot;&quot;&lt;v&quot;122&quot;&gt;&gt;&lt;tr(@tid:2@pid:23)&quot;&quot;&lt;v&quot;123&quot;&gt;&gt;&lt;tr(@tid:2@pid:24)&quot;&quot;&lt;v&quot;124&quot;&gt;&gt;&lt;tr(@tid:2@pid:25)&quot;&quot;&lt;v&quot;125&quot;&gt;&gt;&lt;tr(@tid:2@pid:26)&quot;&quot;&lt;v&quot;126&quot;&gt;&gt;&lt;tr(@tid:2@pid:27)&quot;&quot;&lt;v&quot;127&quot;&gt;&gt;&lt;tr(@tid:2@pid:28)&quot;&quot;&lt;v&quot;128&quot;&gt;&gt;&lt;tr(@tid:2@pid:29)&quot;&quot;&lt;v&quot;129&quot;&gt;&gt;&lt;tr(@tid:2@pid:30)&quot;&quot;&lt;v&quot;130&quot;&gt;&gt;&lt;tr(@tid:2@pid:31)&quot;&quot;&lt;v&quot;131&quot;&gt;&gt;&lt;tr(@tid:2@pid:32)&quot;&quot;&lt;v&quot;132&quot;&gt;&gt;&lt;tr(@tid:2@pid:33)&quot;&quot;&lt;v&quot;133&quot;&gt;&gt;&lt;tr(@tid:2@pid:34)&quot;&quot;&lt;v&quot;134&quot;&gt;&gt;&lt;tr(@tid:2@pid:35)&quot;&quot;&lt;v&quot;135&quot;&gt;&gt;&lt;tr(@tid:2@pid:36)&quot;&quot;&lt;v&quot;136&quot;&gt;&gt;&lt;tr(@tid:2@pid:37)&quot;&quot;&lt;v&quot;137&quot;&gt;&gt;&lt;tr(@tid:2@pid:38)&quot;&quot;&lt;v&quot;138&quot;&gt;&gt;&lt;tr(@tid:2@pid:39)&quot;&quot;&lt;v&quot;139&quot;&gt;&gt;&lt;tr(@tid:2@pid:40)&quot;&quot;&lt;v&quot;140&quot;&gt;&gt;&lt;tr(@tid:2@pid:41)&quot;&quot;&lt;v&quot;141&quot;&gt;&gt;&lt;tr(@tid:2@pid:42)&quot;&quot;&lt;v&quot;142&quot;&gt;&gt;&lt;tr(@tid:2@pid:43)&quot;&quot;&lt;v&quot;143&quot;&gt;&gt;&lt;tr(@tid:2@pid:44)&quot;&quot;&lt;v&quot;144&quot;&gt;&gt;&lt;tr(@tid:2@pid:45)&quot;&quot;&lt;v&quot;145&quot;&gt;&gt;&lt;tr(@tid:2@pid:46)&quot;&quot;&lt;v&quot;146&quot;&gt;&gt;&lt;tr(@tid:2@pid:47)&quot;&quot;&lt;v&quot;147&quot;&gt;&gt;&lt;tr(@tid:2@pid:48)&quot;&quot;&lt;v&quot;148&quot;&gt;&gt;&lt;tr(@tid:2@pid:49)&quot;&quot;&lt;v&quot;149&quot;&gt;&gt;&lt;tr(@tid:2@pid:50)&quot;&quot;&lt;v&quot;150&quot;&gt;&gt;&lt;tr(@tid:2@pid:51)&quot;&quot;&lt;v&quot;151&quot;&gt;&gt;&lt;tr(@tid:2@pid:52)&quot;&quot;&lt;v&quot;152&quot;&gt;&gt;&lt;tr(@tid:2@pid:53)&quot;&quot;&lt;v&quot;153&quot;&gt;&gt;&lt;tr(@tid:2@pid:54)&quot;&quot;&lt;v&quot;154&quot;&gt;&gt;&lt;tr(@tid:2@pid:55)&quot;&quot;&lt;v&quot;155&quot;&gt;&gt;&lt;tr(@tid:2@pid:56)&quot;&quot;&lt;v&quot;156&quot;&gt;&gt;&lt;tr(@tid:2@pid:57)&quot;&quot;&lt;v&quot;157&quot;&gt;&gt;&lt;tr(@tid:2@pid:58)&quot;&quot;&lt;v&quot;158&quot;&gt;&gt;&lt;tr(@tid:2@pid:59)&quot;&quot;&lt;v&quot;159&quot;&gt;&gt;&lt;tr(@tid:2@pid:60)&quot;&quot;&lt;v&quot;160&quot;&gt;&gt;&lt;tr(@tid:2@pid:61)&quot;&quot;&lt;v&quot;161&quot;&gt;&gt;&lt;tr(@tid:2@pid:62)&quot;&quot;&lt;v&quot;162&quot;&gt;&gt;&lt;tr(@tid:2@pid:63)&quot;&quot;&lt;v&quot;163&quot;&gt;&gt;&lt;tr(@tid:2@pid:64)&quot;&quot;&lt;v&quot;164&quot;&gt;&gt;&lt;tr(@tid:2@pid:65)&quot;&quot;&lt;v&quot;165&quot;&gt;&gt;&lt;tr(@tid:2@pid:66)&quot;&quot;&lt;v&quot;166&quot;&gt;&gt;&lt;tr(@tid:2@pid:67)&quot;&quot;&lt;v&quot;167&quot;&gt;&gt;&lt;tr(@tid:2@pid:68)&quot;&quot;&lt;v&quot;168&quot;&gt;&gt;&lt;tr(@tid:2@pid:69)&quot;&quot;&lt;v&quot;169&quot;&gt;&gt;&lt;tr(@tid:2@pid:70)&quot;&quot;&lt;v&quot;170&quot;&gt;&gt;&lt;tr(@tid:2@pid:71)&quot;&quot;&lt;v&quot;171&quot;&gt;&gt;&lt;tr(@tid:2@pid:72)&quot;&quot;&lt;v&quot;172&quot;&gt;&gt;&lt;tr(@tid:2@pid:73)&quot;&quot;&lt;v&quot;173&quot;&gt;&gt;&lt;tr(@tid:2@pid:74)&quot;&quot;&lt;v&quot;174&quot;&gt;&gt;&lt;tr(@tid:2@pid:75)&quot;&quot;&lt;v&quot;175&quot;&gt;&gt;&lt;tr(@tid:2@pid:76)&quot;&quot;&lt;v&quot;176&quot;&gt;&gt;&lt;tr(@tid:2@pid:77)&quot;&quot;&lt;v&quot;177&quot;&gt;&gt;&lt;tr(@tid:2@pid:78)&quot;&quot;&lt;v&quot;178&quot;&gt;&gt;&lt;tr(@tid:2@pid:79)&quot;&quot;&lt;v&quot;179&quot;&gt;&gt;&lt;tr(@tid:2@pid:80)&quot;&quot;&lt;v&quot;180&quot;&gt;&gt;&lt;tr(@tid:2@pid:81)&quot;&quot;&lt;v&quot;181&quot;&gt;&gt;&lt;tr(@tid:2@pid:82)&quot;&quot;&lt;v&quot;182&quot;&gt;&gt;&lt;tr(@tid:2@pid:83)&quot;&quot;&lt;v&quot;183&quot;&gt;&gt;&lt;tr(@tid:2@pid:84)&quot;&quot;&lt;v&quot;184&quot;&gt;&gt;&lt;tr(@tid:2@pid:85)&quot;&quot;&lt;v&quot;185&quot;&gt;&gt;&lt;tr(@tid:2@pid:86)&quot;&quot;&lt;v&quot;186&quot;&gt;&gt;&lt;tr(@tid:2@pid:87)&quot;&quot;&lt;v&quot;187&quot;&gt;&gt;&lt;tr(@tid:2@pid:88)&quot;&quot;&lt;v&quot;188&quot;&gt;&gt;&lt;tr(@tid:2@pid:89)&quot;&quot;&lt;v&quot;189&quot;&gt;&gt;&lt;tr(@tid:2@pid:90)&quot;&quot;&lt;v&quot;190&quot;&gt;&gt;&lt;tr(@tid:2@pid:91)&quot;&quot;&lt;v&quot;191&quot;&gt;&gt;&lt;tr(@tid:2@pid:92)&quot;&quot;&lt;v&quot;192&quot;&gt;&gt;&lt;tr(@tid:2@pid:93)&quot;&quot;&lt;v&quot;193&quot;&gt;&gt;&lt;tr(@tid:2@pid:94)&quot;&quot;&lt;v&quot;194&quot;&gt;&gt;&lt;tr(@tid:2@pid:95)&quot;&quot;&lt;v&quot;195&quot;&gt;&gt;&lt;tr(@tid:2@pid:96)&quot;&quot;&lt;v&quot;196&quot;&gt;&gt;&lt;tr(@tid:2@pid:97)&quot;&quot;&lt;v&quot;197&quot;&gt;&gt;&lt;tr(@tid:2@pid:98)&quot;&quot;&lt;v&quot;198&quot;&gt;&gt;&lt;tr(@tid:2@pid:99)&quot;&quot;&lt;v&quot;199&quot;&gt;&gt;&lt;tr(@tid:2@pid:100)&quot;&quot;&lt;v&quot;200&quot;&gt;&gt;&gt;&lt;people&quot;&quot;&lt;p(@id:101)&quot;&quot;&lt;f(@i:0)&quot;Keypad&quot;&gt;&lt;f(@i:1)&quot;1&quot;&gt;&gt;&lt;p(@id:102)&quot;&quot;&lt;f(@i:0)&quot;Keypad&quot;&gt;&lt;f(@i:1)&quot;2&quot;&gt;&gt;&lt;p(@id:103)&quot;&quot;&lt;f(@i:0)&quot;Keypad&quot;&gt;&lt;f(@i:1)&quot;3&quot;&gt;&gt;&lt;p(@id:104)&quot;&quot;&lt;f(@i:0)&quot;Keypad&quot;&gt;&lt;f(@i:1)&quot;4&quot;&gt;&gt;&lt;p(@id:105)&quot;&quot;&lt;f(@i:0)&quot;Keypad&quot;&gt;&lt;f(@i:1)&quot;5&quot;&gt;&gt;&lt;p(@id:106)&quot;&quot;&lt;f(@i:0)&quot;Keypad&quot;&gt;&lt;f(@i:1)&quot;6&quot;&gt;&gt;&lt;p(@id:107)&quot;&quot;&lt;f(@i:0)&quot;Keypad&quot;&gt;&lt;f(@i:1)&quot;7&quot;&gt;&gt;&lt;p(@id:108)&quot;&quot;&lt;f(@i:0)&quot;Keypad&quot;&gt;&lt;f(@i:1)&quot;8&quot;&gt;&gt;&lt;p(@id:109)&quot;&quot;&lt;f(@i:0)&quot;Keypad&quot;&gt;&lt;f(@i:1)&quot;9&quot;&gt;&gt;&lt;p(@id:110)&quot;&quot;&lt;f(@i:0)&quot;Keypad&quot;&gt;&lt;f(@i:1)&quot;10&quot;&gt;&gt;&lt;p(@id:111)&quot;&quot;&lt;f(@i:0)&quot;Keypad&quot;&gt;&lt;f(@i:1)&quot;11&quot;&gt;&gt;&lt;p(@id:112)&quot;&quot;&lt;f(@i:0)&quot;Keypad&quot;&gt;&lt;f(@i:1)&quot;12&quot;&gt;&gt;&lt;p(@id:113)&quot;&quot;&lt;f(@i:0)&quot;Keypad&quot;&gt;&lt;f(@i:1)&quot;13&quot;&gt;&gt;&lt;p(@id:114)&quot;&quot;&lt;f(@i:0)&quot;Keypad&quot;&gt;&lt;f(@i:1)&quot;14&quot;&gt;&gt;&lt;p(@id:115)&quot;&quot;&lt;f(@i:0)&quot;Keypad&quot;&gt;&lt;f(@i:1)&quot;15&quot;&gt;&gt;&lt;p(@id:116)&quot;&quot;&lt;f(@i:0)&quot;Keypad&quot;&gt;&lt;f(@i:1)&quot;16&quot;&gt;&gt;&lt;p(@id:117)&quot;&quot;&lt;f(@i:0)&quot;Keypad&quot;&gt;&lt;f(@i:1)&quot;17&quot;&gt;&gt;&lt;p(@id:118)&quot;&quot;&lt;f(@i:0)&quot;Keypad&quot;&gt;&lt;f(@i:1)&quot;18&quot;&gt;&gt;&lt;p(@id:119)&quot;&quot;&lt;f(@i:0)&quot;Keypad&quot;&gt;&lt;f(@i:1)&quot;19&quot;&gt;&gt;&lt;p(@id:120)&quot;&quot;&lt;f(@i:0)&quot;Keypad&quot;&gt;&lt;f(@i:1)&quot;20&quot;&gt;&gt;&lt;p(@id:121)&quot;&quot;&lt;f(@i:0)&quot;Keypad&quot;&gt;&lt;f(@i:1)&quot;21&quot;&gt;&gt;&lt;p(@id:122)&quot;&quot;&lt;f(@i:0)&quot;Keypad&quot;&gt;&lt;f(@i:1)&quot;22&quot;&gt;&gt;&lt;p(@id:123)&quot;&quot;&lt;f(@i:0)&quot;Keypad&quot;&gt;&lt;f(@i:1)&quot;23&quot;&gt;&gt;&lt;p(@id:124)&quot;&quot;&lt;f(@i:0)&quot;Keypad&quot;&gt;&lt;f(@i:1)&quot;24&quot;&gt;&gt;&lt;p(@id:125)&quot;&quot;&lt;f(@i:0)&quot;Keypad&quot;&gt;&lt;f(@i:1)&quot;25&quot;&gt;&gt;&lt;p(@id:126)&quot;&quot;&lt;f(@i:0)&quot;Keypad&quot;&gt;&lt;f(@i:1)&quot;26&quot;&gt;&gt;&lt;p(@id:127)&quot;&quot;&lt;f(@i:0)&quot;Keypad&quot;&gt;&lt;f(@i:1)&quot;27&quot;&gt;&gt;&lt;p(@id:128)&quot;&quot;&lt;f(@i:0)&quot;Keypad&quot;&gt;&lt;f(@i:1)&quot;28&quot;&gt;&gt;&lt;p(@id:129)&quot;&quot;&lt;f(@i:0)&quot;Keypad&quot;&gt;&lt;f(@i:1)&quot;29&quot;&gt;&gt;&lt;p(@id:130)&quot;&quot;&lt;f(@i:0)&quot;Keypad&quot;&gt;&lt;f(@i:1)&quot;30&quot;&gt;&gt;&lt;p(@id:131)&quot;&quot;&lt;f(@i:0)&quot;Keypad&quot;&gt;&lt;f(@i:1)&quot;31&quot;&gt;&gt;&lt;p(@id:132)&quot;&quot;&lt;f(@i:0)&quot;Keypad&quot;&gt;&lt;f(@i:1)&quot;32&quot;&gt;&gt;&lt;p(@id:133)&quot;&quot;&lt;f(@i:0)&quot;Keypad&quot;&gt;&lt;f(@i:1)&quot;33&quot;&gt;&gt;&lt;p(@id:134)&quot;&quot;&lt;f(@i:0)&quot;Keypad&quot;&gt;&lt;f(@i:1)&quot;34&quot;&gt;&gt;&lt;p(@id:135)&quot;&quot;&lt;f(@i:0)&quot;Keypad&quot;&gt;&lt;f(@i:1)&quot;35&quot;&gt;&gt;&lt;p(@id:136)&quot;&quot;&lt;f(@i:0)&quot;Keypad&quot;&gt;&lt;f(@i:1)&quot;36&quot;&gt;&gt;&lt;p(@id:137)&quot;&quot;&lt;f(@i:0)&quot;Keypad&quot;&gt;&lt;f(@i:1)&quot;37&quot;&gt;&gt;&lt;p(@id:138)&quot;&quot;&lt;f(@i:0)&quot;Keypad&quot;&gt;&lt;f(@i:1)&quot;38&quot;&gt;&gt;&lt;p(@id:139)&quot;&quot;&lt;f(@i:0)&quot;Keypad&quot;&gt;&lt;f(@i:1)&quot;39&quot;&gt;&gt;&lt;p(@id:140)&quot;&quot;&lt;f(@i:0)&quot;Keypad&quot;&gt;&lt;f(@i:1)&quot;40&quot;&gt;&gt;&lt;p(@id:141)&quot;&quot;&lt;f(@i:0)&quot;Keypad&quot;&gt;&lt;f(@i:1)&quot;41&quot;&gt;&gt;&lt;p(@id:142)&quot;&quot;&lt;f(@i:0)&quot;Keypad&quot;&gt;&lt;f(@i:1)&quot;42&quot;&gt;&gt;&lt;p(@id:143)&quot;&quot;&lt;f(@i:0)&quot;Keypad&quot;&gt;&lt;f(@i:1)&quot;43&quot;&gt;&gt;&lt;p(@id:144)&quot;&quot;&lt;f(@i:0)&quot;Keypad&quot;&gt;&lt;f(@i:1)&quot;44&quot;&gt;&gt;&lt;p(@id:145)&quot;&quot;&lt;f(@i:0)&quot;Keypad&quot;&gt;&lt;f(@i:1)&quot;45&quot;&gt;&gt;&lt;p(@id:146)&quot;&quot;&lt;f(@i:0)&quot;Keypad&quot;&gt;&lt;f(@i:1)&quot;46&quot;&gt;&gt;&lt;p(@id:147)&quot;&quot;&lt;f(@i:0)&quot;Keypad&quot;&gt;&lt;f(@i:1)&quot;47&quot;&gt;&gt;&lt;p(@id:148)&quot;&quot;&lt;f(@i:0)&quot;Keypad&quot;&gt;&lt;f(@i:1)&quot;48&quot;&gt;&gt;&lt;p(@id:149)&quot;&quot;&lt;f(@i:0)&quot;Keypad&quot;&gt;&lt;f(@i:1)&quot;49&quot;&gt;&gt;&lt;p(@id:150)&quot;&quot;&lt;f(@i:0)&quot;Keypad&quot;&gt;&lt;f(@i:1)&quot;50&quot;&gt;&gt;&lt;p(@id:151)&quot;&quot;&lt;f(@i:0)&quot;Keypad&quot;&gt;&lt;f(@i:1)&quot;51&quot;&gt;&gt;&lt;p(@id:152)&quot;&quot;&lt;f(@i:0)&quot;Keypad&quot;&gt;&lt;f(@i:1)&quot;52&quot;&gt;&gt;&lt;p(@id:153)&quot;&quot;&lt;f(@i:0)&quot;Keypad&quot;&gt;&lt;f(@i:1)&quot;53&quot;&gt;&gt;&lt;p(@id:154)&quot;&quot;&lt;f(@i:0)&quot;Keypad&quot;&gt;&lt;f(@i:1)&quot;54&quot;&gt;&gt;&lt;p(@id:155)&quot;&quot;&lt;f(@i:0)&quot;Keypad&quot;&gt;&lt;f(@i:1)&quot;55&quot;&gt;&gt;&lt;p(@id:156)&quot;&quot;&lt;f(@i:0)&quot;Keypad&quot;&gt;&lt;f(@i:1)&quot;56&quot;&gt;&gt;&lt;p(@id:157)&quot;&quot;&lt;f(@i:0)&quot;Keypad&quot;&gt;&lt;f(@i:1)&quot;57&quot;&gt;&gt;&lt;p(@id:158)&quot;&quot;&lt;f(@i:0)&quot;Keypad&quot;&gt;&lt;f(@i:1)&quot;58&quot;&gt;&gt;&lt;p(@id:159)&quot;&quot;&lt;f(@i:0)&quot;Keypad&quot;&gt;&lt;f(@i:1)&quot;59&quot;&gt;&gt;&lt;p(@id:160)&quot;&quot;&lt;f(@i:0)&quot;Keypad&quot;&gt;&lt;f(@i:1)&quot;60&quot;&gt;&gt;&lt;p(@id:161)&quot;&quot;&lt;f(@i:0)&quot;Keypad&quot;&gt;&lt;f(@i:1)&quot;61&quot;&gt;&gt;&lt;p(@id:162)&quot;&quot;&lt;f(@i:0)&quot;Keypad&quot;&gt;&lt;f(@i:1)&quot;62&quot;&gt;&gt;&lt;p(@id:163)&quot;&quot;&lt;f(@i:0)&quot;Keypad&quot;&gt;&lt;f(@i:1)&quot;63&quot;&gt;&gt;&lt;p(@id:164)&quot;&quot;&lt;f(@i:0)&quot;Keypad&quot;&gt;&lt;f(@i:1)&quot;64&quot;&gt;&gt;&lt;p(@id:165)&quot;&quot;&lt;f(@i:0)&quot;Keypad&quot;&gt;&lt;f(@i:1)&quot;65&quot;&gt;&gt;&lt;p(@id:166)&quot;&quot;&lt;f(@i:0)&quot;Keypad&quot;&gt;&lt;f(@i:1)&quot;66&quot;&gt;&gt;&lt;p(@id:167)&quot;&quot;&lt;f(@i:0)&quot;Keypad&quot;&gt;&lt;f(@i:1)&quot;67&quot;&gt;&gt;&lt;p(@id:168)&quot;&quot;&lt;f(@i:0)&quot;Keypad&quot;&gt;&lt;f(@i:1)&quot;68&quot;&gt;&gt;&lt;p(@id:169)&quot;&quot;&lt;f(@i:0)&quot;Keypad&quot;&gt;&lt;f(@i:1)&quot;69&quot;&gt;&gt;&lt;p(@id:170)&quot;&quot;&lt;f(@i:0)&quot;Keypad&quot;&gt;&lt;f(@i:1)&quot;70&quot;&gt;&gt;&lt;p(@id:171)&quot;&quot;&lt;f(@i:0)&quot;Keypad&quot;&gt;&lt;f(@i:1)&quot;71&quot;&gt;&gt;&lt;p(@id:172)&quot;&quot;&lt;f(@i:0)&quot;Keypad&quot;&gt;&lt;f(@i:1)&quot;72&quot;&gt;&gt;&lt;p(@id:173)&quot;&quot;&lt;f(@i:0)&quot;Keypad&quot;&gt;&lt;f(@i:1)&quot;73&quot;&gt;&gt;&lt;p(@id:174)&quot;&quot;&lt;f(@i:0)&quot;Keypad&quot;&gt;&lt;f(@i:1)&quot;74&quot;&gt;&gt;&lt;p(@id:175)&quot;&quot;&lt;f(@i:0)&quot;Keypad&quot;&gt;&lt;f(@i:1)&quot;75&quot;&gt;&gt;&lt;p(@id:176)&quot;&quot;&lt;f(@i:0)&quot;Keypad&quot;&gt;&lt;f(@i:1)&quot;76&quot;&gt;&gt;&lt;p(@id:177)&quot;&quot;&lt;f(@i:0)&quot;Keypad&quot;&gt;&lt;f(@i:1)&quot;77&quot;&gt;&gt;&lt;p(@id:178)&quot;&quot;&lt;f(@i:0)&quot;Keypad&quot;&gt;&lt;f(@i:1)&quot;78&quot;&gt;&gt;&lt;p(@id:179)&quot;&quot;&lt;f(@i:0)&quot;Keypad&quot;&gt;&lt;f(@i:1)&quot;79&quot;&gt;&gt;&lt;p(@id:180)&quot;&quot;&lt;f(@i:0)&quot;Keypad&quot;&gt;&lt;f(@i:1)&quot;80&quot;&gt;&gt;&lt;p(@id:181)&quot;&quot;&lt;f(@i:0)&quot;Keypad&quot;&gt;&lt;f(@i:1)&quot;81&quot;&gt;&gt;&lt;p(@id:182)&quot;&quot;&lt;f(@i:0)&quot;Keypad&quot;&gt;&lt;f(@i:1)&quot;82&quot;&gt;&gt;&lt;p(@id:183)&quot;&quot;&lt;f(@i:0)&quot;Keypad&quot;&gt;&lt;f(@i:1)&quot;83&quot;&gt;&gt;&lt;p(@id:184)&quot;&quot;&lt;f(@i:0)&quot;Keypad&quot;&gt;&lt;f(@i:1)&quot;84&quot;&gt;&gt;&lt;p(@id:185)&quot;&quot;&lt;f(@i:0)&quot;Keypad&quot;&gt;&lt;f(@i:1)&quot;85&quot;&gt;&gt;&lt;p(@id:186)&quot;&quot;&lt;f(@i:0)&quot;Keypad&quot;&gt;&lt;f(@i:1)&quot;86&quot;&gt;&gt;&lt;p(@id:187)&quot;&quot;&lt;f(@i:0)&quot;Keypad&quot;&gt;&lt;f(@i:1)&quot;87&quot;&gt;&gt;&lt;p(@id:188)&quot;&quot;&lt;f(@i:0)&quot;Keypad&quot;&gt;&lt;f(@i:1)&quot;88&quot;&gt;&gt;&lt;p(@id:189)&quot;&quot;&lt;f(@i:0)&quot;Keypad&quot;&gt;&lt;f(@i:1)&quot;89&quot;&gt;&gt;&lt;p(@id:190)&quot;&quot;&lt;f(@i:0)&quot;Keypad&quot;&gt;&lt;f(@i:1)&quot;90&quot;&gt;&gt;&lt;p(@id:191)&quot;&quot;&lt;f(@i:0)&quot;Keypad&quot;&gt;&lt;f(@i:1)&quot;91&quot;&gt;&gt;&lt;p(@id:192)&quot;&quot;&lt;f(@i:0)&quot;Keypad&quot;&gt;&lt;f(@i:1)&quot;92&quot;&gt;&gt;&lt;p(@id:193)&quot;&quot;&lt;f(@i:0)&quot;Keypad&quot;&gt;&lt;f(@i:1)&quot;93&quot;&gt;&gt;&lt;p(@id:194)&quot;&quot;&lt;f(@i:0)&quot;Keypad&quot;&gt;&lt;f(@i:1)&quot;94&quot;&gt;&gt;&lt;p(@id:195)&quot;&quot;&lt;f(@i:0)&quot;Keypad&quot;&gt;&lt;f(@i:1)&quot;95&quot;&gt;&gt;&lt;p(@id:196)&quot;&quot;&lt;f(@i:0)&quot;Keypad&quot;&gt;&lt;f(@i:1)&quot;96&quot;&gt;&gt;&lt;p(@id:197)&quot;&quot;&lt;f(@i:0)&quot;Keypad&quot;&gt;&lt;f(@i:1)&quot;97&quot;&gt;&gt;&lt;p(@id:198)&quot;&quot;&lt;f(@i:0)&quot;Keypad&quot;&gt;&lt;f(@i:1)&quot;98&quot;&gt;&gt;&lt;p(@id:199)&quot;&quot;&lt;f(@i:0)&quot;Keypad&quot;&gt;&lt;f(@i:1)&quot;99&quot;&gt;&gt;&lt;p(@id:200)&quot;&quot;&lt;f(@i:0)&quot;Keypad&quot;&gt;&lt;f(@i:1)&quot;100&quot;&gt;&gt;&gt;&lt;fields&quot;&quot;&lt;fld(@i:0)&quot;&quot;&lt;n&quot;First Name&quot;&gt;&gt;&lt;fld(@i:1)&quot;&quot;&lt;n&quot;Last Name&quot;&gt;&gt;&lt;fld(@i:2)&quot;&quot;&lt;n&quot;Entry Disabled&quot;&gt;&gt;&lt;fld(@i:3)&quot;&quot;&lt;n&quot;Participant Group&quot;&gt;&gt;&lt;fld(@i:4)&quot;&quot;&lt;n&quot;Team&quot;&gt;&gt;&lt;fld(@i:5)&quot;&quot;&lt;n&quot;Voting Weight&quot;&gt;&gt;&gt;&gt;&lt;chart&quot;&quot;&lt;styles&quot;&quot;&gt;&gt;&lt;teams&quot;&quot;&gt;&lt;transceivers&quot;&quot;&lt;t(@id:2@tt:ReplyPlus@n:Transceiver 2)&quot;&quot;&lt;f(@id:c)&quot;3&quot;&gt;&lt;f(@id:comType)&quot;Usb&quot;&gt;&lt;f(@id:com)&quot;[Auto]&quot;&gt;&lt;f(@id:kIdType)&quot;Static&quot;&gt;&lt;f(@id:ac)&quot;false&quot;&gt;&lt;f(@id:bl)&quot;Normal&quot;&gt;&lt;f(@id:dm)&quot;false&quot;&gt;&lt;f(@id:dp)&quot;false&quot;&gt;&lt;f(@id:kMin)&quot;1&quot;&gt;&lt;f(@id:kMax)&quot;250&quot;&gt;&lt;f(@id:pl)&quot;EuMax&quot;&gt;&lt;f(@id:rs)&quot;false&quot;&gt;&lt;f(@id:rr)&quot;false&quot;&gt;&lt;f(@id:sr)&quot;true&quot;&gt;&lt;f(@id:ss)&quot;true&quot;&gt;&lt;f(@id:wa)&quot;Off&quot;&gt;&gt;&gt;&gt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CLOCKTEMPLATE" val="true"/>
  <p:tag name="KPISTOPSPOLLING" val="tru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CLOCKTEMPLATE" val="true"/>
  <p:tag name="KPISTOPSPOLLING" val="tru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CLOCKTEMPLATE" val="true"/>
  <p:tag name="KPISTOPSPOLLING" val="tru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heme/theme1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2400" b="0" i="0" u="none" strike="noStrike" cap="none" normalizeH="0" baseline="0" smtClean="0">
            <a:ln>
              <a:noFill/>
            </a:ln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2400" b="0" i="0" u="none" strike="noStrike" cap="none" normalizeH="0" baseline="0" smtClean="0">
            <a:ln>
              <a:noFill/>
            </a:ln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2400" b="0" i="0" u="none" strike="noStrike" cap="none" normalizeH="0" baseline="0" smtClean="0">
            <a:ln>
              <a:noFill/>
            </a:ln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2400" b="0" i="0" u="none" strike="noStrike" cap="none" normalizeH="0" baseline="0" smtClean="0">
            <a:ln>
              <a:noFill/>
            </a:ln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2400" b="0" i="0" u="none" strike="noStrike" cap="none" normalizeH="0" baseline="0" smtClean="0">
            <a:ln>
              <a:noFill/>
            </a:ln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2400" b="0" i="0" u="none" strike="noStrike" cap="none" normalizeH="0" baseline="0" smtClean="0">
            <a:ln>
              <a:noFill/>
            </a:ln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8862A45804C7345BFDE61DA2C172BE7" ma:contentTypeVersion="17" ma:contentTypeDescription="Create a new document." ma:contentTypeScope="" ma:versionID="0836c851ab56100df1895fa2a218104e">
  <xsd:schema xmlns:xsd="http://www.w3.org/2001/XMLSchema" xmlns:xs="http://www.w3.org/2001/XMLSchema" xmlns:p="http://schemas.microsoft.com/office/2006/metadata/properties" xmlns:ns1="96f1686b-f877-4eb8-89ab-3a67a5dc2612" xmlns:ns3="b4104d5b-b872-4636-a728-507be7308f43" targetNamespace="http://schemas.microsoft.com/office/2006/metadata/properties" ma:root="true" ma:fieldsID="fd973d22d93f3f1ceb87c2fa5e19ecd8" ns1:_="" ns3:_="">
    <xsd:import namespace="96f1686b-f877-4eb8-89ab-3a67a5dc2612"/>
    <xsd:import namespace="b4104d5b-b872-4636-a728-507be7308f43"/>
    <xsd:element name="properties">
      <xsd:complexType>
        <xsd:sequence>
          <xsd:element name="documentManagement">
            <xsd:complexType>
              <xsd:all>
                <xsd:element ref="ns1:QID" minOccurs="0"/>
                <xsd:element ref="ns1:Status" minOccurs="0"/>
                <xsd:element ref="ns1:MediaServiceMetadata" minOccurs="0"/>
                <xsd:element ref="ns1:MediaServiceFastMetadata" minOccurs="0"/>
                <xsd:element ref="ns1:MediaServiceAutoTags" minOccurs="0"/>
                <xsd:element ref="ns1:MediaServiceOCR" minOccurs="0"/>
                <xsd:element ref="ns1:MediaServiceDateTaken" minOccurs="0"/>
                <xsd:element ref="ns1:MediaServiceLocation" minOccurs="0"/>
                <xsd:element ref="ns3:SharedWithUsers" minOccurs="0"/>
                <xsd:element ref="ns3:SharedWithDetails" minOccurs="0"/>
                <xsd:element ref="ns1:MediaServiceEventHashCode" minOccurs="0"/>
                <xsd:element ref="ns1:MediaServiceGenerationTime" minOccurs="0"/>
                <xsd:element ref="ns3:TaxKeywordTaxHTField" minOccurs="0"/>
                <xsd:element ref="ns3:TaxCatchAll" minOccurs="0"/>
                <xsd:element ref="ns1:MediaServiceAutoKeyPoints" minOccurs="0"/>
                <xsd:element ref="ns1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f1686b-f877-4eb8-89ab-3a67a5dc2612" elementFormDefault="qualified">
    <xsd:import namespace="http://schemas.microsoft.com/office/2006/documentManagement/types"/>
    <xsd:import namespace="http://schemas.microsoft.com/office/infopath/2007/PartnerControls"/>
    <xsd:element name="QID" ma:index="0" nillable="true" ma:displayName="QID" ma:indexed="true" ma:internalName="QID">
      <xsd:simpleType>
        <xsd:restriction base="dms:Number"/>
      </xsd:simpleType>
    </xsd:element>
    <xsd:element name="Status" ma:index="3" nillable="true" ma:displayName="Status" ma:format="Dropdown" ma:internalName="Status">
      <xsd:simpleType>
        <xsd:restriction base="dms:Choice">
          <xsd:enumeration value="Not started"/>
          <xsd:enumeration value="Web Build"/>
          <xsd:enumeration value="In Progress"/>
          <xsd:enumeration value="Launched"/>
          <xsd:enumeration value="Complete"/>
          <xsd:enumeration value="Delayed"/>
        </xsd:restriction>
      </xsd:simpleType>
    </xsd:element>
    <xsd:element name="MediaServiceMetadata" ma:index="6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7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8" nillable="true" ma:displayName="MediaServiceAutoTags" ma:internalName="MediaServiceAutoTags" ma:readOnly="true">
      <xsd:simpleType>
        <xsd:restriction base="dms:Text"/>
      </xsd:simpleType>
    </xsd:element>
    <xsd:element name="MediaServiceOCR" ma:index="9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1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2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104d5b-b872-4636-a728-507be7308f43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KeywordTaxHTField" ma:index="21" nillable="true" ma:taxonomy="true" ma:internalName="TaxKeywordTaxHTField" ma:taxonomyFieldName="TaxKeyword" ma:displayName="Enterprise Keywords" ma:fieldId="{23f27201-bee3-471e-b2e7-b64fd8b7ca38}" ma:taxonomyMulti="true" ma:sspId="00000000-0000-0000-0000-000000000000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22" nillable="true" ma:displayName="Taxonomy Catch All Column" ma:hidden="true" ma:list="{d75259b8-d078-43ce-9531-d35c0553c861}" ma:internalName="TaxCatchAll" ma:showField="CatchAllData" ma:web="b4104d5b-b872-4636-a728-507be7308f4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6" ma:displayName="Content Type"/>
        <xsd:element ref="dc:title" minOccurs="0" maxOccurs="1" ma:index="2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96f1686b-f877-4eb8-89ab-3a67a5dc2612" xsi:nil="true"/>
    <TaxCatchAll xmlns="b4104d5b-b872-4636-a728-507be7308f43" xsi:nil="true"/>
    <QID xmlns="96f1686b-f877-4eb8-89ab-3a67a5dc2612" xsi:nil="true"/>
    <TaxKeywordTaxHTField xmlns="b4104d5b-b872-4636-a728-507be7308f43">
      <Terms xmlns="http://schemas.microsoft.com/office/infopath/2007/PartnerControls"/>
    </TaxKeywordTaxHTField>
  </documentManagement>
</p:properties>
</file>

<file path=customXml/itemProps1.xml><?xml version="1.0" encoding="utf-8"?>
<ds:datastoreItem xmlns:ds="http://schemas.openxmlformats.org/officeDocument/2006/customXml" ds:itemID="{8BD3520C-13EF-4E43-BF92-027C7F07EAB7}"/>
</file>

<file path=customXml/itemProps2.xml><?xml version="1.0" encoding="utf-8"?>
<ds:datastoreItem xmlns:ds="http://schemas.openxmlformats.org/officeDocument/2006/customXml" ds:itemID="{69C9DC64-6613-42CB-9ADB-7D165C87C36E}"/>
</file>

<file path=customXml/itemProps3.xml><?xml version="1.0" encoding="utf-8"?>
<ds:datastoreItem xmlns:ds="http://schemas.openxmlformats.org/officeDocument/2006/customXml" ds:itemID="{0D376DF1-BA66-424E-84C9-8FCA6046838E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79226</TotalTime>
  <Words>4943</Words>
  <Application>Microsoft Macintosh PowerPoint</Application>
  <PresentationFormat>Widescreen</PresentationFormat>
  <Paragraphs>557</Paragraphs>
  <Slides>134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134</vt:i4>
      </vt:variant>
    </vt:vector>
  </HeadingPairs>
  <TitlesOfParts>
    <vt:vector size="142" baseType="lpstr">
      <vt:lpstr>Arial</vt:lpstr>
      <vt:lpstr>Calibri</vt:lpstr>
      <vt:lpstr>Symbol</vt:lpstr>
      <vt:lpstr>Times New Roman</vt:lpstr>
      <vt:lpstr>Wingdings</vt:lpstr>
      <vt:lpstr>1_Default Design</vt:lpstr>
      <vt:lpstr>Default Design</vt:lpstr>
      <vt:lpstr>7_Default Design</vt:lpstr>
      <vt:lpstr>Meet The Professor Current and Future Management of Chronic Lymphocytic Leukemia</vt:lpstr>
      <vt:lpstr>Meet The Professor Program Participating Faculty</vt:lpstr>
      <vt:lpstr>Meet The Professor Program Participating Faculty</vt:lpstr>
      <vt:lpstr>Commercial Support</vt:lpstr>
      <vt:lpstr>Dr Brown — Disclosures</vt:lpstr>
      <vt:lpstr>PowerPoint Presentation</vt:lpstr>
      <vt:lpstr>Meet The Professor with Dr Brown </vt:lpstr>
      <vt:lpstr>PowerPoint Presentation</vt:lpstr>
      <vt:lpstr>BTK Mutations in Patients with CLL with Acquired Resistance to Noncovalent BTK Inhibitors</vt:lpstr>
      <vt:lpstr>BTK Mutations in Patients with CLL with Acquired Resistance to Noncovalent BTK Inhibitors</vt:lpstr>
      <vt:lpstr>BTK Mutations in Patients with CLL with Acquired Resistance to Noncovalent BTK Inhibitors</vt:lpstr>
      <vt:lpstr>BTK Mutations in Patients with CLL with Acquired Resistance to Noncovalent BTK Inhibitors</vt:lpstr>
      <vt:lpstr>Resistance to BTK Inhibitors Conferred by BTK Mutations Outside the C481 Residue</vt:lpstr>
      <vt:lpstr>Meet The Professor with Dr Brown </vt:lpstr>
      <vt:lpstr>Case Presentation: A 68-year-old man with CLL on observation for 10 years who develops angioedema</vt:lpstr>
      <vt:lpstr>Case Presentation: A 60-year-old woman with SLL and  BTK-related arthralgia</vt:lpstr>
      <vt:lpstr>Case Presentation: A 60-year-old woman with SLL and  BTK-related arthralgia (continued)</vt:lpstr>
      <vt:lpstr>Case Presentation: A 69-year-old man with CLL and hypertension, CAD, GERD and atrial fibrillation</vt:lpstr>
      <vt:lpstr>Case Presentation: A 65-year-old man with CLL who receives obinutuzumab and venetoclax</vt:lpstr>
      <vt:lpstr>Case Presentation: A 70-year-old man with IGHV-mutated CLL</vt:lpstr>
      <vt:lpstr>Case Presentation: A 70-year-old man with CLL, thrombocytopenia and possible underlying plasma cell dyscrasia</vt:lpstr>
      <vt:lpstr>Case Presentation: A 64-year-old woman with IGHV-unmutated CLL and hemolytic anemia</vt:lpstr>
      <vt:lpstr>Meet The Professor with Dr Brown </vt:lpstr>
      <vt:lpstr>PowerPoint Presentation</vt:lpstr>
      <vt:lpstr>B-Cell Receptor Signaling Pathway</vt:lpstr>
      <vt:lpstr>Bruton Tyrosine Kinase (BTK) and PLCG2 Mutations in  BTK inhibitor (BTKi)-Resistant CLL</vt:lpstr>
      <vt:lpstr>Clonal Evolution of BTKi-Resistant CLL</vt:lpstr>
      <vt:lpstr>PowerPoint Presentation</vt:lpstr>
      <vt:lpstr>Chemotherapy-Free Sequencing Algorithms for CLL/SLL: Unmet Needs in Modern Clinical Practice</vt:lpstr>
      <vt:lpstr>PowerPoint Presentation</vt:lpstr>
      <vt:lpstr>PowerPoint Presentation</vt:lpstr>
      <vt:lpstr>Reported Molecular Targets of Ibrutinib and Their Associated Adverse Events</vt:lpstr>
      <vt:lpstr>PowerPoint Presentation</vt:lpstr>
      <vt:lpstr>The B-Cell Receptor (BCR) Signaling Pathway and the Effect of Kinase Inhibitors</vt:lpstr>
      <vt:lpstr>Spatial Organization of the BTK Kinase Domains</vt:lpstr>
      <vt:lpstr>IRC Determines That Zanubrutinib Demonstrates Superior Overall Response Rate versus Ibrutinib in Final Response Analysis of ALPINE Trial for CLL Press Release: April 11, 2022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Meet The Professor with Dr Brown </vt:lpstr>
      <vt:lpstr>What is your usual preferred initial regimen for a 60-year-old patient with CLL with IGHV mutation but no del(17p) or TP53 mutation who requires treatment? </vt:lpstr>
      <vt:lpstr>What is your usual preferred initial regimen for a 60-year-old patient with CLL with IGHV mutation but no del(17p) or TP53 mutation who requires treatment? </vt:lpstr>
      <vt:lpstr>Regulatory and reimbursement issues aside, what is your usual preferred initial regimen for a 60-year-old patient with CLL, unmutated IGHV and no del(17p) or TP53 mutation who requires treatment? </vt:lpstr>
      <vt:lpstr>Regulatory and reimbursement issues aside, what would be your preferred initial regimen for a 60-year-old patient with CLL, unmutated IGHV and no del(17p) or TP53 mutation who required treatment?</vt:lpstr>
      <vt:lpstr>What is your usual preferred initial regimen for a 60-year-old patient with CLL, IGHV mutation and del(17p) or TP53 mutation who requires treatment? </vt:lpstr>
      <vt:lpstr>What is your usual preferred initial regimen for a 60-year-old patient with CLL, IGHV mutation and del(17p) or TP53 mutation who requires treatment?</vt:lpstr>
      <vt:lpstr>What would be your most likely approach for a patient with newly diagnosed CLL to whom you decide to administer up-front venetoclax/obinutuzumab who has detectable MRD after completing 1 year of treatment? </vt:lpstr>
      <vt:lpstr>What would be your most likely approach for a patient with newly diagnosed CLL to whom you decide to administer up-front venetoclax/obinutuzumab who has detectable MRD after completing 1 year of treatment?</vt:lpstr>
      <vt:lpstr>Meet The Professor with Dr Brown </vt:lpstr>
      <vt:lpstr>Minimal Residual Disease</vt:lpstr>
      <vt:lpstr>Currently Applied Methods for MRD Assessment</vt:lpstr>
      <vt:lpstr>Landmark Analysis in the CLL8 and CLL10 Trials of Chemoimmunotherapy for CLL: Survival According to MRD Status</vt:lpstr>
      <vt:lpstr>PowerPoint Presentation</vt:lpstr>
      <vt:lpstr>CLL14 Update: Minimum Residual Disease (MRD) Status by Next-Generation Sequencing 2 Months After Completion of Treatment</vt:lpstr>
      <vt:lpstr>CLL14: PFS According to Bone Marrow MRD Status, from Last Treatment Exposure</vt:lpstr>
      <vt:lpstr>Current Approach to First-Line Treatment</vt:lpstr>
      <vt:lpstr>CLL14 Update: Progression-Free Survival </vt:lpstr>
      <vt:lpstr>PowerPoint Presentation</vt:lpstr>
      <vt:lpstr>Alliance A041202: Progression-Free Survival </vt:lpstr>
      <vt:lpstr>Ibrutinib and Rituximab Provides Superior Clinical Outcome Compared to FCR in Younger Patients with Chronic Lymphocytic Leukemia (CLL): Extended Follow-Up from the E1912 Trial</vt:lpstr>
      <vt:lpstr>PowerPoint Presentation</vt:lpstr>
      <vt:lpstr>ECOG-ACRIN E1912 Extended Follow-Up: Up-Front  IR Compared to FCR for Younger Patients with CLL</vt:lpstr>
      <vt:lpstr>Ibrutinib plus Rituximab Is Superior to FCR in Previously Untreated CLL: Results of the Phase III NCRI FLAIR Trial</vt:lpstr>
      <vt:lpstr>NCRI FLAIR Study Design</vt:lpstr>
      <vt:lpstr>NCRI FLAIR: Progression-Free Survival</vt:lpstr>
      <vt:lpstr>PowerPoint Presentation</vt:lpstr>
      <vt:lpstr>ELEVATE-TN: Investigator-Assessed PFS (Overall) </vt:lpstr>
      <vt:lpstr>PowerPoint Presentation</vt:lpstr>
      <vt:lpstr>SEQUOIA Phase III Study Design</vt:lpstr>
      <vt:lpstr>SEQUOIA: Progression-Free Survival by IRC</vt:lpstr>
      <vt:lpstr>SEQUOIA: Progression-Free Survival by Subgroups</vt:lpstr>
      <vt:lpstr>PowerPoint Presentation</vt:lpstr>
      <vt:lpstr>SEQUOIA: Adverse Events of Interest</vt:lpstr>
      <vt:lpstr>Venetoclax Combination Regimens</vt:lpstr>
      <vt:lpstr>A Randomized Phase III Study of Venetoclax-Based Time-Limited Combination Treatments (RVe, GVe, GIVe) vs Standard Chemoimmunotherapy (CIT: FCR/BR) in Frontline Chronic Lymphocytic Leukemia (CLL) of Fit Patients: First Co-Primary Endpoint Analysis of the International Intergroup GAIA (CLL13) Trial</vt:lpstr>
      <vt:lpstr>GAIA/CLL13 Coprimary Endpoint: Undetectable MRD (uMRD) (&lt;10-4) at Month 15 in Peripheral Blood by 4-Color Flow</vt:lpstr>
      <vt:lpstr>PowerPoint Presentation</vt:lpstr>
      <vt:lpstr>CAPTIVATE Study Design </vt:lpstr>
      <vt:lpstr>CAPTIVATE: Response</vt:lpstr>
      <vt:lpstr>CAPTIVATE: Progression-Free and Overall Survival</vt:lpstr>
      <vt:lpstr>CAPTIVATE: Efficacy Outcomes for Patients with Del(17p)/TP53 Mutation</vt:lpstr>
      <vt:lpstr>First-Line Treatment with Ibrutinib (Ibr) plus Venetoclax (Ven) for Chronic Lymphocytic Leukemia (CLL): 2-Year Post-Randomization Disease-Free Survival (DFS) Results from the Minimal Residual Disease (MRD) Cohort of the Phase 2 Captivate Study </vt:lpstr>
      <vt:lpstr>CAPTIVATE MRD Cohort: DFS Events in Patients with Confirmed uMRD </vt:lpstr>
      <vt:lpstr>CAPTIVATE MRD Cohort: Three-Year PFS Rates</vt:lpstr>
      <vt:lpstr>CAPTIVATE MRD Cohort: CR Rates with 24 Months Postrandomization Follow-Up</vt:lpstr>
      <vt:lpstr>PowerPoint Presentation</vt:lpstr>
      <vt:lpstr>GLOW: Independent Review Committee (IRC)-Assessed PFS</vt:lpstr>
      <vt:lpstr>GLOW: uMRD &lt;10-4 Rate</vt:lpstr>
      <vt:lpstr>Fixed-Duration Ibrutinib and Venetoclax (I + V) versus Chlorambucil plus Obinutuzumab (Clb + O) for First-Line (1L) Chronic Lymphocytic Leukemia (CLL): Primary Analysis of the Phase 3 GLOW Study</vt:lpstr>
      <vt:lpstr>GLOW: Study Design and Endpoints</vt:lpstr>
      <vt:lpstr>GLOW: Progression-Free Survival</vt:lpstr>
      <vt:lpstr>GLOW: Undetectable MRD Rate</vt:lpstr>
      <vt:lpstr>GLOW: Safety</vt:lpstr>
      <vt:lpstr>PowerPoint Presentation</vt:lpstr>
      <vt:lpstr>VISION H0141 Study Schema </vt:lpstr>
      <vt:lpstr>VISION H0141: Progression-Free Survival</vt:lpstr>
      <vt:lpstr>Selection of BTK Inhibitor</vt:lpstr>
      <vt:lpstr>PowerPoint Presentation</vt:lpstr>
      <vt:lpstr>ELEVATE-RR: Independent Review Committee-Assessed PFS</vt:lpstr>
      <vt:lpstr>ELEVATE-RR: Characterization of Adverse Events with Acalabrutinib versus Ibrutinib </vt:lpstr>
      <vt:lpstr>New Acalabrutinib Formulation Enables  Co-Administration with Proton Pump Inhibitors and Dosing in Patients Unable  to Swallow Capsules (ELEVATE-PLUS)   </vt:lpstr>
      <vt:lpstr>ELEVATE-PLUS: Pharmacokinetic Profiles of Acalabrutinib and Its Major Pharmacologically Active Metabolite Across 3 Clinical Trials</vt:lpstr>
      <vt:lpstr>First Interim Analysis of ALPINE Study: Results of a Phase 3 Randomized Study of Zanubrutinib vs Ibrutinib in Patients with Relapsed/Refractory Chronic Lymphocytic Leukemia/Small Lymphocytic Lymphoma</vt:lpstr>
      <vt:lpstr>ALPINE: Response and Investigator-Assessed PFS</vt:lpstr>
      <vt:lpstr>ALPINE: Adverse Events of Special Interest</vt:lpstr>
      <vt:lpstr>Relapsed/Refractory CLL</vt:lpstr>
      <vt:lpstr>PowerPoint Presentation</vt:lpstr>
      <vt:lpstr>MURANO 5-Year Follow-Up: Overall and Progression-Free Survival (All Patients)</vt:lpstr>
      <vt:lpstr>MURANO 5-Year Follow-Up: Durability of Benefit in Deep Responders (CR or uMRD Response)</vt:lpstr>
      <vt:lpstr>MURANO: Grade 3 or 4 Treatment-Emergent Adverse Events (AEs) Within and Beyond 2 Years of Treatment</vt:lpstr>
      <vt:lpstr>MURANO: Serious AEs Within and Beyond 2 Years of Treatment</vt:lpstr>
      <vt:lpstr>Novel Strategies Under Investigation</vt:lpstr>
      <vt:lpstr>Pirtobrutinib, a Next Generation, Highly Selective, Non-Covalent BTK Inhibitor in Previously Treated CLL/SLL: Updated Results from the Phase 1/2 BRUIN Study </vt:lpstr>
      <vt:lpstr>BRUIN: Pirtobrutinib Efficacy in Patients with BTK-Pretreated CLL or Small Lymphocytic Lymphoma (SLL)</vt:lpstr>
      <vt:lpstr>BRUIN: Pirtobrutinib Safety Profile</vt:lpstr>
      <vt:lpstr>FDA Has Placed a Partial Clinical Hold on Some Combination Candidate Studies for Leukemia and Lymphoma Press Release: January 27, 2022</vt:lpstr>
      <vt:lpstr>Efficacy and Safety of Ublituximab in Combination with Umbralisib (U2) in Patients with Chronic Lymphocytic Leukemia (CLL) By Treatment Status: A Sub-Analysis of the Phase 3 Unity-CLL Study </vt:lpstr>
      <vt:lpstr>Umbralisib: A Selective Inhibitor of PI3Kδ and CK1ε</vt:lpstr>
      <vt:lpstr>Ublituximab: A Novel Glycoengineered Anti-CD20 Monoclonal Antibody</vt:lpstr>
      <vt:lpstr>UNITY-CLL: IRC-Assessed PFS by Treatment Status</vt:lpstr>
      <vt:lpstr>UNITY-CLL: Adverse Events (AEs) of Clinical Interest</vt:lpstr>
      <vt:lpstr>PowerPoint Presentation</vt:lpstr>
      <vt:lpstr>GENUINE: Progression-Free Survival (All Patients) </vt:lpstr>
      <vt:lpstr>GENUINE: Progression-Free Survival in Subgroups</vt:lpstr>
      <vt:lpstr>PowerPoint Presentation</vt:lpstr>
      <vt:lpstr>Analysis of CD3+ CAR+ T Cells Using CyTOF Across Multiple Time Points</vt:lpstr>
      <vt:lpstr>PowerPoint Presentation</vt:lpstr>
      <vt:lpstr>TRANSCEND CLL 004: Rates of Cytokine Release Syndrome (CRS), Neurologic Events (NE) and Rehospitalization After Liso-cel Infusion</vt:lpstr>
      <vt:lpstr>TRANSCEND CLL 004: Response and uMRD (10-4) Rates</vt:lpstr>
      <vt:lpstr>TRANSCEND CLL 004: Swim Lane Plot, Duration of Response and PFS</vt:lpstr>
    </vt:vector>
  </TitlesOfParts>
  <Manager/>
  <Company>Research To Practice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Research To Practice</dc:title>
  <dc:subject/>
  <dc:creator>Research To Practice</dc:creator>
  <cp:keywords/>
  <dc:description/>
  <cp:lastModifiedBy>Silvana Izquierdo</cp:lastModifiedBy>
  <cp:revision>6937</cp:revision>
  <cp:lastPrinted>2020-10-06T19:03:59Z</cp:lastPrinted>
  <dcterms:created xsi:type="dcterms:W3CDTF">2013-03-19T19:50:02Z</dcterms:created>
  <dcterms:modified xsi:type="dcterms:W3CDTF">2022-04-15T11:06:53Z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0x01010018862A45804C7345BFDE61DA2C172BE7</vt:lpwstr>
  </property>
  <property fmtid="{D5CDD505-2E9C-101B-9397-08002B2CF9AE}" pid="3" name="TaxKeyword">
    <vt:lpwstr/>
  </property>
</Properties>
</file>